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6" r:id="rId10"/>
    <p:sldId id="265" r:id="rId11"/>
    <p:sldId id="267" r:id="rId12"/>
    <p:sldId id="274" r:id="rId13"/>
    <p:sldId id="272" r:id="rId14"/>
    <p:sldId id="273" r:id="rId15"/>
    <p:sldId id="275" r:id="rId16"/>
    <p:sldId id="279" r:id="rId17"/>
    <p:sldId id="277" r:id="rId18"/>
    <p:sldId id="276" r:id="rId19"/>
    <p:sldId id="278" r:id="rId20"/>
    <p:sldId id="280" r:id="rId21"/>
    <p:sldId id="281" r:id="rId22"/>
    <p:sldId id="285" r:id="rId23"/>
    <p:sldId id="286" r:id="rId24"/>
    <p:sldId id="28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AB164-E64D-4A2F-B98C-1009A1F1636B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E8B85-83AE-4C25-BB17-15D7F490D0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7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A0DC6B-B57B-44D8-BBA0-5F5A16745A04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18D2EA-A20A-41AF-964E-F2D5FF473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DC6B-B57B-44D8-BBA0-5F5A16745A04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D2EA-A20A-41AF-964E-F2D5FF473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DC6B-B57B-44D8-BBA0-5F5A16745A04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D2EA-A20A-41AF-964E-F2D5FF473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DC6B-B57B-44D8-BBA0-5F5A16745A04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D2EA-A20A-41AF-964E-F2D5FF4735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DC6B-B57B-44D8-BBA0-5F5A16745A04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D2EA-A20A-41AF-964E-F2D5FF4735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DC6B-B57B-44D8-BBA0-5F5A16745A04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D2EA-A20A-41AF-964E-F2D5FF4735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DC6B-B57B-44D8-BBA0-5F5A16745A04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D2EA-A20A-41AF-964E-F2D5FF473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DC6B-B57B-44D8-BBA0-5F5A16745A04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D2EA-A20A-41AF-964E-F2D5FF4735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0DC6B-B57B-44D8-BBA0-5F5A16745A04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D2EA-A20A-41AF-964E-F2D5FF473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2A0DC6B-B57B-44D8-BBA0-5F5A16745A04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D2EA-A20A-41AF-964E-F2D5FF473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A0DC6B-B57B-44D8-BBA0-5F5A16745A04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18D2EA-A20A-41AF-964E-F2D5FF4735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2A0DC6B-B57B-44D8-BBA0-5F5A16745A04}" type="datetimeFigureOut">
              <a:rPr lang="en-US" smtClean="0"/>
              <a:pPr/>
              <a:t>10/31/2022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F18D2EA-A20A-41AF-964E-F2D5FF473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99592" y="2060848"/>
            <a:ext cx="5760640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000" dirty="0">
                <a:solidFill>
                  <a:srgbClr val="00B0F0"/>
                </a:solidFill>
              </a:rPr>
              <a:t>Value Returning</a:t>
            </a:r>
          </a:p>
        </p:txBody>
      </p:sp>
    </p:spTree>
    <p:extLst>
      <p:ext uri="{BB962C8B-B14F-4D97-AF65-F5344CB8AC3E}">
        <p14:creationId xmlns:p14="http://schemas.microsoft.com/office/powerpoint/2010/main" val="365906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6. IMPORTANT NOTES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6.1 A USER-DEFINED METHOD CAN CALL ANOTHER ONE (2)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79512" y="1340768"/>
            <a:ext cx="8784977" cy="5262979"/>
            <a:chOff x="323528" y="1236822"/>
            <a:chExt cx="7848873" cy="4948888"/>
          </a:xfrm>
        </p:grpSpPr>
        <p:sp>
          <p:nvSpPr>
            <p:cNvPr id="15" name="TextBox 14"/>
            <p:cNvSpPr txBox="1"/>
            <p:nvPr/>
          </p:nvSpPr>
          <p:spPr>
            <a:xfrm>
              <a:off x="788528" y="1236822"/>
              <a:ext cx="7383873" cy="4948888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F0"/>
                  </a:solidFill>
                </a:rPr>
                <a:t>    import </a:t>
              </a:r>
              <a:r>
                <a:rPr lang="en-US" sz="1200" dirty="0" err="1">
                  <a:solidFill>
                    <a:srgbClr val="FF0000"/>
                  </a:solidFill>
                </a:rPr>
                <a:t>java.util</a:t>
              </a:r>
              <a:r>
                <a:rPr lang="en-US" sz="1200" dirty="0">
                  <a:solidFill>
                    <a:srgbClr val="0000FF"/>
                  </a:solidFill>
                </a:rPr>
                <a:t>.*;</a:t>
              </a:r>
            </a:p>
            <a:p>
              <a:r>
                <a:rPr lang="en-US" sz="1200" dirty="0">
                  <a:solidFill>
                    <a:srgbClr val="00B0F0"/>
                  </a:solidFill>
                </a:rPr>
                <a:t>    public class</a:t>
              </a:r>
              <a:r>
                <a:rPr lang="en-US" sz="1200" dirty="0">
                  <a:solidFill>
                    <a:srgbClr val="0000FF"/>
                  </a:solidFill>
                </a:rPr>
                <a:t> </a:t>
              </a:r>
              <a:r>
                <a:rPr lang="en-US" sz="1200" dirty="0" err="1">
                  <a:solidFill>
                    <a:srgbClr val="0000FF"/>
                  </a:solidFill>
                </a:rPr>
                <a:t>arrayAsParameters</a:t>
              </a:r>
              <a:endParaRPr lang="en-US" sz="1200" dirty="0">
                <a:solidFill>
                  <a:srgbClr val="0000FF"/>
                </a:solidFill>
              </a:endParaRPr>
            </a:p>
            <a:p>
              <a:r>
                <a:rPr lang="en-US" sz="1200" dirty="0"/>
                <a:t>    {</a:t>
              </a:r>
            </a:p>
            <a:p>
              <a:r>
                <a:rPr lang="en-US" sz="1200" dirty="0"/>
                <a:t>       </a:t>
              </a:r>
              <a:r>
                <a:rPr lang="en-US" sz="1200" dirty="0">
                  <a:solidFill>
                    <a:srgbClr val="00B0F0"/>
                  </a:solidFill>
                </a:rPr>
                <a:t>static </a:t>
              </a:r>
              <a:r>
                <a:rPr lang="en-US" sz="1200" dirty="0"/>
                <a:t>Scanner read = </a:t>
              </a:r>
              <a:r>
                <a:rPr lang="en-US" sz="1200" dirty="0">
                  <a:solidFill>
                    <a:srgbClr val="00B0F0"/>
                  </a:solidFill>
                </a:rPr>
                <a:t>new </a:t>
              </a:r>
              <a:r>
                <a:rPr lang="en-US" sz="1200" dirty="0"/>
                <a:t>Scanner (System.in);</a:t>
              </a:r>
            </a:p>
            <a:p>
              <a:r>
                <a:rPr lang="en-US" sz="1200" dirty="0">
                  <a:solidFill>
                    <a:srgbClr val="00B0F0"/>
                  </a:solidFill>
                </a:rPr>
                <a:t>       public static void main(String[] </a:t>
              </a:r>
              <a:r>
                <a:rPr lang="en-US" sz="1200" dirty="0" err="1">
                  <a:solidFill>
                    <a:srgbClr val="00B0F0"/>
                  </a:solidFill>
                </a:rPr>
                <a:t>args</a:t>
              </a:r>
              <a:r>
                <a:rPr lang="en-US" sz="1200" dirty="0">
                  <a:solidFill>
                    <a:srgbClr val="00B0F0"/>
                  </a:solidFill>
                </a:rPr>
                <a:t>)</a:t>
              </a:r>
            </a:p>
            <a:p>
              <a:r>
                <a:rPr lang="en-US" sz="1200" dirty="0"/>
                <a:t>       {</a:t>
              </a:r>
            </a:p>
            <a:p>
              <a:r>
                <a:rPr lang="en-US" sz="1200" dirty="0">
                  <a:solidFill>
                    <a:srgbClr val="00B0F0"/>
                  </a:solidFill>
                </a:rPr>
                <a:t>         double[]</a:t>
              </a:r>
              <a:r>
                <a:rPr lang="en-US" sz="1200" dirty="0"/>
                <a:t> sales = </a:t>
              </a:r>
              <a:r>
                <a:rPr lang="en-US" sz="1200" dirty="0">
                  <a:solidFill>
                    <a:srgbClr val="00B0F0"/>
                  </a:solidFill>
                </a:rPr>
                <a:t>new double</a:t>
              </a:r>
              <a:r>
                <a:rPr lang="en-US" sz="1200" dirty="0"/>
                <a:t>[100];</a:t>
              </a:r>
            </a:p>
            <a:p>
              <a:r>
                <a:rPr lang="en-US" sz="1200" dirty="0">
                  <a:solidFill>
                    <a:srgbClr val="0000FF"/>
                  </a:solidFill>
                </a:rPr>
                <a:t>         </a:t>
              </a:r>
              <a:r>
                <a:rPr lang="en-US" sz="1200" dirty="0" err="1">
                  <a:solidFill>
                    <a:srgbClr val="0000FF"/>
                  </a:solidFill>
                </a:rPr>
                <a:t>printArray</a:t>
              </a:r>
              <a:r>
                <a:rPr lang="en-US" sz="1200" dirty="0">
                  <a:solidFill>
                    <a:srgbClr val="0000FF"/>
                  </a:solidFill>
                </a:rPr>
                <a:t> (sales)</a:t>
              </a:r>
              <a:r>
                <a:rPr lang="en-US" sz="1200" dirty="0"/>
                <a:t>;</a:t>
              </a:r>
            </a:p>
            <a:p>
              <a:r>
                <a:rPr lang="en-US" sz="1200" dirty="0"/>
                <a:t>       } </a:t>
              </a:r>
              <a:r>
                <a:rPr lang="en-US" sz="1200" dirty="0">
                  <a:solidFill>
                    <a:srgbClr val="00B050"/>
                  </a:solidFill>
                </a:rPr>
                <a:t>//end of main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       // This method fills an array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       </a:t>
              </a:r>
              <a:r>
                <a:rPr lang="en-US" sz="1200" dirty="0">
                  <a:solidFill>
                    <a:srgbClr val="00B0F0"/>
                  </a:solidFill>
                </a:rPr>
                <a:t>public static void</a:t>
              </a:r>
              <a:r>
                <a:rPr lang="en-US" sz="1200" dirty="0">
                  <a:solidFill>
                    <a:srgbClr val="00B050"/>
                  </a:solidFill>
                </a:rPr>
                <a:t> </a:t>
              </a:r>
              <a:r>
                <a:rPr lang="en-US" sz="1200" dirty="0" err="1">
                  <a:solidFill>
                    <a:srgbClr val="0000FF"/>
                  </a:solidFill>
                </a:rPr>
                <a:t>fillArray</a:t>
              </a:r>
              <a:r>
                <a:rPr lang="en-US" sz="1200" dirty="0"/>
                <a:t>(</a:t>
              </a:r>
              <a:r>
                <a:rPr lang="en-US" sz="1200" dirty="0">
                  <a:solidFill>
                    <a:srgbClr val="00B0F0"/>
                  </a:solidFill>
                </a:rPr>
                <a:t>double[]</a:t>
              </a:r>
              <a:r>
                <a:rPr lang="en-US" sz="1200" dirty="0">
                  <a:solidFill>
                    <a:srgbClr val="00B050"/>
                  </a:solidFill>
                </a:rPr>
                <a:t> </a:t>
              </a:r>
              <a:r>
                <a:rPr lang="en-US" sz="1200" dirty="0">
                  <a:solidFill>
                    <a:srgbClr val="FF33CC"/>
                  </a:solidFill>
                </a:rPr>
                <a:t>list</a:t>
              </a:r>
              <a:r>
                <a:rPr lang="en-US" sz="1200" dirty="0"/>
                <a:t>)</a:t>
              </a:r>
            </a:p>
            <a:p>
              <a:r>
                <a:rPr lang="en-US" sz="1200" dirty="0"/>
                <a:t>       {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         </a:t>
              </a:r>
              <a:r>
                <a:rPr lang="en-US" sz="1200" dirty="0">
                  <a:solidFill>
                    <a:srgbClr val="00B0F0"/>
                  </a:solidFill>
                </a:rPr>
                <a:t>for</a:t>
              </a:r>
              <a:r>
                <a:rPr lang="en-US" sz="1200" dirty="0">
                  <a:solidFill>
                    <a:srgbClr val="00B050"/>
                  </a:solidFill>
                </a:rPr>
                <a:t> </a:t>
              </a:r>
              <a:r>
                <a:rPr lang="en-US" sz="1200" dirty="0"/>
                <a:t>(</a:t>
              </a:r>
              <a:r>
                <a:rPr lang="en-US" sz="1200" dirty="0" err="1">
                  <a:solidFill>
                    <a:srgbClr val="00B0F0"/>
                  </a:solidFill>
                </a:rPr>
                <a:t>int</a:t>
              </a:r>
              <a:r>
                <a:rPr lang="en-US" sz="1200" dirty="0">
                  <a:solidFill>
                    <a:srgbClr val="00B050"/>
                  </a:solidFill>
                </a:rPr>
                <a:t> </a:t>
              </a:r>
              <a:r>
                <a:rPr lang="en-US" sz="1200" dirty="0" err="1"/>
                <a:t>i</a:t>
              </a:r>
              <a:r>
                <a:rPr lang="en-US" sz="1200" dirty="0"/>
                <a:t>=0; </a:t>
              </a:r>
              <a:r>
                <a:rPr lang="en-US" sz="1200" dirty="0" err="1"/>
                <a:t>i</a:t>
              </a:r>
              <a:r>
                <a:rPr lang="en-US" sz="1200" dirty="0"/>
                <a:t>&lt;</a:t>
              </a:r>
              <a:r>
                <a:rPr lang="en-US" sz="1200" dirty="0" err="1">
                  <a:solidFill>
                    <a:srgbClr val="FF33CC"/>
                  </a:solidFill>
                </a:rPr>
                <a:t>list.</a:t>
              </a:r>
              <a:r>
                <a:rPr lang="en-US" sz="1200" dirty="0" err="1">
                  <a:solidFill>
                    <a:srgbClr val="00B0F0"/>
                  </a:solidFill>
                </a:rPr>
                <a:t>length</a:t>
              </a:r>
              <a:r>
                <a:rPr lang="en-US" sz="1200" dirty="0"/>
                <a:t>; </a:t>
              </a:r>
              <a:r>
                <a:rPr lang="en-US" sz="1200" dirty="0" err="1"/>
                <a:t>i</a:t>
              </a:r>
              <a:r>
                <a:rPr lang="en-US" sz="1200" dirty="0"/>
                <a:t>++)</a:t>
              </a:r>
            </a:p>
            <a:p>
              <a:r>
                <a:rPr lang="en-US" sz="1200" dirty="0"/>
                <a:t>           {</a:t>
              </a:r>
            </a:p>
            <a:p>
              <a:r>
                <a:rPr lang="en-US" sz="1200" dirty="0"/>
                <a:t>              </a:t>
              </a:r>
              <a:r>
                <a:rPr lang="en-US" sz="1200" dirty="0" err="1"/>
                <a:t>System.out.println</a:t>
              </a:r>
              <a:r>
                <a:rPr lang="en-US" sz="1200" dirty="0"/>
                <a:t> (“Enter next element: “);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              </a:t>
              </a:r>
              <a:r>
                <a:rPr lang="en-US" sz="1200" dirty="0">
                  <a:solidFill>
                    <a:srgbClr val="FF33CC"/>
                  </a:solidFill>
                </a:rPr>
                <a:t>list</a:t>
              </a:r>
              <a:r>
                <a:rPr lang="en-US" sz="1200" dirty="0"/>
                <a:t>[</a:t>
              </a:r>
              <a:r>
                <a:rPr lang="en-US" sz="1200" dirty="0" err="1"/>
                <a:t>i</a:t>
              </a:r>
              <a:r>
                <a:rPr lang="en-US" sz="1200" dirty="0"/>
                <a:t>] = </a:t>
              </a:r>
              <a:r>
                <a:rPr lang="en-US" sz="1200" dirty="0" err="1"/>
                <a:t>read.</a:t>
              </a:r>
              <a:r>
                <a:rPr lang="en-US" sz="1200" dirty="0" err="1">
                  <a:solidFill>
                    <a:srgbClr val="00B050"/>
                  </a:solidFill>
                </a:rPr>
                <a:t>nextDouble</a:t>
              </a:r>
              <a:r>
                <a:rPr lang="en-US" sz="1200" dirty="0">
                  <a:solidFill>
                    <a:srgbClr val="00B050"/>
                  </a:solidFill>
                </a:rPr>
                <a:t>()</a:t>
              </a:r>
              <a:r>
                <a:rPr lang="en-US" sz="1200" dirty="0"/>
                <a:t>;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           </a:t>
              </a:r>
              <a:r>
                <a:rPr lang="en-US" sz="1200" dirty="0"/>
                <a:t>}</a:t>
              </a:r>
              <a:r>
                <a:rPr lang="en-US" sz="1200" dirty="0">
                  <a:solidFill>
                    <a:srgbClr val="00B050"/>
                  </a:solidFill>
                </a:rPr>
                <a:t> //end for</a:t>
              </a:r>
            </a:p>
            <a:p>
              <a:r>
                <a:rPr lang="en-US" sz="1200" dirty="0"/>
                <a:t>      }</a:t>
              </a:r>
              <a:r>
                <a:rPr lang="en-US" sz="1200" dirty="0">
                  <a:solidFill>
                    <a:srgbClr val="00B050"/>
                  </a:solidFill>
                </a:rPr>
                <a:t> //end </a:t>
              </a:r>
              <a:r>
                <a:rPr lang="en-US" sz="1200" dirty="0" err="1">
                  <a:solidFill>
                    <a:srgbClr val="00B050"/>
                  </a:solidFill>
                </a:rPr>
                <a:t>fillArray</a:t>
              </a:r>
              <a:endParaRPr lang="en-US" sz="1200" dirty="0">
                <a:solidFill>
                  <a:srgbClr val="00B050"/>
                </a:solidFill>
              </a:endParaRPr>
            </a:p>
            <a:p>
              <a:r>
                <a:rPr lang="en-US" sz="1200" dirty="0">
                  <a:solidFill>
                    <a:srgbClr val="00B050"/>
                  </a:solidFill>
                </a:rPr>
                <a:t>      //method definition: This method prints an array</a:t>
              </a:r>
            </a:p>
            <a:p>
              <a:r>
                <a:rPr lang="en-US" sz="1200" dirty="0">
                  <a:solidFill>
                    <a:srgbClr val="00B0F0"/>
                  </a:solidFill>
                </a:rPr>
                <a:t>      public static void</a:t>
              </a:r>
              <a:r>
                <a:rPr lang="en-US" sz="1200" dirty="0">
                  <a:solidFill>
                    <a:srgbClr val="FF0000"/>
                  </a:solidFill>
                </a:rPr>
                <a:t> </a:t>
              </a:r>
              <a:r>
                <a:rPr lang="en-US" sz="1200" dirty="0" err="1">
                  <a:solidFill>
                    <a:srgbClr val="0000FF"/>
                  </a:solidFill>
                </a:rPr>
                <a:t>printArray</a:t>
              </a:r>
              <a:r>
                <a:rPr lang="en-US" sz="1200" dirty="0">
                  <a:solidFill>
                    <a:srgbClr val="0000FF"/>
                  </a:solidFill>
                </a:rPr>
                <a:t>(</a:t>
              </a:r>
              <a:r>
                <a:rPr lang="en-US" sz="1200" dirty="0">
                  <a:solidFill>
                    <a:srgbClr val="00B0F0"/>
                  </a:solidFill>
                </a:rPr>
                <a:t>double[]</a:t>
              </a:r>
              <a:r>
                <a:rPr lang="en-US" sz="1200" dirty="0">
                  <a:solidFill>
                    <a:srgbClr val="0000FF"/>
                  </a:solidFill>
                </a:rPr>
                <a:t> </a:t>
              </a:r>
              <a:r>
                <a:rPr lang="en-US" sz="1200" dirty="0">
                  <a:solidFill>
                    <a:srgbClr val="FF33CC"/>
                  </a:solidFill>
                </a:rPr>
                <a:t>list</a:t>
              </a:r>
              <a:r>
                <a:rPr lang="en-US" sz="1200" dirty="0">
                  <a:solidFill>
                    <a:srgbClr val="0000FF"/>
                  </a:solidFill>
                </a:rPr>
                <a:t>)</a:t>
              </a:r>
            </a:p>
            <a:p>
              <a:r>
                <a:rPr lang="en-US" sz="1200" dirty="0"/>
                <a:t>      {</a:t>
              </a:r>
            </a:p>
            <a:p>
              <a:r>
                <a:rPr lang="en-US" sz="1200" dirty="0">
                  <a:solidFill>
                    <a:srgbClr val="0000FF"/>
                  </a:solidFill>
                </a:rPr>
                <a:t>        </a:t>
              </a:r>
              <a:r>
                <a:rPr lang="en-US" sz="1200" dirty="0" err="1">
                  <a:solidFill>
                    <a:srgbClr val="0000FF"/>
                  </a:solidFill>
                </a:rPr>
                <a:t>fillArray</a:t>
              </a:r>
              <a:r>
                <a:rPr lang="en-US" sz="1200" dirty="0">
                  <a:solidFill>
                    <a:srgbClr val="0000FF"/>
                  </a:solidFill>
                </a:rPr>
                <a:t> (list)</a:t>
              </a:r>
              <a:r>
                <a:rPr lang="en-US" sz="1200" dirty="0"/>
                <a:t>;</a:t>
              </a:r>
              <a:endParaRPr lang="en-US" sz="1200" dirty="0">
                <a:solidFill>
                  <a:srgbClr val="0000FF"/>
                </a:solidFill>
              </a:endParaRPr>
            </a:p>
            <a:p>
              <a:r>
                <a:rPr lang="en-US" sz="1200" dirty="0">
                  <a:solidFill>
                    <a:srgbClr val="0000FF"/>
                  </a:solidFill>
                </a:rPr>
                <a:t>        </a:t>
              </a:r>
              <a:r>
                <a:rPr lang="en-US" sz="1200" dirty="0" err="1">
                  <a:solidFill>
                    <a:srgbClr val="00B0F0"/>
                  </a:solidFill>
                </a:rPr>
                <a:t>int</a:t>
              </a:r>
              <a:r>
                <a:rPr lang="en-US" sz="1200" dirty="0">
                  <a:solidFill>
                    <a:srgbClr val="0000FF"/>
                  </a:solidFill>
                </a:rPr>
                <a:t> </a:t>
              </a:r>
              <a:r>
                <a:rPr lang="en-US" sz="1200" dirty="0" err="1"/>
                <a:t>i</a:t>
              </a:r>
              <a:r>
                <a:rPr lang="en-US" sz="1200" dirty="0"/>
                <a:t>;</a:t>
              </a:r>
            </a:p>
            <a:p>
              <a:r>
                <a:rPr lang="en-US" sz="1200" dirty="0">
                  <a:solidFill>
                    <a:srgbClr val="0000FF"/>
                  </a:solidFill>
                </a:rPr>
                <a:t>        </a:t>
              </a:r>
              <a:r>
                <a:rPr lang="en-US" sz="1200" dirty="0">
                  <a:solidFill>
                    <a:srgbClr val="00B0F0"/>
                  </a:solidFill>
                </a:rPr>
                <a:t>for</a:t>
              </a:r>
              <a:r>
                <a:rPr lang="en-US" sz="1200" dirty="0">
                  <a:solidFill>
                    <a:srgbClr val="0000FF"/>
                  </a:solidFill>
                </a:rPr>
                <a:t> </a:t>
              </a:r>
              <a:r>
                <a:rPr lang="en-US" sz="1200" dirty="0"/>
                <a:t>(</a:t>
              </a:r>
              <a:r>
                <a:rPr lang="en-US" sz="1200" dirty="0" err="1"/>
                <a:t>i</a:t>
              </a:r>
              <a:r>
                <a:rPr lang="en-US" sz="1200" dirty="0"/>
                <a:t>=0; </a:t>
              </a:r>
              <a:r>
                <a:rPr lang="en-US" sz="1200" dirty="0" err="1"/>
                <a:t>i</a:t>
              </a:r>
              <a:r>
                <a:rPr lang="en-US" sz="1200" dirty="0"/>
                <a:t> &lt; </a:t>
              </a:r>
              <a:r>
                <a:rPr lang="en-US" sz="1200" dirty="0" err="1">
                  <a:solidFill>
                    <a:srgbClr val="FF33CC"/>
                  </a:solidFill>
                </a:rPr>
                <a:t>list.</a:t>
              </a:r>
              <a:r>
                <a:rPr lang="en-US" sz="1200" dirty="0" err="1">
                  <a:solidFill>
                    <a:srgbClr val="00B0F0"/>
                  </a:solidFill>
                </a:rPr>
                <a:t>length</a:t>
              </a:r>
              <a:r>
                <a:rPr lang="en-US" sz="1200" dirty="0"/>
                <a:t>; </a:t>
              </a:r>
              <a:r>
                <a:rPr lang="en-US" sz="1200" dirty="0" err="1"/>
                <a:t>i</a:t>
              </a:r>
              <a:r>
                <a:rPr lang="en-US" sz="1200" dirty="0"/>
                <a:t>++)</a:t>
              </a:r>
            </a:p>
            <a:p>
              <a:r>
                <a:rPr lang="en-US" sz="1200" dirty="0"/>
                <a:t>          </a:t>
              </a:r>
              <a:r>
                <a:rPr lang="en-US" sz="1200" dirty="0" err="1"/>
                <a:t>System.out.print</a:t>
              </a:r>
              <a:r>
                <a:rPr lang="en-US" sz="1200" dirty="0"/>
                <a:t> (</a:t>
              </a:r>
              <a:r>
                <a:rPr lang="en-US" sz="1200" dirty="0">
                  <a:solidFill>
                    <a:srgbClr val="FF33CC"/>
                  </a:solidFill>
                </a:rPr>
                <a:t>list</a:t>
              </a:r>
              <a:r>
                <a:rPr lang="en-US" sz="1200" dirty="0"/>
                <a:t>[</a:t>
              </a:r>
              <a:r>
                <a:rPr lang="en-US" sz="1200" dirty="0" err="1"/>
                <a:t>i</a:t>
              </a:r>
              <a:r>
                <a:rPr lang="en-US" sz="1200" dirty="0"/>
                <a:t>] + “   “</a:t>
              </a:r>
              <a:r>
                <a:rPr lang="en-US" sz="1200" dirty="0">
                  <a:solidFill>
                    <a:srgbClr val="0000FF"/>
                  </a:solidFill>
                </a:rPr>
                <a:t>);</a:t>
              </a:r>
            </a:p>
            <a:p>
              <a:r>
                <a:rPr lang="en-US" sz="1200" dirty="0"/>
                <a:t>        </a:t>
              </a:r>
              <a:r>
                <a:rPr lang="en-US" sz="1200" dirty="0" err="1"/>
                <a:t>System.out.println</a:t>
              </a:r>
              <a:r>
                <a:rPr lang="en-US" sz="1200" dirty="0"/>
                <a:t>(); </a:t>
              </a:r>
            </a:p>
            <a:p>
              <a:r>
                <a:rPr lang="en-US" sz="1200" dirty="0"/>
                <a:t>      }</a:t>
              </a:r>
              <a:r>
                <a:rPr 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sz="1200" dirty="0">
                  <a:solidFill>
                    <a:srgbClr val="00B050"/>
                  </a:solidFill>
                </a:rPr>
                <a:t>//end of </a:t>
              </a:r>
              <a:r>
                <a:rPr lang="en-US" sz="1200" dirty="0" err="1">
                  <a:solidFill>
                    <a:srgbClr val="00B050"/>
                  </a:solidFill>
                </a:rPr>
                <a:t>printArray</a:t>
              </a:r>
              <a:endParaRPr lang="en-US" sz="1200" dirty="0">
                <a:solidFill>
                  <a:srgbClr val="00B050"/>
                </a:solidFill>
              </a:endParaRPr>
            </a:p>
            <a:p>
              <a:r>
                <a:rPr lang="en-US" sz="1200" dirty="0"/>
                <a:t> } </a:t>
              </a:r>
              <a:r>
                <a:rPr lang="en-US" sz="1200" dirty="0">
                  <a:solidFill>
                    <a:srgbClr val="00B050"/>
                  </a:solidFill>
                </a:rPr>
                <a:t>//end of class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1236822"/>
              <a:ext cx="450344" cy="494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16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18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19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20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21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22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23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24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25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26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27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28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83568" y="2667399"/>
            <a:ext cx="8280919" cy="185537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3568" y="5229200"/>
            <a:ext cx="8280919" cy="185537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3568" y="3212976"/>
            <a:ext cx="8280919" cy="21602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83568" y="4869160"/>
            <a:ext cx="8280919" cy="180020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600" y="2564904"/>
            <a:ext cx="0" cy="216024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115524" y="2780928"/>
            <a:ext cx="85607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7504" y="2780928"/>
            <a:ext cx="0" cy="21782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5524" y="4941168"/>
            <a:ext cx="0" cy="380800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203848" y="6237312"/>
            <a:ext cx="2808312" cy="0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979727" y="2924944"/>
            <a:ext cx="0" cy="3312368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411760" y="2924944"/>
            <a:ext cx="3581950" cy="0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483768" y="4581128"/>
            <a:ext cx="28013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78097" y="4581128"/>
            <a:ext cx="6991" cy="93610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397777" y="5517232"/>
            <a:ext cx="288032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07506" y="5301208"/>
            <a:ext cx="720078" cy="0"/>
          </a:xfrm>
          <a:prstGeom prst="line">
            <a:avLst/>
          </a:prstGeom>
          <a:ln w="285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27584" y="3320988"/>
            <a:ext cx="0" cy="1980220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827584" y="3284985"/>
            <a:ext cx="21602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043608" y="3284984"/>
            <a:ext cx="0" cy="129614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27584" y="5520484"/>
            <a:ext cx="0" cy="788836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827584" y="5517232"/>
            <a:ext cx="216024" cy="3252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148064" y="1412776"/>
            <a:ext cx="2808312" cy="1152128"/>
          </a:xfrm>
          <a:prstGeom prst="rect">
            <a:avLst/>
          </a:prstGeom>
          <a:solidFill>
            <a:srgbClr val="FFFF99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Color change means control is transferred to a different method.</a:t>
            </a:r>
          </a:p>
        </p:txBody>
      </p:sp>
    </p:spTree>
    <p:extLst>
      <p:ext uri="{BB962C8B-B14F-4D97-AF65-F5344CB8AC3E}">
        <p14:creationId xmlns:p14="http://schemas.microsoft.com/office/powerpoint/2010/main" val="86772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3" grpId="0" animBg="1"/>
      <p:bldP spid="24" grpId="0" animBg="1"/>
      <p:bldP spid="25" grpId="0" animBg="1"/>
      <p:bldP spid="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6. IMPORTANT NOTES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6.2 CAN A USER-DEFINED METHOD CALL ITSELF?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3528" y="122869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answer is YES. However, this is out of the scope of this course.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3528" y="158873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called “recursion”.</a:t>
            </a:r>
          </a:p>
        </p:txBody>
      </p:sp>
    </p:spTree>
    <p:extLst>
      <p:ext uri="{BB962C8B-B14F-4D97-AF65-F5344CB8AC3E}">
        <p14:creationId xmlns:p14="http://schemas.microsoft.com/office/powerpoint/2010/main" val="141157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4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6. IMPORTANT NOTES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6.3 ALTERNATE PATHS IN A VALUE-RETURNING METHOD (1)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79512" y="1340768"/>
            <a:ext cx="8784977" cy="4770537"/>
            <a:chOff x="323528" y="1236822"/>
            <a:chExt cx="7848873" cy="4485841"/>
          </a:xfrm>
        </p:grpSpPr>
        <p:sp>
          <p:nvSpPr>
            <p:cNvPr id="41" name="TextBox 40"/>
            <p:cNvSpPr txBox="1"/>
            <p:nvPr/>
          </p:nvSpPr>
          <p:spPr>
            <a:xfrm>
              <a:off x="788528" y="1236822"/>
              <a:ext cx="7383873" cy="4485841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import </a:t>
              </a:r>
              <a:r>
                <a:rPr lang="en-US" sz="1600" dirty="0" err="1">
                  <a:solidFill>
                    <a:srgbClr val="FF0000"/>
                  </a:solidFill>
                </a:rPr>
                <a:t>java.util</a:t>
              </a:r>
              <a:r>
                <a:rPr lang="en-US" sz="1600" dirty="0">
                  <a:solidFill>
                    <a:srgbClr val="FF0000"/>
                  </a:solidFill>
                </a:rPr>
                <a:t>.*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public class </a:t>
              </a:r>
              <a:r>
                <a:rPr lang="en-US" sz="1600" dirty="0" err="1">
                  <a:solidFill>
                    <a:srgbClr val="0000FF"/>
                  </a:solidFill>
                </a:rPr>
                <a:t>alternatePaths</a:t>
              </a:r>
              <a:endParaRPr lang="en-US" sz="1600" dirty="0">
                <a:solidFill>
                  <a:srgbClr val="0000FF"/>
                </a:solidFill>
              </a:endParaRPr>
            </a:p>
            <a:p>
              <a:r>
                <a:rPr lang="en-US" sz="1600" dirty="0"/>
                <a:t>{</a:t>
              </a:r>
            </a:p>
            <a:p>
              <a:r>
                <a:rPr lang="en-US" sz="1600" dirty="0"/>
                <a:t>   </a:t>
              </a:r>
              <a:r>
                <a:rPr lang="en-US" sz="1600" dirty="0">
                  <a:solidFill>
                    <a:srgbClr val="00B0F0"/>
                  </a:solidFill>
                </a:rPr>
                <a:t>public static void main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B0F0"/>
                  </a:solidFill>
                </a:rPr>
                <a:t>String[] </a:t>
              </a:r>
              <a:r>
                <a:rPr lang="en-US" sz="1600" dirty="0" err="1">
                  <a:solidFill>
                    <a:srgbClr val="00B0F0"/>
                  </a:solidFill>
                </a:rPr>
                <a:t>args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 {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x </a:t>
              </a:r>
              <a:r>
                <a:rPr lang="en-US" sz="1600" dirty="0"/>
                <a:t>= -5,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y</a:t>
              </a:r>
              <a:r>
                <a:rPr lang="en-US" sz="1600" dirty="0"/>
                <a:t> = 3;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smallest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</a:t>
              </a:r>
              <a:r>
                <a:rPr lang="en-US" sz="1600" dirty="0">
                  <a:solidFill>
                    <a:srgbClr val="0000FF"/>
                  </a:solidFill>
                </a:rPr>
                <a:t>smallest </a:t>
              </a:r>
              <a:r>
                <a:rPr lang="en-US" sz="1600" dirty="0"/>
                <a:t>=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minimum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00FF"/>
                  </a:solidFill>
                </a:rPr>
                <a:t>x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y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  </a:t>
              </a:r>
              <a:r>
                <a:rPr lang="en-US" sz="1600" dirty="0" err="1"/>
                <a:t>System.out.printf</a:t>
              </a:r>
              <a:r>
                <a:rPr lang="en-US" sz="1600" dirty="0"/>
                <a:t> (“Smallest number = %d”,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smallest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}</a:t>
              </a:r>
              <a:r>
                <a:rPr lang="en-US" sz="1600" dirty="0">
                  <a:solidFill>
                    <a:srgbClr val="00B050"/>
                  </a:solidFill>
                </a:rPr>
                <a:t> //end main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// returns the minimum of two integers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public static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minimum</a:t>
              </a:r>
              <a:r>
                <a:rPr lang="en-US" sz="1600" dirty="0"/>
                <a:t>(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num1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num2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 {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if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FF33CC"/>
                  </a:solidFill>
                </a:rPr>
                <a:t>num1 </a:t>
              </a:r>
              <a:r>
                <a:rPr lang="en-US" sz="1600" dirty="0"/>
                <a:t>&lt;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num2</a:t>
              </a:r>
              <a:r>
                <a:rPr lang="en-US" sz="1600" dirty="0"/>
                <a:t>)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return </a:t>
              </a:r>
              <a:r>
                <a:rPr lang="en-US" sz="1600" dirty="0">
                  <a:solidFill>
                    <a:srgbClr val="FF33CC"/>
                  </a:solidFill>
                </a:rPr>
                <a:t>num1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if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FF33CC"/>
                  </a:solidFill>
                </a:rPr>
                <a:t>num2 </a:t>
              </a:r>
              <a:r>
                <a:rPr lang="en-US" sz="1600" dirty="0"/>
                <a:t>&lt; </a:t>
              </a:r>
              <a:r>
                <a:rPr lang="en-US" sz="1600" dirty="0">
                  <a:solidFill>
                    <a:srgbClr val="FF33CC"/>
                  </a:solidFill>
                </a:rPr>
                <a:t>num1</a:t>
              </a:r>
              <a:r>
                <a:rPr lang="en-US" sz="1600" dirty="0"/>
                <a:t>);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return </a:t>
              </a:r>
              <a:r>
                <a:rPr lang="en-US" sz="1600" dirty="0">
                  <a:solidFill>
                    <a:srgbClr val="FF33CC"/>
                  </a:solidFill>
                </a:rPr>
                <a:t>num2</a:t>
              </a:r>
              <a:r>
                <a:rPr lang="en-US" sz="1600" dirty="0">
                  <a:solidFill>
                    <a:srgbClr val="0000FF"/>
                  </a:solidFill>
                </a:rPr>
                <a:t>;</a:t>
              </a:r>
              <a:endParaRPr lang="en-US" sz="1600" dirty="0"/>
            </a:p>
            <a:p>
              <a:r>
                <a:rPr lang="en-US" sz="1600" dirty="0"/>
                <a:t>   }</a:t>
              </a:r>
              <a:r>
                <a:rPr lang="en-US" sz="1600" dirty="0">
                  <a:solidFill>
                    <a:srgbClr val="00B050"/>
                  </a:solidFill>
                </a:rPr>
                <a:t> //end minimum</a:t>
              </a:r>
            </a:p>
            <a:p>
              <a:r>
                <a:rPr lang="en-US" sz="1600" dirty="0"/>
                <a:t>}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</a:rPr>
                <a:t>//end class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1236822"/>
              <a:ext cx="450344" cy="4485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1516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19</a:t>
              </a:r>
            </a:p>
          </p:txBody>
        </p:sp>
      </p:grpSp>
      <p:sp>
        <p:nvSpPr>
          <p:cNvPr id="43" name="Oval Callout 42"/>
          <p:cNvSpPr/>
          <p:nvPr/>
        </p:nvSpPr>
        <p:spPr>
          <a:xfrm>
            <a:off x="6084168" y="3356992"/>
            <a:ext cx="2448272" cy="1368152"/>
          </a:xfrm>
          <a:prstGeom prst="wedgeEllipseCallout">
            <a:avLst>
              <a:gd name="adj1" fmla="val -164133"/>
              <a:gd name="adj2" fmla="val 67063"/>
            </a:avLst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ERROR: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What will the method return if (num1 == num2)?</a:t>
            </a:r>
          </a:p>
        </p:txBody>
      </p:sp>
      <p:sp>
        <p:nvSpPr>
          <p:cNvPr id="2" name="Rectangle 1"/>
          <p:cNvSpPr/>
          <p:nvPr/>
        </p:nvSpPr>
        <p:spPr>
          <a:xfrm>
            <a:off x="755576" y="4437112"/>
            <a:ext cx="2304256" cy="1152128"/>
          </a:xfrm>
          <a:prstGeom prst="rect">
            <a:avLst/>
          </a:prstGeom>
          <a:solidFill>
            <a:srgbClr val="FF0000">
              <a:alpha val="2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y 2"/>
          <p:cNvSpPr/>
          <p:nvPr/>
        </p:nvSpPr>
        <p:spPr>
          <a:xfrm>
            <a:off x="2771800" y="5085184"/>
            <a:ext cx="1152128" cy="88210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9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3" grpId="0" animBg="1"/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6. IMPORTANT NOTES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6.3 ALTERNATE PATHS IN A VALUE-RETURNING METHOD (2)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79512" y="1340768"/>
            <a:ext cx="8784977" cy="4770537"/>
            <a:chOff x="323528" y="1236822"/>
            <a:chExt cx="7848873" cy="4485841"/>
          </a:xfrm>
        </p:grpSpPr>
        <p:sp>
          <p:nvSpPr>
            <p:cNvPr id="41" name="TextBox 40"/>
            <p:cNvSpPr txBox="1"/>
            <p:nvPr/>
          </p:nvSpPr>
          <p:spPr>
            <a:xfrm>
              <a:off x="788528" y="1236822"/>
              <a:ext cx="7383873" cy="4485841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import </a:t>
              </a:r>
              <a:r>
                <a:rPr lang="en-US" sz="1600" dirty="0" err="1">
                  <a:solidFill>
                    <a:srgbClr val="FF0000"/>
                  </a:solidFill>
                </a:rPr>
                <a:t>java.util</a:t>
              </a:r>
              <a:r>
                <a:rPr lang="en-US" sz="1600" dirty="0">
                  <a:solidFill>
                    <a:srgbClr val="FF0000"/>
                  </a:solidFill>
                </a:rPr>
                <a:t>.*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public class </a:t>
              </a:r>
              <a:r>
                <a:rPr lang="en-US" sz="1600" dirty="0" err="1">
                  <a:solidFill>
                    <a:srgbClr val="0000FF"/>
                  </a:solidFill>
                </a:rPr>
                <a:t>alternatePaths</a:t>
              </a:r>
              <a:endParaRPr lang="en-US" sz="1600" dirty="0">
                <a:solidFill>
                  <a:srgbClr val="0000FF"/>
                </a:solidFill>
              </a:endParaRPr>
            </a:p>
            <a:p>
              <a:r>
                <a:rPr lang="en-US" sz="1600" dirty="0"/>
                <a:t>{</a:t>
              </a:r>
            </a:p>
            <a:p>
              <a:r>
                <a:rPr lang="en-US" sz="1600" dirty="0"/>
                <a:t>   </a:t>
              </a:r>
              <a:r>
                <a:rPr lang="en-US" sz="1600" dirty="0">
                  <a:solidFill>
                    <a:srgbClr val="00B0F0"/>
                  </a:solidFill>
                </a:rPr>
                <a:t>public static void main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B0F0"/>
                  </a:solidFill>
                </a:rPr>
                <a:t>String[] </a:t>
              </a:r>
              <a:r>
                <a:rPr lang="en-US" sz="1600" dirty="0" err="1">
                  <a:solidFill>
                    <a:srgbClr val="00B0F0"/>
                  </a:solidFill>
                </a:rPr>
                <a:t>args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 {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x </a:t>
              </a:r>
              <a:r>
                <a:rPr lang="en-US" sz="1600" dirty="0"/>
                <a:t>= -5,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y</a:t>
              </a:r>
              <a:r>
                <a:rPr lang="en-US" sz="1600" dirty="0"/>
                <a:t> = 3;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smallest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</a:t>
              </a:r>
              <a:r>
                <a:rPr lang="en-US" sz="1600" dirty="0">
                  <a:solidFill>
                    <a:srgbClr val="0000FF"/>
                  </a:solidFill>
                </a:rPr>
                <a:t>smallest </a:t>
              </a:r>
              <a:r>
                <a:rPr lang="en-US" sz="1600" dirty="0"/>
                <a:t>=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minimum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00FF"/>
                  </a:solidFill>
                </a:rPr>
                <a:t>x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y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  </a:t>
              </a:r>
              <a:r>
                <a:rPr lang="en-US" sz="1600" dirty="0" err="1"/>
                <a:t>System.out.printf</a:t>
              </a:r>
              <a:r>
                <a:rPr lang="en-US" sz="1600" dirty="0"/>
                <a:t> (“Smallest number = %d”,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smallest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}</a:t>
              </a:r>
              <a:r>
                <a:rPr lang="en-US" sz="1600" dirty="0">
                  <a:solidFill>
                    <a:srgbClr val="00B050"/>
                  </a:solidFill>
                </a:rPr>
                <a:t> //end main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// returns the minimum of two integers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public static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minimum</a:t>
              </a:r>
              <a:r>
                <a:rPr lang="en-US" sz="1600" dirty="0"/>
                <a:t>(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num1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num2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 {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if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FF33CC"/>
                  </a:solidFill>
                </a:rPr>
                <a:t>num1 </a:t>
              </a:r>
              <a:r>
                <a:rPr lang="en-US" sz="1600" dirty="0"/>
                <a:t>&lt;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num2</a:t>
              </a:r>
              <a:r>
                <a:rPr lang="en-US" sz="1600" dirty="0"/>
                <a:t>)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return </a:t>
              </a:r>
              <a:r>
                <a:rPr lang="en-US" sz="1600" dirty="0">
                  <a:solidFill>
                    <a:srgbClr val="FF33CC"/>
                  </a:solidFill>
                </a:rPr>
                <a:t>num1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else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return </a:t>
              </a:r>
              <a:r>
                <a:rPr lang="en-US" sz="1600" dirty="0">
                  <a:solidFill>
                    <a:srgbClr val="FF33CC"/>
                  </a:solidFill>
                </a:rPr>
                <a:t>num2</a:t>
              </a:r>
              <a:r>
                <a:rPr lang="en-US" sz="1600" dirty="0">
                  <a:solidFill>
                    <a:srgbClr val="0000FF"/>
                  </a:solidFill>
                </a:rPr>
                <a:t>;</a:t>
              </a:r>
              <a:endParaRPr lang="en-US" sz="1600" dirty="0"/>
            </a:p>
            <a:p>
              <a:r>
                <a:rPr lang="en-US" sz="1600" dirty="0"/>
                <a:t>   }</a:t>
              </a:r>
              <a:r>
                <a:rPr lang="en-US" sz="1600" dirty="0">
                  <a:solidFill>
                    <a:srgbClr val="00B050"/>
                  </a:solidFill>
                </a:rPr>
                <a:t> //end minimum</a:t>
              </a:r>
            </a:p>
            <a:p>
              <a:r>
                <a:rPr lang="en-US" sz="1600" dirty="0"/>
                <a:t>}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</a:rPr>
                <a:t>//end class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1236822"/>
              <a:ext cx="450344" cy="4485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1516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19</a:t>
              </a:r>
            </a:p>
          </p:txBody>
        </p:sp>
      </p:grpSp>
      <p:sp>
        <p:nvSpPr>
          <p:cNvPr id="14" name="Oval Callout 13"/>
          <p:cNvSpPr/>
          <p:nvPr/>
        </p:nvSpPr>
        <p:spPr>
          <a:xfrm>
            <a:off x="5796136" y="4694220"/>
            <a:ext cx="2088232" cy="1183052"/>
          </a:xfrm>
          <a:prstGeom prst="wedgeEllipseCallout">
            <a:avLst>
              <a:gd name="adj1" fmla="val -184235"/>
              <a:gd name="adj2" fmla="val -27480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CORRECT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5576" y="4437112"/>
            <a:ext cx="2304256" cy="1152128"/>
          </a:xfrm>
          <a:prstGeom prst="rect">
            <a:avLst/>
          </a:prstGeom>
          <a:solidFill>
            <a:srgbClr val="FFC000">
              <a:alpha val="2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3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6. IMPORTANT NOTES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6.3 ALTERNATE PATHS IN A VALUE-RETURNING METHOD (3)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79512" y="1340768"/>
            <a:ext cx="8784977" cy="4770537"/>
            <a:chOff x="323528" y="1236822"/>
            <a:chExt cx="7848873" cy="4485841"/>
          </a:xfrm>
        </p:grpSpPr>
        <p:sp>
          <p:nvSpPr>
            <p:cNvPr id="41" name="TextBox 40"/>
            <p:cNvSpPr txBox="1"/>
            <p:nvPr/>
          </p:nvSpPr>
          <p:spPr>
            <a:xfrm>
              <a:off x="788528" y="1236822"/>
              <a:ext cx="7383873" cy="4485841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import </a:t>
              </a:r>
              <a:r>
                <a:rPr lang="en-US" sz="1600" dirty="0" err="1">
                  <a:solidFill>
                    <a:srgbClr val="FF0000"/>
                  </a:solidFill>
                </a:rPr>
                <a:t>java.util</a:t>
              </a:r>
              <a:r>
                <a:rPr lang="en-US" sz="1600" dirty="0">
                  <a:solidFill>
                    <a:srgbClr val="FF0000"/>
                  </a:solidFill>
                </a:rPr>
                <a:t>.*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public class </a:t>
              </a:r>
              <a:r>
                <a:rPr lang="en-US" sz="1600" dirty="0" err="1">
                  <a:solidFill>
                    <a:srgbClr val="0000FF"/>
                  </a:solidFill>
                </a:rPr>
                <a:t>alternatePaths</a:t>
              </a:r>
              <a:endParaRPr lang="en-US" sz="1600" dirty="0">
                <a:solidFill>
                  <a:srgbClr val="0000FF"/>
                </a:solidFill>
              </a:endParaRPr>
            </a:p>
            <a:p>
              <a:r>
                <a:rPr lang="en-US" sz="1600" dirty="0"/>
                <a:t>{</a:t>
              </a:r>
            </a:p>
            <a:p>
              <a:r>
                <a:rPr lang="en-US" sz="1600" dirty="0"/>
                <a:t>   </a:t>
              </a:r>
              <a:r>
                <a:rPr lang="en-US" sz="1600" dirty="0">
                  <a:solidFill>
                    <a:srgbClr val="00B0F0"/>
                  </a:solidFill>
                </a:rPr>
                <a:t>public static void main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B0F0"/>
                  </a:solidFill>
                </a:rPr>
                <a:t>String[] </a:t>
              </a:r>
              <a:r>
                <a:rPr lang="en-US" sz="1600" dirty="0" err="1">
                  <a:solidFill>
                    <a:srgbClr val="00B0F0"/>
                  </a:solidFill>
                </a:rPr>
                <a:t>args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 {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x </a:t>
              </a:r>
              <a:r>
                <a:rPr lang="en-US" sz="1600" dirty="0"/>
                <a:t>= -5,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y</a:t>
              </a:r>
              <a:r>
                <a:rPr lang="en-US" sz="1600" dirty="0"/>
                <a:t> = 3;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smallest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</a:t>
              </a:r>
              <a:r>
                <a:rPr lang="en-US" sz="1600" dirty="0">
                  <a:solidFill>
                    <a:srgbClr val="0000FF"/>
                  </a:solidFill>
                </a:rPr>
                <a:t>smallest </a:t>
              </a:r>
              <a:r>
                <a:rPr lang="en-US" sz="1600" dirty="0"/>
                <a:t>=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minimum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00FF"/>
                  </a:solidFill>
                </a:rPr>
                <a:t>x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y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  </a:t>
              </a:r>
              <a:r>
                <a:rPr lang="en-US" sz="1600" dirty="0" err="1"/>
                <a:t>System.out.printf</a:t>
              </a:r>
              <a:r>
                <a:rPr lang="en-US" sz="1600" dirty="0"/>
                <a:t> (“Smallest number = %d”,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smallest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}</a:t>
              </a:r>
              <a:r>
                <a:rPr lang="en-US" sz="1600" dirty="0">
                  <a:solidFill>
                    <a:srgbClr val="00B050"/>
                  </a:solidFill>
                </a:rPr>
                <a:t> //end main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// returns the minimum of two integers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public static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minimum</a:t>
              </a:r>
              <a:r>
                <a:rPr lang="en-US" sz="1600" dirty="0"/>
                <a:t>(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num1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num2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 {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if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FF33CC"/>
                  </a:solidFill>
                </a:rPr>
                <a:t>num1 </a:t>
              </a:r>
              <a:r>
                <a:rPr lang="en-US" sz="1600" dirty="0"/>
                <a:t>&lt;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num2</a:t>
              </a:r>
              <a:r>
                <a:rPr lang="en-US" sz="1600" dirty="0"/>
                <a:t>)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return </a:t>
              </a:r>
              <a:r>
                <a:rPr lang="en-US" sz="1600" dirty="0">
                  <a:solidFill>
                    <a:srgbClr val="FF33CC"/>
                  </a:solidFill>
                </a:rPr>
                <a:t>num1</a:t>
              </a:r>
              <a:r>
                <a:rPr lang="en-US" sz="1600" dirty="0"/>
                <a:t>;</a:t>
              </a:r>
            </a:p>
            <a:p>
              <a:endParaRPr lang="en-US" sz="1600" dirty="0">
                <a:solidFill>
                  <a:srgbClr val="00B0F0"/>
                </a:solidFill>
              </a:endParaRPr>
            </a:p>
            <a:p>
              <a:r>
                <a:rPr lang="en-US" sz="1600" dirty="0">
                  <a:solidFill>
                    <a:srgbClr val="00B0F0"/>
                  </a:solidFill>
                </a:rPr>
                <a:t>     return </a:t>
              </a:r>
              <a:r>
                <a:rPr lang="en-US" sz="1600" dirty="0">
                  <a:solidFill>
                    <a:srgbClr val="FF33CC"/>
                  </a:solidFill>
                </a:rPr>
                <a:t>num2</a:t>
              </a:r>
              <a:r>
                <a:rPr lang="en-US" sz="1600" dirty="0">
                  <a:solidFill>
                    <a:srgbClr val="0000FF"/>
                  </a:solidFill>
                </a:rPr>
                <a:t>;</a:t>
              </a:r>
              <a:endParaRPr lang="en-US" sz="1600" dirty="0"/>
            </a:p>
            <a:p>
              <a:r>
                <a:rPr lang="en-US" sz="1600" dirty="0"/>
                <a:t>   }</a:t>
              </a:r>
              <a:r>
                <a:rPr lang="en-US" sz="1600" dirty="0">
                  <a:solidFill>
                    <a:srgbClr val="00B050"/>
                  </a:solidFill>
                </a:rPr>
                <a:t> //end minimum</a:t>
              </a:r>
            </a:p>
            <a:p>
              <a:r>
                <a:rPr lang="en-US" sz="1600" dirty="0"/>
                <a:t>}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</a:rPr>
                <a:t>//end class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1236822"/>
              <a:ext cx="450344" cy="4485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1516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19</a:t>
              </a:r>
            </a:p>
          </p:txBody>
        </p:sp>
      </p:grpSp>
      <p:sp>
        <p:nvSpPr>
          <p:cNvPr id="14" name="Oval Callout 13"/>
          <p:cNvSpPr/>
          <p:nvPr/>
        </p:nvSpPr>
        <p:spPr>
          <a:xfrm>
            <a:off x="5796136" y="4694220"/>
            <a:ext cx="2088232" cy="1183052"/>
          </a:xfrm>
          <a:prstGeom prst="wedgeEllipseCallout">
            <a:avLst>
              <a:gd name="adj1" fmla="val -184235"/>
              <a:gd name="adj2" fmla="val -27480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CORRECT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5576" y="4437112"/>
            <a:ext cx="2304256" cy="1152128"/>
          </a:xfrm>
          <a:prstGeom prst="rect">
            <a:avLst/>
          </a:prstGeom>
          <a:solidFill>
            <a:srgbClr val="FFC000">
              <a:alpha val="25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4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7. SUMMARY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7.1 COMPARING VOID AND VALUE-RETURNING METHODS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06640"/>
              </p:ext>
            </p:extLst>
          </p:nvPr>
        </p:nvGraphicFramePr>
        <p:xfrm>
          <a:off x="251520" y="1420872"/>
          <a:ext cx="864096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void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value-returning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return</a:t>
                      </a:r>
                      <a:r>
                        <a:rPr lang="en-US" sz="1800" b="1" baseline="0" dirty="0">
                          <a:solidFill>
                            <a:srgbClr val="0000FF"/>
                          </a:solidFill>
                        </a:rPr>
                        <a:t> data?</a:t>
                      </a:r>
                      <a:endParaRPr 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Parameter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May include from</a:t>
                      </a:r>
                      <a:r>
                        <a:rPr lang="en-US" sz="1800" baseline="0" dirty="0">
                          <a:solidFill>
                            <a:srgbClr val="0000FF"/>
                          </a:solidFill>
                        </a:rPr>
                        <a:t> zero to any number of parameters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May include from</a:t>
                      </a:r>
                      <a:r>
                        <a:rPr lang="en-US" sz="1800" baseline="0" dirty="0">
                          <a:solidFill>
                            <a:srgbClr val="0000FF"/>
                          </a:solidFill>
                        </a:rPr>
                        <a:t> zero to any number of parameters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</a:rPr>
                        <a:t>Calling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Stand-alone statement in the caller method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Used in</a:t>
                      </a:r>
                      <a:r>
                        <a:rPr lang="en-US" sz="1800" baseline="0" dirty="0">
                          <a:solidFill>
                            <a:srgbClr val="0000FF"/>
                          </a:solidFill>
                        </a:rPr>
                        <a:t> the same way as variables in the caller method</a:t>
                      </a:r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61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110" y="823087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7.2 VARIABLES USED IN METHODS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7. SUMMARY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471708"/>
              </p:ext>
            </p:extLst>
          </p:nvPr>
        </p:nvGraphicFramePr>
        <p:xfrm>
          <a:off x="266629" y="1484784"/>
          <a:ext cx="8640961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2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Formal Parameters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Local Variables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Actual Parameters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Defined where?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Method header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Inside the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Caller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Used where?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Inside the method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Inside the method. Also, declared inside the method.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Values replace formal parameters of the called method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Actual parameters pass their values to the formal parameters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Are given values inside the method</a:t>
                      </a: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Should have values before being used</a:t>
                      </a:r>
                      <a:r>
                        <a:rPr lang="en-US" sz="1600" baseline="0" dirty="0">
                          <a:solidFill>
                            <a:srgbClr val="0000FF"/>
                          </a:solidFill>
                        </a:rPr>
                        <a:t> to call a method.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93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7. SUMMARY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7.3 METHOD CALLING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528" y="122869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sure the following conditions are satisfied between the caller and called methods: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187676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parameters is equal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244484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parameter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relevant (important)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301292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corresponding parameters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the same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28" y="358100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Don’t write the </a:t>
            </a:r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 actual parameters in the caller method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14908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Don’t write </a:t>
            </a:r>
            <a:r>
              <a:rPr lang="en-US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[]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arrays in the caller method</a:t>
            </a:r>
          </a:p>
        </p:txBody>
      </p:sp>
    </p:spTree>
    <p:extLst>
      <p:ext uri="{BB962C8B-B14F-4D97-AF65-F5344CB8AC3E}">
        <p14:creationId xmlns:p14="http://schemas.microsoft.com/office/powerpoint/2010/main" val="12807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/>
      <p:bldP spid="14" grpId="0"/>
      <p:bldP spid="15" grpId="0"/>
      <p:bldP spid="22" grpId="0"/>
      <p:bldP spid="21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798864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7.4 THE RETURN STATEMENT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7. SUMMARY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3528" y="126876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sure of the following in the value-returning methods: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8" y="1944125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value is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3528" y="261949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returned value has the same data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the method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3294855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paths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considered to return a value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528" y="39702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Remember that the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is the last to execute in the method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528" y="495336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Remember that the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passes a single value to the  caller method</a:t>
            </a:r>
          </a:p>
        </p:txBody>
      </p:sp>
    </p:spTree>
    <p:extLst>
      <p:ext uri="{BB962C8B-B14F-4D97-AF65-F5344CB8AC3E}">
        <p14:creationId xmlns:p14="http://schemas.microsoft.com/office/powerpoint/2010/main" val="409787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8. PROGRAMMING EXAMPLES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798864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8.1 PROGRAM 1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79512" y="1350646"/>
            <a:ext cx="8784976" cy="1646306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600" dirty="0"/>
              <a:t>Write a complete program that includes a method to </a:t>
            </a:r>
            <a:r>
              <a:rPr lang="en-US" sz="1600" u="sng" dirty="0"/>
              <a:t>restrict</a:t>
            </a:r>
            <a:r>
              <a:rPr lang="fr-FR" sz="1600" dirty="0"/>
              <a:t> </a:t>
            </a:r>
            <a:r>
              <a:rPr lang="en-US" sz="1600" dirty="0"/>
              <a:t>(enforce) that the score of a student falls between 0 and 100. The method name is </a:t>
            </a:r>
            <a:r>
              <a:rPr lang="en-US" sz="1600" u="sng" dirty="0"/>
              <a:t>validate</a:t>
            </a:r>
            <a:r>
              <a:rPr lang="en-US" sz="1600" dirty="0"/>
              <a:t>, it is of type </a:t>
            </a:r>
            <a:r>
              <a:rPr lang="en-US" sz="1600" dirty="0" err="1"/>
              <a:t>boolean</a:t>
            </a:r>
            <a:r>
              <a:rPr lang="en-US" sz="1600" dirty="0"/>
              <a:t>. The formal parameter list includes the read score, the minimum allowed score and the maximum allowed score. </a:t>
            </a:r>
          </a:p>
          <a:p>
            <a:pPr algn="just"/>
            <a:r>
              <a:rPr lang="en-US" sz="1600" dirty="0"/>
              <a:t>The program should then call a method to calculate and return the corresponding letter grade.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36951" y="3140968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619672" y="3140968"/>
            <a:ext cx="7344816" cy="5040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Student’s numeric score (variable: </a:t>
            </a:r>
            <a:r>
              <a:rPr lang="en-US" dirty="0" err="1">
                <a:solidFill>
                  <a:srgbClr val="0000FF"/>
                </a:solidFill>
              </a:rPr>
              <a:t>studentScore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type: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51520" y="3717032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634241" y="3717032"/>
            <a:ext cx="7344816" cy="5040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Student’s letter grade (variable: </a:t>
            </a:r>
            <a:r>
              <a:rPr lang="en-US" dirty="0" err="1">
                <a:solidFill>
                  <a:srgbClr val="0000FF"/>
                </a:solidFill>
              </a:rPr>
              <a:t>studentGrade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type: </a:t>
            </a:r>
            <a:r>
              <a:rPr lang="en-US" dirty="0">
                <a:solidFill>
                  <a:srgbClr val="00B0F0"/>
                </a:solidFill>
              </a:rPr>
              <a:t>char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51520" y="4293096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Method1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634241" y="4293096"/>
            <a:ext cx="7344816" cy="5040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F0"/>
                </a:solidFill>
              </a:rPr>
              <a:t>public static </a:t>
            </a:r>
            <a:r>
              <a:rPr lang="en-US" dirty="0" err="1">
                <a:solidFill>
                  <a:srgbClr val="00B0F0"/>
                </a:solidFill>
              </a:rPr>
              <a:t>boolean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validate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33CC"/>
                </a:solidFill>
              </a:rPr>
              <a:t>number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33CC"/>
                </a:solidFill>
              </a:rPr>
              <a:t>min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33CC"/>
                </a:solidFill>
              </a:rPr>
              <a:t>max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51520" y="4869160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Method2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634241" y="4869160"/>
            <a:ext cx="7344816" cy="5040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F0"/>
                </a:solidFill>
              </a:rPr>
              <a:t>public static char </a:t>
            </a:r>
            <a:r>
              <a:rPr lang="en-US" dirty="0" err="1">
                <a:solidFill>
                  <a:srgbClr val="0000FF"/>
                </a:solidFill>
              </a:rPr>
              <a:t>letterGrade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33CC"/>
                </a:solidFill>
              </a:rPr>
              <a:t>numGrade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6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1. INTRODUCTION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83671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contrast to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methods, value-returning methods have a data type.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3528" y="126876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other words, value-returning methods may be of type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etc…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28" y="1988757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 pre-defined methods are examples of value-returning methods: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270875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000" u="sng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isLowerCase</a:t>
            </a:r>
            <a:r>
              <a:rPr lang="en-US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 </a:t>
            </a:r>
            <a:r>
              <a:rPr lang="en-US" sz="2000" dirty="0" err="1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3528" y="3120975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000" u="sng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round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 </a:t>
            </a:r>
            <a:r>
              <a:rPr lang="en-US" sz="2000" dirty="0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528" y="353319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2000" u="sng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</a:t>
            </a:r>
            <a:r>
              <a:rPr lang="en-US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toUpperCase</a:t>
            </a:r>
            <a:r>
              <a:rPr lang="en-US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 </a:t>
            </a:r>
            <a:r>
              <a:rPr lang="en-US" sz="2000" dirty="0" err="1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3945417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types of the previous pre-defined functions are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respectively.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465313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other words, these methods calculate and return a </a:t>
            </a:r>
            <a:r>
              <a:rPr lang="en-US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 whose type is the same as the method’s type.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537321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Remember that the complete method header of </a:t>
            </a:r>
            <a:r>
              <a:rPr lang="en-US" sz="20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isLowerCase</a:t>
            </a:r>
            <a:r>
              <a:rPr lang="en-US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 is as follows: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28" y="598121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static </a:t>
            </a:r>
            <a:r>
              <a:rPr lang="en-US" sz="20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isLowerCase</a:t>
            </a:r>
            <a:r>
              <a:rPr lang="en-US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 </a:t>
            </a:r>
            <a:r>
              <a:rPr lang="en-US" sz="2000" dirty="0" err="1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760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13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8. PROGRAMMING EXAMPLES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798864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8.1 PROGRAM 1 – SOLUTION (1)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79512" y="1340768"/>
            <a:ext cx="8784977" cy="5078313"/>
            <a:chOff x="323528" y="1236822"/>
            <a:chExt cx="7848873" cy="4775249"/>
          </a:xfrm>
        </p:grpSpPr>
        <p:sp>
          <p:nvSpPr>
            <p:cNvPr id="20" name="TextBox 19"/>
            <p:cNvSpPr txBox="1"/>
            <p:nvPr/>
          </p:nvSpPr>
          <p:spPr>
            <a:xfrm>
              <a:off x="788528" y="1236822"/>
              <a:ext cx="7383873" cy="4775249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import </a:t>
              </a:r>
              <a:r>
                <a:rPr lang="en-US" dirty="0" err="1">
                  <a:solidFill>
                    <a:srgbClr val="FF0000"/>
                  </a:solidFill>
                </a:rPr>
                <a:t>java.util</a:t>
              </a:r>
              <a:r>
                <a:rPr lang="en-US" dirty="0">
                  <a:solidFill>
                    <a:srgbClr val="FF0000"/>
                  </a:solidFill>
                </a:rPr>
                <a:t>.*</a:t>
              </a:r>
              <a:r>
                <a:rPr lang="en-US" dirty="0"/>
                <a:t>;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public class </a:t>
              </a:r>
              <a:r>
                <a:rPr lang="en-US" dirty="0">
                  <a:solidFill>
                    <a:srgbClr val="0000FF"/>
                  </a:solidFill>
                </a:rPr>
                <a:t>program1</a:t>
              </a:r>
            </a:p>
            <a:p>
              <a:r>
                <a:rPr lang="en-US" dirty="0"/>
                <a:t>{</a:t>
              </a:r>
            </a:p>
            <a:p>
              <a:r>
                <a:rPr lang="en-US" dirty="0"/>
                <a:t>   </a:t>
              </a:r>
              <a:r>
                <a:rPr lang="en-US" dirty="0">
                  <a:solidFill>
                    <a:srgbClr val="00B0F0"/>
                  </a:solidFill>
                </a:rPr>
                <a:t>static </a:t>
              </a:r>
              <a:r>
                <a:rPr lang="en-US" dirty="0"/>
                <a:t>Scanner </a:t>
              </a:r>
              <a:r>
                <a:rPr lang="en-US" dirty="0">
                  <a:solidFill>
                    <a:srgbClr val="0000FF"/>
                  </a:solidFill>
                </a:rPr>
                <a:t>read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F0"/>
                  </a:solidFill>
                </a:rPr>
                <a:t>new </a:t>
              </a:r>
              <a:r>
                <a:rPr lang="en-US" dirty="0"/>
                <a:t>Scanner (System.in);</a:t>
              </a:r>
            </a:p>
            <a:p>
              <a:r>
                <a:rPr lang="en-US" dirty="0"/>
                <a:t>   </a:t>
              </a:r>
              <a:r>
                <a:rPr lang="en-US" dirty="0">
                  <a:solidFill>
                    <a:srgbClr val="00B0F0"/>
                  </a:solidFill>
                </a:rPr>
                <a:t>public static void main </a:t>
              </a:r>
              <a:r>
                <a:rPr lang="en-US" dirty="0"/>
                <a:t>(</a:t>
              </a:r>
              <a:r>
                <a:rPr lang="en-US" dirty="0">
                  <a:solidFill>
                    <a:srgbClr val="00B0F0"/>
                  </a:solidFill>
                </a:rPr>
                <a:t>String[] </a:t>
              </a:r>
              <a:r>
                <a:rPr lang="en-US" dirty="0" err="1">
                  <a:solidFill>
                    <a:srgbClr val="00B0F0"/>
                  </a:solidFill>
                </a:rPr>
                <a:t>args</a:t>
              </a:r>
              <a:r>
                <a:rPr lang="en-US" dirty="0"/>
                <a:t>)</a:t>
              </a:r>
            </a:p>
            <a:p>
              <a:r>
                <a:rPr lang="en-US" dirty="0"/>
                <a:t>   {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     </a:t>
              </a:r>
              <a:r>
                <a:rPr lang="en-US" dirty="0" err="1">
                  <a:solidFill>
                    <a:srgbClr val="00B0F0"/>
                  </a:solidFill>
                </a:rPr>
                <a:t>int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 err="1">
                  <a:solidFill>
                    <a:srgbClr val="0000FF"/>
                  </a:solidFill>
                </a:rPr>
                <a:t>studentScore</a:t>
              </a:r>
              <a:r>
                <a:rPr lang="en-US" dirty="0"/>
                <a:t>;</a:t>
              </a:r>
            </a:p>
            <a:p>
              <a:r>
                <a:rPr lang="en-US" dirty="0"/>
                <a:t>     </a:t>
              </a:r>
              <a:r>
                <a:rPr lang="en-US" dirty="0">
                  <a:solidFill>
                    <a:srgbClr val="00B0F0"/>
                  </a:solidFill>
                </a:rPr>
                <a:t>char</a:t>
              </a:r>
              <a:r>
                <a:rPr lang="en-US" dirty="0"/>
                <a:t> </a:t>
              </a:r>
              <a:r>
                <a:rPr lang="en-US" dirty="0" err="1">
                  <a:solidFill>
                    <a:srgbClr val="0000FF"/>
                  </a:solidFill>
                </a:rPr>
                <a:t>studentGrade</a:t>
              </a:r>
              <a:r>
                <a:rPr lang="en-US" dirty="0"/>
                <a:t>;</a:t>
              </a:r>
            </a:p>
            <a:p>
              <a:r>
                <a:rPr lang="en-US" dirty="0"/>
                <a:t>     </a:t>
              </a:r>
              <a:r>
                <a:rPr lang="en-US" dirty="0" err="1">
                  <a:solidFill>
                    <a:srgbClr val="00B0F0"/>
                  </a:solidFill>
                </a:rPr>
                <a:t>boolean</a:t>
              </a:r>
              <a:r>
                <a:rPr lang="en-US" dirty="0">
                  <a:solidFill>
                    <a:srgbClr val="00B0F0"/>
                  </a:solidFill>
                </a:rPr>
                <a:t> </a:t>
              </a:r>
              <a:r>
                <a:rPr lang="en-US" dirty="0">
                  <a:solidFill>
                    <a:srgbClr val="0000FF"/>
                  </a:solidFill>
                </a:rPr>
                <a:t>allowed </a:t>
              </a:r>
              <a:r>
                <a:rPr lang="en-US" dirty="0"/>
                <a:t>= </a:t>
              </a:r>
              <a:r>
                <a:rPr lang="en-US" dirty="0">
                  <a:solidFill>
                    <a:srgbClr val="00B0F0"/>
                  </a:solidFill>
                </a:rPr>
                <a:t>false</a:t>
              </a:r>
              <a:r>
                <a:rPr lang="en-US" dirty="0"/>
                <a:t>;</a:t>
              </a:r>
            </a:p>
            <a:p>
              <a:r>
                <a:rPr lang="en-US" dirty="0"/>
                <a:t>     </a:t>
              </a:r>
              <a:r>
                <a:rPr lang="en-US" dirty="0">
                  <a:solidFill>
                    <a:srgbClr val="00B0F0"/>
                  </a:solidFill>
                </a:rPr>
                <a:t>do</a:t>
              </a:r>
              <a:endParaRPr lang="en-US" dirty="0"/>
            </a:p>
            <a:p>
              <a:r>
                <a:rPr lang="en-US" dirty="0"/>
                <a:t>        {</a:t>
              </a:r>
            </a:p>
            <a:p>
              <a:r>
                <a:rPr lang="en-US" dirty="0"/>
                <a:t>          </a:t>
              </a:r>
              <a:r>
                <a:rPr lang="en-US" dirty="0" err="1"/>
                <a:t>System.out.println</a:t>
              </a:r>
              <a:r>
                <a:rPr lang="en-US" dirty="0"/>
                <a:t> (“Please enter student’s score: “);</a:t>
              </a:r>
            </a:p>
            <a:p>
              <a:r>
                <a:rPr lang="en-US" dirty="0"/>
                <a:t>          </a:t>
              </a:r>
              <a:r>
                <a:rPr lang="en-US" dirty="0" err="1">
                  <a:solidFill>
                    <a:srgbClr val="0000FF"/>
                  </a:solidFill>
                </a:rPr>
                <a:t>studentScore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/>
                <a:t>= </a:t>
              </a:r>
              <a:r>
                <a:rPr lang="en-US" dirty="0" err="1">
                  <a:solidFill>
                    <a:srgbClr val="0000FF"/>
                  </a:solidFill>
                </a:rPr>
                <a:t>read</a:t>
              </a:r>
              <a:r>
                <a:rPr lang="en-US" dirty="0" err="1"/>
                <a:t>.</a:t>
              </a:r>
              <a:r>
                <a:rPr lang="en-US" dirty="0" err="1">
                  <a:solidFill>
                    <a:srgbClr val="00B050"/>
                  </a:solidFill>
                </a:rPr>
                <a:t>nextInt</a:t>
              </a:r>
              <a:r>
                <a:rPr lang="en-US" dirty="0">
                  <a:solidFill>
                    <a:srgbClr val="00B050"/>
                  </a:solidFill>
                </a:rPr>
                <a:t>()</a:t>
              </a:r>
              <a:r>
                <a:rPr lang="en-US" dirty="0"/>
                <a:t>;</a:t>
              </a:r>
            </a:p>
            <a:p>
              <a:r>
                <a:rPr lang="en-US" dirty="0"/>
                <a:t>          </a:t>
              </a:r>
              <a:r>
                <a:rPr lang="en-US" dirty="0">
                  <a:solidFill>
                    <a:srgbClr val="0000FF"/>
                  </a:solidFill>
                </a:rPr>
                <a:t>allowed </a:t>
              </a:r>
              <a:r>
                <a:rPr lang="en-US" dirty="0"/>
                <a:t>= </a:t>
              </a:r>
              <a:r>
                <a:rPr lang="en-US" dirty="0">
                  <a:solidFill>
                    <a:srgbClr val="0000FF"/>
                  </a:solidFill>
                </a:rPr>
                <a:t>validate</a:t>
              </a:r>
              <a:r>
                <a:rPr lang="en-US" dirty="0"/>
                <a:t>(</a:t>
              </a:r>
              <a:r>
                <a:rPr lang="en-US" dirty="0" err="1">
                  <a:solidFill>
                    <a:srgbClr val="0000FF"/>
                  </a:solidFill>
                </a:rPr>
                <a:t>studentScore</a:t>
              </a:r>
              <a:r>
                <a:rPr lang="en-US" dirty="0"/>
                <a:t>, 0, 100);</a:t>
              </a:r>
            </a:p>
            <a:p>
              <a:r>
                <a:rPr lang="en-US" dirty="0"/>
                <a:t>        } </a:t>
              </a:r>
              <a:r>
                <a:rPr lang="en-US" dirty="0">
                  <a:solidFill>
                    <a:srgbClr val="00B0F0"/>
                  </a:solidFill>
                </a:rPr>
                <a:t>while </a:t>
              </a:r>
              <a:r>
                <a:rPr lang="en-US" dirty="0"/>
                <a:t>(!</a:t>
              </a:r>
              <a:r>
                <a:rPr lang="en-US" dirty="0">
                  <a:solidFill>
                    <a:srgbClr val="0000FF"/>
                  </a:solidFill>
                </a:rPr>
                <a:t>allowed</a:t>
              </a:r>
              <a:r>
                <a:rPr lang="en-US" dirty="0"/>
                <a:t>);</a:t>
              </a:r>
            </a:p>
            <a:p>
              <a:r>
                <a:rPr lang="en-US" dirty="0"/>
                <a:t>      </a:t>
              </a:r>
              <a:r>
                <a:rPr lang="en-US" dirty="0" err="1">
                  <a:solidFill>
                    <a:srgbClr val="0000FF"/>
                  </a:solidFill>
                </a:rPr>
                <a:t>studentGrade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/>
                <a:t>= </a:t>
              </a:r>
              <a:r>
                <a:rPr lang="en-US" dirty="0" err="1">
                  <a:solidFill>
                    <a:srgbClr val="0000FF"/>
                  </a:solidFill>
                </a:rPr>
                <a:t>letterGrade</a:t>
              </a:r>
              <a:r>
                <a:rPr lang="en-US" dirty="0"/>
                <a:t>(</a:t>
              </a:r>
              <a:r>
                <a:rPr lang="en-US" dirty="0" err="1">
                  <a:solidFill>
                    <a:srgbClr val="0000FF"/>
                  </a:solidFill>
                </a:rPr>
                <a:t>studentScore</a:t>
              </a:r>
              <a:r>
                <a:rPr lang="en-US" dirty="0"/>
                <a:t>);</a:t>
              </a:r>
            </a:p>
            <a:p>
              <a:r>
                <a:rPr lang="en-US" dirty="0"/>
                <a:t>      </a:t>
              </a:r>
              <a:r>
                <a:rPr lang="en-US" dirty="0" err="1"/>
                <a:t>System.out.printf</a:t>
              </a:r>
              <a:r>
                <a:rPr lang="en-US" dirty="0"/>
                <a:t> (“Student’s grade = %c”, </a:t>
              </a:r>
              <a:r>
                <a:rPr lang="en-US" dirty="0" err="1">
                  <a:solidFill>
                    <a:srgbClr val="0000FF"/>
                  </a:solidFill>
                </a:rPr>
                <a:t>studentGrade</a:t>
              </a:r>
              <a:r>
                <a:rPr lang="en-US" dirty="0"/>
                <a:t>);</a:t>
              </a:r>
            </a:p>
            <a:p>
              <a:r>
                <a:rPr lang="en-US" dirty="0"/>
                <a:t>   }</a:t>
              </a:r>
              <a:r>
                <a:rPr lang="en-US" dirty="0">
                  <a:solidFill>
                    <a:srgbClr val="00B050"/>
                  </a:solidFill>
                </a:rPr>
                <a:t> //end main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528" y="1236822"/>
              <a:ext cx="450344" cy="4775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1516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dirty="0">
                  <a:solidFill>
                    <a:srgbClr val="FF0000"/>
                  </a:solidFill>
                </a:rPr>
                <a:t>18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83568" y="4971655"/>
            <a:ext cx="8280919" cy="257545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3568" y="5475711"/>
            <a:ext cx="8280919" cy="257545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Callout 17"/>
          <p:cNvSpPr/>
          <p:nvPr/>
        </p:nvSpPr>
        <p:spPr>
          <a:xfrm>
            <a:off x="6228184" y="2750004"/>
            <a:ext cx="2088232" cy="1183052"/>
          </a:xfrm>
          <a:prstGeom prst="wedgeEllipseCallout">
            <a:avLst>
              <a:gd name="adj1" fmla="val -113567"/>
              <a:gd name="adj2" fmla="val 144704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studentScore</a:t>
            </a:r>
            <a:r>
              <a:rPr lang="en-US" sz="1400" dirty="0">
                <a:solidFill>
                  <a:schemeClr val="tx1"/>
                </a:solidFill>
              </a:rPr>
              <a:t> got its value in line 13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6228184" y="2750004"/>
            <a:ext cx="2088232" cy="1183052"/>
          </a:xfrm>
          <a:prstGeom prst="wedgeEllipseCallout">
            <a:avLst>
              <a:gd name="adj1" fmla="val -56772"/>
              <a:gd name="adj2" fmla="val 197507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0000FF"/>
                </a:solidFill>
              </a:rPr>
              <a:t>studentScore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got its value in line 13</a:t>
            </a:r>
          </a:p>
        </p:txBody>
      </p:sp>
    </p:spTree>
    <p:extLst>
      <p:ext uri="{BB962C8B-B14F-4D97-AF65-F5344CB8AC3E}">
        <p14:creationId xmlns:p14="http://schemas.microsoft.com/office/powerpoint/2010/main" val="164634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  <p:bldP spid="18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8. PROGRAMMING EXAMPLES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798864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8.1 PROGRAM 1 – SOLUTION (2)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79512" y="1340768"/>
            <a:ext cx="8784977" cy="5016758"/>
            <a:chOff x="323528" y="1236822"/>
            <a:chExt cx="7848873" cy="4717368"/>
          </a:xfrm>
        </p:grpSpPr>
        <p:sp>
          <p:nvSpPr>
            <p:cNvPr id="20" name="TextBox 19"/>
            <p:cNvSpPr txBox="1"/>
            <p:nvPr/>
          </p:nvSpPr>
          <p:spPr>
            <a:xfrm>
              <a:off x="788528" y="1236822"/>
              <a:ext cx="7383873" cy="4717368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public static </a:t>
              </a:r>
              <a:r>
                <a:rPr lang="en-US" sz="1600" dirty="0" err="1">
                  <a:solidFill>
                    <a:srgbClr val="00B0F0"/>
                  </a:solidFill>
                </a:rPr>
                <a:t>boolean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validate</a:t>
              </a:r>
              <a:r>
                <a:rPr lang="en-US" sz="1600" dirty="0"/>
                <a:t>(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number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min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max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{</a:t>
              </a:r>
            </a:p>
            <a:p>
              <a:r>
                <a:rPr lang="en-US" sz="1600" dirty="0"/>
                <a:t>   </a:t>
              </a:r>
              <a:r>
                <a:rPr lang="en-US" sz="1600" dirty="0">
                  <a:solidFill>
                    <a:srgbClr val="00B0F0"/>
                  </a:solidFill>
                </a:rPr>
                <a:t>if</a:t>
              </a:r>
              <a:r>
                <a:rPr lang="en-US" sz="1600" dirty="0"/>
                <a:t> ((</a:t>
              </a:r>
              <a:r>
                <a:rPr lang="en-US" sz="1600" dirty="0">
                  <a:solidFill>
                    <a:srgbClr val="FF33CC"/>
                  </a:solidFill>
                </a:rPr>
                <a:t>number </a:t>
              </a:r>
              <a:r>
                <a:rPr lang="en-US" sz="1600" dirty="0"/>
                <a:t>&lt; </a:t>
              </a:r>
              <a:r>
                <a:rPr lang="en-US" sz="1600" dirty="0">
                  <a:solidFill>
                    <a:srgbClr val="FF33CC"/>
                  </a:solidFill>
                </a:rPr>
                <a:t>min</a:t>
              </a:r>
              <a:r>
                <a:rPr lang="en-US" sz="1600" dirty="0"/>
                <a:t>) || (</a:t>
              </a:r>
              <a:r>
                <a:rPr lang="en-US" sz="1600" dirty="0">
                  <a:solidFill>
                    <a:srgbClr val="FF33CC"/>
                  </a:solidFill>
                </a:rPr>
                <a:t>number </a:t>
              </a:r>
              <a:r>
                <a:rPr lang="en-US" sz="1600" dirty="0"/>
                <a:t>&gt; </a:t>
              </a:r>
              <a:r>
                <a:rPr lang="en-US" sz="1600" dirty="0">
                  <a:solidFill>
                    <a:srgbClr val="FF33CC"/>
                  </a:solidFill>
                </a:rPr>
                <a:t>max</a:t>
              </a:r>
              <a:r>
                <a:rPr lang="en-US" sz="1600" dirty="0"/>
                <a:t>))</a:t>
              </a:r>
            </a:p>
            <a:p>
              <a:r>
                <a:rPr lang="en-US" sz="1600" dirty="0"/>
                <a:t>      </a:t>
              </a:r>
              <a:r>
                <a:rPr lang="en-US" sz="1600" dirty="0">
                  <a:solidFill>
                    <a:srgbClr val="00B0F0"/>
                  </a:solidFill>
                </a:rPr>
                <a:t>return false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 </a:t>
              </a:r>
              <a:r>
                <a:rPr lang="en-US" sz="1600" dirty="0">
                  <a:solidFill>
                    <a:srgbClr val="00B0F0"/>
                  </a:solidFill>
                </a:rPr>
                <a:t>return true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} </a:t>
              </a:r>
              <a:r>
                <a:rPr lang="en-US" sz="1600" dirty="0">
                  <a:solidFill>
                    <a:srgbClr val="00B050"/>
                  </a:solidFill>
                </a:rPr>
                <a:t>// end validate</a:t>
              </a:r>
            </a:p>
            <a:p>
              <a:endParaRPr lang="en-US" sz="1600" dirty="0"/>
            </a:p>
            <a:p>
              <a:r>
                <a:rPr lang="en-US" sz="1600" dirty="0">
                  <a:solidFill>
                    <a:srgbClr val="00B0F0"/>
                  </a:solidFill>
                </a:rPr>
                <a:t>public static char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0000FF"/>
                  </a:solidFill>
                </a:rPr>
                <a:t>letterGrade</a:t>
              </a:r>
              <a:r>
                <a:rPr lang="en-US" sz="1600" dirty="0"/>
                <a:t>(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FF33CC"/>
                  </a:solidFill>
                </a:rPr>
                <a:t>numGrade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{</a:t>
              </a:r>
            </a:p>
            <a:p>
              <a:r>
                <a:rPr lang="en-US" sz="1600" dirty="0"/>
                <a:t>   </a:t>
              </a:r>
              <a:r>
                <a:rPr lang="en-US" sz="1600" dirty="0">
                  <a:solidFill>
                    <a:srgbClr val="00B0F0"/>
                  </a:solidFill>
                </a:rPr>
                <a:t>switch</a:t>
              </a:r>
              <a:r>
                <a:rPr lang="en-US" sz="1600" dirty="0"/>
                <a:t> (</a:t>
              </a:r>
              <a:r>
                <a:rPr lang="en-US" sz="1600" dirty="0" err="1">
                  <a:solidFill>
                    <a:srgbClr val="0000FF"/>
                  </a:solidFill>
                </a:rPr>
                <a:t>numGrade</a:t>
              </a:r>
              <a:r>
                <a:rPr lang="en-US" sz="1600" dirty="0"/>
                <a:t>/10)</a:t>
              </a:r>
            </a:p>
            <a:p>
              <a:r>
                <a:rPr lang="en-US" sz="1600" dirty="0"/>
                <a:t>     {</a:t>
              </a:r>
            </a:p>
            <a:p>
              <a:r>
                <a:rPr lang="en-US" sz="1600" dirty="0"/>
                <a:t>       </a:t>
              </a:r>
              <a:r>
                <a:rPr lang="en-US" sz="1600" dirty="0">
                  <a:solidFill>
                    <a:srgbClr val="00B0F0"/>
                  </a:solidFill>
                </a:rPr>
                <a:t>case</a:t>
              </a:r>
              <a:r>
                <a:rPr lang="en-US" sz="1600" dirty="0"/>
                <a:t> 10:</a:t>
              </a:r>
            </a:p>
            <a:p>
              <a:r>
                <a:rPr lang="en-US" sz="1600" dirty="0"/>
                <a:t>       </a:t>
              </a:r>
              <a:r>
                <a:rPr lang="en-US" sz="1600" dirty="0">
                  <a:solidFill>
                    <a:srgbClr val="00B0F0"/>
                  </a:solidFill>
                </a:rPr>
                <a:t>case</a:t>
              </a:r>
              <a:r>
                <a:rPr lang="en-US" sz="1600" dirty="0"/>
                <a:t> 9: </a:t>
              </a:r>
              <a:r>
                <a:rPr lang="en-US" sz="1600" dirty="0">
                  <a:solidFill>
                    <a:srgbClr val="00B0F0"/>
                  </a:solidFill>
                </a:rPr>
                <a:t>return </a:t>
              </a:r>
              <a:r>
                <a:rPr lang="en-US" sz="1600" dirty="0"/>
                <a:t>‘A’;</a:t>
              </a:r>
            </a:p>
            <a:p>
              <a:r>
                <a:rPr lang="en-US" sz="1600" dirty="0"/>
                <a:t>       </a:t>
              </a:r>
              <a:r>
                <a:rPr lang="en-US" sz="1600" dirty="0">
                  <a:solidFill>
                    <a:srgbClr val="00B0F0"/>
                  </a:solidFill>
                </a:rPr>
                <a:t>case</a:t>
              </a:r>
              <a:r>
                <a:rPr lang="en-US" sz="1600" dirty="0"/>
                <a:t> 8: </a:t>
              </a:r>
              <a:r>
                <a:rPr lang="en-US" sz="1600" dirty="0">
                  <a:solidFill>
                    <a:srgbClr val="00B0F0"/>
                  </a:solidFill>
                </a:rPr>
                <a:t>return </a:t>
              </a:r>
              <a:r>
                <a:rPr lang="en-US" sz="1600" dirty="0"/>
                <a:t>‘B’;</a:t>
              </a:r>
            </a:p>
            <a:p>
              <a:r>
                <a:rPr lang="en-US" sz="1600" dirty="0"/>
                <a:t>       </a:t>
              </a:r>
              <a:r>
                <a:rPr lang="en-US" sz="1600" dirty="0">
                  <a:solidFill>
                    <a:srgbClr val="00B0F0"/>
                  </a:solidFill>
                </a:rPr>
                <a:t>case</a:t>
              </a:r>
              <a:r>
                <a:rPr lang="en-US" sz="1600" dirty="0"/>
                <a:t> 7: </a:t>
              </a:r>
              <a:r>
                <a:rPr lang="en-US" sz="1600" dirty="0">
                  <a:solidFill>
                    <a:srgbClr val="00B0F0"/>
                  </a:solidFill>
                </a:rPr>
                <a:t>return </a:t>
              </a:r>
              <a:r>
                <a:rPr lang="en-US" sz="1600" dirty="0"/>
                <a:t>‘C’;</a:t>
              </a:r>
            </a:p>
            <a:p>
              <a:r>
                <a:rPr lang="en-US" sz="1600" dirty="0"/>
                <a:t>       </a:t>
              </a:r>
              <a:r>
                <a:rPr lang="en-US" sz="1600" dirty="0">
                  <a:solidFill>
                    <a:srgbClr val="00B0F0"/>
                  </a:solidFill>
                </a:rPr>
                <a:t>case</a:t>
              </a:r>
              <a:r>
                <a:rPr lang="en-US" sz="1600" dirty="0"/>
                <a:t> 6: </a:t>
              </a:r>
              <a:r>
                <a:rPr lang="en-US" sz="1600" dirty="0">
                  <a:solidFill>
                    <a:srgbClr val="00B0F0"/>
                  </a:solidFill>
                </a:rPr>
                <a:t>return </a:t>
              </a:r>
              <a:r>
                <a:rPr lang="en-US" sz="1600" dirty="0"/>
                <a:t>‘D’;</a:t>
              </a:r>
            </a:p>
            <a:p>
              <a:r>
                <a:rPr lang="en-US" sz="1600" dirty="0"/>
                <a:t>       </a:t>
              </a:r>
              <a:r>
                <a:rPr lang="en-US" sz="1600" dirty="0">
                  <a:solidFill>
                    <a:srgbClr val="00B0F0"/>
                  </a:solidFill>
                </a:rPr>
                <a:t>default</a:t>
              </a:r>
              <a:r>
                <a:rPr lang="en-US" sz="1600" dirty="0"/>
                <a:t>: </a:t>
              </a:r>
              <a:r>
                <a:rPr lang="en-US" sz="1600" dirty="0">
                  <a:solidFill>
                    <a:srgbClr val="00B0F0"/>
                  </a:solidFill>
                </a:rPr>
                <a:t>return</a:t>
              </a:r>
              <a:r>
                <a:rPr lang="en-US" sz="1600" dirty="0"/>
                <a:t> ‘F’;</a:t>
              </a:r>
            </a:p>
            <a:p>
              <a:r>
                <a:rPr lang="en-US" sz="1600" dirty="0"/>
                <a:t>    } </a:t>
              </a:r>
              <a:r>
                <a:rPr lang="en-US" sz="1600" dirty="0">
                  <a:solidFill>
                    <a:srgbClr val="00B050"/>
                  </a:solidFill>
                </a:rPr>
                <a:t>//end switch</a:t>
              </a:r>
            </a:p>
            <a:p>
              <a:r>
                <a:rPr lang="en-US" sz="1600" dirty="0"/>
                <a:t>}</a:t>
              </a:r>
              <a:r>
                <a:rPr lang="en-US" sz="1600" dirty="0">
                  <a:solidFill>
                    <a:srgbClr val="00B050"/>
                  </a:solidFill>
                </a:rPr>
                <a:t>//end </a:t>
              </a:r>
              <a:r>
                <a:rPr lang="en-US" sz="1600" dirty="0" err="1">
                  <a:solidFill>
                    <a:srgbClr val="00B050"/>
                  </a:solidFill>
                </a:rPr>
                <a:t>letterGrade</a:t>
              </a:r>
              <a:endParaRPr lang="en-US" sz="1600" dirty="0">
                <a:solidFill>
                  <a:srgbClr val="00B050"/>
                </a:solidFill>
              </a:endParaRPr>
            </a:p>
            <a:p>
              <a:r>
                <a:rPr lang="en-US" sz="1600" dirty="0"/>
                <a:t>} </a:t>
              </a:r>
              <a:r>
                <a:rPr lang="en-US" sz="1600" dirty="0">
                  <a:solidFill>
                    <a:srgbClr val="00B050"/>
                  </a:solidFill>
                </a:rPr>
                <a:t>//end class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528" y="1236822"/>
              <a:ext cx="450344" cy="4717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38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83568" y="1412776"/>
            <a:ext cx="8280919" cy="21602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3568" y="3068960"/>
            <a:ext cx="8280919" cy="21602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3568" y="2132856"/>
            <a:ext cx="8280919" cy="432048"/>
          </a:xfrm>
          <a:prstGeom prst="rect">
            <a:avLst/>
          </a:prstGeom>
          <a:solidFill>
            <a:srgbClr val="00206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3568" y="4077072"/>
            <a:ext cx="8280919" cy="1440160"/>
          </a:xfrm>
          <a:prstGeom prst="rect">
            <a:avLst/>
          </a:prstGeom>
          <a:solidFill>
            <a:srgbClr val="00206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Callout 17"/>
          <p:cNvSpPr/>
          <p:nvPr/>
        </p:nvSpPr>
        <p:spPr>
          <a:xfrm>
            <a:off x="6228184" y="2750004"/>
            <a:ext cx="2088232" cy="1183052"/>
          </a:xfrm>
          <a:prstGeom prst="wedgeEllipseCallout">
            <a:avLst>
              <a:gd name="adj1" fmla="val -134810"/>
              <a:gd name="adj2" fmla="val -85640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Are all possible cases considered?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6228184" y="2750004"/>
            <a:ext cx="2088232" cy="1183052"/>
          </a:xfrm>
          <a:prstGeom prst="wedgeEllipseCallout">
            <a:avLst>
              <a:gd name="adj1" fmla="val -194639"/>
              <a:gd name="adj2" fmla="val 126338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Are all possible cases considered?</a:t>
            </a:r>
          </a:p>
        </p:txBody>
      </p:sp>
    </p:spTree>
    <p:extLst>
      <p:ext uri="{BB962C8B-B14F-4D97-AF65-F5344CB8AC3E}">
        <p14:creationId xmlns:p14="http://schemas.microsoft.com/office/powerpoint/2010/main" val="142165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  <p:bldP spid="12" grpId="0" animBg="1"/>
      <p:bldP spid="19" grpId="0" animBg="1"/>
      <p:bldP spid="18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8. PROGRAMMING EXAMPLES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798864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8.2 PROGRAM 2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79512" y="1350646"/>
            <a:ext cx="8784976" cy="823153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600" dirty="0"/>
              <a:t>Write a modular (with methods) program that copies a one-dimensional array to another. The arrays are not necessarily of the same size. Array sizes are given (</a:t>
            </a:r>
            <a:r>
              <a:rPr lang="en-US" sz="1600" dirty="0" err="1"/>
              <a:t>ie</a:t>
            </a:r>
            <a:r>
              <a:rPr lang="en-US" sz="1600" dirty="0"/>
              <a:t> input by the user). 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36951" y="2276872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619672" y="2276872"/>
            <a:ext cx="7344816" cy="7200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Source Array (variable: </a:t>
            </a:r>
            <a:r>
              <a:rPr lang="en-US" dirty="0" err="1">
                <a:solidFill>
                  <a:srgbClr val="0000FF"/>
                </a:solidFill>
              </a:rPr>
              <a:t>listA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type: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[]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Size of the array (variable: </a:t>
            </a:r>
            <a:r>
              <a:rPr lang="en-US" dirty="0" err="1">
                <a:solidFill>
                  <a:srgbClr val="0000FF"/>
                </a:solidFill>
              </a:rPr>
              <a:t>sizeA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type: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51520" y="3068960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634241" y="3068960"/>
            <a:ext cx="7344816" cy="6480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Destination Array (variable: </a:t>
            </a:r>
            <a:r>
              <a:rPr lang="en-US" dirty="0" err="1">
                <a:solidFill>
                  <a:srgbClr val="0000FF"/>
                </a:solidFill>
              </a:rPr>
              <a:t>listB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type: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[]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Size of the array (variable: </a:t>
            </a:r>
            <a:r>
              <a:rPr lang="en-US" dirty="0" err="1">
                <a:solidFill>
                  <a:srgbClr val="0000FF"/>
                </a:solidFill>
              </a:rPr>
              <a:t>sizeB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type: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51520" y="3861048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51520" y="4437112"/>
            <a:ext cx="8727537" cy="10801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F0"/>
                </a:solidFill>
              </a:rPr>
              <a:t>public static void </a:t>
            </a:r>
            <a:r>
              <a:rPr lang="en-US" dirty="0" err="1">
                <a:solidFill>
                  <a:srgbClr val="0000FF"/>
                </a:solidFill>
              </a:rPr>
              <a:t>copyArrays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	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[] </a:t>
            </a:r>
            <a:r>
              <a:rPr lang="en-US" dirty="0">
                <a:solidFill>
                  <a:srgbClr val="FF33CC"/>
                </a:solidFill>
              </a:rPr>
              <a:t>source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			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[] </a:t>
            </a:r>
            <a:r>
              <a:rPr lang="en-US" dirty="0">
                <a:solidFill>
                  <a:srgbClr val="FF33CC"/>
                </a:solidFill>
              </a:rPr>
              <a:t>destination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33CC"/>
                </a:solidFill>
              </a:rPr>
              <a:t> </a:t>
            </a:r>
          </a:p>
          <a:p>
            <a:r>
              <a:rPr lang="en-US" dirty="0">
                <a:solidFill>
                  <a:srgbClr val="FF33CC"/>
                </a:solidFill>
              </a:rPr>
              <a:t>				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33CC"/>
                </a:solidFill>
              </a:rPr>
              <a:t>numOfElements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 //smaller array size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1520" y="5661248"/>
            <a:ext cx="8784976" cy="64807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smaller array size = number of elements to be copied to avoid out-of-bound error.</a:t>
            </a:r>
            <a:endParaRPr lang="en-US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51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8. PROGRAMMING EXAMPLES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798864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8.2 PROGRAM 2 – SOLUTION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79512" y="1340768"/>
            <a:ext cx="8784977" cy="5047536"/>
            <a:chOff x="323528" y="1236822"/>
            <a:chExt cx="7848873" cy="4746309"/>
          </a:xfrm>
        </p:grpSpPr>
        <p:sp>
          <p:nvSpPr>
            <p:cNvPr id="20" name="TextBox 19"/>
            <p:cNvSpPr txBox="1"/>
            <p:nvPr/>
          </p:nvSpPr>
          <p:spPr>
            <a:xfrm>
              <a:off x="788528" y="1236822"/>
              <a:ext cx="7383873" cy="4746309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import </a:t>
              </a:r>
              <a:r>
                <a:rPr lang="en-US" sz="1400" dirty="0" err="1">
                  <a:solidFill>
                    <a:srgbClr val="FF0000"/>
                  </a:solidFill>
                </a:rPr>
                <a:t>java.util</a:t>
              </a:r>
              <a:r>
                <a:rPr lang="en-US" sz="1400" dirty="0">
                  <a:solidFill>
                    <a:srgbClr val="FF0000"/>
                  </a:solidFill>
                </a:rPr>
                <a:t>.*</a:t>
              </a:r>
              <a:r>
                <a:rPr lang="en-US" sz="1400" dirty="0"/>
                <a:t>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public class </a:t>
              </a:r>
              <a:r>
                <a:rPr lang="en-US" sz="1400" dirty="0">
                  <a:solidFill>
                    <a:srgbClr val="0000FF"/>
                  </a:solidFill>
                </a:rPr>
                <a:t>program2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   </a:t>
              </a:r>
              <a:r>
                <a:rPr lang="en-US" sz="1400" dirty="0">
                  <a:solidFill>
                    <a:srgbClr val="00B0F0"/>
                  </a:solidFill>
                </a:rPr>
                <a:t>static </a:t>
              </a:r>
              <a:r>
                <a:rPr lang="en-US" sz="1400" dirty="0"/>
                <a:t>Scanner </a:t>
              </a:r>
              <a:r>
                <a:rPr lang="en-US" sz="1400" dirty="0">
                  <a:solidFill>
                    <a:srgbClr val="0000FF"/>
                  </a:solidFill>
                </a:rPr>
                <a:t>read </a:t>
              </a:r>
              <a:r>
                <a:rPr lang="en-US" sz="1400" dirty="0"/>
                <a:t>= </a:t>
              </a:r>
              <a:r>
                <a:rPr lang="en-US" sz="1400" dirty="0">
                  <a:solidFill>
                    <a:srgbClr val="00B0F0"/>
                  </a:solidFill>
                </a:rPr>
                <a:t>new </a:t>
              </a:r>
              <a:r>
                <a:rPr lang="en-US" sz="1400" dirty="0"/>
                <a:t>Scanner (System.in);</a:t>
              </a:r>
            </a:p>
            <a:p>
              <a:r>
                <a:rPr lang="en-US" sz="1400" dirty="0"/>
                <a:t>   </a:t>
              </a:r>
              <a:r>
                <a:rPr lang="en-US" sz="1400" dirty="0">
                  <a:solidFill>
                    <a:srgbClr val="00B0F0"/>
                  </a:solidFill>
                </a:rPr>
                <a:t>public static void main </a:t>
              </a:r>
              <a:r>
                <a:rPr lang="en-US" sz="1400" dirty="0"/>
                <a:t>(</a:t>
              </a:r>
              <a:r>
                <a:rPr lang="en-US" sz="1400" dirty="0">
                  <a:solidFill>
                    <a:srgbClr val="00B0F0"/>
                  </a:solidFill>
                </a:rPr>
                <a:t>String[] </a:t>
              </a:r>
              <a:r>
                <a:rPr lang="en-US" sz="1400" dirty="0" err="1">
                  <a:solidFill>
                    <a:srgbClr val="00B0F0"/>
                  </a:solidFill>
                </a:rPr>
                <a:t>args</a:t>
              </a:r>
              <a:r>
                <a:rPr lang="en-US" sz="1400" dirty="0"/>
                <a:t>)</a:t>
              </a:r>
            </a:p>
            <a:p>
              <a:r>
                <a:rPr lang="en-US" sz="1400" dirty="0"/>
                <a:t>   {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sizeA</a:t>
              </a:r>
              <a:r>
                <a:rPr lang="en-US" sz="1400" dirty="0">
                  <a:solidFill>
                    <a:srgbClr val="0000FF"/>
                  </a:solidFill>
                </a:rPr>
                <a:t>, </a:t>
              </a:r>
              <a:r>
                <a:rPr lang="en-US" sz="1400" dirty="0" err="1">
                  <a:solidFill>
                    <a:srgbClr val="0000FF"/>
                  </a:solidFill>
                </a:rPr>
                <a:t>sizeB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    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B0F0"/>
                  </a:solidFill>
                </a:rPr>
                <a:t>[]</a:t>
              </a:r>
              <a:r>
                <a:rPr lang="en-US" sz="1400" dirty="0"/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listA</a:t>
              </a:r>
              <a:r>
                <a:rPr lang="en-US" sz="1400" dirty="0">
                  <a:solidFill>
                    <a:srgbClr val="0000FF"/>
                  </a:solidFill>
                </a:rPr>
                <a:t>, </a:t>
              </a:r>
              <a:r>
                <a:rPr lang="en-US" sz="1400" dirty="0" err="1">
                  <a:solidFill>
                    <a:srgbClr val="0000FF"/>
                  </a:solidFill>
                </a:rPr>
                <a:t>listB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     </a:t>
              </a:r>
              <a:r>
                <a:rPr lang="en-US" sz="1400" dirty="0" err="1"/>
                <a:t>System.out.println</a:t>
              </a:r>
              <a:r>
                <a:rPr lang="en-US" sz="1400" dirty="0"/>
                <a:t> (“Please enter Size of the source array: “);</a:t>
              </a:r>
            </a:p>
            <a:p>
              <a:r>
                <a:rPr lang="en-US" sz="1400" dirty="0"/>
                <a:t>     </a:t>
              </a:r>
              <a:r>
                <a:rPr lang="en-US" sz="1400" dirty="0" err="1">
                  <a:solidFill>
                    <a:srgbClr val="0000FF"/>
                  </a:solidFill>
                </a:rPr>
                <a:t>sizeA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/>
                <a:t>= </a:t>
              </a:r>
              <a:r>
                <a:rPr lang="en-US" sz="1400" dirty="0" err="1"/>
                <a:t>read.</a:t>
              </a:r>
              <a:r>
                <a:rPr lang="en-US" sz="1400" dirty="0" err="1">
                  <a:solidFill>
                    <a:srgbClr val="00B050"/>
                  </a:solidFill>
                </a:rPr>
                <a:t>nextInt</a:t>
              </a:r>
              <a:r>
                <a:rPr lang="en-US" sz="1400" dirty="0">
                  <a:solidFill>
                    <a:srgbClr val="00B050"/>
                  </a:solidFill>
                </a:rPr>
                <a:t>()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     </a:t>
              </a:r>
              <a:r>
                <a:rPr lang="en-US" sz="1400" dirty="0" err="1">
                  <a:solidFill>
                    <a:srgbClr val="0000FF"/>
                  </a:solidFill>
                </a:rPr>
                <a:t>listA</a:t>
              </a:r>
              <a:r>
                <a:rPr lang="en-US" sz="1400" dirty="0"/>
                <a:t> = </a:t>
              </a:r>
              <a:r>
                <a:rPr lang="en-US" sz="1400" dirty="0">
                  <a:solidFill>
                    <a:srgbClr val="00B0F0"/>
                  </a:solidFill>
                </a:rPr>
                <a:t>new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/>
                <a:t>[</a:t>
              </a:r>
              <a:r>
                <a:rPr lang="en-US" sz="1400" dirty="0" err="1">
                  <a:solidFill>
                    <a:srgbClr val="0000FF"/>
                  </a:solidFill>
                </a:rPr>
                <a:t>sizeA</a:t>
              </a:r>
              <a:r>
                <a:rPr lang="en-US" sz="1400" dirty="0"/>
                <a:t>];</a:t>
              </a:r>
            </a:p>
            <a:p>
              <a:r>
                <a:rPr lang="en-US" sz="1400" dirty="0"/>
                <a:t>     </a:t>
              </a:r>
              <a:r>
                <a:rPr lang="en-US" sz="1400" dirty="0" err="1"/>
                <a:t>System.out.println</a:t>
              </a:r>
              <a:r>
                <a:rPr lang="en-US" sz="1400" dirty="0"/>
                <a:t> (“Please enter Size of the destination array: “);</a:t>
              </a:r>
            </a:p>
            <a:p>
              <a:r>
                <a:rPr lang="en-US" sz="1400" dirty="0"/>
                <a:t>     </a:t>
              </a:r>
              <a:r>
                <a:rPr lang="en-US" sz="1400" dirty="0" err="1">
                  <a:solidFill>
                    <a:srgbClr val="0000FF"/>
                  </a:solidFill>
                </a:rPr>
                <a:t>sizeB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/>
                <a:t>= </a:t>
              </a:r>
              <a:r>
                <a:rPr lang="en-US" sz="1400" dirty="0" err="1">
                  <a:solidFill>
                    <a:srgbClr val="0000FF"/>
                  </a:solidFill>
                </a:rPr>
                <a:t>read</a:t>
              </a:r>
              <a:r>
                <a:rPr lang="en-US" sz="1400" dirty="0" err="1"/>
                <a:t>.</a:t>
              </a:r>
              <a:r>
                <a:rPr lang="en-US" sz="1400" dirty="0" err="1">
                  <a:solidFill>
                    <a:srgbClr val="00B050"/>
                  </a:solidFill>
                </a:rPr>
                <a:t>nextInt</a:t>
              </a:r>
              <a:r>
                <a:rPr lang="en-US" sz="1400" dirty="0">
                  <a:solidFill>
                    <a:srgbClr val="00B050"/>
                  </a:solidFill>
                </a:rPr>
                <a:t>()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     </a:t>
              </a:r>
              <a:r>
                <a:rPr lang="en-US" sz="1400" dirty="0" err="1">
                  <a:solidFill>
                    <a:srgbClr val="0000FF"/>
                  </a:solidFill>
                </a:rPr>
                <a:t>listB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/>
                <a:t>= </a:t>
              </a:r>
              <a:r>
                <a:rPr lang="en-US" sz="1400" dirty="0">
                  <a:solidFill>
                    <a:srgbClr val="00B0F0"/>
                  </a:solidFill>
                </a:rPr>
                <a:t>new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/>
                <a:t>[</a:t>
              </a:r>
              <a:r>
                <a:rPr lang="en-US" sz="1400" dirty="0" err="1">
                  <a:solidFill>
                    <a:srgbClr val="0000FF"/>
                  </a:solidFill>
                </a:rPr>
                <a:t>sizeB</a:t>
              </a:r>
              <a:r>
                <a:rPr lang="en-US" sz="1400" dirty="0"/>
                <a:t>];</a:t>
              </a:r>
            </a:p>
            <a:p>
              <a:r>
                <a:rPr lang="en-US" sz="1400" dirty="0"/>
                <a:t>     </a:t>
              </a:r>
              <a:r>
                <a:rPr lang="en-US" sz="1400" dirty="0" err="1">
                  <a:solidFill>
                    <a:srgbClr val="0000FF"/>
                  </a:solidFill>
                </a:rPr>
                <a:t>copyArray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/>
                <a:t>(</a:t>
              </a:r>
              <a:r>
                <a:rPr lang="en-US" sz="1400" dirty="0" err="1">
                  <a:solidFill>
                    <a:srgbClr val="0000FF"/>
                  </a:solidFill>
                </a:rPr>
                <a:t>sizeA</a:t>
              </a:r>
              <a:r>
                <a:rPr lang="en-US" sz="1400" dirty="0"/>
                <a:t>,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sizeB</a:t>
              </a:r>
              <a:r>
                <a:rPr lang="en-US" sz="1400" dirty="0"/>
                <a:t>,</a:t>
              </a:r>
              <a:r>
                <a:rPr lang="en-US" sz="1400" dirty="0">
                  <a:solidFill>
                    <a:srgbClr val="0000FF"/>
                  </a:solidFill>
                </a:rPr>
                <a:t> min</a:t>
              </a:r>
              <a:r>
                <a:rPr lang="en-US" sz="1400" dirty="0"/>
                <a:t>(</a:t>
              </a:r>
              <a:r>
                <a:rPr lang="en-US" sz="1400" dirty="0" err="1">
                  <a:solidFill>
                    <a:srgbClr val="0000FF"/>
                  </a:solidFill>
                </a:rPr>
                <a:t>sizeA</a:t>
              </a:r>
              <a:r>
                <a:rPr lang="en-US" sz="1400" dirty="0"/>
                <a:t>,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sizeB</a:t>
              </a:r>
              <a:r>
                <a:rPr lang="en-US" sz="1400" dirty="0"/>
                <a:t>));</a:t>
              </a:r>
            </a:p>
            <a:p>
              <a:r>
                <a:rPr lang="en-US" sz="1400" dirty="0"/>
                <a:t>   }</a:t>
              </a:r>
              <a:r>
                <a:rPr lang="en-US" sz="1400" dirty="0">
                  <a:solidFill>
                    <a:srgbClr val="00B050"/>
                  </a:solidFill>
                </a:rPr>
                <a:t> //end main  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public static void </a:t>
              </a:r>
              <a:r>
                <a:rPr lang="en-US" sz="1400" dirty="0" err="1">
                  <a:solidFill>
                    <a:srgbClr val="0000FF"/>
                  </a:solidFill>
                </a:rPr>
                <a:t>copyArray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/>
                <a:t>(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B0F0"/>
                  </a:solidFill>
                </a:rPr>
                <a:t>[] </a:t>
              </a:r>
              <a:r>
                <a:rPr lang="en-US" sz="1400" dirty="0">
                  <a:solidFill>
                    <a:srgbClr val="FF33CC"/>
                  </a:solidFill>
                </a:rPr>
                <a:t>source</a:t>
              </a:r>
              <a:r>
                <a:rPr lang="en-US" sz="1400" dirty="0"/>
                <a:t>,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B0F0"/>
                  </a:solidFill>
                </a:rPr>
                <a:t>[] </a:t>
              </a:r>
              <a:r>
                <a:rPr lang="en-US" sz="1400" dirty="0">
                  <a:solidFill>
                    <a:srgbClr val="FF33CC"/>
                  </a:solidFill>
                </a:rPr>
                <a:t>destination</a:t>
              </a:r>
              <a:r>
                <a:rPr lang="en-US" sz="1400" dirty="0"/>
                <a:t>,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 err="1">
                  <a:solidFill>
                    <a:srgbClr val="FF33CC"/>
                  </a:solidFill>
                </a:rPr>
                <a:t>numOfElements</a:t>
              </a:r>
              <a:r>
                <a:rPr lang="en-US" sz="1400" dirty="0"/>
                <a:t>)</a:t>
              </a:r>
            </a:p>
            <a:p>
              <a:r>
                <a:rPr lang="en-US" sz="1400" dirty="0"/>
                <a:t>   {</a:t>
              </a:r>
            </a:p>
            <a:p>
              <a:r>
                <a:rPr lang="en-US" sz="1400" dirty="0"/>
                <a:t>     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</a:rPr>
                <a:t>index</a:t>
              </a:r>
              <a:r>
                <a:rPr lang="en-US" sz="1400" dirty="0"/>
                <a:t>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 for </a:t>
              </a:r>
              <a:r>
                <a:rPr lang="en-US" sz="1400" dirty="0"/>
                <a:t>(</a:t>
              </a:r>
              <a:r>
                <a:rPr lang="en-US" sz="1400" dirty="0">
                  <a:solidFill>
                    <a:srgbClr val="0000FF"/>
                  </a:solidFill>
                </a:rPr>
                <a:t>index </a:t>
              </a:r>
              <a:r>
                <a:rPr lang="en-US" sz="1400" dirty="0"/>
                <a:t>= 0; </a:t>
              </a:r>
              <a:r>
                <a:rPr lang="en-US" sz="1400" dirty="0">
                  <a:solidFill>
                    <a:srgbClr val="0000FF"/>
                  </a:solidFill>
                </a:rPr>
                <a:t>index </a:t>
              </a:r>
              <a:r>
                <a:rPr lang="en-US" sz="1400" dirty="0"/>
                <a:t>&lt; </a:t>
              </a:r>
              <a:r>
                <a:rPr lang="en-US" sz="1400" dirty="0" err="1">
                  <a:solidFill>
                    <a:srgbClr val="FF33CC"/>
                  </a:solidFill>
                </a:rPr>
                <a:t>numOfElements</a:t>
              </a:r>
              <a:r>
                <a:rPr lang="en-US" sz="1400" dirty="0"/>
                <a:t>; </a:t>
              </a:r>
              <a:r>
                <a:rPr lang="en-US" sz="1400" dirty="0">
                  <a:solidFill>
                    <a:srgbClr val="0000FF"/>
                  </a:solidFill>
                </a:rPr>
                <a:t>index</a:t>
              </a:r>
              <a:r>
                <a:rPr lang="en-US" sz="1400" dirty="0"/>
                <a:t>++)</a:t>
              </a:r>
            </a:p>
            <a:p>
              <a:r>
                <a:rPr lang="en-US" sz="1400" dirty="0"/>
                <a:t>           </a:t>
              </a:r>
              <a:r>
                <a:rPr lang="en-US" sz="1400" dirty="0">
                  <a:solidFill>
                    <a:srgbClr val="FF33CC"/>
                  </a:solidFill>
                </a:rPr>
                <a:t>destination</a:t>
              </a:r>
              <a:r>
                <a:rPr lang="en-US" sz="1400" dirty="0"/>
                <a:t>[</a:t>
              </a:r>
              <a:r>
                <a:rPr lang="en-US" sz="1400" dirty="0">
                  <a:solidFill>
                    <a:srgbClr val="0000FF"/>
                  </a:solidFill>
                </a:rPr>
                <a:t>index</a:t>
              </a:r>
              <a:r>
                <a:rPr lang="en-US" sz="1400" dirty="0"/>
                <a:t>] = </a:t>
              </a:r>
              <a:r>
                <a:rPr lang="en-US" sz="1400" dirty="0">
                  <a:solidFill>
                    <a:srgbClr val="FF33CC"/>
                  </a:solidFill>
                </a:rPr>
                <a:t>source</a:t>
              </a:r>
              <a:r>
                <a:rPr lang="en-US" sz="1400" dirty="0"/>
                <a:t>[</a:t>
              </a:r>
              <a:r>
                <a:rPr lang="en-US" sz="1400" dirty="0">
                  <a:solidFill>
                    <a:srgbClr val="0000FF"/>
                  </a:solidFill>
                </a:rPr>
                <a:t>index</a:t>
              </a:r>
              <a:r>
                <a:rPr lang="en-US" sz="1400" dirty="0"/>
                <a:t>];</a:t>
              </a:r>
            </a:p>
            <a:p>
              <a:r>
                <a:rPr lang="en-US" sz="1400" dirty="0"/>
                <a:t>   } </a:t>
              </a:r>
              <a:r>
                <a:rPr lang="en-US" sz="1400" dirty="0">
                  <a:solidFill>
                    <a:srgbClr val="00B050"/>
                  </a:solidFill>
                </a:rPr>
                <a:t>//end </a:t>
              </a:r>
              <a:r>
                <a:rPr lang="en-US" sz="1400" dirty="0" err="1">
                  <a:solidFill>
                    <a:srgbClr val="00B050"/>
                  </a:solidFill>
                </a:rPr>
                <a:t>copyArray</a:t>
              </a:r>
              <a:endParaRPr lang="en-US" sz="1400" dirty="0">
                <a:solidFill>
                  <a:srgbClr val="00B050"/>
                </a:solidFill>
              </a:endParaRPr>
            </a:p>
            <a:p>
              <a:r>
                <a:rPr lang="en-US" sz="1400" dirty="0"/>
                <a:t>} </a:t>
              </a:r>
              <a:r>
                <a:rPr lang="en-US" sz="1400" dirty="0">
                  <a:solidFill>
                    <a:srgbClr val="00B050"/>
                  </a:solidFill>
                </a:rPr>
                <a:t>//end class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528" y="1236822"/>
              <a:ext cx="450344" cy="474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1516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19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20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23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83568" y="4323583"/>
            <a:ext cx="8280919" cy="257545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03848" y="4323583"/>
            <a:ext cx="1440160" cy="257545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3568" y="4797152"/>
            <a:ext cx="8280919" cy="21602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6372200" y="5085184"/>
            <a:ext cx="2376264" cy="1183052"/>
          </a:xfrm>
          <a:prstGeom prst="wedgeEllipseCallout">
            <a:avLst>
              <a:gd name="adj1" fmla="val -116272"/>
              <a:gd name="adj2" fmla="val -41254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index </a:t>
            </a:r>
            <a:r>
              <a:rPr lang="en-US" sz="1400" dirty="0">
                <a:solidFill>
                  <a:schemeClr val="tx1"/>
                </a:solidFill>
              </a:rPr>
              <a:t>is declared inside the method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 local variable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9" grpId="0" animBg="1"/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8. PROGRAMMING EXAMPLES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798864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8.3 PROGRAM 3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79512" y="1350646"/>
            <a:ext cx="8784976" cy="823153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600" dirty="0"/>
              <a:t>Write a method that searches for a target element in a one-dimensional array. The method should return the index of the found element. If it is not found, it returns -1.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79512" y="2375009"/>
            <a:ext cx="8784977" cy="2062103"/>
            <a:chOff x="323528" y="1236822"/>
            <a:chExt cx="7848873" cy="1939040"/>
          </a:xfrm>
        </p:grpSpPr>
        <p:sp>
          <p:nvSpPr>
            <p:cNvPr id="19" name="TextBox 18"/>
            <p:cNvSpPr txBox="1"/>
            <p:nvPr/>
          </p:nvSpPr>
          <p:spPr>
            <a:xfrm>
              <a:off x="788528" y="1236822"/>
              <a:ext cx="7383873" cy="193904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public static </a:t>
              </a:r>
              <a:r>
                <a:rPr lang="en-US" sz="1600">
                  <a:solidFill>
                    <a:srgbClr val="00B0F0"/>
                  </a:solidFill>
                </a:rPr>
                <a:t>int </a:t>
              </a:r>
              <a:r>
                <a:rPr lang="en-US" sz="1600" dirty="0">
                  <a:solidFill>
                    <a:srgbClr val="0000FF"/>
                  </a:solidFill>
                </a:rPr>
                <a:t>search </a:t>
              </a:r>
              <a:r>
                <a:rPr lang="en-US" sz="1600" dirty="0"/>
                <a:t>(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[] </a:t>
              </a:r>
              <a:r>
                <a:rPr lang="en-US" sz="1600" dirty="0">
                  <a:solidFill>
                    <a:srgbClr val="FF33CC"/>
                  </a:solidFill>
                </a:rPr>
                <a:t>list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target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 {</a:t>
              </a:r>
            </a:p>
            <a:p>
              <a:r>
                <a:rPr lang="en-US" sz="1600" dirty="0"/>
                <a:t>   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index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for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00FF"/>
                  </a:solidFill>
                </a:rPr>
                <a:t>index </a:t>
              </a:r>
              <a:r>
                <a:rPr lang="en-US" sz="1600" dirty="0"/>
                <a:t>= 0; </a:t>
              </a:r>
              <a:r>
                <a:rPr lang="en-US" sz="1600" dirty="0">
                  <a:solidFill>
                    <a:srgbClr val="0000FF"/>
                  </a:solidFill>
                </a:rPr>
                <a:t>index </a:t>
              </a:r>
              <a:r>
                <a:rPr lang="en-US" sz="1600" dirty="0"/>
                <a:t>&lt; </a:t>
              </a:r>
              <a:r>
                <a:rPr lang="en-US" sz="1600" dirty="0" err="1">
                  <a:solidFill>
                    <a:srgbClr val="FF33CC"/>
                  </a:solidFill>
                </a:rPr>
                <a:t>list</a:t>
              </a:r>
              <a:r>
                <a:rPr lang="en-US" sz="1600" dirty="0" err="1"/>
                <a:t>.</a:t>
              </a:r>
              <a:r>
                <a:rPr lang="en-US" sz="1600" dirty="0" err="1">
                  <a:solidFill>
                    <a:srgbClr val="00B0F0"/>
                  </a:solidFill>
                </a:rPr>
                <a:t>length</a:t>
              </a:r>
              <a:r>
                <a:rPr lang="en-US" sz="1600" dirty="0"/>
                <a:t>; </a:t>
              </a:r>
              <a:r>
                <a:rPr lang="en-US" sz="1600" dirty="0">
                  <a:solidFill>
                    <a:srgbClr val="0000FF"/>
                  </a:solidFill>
                </a:rPr>
                <a:t>index</a:t>
              </a:r>
              <a:r>
                <a:rPr lang="en-US" sz="1600" dirty="0"/>
                <a:t>++)</a:t>
              </a:r>
            </a:p>
            <a:p>
              <a:r>
                <a:rPr lang="en-US" sz="1600" dirty="0"/>
                <a:t>           </a:t>
              </a:r>
              <a:r>
                <a:rPr lang="en-US" sz="1600" dirty="0">
                  <a:solidFill>
                    <a:srgbClr val="00B0F0"/>
                  </a:solidFill>
                </a:rPr>
                <a:t>if</a:t>
              </a:r>
              <a:r>
                <a:rPr lang="en-US" sz="1600" dirty="0"/>
                <a:t> (</a:t>
              </a:r>
              <a:r>
                <a:rPr lang="en-US" sz="1600" dirty="0">
                  <a:solidFill>
                    <a:srgbClr val="FF33CC"/>
                  </a:solidFill>
                </a:rPr>
                <a:t>list</a:t>
              </a:r>
              <a:r>
                <a:rPr lang="en-US" sz="1600" dirty="0"/>
                <a:t>[</a:t>
              </a:r>
              <a:r>
                <a:rPr lang="en-US" sz="1600" dirty="0">
                  <a:solidFill>
                    <a:srgbClr val="0000FF"/>
                  </a:solidFill>
                </a:rPr>
                <a:t>index</a:t>
              </a:r>
              <a:r>
                <a:rPr lang="en-US" sz="1600" dirty="0"/>
                <a:t>] == </a:t>
              </a:r>
              <a:r>
                <a:rPr lang="en-US" sz="1600" dirty="0">
                  <a:solidFill>
                    <a:srgbClr val="FF33CC"/>
                  </a:solidFill>
                </a:rPr>
                <a:t>target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           </a:t>
              </a:r>
              <a:r>
                <a:rPr lang="en-US" sz="1600" dirty="0">
                  <a:solidFill>
                    <a:srgbClr val="00B0F0"/>
                  </a:solidFill>
                </a:rPr>
                <a:t>return </a:t>
              </a:r>
              <a:r>
                <a:rPr lang="en-US" sz="1600" dirty="0">
                  <a:solidFill>
                    <a:srgbClr val="0000FF"/>
                  </a:solidFill>
                </a:rPr>
                <a:t>index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    </a:t>
              </a:r>
              <a:r>
                <a:rPr lang="en-US" sz="1600" dirty="0">
                  <a:solidFill>
                    <a:srgbClr val="00B0F0"/>
                  </a:solidFill>
                </a:rPr>
                <a:t>return </a:t>
              </a:r>
              <a:r>
                <a:rPr lang="en-US" sz="1600" dirty="0"/>
                <a:t>-1;</a:t>
              </a:r>
            </a:p>
            <a:p>
              <a:r>
                <a:rPr lang="en-US" sz="1600" dirty="0"/>
                <a:t>   } </a:t>
              </a:r>
              <a:r>
                <a:rPr lang="en-US" sz="1600" dirty="0">
                  <a:solidFill>
                    <a:srgbClr val="00B050"/>
                  </a:solidFill>
                </a:rPr>
                <a:t>//end search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3528" y="1236822"/>
              <a:ext cx="450344" cy="1939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01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2. </a:t>
            </a:r>
            <a:r>
              <a:rPr lang="en-US" sz="4000" dirty="0">
                <a:solidFill>
                  <a:srgbClr val="00B0F0"/>
                </a:solidFill>
                <a:latin typeface="Tahoma" charset="0"/>
                <a:cs typeface="Arial" charset="0"/>
              </a:rPr>
              <a:t>return </a:t>
            </a:r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STATEMENT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83671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 value-returning method uses a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to return (pass) its value.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3399093"/>
            <a:ext cx="8640960" cy="400110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type of the returned expression is the same as the method’s type.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67744" y="1916832"/>
            <a:ext cx="5832648" cy="5040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F0"/>
                </a:solidFill>
              </a:rPr>
              <a:t>return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expr;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27584" y="1916832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394525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is the last line executed in the method. After that, control is transferred back to the caller method (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example).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528" y="285293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returned value may be variable, constant value or expression.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4725144"/>
            <a:ext cx="8640960" cy="400110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A return statement can return one value only. </a:t>
            </a:r>
          </a:p>
        </p:txBody>
      </p:sp>
    </p:spTree>
    <p:extLst>
      <p:ext uri="{BB962C8B-B14F-4D97-AF65-F5344CB8AC3E}">
        <p14:creationId xmlns:p14="http://schemas.microsoft.com/office/powerpoint/2010/main" val="313094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 animBg="1"/>
      <p:bldP spid="15" grpId="0" animBg="1"/>
      <p:bldP spid="25" grpId="0" animBg="1"/>
      <p:bldP spid="26" grpId="0"/>
      <p:bldP spid="27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3. EXAMPLES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79512" y="1268760"/>
            <a:ext cx="8784977" cy="1815882"/>
            <a:chOff x="323528" y="1236822"/>
            <a:chExt cx="7848873" cy="1707511"/>
          </a:xfrm>
        </p:grpSpPr>
        <p:sp>
          <p:nvSpPr>
            <p:cNvPr id="21" name="TextBox 20"/>
            <p:cNvSpPr txBox="1"/>
            <p:nvPr/>
          </p:nvSpPr>
          <p:spPr>
            <a:xfrm>
              <a:off x="788528" y="1236822"/>
              <a:ext cx="7383873" cy="1707511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public static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abs </a:t>
              </a:r>
              <a:r>
                <a:rPr lang="en-US" sz="1600" dirty="0"/>
                <a:t>(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number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{</a:t>
              </a:r>
            </a:p>
            <a:p>
              <a:r>
                <a:rPr lang="en-US" sz="1600" dirty="0"/>
                <a:t>   </a:t>
              </a:r>
              <a:r>
                <a:rPr lang="en-US" sz="1600" dirty="0">
                  <a:solidFill>
                    <a:srgbClr val="00B0F0"/>
                  </a:solidFill>
                </a:rPr>
                <a:t>if</a:t>
              </a:r>
              <a:r>
                <a:rPr lang="en-US" sz="1600" dirty="0"/>
                <a:t> (</a:t>
              </a:r>
              <a:r>
                <a:rPr lang="en-US" sz="1600" dirty="0">
                  <a:solidFill>
                    <a:srgbClr val="FF33CC"/>
                  </a:solidFill>
                </a:rPr>
                <a:t>number</a:t>
              </a:r>
              <a:r>
                <a:rPr lang="en-US" sz="1600" dirty="0"/>
                <a:t> &lt; 0)</a:t>
              </a:r>
            </a:p>
            <a:p>
              <a:r>
                <a:rPr lang="en-US" sz="1600" dirty="0"/>
                <a:t>      </a:t>
              </a:r>
              <a:r>
                <a:rPr lang="en-US" sz="1600" dirty="0">
                  <a:solidFill>
                    <a:srgbClr val="FF33CC"/>
                  </a:solidFill>
                </a:rPr>
                <a:t>number </a:t>
              </a:r>
              <a:r>
                <a:rPr lang="en-US" sz="1600" dirty="0"/>
                <a:t>= -</a:t>
              </a:r>
              <a:r>
                <a:rPr lang="en-US" sz="1600" dirty="0">
                  <a:solidFill>
                    <a:srgbClr val="FF33CC"/>
                  </a:solidFill>
                </a:rPr>
                <a:t>number</a:t>
              </a:r>
              <a:r>
                <a:rPr lang="en-US" sz="1600" dirty="0"/>
                <a:t>;</a:t>
              </a:r>
            </a:p>
            <a:p>
              <a:endParaRPr lang="en-US" sz="1600" dirty="0"/>
            </a:p>
            <a:p>
              <a:r>
                <a:rPr lang="en-US" sz="1600" dirty="0"/>
                <a:t>   </a:t>
              </a:r>
              <a:r>
                <a:rPr lang="en-US" sz="1600" dirty="0">
                  <a:solidFill>
                    <a:srgbClr val="00B0F0"/>
                  </a:solidFill>
                </a:rPr>
                <a:t>return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number</a:t>
              </a:r>
              <a:r>
                <a:rPr lang="en-US" sz="1600" dirty="0"/>
                <a:t>;  </a:t>
              </a:r>
            </a:p>
            <a:p>
              <a:r>
                <a:rPr lang="en-US" sz="1600" dirty="0"/>
                <a:t>}</a:t>
              </a:r>
              <a:r>
                <a:rPr lang="en-US" sz="1600" dirty="0">
                  <a:solidFill>
                    <a:srgbClr val="00B050"/>
                  </a:solidFill>
                </a:rPr>
                <a:t> //end of abs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8" y="1236822"/>
              <a:ext cx="450344" cy="1707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3528" y="83671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pre-defined method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have the following definition: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528" y="336860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following user-defined method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maximum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 the largest of three integer numbers: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79512" y="4145012"/>
            <a:ext cx="8784977" cy="2554545"/>
            <a:chOff x="323528" y="1236822"/>
            <a:chExt cx="7848873" cy="2402092"/>
          </a:xfrm>
        </p:grpSpPr>
        <p:sp>
          <p:nvSpPr>
            <p:cNvPr id="25" name="TextBox 24"/>
            <p:cNvSpPr txBox="1"/>
            <p:nvPr/>
          </p:nvSpPr>
          <p:spPr>
            <a:xfrm>
              <a:off x="788528" y="1236822"/>
              <a:ext cx="7383873" cy="2402092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public static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maximum </a:t>
              </a:r>
              <a:r>
                <a:rPr lang="en-US" sz="1600" dirty="0"/>
                <a:t>(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num1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num3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{</a:t>
              </a:r>
            </a:p>
            <a:p>
              <a:r>
                <a:rPr lang="en-US" sz="1600" dirty="0"/>
                <a:t>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/>
                <a:t> max = </a:t>
              </a:r>
              <a:r>
                <a:rPr lang="en-US" sz="1600" dirty="0">
                  <a:solidFill>
                    <a:srgbClr val="FF33CC"/>
                  </a:solidFill>
                </a:rPr>
                <a:t>num1</a:t>
              </a:r>
              <a:r>
                <a:rPr lang="en-US" sz="1600" dirty="0"/>
                <a:t>; </a:t>
              </a:r>
            </a:p>
            <a:p>
              <a:r>
                <a:rPr lang="en-US" sz="1600" dirty="0"/>
                <a:t>   </a:t>
              </a:r>
              <a:r>
                <a:rPr lang="en-US" sz="1600" dirty="0">
                  <a:solidFill>
                    <a:srgbClr val="00B0F0"/>
                  </a:solidFill>
                </a:rPr>
                <a:t>if</a:t>
              </a:r>
              <a:r>
                <a:rPr lang="en-US" sz="1600" dirty="0"/>
                <a:t> (</a:t>
              </a:r>
              <a:r>
                <a:rPr lang="en-US" sz="1600" dirty="0">
                  <a:solidFill>
                    <a:srgbClr val="FF33CC"/>
                  </a:solidFill>
                </a:rPr>
                <a:t>num2</a:t>
              </a:r>
              <a:r>
                <a:rPr lang="en-US" sz="1600" dirty="0"/>
                <a:t> &gt; max)</a:t>
              </a:r>
            </a:p>
            <a:p>
              <a:r>
                <a:rPr lang="en-US" sz="1600" dirty="0"/>
                <a:t>      max = </a:t>
              </a:r>
              <a:r>
                <a:rPr lang="en-US" sz="1600" dirty="0">
                  <a:solidFill>
                    <a:srgbClr val="FF33CC"/>
                  </a:solidFill>
                </a:rPr>
                <a:t>num2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 </a:t>
              </a:r>
              <a:r>
                <a:rPr lang="en-US" sz="1600" dirty="0">
                  <a:solidFill>
                    <a:srgbClr val="00B0F0"/>
                  </a:solidFill>
                </a:rPr>
                <a:t>if</a:t>
              </a:r>
              <a:r>
                <a:rPr lang="en-US" sz="1600" dirty="0"/>
                <a:t> (</a:t>
              </a:r>
              <a:r>
                <a:rPr lang="en-US" sz="1600" dirty="0">
                  <a:solidFill>
                    <a:srgbClr val="FF33CC"/>
                  </a:solidFill>
                </a:rPr>
                <a:t>num3 </a:t>
              </a:r>
              <a:r>
                <a:rPr lang="en-US" sz="1600" dirty="0"/>
                <a:t>&gt; max)</a:t>
              </a:r>
            </a:p>
            <a:p>
              <a:r>
                <a:rPr lang="en-US" sz="1600" dirty="0"/>
                <a:t>      max = </a:t>
              </a:r>
              <a:r>
                <a:rPr lang="en-US" sz="1600" dirty="0">
                  <a:solidFill>
                    <a:srgbClr val="FF33CC"/>
                  </a:solidFill>
                </a:rPr>
                <a:t>num3</a:t>
              </a:r>
              <a:r>
                <a:rPr lang="en-US" sz="1600" dirty="0"/>
                <a:t>;</a:t>
              </a:r>
            </a:p>
            <a:p>
              <a:endParaRPr lang="en-US" sz="1600" dirty="0"/>
            </a:p>
            <a:p>
              <a:r>
                <a:rPr lang="en-US" sz="1600" dirty="0"/>
                <a:t>   </a:t>
              </a:r>
              <a:r>
                <a:rPr lang="en-US" sz="1600" dirty="0">
                  <a:solidFill>
                    <a:srgbClr val="00B0F0"/>
                  </a:solidFill>
                </a:rPr>
                <a:t>return</a:t>
              </a:r>
              <a:r>
                <a:rPr lang="en-US" sz="1600" dirty="0"/>
                <a:t> max;</a:t>
              </a:r>
            </a:p>
            <a:p>
              <a:r>
                <a:rPr lang="en-US" sz="1600" dirty="0"/>
                <a:t>}</a:t>
              </a:r>
              <a:r>
                <a:rPr lang="en-US" sz="1600" dirty="0">
                  <a:solidFill>
                    <a:srgbClr val="00B050"/>
                  </a:solidFill>
                </a:rPr>
                <a:t> //end of maximum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3528" y="1236822"/>
              <a:ext cx="450344" cy="240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10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83568" y="1330608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83568" y="2554744"/>
            <a:ext cx="8280919" cy="22618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Callout 27"/>
          <p:cNvSpPr/>
          <p:nvPr/>
        </p:nvSpPr>
        <p:spPr>
          <a:xfrm>
            <a:off x="6732240" y="1443700"/>
            <a:ext cx="1944216" cy="653152"/>
          </a:xfrm>
          <a:prstGeom prst="wedgeEllipseCallout">
            <a:avLst>
              <a:gd name="adj1" fmla="val -184127"/>
              <a:gd name="adj2" fmla="val -52923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Method header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4572000" y="1853208"/>
            <a:ext cx="2448272" cy="1080120"/>
          </a:xfrm>
          <a:prstGeom prst="wedgeEllipseCallout">
            <a:avLst>
              <a:gd name="adj1" fmla="val -132083"/>
              <a:gd name="adj2" fmla="val 26353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Method type is </a:t>
            </a:r>
            <a:r>
              <a:rPr lang="en-US" sz="1400" dirty="0" err="1">
                <a:solidFill>
                  <a:srgbClr val="00B0F0"/>
                </a:solidFill>
              </a:rPr>
              <a:t>int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Wingdings" panose="05000000000000000000" pitchFamily="2" charset="2"/>
              </a:rPr>
              <a:t> </a:t>
            </a:r>
            <a:r>
              <a:rPr lang="en-US" sz="1400" dirty="0">
                <a:solidFill>
                  <a:srgbClr val="00B0F0"/>
                </a:solidFill>
                <a:sym typeface="Wingdings" panose="05000000000000000000" pitchFamily="2" charset="2"/>
              </a:rPr>
              <a:t>return</a:t>
            </a:r>
            <a:r>
              <a:rPr lang="en-US" sz="1400" dirty="0">
                <a:solidFill>
                  <a:srgbClr val="0000FF"/>
                </a:solidFill>
                <a:sym typeface="Wingdings" panose="05000000000000000000" pitchFamily="2" charset="2"/>
              </a:rPr>
              <a:t> an </a:t>
            </a:r>
            <a:r>
              <a:rPr lang="en-US" sz="1400" dirty="0" err="1">
                <a:solidFill>
                  <a:srgbClr val="00B0F0"/>
                </a:solidFill>
                <a:sym typeface="Wingdings" panose="05000000000000000000" pitchFamily="2" charset="2"/>
              </a:rPr>
              <a:t>int</a:t>
            </a:r>
            <a:r>
              <a:rPr lang="en-US" sz="14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Wingdings" panose="05000000000000000000" pitchFamily="2" charset="2"/>
              </a:rPr>
              <a:t>variable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3568" y="4174924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Callout 22"/>
          <p:cNvSpPr/>
          <p:nvPr/>
        </p:nvSpPr>
        <p:spPr>
          <a:xfrm>
            <a:off x="6732240" y="4720064"/>
            <a:ext cx="1944216" cy="653152"/>
          </a:xfrm>
          <a:prstGeom prst="wedgeEllipseCallout">
            <a:avLst>
              <a:gd name="adj1" fmla="val -55604"/>
              <a:gd name="adj2" fmla="val -111140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Method header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3568" y="6146760"/>
            <a:ext cx="8280919" cy="226184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4572000" y="5445224"/>
            <a:ext cx="2448272" cy="1080120"/>
          </a:xfrm>
          <a:prstGeom prst="wedgeEllipseCallout">
            <a:avLst>
              <a:gd name="adj1" fmla="val -132083"/>
              <a:gd name="adj2" fmla="val 26353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Method type is </a:t>
            </a:r>
            <a:r>
              <a:rPr lang="en-US" sz="1400" dirty="0" err="1">
                <a:solidFill>
                  <a:srgbClr val="00B0F0"/>
                </a:solidFill>
              </a:rPr>
              <a:t>int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Wingdings" panose="05000000000000000000" pitchFamily="2" charset="2"/>
              </a:rPr>
              <a:t> </a:t>
            </a:r>
            <a:r>
              <a:rPr lang="en-US" sz="1400" dirty="0">
                <a:solidFill>
                  <a:srgbClr val="00B0F0"/>
                </a:solidFill>
                <a:sym typeface="Wingdings" panose="05000000000000000000" pitchFamily="2" charset="2"/>
              </a:rPr>
              <a:t>return</a:t>
            </a:r>
            <a:r>
              <a:rPr lang="en-US" sz="1400" dirty="0">
                <a:solidFill>
                  <a:srgbClr val="0000FF"/>
                </a:solidFill>
                <a:sym typeface="Wingdings" panose="05000000000000000000" pitchFamily="2" charset="2"/>
              </a:rPr>
              <a:t> an </a:t>
            </a:r>
            <a:r>
              <a:rPr lang="en-US" sz="1400" dirty="0" err="1">
                <a:solidFill>
                  <a:srgbClr val="00B0F0"/>
                </a:solidFill>
                <a:sym typeface="Wingdings" panose="05000000000000000000" pitchFamily="2" charset="2"/>
              </a:rPr>
              <a:t>int</a:t>
            </a:r>
            <a:r>
              <a:rPr lang="en-US" sz="14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sym typeface="Wingdings" panose="05000000000000000000" pitchFamily="2" charset="2"/>
              </a:rPr>
              <a:t>variable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4724400" y="4437112"/>
            <a:ext cx="2448272" cy="1080120"/>
          </a:xfrm>
          <a:prstGeom prst="wedgeEllipseCallout">
            <a:avLst>
              <a:gd name="adj1" fmla="val -129864"/>
              <a:gd name="adj2" fmla="val -13880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max </a:t>
            </a:r>
            <a:r>
              <a:rPr lang="en-US" sz="1400" dirty="0">
                <a:solidFill>
                  <a:schemeClr val="tx1"/>
                </a:solidFill>
              </a:rPr>
              <a:t>is a variable local to the method</a:t>
            </a:r>
          </a:p>
        </p:txBody>
      </p:sp>
    </p:spTree>
    <p:extLst>
      <p:ext uri="{BB962C8B-B14F-4D97-AF65-F5344CB8AC3E}">
        <p14:creationId xmlns:p14="http://schemas.microsoft.com/office/powerpoint/2010/main" val="193923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7" grpId="0" animBg="1"/>
      <p:bldP spid="29" grpId="0" animBg="1"/>
      <p:bldP spid="28" grpId="0" animBg="1"/>
      <p:bldP spid="30" grpId="0" animBg="1"/>
      <p:bldP spid="18" grpId="0" animBg="1"/>
      <p:bldP spid="23" grpId="0" animBg="1"/>
      <p:bldP spid="24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4. CALLING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3528" y="76470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value-returning method is used as if it was a variable.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3528" y="472514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calling a value-returning method, it can be used as: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3528" y="5045114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0" lvl="3" indent="-4572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right-hand side of an assignment statement (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lines 9 &amp; 13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79512" y="1412776"/>
            <a:ext cx="8784977" cy="3323987"/>
            <a:chOff x="323528" y="1236822"/>
            <a:chExt cx="7848873" cy="3125617"/>
          </a:xfrm>
        </p:grpSpPr>
        <p:sp>
          <p:nvSpPr>
            <p:cNvPr id="41" name="TextBox 40"/>
            <p:cNvSpPr txBox="1"/>
            <p:nvPr/>
          </p:nvSpPr>
          <p:spPr>
            <a:xfrm>
              <a:off x="788528" y="1236822"/>
              <a:ext cx="7383873" cy="3125617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import </a:t>
              </a:r>
              <a:r>
                <a:rPr lang="en-US" sz="1400" dirty="0" err="1">
                  <a:solidFill>
                    <a:srgbClr val="FF0000"/>
                  </a:solidFill>
                </a:rPr>
                <a:t>java.util</a:t>
              </a:r>
              <a:r>
                <a:rPr lang="en-US" sz="1400" dirty="0">
                  <a:solidFill>
                    <a:srgbClr val="FF0000"/>
                  </a:solidFill>
                </a:rPr>
                <a:t>.*</a:t>
              </a:r>
              <a:r>
                <a:rPr lang="en-US" sz="1400" dirty="0"/>
                <a:t>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public class </a:t>
              </a:r>
              <a:r>
                <a:rPr lang="en-US" sz="1400" dirty="0">
                  <a:solidFill>
                    <a:srgbClr val="0000FF"/>
                  </a:solidFill>
                </a:rPr>
                <a:t>calling1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   </a:t>
              </a:r>
              <a:r>
                <a:rPr lang="en-US" sz="1400" dirty="0">
                  <a:solidFill>
                    <a:srgbClr val="00B0F0"/>
                  </a:solidFill>
                </a:rPr>
                <a:t>public static void main </a:t>
              </a:r>
              <a:r>
                <a:rPr lang="en-US" sz="1400" dirty="0"/>
                <a:t>(</a:t>
              </a:r>
              <a:r>
                <a:rPr lang="en-US" sz="1400" dirty="0">
                  <a:solidFill>
                    <a:srgbClr val="00B0F0"/>
                  </a:solidFill>
                </a:rPr>
                <a:t>String[] </a:t>
              </a:r>
              <a:r>
                <a:rPr lang="en-US" sz="1400" dirty="0" err="1">
                  <a:solidFill>
                    <a:srgbClr val="00B0F0"/>
                  </a:solidFill>
                </a:rPr>
                <a:t>args</a:t>
              </a:r>
              <a:r>
                <a:rPr lang="en-US" sz="1400" dirty="0"/>
                <a:t>)</a:t>
              </a:r>
            </a:p>
            <a:p>
              <a:r>
                <a:rPr lang="en-US" sz="1400" dirty="0"/>
                <a:t>   {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long </a:t>
              </a:r>
              <a:r>
                <a:rPr lang="en-US" sz="1400" dirty="0">
                  <a:solidFill>
                    <a:srgbClr val="0000FF"/>
                  </a:solidFill>
                </a:rPr>
                <a:t>approximate</a:t>
              </a:r>
              <a:r>
                <a:rPr lang="en-US" sz="1400" dirty="0"/>
                <a:t>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double </a:t>
              </a:r>
              <a:r>
                <a:rPr lang="en-US" sz="1400" dirty="0">
                  <a:solidFill>
                    <a:srgbClr val="0000FF"/>
                  </a:solidFill>
                </a:rPr>
                <a:t>x </a:t>
              </a:r>
              <a:r>
                <a:rPr lang="en-US" sz="1400" dirty="0"/>
                <a:t>= 1.4,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</a:rPr>
                <a:t>y </a:t>
              </a:r>
              <a:r>
                <a:rPr lang="en-US" sz="1400" dirty="0"/>
                <a:t>= 5.5;</a:t>
              </a:r>
            </a:p>
            <a:p>
              <a:r>
                <a:rPr lang="en-US" sz="1400" dirty="0"/>
                <a:t>     </a:t>
              </a:r>
              <a:r>
                <a:rPr lang="en-US" sz="1400" dirty="0">
                  <a:solidFill>
                    <a:srgbClr val="00B0F0"/>
                  </a:solidFill>
                </a:rPr>
                <a:t>char</a:t>
              </a:r>
              <a:r>
                <a:rPr lang="en-US" sz="1400" dirty="0"/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ch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/>
                <a:t>= ‘A’;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approximate </a:t>
              </a:r>
              <a:r>
                <a:rPr lang="en-US" sz="1400" dirty="0"/>
                <a:t>= </a:t>
              </a:r>
              <a:r>
                <a:rPr lang="en-US" sz="1400" dirty="0">
                  <a:solidFill>
                    <a:srgbClr val="00B050"/>
                  </a:solidFill>
                </a:rPr>
                <a:t>round(x)</a:t>
              </a:r>
              <a:r>
                <a:rPr lang="en-US" sz="1400" dirty="0"/>
                <a:t>; </a:t>
              </a:r>
            </a:p>
            <a:p>
              <a:r>
                <a:rPr lang="en-US" sz="1400" dirty="0"/>
                <a:t>     </a:t>
              </a:r>
              <a:r>
                <a:rPr lang="en-US" sz="1400" dirty="0" err="1"/>
                <a:t>System.out.printf</a:t>
              </a:r>
              <a:r>
                <a:rPr lang="en-US" sz="1400" dirty="0"/>
                <a:t> (“%f approximated to %d”, (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/>
                <a:t>)(</a:t>
              </a:r>
              <a:r>
                <a:rPr lang="en-US" sz="1400" dirty="0">
                  <a:solidFill>
                    <a:srgbClr val="00B050"/>
                  </a:solidFill>
                </a:rPr>
                <a:t>round</a:t>
              </a:r>
              <a:r>
                <a:rPr lang="en-US" sz="1400" dirty="0"/>
                <a:t>(</a:t>
              </a:r>
              <a:r>
                <a:rPr lang="en-US" sz="1400" dirty="0">
                  <a:solidFill>
                    <a:srgbClr val="0000FF"/>
                  </a:solidFill>
                </a:rPr>
                <a:t>y</a:t>
              </a:r>
              <a:r>
                <a:rPr lang="en-US" sz="1400" dirty="0"/>
                <a:t>)));</a:t>
              </a:r>
            </a:p>
            <a:p>
              <a:r>
                <a:rPr lang="en-US" sz="1400" dirty="0"/>
                <a:t>     </a:t>
              </a:r>
              <a:r>
                <a:rPr lang="en-US" sz="1400" dirty="0">
                  <a:solidFill>
                    <a:srgbClr val="0000FF"/>
                  </a:solidFill>
                </a:rPr>
                <a:t>approximate </a:t>
              </a:r>
              <a:r>
                <a:rPr lang="en-US" sz="1400" dirty="0"/>
                <a:t>= </a:t>
              </a:r>
              <a:r>
                <a:rPr lang="en-US" sz="1400" dirty="0">
                  <a:solidFill>
                    <a:srgbClr val="00B050"/>
                  </a:solidFill>
                </a:rPr>
                <a:t>round</a:t>
              </a:r>
              <a:r>
                <a:rPr lang="en-US" sz="1400" dirty="0"/>
                <a:t>(</a:t>
              </a:r>
              <a:r>
                <a:rPr lang="en-US" sz="1400" dirty="0">
                  <a:solidFill>
                    <a:srgbClr val="0000FF"/>
                  </a:solidFill>
                </a:rPr>
                <a:t>x</a:t>
              </a:r>
              <a:r>
                <a:rPr lang="en-US" sz="1400" dirty="0"/>
                <a:t>)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/>
                <a:t>+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>
                  <a:solidFill>
                    <a:srgbClr val="00B050"/>
                  </a:solidFill>
                </a:rPr>
                <a:t>round</a:t>
              </a:r>
              <a:r>
                <a:rPr lang="en-US" sz="1400" dirty="0"/>
                <a:t>(</a:t>
              </a:r>
              <a:r>
                <a:rPr lang="en-US" sz="1400" dirty="0">
                  <a:solidFill>
                    <a:srgbClr val="0000FF"/>
                  </a:solidFill>
                </a:rPr>
                <a:t>y</a:t>
              </a:r>
              <a:r>
                <a:rPr lang="en-US" sz="1400" dirty="0"/>
                <a:t>);</a:t>
              </a:r>
            </a:p>
            <a:p>
              <a:r>
                <a:rPr lang="en-US" sz="1400" dirty="0"/>
                <a:t>     </a:t>
              </a:r>
              <a:r>
                <a:rPr lang="en-US" sz="1400" dirty="0">
                  <a:solidFill>
                    <a:srgbClr val="00B0F0"/>
                  </a:solidFill>
                </a:rPr>
                <a:t>if</a:t>
              </a:r>
              <a:r>
                <a:rPr lang="en-US" sz="1400" dirty="0"/>
                <a:t> (</a:t>
              </a:r>
              <a:r>
                <a:rPr lang="en-US" sz="1400" dirty="0" err="1">
                  <a:solidFill>
                    <a:srgbClr val="00B050"/>
                  </a:solidFill>
                </a:rPr>
                <a:t>isUpper</a:t>
              </a:r>
              <a:r>
                <a:rPr lang="en-US" sz="1400" dirty="0"/>
                <a:t>(</a:t>
              </a:r>
              <a:r>
                <a:rPr lang="en-US" sz="1400" dirty="0" err="1">
                  <a:solidFill>
                    <a:srgbClr val="0000FF"/>
                  </a:solidFill>
                </a:rPr>
                <a:t>ch</a:t>
              </a:r>
              <a:r>
                <a:rPr lang="en-US" sz="1400" dirty="0"/>
                <a:t>)) </a:t>
              </a:r>
            </a:p>
            <a:p>
              <a:r>
                <a:rPr lang="en-US" sz="1400" dirty="0"/>
                <a:t>        </a:t>
              </a:r>
              <a:r>
                <a:rPr lang="en-US" sz="1400" dirty="0" err="1">
                  <a:solidFill>
                    <a:srgbClr val="0000FF"/>
                  </a:solidFill>
                </a:rPr>
                <a:t>ch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/>
                <a:t>= </a:t>
              </a:r>
              <a:r>
                <a:rPr lang="en-US" sz="1400" dirty="0" err="1">
                  <a:solidFill>
                    <a:srgbClr val="00B050"/>
                  </a:solidFill>
                </a:rPr>
                <a:t>toLowerCase</a:t>
              </a:r>
              <a:r>
                <a:rPr lang="en-US" sz="1400" dirty="0">
                  <a:solidFill>
                    <a:srgbClr val="00B050"/>
                  </a:solidFill>
                </a:rPr>
                <a:t> </a:t>
              </a:r>
              <a:r>
                <a:rPr lang="en-US" sz="1400" dirty="0"/>
                <a:t>(</a:t>
              </a:r>
              <a:r>
                <a:rPr lang="en-US" sz="1400" dirty="0" err="1">
                  <a:solidFill>
                    <a:srgbClr val="0000FF"/>
                  </a:solidFill>
                </a:rPr>
                <a:t>ch</a:t>
              </a:r>
              <a:r>
                <a:rPr lang="en-US" sz="1400" dirty="0"/>
                <a:t>);</a:t>
              </a:r>
            </a:p>
            <a:p>
              <a:r>
                <a:rPr lang="en-US" sz="1400" dirty="0"/>
                <a:t>  } </a:t>
              </a:r>
              <a:r>
                <a:rPr lang="en-US" sz="1400" dirty="0">
                  <a:solidFill>
                    <a:srgbClr val="00B050"/>
                  </a:solidFill>
                </a:rPr>
                <a:t>//end of main</a:t>
              </a:r>
            </a:p>
            <a:p>
              <a:r>
                <a:rPr lang="en-US" sz="1400" dirty="0"/>
                <a:t>} </a:t>
              </a:r>
              <a:r>
                <a:rPr lang="en-US" sz="1400" dirty="0">
                  <a:solidFill>
                    <a:srgbClr val="00B050"/>
                  </a:solidFill>
                </a:rPr>
                <a:t>// end of class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1236822"/>
              <a:ext cx="450344" cy="3125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15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23528" y="537321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0" lvl="3" indent="-4572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an output statement (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 10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528" y="569318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0" lvl="3" indent="-4572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an arithmetic operation (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 11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3528" y="605322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0" lvl="3" indent="-45720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 condition or a relational operation (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 12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83568" y="3130808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// in an arithmetic expression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3528" y="101266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Remember how pre-defined methods were called: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83568" y="3346832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// in a print statement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3568" y="3573016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// in an arithmetic expression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83568" y="3778880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// as a condition (</a:t>
            </a:r>
            <a:r>
              <a:rPr lang="en-US" sz="1200" dirty="0" err="1">
                <a:solidFill>
                  <a:schemeClr val="tx1"/>
                </a:solidFill>
              </a:rPr>
              <a:t>boolean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3568" y="3994904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// in an expression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23528" y="6413266"/>
            <a:ext cx="864096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same applies for user-defined value-returning methods.</a:t>
            </a:r>
          </a:p>
        </p:txBody>
      </p:sp>
    </p:spTree>
    <p:extLst>
      <p:ext uri="{BB962C8B-B14F-4D97-AF65-F5344CB8AC3E}">
        <p14:creationId xmlns:p14="http://schemas.microsoft.com/office/powerpoint/2010/main" val="178456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4" grpId="0"/>
      <p:bldP spid="38" grpId="0"/>
      <p:bldP spid="43" grpId="0"/>
      <p:bldP spid="44" grpId="0"/>
      <p:bldP spid="45" grpId="0"/>
      <p:bldP spid="46" grpId="0" animBg="1"/>
      <p:bldP spid="46" grpId="1" animBg="1"/>
      <p:bldP spid="47" grpId="0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1" grpId="1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4. CALLING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79512" y="1340768"/>
            <a:ext cx="8784977" cy="5262979"/>
            <a:chOff x="323528" y="1236822"/>
            <a:chExt cx="7848873" cy="4948895"/>
          </a:xfrm>
        </p:grpSpPr>
        <p:sp>
          <p:nvSpPr>
            <p:cNvPr id="24" name="TextBox 23"/>
            <p:cNvSpPr txBox="1"/>
            <p:nvPr/>
          </p:nvSpPr>
          <p:spPr>
            <a:xfrm>
              <a:off x="788528" y="1236822"/>
              <a:ext cx="7383873" cy="4948895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import </a:t>
              </a:r>
              <a:r>
                <a:rPr lang="en-US" sz="1600" dirty="0" err="1">
                  <a:solidFill>
                    <a:srgbClr val="FF0000"/>
                  </a:solidFill>
                </a:rPr>
                <a:t>java.util</a:t>
              </a:r>
              <a:r>
                <a:rPr lang="en-US" sz="1600" dirty="0">
                  <a:solidFill>
                    <a:srgbClr val="FF0000"/>
                  </a:solidFill>
                </a:rPr>
                <a:t>.*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public class </a:t>
              </a:r>
              <a:r>
                <a:rPr lang="en-US" sz="1600" dirty="0">
                  <a:solidFill>
                    <a:srgbClr val="0000FF"/>
                  </a:solidFill>
                </a:rPr>
                <a:t>calling2</a:t>
              </a:r>
            </a:p>
            <a:p>
              <a:r>
                <a:rPr lang="en-US" sz="1600" dirty="0"/>
                <a:t>{</a:t>
              </a:r>
            </a:p>
            <a:p>
              <a:r>
                <a:rPr lang="en-US" sz="1600" dirty="0"/>
                <a:t>   </a:t>
              </a:r>
              <a:r>
                <a:rPr lang="en-US" sz="1600" dirty="0">
                  <a:solidFill>
                    <a:srgbClr val="00B0F0"/>
                  </a:solidFill>
                </a:rPr>
                <a:t>public static void main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B0F0"/>
                  </a:solidFill>
                </a:rPr>
                <a:t>String[] </a:t>
              </a:r>
              <a:r>
                <a:rPr lang="en-US" sz="1600" dirty="0" err="1">
                  <a:solidFill>
                    <a:srgbClr val="00B0F0"/>
                  </a:solidFill>
                </a:rPr>
                <a:t>args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 {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x </a:t>
              </a:r>
              <a:r>
                <a:rPr lang="en-US" sz="1600" dirty="0"/>
                <a:t>= -5,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y</a:t>
              </a:r>
              <a:r>
                <a:rPr lang="en-US" sz="1600" dirty="0"/>
                <a:t> = 3, </a:t>
              </a:r>
              <a:r>
                <a:rPr lang="en-US" sz="1600" dirty="0">
                  <a:solidFill>
                    <a:srgbClr val="0000FF"/>
                  </a:solidFill>
                </a:rPr>
                <a:t>z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/>
                <a:t>= 0;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smallest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</a:t>
              </a:r>
              <a:r>
                <a:rPr lang="en-US" sz="1600" dirty="0">
                  <a:solidFill>
                    <a:srgbClr val="0000FF"/>
                  </a:solidFill>
                </a:rPr>
                <a:t>smallest </a:t>
              </a:r>
              <a:r>
                <a:rPr lang="en-US" sz="1600" dirty="0"/>
                <a:t>=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minimum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00FF"/>
                  </a:solidFill>
                </a:rPr>
                <a:t>x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y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z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  </a:t>
              </a:r>
              <a:r>
                <a:rPr lang="en-US" sz="1600" dirty="0" err="1"/>
                <a:t>System.out.printf</a:t>
              </a:r>
              <a:r>
                <a:rPr lang="en-US" sz="1600" dirty="0"/>
                <a:t> (“Smallest number = %d”,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smallest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   }</a:t>
              </a:r>
              <a:r>
                <a:rPr lang="en-US" sz="1600" dirty="0">
                  <a:solidFill>
                    <a:srgbClr val="00B050"/>
                  </a:solidFill>
                </a:rPr>
                <a:t> //end main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// returns the minimum of three integers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public static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minimum</a:t>
              </a:r>
              <a:r>
                <a:rPr lang="en-US" sz="1600" dirty="0"/>
                <a:t>(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num1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num3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 {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min</a:t>
              </a:r>
              <a:r>
                <a:rPr lang="en-US" sz="1600" dirty="0"/>
                <a:t> =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num1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if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FF33CC"/>
                  </a:solidFill>
                </a:rPr>
                <a:t>num2 </a:t>
              </a:r>
              <a:r>
                <a:rPr lang="en-US" sz="1600" dirty="0"/>
                <a:t>&lt;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min</a:t>
              </a:r>
              <a:r>
                <a:rPr lang="en-US" sz="1600" dirty="0"/>
                <a:t>)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</a:t>
              </a:r>
              <a:r>
                <a:rPr lang="en-US" sz="1600" dirty="0">
                  <a:solidFill>
                    <a:srgbClr val="0000FF"/>
                  </a:solidFill>
                </a:rPr>
                <a:t>min </a:t>
              </a:r>
              <a:r>
                <a:rPr lang="en-US" sz="1600" dirty="0"/>
                <a:t>= </a:t>
              </a:r>
              <a:r>
                <a:rPr lang="en-US" sz="1600" dirty="0">
                  <a:solidFill>
                    <a:srgbClr val="FF33CC"/>
                  </a:solidFill>
                </a:rPr>
                <a:t>num2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if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FF33CC"/>
                  </a:solidFill>
                </a:rPr>
                <a:t>num3 </a:t>
              </a:r>
              <a:r>
                <a:rPr lang="en-US" sz="1600" dirty="0"/>
                <a:t>&lt; </a:t>
              </a:r>
              <a:r>
                <a:rPr lang="en-US" sz="1600" dirty="0">
                  <a:solidFill>
                    <a:srgbClr val="0000FF"/>
                  </a:solidFill>
                </a:rPr>
                <a:t>min</a:t>
              </a:r>
              <a:r>
                <a:rPr lang="en-US" sz="1600" dirty="0"/>
                <a:t>);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</a:t>
              </a:r>
              <a:r>
                <a:rPr lang="en-US" sz="1600" dirty="0">
                  <a:solidFill>
                    <a:srgbClr val="0000FF"/>
                  </a:solidFill>
                </a:rPr>
                <a:t>min </a:t>
              </a:r>
              <a:r>
                <a:rPr lang="en-US" sz="1600" dirty="0"/>
                <a:t>=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num3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return </a:t>
              </a:r>
              <a:r>
                <a:rPr lang="en-US" sz="1600" dirty="0">
                  <a:solidFill>
                    <a:srgbClr val="0000FF"/>
                  </a:solidFill>
                </a:rPr>
                <a:t>min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</a:t>
              </a:r>
              <a:r>
                <a:rPr lang="en-US" sz="1600" dirty="0"/>
                <a:t>}</a:t>
              </a:r>
              <a:r>
                <a:rPr lang="en-US" sz="1600" dirty="0">
                  <a:solidFill>
                    <a:srgbClr val="00B050"/>
                  </a:solidFill>
                </a:rPr>
                <a:t> //end minimum</a:t>
              </a:r>
            </a:p>
            <a:p>
              <a:r>
                <a:rPr lang="en-US" sz="1600" dirty="0"/>
                <a:t>}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</a:rPr>
                <a:t>//end class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3528" y="1236822"/>
              <a:ext cx="450344" cy="4948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1516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21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83568" y="3789040"/>
            <a:ext cx="8280919" cy="24482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83568" y="4066912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/>
          <p:cNvSpPr/>
          <p:nvPr/>
        </p:nvSpPr>
        <p:spPr>
          <a:xfrm>
            <a:off x="6573704" y="4437112"/>
            <a:ext cx="2448272" cy="936104"/>
          </a:xfrm>
          <a:prstGeom prst="wedgeEllipseCallout">
            <a:avLst>
              <a:gd name="adj1" fmla="val -42102"/>
              <a:gd name="adj2" fmla="val -76990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Method header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3569" y="3088927"/>
            <a:ext cx="8280919" cy="25754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5580112" y="1844824"/>
            <a:ext cx="3450248" cy="1152128"/>
          </a:xfrm>
          <a:prstGeom prst="wedgeEllipseCallout">
            <a:avLst>
              <a:gd name="adj1" fmla="val -92221"/>
              <a:gd name="adj2" fmla="val 67597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result of the method </a:t>
            </a:r>
            <a:r>
              <a:rPr lang="en-US" sz="1400" dirty="0">
                <a:solidFill>
                  <a:srgbClr val="0000FF"/>
                </a:solidFill>
              </a:rPr>
              <a:t>minimum 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>
                <a:solidFill>
                  <a:srgbClr val="0000FF"/>
                </a:solidFill>
              </a:rPr>
              <a:t>min </a:t>
            </a:r>
            <a:r>
              <a:rPr lang="en-US" sz="1400" dirty="0">
                <a:solidFill>
                  <a:schemeClr val="tx1"/>
                </a:solidFill>
              </a:rPr>
              <a:t>in the </a:t>
            </a:r>
            <a:r>
              <a:rPr lang="en-US" sz="1400" dirty="0">
                <a:solidFill>
                  <a:srgbClr val="00B0F0"/>
                </a:solidFill>
              </a:rPr>
              <a:t>return </a:t>
            </a:r>
            <a:r>
              <a:rPr lang="en-US" sz="1400" dirty="0">
                <a:solidFill>
                  <a:schemeClr val="tx1"/>
                </a:solidFill>
              </a:rPr>
              <a:t>statement) is stored in </a:t>
            </a:r>
            <a:r>
              <a:rPr lang="en-US" sz="1400" dirty="0">
                <a:solidFill>
                  <a:srgbClr val="0000FF"/>
                </a:solidFill>
              </a:rPr>
              <a:t>smallest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5" name="Oval Callout 34"/>
          <p:cNvSpPr/>
          <p:nvPr/>
        </p:nvSpPr>
        <p:spPr>
          <a:xfrm>
            <a:off x="6300192" y="332656"/>
            <a:ext cx="2448272" cy="1368152"/>
          </a:xfrm>
          <a:prstGeom prst="wedgeEllipseCallout">
            <a:avLst>
              <a:gd name="adj1" fmla="val -159146"/>
              <a:gd name="adj2" fmla="val 144099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The actual parameters x, y, z got values in line 6.</a:t>
            </a:r>
            <a:endParaRPr lang="en-US" sz="1400" dirty="0">
              <a:solidFill>
                <a:srgbClr val="FF33CC"/>
              </a:solidFill>
            </a:endParaRPr>
          </a:p>
        </p:txBody>
      </p:sp>
      <p:sp>
        <p:nvSpPr>
          <p:cNvPr id="36" name="Oval Callout 35"/>
          <p:cNvSpPr/>
          <p:nvPr/>
        </p:nvSpPr>
        <p:spPr>
          <a:xfrm>
            <a:off x="3923928" y="4581128"/>
            <a:ext cx="3024336" cy="1044116"/>
          </a:xfrm>
          <a:prstGeom prst="wedgeEllipseCallout">
            <a:avLst>
              <a:gd name="adj1" fmla="val -38020"/>
              <a:gd name="adj2" fmla="val -78458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 corresponds to num1;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 y corresponds to num2;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z corresponds to num3</a:t>
            </a:r>
          </a:p>
        </p:txBody>
      </p:sp>
    </p:spTree>
    <p:extLst>
      <p:ext uri="{BB962C8B-B14F-4D97-AF65-F5344CB8AC3E}">
        <p14:creationId xmlns:p14="http://schemas.microsoft.com/office/powerpoint/2010/main" val="321432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4. CALLING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1 : TAKE CARE…!!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79512" y="1340768"/>
            <a:ext cx="8784977" cy="5047536"/>
            <a:chOff x="323528" y="1236822"/>
            <a:chExt cx="7848873" cy="4746310"/>
          </a:xfrm>
        </p:grpSpPr>
        <p:sp>
          <p:nvSpPr>
            <p:cNvPr id="24" name="TextBox 23"/>
            <p:cNvSpPr txBox="1"/>
            <p:nvPr/>
          </p:nvSpPr>
          <p:spPr>
            <a:xfrm>
              <a:off x="788528" y="1236822"/>
              <a:ext cx="7383873" cy="4746310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import </a:t>
              </a:r>
              <a:r>
                <a:rPr lang="en-US" sz="1400" dirty="0" err="1">
                  <a:solidFill>
                    <a:srgbClr val="FF0000"/>
                  </a:solidFill>
                </a:rPr>
                <a:t>java.util</a:t>
              </a:r>
              <a:r>
                <a:rPr lang="en-US" sz="1400" dirty="0">
                  <a:solidFill>
                    <a:srgbClr val="FF0000"/>
                  </a:solidFill>
                </a:rPr>
                <a:t>.*</a:t>
              </a:r>
              <a:r>
                <a:rPr lang="en-US" sz="1400" dirty="0"/>
                <a:t>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public class </a:t>
              </a:r>
              <a:r>
                <a:rPr lang="en-US" sz="1400" dirty="0">
                  <a:solidFill>
                    <a:srgbClr val="0000FF"/>
                  </a:solidFill>
                </a:rPr>
                <a:t>calling2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   </a:t>
              </a:r>
              <a:r>
                <a:rPr lang="en-US" sz="1400" dirty="0">
                  <a:solidFill>
                    <a:srgbClr val="00B0F0"/>
                  </a:solidFill>
                </a:rPr>
                <a:t>public static void main </a:t>
              </a:r>
              <a:r>
                <a:rPr lang="en-US" sz="1400" dirty="0"/>
                <a:t>(</a:t>
              </a:r>
              <a:r>
                <a:rPr lang="en-US" sz="1400" dirty="0">
                  <a:solidFill>
                    <a:srgbClr val="00B0F0"/>
                  </a:solidFill>
                </a:rPr>
                <a:t>String[] </a:t>
              </a:r>
              <a:r>
                <a:rPr lang="en-US" sz="1400" dirty="0" err="1">
                  <a:solidFill>
                    <a:srgbClr val="00B0F0"/>
                  </a:solidFill>
                </a:rPr>
                <a:t>args</a:t>
              </a:r>
              <a:r>
                <a:rPr lang="en-US" sz="1400" dirty="0"/>
                <a:t>)</a:t>
              </a:r>
            </a:p>
            <a:p>
              <a:r>
                <a:rPr lang="en-US" sz="1400" dirty="0"/>
                <a:t>   {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</a:rPr>
                <a:t>x </a:t>
              </a:r>
              <a:r>
                <a:rPr lang="en-US" sz="1400" dirty="0"/>
                <a:t>= -5,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</a:rPr>
                <a:t>y</a:t>
              </a:r>
              <a:r>
                <a:rPr lang="en-US" sz="1400" dirty="0"/>
                <a:t> = 3, </a:t>
              </a:r>
              <a:r>
                <a:rPr lang="en-US" sz="1400" dirty="0">
                  <a:solidFill>
                    <a:srgbClr val="0000FF"/>
                  </a:solidFill>
                </a:rPr>
                <a:t>z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/>
                <a:t>= 0;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</a:rPr>
                <a:t>smallest</a:t>
              </a:r>
              <a:r>
                <a:rPr lang="en-US" sz="1400" dirty="0"/>
                <a:t>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</a:t>
              </a:r>
              <a:r>
                <a:rPr lang="en-US" sz="1400" dirty="0">
                  <a:solidFill>
                    <a:srgbClr val="0000FF"/>
                  </a:solidFill>
                </a:rPr>
                <a:t>smallest </a:t>
              </a:r>
              <a:r>
                <a:rPr lang="en-US" sz="1400" dirty="0"/>
                <a:t>=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</a:rPr>
                <a:t>minimum</a:t>
              </a:r>
              <a:r>
                <a:rPr lang="en-US" sz="1400" dirty="0"/>
                <a:t>(</a:t>
              </a:r>
              <a:r>
                <a:rPr lang="en-US" sz="1400" dirty="0">
                  <a:solidFill>
                    <a:srgbClr val="0000FF"/>
                  </a:solidFill>
                </a:rPr>
                <a:t>x</a:t>
              </a:r>
              <a:r>
                <a:rPr lang="en-US" sz="1400" dirty="0"/>
                <a:t>,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</a:rPr>
                <a:t>y</a:t>
              </a:r>
              <a:r>
                <a:rPr lang="en-US" sz="1400" dirty="0"/>
                <a:t>,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</a:rPr>
                <a:t>z</a:t>
              </a:r>
              <a:r>
                <a:rPr lang="en-US" sz="1400" dirty="0"/>
                <a:t>);</a:t>
              </a:r>
            </a:p>
            <a:p>
              <a:r>
                <a:rPr lang="en-US" sz="1400" dirty="0"/>
                <a:t>     </a:t>
              </a:r>
              <a:r>
                <a:rPr lang="en-US" sz="1400" dirty="0" err="1"/>
                <a:t>System.out.printf</a:t>
              </a:r>
              <a:r>
                <a:rPr lang="en-US" sz="1400" dirty="0"/>
                <a:t> (“Smallest number = %d”,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</a:rPr>
                <a:t>smallest</a:t>
              </a:r>
              <a:r>
                <a:rPr lang="en-US" sz="1400" dirty="0"/>
                <a:t>);</a:t>
              </a:r>
            </a:p>
            <a:p>
              <a:r>
                <a:rPr lang="en-US" sz="1400" dirty="0"/>
                <a:t>     </a:t>
              </a:r>
              <a:r>
                <a:rPr lang="en-US" sz="1400" dirty="0" err="1"/>
                <a:t>System.out.printf</a:t>
              </a:r>
              <a:r>
                <a:rPr lang="en-US" sz="1400" dirty="0"/>
                <a:t> (“Smallest number = %d”,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</a:rPr>
                <a:t>min</a:t>
              </a:r>
              <a:r>
                <a:rPr lang="en-US" sz="1400" dirty="0"/>
                <a:t>);      </a:t>
              </a:r>
            </a:p>
            <a:p>
              <a:r>
                <a:rPr lang="en-US" sz="1400" dirty="0"/>
                <a:t>     </a:t>
              </a:r>
              <a:r>
                <a:rPr lang="en-US" sz="1400" dirty="0" err="1"/>
                <a:t>System.out.printf</a:t>
              </a:r>
              <a:r>
                <a:rPr lang="en-US" sz="1400" dirty="0"/>
                <a:t> (“Smallest number = %d”,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</a:rPr>
                <a:t>minimum(x</a:t>
              </a:r>
              <a:r>
                <a:rPr lang="en-US" sz="1400" dirty="0"/>
                <a:t>,</a:t>
              </a:r>
              <a:r>
                <a:rPr lang="en-US" sz="1400" dirty="0">
                  <a:solidFill>
                    <a:srgbClr val="0000FF"/>
                  </a:solidFill>
                </a:rPr>
                <a:t> y</a:t>
              </a:r>
              <a:r>
                <a:rPr lang="en-US" sz="1400" dirty="0"/>
                <a:t>,</a:t>
              </a:r>
              <a:r>
                <a:rPr lang="en-US" sz="1400" dirty="0">
                  <a:solidFill>
                    <a:srgbClr val="0000FF"/>
                  </a:solidFill>
                </a:rPr>
                <a:t> z</a:t>
              </a:r>
              <a:r>
                <a:rPr lang="en-US" sz="1400" dirty="0"/>
                <a:t>));</a:t>
              </a:r>
            </a:p>
            <a:p>
              <a:r>
                <a:rPr lang="en-US" sz="1400" dirty="0"/>
                <a:t>   }</a:t>
              </a:r>
              <a:r>
                <a:rPr lang="en-US" sz="1400" dirty="0">
                  <a:solidFill>
                    <a:srgbClr val="00B050"/>
                  </a:solidFill>
                </a:rPr>
                <a:t> //end main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// returns the minimum of three integers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public static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</a:rPr>
                <a:t>minimum</a:t>
              </a:r>
              <a:r>
                <a:rPr lang="en-US" sz="1400" dirty="0"/>
                <a:t>(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FF33CC"/>
                  </a:solidFill>
                </a:rPr>
                <a:t>num1</a:t>
              </a:r>
              <a:r>
                <a:rPr lang="en-US" sz="1400" dirty="0"/>
                <a:t>,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FF33CC"/>
                  </a:solidFill>
                </a:rPr>
                <a:t>num2</a:t>
              </a:r>
              <a:r>
                <a:rPr lang="en-US" sz="1400" dirty="0"/>
                <a:t>,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FF33CC"/>
                  </a:solidFill>
                </a:rPr>
                <a:t>num3</a:t>
              </a:r>
              <a:r>
                <a:rPr lang="en-US" sz="1400" dirty="0"/>
                <a:t>)</a:t>
              </a:r>
            </a:p>
            <a:p>
              <a:r>
                <a:rPr lang="en-US" sz="1400" dirty="0"/>
                <a:t>   {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</a:rPr>
                <a:t>min</a:t>
              </a:r>
              <a:r>
                <a:rPr lang="en-US" sz="1400" dirty="0"/>
                <a:t> =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FF33CC"/>
                  </a:solidFill>
                </a:rPr>
                <a:t>num1</a:t>
              </a:r>
              <a:r>
                <a:rPr lang="en-US" sz="1400" dirty="0"/>
                <a:t>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if </a:t>
              </a:r>
              <a:r>
                <a:rPr lang="en-US" sz="1400" dirty="0"/>
                <a:t>(</a:t>
              </a:r>
              <a:r>
                <a:rPr lang="en-US" sz="1400" dirty="0">
                  <a:solidFill>
                    <a:srgbClr val="FF33CC"/>
                  </a:solidFill>
                </a:rPr>
                <a:t>num2 </a:t>
              </a:r>
              <a:r>
                <a:rPr lang="en-US" sz="1400" dirty="0"/>
                <a:t>&lt;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</a:rPr>
                <a:t>min</a:t>
              </a:r>
              <a:r>
                <a:rPr lang="en-US" sz="1400" dirty="0"/>
                <a:t>)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   </a:t>
              </a:r>
              <a:r>
                <a:rPr lang="en-US" sz="1400" dirty="0">
                  <a:solidFill>
                    <a:srgbClr val="0000FF"/>
                  </a:solidFill>
                </a:rPr>
                <a:t>min </a:t>
              </a:r>
              <a:r>
                <a:rPr lang="en-US" sz="1400" dirty="0"/>
                <a:t>= </a:t>
              </a:r>
              <a:r>
                <a:rPr lang="en-US" sz="1400" dirty="0">
                  <a:solidFill>
                    <a:srgbClr val="FF33CC"/>
                  </a:solidFill>
                </a:rPr>
                <a:t>num2</a:t>
              </a:r>
              <a:r>
                <a:rPr lang="en-US" sz="1400" dirty="0"/>
                <a:t>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if </a:t>
              </a:r>
              <a:r>
                <a:rPr lang="en-US" sz="1400" dirty="0"/>
                <a:t>(</a:t>
              </a:r>
              <a:r>
                <a:rPr lang="en-US" sz="1400" dirty="0">
                  <a:solidFill>
                    <a:srgbClr val="FF33CC"/>
                  </a:solidFill>
                </a:rPr>
                <a:t>num3 </a:t>
              </a:r>
              <a:r>
                <a:rPr lang="en-US" sz="1400" dirty="0"/>
                <a:t>&lt; </a:t>
              </a:r>
              <a:r>
                <a:rPr lang="en-US" sz="1400" dirty="0">
                  <a:solidFill>
                    <a:srgbClr val="0000FF"/>
                  </a:solidFill>
                </a:rPr>
                <a:t>min</a:t>
              </a:r>
              <a:r>
                <a:rPr lang="en-US" sz="1400" dirty="0"/>
                <a:t>);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   </a:t>
              </a:r>
              <a:r>
                <a:rPr lang="en-US" sz="1400" dirty="0">
                  <a:solidFill>
                    <a:srgbClr val="0000FF"/>
                  </a:solidFill>
                </a:rPr>
                <a:t>min </a:t>
              </a:r>
              <a:r>
                <a:rPr lang="en-US" sz="1400" dirty="0"/>
                <a:t>=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FF33CC"/>
                  </a:solidFill>
                </a:rPr>
                <a:t>num3</a:t>
              </a:r>
              <a:r>
                <a:rPr lang="en-US" sz="1400" dirty="0"/>
                <a:t>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return </a:t>
              </a:r>
              <a:r>
                <a:rPr lang="en-US" sz="1400" dirty="0">
                  <a:solidFill>
                    <a:srgbClr val="0000FF"/>
                  </a:solidFill>
                </a:rPr>
                <a:t>min</a:t>
              </a:r>
              <a:r>
                <a:rPr lang="en-US" sz="1400" dirty="0"/>
                <a:t>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</a:t>
              </a:r>
              <a:r>
                <a:rPr lang="en-US" sz="1400" dirty="0"/>
                <a:t>}</a:t>
              </a:r>
              <a:r>
                <a:rPr lang="en-US" sz="1400" dirty="0">
                  <a:solidFill>
                    <a:srgbClr val="00B050"/>
                  </a:solidFill>
                </a:rPr>
                <a:t> //end minimum</a:t>
              </a:r>
            </a:p>
            <a:p>
              <a:r>
                <a:rPr lang="en-US" sz="1400" dirty="0"/>
                <a:t>}</a:t>
              </a:r>
              <a:r>
                <a:rPr lang="en-US" sz="1400" dirty="0">
                  <a:solidFill>
                    <a:srgbClr val="00B0F0"/>
                  </a:solidFill>
                </a:rPr>
                <a:t> </a:t>
              </a:r>
              <a:r>
                <a:rPr lang="en-US" sz="1400" dirty="0">
                  <a:solidFill>
                    <a:srgbClr val="00B050"/>
                  </a:solidFill>
                </a:rPr>
                <a:t>//end class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3528" y="1236822"/>
              <a:ext cx="450344" cy="4746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1516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19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20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23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83569" y="3284984"/>
            <a:ext cx="8280919" cy="257546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971600" y="3413757"/>
            <a:ext cx="43924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Callout 17"/>
          <p:cNvSpPr/>
          <p:nvPr/>
        </p:nvSpPr>
        <p:spPr>
          <a:xfrm>
            <a:off x="5364088" y="4581128"/>
            <a:ext cx="2448272" cy="936104"/>
          </a:xfrm>
          <a:prstGeom prst="wedgeEllipseCallout">
            <a:avLst>
              <a:gd name="adj1" fmla="val -39883"/>
              <a:gd name="adj2" fmla="val -148558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 11: Correct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3568" y="3501008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/>
          <p:cNvSpPr/>
          <p:nvPr/>
        </p:nvSpPr>
        <p:spPr>
          <a:xfrm>
            <a:off x="6573704" y="3645024"/>
            <a:ext cx="2448272" cy="936104"/>
          </a:xfrm>
          <a:prstGeom prst="wedgeEllipseCallout">
            <a:avLst>
              <a:gd name="adj1" fmla="val -42102"/>
              <a:gd name="adj2" fmla="val -76990"/>
            </a:avLst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 10:ERROR</a:t>
            </a:r>
          </a:p>
        </p:txBody>
      </p:sp>
    </p:spTree>
    <p:extLst>
      <p:ext uri="{BB962C8B-B14F-4D97-AF65-F5344CB8AC3E}">
        <p14:creationId xmlns:p14="http://schemas.microsoft.com/office/powerpoint/2010/main" val="335079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18" grpId="0" animBg="1"/>
      <p:bldP spid="19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23528" y="6033482"/>
            <a:ext cx="864096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passes the value of a local variable (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example) to the caller method (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example).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5. LOCAL VARIABLES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3528" y="83671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 us re-consider the previous method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528" y="357301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declared </a:t>
            </a:r>
            <a:r>
              <a:rPr lang="en-US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inside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method are known as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variables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79512" y="1236822"/>
            <a:ext cx="8784977" cy="2308324"/>
            <a:chOff x="323528" y="1236822"/>
            <a:chExt cx="7848873" cy="2170565"/>
          </a:xfrm>
        </p:grpSpPr>
        <p:sp>
          <p:nvSpPr>
            <p:cNvPr id="25" name="TextBox 24"/>
            <p:cNvSpPr txBox="1"/>
            <p:nvPr/>
          </p:nvSpPr>
          <p:spPr>
            <a:xfrm>
              <a:off x="788528" y="1236822"/>
              <a:ext cx="7383873" cy="2170565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public static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minimum </a:t>
              </a:r>
              <a:r>
                <a:rPr lang="en-US" sz="1600" dirty="0"/>
                <a:t>(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num1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num3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{</a:t>
              </a:r>
            </a:p>
            <a:p>
              <a:r>
                <a:rPr lang="en-US" sz="1600" dirty="0"/>
                <a:t>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/>
                <a:t> min = </a:t>
              </a:r>
              <a:r>
                <a:rPr lang="en-US" sz="1600" dirty="0">
                  <a:solidFill>
                    <a:srgbClr val="FF33CC"/>
                  </a:solidFill>
                </a:rPr>
                <a:t>num1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 </a:t>
              </a:r>
              <a:r>
                <a:rPr lang="en-US" sz="1600" dirty="0">
                  <a:solidFill>
                    <a:srgbClr val="00B0F0"/>
                  </a:solidFill>
                </a:rPr>
                <a:t>if</a:t>
              </a:r>
              <a:r>
                <a:rPr lang="en-US" sz="1600" dirty="0"/>
                <a:t> (</a:t>
              </a:r>
              <a:r>
                <a:rPr lang="en-US" sz="1600" dirty="0">
                  <a:solidFill>
                    <a:srgbClr val="FF33CC"/>
                  </a:solidFill>
                </a:rPr>
                <a:t>num2</a:t>
              </a:r>
              <a:r>
                <a:rPr lang="en-US" sz="1600" dirty="0"/>
                <a:t> &lt; min)</a:t>
              </a:r>
            </a:p>
            <a:p>
              <a:r>
                <a:rPr lang="en-US" sz="1600" dirty="0"/>
                <a:t>      min = </a:t>
              </a:r>
              <a:r>
                <a:rPr lang="en-US" sz="1600" dirty="0">
                  <a:solidFill>
                    <a:srgbClr val="FF33CC"/>
                  </a:solidFill>
                </a:rPr>
                <a:t>num2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 </a:t>
              </a:r>
              <a:r>
                <a:rPr lang="en-US" sz="1600" dirty="0">
                  <a:solidFill>
                    <a:srgbClr val="00B0F0"/>
                  </a:solidFill>
                </a:rPr>
                <a:t>if</a:t>
              </a:r>
              <a:r>
                <a:rPr lang="en-US" sz="1600" dirty="0"/>
                <a:t> (</a:t>
              </a:r>
              <a:r>
                <a:rPr lang="en-US" sz="1600" dirty="0">
                  <a:solidFill>
                    <a:srgbClr val="FF33CC"/>
                  </a:solidFill>
                </a:rPr>
                <a:t>num3 </a:t>
              </a:r>
              <a:r>
                <a:rPr lang="en-US" sz="1600" dirty="0"/>
                <a:t>&lt; min)</a:t>
              </a:r>
            </a:p>
            <a:p>
              <a:r>
                <a:rPr lang="en-US" sz="1600" dirty="0"/>
                <a:t>      min = </a:t>
              </a:r>
              <a:r>
                <a:rPr lang="en-US" sz="1600" dirty="0">
                  <a:solidFill>
                    <a:srgbClr val="FF33CC"/>
                  </a:solidFill>
                </a:rPr>
                <a:t>num3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 </a:t>
              </a:r>
              <a:r>
                <a:rPr lang="en-US" sz="1600" dirty="0">
                  <a:solidFill>
                    <a:srgbClr val="00B0F0"/>
                  </a:solidFill>
                </a:rPr>
                <a:t>return</a:t>
              </a:r>
              <a:r>
                <a:rPr lang="en-US" sz="1600" dirty="0"/>
                <a:t> min;</a:t>
              </a:r>
            </a:p>
            <a:p>
              <a:r>
                <a:rPr lang="en-US" sz="1600" dirty="0"/>
                <a:t>}</a:t>
              </a:r>
              <a:r>
                <a:rPr lang="en-US" sz="1600" dirty="0">
                  <a:solidFill>
                    <a:srgbClr val="00B050"/>
                  </a:solidFill>
                </a:rPr>
                <a:t> //end minimum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3528" y="1236822"/>
              <a:ext cx="450344" cy="217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83568" y="1762656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Callout 32"/>
          <p:cNvSpPr/>
          <p:nvPr/>
        </p:nvSpPr>
        <p:spPr>
          <a:xfrm>
            <a:off x="5652120" y="2311690"/>
            <a:ext cx="2088232" cy="1183052"/>
          </a:xfrm>
          <a:prstGeom prst="wedgeEllipseCallout">
            <a:avLst>
              <a:gd name="adj1" fmla="val -189438"/>
              <a:gd name="adj2" fmla="val -86405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variable </a:t>
            </a:r>
            <a:r>
              <a:rPr lang="en-US" sz="1400" dirty="0">
                <a:solidFill>
                  <a:srgbClr val="0000FF"/>
                </a:solidFill>
              </a:rPr>
              <a:t>min </a:t>
            </a:r>
            <a:r>
              <a:rPr lang="en-US" sz="1400" dirty="0">
                <a:solidFill>
                  <a:schemeClr val="tx1"/>
                </a:solidFill>
              </a:rPr>
              <a:t>is known as a local variable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3528" y="410901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which are local to a method are not seen outside.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3528" y="530120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say that the scope of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method 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minimum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which it is declared.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4593322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other words, local variables can be used ONLY within the methods in which they are declared.</a:t>
            </a:r>
          </a:p>
        </p:txBody>
      </p:sp>
    </p:spTree>
    <p:extLst>
      <p:ext uri="{BB962C8B-B14F-4D97-AF65-F5344CB8AC3E}">
        <p14:creationId xmlns:p14="http://schemas.microsoft.com/office/powerpoint/2010/main" val="379267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/>
      <p:bldP spid="19" grpId="0"/>
      <p:bldP spid="32" grpId="0" animBg="1"/>
      <p:bldP spid="33" grpId="0" animBg="1"/>
      <p:bldP spid="34" grpId="0"/>
      <p:bldP spid="38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6. IMPORTANT NOTES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6.1 A USER-DEFINED METHOD CAN CALL ANOTHER ONE (1)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79512" y="1340768"/>
            <a:ext cx="8784977" cy="5262979"/>
            <a:chOff x="323528" y="1236822"/>
            <a:chExt cx="7848873" cy="4948888"/>
          </a:xfrm>
        </p:grpSpPr>
        <p:sp>
          <p:nvSpPr>
            <p:cNvPr id="15" name="TextBox 14"/>
            <p:cNvSpPr txBox="1"/>
            <p:nvPr/>
          </p:nvSpPr>
          <p:spPr>
            <a:xfrm>
              <a:off x="788528" y="1236822"/>
              <a:ext cx="7383873" cy="4948888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F0"/>
                  </a:solidFill>
                </a:rPr>
                <a:t>    import </a:t>
              </a:r>
              <a:r>
                <a:rPr lang="en-US" sz="1200" dirty="0" err="1">
                  <a:solidFill>
                    <a:srgbClr val="FF0000"/>
                  </a:solidFill>
                </a:rPr>
                <a:t>java.util</a:t>
              </a:r>
              <a:r>
                <a:rPr lang="en-US" sz="1200" dirty="0">
                  <a:solidFill>
                    <a:srgbClr val="0000FF"/>
                  </a:solidFill>
                </a:rPr>
                <a:t>.*;</a:t>
              </a:r>
            </a:p>
            <a:p>
              <a:r>
                <a:rPr lang="en-US" sz="1200" dirty="0">
                  <a:solidFill>
                    <a:srgbClr val="00B0F0"/>
                  </a:solidFill>
                </a:rPr>
                <a:t>    public class</a:t>
              </a:r>
              <a:r>
                <a:rPr lang="en-US" sz="1200" dirty="0">
                  <a:solidFill>
                    <a:srgbClr val="0000FF"/>
                  </a:solidFill>
                </a:rPr>
                <a:t> </a:t>
              </a:r>
              <a:r>
                <a:rPr lang="en-US" sz="1200" dirty="0" err="1">
                  <a:solidFill>
                    <a:srgbClr val="0000FF"/>
                  </a:solidFill>
                </a:rPr>
                <a:t>arrayAsParameters</a:t>
              </a:r>
              <a:endParaRPr lang="en-US" sz="1200" dirty="0">
                <a:solidFill>
                  <a:srgbClr val="0000FF"/>
                </a:solidFill>
              </a:endParaRPr>
            </a:p>
            <a:p>
              <a:r>
                <a:rPr lang="en-US" sz="1200" dirty="0"/>
                <a:t>    {</a:t>
              </a:r>
            </a:p>
            <a:p>
              <a:r>
                <a:rPr lang="en-US" sz="1200" dirty="0"/>
                <a:t>       </a:t>
              </a:r>
              <a:r>
                <a:rPr lang="en-US" sz="1200" dirty="0">
                  <a:solidFill>
                    <a:srgbClr val="00B0F0"/>
                  </a:solidFill>
                </a:rPr>
                <a:t>static </a:t>
              </a:r>
              <a:r>
                <a:rPr lang="en-US" sz="1200" dirty="0"/>
                <a:t>Scanner read = </a:t>
              </a:r>
              <a:r>
                <a:rPr lang="en-US" sz="1200" dirty="0">
                  <a:solidFill>
                    <a:srgbClr val="00B0F0"/>
                  </a:solidFill>
                </a:rPr>
                <a:t>new </a:t>
              </a:r>
              <a:r>
                <a:rPr lang="en-US" sz="1200" dirty="0"/>
                <a:t>Scanner (System.in);</a:t>
              </a:r>
            </a:p>
            <a:p>
              <a:r>
                <a:rPr lang="en-US" sz="1200" dirty="0">
                  <a:solidFill>
                    <a:srgbClr val="00B0F0"/>
                  </a:solidFill>
                </a:rPr>
                <a:t>       public static void main(String[] </a:t>
              </a:r>
              <a:r>
                <a:rPr lang="en-US" sz="1200" dirty="0" err="1">
                  <a:solidFill>
                    <a:srgbClr val="00B0F0"/>
                  </a:solidFill>
                </a:rPr>
                <a:t>args</a:t>
              </a:r>
              <a:r>
                <a:rPr lang="en-US" sz="1200" dirty="0">
                  <a:solidFill>
                    <a:srgbClr val="00B0F0"/>
                  </a:solidFill>
                </a:rPr>
                <a:t>)</a:t>
              </a:r>
            </a:p>
            <a:p>
              <a:r>
                <a:rPr lang="en-US" sz="1200" dirty="0"/>
                <a:t>       {</a:t>
              </a:r>
            </a:p>
            <a:p>
              <a:r>
                <a:rPr lang="en-US" sz="1200" dirty="0">
                  <a:solidFill>
                    <a:srgbClr val="00B0F0"/>
                  </a:solidFill>
                </a:rPr>
                <a:t>         double[]</a:t>
              </a:r>
              <a:r>
                <a:rPr lang="en-US" sz="1200" dirty="0"/>
                <a:t> sales = </a:t>
              </a:r>
              <a:r>
                <a:rPr lang="en-US" sz="1200" dirty="0">
                  <a:solidFill>
                    <a:srgbClr val="00B0F0"/>
                  </a:solidFill>
                </a:rPr>
                <a:t>new double</a:t>
              </a:r>
              <a:r>
                <a:rPr lang="en-US" sz="1200" dirty="0"/>
                <a:t>[100];</a:t>
              </a:r>
            </a:p>
            <a:p>
              <a:r>
                <a:rPr lang="en-US" sz="1200" dirty="0">
                  <a:solidFill>
                    <a:srgbClr val="0000FF"/>
                  </a:solidFill>
                </a:rPr>
                <a:t>         </a:t>
              </a:r>
              <a:r>
                <a:rPr lang="en-US" sz="1200" dirty="0" err="1">
                  <a:solidFill>
                    <a:srgbClr val="0000FF"/>
                  </a:solidFill>
                </a:rPr>
                <a:t>fillArray</a:t>
              </a:r>
              <a:r>
                <a:rPr lang="en-US" sz="1200" dirty="0">
                  <a:solidFill>
                    <a:srgbClr val="0000FF"/>
                  </a:solidFill>
                </a:rPr>
                <a:t> (sales)</a:t>
              </a:r>
              <a:r>
                <a:rPr lang="en-US" sz="1200" dirty="0"/>
                <a:t>;</a:t>
              </a:r>
            </a:p>
            <a:p>
              <a:r>
                <a:rPr lang="en-US" sz="1200" dirty="0"/>
                <a:t>       } </a:t>
              </a:r>
              <a:r>
                <a:rPr lang="en-US" sz="1200" dirty="0">
                  <a:solidFill>
                    <a:srgbClr val="00B050"/>
                  </a:solidFill>
                </a:rPr>
                <a:t>//end of main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       // This method fills an array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       </a:t>
              </a:r>
              <a:r>
                <a:rPr lang="en-US" sz="1200" dirty="0">
                  <a:solidFill>
                    <a:srgbClr val="00B0F0"/>
                  </a:solidFill>
                </a:rPr>
                <a:t>public static void</a:t>
              </a:r>
              <a:r>
                <a:rPr lang="en-US" sz="1200" dirty="0">
                  <a:solidFill>
                    <a:srgbClr val="00B050"/>
                  </a:solidFill>
                </a:rPr>
                <a:t> </a:t>
              </a:r>
              <a:r>
                <a:rPr lang="en-US" sz="1200" dirty="0" err="1">
                  <a:solidFill>
                    <a:srgbClr val="0000FF"/>
                  </a:solidFill>
                </a:rPr>
                <a:t>fillArray</a:t>
              </a:r>
              <a:r>
                <a:rPr lang="en-US" sz="1200" dirty="0"/>
                <a:t>(</a:t>
              </a:r>
              <a:r>
                <a:rPr lang="en-US" sz="1200" dirty="0">
                  <a:solidFill>
                    <a:srgbClr val="00B0F0"/>
                  </a:solidFill>
                </a:rPr>
                <a:t>double[]</a:t>
              </a:r>
              <a:r>
                <a:rPr lang="en-US" sz="1200" dirty="0">
                  <a:solidFill>
                    <a:srgbClr val="00B050"/>
                  </a:solidFill>
                </a:rPr>
                <a:t> </a:t>
              </a:r>
              <a:r>
                <a:rPr lang="en-US" sz="1200" dirty="0">
                  <a:solidFill>
                    <a:srgbClr val="FF33CC"/>
                  </a:solidFill>
                </a:rPr>
                <a:t>list</a:t>
              </a:r>
              <a:r>
                <a:rPr lang="en-US" sz="1200" dirty="0"/>
                <a:t>)</a:t>
              </a:r>
            </a:p>
            <a:p>
              <a:r>
                <a:rPr lang="en-US" sz="1200" dirty="0"/>
                <a:t>       {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         </a:t>
              </a:r>
              <a:r>
                <a:rPr lang="en-US" sz="1200" dirty="0">
                  <a:solidFill>
                    <a:srgbClr val="00B0F0"/>
                  </a:solidFill>
                </a:rPr>
                <a:t>for</a:t>
              </a:r>
              <a:r>
                <a:rPr lang="en-US" sz="1200" dirty="0">
                  <a:solidFill>
                    <a:srgbClr val="00B050"/>
                  </a:solidFill>
                </a:rPr>
                <a:t> </a:t>
              </a:r>
              <a:r>
                <a:rPr lang="en-US" sz="1200" dirty="0"/>
                <a:t>(</a:t>
              </a:r>
              <a:r>
                <a:rPr lang="en-US" sz="1200" dirty="0" err="1">
                  <a:solidFill>
                    <a:srgbClr val="00B0F0"/>
                  </a:solidFill>
                </a:rPr>
                <a:t>int</a:t>
              </a:r>
              <a:r>
                <a:rPr lang="en-US" sz="1200" dirty="0">
                  <a:solidFill>
                    <a:srgbClr val="00B050"/>
                  </a:solidFill>
                </a:rPr>
                <a:t> </a:t>
              </a:r>
              <a:r>
                <a:rPr lang="en-US" sz="1200" dirty="0" err="1"/>
                <a:t>i</a:t>
              </a:r>
              <a:r>
                <a:rPr lang="en-US" sz="1200" dirty="0"/>
                <a:t>=0; </a:t>
              </a:r>
              <a:r>
                <a:rPr lang="en-US" sz="1200" dirty="0" err="1"/>
                <a:t>i</a:t>
              </a:r>
              <a:r>
                <a:rPr lang="en-US" sz="1200" dirty="0"/>
                <a:t>&lt;</a:t>
              </a:r>
              <a:r>
                <a:rPr lang="en-US" sz="1200" dirty="0" err="1">
                  <a:solidFill>
                    <a:srgbClr val="FF33CC"/>
                  </a:solidFill>
                </a:rPr>
                <a:t>list.</a:t>
              </a:r>
              <a:r>
                <a:rPr lang="en-US" sz="1200" dirty="0" err="1">
                  <a:solidFill>
                    <a:srgbClr val="00B0F0"/>
                  </a:solidFill>
                </a:rPr>
                <a:t>length</a:t>
              </a:r>
              <a:r>
                <a:rPr lang="en-US" sz="1200" dirty="0"/>
                <a:t>; </a:t>
              </a:r>
              <a:r>
                <a:rPr lang="en-US" sz="1200" dirty="0" err="1"/>
                <a:t>i</a:t>
              </a:r>
              <a:r>
                <a:rPr lang="en-US" sz="1200" dirty="0"/>
                <a:t>++)</a:t>
              </a:r>
            </a:p>
            <a:p>
              <a:r>
                <a:rPr lang="en-US" sz="1200" dirty="0"/>
                <a:t>           {</a:t>
              </a:r>
            </a:p>
            <a:p>
              <a:r>
                <a:rPr lang="en-US" sz="1200" dirty="0"/>
                <a:t>              </a:t>
              </a:r>
              <a:r>
                <a:rPr lang="en-US" sz="1200" dirty="0" err="1"/>
                <a:t>System.out.println</a:t>
              </a:r>
              <a:r>
                <a:rPr lang="en-US" sz="1200" dirty="0"/>
                <a:t> (“Enter next element: “);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              </a:t>
              </a:r>
              <a:r>
                <a:rPr lang="en-US" sz="1200" dirty="0">
                  <a:solidFill>
                    <a:srgbClr val="FF33CC"/>
                  </a:solidFill>
                </a:rPr>
                <a:t>list</a:t>
              </a:r>
              <a:r>
                <a:rPr lang="en-US" sz="1200" dirty="0"/>
                <a:t>[</a:t>
              </a:r>
              <a:r>
                <a:rPr lang="en-US" sz="1200" dirty="0" err="1"/>
                <a:t>i</a:t>
              </a:r>
              <a:r>
                <a:rPr lang="en-US" sz="1200" dirty="0"/>
                <a:t>] = </a:t>
              </a:r>
              <a:r>
                <a:rPr lang="en-US" sz="1200" dirty="0" err="1"/>
                <a:t>read.</a:t>
              </a:r>
              <a:r>
                <a:rPr lang="en-US" sz="1200" dirty="0" err="1">
                  <a:solidFill>
                    <a:srgbClr val="00B050"/>
                  </a:solidFill>
                </a:rPr>
                <a:t>nextDouble</a:t>
              </a:r>
              <a:r>
                <a:rPr lang="en-US" sz="1200" dirty="0">
                  <a:solidFill>
                    <a:srgbClr val="00B050"/>
                  </a:solidFill>
                </a:rPr>
                <a:t>()</a:t>
              </a:r>
              <a:r>
                <a:rPr lang="en-US" sz="1200" dirty="0"/>
                <a:t>;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           </a:t>
              </a:r>
              <a:r>
                <a:rPr lang="en-US" sz="1200" dirty="0"/>
                <a:t>}</a:t>
              </a:r>
              <a:r>
                <a:rPr lang="en-US" sz="1200" dirty="0">
                  <a:solidFill>
                    <a:srgbClr val="00B050"/>
                  </a:solidFill>
                </a:rPr>
                <a:t> //end for</a:t>
              </a:r>
            </a:p>
            <a:p>
              <a:r>
                <a:rPr lang="en-US" sz="1200" dirty="0">
                  <a:solidFill>
                    <a:srgbClr val="0000FF"/>
                  </a:solidFill>
                </a:rPr>
                <a:t>         </a:t>
              </a:r>
              <a:r>
                <a:rPr lang="en-US" sz="1200" dirty="0" err="1">
                  <a:solidFill>
                    <a:srgbClr val="0000FF"/>
                  </a:solidFill>
                </a:rPr>
                <a:t>printArray</a:t>
              </a:r>
              <a:r>
                <a:rPr lang="en-US" sz="1200" dirty="0">
                  <a:solidFill>
                    <a:srgbClr val="0000FF"/>
                  </a:solidFill>
                </a:rPr>
                <a:t> (list)</a:t>
              </a:r>
              <a:r>
                <a:rPr lang="en-US" sz="1200" dirty="0"/>
                <a:t>;</a:t>
              </a:r>
              <a:endParaRPr lang="en-US" sz="1200" dirty="0">
                <a:solidFill>
                  <a:srgbClr val="00B050"/>
                </a:solidFill>
              </a:endParaRPr>
            </a:p>
            <a:p>
              <a:r>
                <a:rPr lang="en-US" sz="1200" dirty="0">
                  <a:solidFill>
                    <a:srgbClr val="00B050"/>
                  </a:solidFill>
                </a:rPr>
                <a:t>       </a:t>
              </a:r>
              <a:r>
                <a:rPr lang="en-US" sz="1200" dirty="0"/>
                <a:t>}</a:t>
              </a:r>
              <a:r>
                <a:rPr lang="en-US" sz="1200" dirty="0">
                  <a:solidFill>
                    <a:srgbClr val="00B050"/>
                  </a:solidFill>
                </a:rPr>
                <a:t> //end </a:t>
              </a:r>
              <a:r>
                <a:rPr lang="en-US" sz="1200" dirty="0" err="1">
                  <a:solidFill>
                    <a:srgbClr val="00B050"/>
                  </a:solidFill>
                </a:rPr>
                <a:t>fillArray</a:t>
              </a:r>
              <a:endParaRPr lang="en-US" sz="1200" dirty="0">
                <a:solidFill>
                  <a:srgbClr val="00B050"/>
                </a:solidFill>
              </a:endParaRPr>
            </a:p>
            <a:p>
              <a:r>
                <a:rPr lang="en-US" sz="1200" dirty="0">
                  <a:solidFill>
                    <a:srgbClr val="00B050"/>
                  </a:solidFill>
                </a:rPr>
                <a:t>      //method definition: This method prints an array</a:t>
              </a:r>
            </a:p>
            <a:p>
              <a:r>
                <a:rPr lang="en-US" sz="1200" dirty="0">
                  <a:solidFill>
                    <a:srgbClr val="00B0F0"/>
                  </a:solidFill>
                </a:rPr>
                <a:t>      public static void</a:t>
              </a:r>
              <a:r>
                <a:rPr lang="en-US" sz="1200" dirty="0">
                  <a:solidFill>
                    <a:srgbClr val="FF0000"/>
                  </a:solidFill>
                </a:rPr>
                <a:t> </a:t>
              </a:r>
              <a:r>
                <a:rPr lang="en-US" sz="1200" dirty="0" err="1">
                  <a:solidFill>
                    <a:srgbClr val="0000FF"/>
                  </a:solidFill>
                </a:rPr>
                <a:t>printArray</a:t>
              </a:r>
              <a:r>
                <a:rPr lang="en-US" sz="1200" dirty="0">
                  <a:solidFill>
                    <a:srgbClr val="0000FF"/>
                  </a:solidFill>
                </a:rPr>
                <a:t>(</a:t>
              </a:r>
              <a:r>
                <a:rPr lang="en-US" sz="1200" dirty="0">
                  <a:solidFill>
                    <a:srgbClr val="00B0F0"/>
                  </a:solidFill>
                </a:rPr>
                <a:t>double[]</a:t>
              </a:r>
              <a:r>
                <a:rPr lang="en-US" sz="1200" dirty="0">
                  <a:solidFill>
                    <a:srgbClr val="0000FF"/>
                  </a:solidFill>
                </a:rPr>
                <a:t> </a:t>
              </a:r>
              <a:r>
                <a:rPr lang="en-US" sz="1200" dirty="0">
                  <a:solidFill>
                    <a:srgbClr val="FF33CC"/>
                  </a:solidFill>
                </a:rPr>
                <a:t>list</a:t>
              </a:r>
              <a:r>
                <a:rPr lang="en-US" sz="1200" dirty="0">
                  <a:solidFill>
                    <a:srgbClr val="0000FF"/>
                  </a:solidFill>
                </a:rPr>
                <a:t>)</a:t>
              </a:r>
            </a:p>
            <a:p>
              <a:r>
                <a:rPr lang="en-US" sz="1200" dirty="0"/>
                <a:t>      {</a:t>
              </a:r>
            </a:p>
            <a:p>
              <a:r>
                <a:rPr lang="en-US" sz="1200" dirty="0">
                  <a:solidFill>
                    <a:srgbClr val="0000FF"/>
                  </a:solidFill>
                </a:rPr>
                <a:t>        </a:t>
              </a:r>
              <a:r>
                <a:rPr lang="en-US" sz="1200" dirty="0" err="1">
                  <a:solidFill>
                    <a:srgbClr val="00B0F0"/>
                  </a:solidFill>
                </a:rPr>
                <a:t>int</a:t>
              </a:r>
              <a:r>
                <a:rPr lang="en-US" sz="1200" dirty="0">
                  <a:solidFill>
                    <a:srgbClr val="0000FF"/>
                  </a:solidFill>
                </a:rPr>
                <a:t> </a:t>
              </a:r>
              <a:r>
                <a:rPr lang="en-US" sz="1200" dirty="0" err="1"/>
                <a:t>i</a:t>
              </a:r>
              <a:r>
                <a:rPr lang="en-US" sz="1200" dirty="0"/>
                <a:t>;</a:t>
              </a:r>
            </a:p>
            <a:p>
              <a:r>
                <a:rPr lang="en-US" sz="1200" dirty="0">
                  <a:solidFill>
                    <a:srgbClr val="0000FF"/>
                  </a:solidFill>
                </a:rPr>
                <a:t>        </a:t>
              </a:r>
              <a:r>
                <a:rPr lang="en-US" sz="1200" dirty="0">
                  <a:solidFill>
                    <a:srgbClr val="00B0F0"/>
                  </a:solidFill>
                </a:rPr>
                <a:t>for</a:t>
              </a:r>
              <a:r>
                <a:rPr lang="en-US" sz="1200" dirty="0">
                  <a:solidFill>
                    <a:srgbClr val="0000FF"/>
                  </a:solidFill>
                </a:rPr>
                <a:t> </a:t>
              </a:r>
              <a:r>
                <a:rPr lang="en-US" sz="1200" dirty="0"/>
                <a:t>(</a:t>
              </a:r>
              <a:r>
                <a:rPr lang="en-US" sz="1200" dirty="0" err="1"/>
                <a:t>i</a:t>
              </a:r>
              <a:r>
                <a:rPr lang="en-US" sz="1200" dirty="0"/>
                <a:t>=0; </a:t>
              </a:r>
              <a:r>
                <a:rPr lang="en-US" sz="1200" dirty="0" err="1"/>
                <a:t>i</a:t>
              </a:r>
              <a:r>
                <a:rPr lang="en-US" sz="1200" dirty="0"/>
                <a:t> &lt; </a:t>
              </a:r>
              <a:r>
                <a:rPr lang="en-US" sz="1200" dirty="0" err="1">
                  <a:solidFill>
                    <a:srgbClr val="FF33CC"/>
                  </a:solidFill>
                </a:rPr>
                <a:t>list.</a:t>
              </a:r>
              <a:r>
                <a:rPr lang="en-US" sz="1200" dirty="0" err="1">
                  <a:solidFill>
                    <a:srgbClr val="00B0F0"/>
                  </a:solidFill>
                </a:rPr>
                <a:t>length</a:t>
              </a:r>
              <a:r>
                <a:rPr lang="en-US" sz="1200" dirty="0"/>
                <a:t>; </a:t>
              </a:r>
              <a:r>
                <a:rPr lang="en-US" sz="1200" dirty="0" err="1"/>
                <a:t>i</a:t>
              </a:r>
              <a:r>
                <a:rPr lang="en-US" sz="1200" dirty="0"/>
                <a:t>++)</a:t>
              </a:r>
            </a:p>
            <a:p>
              <a:r>
                <a:rPr lang="en-US" sz="1200" dirty="0"/>
                <a:t>          </a:t>
              </a:r>
              <a:r>
                <a:rPr lang="en-US" sz="1200" dirty="0" err="1"/>
                <a:t>System.out.print</a:t>
              </a:r>
              <a:r>
                <a:rPr lang="en-US" sz="1200" dirty="0"/>
                <a:t> (</a:t>
              </a:r>
              <a:r>
                <a:rPr lang="en-US" sz="1200" dirty="0">
                  <a:solidFill>
                    <a:srgbClr val="FF33CC"/>
                  </a:solidFill>
                </a:rPr>
                <a:t>list</a:t>
              </a:r>
              <a:r>
                <a:rPr lang="en-US" sz="1200" dirty="0"/>
                <a:t>[</a:t>
              </a:r>
              <a:r>
                <a:rPr lang="en-US" sz="1200" dirty="0" err="1"/>
                <a:t>i</a:t>
              </a:r>
              <a:r>
                <a:rPr lang="en-US" sz="1200" dirty="0"/>
                <a:t>] + “   “</a:t>
              </a:r>
              <a:r>
                <a:rPr lang="en-US" sz="1200" dirty="0">
                  <a:solidFill>
                    <a:srgbClr val="0000FF"/>
                  </a:solidFill>
                </a:rPr>
                <a:t>);</a:t>
              </a:r>
            </a:p>
            <a:p>
              <a:r>
                <a:rPr lang="en-US" sz="1200" dirty="0"/>
                <a:t>        </a:t>
              </a:r>
              <a:r>
                <a:rPr lang="en-US" sz="1200" dirty="0" err="1"/>
                <a:t>System.out.println</a:t>
              </a:r>
              <a:r>
                <a:rPr lang="en-US" sz="1200" dirty="0"/>
                <a:t>(); </a:t>
              </a:r>
            </a:p>
            <a:p>
              <a:r>
                <a:rPr lang="en-US" sz="1200" dirty="0"/>
                <a:t>      }</a:t>
              </a:r>
              <a:r>
                <a:rPr 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sz="1200" dirty="0">
                  <a:solidFill>
                    <a:srgbClr val="00B050"/>
                  </a:solidFill>
                </a:rPr>
                <a:t>//end of </a:t>
              </a:r>
              <a:r>
                <a:rPr lang="en-US" sz="1200" dirty="0" err="1">
                  <a:solidFill>
                    <a:srgbClr val="00B050"/>
                  </a:solidFill>
                </a:rPr>
                <a:t>printArray</a:t>
              </a:r>
              <a:endParaRPr lang="en-US" sz="1200" dirty="0">
                <a:solidFill>
                  <a:srgbClr val="00B050"/>
                </a:solidFill>
              </a:endParaRPr>
            </a:p>
            <a:p>
              <a:r>
                <a:rPr lang="en-US" sz="1200" dirty="0"/>
                <a:t> } </a:t>
              </a:r>
              <a:r>
                <a:rPr lang="en-US" sz="1200" dirty="0">
                  <a:solidFill>
                    <a:srgbClr val="00B050"/>
                  </a:solidFill>
                </a:rPr>
                <a:t>//end of class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1236822"/>
              <a:ext cx="450344" cy="494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16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18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19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20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21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22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23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24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25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26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27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28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83568" y="2636912"/>
            <a:ext cx="8280919" cy="185537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3568" y="4467599"/>
            <a:ext cx="8280919" cy="185537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3568" y="3212976"/>
            <a:ext cx="8280919" cy="21602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83568" y="5049180"/>
            <a:ext cx="8280919" cy="180020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600" y="2564904"/>
            <a:ext cx="0" cy="216024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23528" y="2780928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3528" y="2780928"/>
            <a:ext cx="0" cy="5400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3528" y="3284984"/>
            <a:ext cx="0" cy="127538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99485" y="4509120"/>
            <a:ext cx="22404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07504" y="4509120"/>
            <a:ext cx="8020" cy="63007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15524" y="5121188"/>
            <a:ext cx="0" cy="1188132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203848" y="6237312"/>
            <a:ext cx="2808312" cy="0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979727" y="4797152"/>
            <a:ext cx="13983" cy="1440160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411760" y="4797152"/>
            <a:ext cx="3581950" cy="0"/>
          </a:xfrm>
          <a:prstGeom prst="straightConnector1">
            <a:avLst/>
          </a:prstGeom>
          <a:ln w="28575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483768" y="4725144"/>
            <a:ext cx="3528392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998177" y="2924944"/>
            <a:ext cx="13983" cy="1800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430210" y="2924944"/>
            <a:ext cx="358195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48064" y="1412776"/>
            <a:ext cx="2808312" cy="1152128"/>
          </a:xfrm>
          <a:prstGeom prst="rect">
            <a:avLst/>
          </a:prstGeom>
          <a:solidFill>
            <a:srgbClr val="FFFF99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Color change means control is transferred to a different method.</a:t>
            </a:r>
          </a:p>
        </p:txBody>
      </p:sp>
    </p:spTree>
    <p:extLst>
      <p:ext uri="{BB962C8B-B14F-4D97-AF65-F5344CB8AC3E}">
        <p14:creationId xmlns:p14="http://schemas.microsoft.com/office/powerpoint/2010/main" val="211002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3" grpId="0" animBg="1"/>
      <p:bldP spid="24" grpId="0" animBg="1"/>
      <p:bldP spid="25" grpId="0" animBg="1"/>
      <p:bldP spid="3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1658</TotalTime>
  <Words>3387</Words>
  <Application>Microsoft Office PowerPoint</Application>
  <PresentationFormat>On-screen Show (4:3)</PresentationFormat>
  <Paragraphs>718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Calibri</vt:lpstr>
      <vt:lpstr>Courier New</vt:lpstr>
      <vt:lpstr>Lucida Sans Unicode</vt:lpstr>
      <vt:lpstr>Tahoma</vt:lpstr>
      <vt:lpstr>Verdana</vt:lpstr>
      <vt:lpstr>Wingdings</vt:lpstr>
      <vt:lpstr>Wingdings 2</vt:lpstr>
      <vt:lpstr>Wingdings 3</vt:lpstr>
      <vt:lpstr>Concourse</vt:lpstr>
      <vt:lpstr>PowerPoint Presentation</vt:lpstr>
      <vt:lpstr>1. INTRODUCTION</vt:lpstr>
      <vt:lpstr>2. return STATEMENT</vt:lpstr>
      <vt:lpstr>3. EXAMPLES</vt:lpstr>
      <vt:lpstr>4. CALLING </vt:lpstr>
      <vt:lpstr>4. CALLING </vt:lpstr>
      <vt:lpstr>4. CALLING </vt:lpstr>
      <vt:lpstr>5. LOCAL VARIABLES</vt:lpstr>
      <vt:lpstr>6. IMPORTANT NOTES</vt:lpstr>
      <vt:lpstr>6. IMPORTANT NOTES</vt:lpstr>
      <vt:lpstr>6. IMPORTANT NOTES</vt:lpstr>
      <vt:lpstr>6. IMPORTANT NOTES</vt:lpstr>
      <vt:lpstr>6. IMPORTANT NOTES</vt:lpstr>
      <vt:lpstr>6. IMPORTANT NOTES</vt:lpstr>
      <vt:lpstr>7. SUMMARY </vt:lpstr>
      <vt:lpstr>7. SUMMARY </vt:lpstr>
      <vt:lpstr>7. SUMMARY </vt:lpstr>
      <vt:lpstr>7. SUMMARY </vt:lpstr>
      <vt:lpstr>8. PROGRAMMING EXAMPLES</vt:lpstr>
      <vt:lpstr>8. PROGRAMMING EXAMPLES</vt:lpstr>
      <vt:lpstr>8. PROGRAMMING EXAMPLES</vt:lpstr>
      <vt:lpstr>8. PROGRAMMING EXAMPLES</vt:lpstr>
      <vt:lpstr>8. PROGRAMMING EXAMPLES</vt:lpstr>
      <vt:lpstr>8. PROGRAMMING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USER-DEFINED METHODS</dc:title>
  <dc:creator>Soha S.Zaghloul</dc:creator>
  <cp:lastModifiedBy>Shaker Hassan Aly Elsabagh</cp:lastModifiedBy>
  <cp:revision>74</cp:revision>
  <dcterms:created xsi:type="dcterms:W3CDTF">2015-04-09T13:50:13Z</dcterms:created>
  <dcterms:modified xsi:type="dcterms:W3CDTF">2022-10-31T21:09:18Z</dcterms:modified>
</cp:coreProperties>
</file>