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6" r:id="rId13"/>
    <p:sldId id="272" r:id="rId14"/>
    <p:sldId id="273" r:id="rId15"/>
    <p:sldId id="274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CC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5" autoAdjust="0"/>
    <p:restoredTop sz="94660"/>
  </p:normalViewPr>
  <p:slideViewPr>
    <p:cSldViewPr>
      <p:cViewPr varScale="1">
        <p:scale>
          <a:sx n="82" d="100"/>
          <a:sy n="82" d="100"/>
        </p:scale>
        <p:origin x="73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85E48BD-A807-456B-9E93-1A6B374B7AE3}" type="datetimeFigureOut">
              <a:rPr lang="en-US" smtClean="0"/>
              <a:t>10/31/2022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EA4835A-078C-4DCB-B17F-B7A40645A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83568" y="2227582"/>
            <a:ext cx="5760640" cy="12241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000" dirty="0">
                <a:solidFill>
                  <a:srgbClr val="00B0F0"/>
                </a:solidFill>
              </a:rPr>
              <a:t>Return void</a:t>
            </a:r>
          </a:p>
        </p:txBody>
      </p:sp>
    </p:spTree>
    <p:extLst>
      <p:ext uri="{BB962C8B-B14F-4D97-AF65-F5344CB8AC3E}">
        <p14:creationId xmlns:p14="http://schemas.microsoft.com/office/powerpoint/2010/main" val="34649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321297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may have any number of parameters.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2.3 WITH MULTIPLE PARAMETERS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77110" y="1340767"/>
            <a:ext cx="7215369" cy="188817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B0F0"/>
                </a:solidFill>
              </a:rPr>
              <a:t>public static  void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</a:rPr>
              <a:t>methodName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(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		dataType1 formal_parameter1,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		dataType2 formal_parameter2,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		….)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	statements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951" y="1340768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DEFINITION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528" y="360495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Parameters may have the same type or may be of different types.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691679" y="4725144"/>
            <a:ext cx="7215369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FF"/>
                </a:solidFill>
              </a:rPr>
              <a:t>methodName</a:t>
            </a:r>
            <a:r>
              <a:rPr lang="en-US" dirty="0">
                <a:solidFill>
                  <a:srgbClr val="0000FF"/>
                </a:solidFill>
              </a:rPr>
              <a:t>(actualParameter1, actualParameter2, …);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51520" y="4725144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CALLING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22920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number of parameters must be the same.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554917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types of the corresponding parameters must match.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528" y="396499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calling multiple-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paramater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methods, the order of the actual parameters is important.</a:t>
            </a:r>
          </a:p>
        </p:txBody>
      </p:sp>
    </p:spTree>
    <p:extLst>
      <p:ext uri="{BB962C8B-B14F-4D97-AF65-F5344CB8AC3E}">
        <p14:creationId xmlns:p14="http://schemas.microsoft.com/office/powerpoint/2010/main" val="119971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13" grpId="0" animBg="1"/>
      <p:bldP spid="14" grpId="0" animBg="1"/>
      <p:bldP spid="28" grpId="0"/>
      <p:bldP spid="30" grpId="0" animBg="1"/>
      <p:bldP spid="31" grpId="0" animBg="1"/>
      <p:bldP spid="21" grpId="0"/>
      <p:bldP spid="22" grpId="0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2.3 WITH MULTIPLE PARAMETERS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405800"/>
            <a:ext cx="8784977" cy="5047536"/>
            <a:chOff x="323528" y="1236822"/>
            <a:chExt cx="7848873" cy="4746304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4746304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    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public class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methodMultiParameters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/>
                <a:t>    {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static </a:t>
              </a:r>
              <a:r>
                <a:rPr lang="en-US" sz="1400" dirty="0"/>
                <a:t>Scanner read 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/>
                <a:t>Scanner (System.in);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400" dirty="0"/>
                <a:t>       {</a:t>
              </a:r>
            </a:p>
            <a:p>
              <a:r>
                <a:rPr lang="en-US" sz="1400" dirty="0"/>
                <a:t>         </a:t>
              </a:r>
              <a:r>
                <a:rPr lang="en-US" sz="1400" dirty="0">
                  <a:solidFill>
                    <a:srgbClr val="00B0F0"/>
                  </a:solidFill>
                </a:rPr>
                <a:t>char </a:t>
              </a:r>
              <a:r>
                <a:rPr lang="en-US" sz="1400" dirty="0"/>
                <a:t>symbol;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/>
                <a:t> times;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/>
                <a:t>System.out.print</a:t>
              </a:r>
              <a:r>
                <a:rPr lang="en-US" sz="1400" dirty="0"/>
                <a:t> (“Enter the symbol that draws the line: “);</a:t>
              </a:r>
            </a:p>
            <a:p>
              <a:r>
                <a:rPr lang="en-US" sz="1400" dirty="0"/>
                <a:t>         symbol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</a:t>
              </a:r>
              <a:r>
                <a:rPr lang="en-US" sz="1400" dirty="0">
                  <a:solidFill>
                    <a:srgbClr val="00B050"/>
                  </a:solidFill>
                </a:rPr>
                <a:t>().</a:t>
              </a:r>
              <a:r>
                <a:rPr lang="en-US" sz="1400" dirty="0" err="1">
                  <a:solidFill>
                    <a:srgbClr val="00B050"/>
                  </a:solidFill>
                </a:rPr>
                <a:t>charAt</a:t>
              </a:r>
              <a:r>
                <a:rPr lang="en-US" sz="1400" dirty="0">
                  <a:solidFill>
                    <a:srgbClr val="00B050"/>
                  </a:solidFill>
                </a:rPr>
                <a:t>(0)</a:t>
              </a:r>
              <a:r>
                <a:rPr lang="en-US" sz="1400" dirty="0"/>
                <a:t>;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/>
                <a:t>System.out.print</a:t>
              </a:r>
              <a:r>
                <a:rPr lang="en-US" sz="1400" dirty="0"/>
                <a:t> (“Enter the number of times to repeat the symbol: “);</a:t>
              </a:r>
            </a:p>
            <a:p>
              <a:r>
                <a:rPr lang="en-US" sz="1400" dirty="0"/>
                <a:t>         times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nextInt</a:t>
              </a:r>
              <a:r>
                <a:rPr lang="en-US" sz="1400" dirty="0">
                  <a:solidFill>
                    <a:srgbClr val="00B050"/>
                  </a:solidFill>
                </a:rPr>
                <a:t>()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                        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(symbol, times);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400" dirty="0"/>
                <a:t>     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//method definition: This method draws a line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char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,</a:t>
              </a:r>
              <a:r>
                <a:rPr lang="en-US" sz="1400" dirty="0">
                  <a:solidFill>
                    <a:srgbClr val="FF33CC"/>
                  </a:solidFill>
                </a:rPr>
                <a:t>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FF33CC"/>
                  </a:solidFill>
                </a:rPr>
                <a:t> repeat</a:t>
              </a:r>
              <a:r>
                <a:rPr lang="en-US" sz="14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400" dirty="0"/>
                <a:t>      {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 &lt; </a:t>
              </a:r>
              <a:r>
                <a:rPr lang="en-US" sz="1400" dirty="0">
                  <a:solidFill>
                    <a:srgbClr val="FF33CC"/>
                  </a:solidFill>
                </a:rPr>
                <a:t>repeat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/>
                <a:t>          </a:t>
              </a:r>
              <a:r>
                <a:rPr lang="en-US" sz="1400" dirty="0" err="1"/>
                <a:t>System.out.print</a:t>
              </a:r>
              <a:r>
                <a:rPr lang="en-US" sz="1400" dirty="0"/>
                <a:t> (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(); </a:t>
              </a:r>
            </a:p>
            <a:p>
              <a:r>
                <a:rPr lang="en-US" sz="1400" dirty="0"/>
                <a:t>      }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of </a:t>
              </a:r>
              <a:r>
                <a:rPr lang="en-US" sz="1400" dirty="0" err="1">
                  <a:solidFill>
                    <a:srgbClr val="00B050"/>
                  </a:solidFill>
                </a:rPr>
                <a:t>drawLine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47463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23</a:t>
              </a:r>
            </a:p>
          </p:txBody>
        </p:sp>
      </p:grpSp>
      <p:sp>
        <p:nvSpPr>
          <p:cNvPr id="13" name="Oval Callout 12"/>
          <p:cNvSpPr/>
          <p:nvPr/>
        </p:nvSpPr>
        <p:spPr>
          <a:xfrm>
            <a:off x="6452592" y="1628800"/>
            <a:ext cx="2448272" cy="1368152"/>
          </a:xfrm>
          <a:prstGeom prst="wedgeEllipseCallout">
            <a:avLst>
              <a:gd name="adj1" fmla="val -101625"/>
              <a:gd name="adj2" fmla="val 13197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symbol</a:t>
            </a:r>
            <a:r>
              <a:rPr lang="en-US" sz="1400" dirty="0">
                <a:solidFill>
                  <a:srgbClr val="0000FF"/>
                </a:solidFill>
              </a:rPr>
              <a:t> corresponds to </a:t>
            </a:r>
            <a:r>
              <a:rPr lang="en-US" sz="1400" dirty="0" err="1">
                <a:solidFill>
                  <a:srgbClr val="FF33CC"/>
                </a:solidFill>
              </a:rPr>
              <a:t>ch</a:t>
            </a:r>
            <a:r>
              <a:rPr lang="en-US" sz="1400" dirty="0">
                <a:solidFill>
                  <a:srgbClr val="0000FF"/>
                </a:solidFill>
              </a:rPr>
              <a:t>; </a:t>
            </a:r>
            <a:r>
              <a:rPr lang="en-US" sz="1400" dirty="0">
                <a:solidFill>
                  <a:srgbClr val="00B050"/>
                </a:solidFill>
              </a:rPr>
              <a:t>times </a:t>
            </a:r>
            <a:r>
              <a:rPr lang="en-US" sz="1400" dirty="0">
                <a:solidFill>
                  <a:srgbClr val="0000FF"/>
                </a:solidFill>
              </a:rPr>
              <a:t>corresponds to </a:t>
            </a:r>
            <a:r>
              <a:rPr lang="en-US" sz="1400" dirty="0">
                <a:solidFill>
                  <a:srgbClr val="FF33CC"/>
                </a:solidFill>
              </a:rPr>
              <a:t>repeat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3568" y="3963542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923928" y="4221088"/>
            <a:ext cx="72008" cy="396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556713" y="4221088"/>
            <a:ext cx="72008" cy="39604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Callout 10"/>
          <p:cNvSpPr/>
          <p:nvPr/>
        </p:nvSpPr>
        <p:spPr>
          <a:xfrm>
            <a:off x="6300192" y="3933056"/>
            <a:ext cx="2448272" cy="1368152"/>
          </a:xfrm>
          <a:prstGeom prst="wedgeEllipseCallout">
            <a:avLst>
              <a:gd name="adj1" fmla="val -89409"/>
              <a:gd name="adj2" fmla="val -3355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The actual parameters have values before calling the method</a:t>
            </a:r>
            <a:endParaRPr lang="en-US" sz="1400" dirty="0">
              <a:solidFill>
                <a:srgbClr val="FF33CC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91880" y="4941168"/>
            <a:ext cx="2808312" cy="115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rgbClr val="0000FF"/>
                </a:solidFill>
              </a:rPr>
              <a:t>for (</a:t>
            </a:r>
            <a:r>
              <a:rPr lang="en-US" sz="1400" dirty="0" err="1">
                <a:solidFill>
                  <a:srgbClr val="0000FF"/>
                </a:solidFill>
              </a:rPr>
              <a:t>i</a:t>
            </a:r>
            <a:r>
              <a:rPr lang="en-US" sz="1400" dirty="0">
                <a:solidFill>
                  <a:srgbClr val="0000FF"/>
                </a:solidFill>
              </a:rPr>
              <a:t>=0; </a:t>
            </a:r>
            <a:r>
              <a:rPr lang="en-US" sz="1400" dirty="0" err="1">
                <a:solidFill>
                  <a:srgbClr val="0000FF"/>
                </a:solidFill>
              </a:rPr>
              <a:t>i</a:t>
            </a:r>
            <a:r>
              <a:rPr lang="en-US" sz="1400" dirty="0">
                <a:solidFill>
                  <a:srgbClr val="0000FF"/>
                </a:solidFill>
              </a:rPr>
              <a:t>&lt; </a:t>
            </a:r>
            <a:r>
              <a:rPr lang="en-US" sz="1400" dirty="0">
                <a:solidFill>
                  <a:srgbClr val="FF0000"/>
                </a:solidFill>
              </a:rPr>
              <a:t>times</a:t>
            </a:r>
            <a:r>
              <a:rPr lang="en-US" sz="1400" dirty="0">
                <a:solidFill>
                  <a:srgbClr val="0000FF"/>
                </a:solidFill>
              </a:rPr>
              <a:t>; </a:t>
            </a:r>
            <a:r>
              <a:rPr lang="en-US" sz="1400" dirty="0" err="1">
                <a:solidFill>
                  <a:srgbClr val="0000FF"/>
                </a:solidFill>
              </a:rPr>
              <a:t>i</a:t>
            </a:r>
            <a:r>
              <a:rPr lang="en-US" sz="1400" dirty="0">
                <a:solidFill>
                  <a:srgbClr val="0000FF"/>
                </a:solidFill>
              </a:rPr>
              <a:t>++)</a:t>
            </a:r>
          </a:p>
          <a:p>
            <a:pPr algn="ctr"/>
            <a:r>
              <a:rPr lang="en-US" sz="1400" dirty="0" err="1">
                <a:solidFill>
                  <a:srgbClr val="0000FF"/>
                </a:solidFill>
              </a:rPr>
              <a:t>System.out.print</a:t>
            </a:r>
            <a:r>
              <a:rPr lang="en-US" sz="1400" dirty="0">
                <a:solidFill>
                  <a:srgbClr val="0000FF"/>
                </a:solidFill>
              </a:rPr>
              <a:t> (</a:t>
            </a:r>
            <a:r>
              <a:rPr lang="en-US" sz="1400" dirty="0">
                <a:solidFill>
                  <a:srgbClr val="FF0000"/>
                </a:solidFill>
              </a:rPr>
              <a:t>symbol</a:t>
            </a:r>
            <a:r>
              <a:rPr lang="en-US" sz="1400" dirty="0">
                <a:solidFill>
                  <a:srgbClr val="0000FF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06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4" grpId="0" animBg="1"/>
      <p:bldP spid="11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2.4 ARRAY ELEMENTS AS PARAMETERS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405800"/>
            <a:ext cx="8784977" cy="4401205"/>
            <a:chOff x="323528" y="1236822"/>
            <a:chExt cx="7848873" cy="4138545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413854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    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public class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arrayElementsAsParameters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/>
                <a:t>    {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static </a:t>
              </a:r>
              <a:r>
                <a:rPr lang="en-US" sz="1400" dirty="0"/>
                <a:t>Scanner read 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/>
                <a:t>Scanner (System.in);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400" dirty="0"/>
                <a:t>       {</a:t>
              </a:r>
            </a:p>
            <a:p>
              <a:r>
                <a:rPr lang="en-US" sz="1400" dirty="0"/>
                <a:t>         </a:t>
              </a:r>
              <a:r>
                <a:rPr lang="en-US" sz="1400" dirty="0">
                  <a:solidFill>
                    <a:srgbClr val="00B0F0"/>
                  </a:solidFill>
                </a:rPr>
                <a:t>char[] </a:t>
              </a:r>
              <a:r>
                <a:rPr lang="en-US" sz="1400" dirty="0"/>
                <a:t>symbol = {‘*’, ‘+’, ‘~’, ‘#’, ‘%’};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/>
                <a:t>int</a:t>
              </a:r>
              <a:r>
                <a:rPr lang="en-US" sz="1400" dirty="0"/>
                <a:t> sub;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</a:t>
              </a:r>
              <a:r>
                <a:rPr lang="en-US" sz="1400" dirty="0">
                  <a:solidFill>
                    <a:srgbClr val="00B0F0"/>
                  </a:solidFill>
                </a:rPr>
                <a:t>for </a:t>
              </a:r>
              <a:r>
                <a:rPr lang="en-US" sz="1400" dirty="0"/>
                <a:t>(sub = 0; sub &lt; </a:t>
              </a:r>
              <a:r>
                <a:rPr lang="en-US" sz="1400" dirty="0" err="1"/>
                <a:t>symbol.</a:t>
              </a:r>
              <a:r>
                <a:rPr lang="en-US" sz="1400" dirty="0" err="1">
                  <a:solidFill>
                    <a:srgbClr val="00B0F0"/>
                  </a:solidFill>
                </a:rPr>
                <a:t>length</a:t>
              </a:r>
              <a:r>
                <a:rPr lang="en-US" sz="1400" dirty="0"/>
                <a:t>; sub++)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  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(symbol[sub], sub+1);  </a:t>
              </a:r>
              <a:r>
                <a:rPr lang="en-US" sz="1400" dirty="0">
                  <a:solidFill>
                    <a:srgbClr val="00B050"/>
                  </a:solidFill>
                </a:rPr>
                <a:t>//prints symbol[sub] sub+1 times </a:t>
              </a:r>
            </a:p>
            <a:p>
              <a:r>
                <a:rPr lang="en-US" sz="1400" dirty="0"/>
                <a:t>     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//method definition: This method draws a line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char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,</a:t>
              </a:r>
              <a:r>
                <a:rPr lang="en-US" sz="1400" dirty="0">
                  <a:solidFill>
                    <a:srgbClr val="FF33CC"/>
                  </a:solidFill>
                </a:rPr>
                <a:t>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FF33CC"/>
                  </a:solidFill>
                </a:rPr>
                <a:t> repeat</a:t>
              </a:r>
              <a:r>
                <a:rPr lang="en-US" sz="14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400" dirty="0"/>
                <a:t>      {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 &lt; </a:t>
              </a:r>
              <a:r>
                <a:rPr lang="en-US" sz="1400" dirty="0">
                  <a:solidFill>
                    <a:srgbClr val="FF33CC"/>
                  </a:solidFill>
                </a:rPr>
                <a:t>repeat</a:t>
              </a:r>
              <a:r>
                <a:rPr lang="en-US" sz="1400" dirty="0"/>
                <a:t>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/>
                <a:t>          </a:t>
              </a:r>
              <a:r>
                <a:rPr lang="en-US" sz="1400" dirty="0" err="1"/>
                <a:t>System.out.print</a:t>
              </a:r>
              <a:r>
                <a:rPr lang="en-US" sz="1400" dirty="0"/>
                <a:t> (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(); </a:t>
              </a:r>
            </a:p>
            <a:p>
              <a:r>
                <a:rPr lang="en-US" sz="1400" dirty="0"/>
                <a:t>      }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of </a:t>
              </a:r>
              <a:r>
                <a:rPr lang="en-US" sz="1400" dirty="0" err="1">
                  <a:solidFill>
                    <a:srgbClr val="00B050"/>
                  </a:solidFill>
                </a:rPr>
                <a:t>drawLine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413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51520" y="5805264"/>
            <a:ext cx="8712967" cy="1015663"/>
            <a:chOff x="683568" y="1362835"/>
            <a:chExt cx="7488831" cy="1015663"/>
          </a:xfrm>
        </p:grpSpPr>
        <p:sp>
          <p:nvSpPr>
            <p:cNvPr id="23" name="TextBox 22"/>
            <p:cNvSpPr txBox="1"/>
            <p:nvPr/>
          </p:nvSpPr>
          <p:spPr>
            <a:xfrm>
              <a:off x="1069013" y="1362835"/>
              <a:ext cx="7103386" cy="1015663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*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++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~~~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####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%%%%%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568" y="1362835"/>
              <a:ext cx="21602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491880" y="5805264"/>
            <a:ext cx="2808312" cy="1008112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00FF"/>
                </a:solidFill>
              </a:rPr>
              <a:t>symbol[0] is printed 1 time</a:t>
            </a:r>
          </a:p>
          <a:p>
            <a:r>
              <a:rPr lang="en-US" sz="1200" dirty="0">
                <a:solidFill>
                  <a:srgbClr val="0000FF"/>
                </a:solidFill>
              </a:rPr>
              <a:t>symbol[1] is printed 2 times</a:t>
            </a:r>
          </a:p>
          <a:p>
            <a:r>
              <a:rPr lang="en-US" sz="1200" dirty="0">
                <a:solidFill>
                  <a:srgbClr val="0000FF"/>
                </a:solidFill>
              </a:rPr>
              <a:t>symbol[2] is printed 3 times</a:t>
            </a:r>
          </a:p>
          <a:p>
            <a:r>
              <a:rPr lang="en-US" sz="1200" dirty="0">
                <a:solidFill>
                  <a:srgbClr val="0000FF"/>
                </a:solidFill>
              </a:rPr>
              <a:t>symbol[3] is printed 4 times</a:t>
            </a:r>
          </a:p>
          <a:p>
            <a:r>
              <a:rPr lang="en-US" sz="1200" dirty="0">
                <a:solidFill>
                  <a:srgbClr val="0000FF"/>
                </a:solidFill>
              </a:rPr>
              <a:t>Symbol[4] is printed 5 times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3568" y="3356992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364088" y="3933056"/>
            <a:ext cx="2808312" cy="12961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0000FF"/>
                </a:solidFill>
              </a:rPr>
              <a:t>1</a:t>
            </a:r>
            <a:r>
              <a:rPr lang="en-US" sz="1600" baseline="30000" dirty="0">
                <a:solidFill>
                  <a:srgbClr val="0000FF"/>
                </a:solidFill>
              </a:rPr>
              <a:t>st</a:t>
            </a:r>
            <a:r>
              <a:rPr lang="en-US" sz="1600" dirty="0">
                <a:solidFill>
                  <a:srgbClr val="0000FF"/>
                </a:solidFill>
              </a:rPr>
              <a:t> call: </a:t>
            </a:r>
            <a:r>
              <a:rPr lang="en-US" sz="1600" dirty="0" err="1">
                <a:solidFill>
                  <a:srgbClr val="0000FF"/>
                </a:solidFill>
              </a:rPr>
              <a:t>drawLine</a:t>
            </a:r>
            <a:r>
              <a:rPr lang="en-US" sz="1600" dirty="0">
                <a:solidFill>
                  <a:srgbClr val="0000FF"/>
                </a:solidFill>
              </a:rPr>
              <a:t>(‘*’, 1)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2</a:t>
            </a:r>
            <a:r>
              <a:rPr lang="en-US" sz="1600" baseline="30000" dirty="0">
                <a:solidFill>
                  <a:srgbClr val="0000FF"/>
                </a:solidFill>
              </a:rPr>
              <a:t>nd</a:t>
            </a:r>
            <a:r>
              <a:rPr lang="en-US" sz="1600" dirty="0">
                <a:solidFill>
                  <a:srgbClr val="0000FF"/>
                </a:solidFill>
              </a:rPr>
              <a:t> call: </a:t>
            </a:r>
            <a:r>
              <a:rPr lang="en-US" sz="1600" dirty="0" err="1">
                <a:solidFill>
                  <a:srgbClr val="0000FF"/>
                </a:solidFill>
              </a:rPr>
              <a:t>drawLine</a:t>
            </a:r>
            <a:r>
              <a:rPr lang="en-US" sz="1600" dirty="0">
                <a:solidFill>
                  <a:srgbClr val="0000FF"/>
                </a:solidFill>
              </a:rPr>
              <a:t>(‘+’, 2)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3</a:t>
            </a:r>
            <a:r>
              <a:rPr lang="en-US" sz="1600" baseline="30000" dirty="0">
                <a:solidFill>
                  <a:srgbClr val="0000FF"/>
                </a:solidFill>
              </a:rPr>
              <a:t>rd</a:t>
            </a:r>
            <a:r>
              <a:rPr lang="en-US" sz="1600" dirty="0">
                <a:solidFill>
                  <a:srgbClr val="0000FF"/>
                </a:solidFill>
              </a:rPr>
              <a:t> call: </a:t>
            </a:r>
            <a:r>
              <a:rPr lang="en-US" sz="1600" dirty="0" err="1">
                <a:solidFill>
                  <a:srgbClr val="0000FF"/>
                </a:solidFill>
              </a:rPr>
              <a:t>drawLine</a:t>
            </a:r>
            <a:r>
              <a:rPr lang="en-US" sz="1600" dirty="0">
                <a:solidFill>
                  <a:srgbClr val="0000FF"/>
                </a:solidFill>
              </a:rPr>
              <a:t>(‘~’, 3)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4</a:t>
            </a:r>
            <a:r>
              <a:rPr lang="en-US" sz="1600" baseline="30000" dirty="0">
                <a:solidFill>
                  <a:srgbClr val="0000FF"/>
                </a:solidFill>
              </a:rPr>
              <a:t>th</a:t>
            </a:r>
            <a:r>
              <a:rPr lang="en-US" sz="1600" dirty="0">
                <a:solidFill>
                  <a:srgbClr val="0000FF"/>
                </a:solidFill>
              </a:rPr>
              <a:t> call: </a:t>
            </a:r>
            <a:r>
              <a:rPr lang="en-US" sz="1600" dirty="0" err="1">
                <a:solidFill>
                  <a:srgbClr val="0000FF"/>
                </a:solidFill>
              </a:rPr>
              <a:t>drawLine</a:t>
            </a:r>
            <a:r>
              <a:rPr lang="en-US" sz="1600" dirty="0">
                <a:solidFill>
                  <a:srgbClr val="0000FF"/>
                </a:solidFill>
              </a:rPr>
              <a:t>(‘#’, 4)</a:t>
            </a:r>
          </a:p>
          <a:p>
            <a:r>
              <a:rPr lang="en-US" sz="1600" dirty="0">
                <a:solidFill>
                  <a:srgbClr val="0000FF"/>
                </a:solidFill>
              </a:rPr>
              <a:t>5</a:t>
            </a:r>
            <a:r>
              <a:rPr lang="en-US" sz="1600" baseline="30000" dirty="0">
                <a:solidFill>
                  <a:srgbClr val="0000FF"/>
                </a:solidFill>
              </a:rPr>
              <a:t>th</a:t>
            </a:r>
            <a:r>
              <a:rPr lang="en-US" sz="1600" dirty="0">
                <a:solidFill>
                  <a:srgbClr val="0000FF"/>
                </a:solidFill>
              </a:rPr>
              <a:t> call: </a:t>
            </a:r>
            <a:r>
              <a:rPr lang="en-US" sz="1600" dirty="0" err="1">
                <a:solidFill>
                  <a:srgbClr val="0000FF"/>
                </a:solidFill>
              </a:rPr>
              <a:t>drawLine</a:t>
            </a:r>
            <a:r>
              <a:rPr lang="en-US" sz="1600" dirty="0">
                <a:solidFill>
                  <a:srgbClr val="0000FF"/>
                </a:solidFill>
              </a:rPr>
              <a:t>(‘%’, 5)</a:t>
            </a:r>
          </a:p>
        </p:txBody>
      </p:sp>
      <p:sp>
        <p:nvSpPr>
          <p:cNvPr id="29" name="Oval Callout 28"/>
          <p:cNvSpPr/>
          <p:nvPr/>
        </p:nvSpPr>
        <p:spPr>
          <a:xfrm>
            <a:off x="5796136" y="1844824"/>
            <a:ext cx="2448272" cy="1368152"/>
          </a:xfrm>
          <a:prstGeom prst="wedgeEllipseCallout">
            <a:avLst>
              <a:gd name="adj1" fmla="val -115935"/>
              <a:gd name="adj2" fmla="val 71384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symbol[sub] is of type char. 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sub+1 is integer.</a:t>
            </a:r>
          </a:p>
        </p:txBody>
      </p:sp>
    </p:spTree>
    <p:extLst>
      <p:ext uri="{BB962C8B-B14F-4D97-AF65-F5344CB8AC3E}">
        <p14:creationId xmlns:p14="http://schemas.microsoft.com/office/powerpoint/2010/main" val="221916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2.5 ONE-DIMENSIONAL ARRAYS AS PARAMETERS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9512" y="1340768"/>
            <a:ext cx="8784977" cy="5262979"/>
            <a:chOff x="323528" y="1236822"/>
            <a:chExt cx="7848873" cy="4948888"/>
          </a:xfrm>
        </p:grpSpPr>
        <p:sp>
          <p:nvSpPr>
            <p:cNvPr id="15" name="TextBox 14"/>
            <p:cNvSpPr txBox="1"/>
            <p:nvPr/>
          </p:nvSpPr>
          <p:spPr>
            <a:xfrm>
              <a:off x="788528" y="1236822"/>
              <a:ext cx="7383873" cy="4948888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B0F0"/>
                  </a:solidFill>
                </a:rPr>
                <a:t>    import </a:t>
              </a:r>
              <a:r>
                <a:rPr lang="en-US" sz="1200" dirty="0" err="1">
                  <a:solidFill>
                    <a:srgbClr val="FF0000"/>
                  </a:solidFill>
                </a:rPr>
                <a:t>java.util</a:t>
              </a:r>
              <a:r>
                <a:rPr lang="en-US" sz="12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public class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arrayAsParameters</a:t>
              </a:r>
              <a:endParaRPr lang="en-US" sz="1200" dirty="0">
                <a:solidFill>
                  <a:srgbClr val="0000FF"/>
                </a:solidFill>
              </a:endParaRPr>
            </a:p>
            <a:p>
              <a:r>
                <a:rPr lang="en-US" sz="1200" dirty="0"/>
                <a:t>    {</a:t>
              </a:r>
            </a:p>
            <a:p>
              <a:r>
                <a:rPr lang="en-US" sz="1200" dirty="0"/>
                <a:t>       </a:t>
              </a:r>
              <a:r>
                <a:rPr lang="en-US" sz="1200" dirty="0">
                  <a:solidFill>
                    <a:srgbClr val="00B0F0"/>
                  </a:solidFill>
                </a:rPr>
                <a:t>static </a:t>
              </a:r>
              <a:r>
                <a:rPr lang="en-US" sz="1200" dirty="0"/>
                <a:t>Scanner read = </a:t>
              </a:r>
              <a:r>
                <a:rPr lang="en-US" sz="1200" dirty="0">
                  <a:solidFill>
                    <a:srgbClr val="00B0F0"/>
                  </a:solidFill>
                </a:rPr>
                <a:t>new </a:t>
              </a:r>
              <a:r>
                <a:rPr lang="en-US" sz="1200" dirty="0"/>
                <a:t>Scanner (System.in);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200" dirty="0" err="1">
                  <a:solidFill>
                    <a:srgbClr val="00B0F0"/>
                  </a:solidFill>
                </a:rPr>
                <a:t>args</a:t>
              </a:r>
              <a:r>
                <a:rPr lang="en-US" sz="12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200" dirty="0"/>
                <a:t>       {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   double[]</a:t>
              </a:r>
              <a:r>
                <a:rPr lang="en-US" sz="1200" dirty="0"/>
                <a:t> sales = </a:t>
              </a:r>
              <a:r>
                <a:rPr lang="en-US" sz="1200" dirty="0">
                  <a:solidFill>
                    <a:srgbClr val="00B0F0"/>
                  </a:solidFill>
                </a:rPr>
                <a:t>new double</a:t>
              </a:r>
              <a:r>
                <a:rPr lang="en-US" sz="1200" dirty="0"/>
                <a:t>[100];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 </a:t>
              </a:r>
              <a:r>
                <a:rPr lang="en-US" sz="1200" dirty="0" err="1">
                  <a:solidFill>
                    <a:srgbClr val="0000FF"/>
                  </a:solidFill>
                </a:rPr>
                <a:t>fillArray</a:t>
              </a:r>
              <a:r>
                <a:rPr lang="en-US" sz="1200" dirty="0">
                  <a:solidFill>
                    <a:srgbClr val="0000FF"/>
                  </a:solidFill>
                </a:rPr>
                <a:t> (sales)</a:t>
              </a:r>
              <a:r>
                <a:rPr lang="en-US" sz="1200" dirty="0"/>
                <a:t>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 </a:t>
              </a:r>
              <a:r>
                <a:rPr lang="en-US" sz="1200" dirty="0" err="1">
                  <a:solidFill>
                    <a:srgbClr val="0000FF"/>
                  </a:solidFill>
                </a:rPr>
                <a:t>printArray</a:t>
              </a:r>
              <a:r>
                <a:rPr lang="en-US" sz="1200" dirty="0">
                  <a:solidFill>
                    <a:srgbClr val="0000FF"/>
                  </a:solidFill>
                </a:rPr>
                <a:t> (sales)</a:t>
              </a:r>
              <a:r>
                <a:rPr lang="en-US" sz="1200" dirty="0"/>
                <a:t>;</a:t>
              </a:r>
            </a:p>
            <a:p>
              <a:r>
                <a:rPr lang="en-US" sz="1200" dirty="0"/>
                <a:t>       } </a:t>
              </a:r>
              <a:r>
                <a:rPr lang="en-US" sz="12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// This method fills an array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</a:t>
              </a:r>
              <a:r>
                <a:rPr lang="en-US" sz="1200" dirty="0">
                  <a:solidFill>
                    <a:srgbClr val="00B0F0"/>
                  </a:solidFill>
                </a:rPr>
                <a:t>public static void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fillArray</a:t>
              </a:r>
              <a:r>
                <a:rPr lang="en-US" sz="1200" dirty="0"/>
                <a:t>(</a:t>
              </a:r>
              <a:r>
                <a:rPr lang="en-US" sz="1200" dirty="0">
                  <a:solidFill>
                    <a:srgbClr val="00B0F0"/>
                  </a:solidFill>
                </a:rPr>
                <a:t>double[]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)</a:t>
              </a:r>
            </a:p>
            <a:p>
              <a:r>
                <a:rPr lang="en-US" sz="1200" dirty="0"/>
                <a:t>       {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</a:t>
              </a:r>
              <a:r>
                <a:rPr lang="en-US" sz="1200" dirty="0">
                  <a:solidFill>
                    <a:srgbClr val="00B0F0"/>
                  </a:solidFill>
                </a:rPr>
                <a:t>for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/>
                <a:t>(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B050"/>
                  </a:solidFill>
                </a:rPr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&lt;</a:t>
              </a:r>
              <a:r>
                <a:rPr lang="en-US" sz="1200" dirty="0" err="1">
                  <a:solidFill>
                    <a:srgbClr val="FF33CC"/>
                  </a:solidFill>
                </a:rPr>
                <a:t>list.</a:t>
              </a:r>
              <a:r>
                <a:rPr lang="en-US" sz="1200" dirty="0" err="1">
                  <a:solidFill>
                    <a:srgbClr val="00B0F0"/>
                  </a:solidFill>
                </a:rPr>
                <a:t>length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/>
                <a:t>++)</a:t>
              </a:r>
            </a:p>
            <a:p>
              <a:r>
                <a:rPr lang="en-US" sz="1200" dirty="0"/>
                <a:t>           {</a:t>
              </a:r>
            </a:p>
            <a:p>
              <a:r>
                <a:rPr lang="en-US" sz="1200" dirty="0"/>
                <a:t>              </a:t>
              </a:r>
              <a:r>
                <a:rPr lang="en-US" sz="1200" dirty="0" err="1"/>
                <a:t>System.out.println</a:t>
              </a:r>
              <a:r>
                <a:rPr lang="en-US" sz="1200" dirty="0"/>
                <a:t> (“Enter next element: “);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    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 = </a:t>
              </a:r>
              <a:r>
                <a:rPr lang="en-US" sz="1200" dirty="0" err="1"/>
                <a:t>read.</a:t>
              </a:r>
              <a:r>
                <a:rPr lang="en-US" sz="1200" dirty="0" err="1">
                  <a:solidFill>
                    <a:srgbClr val="00B050"/>
                  </a:solidFill>
                </a:rPr>
                <a:t>nextDouble</a:t>
              </a:r>
              <a:r>
                <a:rPr lang="en-US" sz="1200" dirty="0">
                  <a:solidFill>
                    <a:srgbClr val="00B050"/>
                  </a:solidFill>
                </a:rPr>
                <a:t>()</a:t>
              </a:r>
              <a:r>
                <a:rPr lang="en-US" sz="1200" dirty="0"/>
                <a:t>;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    </a:t>
              </a:r>
              <a:r>
                <a:rPr lang="en-US" sz="1200" dirty="0"/>
                <a:t>}</a:t>
              </a:r>
              <a:r>
                <a:rPr lang="en-US" sz="1200" dirty="0">
                  <a:solidFill>
                    <a:srgbClr val="00B050"/>
                  </a:solidFill>
                </a:rPr>
                <a:t> //end for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 </a:t>
              </a:r>
              <a:r>
                <a:rPr lang="en-US" sz="1200" dirty="0"/>
                <a:t>}</a:t>
              </a:r>
              <a:r>
                <a:rPr lang="en-US" sz="1200" dirty="0">
                  <a:solidFill>
                    <a:srgbClr val="00B050"/>
                  </a:solidFill>
                </a:rPr>
                <a:t> //end </a:t>
              </a:r>
              <a:r>
                <a:rPr lang="en-US" sz="1200" dirty="0" err="1">
                  <a:solidFill>
                    <a:srgbClr val="00B050"/>
                  </a:solidFill>
                </a:rPr>
                <a:t>fillArray</a:t>
              </a:r>
              <a:endParaRPr lang="en-US" sz="1200" dirty="0">
                <a:solidFill>
                  <a:srgbClr val="00B050"/>
                </a:solidFill>
              </a:endParaRPr>
            </a:p>
            <a:p>
              <a:r>
                <a:rPr lang="en-US" sz="1200" dirty="0">
                  <a:solidFill>
                    <a:srgbClr val="00B050"/>
                  </a:solidFill>
                </a:rPr>
                <a:t>      //method definition: This method prints an array</a:t>
              </a:r>
            </a:p>
            <a:p>
              <a:r>
                <a:rPr lang="en-US" sz="12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200" dirty="0">
                  <a:solidFill>
                    <a:srgbClr val="FF0000"/>
                  </a:solidFill>
                </a:rPr>
                <a:t> </a:t>
              </a:r>
              <a:r>
                <a:rPr lang="en-US" sz="1200" dirty="0" err="1">
                  <a:solidFill>
                    <a:srgbClr val="0000FF"/>
                  </a:solidFill>
                </a:rPr>
                <a:t>printArray</a:t>
              </a:r>
              <a:r>
                <a:rPr lang="en-US" sz="1200" dirty="0">
                  <a:solidFill>
                    <a:srgbClr val="0000FF"/>
                  </a:solidFill>
                </a:rPr>
                <a:t>(</a:t>
              </a:r>
              <a:r>
                <a:rPr lang="en-US" sz="1200" dirty="0">
                  <a:solidFill>
                    <a:srgbClr val="00B0F0"/>
                  </a:solidFill>
                </a:rPr>
                <a:t>double[]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200" dirty="0"/>
                <a:t>      {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</a:t>
              </a:r>
              <a:r>
                <a:rPr lang="en-US" sz="1200" dirty="0" err="1">
                  <a:solidFill>
                    <a:srgbClr val="00B0F0"/>
                  </a:solidFill>
                </a:rPr>
                <a:t>int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;</a:t>
              </a:r>
            </a:p>
            <a:p>
              <a:r>
                <a:rPr lang="en-US" sz="1200" dirty="0">
                  <a:solidFill>
                    <a:srgbClr val="0000FF"/>
                  </a:solidFill>
                </a:rPr>
                <a:t>        </a:t>
              </a:r>
              <a:r>
                <a:rPr lang="en-US" sz="1200" dirty="0">
                  <a:solidFill>
                    <a:srgbClr val="00B0F0"/>
                  </a:solidFill>
                </a:rPr>
                <a:t>for</a:t>
              </a:r>
              <a:r>
                <a:rPr lang="en-US" sz="1200" dirty="0">
                  <a:solidFill>
                    <a:srgbClr val="0000FF"/>
                  </a:solidFill>
                </a:rPr>
                <a:t> </a:t>
              </a:r>
              <a:r>
                <a:rPr lang="en-US" sz="1200" dirty="0"/>
                <a:t>(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 &lt; </a:t>
              </a:r>
              <a:r>
                <a:rPr lang="en-US" sz="1200" dirty="0" err="1">
                  <a:solidFill>
                    <a:srgbClr val="FF33CC"/>
                  </a:solidFill>
                </a:rPr>
                <a:t>list.</a:t>
              </a:r>
              <a:r>
                <a:rPr lang="en-US" sz="1200" dirty="0" err="1">
                  <a:solidFill>
                    <a:srgbClr val="00B0F0"/>
                  </a:solidFill>
                </a:rPr>
                <a:t>length</a:t>
              </a:r>
              <a:r>
                <a:rPr lang="en-US" sz="1200" dirty="0"/>
                <a:t>; </a:t>
              </a:r>
              <a:r>
                <a:rPr lang="en-US" sz="1200" dirty="0" err="1"/>
                <a:t>i</a:t>
              </a:r>
              <a:r>
                <a:rPr lang="en-US" sz="1200" dirty="0"/>
                <a:t>++)</a:t>
              </a:r>
            </a:p>
            <a:p>
              <a:r>
                <a:rPr lang="en-US" sz="1200" dirty="0"/>
                <a:t>          </a:t>
              </a:r>
              <a:r>
                <a:rPr lang="en-US" sz="1200" dirty="0" err="1"/>
                <a:t>System.out.print</a:t>
              </a:r>
              <a:r>
                <a:rPr lang="en-US" sz="1200" dirty="0"/>
                <a:t> (</a:t>
              </a:r>
              <a:r>
                <a:rPr lang="en-US" sz="1200" dirty="0">
                  <a:solidFill>
                    <a:srgbClr val="FF33CC"/>
                  </a:solidFill>
                </a:rPr>
                <a:t>list</a:t>
              </a:r>
              <a:r>
                <a:rPr lang="en-US" sz="1200" dirty="0"/>
                <a:t>[</a:t>
              </a:r>
              <a:r>
                <a:rPr lang="en-US" sz="1200" dirty="0" err="1"/>
                <a:t>i</a:t>
              </a:r>
              <a:r>
                <a:rPr lang="en-US" sz="1200" dirty="0"/>
                <a:t>] + “   “</a:t>
              </a:r>
              <a:r>
                <a:rPr lang="en-US" sz="12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200" dirty="0"/>
                <a:t>        </a:t>
              </a:r>
              <a:r>
                <a:rPr lang="en-US" sz="1200" dirty="0" err="1"/>
                <a:t>System.out.println</a:t>
              </a:r>
              <a:r>
                <a:rPr lang="en-US" sz="1200" dirty="0"/>
                <a:t>(); </a:t>
              </a:r>
            </a:p>
            <a:p>
              <a:r>
                <a:rPr lang="en-US" sz="1200" dirty="0"/>
                <a:t>      }</a:t>
              </a:r>
              <a:r>
                <a:rPr lang="en-US" sz="1200" b="1" dirty="0">
                  <a:solidFill>
                    <a:srgbClr val="FF0000"/>
                  </a:solidFill>
                </a:rPr>
                <a:t> </a:t>
              </a:r>
              <a:r>
                <a:rPr lang="en-US" sz="1200" dirty="0">
                  <a:solidFill>
                    <a:srgbClr val="00B050"/>
                  </a:solidFill>
                </a:rPr>
                <a:t>//end of </a:t>
              </a:r>
              <a:r>
                <a:rPr lang="en-US" sz="1200" dirty="0" err="1">
                  <a:solidFill>
                    <a:srgbClr val="00B050"/>
                  </a:solidFill>
                </a:rPr>
                <a:t>printArray</a:t>
              </a:r>
              <a:endParaRPr lang="en-US" sz="1200" dirty="0">
                <a:solidFill>
                  <a:srgbClr val="00B050"/>
                </a:solidFill>
              </a:endParaRPr>
            </a:p>
            <a:p>
              <a:r>
                <a:rPr lang="en-US" sz="1200" dirty="0"/>
                <a:t> } </a:t>
              </a:r>
              <a:r>
                <a:rPr lang="en-US" sz="12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236822"/>
              <a:ext cx="450344" cy="4948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22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sz="1200" dirty="0">
                  <a:solidFill>
                    <a:srgbClr val="FF0000"/>
                  </a:solidFill>
                </a:rPr>
                <a:t>28</a:t>
              </a: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83568" y="2636912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83568" y="2811415"/>
            <a:ext cx="8280919" cy="185537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568" y="3212976"/>
            <a:ext cx="8280919" cy="165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83568" y="4869160"/>
            <a:ext cx="8280919" cy="1440160"/>
          </a:xfrm>
          <a:prstGeom prst="rect">
            <a:avLst/>
          </a:prstGeom>
          <a:solidFill>
            <a:schemeClr val="accent1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Callout 25"/>
          <p:cNvSpPr/>
          <p:nvPr/>
        </p:nvSpPr>
        <p:spPr>
          <a:xfrm>
            <a:off x="5796136" y="1844824"/>
            <a:ext cx="2448272" cy="1368152"/>
          </a:xfrm>
          <a:prstGeom prst="wedgeEllipseCallout">
            <a:avLst>
              <a:gd name="adj1" fmla="val -184699"/>
              <a:gd name="adj2" fmla="val 1579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Note that [] are not written for actual parameters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6156176" y="4293096"/>
            <a:ext cx="2448272" cy="1368152"/>
          </a:xfrm>
          <a:prstGeom prst="wedgeEllipseCallout">
            <a:avLst>
              <a:gd name="adj1" fmla="val -130246"/>
              <a:gd name="adj2" fmla="val 10171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Every occurrence of </a:t>
            </a:r>
            <a:r>
              <a:rPr lang="en-US" sz="1400" dirty="0">
                <a:solidFill>
                  <a:srgbClr val="FF33CC"/>
                </a:solidFill>
              </a:rPr>
              <a:t>list </a:t>
            </a:r>
            <a:r>
              <a:rPr lang="en-US" sz="1400" dirty="0">
                <a:solidFill>
                  <a:srgbClr val="0000FF"/>
                </a:solidFill>
              </a:rPr>
              <a:t>is replaced by </a:t>
            </a:r>
            <a:r>
              <a:rPr lang="en-US" sz="1400" dirty="0">
                <a:solidFill>
                  <a:srgbClr val="FF33CC"/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385616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23" grpId="0" animBg="1"/>
      <p:bldP spid="24" grpId="0" animBg="1"/>
      <p:bldP spid="25" grpId="0" animBg="1"/>
      <p:bldP spid="26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2.6 TWO-DIMENSIONAL ARRAYS AS PARAMETERS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179512" y="1340768"/>
            <a:ext cx="8784977" cy="5016758"/>
            <a:chOff x="323528" y="1236822"/>
            <a:chExt cx="7848873" cy="4717361"/>
          </a:xfrm>
        </p:grpSpPr>
        <p:sp>
          <p:nvSpPr>
            <p:cNvPr id="15" name="TextBox 14"/>
            <p:cNvSpPr txBox="1"/>
            <p:nvPr/>
          </p:nvSpPr>
          <p:spPr>
            <a:xfrm>
              <a:off x="788528" y="1236822"/>
              <a:ext cx="7383873" cy="4717361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   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class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arrayAsParameters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static </a:t>
              </a:r>
              <a:r>
                <a:rPr lang="en-US" sz="1600" dirty="0"/>
                <a:t>Scanner read = </a:t>
              </a:r>
              <a:r>
                <a:rPr lang="en-US" sz="1600" dirty="0">
                  <a:solidFill>
                    <a:srgbClr val="00B0F0"/>
                  </a:solidFill>
                </a:rPr>
                <a:t>new </a:t>
              </a:r>
              <a:r>
                <a:rPr lang="en-US" sz="1600" dirty="0"/>
                <a:t>Scanner (System.in);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double[][]</a:t>
              </a:r>
              <a:r>
                <a:rPr lang="en-US" sz="1600" dirty="0"/>
                <a:t> sales = </a:t>
              </a:r>
              <a:r>
                <a:rPr lang="en-US" sz="1600" dirty="0">
                  <a:solidFill>
                    <a:srgbClr val="00B0F0"/>
                  </a:solidFill>
                </a:rPr>
                <a:t>new double</a:t>
              </a:r>
              <a:r>
                <a:rPr lang="en-US" sz="1600" dirty="0"/>
                <a:t>[20][30];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  </a:t>
              </a:r>
              <a:r>
                <a:rPr lang="en-US" sz="1600" dirty="0" err="1">
                  <a:solidFill>
                    <a:srgbClr val="0000FF"/>
                  </a:solidFill>
                </a:rPr>
                <a:t>fillArray</a:t>
              </a:r>
              <a:r>
                <a:rPr lang="en-US" sz="1600" dirty="0">
                  <a:solidFill>
                    <a:srgbClr val="0000FF"/>
                  </a:solidFill>
                </a:rPr>
                <a:t> (sales)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// This method fills a two-dimensional array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public static void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 err="1"/>
                <a:t>fillArray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00B0F0"/>
                  </a:solidFill>
                </a:rPr>
                <a:t>double[][]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</a:t>
              </a:r>
              <a:r>
                <a:rPr lang="en-US" sz="1600" dirty="0">
                  <a:solidFill>
                    <a:srgbClr val="00B0F0"/>
                  </a:solidFill>
                </a:rPr>
                <a:t>for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/>
                <a:t>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50"/>
                  </a:solidFill>
                </a:rPr>
                <a:t> </a:t>
              </a:r>
              <a:r>
                <a:rPr lang="en-US" sz="1600" dirty="0"/>
                <a:t>row=0; row&lt;</a:t>
              </a:r>
              <a:r>
                <a:rPr lang="en-US" sz="1600" dirty="0" err="1">
                  <a:solidFill>
                    <a:srgbClr val="FF33CC"/>
                  </a:solidFill>
                </a:rPr>
                <a:t>list.</a:t>
              </a:r>
              <a:r>
                <a:rPr lang="en-US" sz="1600" dirty="0" err="1">
                  <a:solidFill>
                    <a:srgbClr val="00B0F0"/>
                  </a:solidFill>
                </a:rPr>
                <a:t>length</a:t>
              </a:r>
              <a:r>
                <a:rPr lang="en-US" sz="1600" dirty="0"/>
                <a:t>; row++)</a:t>
              </a:r>
            </a:p>
            <a:p>
              <a:r>
                <a:rPr lang="en-US" sz="1600" dirty="0"/>
                <a:t>             for (</a:t>
              </a:r>
              <a:r>
                <a:rPr lang="en-US" sz="1600" dirty="0" err="1"/>
                <a:t>int</a:t>
              </a:r>
              <a:r>
                <a:rPr lang="en-US" sz="1600" dirty="0"/>
                <a:t> col=0; col &lt;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[row].</a:t>
              </a:r>
              <a:r>
                <a:rPr lang="en-US" sz="1600" dirty="0">
                  <a:solidFill>
                    <a:srgbClr val="00B0F0"/>
                  </a:solidFill>
                </a:rPr>
                <a:t>length</a:t>
              </a:r>
              <a:r>
                <a:rPr lang="en-US" sz="1600" dirty="0"/>
                <a:t>; col++) </a:t>
              </a:r>
            </a:p>
            <a:p>
              <a:r>
                <a:rPr lang="en-US" sz="1600" dirty="0"/>
                <a:t>          {</a:t>
              </a:r>
            </a:p>
            <a:p>
              <a:r>
                <a:rPr lang="en-US" sz="1600" dirty="0"/>
                <a:t>       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(“Enter next element: “);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    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[row][col] = </a:t>
              </a:r>
              <a:r>
                <a:rPr lang="en-US" sz="1600" dirty="0" err="1"/>
                <a:t>read.</a:t>
              </a:r>
              <a:r>
                <a:rPr lang="en-US" sz="1600" dirty="0" err="1">
                  <a:solidFill>
                    <a:srgbClr val="00B050"/>
                  </a:solidFill>
                </a:rPr>
                <a:t>nextDouble</a:t>
              </a:r>
              <a:r>
                <a:rPr lang="en-US" sz="1600" dirty="0">
                  <a:solidFill>
                    <a:srgbClr val="00B050"/>
                  </a:solidFill>
                </a:rPr>
                <a:t>()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  </a:t>
              </a:r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for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</a:t>
              </a:r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</a:t>
              </a:r>
              <a:r>
                <a:rPr lang="en-US" sz="1600" dirty="0" err="1">
                  <a:solidFill>
                    <a:srgbClr val="00B050"/>
                  </a:solidFill>
                </a:rPr>
                <a:t>fillArray</a:t>
              </a:r>
              <a:endParaRPr 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/>
                <a:t>} </a:t>
              </a:r>
              <a:r>
                <a:rPr lang="en-US" sz="16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1236822"/>
              <a:ext cx="450344" cy="4717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20</a:t>
              </a:r>
            </a:p>
          </p:txBody>
        </p:sp>
      </p:grpSp>
      <p:sp>
        <p:nvSpPr>
          <p:cNvPr id="21" name="Rectangle 20"/>
          <p:cNvSpPr/>
          <p:nvPr/>
        </p:nvSpPr>
        <p:spPr>
          <a:xfrm>
            <a:off x="683568" y="3573016"/>
            <a:ext cx="8280919" cy="244827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3568" y="3068960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Callout 11"/>
          <p:cNvSpPr/>
          <p:nvPr/>
        </p:nvSpPr>
        <p:spPr>
          <a:xfrm>
            <a:off x="6156176" y="2636912"/>
            <a:ext cx="2448272" cy="1368152"/>
          </a:xfrm>
          <a:prstGeom prst="wedgeEllipseCallout">
            <a:avLst>
              <a:gd name="adj1" fmla="val -180511"/>
              <a:gd name="adj2" fmla="val -9192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Note that [] are not written for actual parameters</a:t>
            </a:r>
          </a:p>
        </p:txBody>
      </p:sp>
      <p:sp>
        <p:nvSpPr>
          <p:cNvPr id="13" name="Oval Callout 12"/>
          <p:cNvSpPr/>
          <p:nvPr/>
        </p:nvSpPr>
        <p:spPr>
          <a:xfrm>
            <a:off x="6516216" y="4293096"/>
            <a:ext cx="2448272" cy="1368152"/>
          </a:xfrm>
          <a:prstGeom prst="wedgeEllipseCallout">
            <a:avLst>
              <a:gd name="adj1" fmla="val -93945"/>
              <a:gd name="adj2" fmla="val -75402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Every occurrence of </a:t>
            </a:r>
            <a:r>
              <a:rPr lang="en-US" sz="1400" dirty="0">
                <a:solidFill>
                  <a:srgbClr val="FF33CC"/>
                </a:solidFill>
              </a:rPr>
              <a:t>list </a:t>
            </a:r>
            <a:r>
              <a:rPr lang="en-US" sz="1400" dirty="0">
                <a:solidFill>
                  <a:srgbClr val="0000FF"/>
                </a:solidFill>
              </a:rPr>
              <a:t>is replaced by </a:t>
            </a:r>
            <a:r>
              <a:rPr lang="en-US" sz="1400" dirty="0">
                <a:solidFill>
                  <a:srgbClr val="FF33CC"/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330570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PROGRAMMING EXAMPLES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160160"/>
            <a:ext cx="8784977" cy="5509200"/>
            <a:chOff x="323528" y="1236822"/>
            <a:chExt cx="7848873" cy="5180417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5180417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   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class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arrayElementsAsParameters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/>
                <a:t>       </a:t>
              </a:r>
              <a:r>
                <a:rPr lang="en-US" sz="1600" dirty="0">
                  <a:solidFill>
                    <a:srgbClr val="00B0F0"/>
                  </a:solidFill>
                </a:rPr>
                <a:t>static </a:t>
              </a:r>
              <a:r>
                <a:rPr lang="en-US" sz="1600" dirty="0"/>
                <a:t>Scanner read = </a:t>
              </a:r>
              <a:r>
                <a:rPr lang="en-US" sz="1600" dirty="0">
                  <a:solidFill>
                    <a:srgbClr val="00B0F0"/>
                  </a:solidFill>
                </a:rPr>
                <a:t>new </a:t>
              </a:r>
              <a:r>
                <a:rPr lang="en-US" sz="1600" dirty="0"/>
                <a:t>Scanner (System.in);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/>
                <a:t>       {</a:t>
              </a:r>
            </a:p>
            <a:p>
              <a:r>
                <a:rPr lang="en-US" sz="1600" dirty="0"/>
                <a:t>     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 index, target;</a:t>
              </a:r>
            </a:p>
            <a:p>
              <a:r>
                <a:rPr lang="en-US" sz="1600" dirty="0"/>
                <a:t>       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[]</a:t>
              </a:r>
              <a:r>
                <a:rPr lang="en-US" sz="1600" dirty="0"/>
                <a:t> numbers = </a:t>
              </a:r>
              <a:r>
                <a:rPr lang="en-US" sz="1600" dirty="0">
                  <a:solidFill>
                    <a:srgbClr val="00B0F0"/>
                  </a:solidFill>
                </a:rPr>
                <a:t>new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/>
                <a:t>[100];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 // Fill the array from the user</a:t>
              </a:r>
            </a:p>
            <a:p>
              <a:r>
                <a:rPr lang="en-US" sz="1600" dirty="0"/>
                <a:t>          </a:t>
              </a:r>
              <a:r>
                <a:rPr lang="en-US" sz="1600" dirty="0">
                  <a:solidFill>
                    <a:srgbClr val="00B0F0"/>
                  </a:solidFill>
                </a:rPr>
                <a:t>for </a:t>
              </a:r>
              <a:r>
                <a:rPr lang="en-US" sz="1600" dirty="0"/>
                <a:t>(index = 0; index &lt; 100; index++)</a:t>
              </a:r>
            </a:p>
            <a:p>
              <a:r>
                <a:rPr lang="en-US" sz="1600" dirty="0"/>
                <a:t>              {</a:t>
              </a:r>
            </a:p>
            <a:p>
              <a:r>
                <a:rPr lang="en-US" sz="1600" dirty="0"/>
                <a:t>                </a:t>
              </a:r>
              <a:r>
                <a:rPr lang="en-US" sz="1600" dirty="0" err="1"/>
                <a:t>System.out.print</a:t>
              </a:r>
              <a:r>
                <a:rPr lang="en-US" sz="1600" dirty="0"/>
                <a:t> (“Enter array element: “);</a:t>
              </a:r>
            </a:p>
            <a:p>
              <a:r>
                <a:rPr lang="en-US" sz="1600" dirty="0"/>
                <a:t>                numbers[index] = </a:t>
              </a:r>
              <a:r>
                <a:rPr lang="en-US" sz="1600" dirty="0" err="1"/>
                <a:t>read.</a:t>
              </a:r>
              <a:r>
                <a:rPr lang="en-US" sz="1600" dirty="0" err="1">
                  <a:solidFill>
                    <a:srgbClr val="00B050"/>
                  </a:solidFill>
                </a:rPr>
                <a:t>nextInt</a:t>
              </a:r>
              <a:r>
                <a:rPr lang="en-US" sz="1600" dirty="0">
                  <a:solidFill>
                    <a:srgbClr val="00B050"/>
                  </a:solidFill>
                </a:rPr>
                <a:t>()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  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();</a:t>
              </a:r>
            </a:p>
            <a:p>
              <a:r>
                <a:rPr lang="en-US" sz="1600" dirty="0"/>
                <a:t>              }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  // Get the target element to search</a:t>
              </a:r>
            </a:p>
            <a:p>
              <a:r>
                <a:rPr lang="en-US" sz="1600" dirty="0"/>
                <a:t>           </a:t>
              </a:r>
              <a:r>
                <a:rPr lang="en-US" sz="1600" dirty="0" err="1"/>
                <a:t>System.out.print</a:t>
              </a:r>
              <a:r>
                <a:rPr lang="en-US" sz="1600" dirty="0"/>
                <a:t> (“Enter target element” );</a:t>
              </a:r>
            </a:p>
            <a:p>
              <a:r>
                <a:rPr lang="en-US" sz="1600" dirty="0"/>
                <a:t>           target = </a:t>
              </a:r>
              <a:r>
                <a:rPr lang="en-US" sz="1600" dirty="0" err="1"/>
                <a:t>read.</a:t>
              </a:r>
              <a:r>
                <a:rPr lang="en-US" sz="1600" dirty="0" err="1">
                  <a:solidFill>
                    <a:srgbClr val="00B050"/>
                  </a:solidFill>
                </a:rPr>
                <a:t>nextInt</a:t>
              </a:r>
              <a:r>
                <a:rPr lang="en-US" sz="1600" dirty="0">
                  <a:solidFill>
                    <a:srgbClr val="00B050"/>
                  </a:solidFill>
                </a:rPr>
                <a:t>()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     // Call for the search method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    Search (numbers, target);</a:t>
              </a:r>
            </a:p>
            <a:p>
              <a:r>
                <a:rPr lang="en-US" sz="1600" dirty="0"/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600" dirty="0">
                  <a:solidFill>
                    <a:srgbClr val="00B050"/>
                  </a:solidFill>
                </a:rPr>
                <a:t>// the Search method is in the next slide…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5180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22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683568" y="5805264"/>
            <a:ext cx="8280919" cy="216025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0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PROGRAMMING EXAMPLE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SEARCHING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405800"/>
            <a:ext cx="8784977" cy="5016758"/>
            <a:chOff x="323528" y="1236822"/>
            <a:chExt cx="7848873" cy="4717363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4717363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50"/>
                  </a:solidFill>
                </a:rPr>
                <a:t>//searching an element in the array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public static void </a:t>
              </a:r>
              <a:r>
                <a:rPr lang="en-US" sz="1600" dirty="0">
                  <a:solidFill>
                    <a:srgbClr val="0000FF"/>
                  </a:solidFill>
                </a:rPr>
                <a:t>search</a:t>
              </a:r>
              <a:r>
                <a:rPr lang="en-US" sz="1600" dirty="0">
                  <a:solidFill>
                    <a:srgbClr val="00B0F0"/>
                  </a:solidFill>
                </a:rPr>
                <a:t> (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[] 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>
                  <a:solidFill>
                    <a:srgbClr val="00B0F0"/>
                  </a:solidFill>
                </a:rPr>
                <a:t>,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element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/>
                <a:t>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</a:t>
              </a:r>
              <a:r>
                <a:rPr lang="en-US" sz="1600" dirty="0" err="1">
                  <a:solidFill>
                    <a:srgbClr val="00B0F0"/>
                  </a:solidFill>
                </a:rPr>
                <a:t>int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 err="1"/>
                <a:t>i</a:t>
              </a:r>
              <a:r>
                <a:rPr lang="en-US" sz="1600" dirty="0"/>
                <a:t> = 0, sub;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</a:t>
              </a:r>
              <a:r>
                <a:rPr lang="en-US" sz="1600" dirty="0" err="1">
                  <a:solidFill>
                    <a:srgbClr val="00B0F0"/>
                  </a:solidFill>
                </a:rPr>
                <a:t>boolean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/>
                <a:t>found = </a:t>
              </a:r>
              <a:r>
                <a:rPr lang="en-US" sz="1600" dirty="0">
                  <a:solidFill>
                    <a:srgbClr val="00B0F0"/>
                  </a:solidFill>
                </a:rPr>
                <a:t>false</a:t>
              </a:r>
              <a:r>
                <a:rPr lang="en-US" sz="1600" dirty="0"/>
                <a:t>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while </a:t>
              </a:r>
              <a:r>
                <a:rPr lang="en-US" sz="1600" dirty="0"/>
                <a:t>(!found &amp;&amp; </a:t>
              </a:r>
              <a:r>
                <a:rPr lang="en-US" sz="1600" dirty="0" err="1"/>
                <a:t>i</a:t>
              </a:r>
              <a:r>
                <a:rPr lang="en-US" sz="1600" dirty="0"/>
                <a:t> &lt; </a:t>
              </a:r>
              <a:r>
                <a:rPr lang="en-US" sz="1600" dirty="0" err="1">
                  <a:solidFill>
                    <a:srgbClr val="FF33CC"/>
                  </a:solidFill>
                </a:rPr>
                <a:t>list.</a:t>
              </a:r>
              <a:r>
                <a:rPr lang="en-US" sz="1600" dirty="0" err="1">
                  <a:solidFill>
                    <a:srgbClr val="00B0F0"/>
                  </a:solidFill>
                </a:rPr>
                <a:t>length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</a:t>
              </a:r>
              <a:r>
                <a:rPr lang="en-US" sz="1600" dirty="0"/>
                <a:t>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  if </a:t>
              </a:r>
              <a:r>
                <a:rPr lang="en-US" sz="1600" dirty="0"/>
                <a:t>(</a:t>
              </a:r>
              <a:r>
                <a:rPr lang="en-US" sz="1600" dirty="0">
                  <a:solidFill>
                    <a:srgbClr val="FF33CC"/>
                  </a:solidFill>
                </a:rPr>
                <a:t>list</a:t>
              </a:r>
              <a:r>
                <a:rPr lang="en-US" sz="1600" dirty="0"/>
                <a:t>[</a:t>
              </a:r>
              <a:r>
                <a:rPr lang="en-US" sz="1600" dirty="0" err="1"/>
                <a:t>i</a:t>
              </a:r>
              <a:r>
                <a:rPr lang="en-US" sz="1600" dirty="0"/>
                <a:t>] ==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element</a:t>
              </a:r>
              <a:r>
                <a:rPr lang="en-US" sz="1600" dirty="0"/>
                <a:t>)</a:t>
              </a:r>
            </a:p>
            <a:p>
              <a:r>
                <a:rPr lang="en-US" sz="1600" dirty="0"/>
                <a:t>           {</a:t>
              </a:r>
            </a:p>
            <a:p>
              <a:r>
                <a:rPr lang="en-US" sz="1600" dirty="0"/>
                <a:t>              found = </a:t>
              </a:r>
              <a:r>
                <a:rPr lang="en-US" sz="1600" dirty="0">
                  <a:solidFill>
                    <a:srgbClr val="00B0F0"/>
                  </a:solidFill>
                </a:rPr>
                <a:t>true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       sub = </a:t>
              </a:r>
              <a:r>
                <a:rPr lang="en-US" sz="1600" dirty="0" err="1"/>
                <a:t>i</a:t>
              </a:r>
              <a:r>
                <a:rPr lang="en-US" sz="1600" dirty="0"/>
                <a:t>;</a:t>
              </a:r>
            </a:p>
            <a:p>
              <a:r>
                <a:rPr lang="en-US" sz="1600" dirty="0"/>
                <a:t>           }</a:t>
              </a:r>
            </a:p>
            <a:p>
              <a:r>
                <a:rPr lang="en-US" sz="1600" dirty="0"/>
                <a:t>          </a:t>
              </a:r>
              <a:r>
                <a:rPr lang="en-US" sz="1600" dirty="0" err="1"/>
                <a:t>i</a:t>
              </a:r>
              <a:r>
                <a:rPr lang="en-US" sz="1600" dirty="0"/>
                <a:t>++;</a:t>
              </a:r>
            </a:p>
            <a:p>
              <a:r>
                <a:rPr lang="en-US" sz="1600" dirty="0"/>
                <a:t>      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while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if </a:t>
              </a:r>
              <a:r>
                <a:rPr lang="en-US" sz="1600" dirty="0"/>
                <a:t>(found)</a:t>
              </a:r>
            </a:p>
            <a:p>
              <a:r>
                <a:rPr lang="en-US" sz="1600" dirty="0"/>
                <a:t> 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(“%d found at position %d”,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element</a:t>
              </a:r>
              <a:r>
                <a:rPr lang="en-US" sz="1600" dirty="0"/>
                <a:t>, sub);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else</a:t>
              </a:r>
            </a:p>
            <a:p>
              <a:r>
                <a:rPr lang="en-US" sz="1600" dirty="0"/>
                <a:t>       </a:t>
              </a:r>
              <a:r>
                <a:rPr lang="en-US" sz="1600" dirty="0" err="1"/>
                <a:t>System.out.printf</a:t>
              </a:r>
              <a:r>
                <a:rPr lang="en-US" sz="1600" dirty="0"/>
                <a:t> (“%d not found..!!”,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FF33CC"/>
                  </a:solidFill>
                </a:rPr>
                <a:t>element</a:t>
              </a:r>
              <a:r>
                <a:rPr lang="en-US" sz="1600" dirty="0"/>
                <a:t>);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F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search</a:t>
              </a:r>
            </a:p>
            <a:p>
              <a:r>
                <a:rPr lang="en-US" sz="1600" dirty="0"/>
                <a:t>}</a:t>
              </a:r>
              <a:r>
                <a:rPr lang="en-US" sz="1600" dirty="0">
                  <a:solidFill>
                    <a:srgbClr val="00B050"/>
                  </a:solidFill>
                </a:rPr>
                <a:t> //end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4717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13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270892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known as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modifiers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2.1 WITH NO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3110655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 are the same modifiers used for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77110" y="1340768"/>
            <a:ext cx="7215369" cy="136815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public static  void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methodName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statements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951" y="1340768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DEFINITION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351239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modifiers indicate the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visibility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the method. In other words, where in the program can the method be used (called).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3528" y="414908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all cases, the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 of execution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(running) starts with the first statement in the </a:t>
            </a: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method.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691679" y="5517232"/>
            <a:ext cx="7215369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FF"/>
                </a:solidFill>
              </a:rPr>
              <a:t>methodName</a:t>
            </a:r>
            <a:r>
              <a:rPr lang="en-US" dirty="0">
                <a:solidFill>
                  <a:srgbClr val="0000FF"/>
                </a:solidFill>
              </a:rPr>
              <a:t>();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51520" y="5517232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CALLING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23528" y="504511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with no parameters are 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called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(used) as follows:</a:t>
            </a:r>
          </a:p>
        </p:txBody>
      </p:sp>
    </p:spTree>
    <p:extLst>
      <p:ext uri="{BB962C8B-B14F-4D97-AF65-F5344CB8AC3E}">
        <p14:creationId xmlns:p14="http://schemas.microsoft.com/office/powerpoint/2010/main" val="335244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20" grpId="0"/>
      <p:bldP spid="13" grpId="0" animBg="1"/>
      <p:bldP spid="14" grpId="0" animBg="1"/>
      <p:bldP spid="15" grpId="0"/>
      <p:bldP spid="29" grpId="0"/>
      <p:bldP spid="30" grpId="0" animBg="1"/>
      <p:bldP spid="31" grpId="0" animBg="1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2.1 WITH NO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77110" y="1268760"/>
            <a:ext cx="7215369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welcome() </a:t>
            </a:r>
            <a:r>
              <a:rPr lang="en-US" dirty="0">
                <a:solidFill>
                  <a:schemeClr val="tx1"/>
                </a:solidFill>
              </a:rPr>
              <a:t>method prints a welcome message.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951" y="126876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9512" y="1844824"/>
            <a:ext cx="8784977" cy="4031873"/>
            <a:chOff x="323528" y="1236822"/>
            <a:chExt cx="7848873" cy="3791254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3791254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    import </a:t>
              </a:r>
              <a:r>
                <a:rPr lang="en-US" sz="1600" dirty="0" err="1">
                  <a:solidFill>
                    <a:srgbClr val="FF0000"/>
                  </a:solidFill>
                </a:rPr>
                <a:t>java.util</a:t>
              </a:r>
              <a:r>
                <a:rPr lang="en-US" sz="16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public class</a:t>
              </a:r>
              <a:r>
                <a:rPr lang="en-US" sz="1600" dirty="0">
                  <a:solidFill>
                    <a:srgbClr val="0000FF"/>
                  </a:solidFill>
                </a:rPr>
                <a:t> </a:t>
              </a:r>
              <a:r>
                <a:rPr lang="en-US" sz="1600" dirty="0" err="1">
                  <a:solidFill>
                    <a:srgbClr val="0000FF"/>
                  </a:solidFill>
                </a:rPr>
                <a:t>methodNoParameters</a:t>
              </a:r>
              <a:endParaRPr lang="en-US" sz="1600" dirty="0">
                <a:solidFill>
                  <a:srgbClr val="0000FF"/>
                </a:solidFill>
              </a:endParaRPr>
            </a:p>
            <a:p>
              <a:r>
                <a:rPr lang="en-US" sz="1600" dirty="0"/>
                <a:t>    {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600" dirty="0" err="1">
                  <a:solidFill>
                    <a:srgbClr val="00B0F0"/>
                  </a:solidFill>
                </a:rPr>
                <a:t>args</a:t>
              </a:r>
              <a:r>
                <a:rPr lang="en-US" sz="16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{</a:t>
              </a:r>
            </a:p>
            <a:p>
              <a:r>
                <a:rPr lang="en-US" sz="1600" dirty="0"/>
                <a:t>       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(“Start of Program”);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	welcome();     </a:t>
              </a:r>
              <a:r>
                <a:rPr lang="en-US" sz="1600" dirty="0">
                  <a:solidFill>
                    <a:srgbClr val="00B050"/>
                  </a:solidFill>
                </a:rPr>
                <a:t>//method calling (using)</a:t>
              </a:r>
            </a:p>
            <a:p>
              <a:r>
                <a:rPr lang="en-US" sz="1600" dirty="0"/>
                <a:t>              </a:t>
              </a:r>
              <a:r>
                <a:rPr lang="en-US" sz="1600" dirty="0" err="1"/>
                <a:t>System.out.println</a:t>
              </a:r>
              <a:r>
                <a:rPr lang="en-US" sz="1600" dirty="0"/>
                <a:t> (“End of Program”);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} </a:t>
              </a:r>
              <a:r>
                <a:rPr lang="en-US" sz="1600" dirty="0">
                  <a:solidFill>
                    <a:srgbClr val="00B050"/>
                  </a:solidFill>
                </a:rPr>
                <a:t>//end of main</a:t>
              </a:r>
            </a:p>
            <a:p>
              <a:endParaRPr lang="en-US" sz="1600" dirty="0">
                <a:solidFill>
                  <a:srgbClr val="00B050"/>
                </a:solidFill>
              </a:endParaRPr>
            </a:p>
            <a:p>
              <a:r>
                <a:rPr lang="en-US" sz="1600" dirty="0">
                  <a:solidFill>
                    <a:srgbClr val="00B050"/>
                  </a:solidFill>
                </a:rPr>
                <a:t>      //method definition: This method prints a welcome message</a:t>
              </a:r>
            </a:p>
            <a:p>
              <a:r>
                <a:rPr lang="en-US" sz="16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600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0000FF"/>
                  </a:solidFill>
                </a:rPr>
                <a:t>welcome()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</a:t>
              </a:r>
              <a:r>
                <a:rPr lang="en-US" sz="1600" b="1" dirty="0">
                  <a:solidFill>
                    <a:srgbClr val="0000FF"/>
                  </a:solidFill>
                </a:rPr>
                <a:t>{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  </a:t>
              </a:r>
              <a:r>
                <a:rPr lang="en-US" sz="1600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sz="1600" dirty="0">
                  <a:solidFill>
                    <a:srgbClr val="0000FF"/>
                  </a:solidFill>
                </a:rPr>
                <a:t> (“Hello..!!”);</a:t>
              </a:r>
            </a:p>
            <a:p>
              <a:r>
                <a:rPr lang="en-US" sz="1600" dirty="0">
                  <a:solidFill>
                    <a:srgbClr val="0000FF"/>
                  </a:solidFill>
                </a:rPr>
                <a:t>      </a:t>
              </a:r>
              <a:r>
                <a:rPr lang="en-US" sz="1600" b="1" dirty="0">
                  <a:solidFill>
                    <a:srgbClr val="0000FF"/>
                  </a:solidFill>
                </a:rPr>
                <a:t>}</a:t>
              </a:r>
              <a:r>
                <a:rPr lang="en-US" sz="1600" b="1" dirty="0">
                  <a:solidFill>
                    <a:srgbClr val="FF0000"/>
                  </a:solidFill>
                </a:rPr>
                <a:t> </a:t>
              </a:r>
              <a:r>
                <a:rPr lang="en-US" sz="1600" dirty="0">
                  <a:solidFill>
                    <a:srgbClr val="00B050"/>
                  </a:solidFill>
                </a:rPr>
                <a:t>//end of welcome</a:t>
              </a:r>
            </a:p>
            <a:p>
              <a:r>
                <a:rPr lang="en-US" sz="1600" dirty="0"/>
                <a:t> } </a:t>
              </a:r>
              <a:r>
                <a:rPr lang="en-US" sz="16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3791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16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83568" y="4293096"/>
            <a:ext cx="8280919" cy="1224136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568" y="3315470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520" y="5949280"/>
            <a:ext cx="8712967" cy="738664"/>
            <a:chOff x="683568" y="1236822"/>
            <a:chExt cx="7488831" cy="738664"/>
          </a:xfrm>
        </p:grpSpPr>
        <p:sp>
          <p:nvSpPr>
            <p:cNvPr id="26" name="TextBox 25"/>
            <p:cNvSpPr txBox="1"/>
            <p:nvPr/>
          </p:nvSpPr>
          <p:spPr>
            <a:xfrm>
              <a:off x="1069013" y="1236822"/>
              <a:ext cx="7103386" cy="738664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Start of Program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Hello..!!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End of Program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3568" y="1236822"/>
              <a:ext cx="2160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971600" y="3429000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619672" y="3212976"/>
            <a:ext cx="0" cy="216024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1600" y="3429000"/>
            <a:ext cx="0" cy="122413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3848" y="5445224"/>
            <a:ext cx="280831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979727" y="3645024"/>
            <a:ext cx="0" cy="1800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508104" y="3708098"/>
            <a:ext cx="48560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3568" y="5979766"/>
            <a:ext cx="8280919" cy="257546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3568" y="6195790"/>
            <a:ext cx="8280919" cy="257546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3568" y="6453336"/>
            <a:ext cx="8280919" cy="257546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Callout 39"/>
          <p:cNvSpPr/>
          <p:nvPr/>
        </p:nvSpPr>
        <p:spPr>
          <a:xfrm>
            <a:off x="6421304" y="1844824"/>
            <a:ext cx="2448272" cy="1080120"/>
          </a:xfrm>
          <a:prstGeom prst="wedgeEllipseCallout">
            <a:avLst>
              <a:gd name="adj1" fmla="val -83823"/>
              <a:gd name="adj2" fmla="val 71967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Start execution with the first statement in main</a:t>
            </a:r>
            <a:endParaRPr lang="en-US" sz="1400" dirty="0">
              <a:solidFill>
                <a:srgbClr val="00B0F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971600" y="4653136"/>
            <a:ext cx="0" cy="792088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83568" y="457096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Callout 30"/>
          <p:cNvSpPr/>
          <p:nvPr/>
        </p:nvSpPr>
        <p:spPr>
          <a:xfrm>
            <a:off x="6573704" y="4797152"/>
            <a:ext cx="2448272" cy="1080120"/>
          </a:xfrm>
          <a:prstGeom prst="wedgeEllipseCallout">
            <a:avLst>
              <a:gd name="adj1" fmla="val -151190"/>
              <a:gd name="adj2" fmla="val -60162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header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3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4" grpId="0" animBg="1"/>
      <p:bldP spid="23" grpId="0" animBg="1"/>
      <p:bldP spid="24" grpId="0" animBg="1"/>
      <p:bldP spid="37" grpId="0" animBg="1"/>
      <p:bldP spid="38" grpId="0" animBg="1"/>
      <p:bldP spid="39" grpId="0" animBg="1"/>
      <p:bldP spid="40" grpId="0" animBg="1"/>
      <p:bldP spid="30" grpId="0" animBg="1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2.1 WITH NO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77110" y="1268760"/>
            <a:ext cx="7215369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FF"/>
                </a:solidFill>
              </a:rPr>
              <a:t>displayMenu</a:t>
            </a:r>
            <a:r>
              <a:rPr lang="en-US" dirty="0">
                <a:solidFill>
                  <a:srgbClr val="0000FF"/>
                </a:solidFill>
              </a:rPr>
              <a:t>() </a:t>
            </a:r>
            <a:r>
              <a:rPr lang="en-US" dirty="0">
                <a:solidFill>
                  <a:schemeClr val="tx1"/>
                </a:solidFill>
              </a:rPr>
              <a:t>method displays a menu.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951" y="126876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 2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9512" y="1844824"/>
            <a:ext cx="8784977" cy="3785652"/>
            <a:chOff x="323528" y="1236822"/>
            <a:chExt cx="7848873" cy="3559727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3530786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    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public class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methodNoParameters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/>
                <a:t> 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{</a:t>
              </a:r>
            </a:p>
            <a:p>
              <a:r>
                <a:rPr lang="en-US" sz="1400" dirty="0"/>
                <a:t>            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(“Start of Program”);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	</a:t>
              </a:r>
              <a:r>
                <a:rPr lang="en-US" sz="1400" dirty="0" err="1">
                  <a:solidFill>
                    <a:srgbClr val="0000FF"/>
                  </a:solidFill>
                </a:rPr>
                <a:t>displayMenu</a:t>
              </a:r>
              <a:r>
                <a:rPr lang="en-US" sz="1400" dirty="0">
                  <a:solidFill>
                    <a:srgbClr val="0000FF"/>
                  </a:solidFill>
                </a:rPr>
                <a:t>();     </a:t>
              </a:r>
              <a:r>
                <a:rPr lang="en-US" sz="1400" dirty="0">
                  <a:solidFill>
                    <a:srgbClr val="00B050"/>
                  </a:solidFill>
                </a:rPr>
                <a:t>//method calling (using)</a:t>
              </a:r>
            </a:p>
            <a:p>
              <a:r>
                <a:rPr lang="en-US" sz="1400" dirty="0"/>
                <a:t>            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(“End of Program”);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//method definition: This method displays a menu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displayMenu</a:t>
              </a:r>
              <a:r>
                <a:rPr lang="en-US" sz="1400" dirty="0">
                  <a:solidFill>
                    <a:srgbClr val="0000FF"/>
                  </a:solidFill>
                </a:rPr>
                <a:t>()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</a:t>
              </a:r>
              <a:r>
                <a:rPr lang="en-US" sz="1400" b="1" dirty="0">
                  <a:solidFill>
                    <a:srgbClr val="0000FF"/>
                  </a:solidFill>
                </a:rPr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sz="1400" dirty="0">
                  <a:solidFill>
                    <a:srgbClr val="0000FF"/>
                  </a:solidFill>
                </a:rPr>
                <a:t> (“1. R for Residential”);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sz="1400" dirty="0">
                  <a:solidFill>
                    <a:srgbClr val="0000FF"/>
                  </a:solidFill>
                </a:rPr>
                <a:t> (“2. C for Commercial”);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sz="1400" dirty="0">
                  <a:solidFill>
                    <a:srgbClr val="0000FF"/>
                  </a:solidFill>
                </a:rPr>
                <a:t> (“3. I for industrial”);</a:t>
              </a:r>
            </a:p>
            <a:p>
              <a:r>
                <a:rPr lang="en-US" sz="1400" b="1" dirty="0">
                  <a:solidFill>
                    <a:srgbClr val="0000FF"/>
                  </a:solidFill>
                </a:rPr>
                <a:t>      }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of </a:t>
              </a:r>
              <a:r>
                <a:rPr lang="en-US" sz="1400" dirty="0" err="1">
                  <a:solidFill>
                    <a:srgbClr val="00B050"/>
                  </a:solidFill>
                </a:rPr>
                <a:t>displayMenu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3559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600" dirty="0">
                  <a:solidFill>
                    <a:srgbClr val="FF0000"/>
                  </a:solidFill>
                </a:rPr>
                <a:t>15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683568" y="3789040"/>
            <a:ext cx="8280919" cy="1512168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83568" y="3140968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251520" y="5517232"/>
            <a:ext cx="8712967" cy="1223556"/>
            <a:chOff x="683568" y="1092806"/>
            <a:chExt cx="7488831" cy="1223556"/>
          </a:xfrm>
        </p:grpSpPr>
        <p:sp>
          <p:nvSpPr>
            <p:cNvPr id="26" name="TextBox 25"/>
            <p:cNvSpPr txBox="1"/>
            <p:nvPr/>
          </p:nvSpPr>
          <p:spPr>
            <a:xfrm>
              <a:off x="1069013" y="1092806"/>
              <a:ext cx="7103386" cy="1169551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Start of Program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1. R for Residential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2. C for Commercial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3. I for Industrial</a:t>
              </a:r>
            </a:p>
            <a:p>
              <a:r>
                <a:rPr lang="en-US" sz="1400" dirty="0">
                  <a:solidFill>
                    <a:schemeClr val="bg1"/>
                  </a:solidFill>
                </a:rPr>
                <a:t>End of Program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3568" y="1146811"/>
              <a:ext cx="21602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971600" y="3284984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619672" y="3068960"/>
            <a:ext cx="0" cy="216024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71600" y="3284984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75856" y="5229200"/>
            <a:ext cx="273630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002256" y="3501008"/>
            <a:ext cx="0" cy="172819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5076056" y="3489695"/>
            <a:ext cx="9262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83568" y="5547718"/>
            <a:ext cx="8280919" cy="257546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83568" y="5774778"/>
            <a:ext cx="8280919" cy="678558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3568" y="6453336"/>
            <a:ext cx="8280919" cy="257546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971600" y="4149080"/>
            <a:ext cx="0" cy="108012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83568" y="3994904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Callout 29"/>
          <p:cNvSpPr/>
          <p:nvPr/>
        </p:nvSpPr>
        <p:spPr>
          <a:xfrm>
            <a:off x="6573704" y="4221088"/>
            <a:ext cx="2448272" cy="1080120"/>
          </a:xfrm>
          <a:prstGeom prst="wedgeEllipseCallout">
            <a:avLst>
              <a:gd name="adj1" fmla="val -151190"/>
              <a:gd name="adj2" fmla="val -60162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header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4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4" grpId="0" animBg="1"/>
      <p:bldP spid="23" grpId="0" animBg="1"/>
      <p:bldP spid="24" grpId="0" animBg="1"/>
      <p:bldP spid="37" grpId="0" animBg="1"/>
      <p:bldP spid="38" grpId="0" animBg="1"/>
      <p:bldP spid="39" grpId="0" animBg="1"/>
      <p:bldP spid="29" grpId="0" animBg="1"/>
      <p:bldP spid="3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323528" y="6105490"/>
            <a:ext cx="864096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actual parameter replaces each occurrence of the formal parameter in the method.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249289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formal parameter is written between the parenthesis.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2.2 WITH A SINGLE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2894631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datatype of the formal parameter precedes its name.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677110" y="1340768"/>
            <a:ext cx="7215369" cy="115212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B0F0"/>
                </a:solidFill>
              </a:rPr>
              <a:t>public static  void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methodName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dataType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formal_parameter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statements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951" y="1340768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DEFINITION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3528" y="3296366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name of the formal parameter will be used inside the method.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3528" y="378904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methods with a single parameter are called using an actual parameter as follows: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691679" y="4549190"/>
            <a:ext cx="7215369" cy="50405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FF"/>
                </a:solidFill>
              </a:rPr>
              <a:t>methodName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actualParameter</a:t>
            </a:r>
            <a:r>
              <a:rPr lang="en-US" dirty="0">
                <a:solidFill>
                  <a:srgbClr val="0000FF"/>
                </a:solidFill>
              </a:rPr>
              <a:t>);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251520" y="4549190"/>
            <a:ext cx="1296144" cy="50405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CALLING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3528" y="5085184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 that the type of the parameter is NOT written when calling.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5405154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actual parameter should have a value before being used to call the method.</a:t>
            </a:r>
          </a:p>
        </p:txBody>
      </p:sp>
    </p:spTree>
    <p:extLst>
      <p:ext uri="{BB962C8B-B14F-4D97-AF65-F5344CB8AC3E}">
        <p14:creationId xmlns:p14="http://schemas.microsoft.com/office/powerpoint/2010/main" val="741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/>
      <p:bldP spid="16" grpId="0" animBg="1"/>
      <p:bldP spid="20" grpId="0"/>
      <p:bldP spid="13" grpId="0" animBg="1"/>
      <p:bldP spid="14" grpId="0" animBg="1"/>
      <p:bldP spid="15" grpId="0"/>
      <p:bldP spid="28" grpId="0"/>
      <p:bldP spid="30" grpId="0" animBg="1"/>
      <p:bldP spid="31" grpId="0" animBg="1"/>
      <p:bldP spid="21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2.2 WITH A SINGLE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77110" y="1268760"/>
            <a:ext cx="7215369" cy="5040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FF"/>
                </a:solidFill>
              </a:rPr>
              <a:t>drawLine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method prints a line using the given character.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36951" y="1268760"/>
            <a:ext cx="1296144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EXAMPLE 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9512" y="1844824"/>
            <a:ext cx="8784977" cy="4185761"/>
            <a:chOff x="323528" y="1236822"/>
            <a:chExt cx="7848873" cy="3935959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3935959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    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public class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methodOneParameter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/>
                <a:t>    {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{</a:t>
              </a:r>
            </a:p>
            <a:p>
              <a:r>
                <a:rPr lang="en-US" sz="1400" dirty="0"/>
                <a:t>            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(“Start of Program”); </a:t>
              </a:r>
              <a:r>
                <a:rPr lang="en-US" sz="1400" dirty="0">
                  <a:solidFill>
                    <a:srgbClr val="00B050"/>
                  </a:solidFill>
                </a:rPr>
                <a:t>//output line #1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	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(‘*’);     </a:t>
              </a:r>
              <a:r>
                <a:rPr lang="en-US" sz="1400" dirty="0">
                  <a:solidFill>
                    <a:srgbClr val="00B050"/>
                  </a:solidFill>
                </a:rPr>
                <a:t>//method calling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output line #2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	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(‘~’);</a:t>
              </a:r>
              <a:r>
                <a:rPr lang="en-US" sz="1400" dirty="0">
                  <a:solidFill>
                    <a:srgbClr val="00B050"/>
                  </a:solidFill>
                </a:rPr>
                <a:t>     //method calling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output line #3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          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 (“End of Program”);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//method definition: This method draws a line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char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</a:t>
              </a:r>
              <a:r>
                <a:rPr lang="en-US" sz="1400" b="1" dirty="0">
                  <a:solidFill>
                    <a:srgbClr val="0000FF"/>
                  </a:solidFill>
                </a:rPr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00FF"/>
                  </a:solidFill>
                </a:rPr>
                <a:t> (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=0;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 &lt; 10;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++)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</a:t>
              </a:r>
              <a:r>
                <a:rPr lang="en-US" sz="1400" dirty="0">
                  <a:solidFill>
                    <a:srgbClr val="0000FF"/>
                  </a:solidFill>
                </a:rPr>
                <a:t> (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sz="1400" dirty="0">
                  <a:solidFill>
                    <a:srgbClr val="0000FF"/>
                  </a:solidFill>
                </a:rPr>
                <a:t>(); 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</a:t>
              </a:r>
              <a:r>
                <a:rPr lang="en-US" sz="1400" b="1" dirty="0">
                  <a:solidFill>
                    <a:srgbClr val="0000FF"/>
                  </a:solidFill>
                </a:rPr>
                <a:t>}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of </a:t>
              </a:r>
              <a:r>
                <a:rPr lang="en-US" sz="1400" dirty="0" err="1">
                  <a:solidFill>
                    <a:srgbClr val="00B050"/>
                  </a:solidFill>
                </a:rPr>
                <a:t>drawLine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393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</p:txBody>
        </p:sp>
      </p:grpSp>
      <p:cxnSp>
        <p:nvCxnSpPr>
          <p:cNvPr id="28" name="Straight Connector 27"/>
          <p:cNvCxnSpPr/>
          <p:nvPr/>
        </p:nvCxnSpPr>
        <p:spPr>
          <a:xfrm flipH="1">
            <a:off x="899592" y="3212976"/>
            <a:ext cx="6480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1547664" y="2996952"/>
            <a:ext cx="0" cy="216024"/>
          </a:xfrm>
          <a:prstGeom prst="line">
            <a:avLst/>
          </a:prstGeom>
          <a:ln w="28575">
            <a:solidFill>
              <a:schemeClr val="tx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99592" y="3212976"/>
            <a:ext cx="0" cy="11521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203848" y="5661248"/>
            <a:ext cx="5616624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8802022" y="3429000"/>
            <a:ext cx="0" cy="223224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156176" y="3429000"/>
            <a:ext cx="264584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85023" y="4365104"/>
            <a:ext cx="14569" cy="12961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1043608" y="3501008"/>
            <a:ext cx="5760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043608" y="3501008"/>
            <a:ext cx="0" cy="86409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1043608" y="4365104"/>
            <a:ext cx="8384" cy="1296144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8316416" y="3645024"/>
            <a:ext cx="0" cy="19442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4932040" y="3645024"/>
            <a:ext cx="3384376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203848" y="5589240"/>
            <a:ext cx="511256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51520" y="5949280"/>
            <a:ext cx="8712967" cy="830997"/>
            <a:chOff x="683568" y="1362835"/>
            <a:chExt cx="7488831" cy="830997"/>
          </a:xfrm>
        </p:grpSpPr>
        <p:sp>
          <p:nvSpPr>
            <p:cNvPr id="62" name="TextBox 61"/>
            <p:cNvSpPr txBox="1"/>
            <p:nvPr/>
          </p:nvSpPr>
          <p:spPr>
            <a:xfrm>
              <a:off x="1069013" y="1362835"/>
              <a:ext cx="7103386" cy="830997"/>
            </a:xfrm>
            <a:prstGeom prst="rect">
              <a:avLst/>
            </a:prstGeom>
            <a:solidFill>
              <a:srgbClr val="0000FF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Start of Program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**********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~~~~~~~~~~</a:t>
              </a:r>
            </a:p>
            <a:p>
              <a:r>
                <a:rPr lang="en-US" sz="1200" dirty="0">
                  <a:solidFill>
                    <a:schemeClr val="bg1"/>
                  </a:solidFill>
                </a:rPr>
                <a:t>End of Program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83568" y="1362835"/>
              <a:ext cx="2160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1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2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3</a:t>
              </a:r>
            </a:p>
            <a:p>
              <a:r>
                <a:rPr lang="en-US" sz="1200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sp>
        <p:nvSpPr>
          <p:cNvPr id="65" name="Rectangle 64"/>
          <p:cNvSpPr/>
          <p:nvPr/>
        </p:nvSpPr>
        <p:spPr>
          <a:xfrm>
            <a:off x="683568" y="3140968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3568" y="6165304"/>
            <a:ext cx="8280919" cy="185537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3568" y="3398514"/>
            <a:ext cx="8280919" cy="174502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3568" y="6339807"/>
            <a:ext cx="8280919" cy="185537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3568" y="5979767"/>
            <a:ext cx="8280919" cy="185537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3568" y="6525344"/>
            <a:ext cx="8280919" cy="185537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83568" y="4005064"/>
            <a:ext cx="8280919" cy="165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683568" y="4210928"/>
            <a:ext cx="8280919" cy="226184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Callout 37"/>
          <p:cNvSpPr/>
          <p:nvPr/>
        </p:nvSpPr>
        <p:spPr>
          <a:xfrm>
            <a:off x="6156176" y="4149080"/>
            <a:ext cx="2448272" cy="1080120"/>
          </a:xfrm>
          <a:prstGeom prst="wedgeEllipseCallout">
            <a:avLst>
              <a:gd name="adj1" fmla="val -126756"/>
              <a:gd name="adj2" fmla="val -34053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Method header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96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1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39" grpId="0" animBg="1"/>
      <p:bldP spid="37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251520" y="4941168"/>
            <a:ext cx="8784977" cy="1600438"/>
            <a:chOff x="323528" y="1236822"/>
            <a:chExt cx="7848873" cy="1504925"/>
          </a:xfrm>
        </p:grpSpPr>
        <p:sp>
          <p:nvSpPr>
            <p:cNvPr id="32" name="TextBox 31"/>
            <p:cNvSpPr txBox="1"/>
            <p:nvPr/>
          </p:nvSpPr>
          <p:spPr>
            <a:xfrm>
              <a:off x="788528" y="1236822"/>
              <a:ext cx="7383873" cy="150492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public static void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char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>
                  <a:solidFill>
                    <a:srgbClr val="FF33CC"/>
                  </a:solidFill>
                </a:rPr>
                <a:t>‘*’</a:t>
              </a:r>
              <a:r>
                <a:rPr lang="en-US" sz="14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</a:t>
              </a:r>
              <a:r>
                <a:rPr lang="en-US" sz="1400" b="1" dirty="0">
                  <a:solidFill>
                    <a:srgbClr val="0000FF"/>
                  </a:solidFill>
                </a:rPr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00FF"/>
                  </a:solidFill>
                </a:rPr>
                <a:t> (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=0;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 &lt; 10;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++)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</a:t>
              </a:r>
              <a:r>
                <a:rPr lang="en-US" sz="1400" dirty="0">
                  <a:solidFill>
                    <a:srgbClr val="0000FF"/>
                  </a:solidFill>
                </a:rPr>
                <a:t> (</a:t>
              </a:r>
              <a:r>
                <a:rPr lang="en-US" sz="1400" dirty="0">
                  <a:solidFill>
                    <a:srgbClr val="FF33CC"/>
                  </a:solidFill>
                </a:rPr>
                <a:t>‘*’</a:t>
              </a:r>
              <a:r>
                <a:rPr lang="en-US" sz="14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sz="1400" dirty="0">
                  <a:solidFill>
                    <a:srgbClr val="0000FF"/>
                  </a:solidFill>
                </a:rPr>
                <a:t>(); 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</a:t>
              </a:r>
              <a:r>
                <a:rPr lang="en-US" sz="1400" b="1" dirty="0">
                  <a:solidFill>
                    <a:srgbClr val="0000FF"/>
                  </a:solidFill>
                </a:rPr>
                <a:t>}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of </a:t>
              </a:r>
              <a:r>
                <a:rPr lang="en-US" sz="1400" dirty="0" err="1">
                  <a:solidFill>
                    <a:srgbClr val="00B050"/>
                  </a:solidFill>
                </a:rPr>
                <a:t>drawLine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528" y="1236822"/>
              <a:ext cx="450344" cy="1504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 us focus on lines 7 &amp; 8 in the previous code.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2.2 WITH A SINGLE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251519" y="1596862"/>
            <a:ext cx="8784977" cy="2246769"/>
            <a:chOff x="323528" y="1236822"/>
            <a:chExt cx="7848873" cy="2112684"/>
          </a:xfrm>
        </p:grpSpPr>
        <p:sp>
          <p:nvSpPr>
            <p:cNvPr id="24" name="TextBox 23"/>
            <p:cNvSpPr txBox="1"/>
            <p:nvPr/>
          </p:nvSpPr>
          <p:spPr>
            <a:xfrm>
              <a:off x="788528" y="1236822"/>
              <a:ext cx="7383873" cy="2112684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	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(‘*’);     </a:t>
              </a:r>
              <a:r>
                <a:rPr lang="en-US" sz="1400" dirty="0">
                  <a:solidFill>
                    <a:srgbClr val="00B050"/>
                  </a:solidFill>
                </a:rPr>
                <a:t>//method calling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output line #2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	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(‘~’);</a:t>
              </a:r>
              <a:r>
                <a:rPr lang="en-US" sz="1400" dirty="0">
                  <a:solidFill>
                    <a:srgbClr val="00B050"/>
                  </a:solidFill>
                </a:rPr>
                <a:t>     //method calling </a:t>
              </a:r>
              <a:r>
                <a:rPr lang="en-US" sz="1400" dirty="0">
                  <a:solidFill>
                    <a:srgbClr val="00B050"/>
                  </a:solidFill>
                  <a:sym typeface="Wingdings" panose="05000000000000000000" pitchFamily="2" charset="2"/>
                </a:rPr>
                <a:t> output line #3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>
                  <a:solidFill>
                    <a:srgbClr val="00B050"/>
                  </a:solidFill>
                </a:rPr>
                <a:t>//method definition: This method draws a line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char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</a:t>
              </a:r>
              <a:r>
                <a:rPr lang="en-US" sz="1400" b="1" dirty="0">
                  <a:solidFill>
                    <a:srgbClr val="0000FF"/>
                  </a:solidFill>
                </a:rPr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00FF"/>
                  </a:solidFill>
                </a:rPr>
                <a:t> (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=0;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 &lt; 10; </a:t>
              </a:r>
              <a:r>
                <a:rPr lang="en-US" sz="1400" dirty="0" err="1">
                  <a:solidFill>
                    <a:srgbClr val="0000FF"/>
                  </a:solidFill>
                </a:rPr>
                <a:t>i</a:t>
              </a:r>
              <a:r>
                <a:rPr lang="en-US" sz="1400" dirty="0">
                  <a:solidFill>
                    <a:srgbClr val="0000FF"/>
                  </a:solidFill>
                </a:rPr>
                <a:t>++)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</a:t>
              </a:r>
              <a:r>
                <a:rPr lang="en-US" sz="1400" dirty="0">
                  <a:solidFill>
                    <a:srgbClr val="0000FF"/>
                  </a:solidFill>
                </a:rPr>
                <a:t> (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00FF"/>
                  </a:solidFill>
                </a:rPr>
                <a:t>System.out.println</a:t>
              </a:r>
              <a:r>
                <a:rPr lang="en-US" sz="1400" dirty="0">
                  <a:solidFill>
                    <a:srgbClr val="0000FF"/>
                  </a:solidFill>
                </a:rPr>
                <a:t>(); 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</a:t>
              </a:r>
              <a:r>
                <a:rPr lang="en-US" sz="1400" b="1" dirty="0">
                  <a:solidFill>
                    <a:srgbClr val="0000FF"/>
                  </a:solidFill>
                </a:rPr>
                <a:t>}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of </a:t>
              </a:r>
              <a:r>
                <a:rPr lang="en-US" sz="1400" dirty="0" err="1">
                  <a:solidFill>
                    <a:srgbClr val="00B050"/>
                  </a:solidFill>
                </a:rPr>
                <a:t>drawLine</a:t>
              </a:r>
              <a:endParaRPr lang="en-US" sz="1400" dirty="0">
                <a:solidFill>
                  <a:srgbClr val="00B05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3528" y="1236822"/>
              <a:ext cx="450344" cy="21126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23528" y="386104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When a method is called with an actual parameter, the latter replaces every occurrence of the formal parameter in the method statements.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3528" y="443711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calling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drawLine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(‘*’)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equivalent to the following code:</a:t>
            </a:r>
          </a:p>
        </p:txBody>
      </p:sp>
      <p:sp>
        <p:nvSpPr>
          <p:cNvPr id="34" name="Oval Callout 33"/>
          <p:cNvSpPr/>
          <p:nvPr/>
        </p:nvSpPr>
        <p:spPr>
          <a:xfrm>
            <a:off x="6421304" y="5085184"/>
            <a:ext cx="2448272" cy="1080120"/>
          </a:xfrm>
          <a:prstGeom prst="wedgeEllipseCallout">
            <a:avLst>
              <a:gd name="adj1" fmla="val -182605"/>
              <a:gd name="adj2" fmla="val 27660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Every </a:t>
            </a:r>
            <a:r>
              <a:rPr lang="en-US" sz="1400" dirty="0" err="1">
                <a:solidFill>
                  <a:srgbClr val="FF33CC"/>
                </a:solidFill>
              </a:rPr>
              <a:t>ch</a:t>
            </a:r>
            <a:r>
              <a:rPr lang="en-US" sz="1400" dirty="0">
                <a:solidFill>
                  <a:srgbClr val="0000FF"/>
                </a:solidFill>
              </a:rPr>
              <a:t> is replaced by </a:t>
            </a:r>
            <a:r>
              <a:rPr lang="en-US" sz="1400" dirty="0">
                <a:solidFill>
                  <a:srgbClr val="FF33CC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2682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26" grpId="0"/>
      <p:bldP spid="27" grpId="0"/>
      <p:bldP spid="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23528" y="1196752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Similarly, calling </a:t>
            </a:r>
            <a:r>
              <a:rPr lang="en-US" sz="2000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drawLine</a:t>
            </a:r>
            <a:r>
              <a:rPr lang="en-US" sz="2000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(‘~’)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replaces each </a:t>
            </a:r>
            <a:r>
              <a:rPr lang="en-US" sz="2000" dirty="0" err="1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by </a:t>
            </a:r>
            <a:r>
              <a:rPr lang="en-US" sz="2000" dirty="0">
                <a:solidFill>
                  <a:srgbClr val="FF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2.2 WITH A SINGLE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3528" y="1700808"/>
            <a:ext cx="8640960" cy="707886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>
              <a:buClr>
                <a:srgbClr val="FF0000"/>
              </a:buClr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general, the actual parameter replaces each occurrence of the formal parameter in the called method.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3528" y="2708920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previous example illustrates that a method is written once, but may be executed as much as wanted with different values.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501008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previous code may be re-written so that it accepts a character from the user to draw the line with. Refer to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9442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6" grpId="0" animBg="1"/>
      <p:bldP spid="20" grpId="0" animBg="1"/>
      <p:bldP spid="22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0" y="764704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63880" cy="598488"/>
          </a:xfrm>
        </p:spPr>
        <p:txBody>
          <a:bodyPr>
            <a:noAutofit/>
          </a:bodyPr>
          <a:lstStyle/>
          <a:p>
            <a:pPr eaLnBrk="1" hangingPunct="1"/>
            <a:r>
              <a:rPr lang="en-US" sz="4000" dirty="0">
                <a:solidFill>
                  <a:schemeClr val="accent2"/>
                </a:solidFill>
                <a:latin typeface="Tahoma" charset="0"/>
                <a:cs typeface="Arial" charset="0"/>
              </a:rPr>
              <a:t>VOID METHODS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4484-767D-4C48-AF0E-A1438A969E5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836712"/>
            <a:ext cx="9144000" cy="3600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2.2 WITH A SINGLE PARAMETER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1196752"/>
            <a:ext cx="9144000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79512" y="1331471"/>
            <a:ext cx="8784977" cy="4401205"/>
            <a:chOff x="323528" y="1236822"/>
            <a:chExt cx="7848873" cy="4138545"/>
          </a:xfrm>
        </p:grpSpPr>
        <p:sp>
          <p:nvSpPr>
            <p:cNvPr id="21" name="TextBox 20"/>
            <p:cNvSpPr txBox="1"/>
            <p:nvPr/>
          </p:nvSpPr>
          <p:spPr>
            <a:xfrm>
              <a:off x="788528" y="1236822"/>
              <a:ext cx="7383873" cy="4138545"/>
            </a:xfrm>
            <a:prstGeom prst="rect">
              <a:avLst/>
            </a:prstGeom>
            <a:solidFill>
              <a:schemeClr val="bg2"/>
            </a:solidFill>
            <a:ln w="28575" cap="rnd" cmpd="thickThin"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00B0F0"/>
                  </a:solidFill>
                </a:rPr>
                <a:t>    import </a:t>
              </a:r>
              <a:r>
                <a:rPr lang="en-US" sz="1400" dirty="0" err="1">
                  <a:solidFill>
                    <a:srgbClr val="FF0000"/>
                  </a:solidFill>
                </a:rPr>
                <a:t>java.util</a:t>
              </a:r>
              <a:r>
                <a:rPr lang="en-US" sz="1400" dirty="0">
                  <a:solidFill>
                    <a:srgbClr val="0000FF"/>
                  </a:solidFill>
                </a:rPr>
                <a:t>.*;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public class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methodOneParameter</a:t>
              </a:r>
              <a:endParaRPr lang="en-US" sz="1400" dirty="0">
                <a:solidFill>
                  <a:srgbClr val="0000FF"/>
                </a:solidFill>
              </a:endParaRPr>
            </a:p>
            <a:p>
              <a:r>
                <a:rPr lang="en-US" sz="1400" dirty="0"/>
                <a:t>    {</a:t>
              </a:r>
            </a:p>
            <a:p>
              <a:r>
                <a:rPr lang="en-US" sz="1400" dirty="0"/>
                <a:t>       </a:t>
              </a:r>
              <a:r>
                <a:rPr lang="en-US" sz="1400" dirty="0">
                  <a:solidFill>
                    <a:srgbClr val="00B0F0"/>
                  </a:solidFill>
                </a:rPr>
                <a:t>static </a:t>
              </a:r>
              <a:r>
                <a:rPr lang="en-US" sz="1400" dirty="0"/>
                <a:t>Scanner read = </a:t>
              </a:r>
              <a:r>
                <a:rPr lang="en-US" sz="1400" dirty="0">
                  <a:solidFill>
                    <a:srgbClr val="00B0F0"/>
                  </a:solidFill>
                </a:rPr>
                <a:t>new </a:t>
              </a:r>
              <a:r>
                <a:rPr lang="en-US" sz="1400" dirty="0"/>
                <a:t>Scanner (System.in);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 public static void main(String[] </a:t>
              </a:r>
              <a:r>
                <a:rPr lang="en-US" sz="1400" dirty="0" err="1">
                  <a:solidFill>
                    <a:srgbClr val="00B0F0"/>
                  </a:solidFill>
                </a:rPr>
                <a:t>args</a:t>
              </a:r>
              <a:r>
                <a:rPr lang="en-US" sz="1400" dirty="0">
                  <a:solidFill>
                    <a:srgbClr val="00B0F0"/>
                  </a:solidFill>
                </a:rPr>
                <a:t>)</a:t>
              </a:r>
            </a:p>
            <a:p>
              <a:r>
                <a:rPr lang="en-US" sz="1400" dirty="0"/>
                <a:t>       {</a:t>
              </a:r>
            </a:p>
            <a:p>
              <a:r>
                <a:rPr lang="en-US" sz="1400" dirty="0"/>
                <a:t>         </a:t>
              </a:r>
              <a:r>
                <a:rPr lang="en-US" sz="1400" dirty="0">
                  <a:solidFill>
                    <a:srgbClr val="00B0F0"/>
                  </a:solidFill>
                </a:rPr>
                <a:t>char </a:t>
              </a:r>
              <a:r>
                <a:rPr lang="en-US" sz="1400" dirty="0"/>
                <a:t>symbol;</a:t>
              </a:r>
            </a:p>
            <a:p>
              <a:r>
                <a:rPr lang="en-US" sz="1400" dirty="0"/>
                <a:t>         </a:t>
              </a:r>
              <a:r>
                <a:rPr lang="en-US" sz="1400" dirty="0" err="1"/>
                <a:t>System.out.print</a:t>
              </a:r>
              <a:r>
                <a:rPr lang="en-US" sz="1400" dirty="0"/>
                <a:t> (“Enter the symbol that draws the line: “);</a:t>
              </a:r>
            </a:p>
            <a:p>
              <a:r>
                <a:rPr lang="en-US" sz="1400" dirty="0"/>
                <a:t>         symbol = </a:t>
              </a:r>
              <a:r>
                <a:rPr lang="en-US" sz="1400" dirty="0" err="1"/>
                <a:t>read.</a:t>
              </a:r>
              <a:r>
                <a:rPr lang="en-US" sz="1400" dirty="0" err="1">
                  <a:solidFill>
                    <a:srgbClr val="00B050"/>
                  </a:solidFill>
                </a:rPr>
                <a:t>next</a:t>
              </a:r>
              <a:r>
                <a:rPr lang="en-US" sz="1400" dirty="0">
                  <a:solidFill>
                    <a:srgbClr val="00B050"/>
                  </a:solidFill>
                </a:rPr>
                <a:t>().</a:t>
              </a:r>
              <a:r>
                <a:rPr lang="en-US" sz="1400" dirty="0" err="1">
                  <a:solidFill>
                    <a:srgbClr val="00B050"/>
                  </a:solidFill>
                </a:rPr>
                <a:t>charAt</a:t>
              </a:r>
              <a:r>
                <a:rPr lang="en-US" sz="1400" dirty="0">
                  <a:solidFill>
                    <a:srgbClr val="00B050"/>
                  </a:solidFill>
                </a:rPr>
                <a:t>(0)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  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(symbol);</a:t>
              </a:r>
              <a:r>
                <a:rPr lang="en-US" sz="1400" dirty="0">
                  <a:solidFill>
                    <a:srgbClr val="00B050"/>
                  </a:solidFill>
                </a:rPr>
                <a:t> </a:t>
              </a:r>
            </a:p>
            <a:p>
              <a:r>
                <a:rPr lang="en-US" sz="1400" dirty="0"/>
                <a:t>       } </a:t>
              </a:r>
              <a:r>
                <a:rPr lang="en-US" sz="1400" dirty="0">
                  <a:solidFill>
                    <a:srgbClr val="00B050"/>
                  </a:solidFill>
                </a:rPr>
                <a:t>//end of main</a:t>
              </a:r>
            </a:p>
            <a:p>
              <a:r>
                <a:rPr lang="en-US" sz="1400" dirty="0">
                  <a:solidFill>
                    <a:srgbClr val="00B050"/>
                  </a:solidFill>
                </a:rPr>
                <a:t>      //method definition: This method draws a line</a:t>
              </a:r>
            </a:p>
            <a:p>
              <a:r>
                <a:rPr lang="en-US" sz="1400" dirty="0">
                  <a:solidFill>
                    <a:srgbClr val="00B0F0"/>
                  </a:solidFill>
                </a:rPr>
                <a:t>      public static void</a:t>
              </a:r>
              <a:r>
                <a:rPr lang="en-US" sz="1400" dirty="0">
                  <a:solidFill>
                    <a:srgbClr val="FF0000"/>
                  </a:solidFill>
                </a:rPr>
                <a:t> </a:t>
              </a:r>
              <a:r>
                <a:rPr lang="en-US" sz="1400" dirty="0" err="1">
                  <a:solidFill>
                    <a:srgbClr val="0000FF"/>
                  </a:solidFill>
                </a:rPr>
                <a:t>drawLine</a:t>
              </a:r>
              <a:r>
                <a:rPr lang="en-US" sz="1400" dirty="0">
                  <a:solidFill>
                    <a:srgbClr val="0000FF"/>
                  </a:solidFill>
                </a:rPr>
                <a:t>(</a:t>
              </a:r>
              <a:r>
                <a:rPr lang="en-US" sz="1400" dirty="0">
                  <a:solidFill>
                    <a:srgbClr val="00B0F0"/>
                  </a:solidFill>
                </a:rPr>
                <a:t>char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</a:t>
              </a:r>
            </a:p>
            <a:p>
              <a:r>
                <a:rPr lang="en-US" sz="1400" dirty="0"/>
                <a:t>      </a:t>
              </a:r>
              <a:r>
                <a:rPr lang="en-US" sz="1400" b="1" dirty="0"/>
                <a:t>{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 err="1">
                  <a:solidFill>
                    <a:srgbClr val="00B0F0"/>
                  </a:solidFill>
                </a:rPr>
                <a:t>int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 err="1"/>
                <a:t>i</a:t>
              </a:r>
              <a:r>
                <a:rPr lang="en-US" sz="1400" dirty="0"/>
                <a:t>;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        </a:t>
              </a:r>
              <a:r>
                <a:rPr lang="en-US" sz="1400" dirty="0">
                  <a:solidFill>
                    <a:srgbClr val="00B0F0"/>
                  </a:solidFill>
                </a:rPr>
                <a:t>for</a:t>
              </a:r>
              <a:r>
                <a:rPr lang="en-US" sz="1400" dirty="0">
                  <a:solidFill>
                    <a:srgbClr val="0000FF"/>
                  </a:solidFill>
                </a:rPr>
                <a:t> </a:t>
              </a:r>
              <a:r>
                <a:rPr lang="en-US" sz="1400" dirty="0"/>
                <a:t>(</a:t>
              </a:r>
              <a:r>
                <a:rPr lang="en-US" sz="1400" dirty="0" err="1"/>
                <a:t>i</a:t>
              </a:r>
              <a:r>
                <a:rPr lang="en-US" sz="1400" dirty="0"/>
                <a:t>=0; </a:t>
              </a:r>
              <a:r>
                <a:rPr lang="en-US" sz="1400" dirty="0" err="1"/>
                <a:t>i</a:t>
              </a:r>
              <a:r>
                <a:rPr lang="en-US" sz="1400" dirty="0"/>
                <a:t> &lt; 10; </a:t>
              </a:r>
              <a:r>
                <a:rPr lang="en-US" sz="1400" dirty="0" err="1"/>
                <a:t>i</a:t>
              </a:r>
              <a:r>
                <a:rPr lang="en-US" sz="1400" dirty="0"/>
                <a:t>++)</a:t>
              </a:r>
            </a:p>
            <a:p>
              <a:r>
                <a:rPr lang="en-US" sz="1400" dirty="0"/>
                <a:t>          </a:t>
              </a:r>
              <a:r>
                <a:rPr lang="en-US" sz="1400" dirty="0" err="1"/>
                <a:t>System.out.print</a:t>
              </a:r>
              <a:r>
                <a:rPr lang="en-US" sz="1400" dirty="0"/>
                <a:t> (</a:t>
              </a:r>
              <a:r>
                <a:rPr lang="en-US" sz="1400" dirty="0" err="1">
                  <a:solidFill>
                    <a:srgbClr val="FF33CC"/>
                  </a:solidFill>
                </a:rPr>
                <a:t>ch</a:t>
              </a:r>
              <a:r>
                <a:rPr lang="en-US" sz="1400" dirty="0">
                  <a:solidFill>
                    <a:srgbClr val="0000FF"/>
                  </a:solidFill>
                </a:rPr>
                <a:t>);</a:t>
              </a:r>
            </a:p>
            <a:p>
              <a:r>
                <a:rPr lang="en-US" sz="1400" dirty="0"/>
                <a:t>        </a:t>
              </a:r>
              <a:r>
                <a:rPr lang="en-US" sz="1400" dirty="0" err="1"/>
                <a:t>System.out.println</a:t>
              </a:r>
              <a:r>
                <a:rPr lang="en-US" sz="1400" dirty="0"/>
                <a:t>(); </a:t>
              </a:r>
            </a:p>
            <a:p>
              <a:r>
                <a:rPr lang="en-US" sz="1400" dirty="0"/>
                <a:t>      </a:t>
              </a:r>
              <a:r>
                <a:rPr lang="en-US" sz="1400" b="1" dirty="0"/>
                <a:t>}</a:t>
              </a:r>
              <a:r>
                <a:rPr lang="en-US" sz="1400" b="1" dirty="0">
                  <a:solidFill>
                    <a:srgbClr val="FF0000"/>
                  </a:solidFill>
                </a:rPr>
                <a:t> </a:t>
              </a:r>
              <a:r>
                <a:rPr lang="en-US" sz="1400" dirty="0">
                  <a:solidFill>
                    <a:srgbClr val="00B050"/>
                  </a:solidFill>
                </a:rPr>
                <a:t>//end of </a:t>
              </a:r>
              <a:r>
                <a:rPr lang="en-US" sz="1400" dirty="0" err="1">
                  <a:solidFill>
                    <a:srgbClr val="00B050"/>
                  </a:solidFill>
                </a:rPr>
                <a:t>drawLine</a:t>
              </a:r>
              <a:endParaRPr lang="en-US" sz="1400" dirty="0">
                <a:solidFill>
                  <a:srgbClr val="00B050"/>
                </a:solidFill>
              </a:endParaRPr>
            </a:p>
            <a:p>
              <a:r>
                <a:rPr lang="en-US" sz="1400" dirty="0"/>
                <a:t> } </a:t>
              </a:r>
              <a:r>
                <a:rPr lang="en-US" sz="1400" dirty="0">
                  <a:solidFill>
                    <a:srgbClr val="00B050"/>
                  </a:solidFill>
                </a:rPr>
                <a:t>//end of class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23528" y="1236822"/>
              <a:ext cx="450344" cy="4138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10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11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12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13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14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15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16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17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18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19</a:t>
              </a:r>
            </a:p>
            <a:p>
              <a:pPr algn="r"/>
              <a:r>
                <a:rPr lang="en-US" sz="1400" dirty="0">
                  <a:solidFill>
                    <a:srgbClr val="FF0000"/>
                  </a:solidFill>
                </a:rPr>
                <a:t>20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3568" y="3284984"/>
            <a:ext cx="8280919" cy="257546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/>
          <p:cNvSpPr/>
          <p:nvPr/>
        </p:nvSpPr>
        <p:spPr>
          <a:xfrm>
            <a:off x="6300192" y="2636912"/>
            <a:ext cx="2448272" cy="1368152"/>
          </a:xfrm>
          <a:prstGeom prst="wedgeEllipseCallout">
            <a:avLst>
              <a:gd name="adj1" fmla="val -179115"/>
              <a:gd name="adj2" fmla="val 5798"/>
            </a:avLst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The actual parameter should have a value before calling the method</a:t>
            </a:r>
            <a:endParaRPr lang="en-US" sz="1400" dirty="0">
              <a:solidFill>
                <a:srgbClr val="FF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15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0" grpId="0" animBg="1"/>
      <p:bldP spid="2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694</TotalTime>
  <Words>2660</Words>
  <Application>Microsoft Office PowerPoint</Application>
  <PresentationFormat>On-screen Show (4:3)</PresentationFormat>
  <Paragraphs>602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PowerPoint Presentation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VOID METHODS</vt:lpstr>
      <vt:lpstr>PROGRAMMING EXAMPLES</vt:lpstr>
      <vt:lpstr>PROGRAMMING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USER-DEFINED METHODS</dc:title>
  <dc:creator>Soha S.Zaghloul</dc:creator>
  <cp:lastModifiedBy>Shaker Hassan Aly Elsabagh</cp:lastModifiedBy>
  <cp:revision>61</cp:revision>
  <dcterms:created xsi:type="dcterms:W3CDTF">2015-04-06T03:49:33Z</dcterms:created>
  <dcterms:modified xsi:type="dcterms:W3CDTF">2022-10-31T21:22:21Z</dcterms:modified>
</cp:coreProperties>
</file>