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82" r:id="rId2"/>
    <p:sldId id="320" r:id="rId3"/>
    <p:sldId id="342" r:id="rId4"/>
    <p:sldId id="366" r:id="rId5"/>
    <p:sldId id="321" r:id="rId6"/>
    <p:sldId id="341" r:id="rId7"/>
    <p:sldId id="322" r:id="rId8"/>
    <p:sldId id="343" r:id="rId9"/>
    <p:sldId id="385" r:id="rId10"/>
    <p:sldId id="411" r:id="rId11"/>
    <p:sldId id="344" r:id="rId12"/>
    <p:sldId id="367" r:id="rId13"/>
    <p:sldId id="410" r:id="rId14"/>
    <p:sldId id="395" r:id="rId15"/>
    <p:sldId id="396" r:id="rId16"/>
    <p:sldId id="397" r:id="rId17"/>
    <p:sldId id="402" r:id="rId18"/>
    <p:sldId id="318" r:id="rId19"/>
  </p:sldIdLst>
  <p:sldSz cx="9144000" cy="6858000" type="letter"/>
  <p:notesSz cx="6992938" cy="92789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FFDD"/>
    <a:srgbClr val="0000FF"/>
    <a:srgbClr val="CC3300"/>
    <a:srgbClr val="FFFF00"/>
    <a:srgbClr val="FFCC00"/>
    <a:srgbClr val="33CCFF"/>
    <a:srgbClr val="00FF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0" autoAdjust="0"/>
    <p:restoredTop sz="94604" autoAdjust="0"/>
  </p:normalViewPr>
  <p:slideViewPr>
    <p:cSldViewPr>
      <p:cViewPr varScale="1">
        <p:scale>
          <a:sx n="58" d="100"/>
          <a:sy n="58" d="100"/>
        </p:scale>
        <p:origin x="1928" y="48"/>
      </p:cViewPr>
      <p:guideLst>
        <p:guide orient="horz" pos="144"/>
        <p:guide pos="5759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778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5.xml"/><Relationship Id="rId1" Type="http://schemas.openxmlformats.org/officeDocument/2006/relationships/slide" Target="slides/slide2.xml"/><Relationship Id="rId4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652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6525" y="87947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fld id="{F177565F-6246-4E82-B4E4-B01D6570F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0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7313" y="892175"/>
            <a:ext cx="4278312" cy="3209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1082675" y="4414838"/>
            <a:ext cx="4832350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sz="21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76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06900"/>
            <a:ext cx="5594350" cy="41767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1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0813" y="8813800"/>
            <a:ext cx="3030537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947" tIns="43973" rIns="87947" bIns="43973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4060EA-DFDE-40A3-A724-7A47C19CBDBE}" type="slidenum">
              <a:rPr lang="en-US"/>
              <a:pPr/>
              <a:t>17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08488"/>
            <a:ext cx="5129212" cy="41735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947" tIns="43973" rIns="87947" bIns="43973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4288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403225"/>
            <a:ext cx="1951038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403225"/>
            <a:ext cx="5703887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7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241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3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6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1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8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33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47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03225"/>
            <a:ext cx="7807325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44" tIns="48372" rIns="96744" bIns="48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209675"/>
            <a:ext cx="780732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44" tIns="48372" rIns="96744" bIns="48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Text Box 18"/>
          <p:cNvSpPr txBox="1">
            <a:spLocks noChangeArrowheads="1"/>
          </p:cNvSpPr>
          <p:nvPr userDrawn="1"/>
        </p:nvSpPr>
        <p:spPr bwMode="auto">
          <a:xfrm>
            <a:off x="8628063" y="6370638"/>
            <a:ext cx="5334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fld id="{156813F5-E340-436C-8311-B5B9A212ACFD}" type="slidenum">
              <a:rPr lang="en-US" sz="1300" smtClean="0">
                <a:solidFill>
                  <a:srgbClr val="0000FF"/>
                </a:solidFill>
              </a:rPr>
              <a:pPr algn="ctr">
                <a:defRPr/>
              </a:pPr>
              <a:t>‹#›</a:t>
            </a:fld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29" name="Text Box 19"/>
          <p:cNvSpPr txBox="1">
            <a:spLocks noChangeArrowheads="1"/>
          </p:cNvSpPr>
          <p:nvPr userDrawn="1"/>
        </p:nvSpPr>
        <p:spPr bwMode="auto">
          <a:xfrm>
            <a:off x="8634413" y="5964238"/>
            <a:ext cx="50958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0000FF"/>
                </a:solidFill>
              </a:rPr>
              <a:t>Ch 1</a:t>
            </a:r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612775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0" y="6370638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Text Box 36"/>
          <p:cNvSpPr txBox="1">
            <a:spLocks noChangeArrowheads="1"/>
          </p:cNvSpPr>
          <p:nvPr userDrawn="1"/>
        </p:nvSpPr>
        <p:spPr bwMode="auto">
          <a:xfrm>
            <a:off x="-47625" y="5999163"/>
            <a:ext cx="70167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99CCFF"/>
                </a:solidFill>
              </a:rPr>
              <a:t>Y Chen</a:t>
            </a:r>
          </a:p>
        </p:txBody>
      </p:sp>
      <p:sp>
        <p:nvSpPr>
          <p:cNvPr id="1033" name="Text Box 37"/>
          <p:cNvSpPr txBox="1">
            <a:spLocks noChangeArrowheads="1"/>
          </p:cNvSpPr>
          <p:nvPr userDrawn="1"/>
        </p:nvSpPr>
        <p:spPr bwMode="auto">
          <a:xfrm>
            <a:off x="-47625" y="5726113"/>
            <a:ext cx="74453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dirty="0" smtClean="0">
                <a:solidFill>
                  <a:srgbClr val="99CCFF"/>
                </a:solidFill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596313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8355013" y="6289675"/>
            <a:ext cx="8382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677275" y="6289675"/>
            <a:ext cx="403225" cy="403225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677275" y="5888038"/>
            <a:ext cx="403225" cy="401637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9213" y="887413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Text Box 43"/>
          <p:cNvSpPr txBox="1">
            <a:spLocks noChangeArrowheads="1"/>
          </p:cNvSpPr>
          <p:nvPr userDrawn="1"/>
        </p:nvSpPr>
        <p:spPr bwMode="auto">
          <a:xfrm>
            <a:off x="79375" y="6451600"/>
            <a:ext cx="7588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CABDF08E-293B-4F1E-8E84-E2E48080B251}" type="datetime1">
              <a:rPr lang="en-US" sz="1100" smtClean="0">
                <a:solidFill>
                  <a:schemeClr val="folHlink"/>
                </a:solidFill>
              </a:rPr>
              <a:pPr algn="r">
                <a:defRPr/>
              </a:pPr>
              <a:t>8/26/2019</a:t>
            </a:fld>
            <a:endParaRPr lang="en-US" sz="1100" smtClean="0">
              <a:solidFill>
                <a:schemeClr val="fol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+mj-lt"/>
          <a:ea typeface="+mj-ea"/>
          <a:cs typeface="+mj-cs"/>
        </a:defRPr>
      </a:lvl1pPr>
      <a:lvl2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2pPr>
      <a:lvl3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3pPr>
      <a:lvl4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4pPr>
      <a:lvl5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5pPr>
      <a:lvl6pPr marL="8207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6pPr>
      <a:lvl7pPr marL="12779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7pPr>
      <a:lvl8pPr marL="17351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8pPr>
      <a:lvl9pPr marL="21923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9pPr>
    </p:titleStyle>
    <p:bodyStyle>
      <a:lvl1pPr marL="363538" indent="-36353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defRPr sz="3400">
          <a:solidFill>
            <a:srgbClr val="000000"/>
          </a:solidFill>
          <a:latin typeface="+mn-lt"/>
          <a:ea typeface="+mn-ea"/>
          <a:cs typeface="+mn-cs"/>
        </a:defRPr>
      </a:lvl1pPr>
      <a:lvl2pPr marL="785813" indent="-301625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3000">
          <a:solidFill>
            <a:srgbClr val="000000"/>
          </a:solidFill>
          <a:latin typeface="+mn-lt"/>
        </a:defRPr>
      </a:lvl2pPr>
      <a:lvl3pPr marL="1209675" indent="-24288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500">
          <a:solidFill>
            <a:srgbClr val="000000"/>
          </a:solidFill>
          <a:latin typeface="+mn-lt"/>
        </a:defRPr>
      </a:lvl3pPr>
      <a:lvl4pPr marL="1692275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100">
          <a:solidFill>
            <a:srgbClr val="000000"/>
          </a:solidFill>
          <a:latin typeface="+mn-lt"/>
        </a:defRPr>
      </a:lvl4pPr>
      <a:lvl5pPr marL="21764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5pPr>
      <a:lvl6pPr marL="26336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6pPr>
      <a:lvl7pPr marL="30908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7pPr>
      <a:lvl8pPr marL="35480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8pPr>
      <a:lvl9pPr marL="40052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ChangeArrowheads="1"/>
          </p:cNvSpPr>
          <p:nvPr/>
        </p:nvSpPr>
        <p:spPr bwMode="auto">
          <a:xfrm>
            <a:off x="1143000" y="2125556"/>
            <a:ext cx="7404100" cy="404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600" b="1" dirty="0">
                <a:solidFill>
                  <a:schemeClr val="accent2"/>
                </a:solidFill>
              </a:rPr>
              <a:t>Chapter 1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600" b="1" dirty="0">
                <a:solidFill>
                  <a:schemeClr val="accent2"/>
                </a:solidFill>
              </a:rPr>
              <a:t>Common Aspects </a:t>
            </a:r>
            <a:r>
              <a:rPr lang="en-US" sz="3600" b="1" dirty="0" smtClean="0">
                <a:solidFill>
                  <a:schemeClr val="accent2"/>
                </a:solidFill>
              </a:rPr>
              <a:t>of Programming </a:t>
            </a:r>
            <a:endParaRPr lang="en-US" sz="3600" b="1" dirty="0">
              <a:solidFill>
                <a:schemeClr val="accent2"/>
              </a:solidFill>
            </a:endParaRP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600" b="1" dirty="0" smtClean="0">
                <a:solidFill>
                  <a:schemeClr val="accent2"/>
                </a:solidFill>
              </a:rPr>
              <a:t>Languages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3600" b="1" dirty="0">
              <a:solidFill>
                <a:schemeClr val="accent2"/>
              </a:solidFill>
            </a:endParaRP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600" b="1" dirty="0" smtClean="0">
                <a:solidFill>
                  <a:schemeClr val="accent2"/>
                </a:solidFill>
              </a:rPr>
              <a:t>Lecture 02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600" b="1" dirty="0" smtClean="0">
                <a:solidFill>
                  <a:schemeClr val="accent2"/>
                </a:solidFill>
              </a:rPr>
              <a:t>Computing Paradigms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Reading: Textbook Section 1.1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051" name="Rectangle 1028"/>
          <p:cNvSpPr>
            <a:spLocks noChangeArrowheads="1"/>
          </p:cNvSpPr>
          <p:nvPr/>
        </p:nvSpPr>
        <p:spPr bwMode="auto">
          <a:xfrm>
            <a:off x="725488" y="1245666"/>
            <a:ext cx="782161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95000"/>
              </a:lnSpc>
              <a:spcBef>
                <a:spcPct val="20000"/>
              </a:spcBef>
            </a:pPr>
            <a:r>
              <a:rPr lang="en-GB" altLang="en-US" sz="2100" b="1" i="1" dirty="0">
                <a:solidFill>
                  <a:srgbClr val="280099"/>
                </a:solidFill>
              </a:rPr>
              <a:t>CSE240</a:t>
            </a:r>
          </a:p>
          <a:p>
            <a:pPr marL="363538" indent="-363538" algn="ctr" defTabSz="966788">
              <a:lnSpc>
                <a:spcPct val="9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Introduction to</a:t>
            </a:r>
            <a:r>
              <a:rPr lang="en-US" altLang="en-US" sz="3000" b="1" i="1" dirty="0">
                <a:solidFill>
                  <a:srgbClr val="280099"/>
                </a:solidFill>
              </a:rPr>
              <a:t> </a:t>
            </a:r>
            <a:r>
              <a:rPr lang="en-GB" altLang="en-US" sz="3000" b="1" i="1" dirty="0">
                <a:solidFill>
                  <a:srgbClr val="280099"/>
                </a:solidFill>
              </a:rPr>
              <a:t>Programming Languages</a:t>
            </a:r>
            <a:r>
              <a:rPr lang="en-GB" altLang="en-US" sz="2100" b="1" i="1" dirty="0">
                <a:solidFill>
                  <a:srgbClr val="280099"/>
                </a:solidFill>
              </a:rPr>
              <a:t> </a:t>
            </a:r>
            <a:endParaRPr lang="en-US" altLang="en-US" sz="2100" b="1" i="1" dirty="0">
              <a:solidFill>
                <a:srgbClr val="28009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7600" y="6096000"/>
            <a:ext cx="181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Yinong Chen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52600" y="400317"/>
            <a:ext cx="5996781" cy="514083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" descr="http://www.public.asu.edu/~ychen10/images/IntroPlCo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706" y="4114800"/>
            <a:ext cx="1973394" cy="2574714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304800"/>
            <a:ext cx="7807325" cy="563563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dirty="0"/>
              <a:t>ASU VIPLE</a:t>
            </a:r>
            <a:br>
              <a:rPr lang="en-US" dirty="0"/>
            </a:br>
            <a:r>
              <a:rPr lang="en-US" sz="2400" b="0" dirty="0"/>
              <a:t>http://www.public.asu.edu/~ychen10/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1512" y="1447800"/>
            <a:ext cx="7807325" cy="4800600"/>
          </a:xfrm>
          <a:prstGeom prst="rect">
            <a:avLst/>
          </a:prstGeom>
        </p:spPr>
        <p:txBody>
          <a:bodyPr/>
          <a:lstStyle>
            <a:lvl1pPr marL="363538" indent="-363538" algn="l" defTabSz="966788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defRPr sz="3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85813" indent="-301625" algn="l" defTabSz="966788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 sz="3000">
                <a:solidFill>
                  <a:srgbClr val="000000"/>
                </a:solidFill>
                <a:latin typeface="+mn-lt"/>
              </a:defRPr>
            </a:lvl2pPr>
            <a:lvl3pPr marL="1209675" indent="-242888" algn="l" defTabSz="966788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ZapfDingbats" pitchFamily="82" charset="2"/>
              <a:buChar char="s"/>
              <a:defRPr sz="2500">
                <a:solidFill>
                  <a:srgbClr val="000000"/>
                </a:solidFill>
                <a:latin typeface="+mn-lt"/>
              </a:defRPr>
            </a:lvl3pPr>
            <a:lvl4pPr marL="1692275" indent="-241300" algn="l" defTabSz="966788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Char char="•"/>
              <a:defRPr sz="2100">
                <a:solidFill>
                  <a:srgbClr val="000000"/>
                </a:solidFill>
                <a:latin typeface="+mn-lt"/>
              </a:defRPr>
            </a:lvl4pPr>
            <a:lvl5pPr marL="2176463" indent="-241300" algn="l" defTabSz="966788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100">
                <a:solidFill>
                  <a:srgbClr val="000000"/>
                </a:solidFill>
                <a:latin typeface="+mn-lt"/>
              </a:defRPr>
            </a:lvl5pPr>
            <a:lvl6pPr marL="2633663" indent="-241300" algn="l" defTabSz="966788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100">
                <a:solidFill>
                  <a:srgbClr val="000000"/>
                </a:solidFill>
                <a:latin typeface="+mn-lt"/>
              </a:defRPr>
            </a:lvl6pPr>
            <a:lvl7pPr marL="3090863" indent="-241300" algn="l" defTabSz="966788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100">
                <a:solidFill>
                  <a:srgbClr val="000000"/>
                </a:solidFill>
                <a:latin typeface="+mn-lt"/>
              </a:defRPr>
            </a:lvl7pPr>
            <a:lvl8pPr marL="3548063" indent="-241300" algn="l" defTabSz="966788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100">
                <a:solidFill>
                  <a:srgbClr val="000000"/>
                </a:solidFill>
                <a:latin typeface="+mn-lt"/>
              </a:defRPr>
            </a:lvl8pPr>
            <a:lvl9pPr marL="4005263" indent="-241300" algn="l" defTabSz="966788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1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en-US" sz="2800" kern="0" dirty="0" smtClean="0"/>
              <a:t>VIPLE is a programming language that supports the following paradigms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kern="0" dirty="0" smtClean="0"/>
              <a:t>General-purpose control flow programming (imperative)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kern="0" dirty="0" smtClean="0"/>
              <a:t>Service-oriented computing, supporting RESTful and WSDL services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kern="0" dirty="0" smtClean="0"/>
              <a:t>Parallel / multithreading programming, with underlying threads safety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kern="0" dirty="0" smtClean="0"/>
              <a:t>Event-driven programming, with built-in and custom events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kern="0" dirty="0" smtClean="0"/>
              <a:t>Workflow and visual programming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kern="0" dirty="0" smtClean="0"/>
              <a:t>IoT and Robotics programming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781800" y="5410200"/>
            <a:ext cx="1697037" cy="1319212"/>
          </a:xfrm>
          <a:prstGeom prst="wedgeRoundRectCallout">
            <a:avLst>
              <a:gd name="adj1" fmla="val -71983"/>
              <a:gd name="adj2" fmla="val -59238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Syntax definition</a:t>
            </a: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800" dirty="0" smtClean="0"/>
              <a:t>Compiler</a:t>
            </a: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800" dirty="0"/>
              <a:t>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ibrary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968375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+mj-lt"/>
                <a:ea typeface="+mj-ea"/>
                <a:cs typeface="+mj-cs"/>
              </a:rPr>
              <a:t>https://en.wikipedia.org/wiki/VIPLE</a:t>
            </a:r>
          </a:p>
        </p:txBody>
      </p:sp>
    </p:spTree>
    <p:extLst>
      <p:ext uri="{BB962C8B-B14F-4D97-AF65-F5344CB8AC3E}">
        <p14:creationId xmlns:p14="http://schemas.microsoft.com/office/powerpoint/2010/main" val="289887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66750" y="161925"/>
            <a:ext cx="77946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Paradigms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533400" y="1219200"/>
            <a:ext cx="83915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In computer science definition: Paradigm  is a coherent set of methods that have been found to be (more or less) effective in handling a given type of problem.</a:t>
            </a:r>
          </a:p>
          <a:p>
            <a:pPr marL="484188" indent="-48418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In programming language definition: </a:t>
            </a:r>
            <a:r>
              <a:rPr lang="en-US" b="1" dirty="0">
                <a:cs typeface="Times New Roman" pitchFamily="18" charset="0"/>
              </a:rPr>
              <a:t>Paradigm</a:t>
            </a:r>
            <a:r>
              <a:rPr lang="en-US" dirty="0">
                <a:cs typeface="Times New Roman" pitchFamily="18" charset="0"/>
              </a:rPr>
              <a:t> is the basic 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principles</a:t>
            </a:r>
            <a:r>
              <a:rPr lang="en-US" dirty="0">
                <a:cs typeface="Times New Roman" pitchFamily="18" charset="0"/>
              </a:rPr>
              <a:t> of how a computation or an algorithm is expressed.</a:t>
            </a:r>
          </a:p>
          <a:p>
            <a:pPr marL="484188" indent="-48418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AutoNum type="arabicPeriod"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dirty="0">
                <a:solidFill>
                  <a:schemeClr val="accent2"/>
                </a:solidFill>
              </a:rPr>
              <a:t>Imperative/Procedural, e.g., Assembly, Fortran, Ada, Pascal,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, </a:t>
            </a:r>
          </a:p>
          <a:p>
            <a:pPr marL="484188" indent="-48418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AutoNum type="arabicPeriod"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Object-oriented: Smalltalk, Java, </a:t>
            </a: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C</a:t>
            </a:r>
            <a:r>
              <a:rPr lang="en-US">
                <a:solidFill>
                  <a:srgbClr val="C00000"/>
                </a:solidFill>
                <a:cs typeface="Times New Roman" pitchFamily="18" charset="0"/>
              </a:rPr>
              <a:t>++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, </a:t>
            </a:r>
            <a:r>
              <a:rPr lang="en-US" smtClean="0">
                <a:solidFill>
                  <a:schemeClr val="accent2"/>
                </a:solidFill>
                <a:cs typeface="Times New Roman" pitchFamily="18" charset="0"/>
              </a:rPr>
              <a:t>Python, C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#</a:t>
            </a:r>
          </a:p>
          <a:p>
            <a:pPr marL="484188" indent="-48418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AutoNum type="arabicPeriod"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Functional/Applicative: </a:t>
            </a: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Scheme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/LISP, ML, XQL, LINQ</a:t>
            </a:r>
          </a:p>
          <a:p>
            <a:pPr marL="484188" indent="-48418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AutoNum type="arabicPeriod"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Logic/Declarative: </a:t>
            </a: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Prolog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endParaRPr lang="en-US" dirty="0">
              <a:solidFill>
                <a:schemeClr val="accent2"/>
              </a:solidFill>
              <a:cs typeface="Times New Roman" pitchFamily="18" charset="0"/>
            </a:endParaRPr>
          </a:p>
          <a:p>
            <a:pPr marL="484188" indent="-48418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AutoNum type="arabicPeriod"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dirty="0">
                <a:solidFill>
                  <a:srgbClr val="00B050"/>
                </a:solidFill>
              </a:rPr>
              <a:t>Service-oriented</a:t>
            </a:r>
            <a:r>
              <a:rPr lang="en-US" dirty="0"/>
              <a:t>: in CSE </a:t>
            </a:r>
            <a:r>
              <a:rPr lang="en-US" dirty="0" smtClean="0"/>
              <a:t>445 and 446 </a:t>
            </a:r>
            <a:r>
              <a:rPr lang="en-US" dirty="0"/>
              <a:t>(basic part in </a:t>
            </a:r>
            <a:r>
              <a:rPr lang="en-US" dirty="0" smtClean="0"/>
              <a:t>CSE240 text </a:t>
            </a:r>
            <a:r>
              <a:rPr lang="en-US" dirty="0"/>
              <a:t>C</a:t>
            </a:r>
            <a:r>
              <a:rPr lang="en-US" dirty="0" smtClean="0"/>
              <a:t>hapter </a:t>
            </a:r>
            <a:r>
              <a:rPr lang="en-US" dirty="0"/>
              <a:t>6)</a:t>
            </a:r>
            <a:endParaRPr lang="en-US" dirty="0">
              <a:cs typeface="Times New Roman" pitchFamily="18" charset="0"/>
            </a:endParaRPr>
          </a:p>
          <a:p>
            <a:pPr marL="484188" indent="-48418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AutoNum type="arabicPeriod"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dirty="0"/>
              <a:t>Other paradigms: real-time, event-driven </a:t>
            </a:r>
            <a:r>
              <a:rPr lang="en-US" dirty="0" smtClean="0"/>
              <a:t>(ASU VIPLE), </a:t>
            </a:r>
            <a:r>
              <a:rPr lang="en-US" dirty="0"/>
              <a:t>dataflow, etc.</a:t>
            </a: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533400" y="762000"/>
            <a:ext cx="8110746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 smtClean="0"/>
              <a:t>Generally, </a:t>
            </a:r>
            <a:r>
              <a:rPr lang="en-US" dirty="0"/>
              <a:t>paradigm means sample or example used in teaching;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ChangeArrowheads="1"/>
          </p:cNvSpPr>
          <p:nvPr/>
        </p:nvSpPr>
        <p:spPr bwMode="auto">
          <a:xfrm>
            <a:off x="666750" y="161925"/>
            <a:ext cx="77946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The Four Major Paradigms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171011" name="Rectangle 1027"/>
          <p:cNvSpPr>
            <a:spLocks noChangeArrowheads="1"/>
          </p:cNvSpPr>
          <p:nvPr/>
        </p:nvSpPr>
        <p:spPr bwMode="auto">
          <a:xfrm>
            <a:off x="161925" y="1720850"/>
            <a:ext cx="8677275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b="1" dirty="0">
                <a:cs typeface="Times New Roman" pitchFamily="18" charset="0"/>
              </a:rPr>
              <a:t>Object-oriented</a:t>
            </a:r>
            <a:r>
              <a:rPr lang="en-US" dirty="0">
                <a:cs typeface="Times New Roman" pitchFamily="18" charset="0"/>
              </a:rPr>
              <a:t>: encapsulation of state of the program in objects, which can be accessed only through operations defined on them. Other features incl. inheritance and polymorphism</a:t>
            </a:r>
          </a:p>
          <a:p>
            <a:pPr marL="484188" indent="-484188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b="1" dirty="0">
                <a:cs typeface="Times New Roman" pitchFamily="18" charset="0"/>
              </a:rPr>
              <a:t>Functional/Applicative</a:t>
            </a:r>
            <a:r>
              <a:rPr lang="en-US" dirty="0">
                <a:cs typeface="Times New Roman" pitchFamily="18" charset="0"/>
              </a:rPr>
              <a:t>: Focus on higher level of abstraction (free from programming detail), simpler semantics, closer to mathematical functions and referential transparency (no side-effects).</a:t>
            </a:r>
          </a:p>
          <a:p>
            <a:pPr marL="484188" indent="-484188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450975" algn="l"/>
                <a:tab pos="1935163" algn="l"/>
                <a:tab pos="3386138" algn="l"/>
                <a:tab pos="5321300" algn="l"/>
                <a:tab pos="5803900" algn="l"/>
              </a:tabLst>
            </a:pPr>
            <a:r>
              <a:rPr lang="en-US" b="1" dirty="0">
                <a:cs typeface="Times New Roman" pitchFamily="18" charset="0"/>
              </a:rPr>
              <a:t>Logic/Declarative</a:t>
            </a:r>
            <a:r>
              <a:rPr lang="en-US" dirty="0">
                <a:cs typeface="Times New Roman" pitchFamily="18" charset="0"/>
              </a:rPr>
              <a:t>: a program is a set of facts about objects, rules about objects, and defining and questioning relations between objects. The goal is to get rid of programming altogether.</a:t>
            </a:r>
          </a:p>
        </p:txBody>
      </p:sp>
      <p:sp>
        <p:nvSpPr>
          <p:cNvPr id="13316" name="Rectangle 1028"/>
          <p:cNvSpPr>
            <a:spLocks noChangeArrowheads="1"/>
          </p:cNvSpPr>
          <p:nvPr/>
        </p:nvSpPr>
        <p:spPr bwMode="auto">
          <a:xfrm>
            <a:off x="228600" y="762000"/>
            <a:ext cx="89154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61963" indent="-461963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b="1"/>
              <a:t>Imperative/Procedural</a:t>
            </a:r>
            <a:r>
              <a:rPr lang="en-US"/>
              <a:t>: the fully specified and fully controlled manipulation of named data in a step-wise fashion.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7397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2"/>
                </a:solidFill>
                <a:cs typeface="Times New Roman" pitchFamily="18" charset="0"/>
              </a:rPr>
              <a:t>The Fifth Paradigm, starting from 2000</a:t>
            </a:r>
            <a:br>
              <a:rPr lang="en-US" sz="2000" dirty="0" smtClean="0">
                <a:solidFill>
                  <a:schemeClr val="tx2"/>
                </a:solidFill>
                <a:cs typeface="Times New Roman" pitchFamily="18" charset="0"/>
              </a:rPr>
            </a:br>
            <a:r>
              <a:rPr lang="en-US" sz="3200" dirty="0" smtClean="0">
                <a:solidFill>
                  <a:schemeClr val="accent2"/>
                </a:solidFill>
                <a:cs typeface="Times New Roman" pitchFamily="18" charset="0"/>
              </a:rPr>
              <a:t>Service-Oriented Computing Paradigm</a:t>
            </a:r>
          </a:p>
        </p:txBody>
      </p:sp>
      <p:sp>
        <p:nvSpPr>
          <p:cNvPr id="14339" name="Text Box 165"/>
          <p:cNvSpPr txBox="1">
            <a:spLocks noChangeArrowheads="1"/>
          </p:cNvSpPr>
          <p:nvPr/>
        </p:nvSpPr>
        <p:spPr bwMode="auto">
          <a:xfrm>
            <a:off x="1524000" y="1158875"/>
            <a:ext cx="66944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2625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625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625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625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625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25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25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25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25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Separation	Publishing	Open Standards</a:t>
            </a:r>
          </a:p>
          <a:p>
            <a:r>
              <a:rPr lang="en-US"/>
              <a:t>Loosely coupled	Discovery	Protocols</a:t>
            </a:r>
          </a:p>
        </p:txBody>
      </p:sp>
      <p:grpSp>
        <p:nvGrpSpPr>
          <p:cNvPr id="2" name="Group 181"/>
          <p:cNvGrpSpPr>
            <a:grpSpLocks/>
          </p:cNvGrpSpPr>
          <p:nvPr/>
        </p:nvGrpSpPr>
        <p:grpSpPr bwMode="auto">
          <a:xfrm>
            <a:off x="1905001" y="3063875"/>
            <a:ext cx="1527175" cy="1106488"/>
            <a:chOff x="1200" y="1930"/>
            <a:chExt cx="962" cy="697"/>
          </a:xfrm>
        </p:grpSpPr>
        <p:sp>
          <p:nvSpPr>
            <p:cNvPr id="14420" name="Rectangle 106"/>
            <p:cNvSpPr>
              <a:spLocks noChangeArrowheads="1"/>
            </p:cNvSpPr>
            <p:nvPr/>
          </p:nvSpPr>
          <p:spPr bwMode="auto">
            <a:xfrm>
              <a:off x="1200" y="2235"/>
              <a:ext cx="51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600" dirty="0" smtClean="0">
                  <a:solidFill>
                    <a:srgbClr val="000000"/>
                  </a:solidFill>
                </a:rPr>
                <a:t>(3) Found</a:t>
              </a:r>
              <a:endParaRPr lang="en-US" sz="1600" dirty="0"/>
            </a:p>
          </p:txBody>
        </p:sp>
        <p:sp>
          <p:nvSpPr>
            <p:cNvPr id="14418" name="Line 107"/>
            <p:cNvSpPr>
              <a:spLocks noChangeShapeType="1"/>
            </p:cNvSpPr>
            <p:nvPr/>
          </p:nvSpPr>
          <p:spPr bwMode="auto">
            <a:xfrm flipH="1">
              <a:off x="1501" y="1930"/>
              <a:ext cx="661" cy="6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1" name="Group 108"/>
          <p:cNvGrpSpPr>
            <a:grpSpLocks/>
          </p:cNvGrpSpPr>
          <p:nvPr/>
        </p:nvGrpSpPr>
        <p:grpSpPr bwMode="auto">
          <a:xfrm>
            <a:off x="3300413" y="2665413"/>
            <a:ext cx="2011362" cy="735012"/>
            <a:chOff x="2292" y="770"/>
            <a:chExt cx="920" cy="351"/>
          </a:xfrm>
        </p:grpSpPr>
        <p:sp>
          <p:nvSpPr>
            <p:cNvPr id="14415" name="Freeform 109"/>
            <p:cNvSpPr>
              <a:spLocks/>
            </p:cNvSpPr>
            <p:nvPr/>
          </p:nvSpPr>
          <p:spPr bwMode="auto">
            <a:xfrm>
              <a:off x="2292" y="770"/>
              <a:ext cx="920" cy="351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Freeform 110"/>
            <p:cNvSpPr>
              <a:spLocks/>
            </p:cNvSpPr>
            <p:nvPr/>
          </p:nvSpPr>
          <p:spPr bwMode="auto">
            <a:xfrm>
              <a:off x="2292" y="770"/>
              <a:ext cx="920" cy="351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2" name="Group 111"/>
          <p:cNvGrpSpPr>
            <a:grpSpLocks/>
          </p:cNvGrpSpPr>
          <p:nvPr/>
        </p:nvGrpSpPr>
        <p:grpSpPr bwMode="auto">
          <a:xfrm>
            <a:off x="3746500" y="2941638"/>
            <a:ext cx="1054100" cy="366712"/>
            <a:chOff x="2511" y="902"/>
            <a:chExt cx="482" cy="175"/>
          </a:xfrm>
        </p:grpSpPr>
        <p:sp>
          <p:nvSpPr>
            <p:cNvPr id="14412" name="Freeform 112"/>
            <p:cNvSpPr>
              <a:spLocks/>
            </p:cNvSpPr>
            <p:nvPr/>
          </p:nvSpPr>
          <p:spPr bwMode="auto">
            <a:xfrm>
              <a:off x="2511" y="902"/>
              <a:ext cx="482" cy="175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Freeform 113"/>
            <p:cNvSpPr>
              <a:spLocks/>
            </p:cNvSpPr>
            <p:nvPr/>
          </p:nvSpPr>
          <p:spPr bwMode="auto">
            <a:xfrm>
              <a:off x="2511" y="902"/>
              <a:ext cx="482" cy="175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Freeform 114"/>
            <p:cNvSpPr>
              <a:spLocks/>
            </p:cNvSpPr>
            <p:nvPr/>
          </p:nvSpPr>
          <p:spPr bwMode="auto">
            <a:xfrm>
              <a:off x="2511" y="929"/>
              <a:ext cx="482" cy="28"/>
            </a:xfrm>
            <a:custGeom>
              <a:avLst/>
              <a:gdLst>
                <a:gd name="T0" fmla="*/ 0 w 482"/>
                <a:gd name="T1" fmla="*/ 0 h 28"/>
                <a:gd name="T2" fmla="*/ 241 w 482"/>
                <a:gd name="T3" fmla="*/ 28 h 28"/>
                <a:gd name="T4" fmla="*/ 482 w 482"/>
                <a:gd name="T5" fmla="*/ 0 h 28"/>
                <a:gd name="T6" fmla="*/ 0 60000 65536"/>
                <a:gd name="T7" fmla="*/ 0 60000 65536"/>
                <a:gd name="T8" fmla="*/ 0 60000 65536"/>
                <a:gd name="T9" fmla="*/ 0 w 482"/>
                <a:gd name="T10" fmla="*/ 0 h 28"/>
                <a:gd name="T11" fmla="*/ 482 w 482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2" h="28">
                  <a:moveTo>
                    <a:pt x="0" y="0"/>
                  </a:moveTo>
                  <a:cubicBezTo>
                    <a:pt x="0" y="15"/>
                    <a:pt x="108" y="28"/>
                    <a:pt x="241" y="28"/>
                  </a:cubicBezTo>
                  <a:cubicBezTo>
                    <a:pt x="374" y="28"/>
                    <a:pt x="482" y="15"/>
                    <a:pt x="482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3" name="Rectangle 115"/>
          <p:cNvSpPr>
            <a:spLocks noChangeArrowheads="1"/>
          </p:cNvSpPr>
          <p:nvPr/>
        </p:nvSpPr>
        <p:spPr bwMode="auto">
          <a:xfrm>
            <a:off x="3981450" y="3046413"/>
            <a:ext cx="690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</a:rPr>
              <a:t>Registry</a:t>
            </a:r>
            <a:endParaRPr lang="en-US" sz="1600"/>
          </a:p>
        </p:txBody>
      </p:sp>
      <p:sp>
        <p:nvSpPr>
          <p:cNvPr id="14344" name="Rectangle 116"/>
          <p:cNvSpPr>
            <a:spLocks noChangeArrowheads="1"/>
          </p:cNvSpPr>
          <p:nvPr/>
        </p:nvSpPr>
        <p:spPr bwMode="auto">
          <a:xfrm>
            <a:off x="3746500" y="2660650"/>
            <a:ext cx="1273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</a:rPr>
              <a:t>Service brokers</a:t>
            </a:r>
            <a:endParaRPr lang="en-US" sz="1600"/>
          </a:p>
        </p:txBody>
      </p:sp>
      <p:sp>
        <p:nvSpPr>
          <p:cNvPr id="14345" name="Rectangle 117"/>
          <p:cNvSpPr>
            <a:spLocks noChangeArrowheads="1"/>
          </p:cNvSpPr>
          <p:nvPr/>
        </p:nvSpPr>
        <p:spPr bwMode="auto">
          <a:xfrm>
            <a:off x="3981450" y="3046413"/>
            <a:ext cx="690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</a:rPr>
              <a:t>Registry</a:t>
            </a:r>
            <a:endParaRPr lang="en-US" sz="1600"/>
          </a:p>
        </p:txBody>
      </p:sp>
      <p:grpSp>
        <p:nvGrpSpPr>
          <p:cNvPr id="6" name="Group 179"/>
          <p:cNvGrpSpPr>
            <a:grpSpLocks/>
          </p:cNvGrpSpPr>
          <p:nvPr/>
        </p:nvGrpSpPr>
        <p:grpSpPr bwMode="auto">
          <a:xfrm>
            <a:off x="2592390" y="3163888"/>
            <a:ext cx="1154113" cy="1208087"/>
            <a:chOff x="1633" y="1993"/>
            <a:chExt cx="727" cy="761"/>
          </a:xfrm>
        </p:grpSpPr>
        <p:sp>
          <p:nvSpPr>
            <p:cNvPr id="14411" name="Rectangle 103"/>
            <p:cNvSpPr>
              <a:spLocks noChangeArrowheads="1"/>
            </p:cNvSpPr>
            <p:nvPr/>
          </p:nvSpPr>
          <p:spPr bwMode="auto">
            <a:xfrm>
              <a:off x="1872" y="2429"/>
              <a:ext cx="42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600" dirty="0" smtClean="0">
                  <a:solidFill>
                    <a:srgbClr val="000000"/>
                  </a:solidFill>
                </a:rPr>
                <a:t>(2) Find</a:t>
              </a:r>
              <a:endParaRPr lang="en-US" sz="1600" dirty="0"/>
            </a:p>
          </p:txBody>
        </p:sp>
        <p:sp>
          <p:nvSpPr>
            <p:cNvPr id="14409" name="Line 118"/>
            <p:cNvSpPr>
              <a:spLocks noChangeShapeType="1"/>
            </p:cNvSpPr>
            <p:nvPr/>
          </p:nvSpPr>
          <p:spPr bwMode="auto">
            <a:xfrm flipV="1">
              <a:off x="1633" y="1993"/>
              <a:ext cx="727" cy="7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76"/>
          <p:cNvGrpSpPr>
            <a:grpSpLocks/>
          </p:cNvGrpSpPr>
          <p:nvPr/>
        </p:nvGrpSpPr>
        <p:grpSpPr bwMode="auto">
          <a:xfrm>
            <a:off x="4795838" y="3163888"/>
            <a:ext cx="1862137" cy="1006475"/>
            <a:chOff x="3021" y="1993"/>
            <a:chExt cx="1173" cy="634"/>
          </a:xfrm>
        </p:grpSpPr>
        <p:sp>
          <p:nvSpPr>
            <p:cNvPr id="14407" name="Rectangle 100"/>
            <p:cNvSpPr>
              <a:spLocks noChangeArrowheads="1"/>
            </p:cNvSpPr>
            <p:nvPr/>
          </p:nvSpPr>
          <p:spPr bwMode="auto">
            <a:xfrm>
              <a:off x="3456" y="2299"/>
              <a:ext cx="73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600" dirty="0" smtClean="0">
                  <a:solidFill>
                    <a:srgbClr val="000000"/>
                  </a:solidFill>
                </a:rPr>
                <a:t>(1) Publishing</a:t>
              </a:r>
              <a:endParaRPr lang="en-US" sz="1600" dirty="0"/>
            </a:p>
          </p:txBody>
        </p:sp>
        <p:sp>
          <p:nvSpPr>
            <p:cNvPr id="14405" name="Line 119"/>
            <p:cNvSpPr>
              <a:spLocks noChangeShapeType="1"/>
            </p:cNvSpPr>
            <p:nvPr/>
          </p:nvSpPr>
          <p:spPr bwMode="auto">
            <a:xfrm flipH="1" flipV="1">
              <a:off x="3021" y="1993"/>
              <a:ext cx="661" cy="6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8" name="Group 124"/>
          <p:cNvGrpSpPr>
            <a:grpSpLocks/>
          </p:cNvGrpSpPr>
          <p:nvPr/>
        </p:nvGrpSpPr>
        <p:grpSpPr bwMode="auto">
          <a:xfrm>
            <a:off x="1752600" y="4195763"/>
            <a:ext cx="1835150" cy="858837"/>
            <a:chOff x="1634" y="1500"/>
            <a:chExt cx="789" cy="410"/>
          </a:xfrm>
        </p:grpSpPr>
        <p:sp>
          <p:nvSpPr>
            <p:cNvPr id="14402" name="Freeform 125"/>
            <p:cNvSpPr>
              <a:spLocks/>
            </p:cNvSpPr>
            <p:nvPr/>
          </p:nvSpPr>
          <p:spPr bwMode="auto">
            <a:xfrm>
              <a:off x="1634" y="1500"/>
              <a:ext cx="789" cy="410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Freeform 126"/>
            <p:cNvSpPr>
              <a:spLocks/>
            </p:cNvSpPr>
            <p:nvPr/>
          </p:nvSpPr>
          <p:spPr bwMode="auto">
            <a:xfrm>
              <a:off x="1634" y="1500"/>
              <a:ext cx="789" cy="410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9" name="Rectangle 127"/>
          <p:cNvSpPr>
            <a:spLocks noChangeArrowheads="1"/>
          </p:cNvSpPr>
          <p:nvPr/>
        </p:nvSpPr>
        <p:spPr bwMode="auto">
          <a:xfrm>
            <a:off x="1828800" y="4197350"/>
            <a:ext cx="1685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</a:rPr>
              <a:t>Application builders</a:t>
            </a:r>
            <a:endParaRPr lang="en-US" sz="1600"/>
          </a:p>
        </p:txBody>
      </p:sp>
      <p:grpSp>
        <p:nvGrpSpPr>
          <p:cNvPr id="14350" name="Group 128"/>
          <p:cNvGrpSpPr>
            <a:grpSpLocks/>
          </p:cNvGrpSpPr>
          <p:nvPr/>
        </p:nvGrpSpPr>
        <p:grpSpPr bwMode="auto">
          <a:xfrm>
            <a:off x="5026025" y="4137025"/>
            <a:ext cx="1627188" cy="917575"/>
            <a:chOff x="3081" y="1472"/>
            <a:chExt cx="745" cy="438"/>
          </a:xfrm>
        </p:grpSpPr>
        <p:sp>
          <p:nvSpPr>
            <p:cNvPr id="14400" name="Freeform 129"/>
            <p:cNvSpPr>
              <a:spLocks/>
            </p:cNvSpPr>
            <p:nvPr/>
          </p:nvSpPr>
          <p:spPr bwMode="auto">
            <a:xfrm>
              <a:off x="3081" y="1472"/>
              <a:ext cx="745" cy="438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Freeform 130"/>
            <p:cNvSpPr>
              <a:spLocks/>
            </p:cNvSpPr>
            <p:nvPr/>
          </p:nvSpPr>
          <p:spPr bwMode="auto">
            <a:xfrm>
              <a:off x="3081" y="1472"/>
              <a:ext cx="745" cy="438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1" name="Rectangle 131"/>
          <p:cNvSpPr>
            <a:spLocks noChangeArrowheads="1"/>
          </p:cNvSpPr>
          <p:nvPr/>
        </p:nvSpPr>
        <p:spPr bwMode="auto">
          <a:xfrm>
            <a:off x="5164138" y="4165600"/>
            <a:ext cx="1493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</a:rPr>
              <a:t>Service providers</a:t>
            </a:r>
            <a:endParaRPr lang="en-US" sz="1600"/>
          </a:p>
        </p:txBody>
      </p:sp>
      <p:grpSp>
        <p:nvGrpSpPr>
          <p:cNvPr id="14352" name="Group 132"/>
          <p:cNvGrpSpPr>
            <a:grpSpLocks/>
          </p:cNvGrpSpPr>
          <p:nvPr/>
        </p:nvGrpSpPr>
        <p:grpSpPr bwMode="auto">
          <a:xfrm>
            <a:off x="5311775" y="4503738"/>
            <a:ext cx="1244600" cy="458787"/>
            <a:chOff x="3212" y="1647"/>
            <a:chExt cx="570" cy="219"/>
          </a:xfrm>
        </p:grpSpPr>
        <p:sp>
          <p:nvSpPr>
            <p:cNvPr id="14397" name="Freeform 133"/>
            <p:cNvSpPr>
              <a:spLocks/>
            </p:cNvSpPr>
            <p:nvPr/>
          </p:nvSpPr>
          <p:spPr bwMode="auto">
            <a:xfrm>
              <a:off x="3212" y="1647"/>
              <a:ext cx="570" cy="219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Freeform 134"/>
            <p:cNvSpPr>
              <a:spLocks/>
            </p:cNvSpPr>
            <p:nvPr/>
          </p:nvSpPr>
          <p:spPr bwMode="auto">
            <a:xfrm>
              <a:off x="3212" y="1647"/>
              <a:ext cx="570" cy="219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Freeform 135"/>
            <p:cNvSpPr>
              <a:spLocks/>
            </p:cNvSpPr>
            <p:nvPr/>
          </p:nvSpPr>
          <p:spPr bwMode="auto">
            <a:xfrm>
              <a:off x="3212" y="1681"/>
              <a:ext cx="570" cy="35"/>
            </a:xfrm>
            <a:custGeom>
              <a:avLst/>
              <a:gdLst>
                <a:gd name="T0" fmla="*/ 0 w 570"/>
                <a:gd name="T1" fmla="*/ 0 h 35"/>
                <a:gd name="T2" fmla="*/ 285 w 570"/>
                <a:gd name="T3" fmla="*/ 35 h 35"/>
                <a:gd name="T4" fmla="*/ 570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3" name="Rectangle 136"/>
          <p:cNvSpPr>
            <a:spLocks noChangeArrowheads="1"/>
          </p:cNvSpPr>
          <p:nvPr/>
        </p:nvSpPr>
        <p:spPr bwMode="auto">
          <a:xfrm>
            <a:off x="5376863" y="4662488"/>
            <a:ext cx="10509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</a:rPr>
              <a:t>Class/Object</a:t>
            </a:r>
            <a:endParaRPr lang="en-US" sz="1600"/>
          </a:p>
        </p:txBody>
      </p:sp>
      <p:grpSp>
        <p:nvGrpSpPr>
          <p:cNvPr id="14354" name="Group 137"/>
          <p:cNvGrpSpPr>
            <a:grpSpLocks/>
          </p:cNvGrpSpPr>
          <p:nvPr/>
        </p:nvGrpSpPr>
        <p:grpSpPr bwMode="auto">
          <a:xfrm>
            <a:off x="1957388" y="4503738"/>
            <a:ext cx="1533525" cy="458787"/>
            <a:chOff x="1678" y="1647"/>
            <a:chExt cx="701" cy="219"/>
          </a:xfrm>
        </p:grpSpPr>
        <p:sp>
          <p:nvSpPr>
            <p:cNvPr id="14394" name="Freeform 138"/>
            <p:cNvSpPr>
              <a:spLocks/>
            </p:cNvSpPr>
            <p:nvPr/>
          </p:nvSpPr>
          <p:spPr bwMode="auto">
            <a:xfrm>
              <a:off x="1678" y="1647"/>
              <a:ext cx="701" cy="219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5" name="Freeform 139"/>
            <p:cNvSpPr>
              <a:spLocks/>
            </p:cNvSpPr>
            <p:nvPr/>
          </p:nvSpPr>
          <p:spPr bwMode="auto">
            <a:xfrm>
              <a:off x="1678" y="1647"/>
              <a:ext cx="701" cy="219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Freeform 140"/>
            <p:cNvSpPr>
              <a:spLocks/>
            </p:cNvSpPr>
            <p:nvPr/>
          </p:nvSpPr>
          <p:spPr bwMode="auto">
            <a:xfrm>
              <a:off x="2147" y="1647"/>
              <a:ext cx="116" cy="219"/>
            </a:xfrm>
            <a:custGeom>
              <a:avLst/>
              <a:gdLst>
                <a:gd name="T0" fmla="*/ 116 w 116"/>
                <a:gd name="T1" fmla="*/ 219 h 219"/>
                <a:gd name="T2" fmla="*/ 0 w 116"/>
                <a:gd name="T3" fmla="*/ 110 h 219"/>
                <a:gd name="T4" fmla="*/ 116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5" name="Rectangle 141"/>
          <p:cNvSpPr>
            <a:spLocks noChangeArrowheads="1"/>
          </p:cNvSpPr>
          <p:nvPr/>
        </p:nvSpPr>
        <p:spPr bwMode="auto">
          <a:xfrm>
            <a:off x="2038350" y="4633913"/>
            <a:ext cx="1041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</a:rPr>
              <a:t>Applications</a:t>
            </a:r>
            <a:endParaRPr lang="en-US" sz="1600"/>
          </a:p>
        </p:txBody>
      </p:sp>
      <p:grpSp>
        <p:nvGrpSpPr>
          <p:cNvPr id="14" name="Group 182"/>
          <p:cNvGrpSpPr>
            <a:grpSpLocks/>
          </p:cNvGrpSpPr>
          <p:nvPr/>
        </p:nvGrpSpPr>
        <p:grpSpPr bwMode="auto">
          <a:xfrm>
            <a:off x="3222625" y="4425950"/>
            <a:ext cx="2097088" cy="247650"/>
            <a:chOff x="2030" y="2788"/>
            <a:chExt cx="1321" cy="156"/>
          </a:xfrm>
        </p:grpSpPr>
        <p:sp>
          <p:nvSpPr>
            <p:cNvPr id="14392" name="Rectangle 121"/>
            <p:cNvSpPr>
              <a:spLocks noChangeArrowheads="1"/>
            </p:cNvSpPr>
            <p:nvPr/>
          </p:nvSpPr>
          <p:spPr bwMode="auto">
            <a:xfrm>
              <a:off x="2352" y="2788"/>
              <a:ext cx="7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600" dirty="0" smtClean="0">
                  <a:solidFill>
                    <a:srgbClr val="000000"/>
                  </a:solidFill>
                </a:rPr>
                <a:t>(4) SOAP </a:t>
              </a:r>
              <a:r>
                <a:rPr lang="en-US" sz="1600" dirty="0">
                  <a:solidFill>
                    <a:srgbClr val="000000"/>
                  </a:solidFill>
                </a:rPr>
                <a:t>call</a:t>
              </a:r>
              <a:endParaRPr lang="en-US" sz="1600" dirty="0"/>
            </a:p>
          </p:txBody>
        </p:sp>
        <p:sp>
          <p:nvSpPr>
            <p:cNvPr id="14393" name="Line 142"/>
            <p:cNvSpPr>
              <a:spLocks noChangeShapeType="1"/>
            </p:cNvSpPr>
            <p:nvPr/>
          </p:nvSpPr>
          <p:spPr bwMode="auto">
            <a:xfrm>
              <a:off x="2030" y="2944"/>
              <a:ext cx="13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83"/>
          <p:cNvGrpSpPr>
            <a:grpSpLocks/>
          </p:cNvGrpSpPr>
          <p:nvPr/>
        </p:nvGrpSpPr>
        <p:grpSpPr bwMode="auto">
          <a:xfrm>
            <a:off x="3222625" y="4773631"/>
            <a:ext cx="2097088" cy="263526"/>
            <a:chOff x="2030" y="3007"/>
            <a:chExt cx="1321" cy="166"/>
          </a:xfrm>
        </p:grpSpPr>
        <p:sp>
          <p:nvSpPr>
            <p:cNvPr id="14389" name="Rectangle 123"/>
            <p:cNvSpPr>
              <a:spLocks noChangeArrowheads="1"/>
            </p:cNvSpPr>
            <p:nvPr/>
          </p:nvSpPr>
          <p:spPr bwMode="auto">
            <a:xfrm>
              <a:off x="2448" y="3018"/>
              <a:ext cx="5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600" dirty="0" smtClean="0">
                  <a:solidFill>
                    <a:srgbClr val="000000"/>
                  </a:solidFill>
                </a:rPr>
                <a:t>(5) Results</a:t>
              </a:r>
              <a:endParaRPr lang="en-US" sz="1600" dirty="0"/>
            </a:p>
          </p:txBody>
        </p:sp>
        <p:sp>
          <p:nvSpPr>
            <p:cNvPr id="14390" name="Line 143"/>
            <p:cNvSpPr>
              <a:spLocks noChangeShapeType="1"/>
            </p:cNvSpPr>
            <p:nvPr/>
          </p:nvSpPr>
          <p:spPr bwMode="auto">
            <a:xfrm flipH="1">
              <a:off x="2030" y="3007"/>
              <a:ext cx="13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8" name="AutoShape 144"/>
          <p:cNvSpPr>
            <a:spLocks noChangeArrowheads="1"/>
          </p:cNvSpPr>
          <p:nvPr/>
        </p:nvSpPr>
        <p:spPr bwMode="auto">
          <a:xfrm>
            <a:off x="3746500" y="3667125"/>
            <a:ext cx="1258888" cy="503238"/>
          </a:xfrm>
          <a:prstGeom prst="irregularSeal1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/>
              <a:t>Internet</a:t>
            </a:r>
          </a:p>
        </p:txBody>
      </p:sp>
      <p:grpSp>
        <p:nvGrpSpPr>
          <p:cNvPr id="16" name="Group 180"/>
          <p:cNvGrpSpPr>
            <a:grpSpLocks/>
          </p:cNvGrpSpPr>
          <p:nvPr/>
        </p:nvGrpSpPr>
        <p:grpSpPr bwMode="auto">
          <a:xfrm>
            <a:off x="468313" y="2297113"/>
            <a:ext cx="2754312" cy="1069975"/>
            <a:chOff x="295" y="1447"/>
            <a:chExt cx="1735" cy="674"/>
          </a:xfrm>
        </p:grpSpPr>
        <p:sp>
          <p:nvSpPr>
            <p:cNvPr id="14385" name="Text Box 153"/>
            <p:cNvSpPr txBox="1">
              <a:spLocks noChangeArrowheads="1"/>
            </p:cNvSpPr>
            <p:nvPr/>
          </p:nvSpPr>
          <p:spPr bwMode="auto">
            <a:xfrm>
              <a:off x="295" y="1447"/>
              <a:ext cx="1323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r>
                <a:rPr lang="en-US" sz="1600" dirty="0"/>
                <a:t>Directory services</a:t>
              </a:r>
            </a:p>
            <a:p>
              <a:pPr algn="r" eaLnBrk="1" hangingPunct="1"/>
              <a:r>
                <a:rPr lang="en-US" sz="1600" dirty="0"/>
                <a:t>UDDI / WSDL / SOAP</a:t>
              </a:r>
            </a:p>
            <a:p>
              <a:pPr algn="r" eaLnBrk="1" hangingPunct="1"/>
              <a:r>
                <a:rPr lang="en-US" sz="1600" dirty="0"/>
                <a:t>ebXML / CPP</a:t>
              </a:r>
            </a:p>
            <a:p>
              <a:pPr algn="r" eaLnBrk="1" hangingPunct="1"/>
              <a:r>
                <a:rPr lang="en-US" sz="1600" dirty="0" smtClean="0"/>
                <a:t>Database /Ontology</a:t>
              </a:r>
              <a:endParaRPr lang="en-US" sz="1600" dirty="0"/>
            </a:p>
          </p:txBody>
        </p:sp>
        <p:sp>
          <p:nvSpPr>
            <p:cNvPr id="14386" name="Line 154"/>
            <p:cNvSpPr>
              <a:spLocks noChangeShapeType="1"/>
            </p:cNvSpPr>
            <p:nvPr/>
          </p:nvSpPr>
          <p:spPr bwMode="auto">
            <a:xfrm flipH="1" flipV="1">
              <a:off x="1633" y="1613"/>
              <a:ext cx="397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7" name="Line 155"/>
            <p:cNvSpPr>
              <a:spLocks noChangeShapeType="1"/>
            </p:cNvSpPr>
            <p:nvPr/>
          </p:nvSpPr>
          <p:spPr bwMode="auto">
            <a:xfrm flipH="1">
              <a:off x="1633" y="1930"/>
              <a:ext cx="397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5"/>
          <p:cNvGrpSpPr>
            <a:grpSpLocks/>
          </p:cNvGrpSpPr>
          <p:nvPr/>
        </p:nvGrpSpPr>
        <p:grpSpPr bwMode="auto">
          <a:xfrm>
            <a:off x="6580188" y="2800350"/>
            <a:ext cx="2290762" cy="2373313"/>
            <a:chOff x="4145" y="1764"/>
            <a:chExt cx="1443" cy="1495"/>
          </a:xfrm>
        </p:grpSpPr>
        <p:sp>
          <p:nvSpPr>
            <p:cNvPr id="14379" name="Text Box 145"/>
            <p:cNvSpPr txBox="1">
              <a:spLocks noChangeArrowheads="1"/>
            </p:cNvSpPr>
            <p:nvPr/>
          </p:nvSpPr>
          <p:spPr bwMode="auto">
            <a:xfrm>
              <a:off x="4474" y="2585"/>
              <a:ext cx="1089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/>
                <a:t>Computing service</a:t>
              </a:r>
            </a:p>
            <a:p>
              <a:pPr eaLnBrk="1" hangingPunct="1"/>
              <a:r>
                <a:rPr lang="en-US" sz="1600" dirty="0"/>
                <a:t>development:</a:t>
              </a:r>
            </a:p>
            <a:p>
              <a:pPr eaLnBrk="1" hangingPunct="1"/>
              <a:r>
                <a:rPr lang="en-US" sz="1600" dirty="0"/>
                <a:t>Visual Studio </a:t>
              </a:r>
              <a:r>
                <a:rPr lang="en-US" sz="1600" dirty="0" err="1"/>
                <a:t>.Net</a:t>
              </a:r>
              <a:endParaRPr lang="en-US" sz="1600" dirty="0"/>
            </a:p>
            <a:p>
              <a:pPr eaLnBrk="1" hangingPunct="1"/>
              <a:r>
                <a:rPr lang="en-US" sz="1600" dirty="0"/>
                <a:t>J2EE</a:t>
              </a:r>
            </a:p>
          </p:txBody>
        </p:sp>
        <p:sp>
          <p:nvSpPr>
            <p:cNvPr id="14380" name="Text Box 146"/>
            <p:cNvSpPr txBox="1">
              <a:spLocks noChangeArrowheads="1"/>
            </p:cNvSpPr>
            <p:nvPr/>
          </p:nvSpPr>
          <p:spPr bwMode="auto">
            <a:xfrm>
              <a:off x="4541" y="1764"/>
              <a:ext cx="1047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/>
                <a:t>OO Programming</a:t>
              </a:r>
            </a:p>
            <a:p>
              <a:pPr eaLnBrk="1" hangingPunct="1"/>
              <a:r>
                <a:rPr lang="en-US" sz="1600"/>
                <a:t>languages:</a:t>
              </a:r>
            </a:p>
            <a:p>
              <a:pPr eaLnBrk="1" hangingPunct="1"/>
              <a:r>
                <a:rPr lang="en-US" sz="1600"/>
                <a:t>C++, C#</a:t>
              </a:r>
            </a:p>
            <a:p>
              <a:pPr eaLnBrk="1" hangingPunct="1"/>
              <a:r>
                <a:rPr lang="en-US" sz="1600"/>
                <a:t>Java</a:t>
              </a:r>
            </a:p>
          </p:txBody>
        </p:sp>
        <p:sp>
          <p:nvSpPr>
            <p:cNvPr id="14381" name="Line 147"/>
            <p:cNvSpPr>
              <a:spLocks noChangeShapeType="1"/>
            </p:cNvSpPr>
            <p:nvPr/>
          </p:nvSpPr>
          <p:spPr bwMode="auto">
            <a:xfrm flipV="1">
              <a:off x="4145" y="2754"/>
              <a:ext cx="329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Line 148"/>
            <p:cNvSpPr>
              <a:spLocks noChangeShapeType="1"/>
            </p:cNvSpPr>
            <p:nvPr/>
          </p:nvSpPr>
          <p:spPr bwMode="auto">
            <a:xfrm>
              <a:off x="4145" y="3071"/>
              <a:ext cx="329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Line 149"/>
            <p:cNvSpPr>
              <a:spLocks noChangeShapeType="1"/>
            </p:cNvSpPr>
            <p:nvPr/>
          </p:nvSpPr>
          <p:spPr bwMode="auto">
            <a:xfrm flipH="1">
              <a:off x="4739" y="2437"/>
              <a:ext cx="0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Line 156"/>
            <p:cNvSpPr>
              <a:spLocks noChangeShapeType="1"/>
            </p:cNvSpPr>
            <p:nvPr/>
          </p:nvSpPr>
          <p:spPr bwMode="auto">
            <a:xfrm flipH="1">
              <a:off x="5003" y="2437"/>
              <a:ext cx="0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4"/>
          <p:cNvGrpSpPr>
            <a:grpSpLocks/>
          </p:cNvGrpSpPr>
          <p:nvPr/>
        </p:nvGrpSpPr>
        <p:grpSpPr bwMode="auto">
          <a:xfrm>
            <a:off x="4413250" y="5203825"/>
            <a:ext cx="3035300" cy="965200"/>
            <a:chOff x="2780" y="3278"/>
            <a:chExt cx="1912" cy="608"/>
          </a:xfrm>
        </p:grpSpPr>
        <p:sp>
          <p:nvSpPr>
            <p:cNvPr id="14375" name="Text Box 157"/>
            <p:cNvSpPr txBox="1">
              <a:spLocks noChangeArrowheads="1"/>
            </p:cNvSpPr>
            <p:nvPr/>
          </p:nvSpPr>
          <p:spPr bwMode="auto">
            <a:xfrm>
              <a:off x="2780" y="3520"/>
              <a:ext cx="19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dirty="0"/>
                <a:t>Web and data service development</a:t>
              </a:r>
            </a:p>
            <a:p>
              <a:pPr algn="ctr" eaLnBrk="1" hangingPunct="1"/>
              <a:r>
                <a:rPr lang="en-US" sz="1600" dirty="0"/>
                <a:t>XML, WSDL, SOAP, HTTP, </a:t>
              </a:r>
            </a:p>
          </p:txBody>
        </p:sp>
        <p:grpSp>
          <p:nvGrpSpPr>
            <p:cNvPr id="14376" name="Group 160"/>
            <p:cNvGrpSpPr>
              <a:grpSpLocks/>
            </p:cNvGrpSpPr>
            <p:nvPr/>
          </p:nvGrpSpPr>
          <p:grpSpPr bwMode="auto">
            <a:xfrm>
              <a:off x="3549" y="3278"/>
              <a:ext cx="331" cy="224"/>
              <a:chOff x="3739" y="2896"/>
              <a:chExt cx="317" cy="190"/>
            </a:xfrm>
          </p:grpSpPr>
          <p:sp>
            <p:nvSpPr>
              <p:cNvPr id="14377" name="Line 158"/>
              <p:cNvSpPr>
                <a:spLocks noChangeShapeType="1"/>
              </p:cNvSpPr>
              <p:nvPr/>
            </p:nvSpPr>
            <p:spPr bwMode="auto">
              <a:xfrm flipV="1">
                <a:off x="3739" y="2896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8" name="Line 159"/>
              <p:cNvSpPr>
                <a:spLocks noChangeShapeType="1"/>
              </p:cNvSpPr>
              <p:nvPr/>
            </p:nvSpPr>
            <p:spPr bwMode="auto">
              <a:xfrm flipV="1">
                <a:off x="4056" y="2896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" name="Group 178"/>
          <p:cNvGrpSpPr>
            <a:grpSpLocks/>
          </p:cNvGrpSpPr>
          <p:nvPr/>
        </p:nvGrpSpPr>
        <p:grpSpPr bwMode="auto">
          <a:xfrm>
            <a:off x="1176338" y="5178425"/>
            <a:ext cx="3003550" cy="1450975"/>
            <a:chOff x="741" y="3262"/>
            <a:chExt cx="1892" cy="914"/>
          </a:xfrm>
        </p:grpSpPr>
        <p:sp>
          <p:nvSpPr>
            <p:cNvPr id="14371" name="Text Box 150"/>
            <p:cNvSpPr txBox="1">
              <a:spLocks noChangeArrowheads="1"/>
            </p:cNvSpPr>
            <p:nvPr/>
          </p:nvSpPr>
          <p:spPr bwMode="auto">
            <a:xfrm>
              <a:off x="741" y="3502"/>
              <a:ext cx="1892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dirty="0"/>
                <a:t>Application development platform</a:t>
              </a:r>
            </a:p>
            <a:p>
              <a:pPr algn="ctr" eaLnBrk="1" hangingPunct="1"/>
              <a:r>
                <a:rPr lang="en-US" sz="1600" dirty="0"/>
                <a:t>Specification language</a:t>
              </a:r>
            </a:p>
            <a:p>
              <a:pPr algn="ctr" eaLnBrk="1" hangingPunct="1"/>
              <a:r>
                <a:rPr lang="en-US" sz="1600" dirty="0"/>
                <a:t>Composition BPEL, </a:t>
              </a:r>
              <a:r>
                <a:rPr lang="en-US" sz="1600" dirty="0" smtClean="0"/>
                <a:t>WF, VIPLE</a:t>
              </a:r>
              <a:endParaRPr lang="en-US" sz="1600" dirty="0"/>
            </a:p>
            <a:p>
              <a:pPr algn="ctr" eaLnBrk="1" hangingPunct="1"/>
              <a:r>
                <a:rPr lang="en-US" sz="1600" dirty="0"/>
                <a:t>Code generation</a:t>
              </a:r>
            </a:p>
          </p:txBody>
        </p:sp>
        <p:grpSp>
          <p:nvGrpSpPr>
            <p:cNvPr id="14372" name="Group 161"/>
            <p:cNvGrpSpPr>
              <a:grpSpLocks/>
            </p:cNvGrpSpPr>
            <p:nvPr/>
          </p:nvGrpSpPr>
          <p:grpSpPr bwMode="auto">
            <a:xfrm>
              <a:off x="1503" y="3262"/>
              <a:ext cx="330" cy="224"/>
              <a:chOff x="3739" y="2896"/>
              <a:chExt cx="317" cy="190"/>
            </a:xfrm>
          </p:grpSpPr>
          <p:sp>
            <p:nvSpPr>
              <p:cNvPr id="14373" name="Line 162"/>
              <p:cNvSpPr>
                <a:spLocks noChangeShapeType="1"/>
              </p:cNvSpPr>
              <p:nvPr/>
            </p:nvSpPr>
            <p:spPr bwMode="auto">
              <a:xfrm flipV="1">
                <a:off x="3739" y="2896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4" name="Line 163"/>
              <p:cNvSpPr>
                <a:spLocks noChangeShapeType="1"/>
              </p:cNvSpPr>
              <p:nvPr/>
            </p:nvSpPr>
            <p:spPr bwMode="auto">
              <a:xfrm flipV="1">
                <a:off x="4056" y="2896"/>
                <a:ext cx="0" cy="1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" name="Group 177"/>
          <p:cNvGrpSpPr>
            <a:grpSpLocks/>
          </p:cNvGrpSpPr>
          <p:nvPr/>
        </p:nvGrpSpPr>
        <p:grpSpPr bwMode="auto">
          <a:xfrm>
            <a:off x="5334000" y="2438400"/>
            <a:ext cx="1600200" cy="990600"/>
            <a:chOff x="3360" y="1536"/>
            <a:chExt cx="1008" cy="624"/>
          </a:xfrm>
        </p:grpSpPr>
        <p:sp>
          <p:nvSpPr>
            <p:cNvPr id="14365" name="Rectangle 167"/>
            <p:cNvSpPr>
              <a:spLocks noChangeArrowheads="1"/>
            </p:cNvSpPr>
            <p:nvPr/>
          </p:nvSpPr>
          <p:spPr bwMode="auto">
            <a:xfrm>
              <a:off x="3552" y="1536"/>
              <a:ext cx="816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Rectangle 168"/>
            <p:cNvSpPr>
              <a:spLocks noChangeArrowheads="1"/>
            </p:cNvSpPr>
            <p:nvPr/>
          </p:nvSpPr>
          <p:spPr bwMode="auto">
            <a:xfrm>
              <a:off x="3620" y="1584"/>
              <a:ext cx="680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White pages</a:t>
              </a:r>
            </a:p>
          </p:txBody>
        </p:sp>
        <p:sp>
          <p:nvSpPr>
            <p:cNvPr id="14367" name="Rectangle 169"/>
            <p:cNvSpPr>
              <a:spLocks noChangeArrowheads="1"/>
            </p:cNvSpPr>
            <p:nvPr/>
          </p:nvSpPr>
          <p:spPr bwMode="auto">
            <a:xfrm>
              <a:off x="3620" y="1776"/>
              <a:ext cx="680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Yellow pages</a:t>
              </a:r>
            </a:p>
          </p:txBody>
        </p:sp>
        <p:sp>
          <p:nvSpPr>
            <p:cNvPr id="14368" name="Rectangle 170"/>
            <p:cNvSpPr>
              <a:spLocks noChangeArrowheads="1"/>
            </p:cNvSpPr>
            <p:nvPr/>
          </p:nvSpPr>
          <p:spPr bwMode="auto">
            <a:xfrm>
              <a:off x="3620" y="1968"/>
              <a:ext cx="68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Green pages</a:t>
              </a:r>
            </a:p>
          </p:txBody>
        </p:sp>
        <p:sp>
          <p:nvSpPr>
            <p:cNvPr id="14369" name="Line 171"/>
            <p:cNvSpPr>
              <a:spLocks noChangeShapeType="1"/>
            </p:cNvSpPr>
            <p:nvPr/>
          </p:nvSpPr>
          <p:spPr bwMode="auto">
            <a:xfrm>
              <a:off x="3360" y="211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172"/>
            <p:cNvSpPr>
              <a:spLocks noChangeShapeType="1"/>
            </p:cNvSpPr>
            <p:nvPr/>
          </p:nvSpPr>
          <p:spPr bwMode="auto">
            <a:xfrm flipV="1">
              <a:off x="3360" y="15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6780213" y="6400800"/>
            <a:ext cx="1236662" cy="3810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dirty="0"/>
              <a:t>CSE 445</a:t>
            </a:r>
          </a:p>
        </p:txBody>
      </p:sp>
    </p:spTree>
    <p:extLst>
      <p:ext uri="{BB962C8B-B14F-4D97-AF65-F5344CB8AC3E}">
        <p14:creationId xmlns:p14="http://schemas.microsoft.com/office/powerpoint/2010/main" val="177788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Paradigms of Computing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571500" y="5562600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V="1">
            <a:off x="609600" y="1600200"/>
            <a:ext cx="0" cy="396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8077200" y="5638800"/>
            <a:ext cx="682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Time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6200" y="1233488"/>
            <a:ext cx="1906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Abstraction Level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33400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50s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673225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60s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813050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70s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952875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80s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092700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90s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6232525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00s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7372350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10s</a:t>
            </a:r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609600" y="4191000"/>
            <a:ext cx="4267200" cy="13716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Imperative/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Procedural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Programming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e.g. Fortran, C</a:t>
            </a:r>
            <a:endParaRPr lang="en-US" altLang="zh-CN" sz="1800" i="1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5375" name="Oval 16"/>
          <p:cNvSpPr>
            <a:spLocks noChangeArrowheads="1"/>
          </p:cNvSpPr>
          <p:nvPr/>
        </p:nvSpPr>
        <p:spPr bwMode="auto">
          <a:xfrm>
            <a:off x="1143000" y="3048000"/>
            <a:ext cx="2809875" cy="1295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Functional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Programming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e.g. LISP/Scheme</a:t>
            </a:r>
            <a:endParaRPr lang="en-US" altLang="zh-CN" sz="1800" i="1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5376" name="Oval 17"/>
          <p:cNvSpPr>
            <a:spLocks noChangeArrowheads="1"/>
          </p:cNvSpPr>
          <p:nvPr/>
        </p:nvSpPr>
        <p:spPr bwMode="auto">
          <a:xfrm>
            <a:off x="1981200" y="2057400"/>
            <a:ext cx="2438400" cy="1219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Logic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Programming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e.g. Prolog</a:t>
            </a:r>
            <a:endParaRPr lang="en-US" altLang="zh-CN" sz="1800" i="1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5377" name="Oval 18"/>
          <p:cNvSpPr>
            <a:spLocks noChangeArrowheads="1"/>
          </p:cNvSpPr>
          <p:nvPr/>
        </p:nvSpPr>
        <p:spPr bwMode="auto">
          <a:xfrm>
            <a:off x="3581400" y="2514600"/>
            <a:ext cx="4267200" cy="2438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Object-Oriented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Programming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e.g. C++, Java, C#</a:t>
            </a:r>
            <a:endParaRPr lang="en-US" altLang="zh-CN" sz="1800" i="1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5378" name="Oval 19"/>
          <p:cNvSpPr>
            <a:spLocks noChangeArrowheads="1"/>
          </p:cNvSpPr>
          <p:nvPr/>
        </p:nvSpPr>
        <p:spPr bwMode="auto">
          <a:xfrm>
            <a:off x="6096000" y="1447800"/>
            <a:ext cx="2894013" cy="182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dirty="0">
                <a:latin typeface="Tahoma" pitchFamily="34" charset="0"/>
                <a:ea typeface="SimSun" pitchFamily="2" charset="-122"/>
              </a:rPr>
              <a:t>Service-Oriented</a:t>
            </a:r>
          </a:p>
          <a:p>
            <a:pPr algn="ctr"/>
            <a:r>
              <a:rPr lang="en-US" altLang="zh-CN" sz="1800" dirty="0">
                <a:latin typeface="Tahoma" pitchFamily="34" charset="0"/>
                <a:ea typeface="SimSun" pitchFamily="2" charset="-122"/>
              </a:rPr>
              <a:t>Programming</a:t>
            </a:r>
          </a:p>
          <a:p>
            <a:pPr algn="ctr"/>
            <a:r>
              <a:rPr lang="en-US" altLang="zh-CN" sz="1800" dirty="0">
                <a:latin typeface="Tahoma" pitchFamily="34" charset="0"/>
                <a:ea typeface="SimSun" pitchFamily="2" charset="-122"/>
              </a:rPr>
              <a:t>C++, Java, C# </a:t>
            </a:r>
            <a:br>
              <a:rPr lang="en-US" altLang="zh-CN" sz="1800" dirty="0">
                <a:latin typeface="Tahoma" pitchFamily="34" charset="0"/>
                <a:ea typeface="SimSun" pitchFamily="2" charset="-122"/>
              </a:rPr>
            </a:br>
            <a:r>
              <a:rPr lang="en-US" altLang="zh-CN" sz="1800" dirty="0">
                <a:latin typeface="Tahoma" pitchFamily="34" charset="0"/>
                <a:ea typeface="SimSun" pitchFamily="2" charset="-122"/>
              </a:rPr>
              <a:t>BPEL, </a:t>
            </a:r>
            <a:r>
              <a:rPr lang="en-US" altLang="zh-CN" sz="1800" dirty="0" smtClean="0">
                <a:solidFill>
                  <a:srgbClr val="C00000"/>
                </a:solidFill>
                <a:latin typeface="Tahoma" pitchFamily="34" charset="0"/>
                <a:ea typeface="SimSun" pitchFamily="2" charset="-122"/>
              </a:rPr>
              <a:t>VIPLE</a:t>
            </a:r>
            <a:endParaRPr lang="en-US" altLang="zh-CN" sz="1800" i="1" dirty="0">
              <a:solidFill>
                <a:srgbClr val="C00000"/>
              </a:solidFill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5379" name="Line 22"/>
          <p:cNvSpPr>
            <a:spLocks noChangeShapeType="1"/>
          </p:cNvSpPr>
          <p:nvPr/>
        </p:nvSpPr>
        <p:spPr bwMode="auto">
          <a:xfrm flipV="1">
            <a:off x="5867400" y="2667000"/>
            <a:ext cx="6096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Line 23"/>
          <p:cNvSpPr>
            <a:spLocks noChangeShapeType="1"/>
          </p:cNvSpPr>
          <p:nvPr/>
        </p:nvSpPr>
        <p:spPr bwMode="auto">
          <a:xfrm flipV="1">
            <a:off x="2971800" y="2209800"/>
            <a:ext cx="3352800" cy="11430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Line 24"/>
          <p:cNvSpPr>
            <a:spLocks noChangeShapeType="1"/>
          </p:cNvSpPr>
          <p:nvPr/>
        </p:nvSpPr>
        <p:spPr bwMode="auto">
          <a:xfrm flipV="1">
            <a:off x="3657600" y="1905000"/>
            <a:ext cx="28194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Granularity of Abstraction: 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Imperative to Service-Oriented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723900" y="5562600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V="1">
            <a:off x="762000" y="1600200"/>
            <a:ext cx="0" cy="396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8229600" y="5638800"/>
            <a:ext cx="682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Time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28600" y="1233488"/>
            <a:ext cx="188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Granularity Level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85800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50s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825625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60s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965450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70s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105275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80s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245100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90s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384925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00s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7524750" y="563880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2"/>
                </a:solidFill>
                <a:latin typeface="Tahoma" pitchFamily="34" charset="0"/>
                <a:ea typeface="SimSun" pitchFamily="2" charset="-122"/>
              </a:rPr>
              <a:t>10s</a:t>
            </a: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762000" y="4343400"/>
            <a:ext cx="2438400" cy="1219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Imperative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Programming</a:t>
            </a:r>
            <a:endParaRPr lang="en-US" altLang="zh-CN" sz="1800" i="1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2438400" y="3886200"/>
            <a:ext cx="2209800" cy="1219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Structured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Programming</a:t>
            </a:r>
          </a:p>
        </p:txBody>
      </p:sp>
      <p:sp>
        <p:nvSpPr>
          <p:cNvPr id="16400" name="Oval 17"/>
          <p:cNvSpPr>
            <a:spLocks noChangeArrowheads="1"/>
          </p:cNvSpPr>
          <p:nvPr/>
        </p:nvSpPr>
        <p:spPr bwMode="auto">
          <a:xfrm>
            <a:off x="4038600" y="2971800"/>
            <a:ext cx="2438400" cy="1600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Object-Oriented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Programming</a:t>
            </a:r>
          </a:p>
        </p:txBody>
      </p:sp>
      <p:sp>
        <p:nvSpPr>
          <p:cNvPr id="16401" name="Text Box 19"/>
          <p:cNvSpPr txBox="1">
            <a:spLocks noChangeArrowheads="1"/>
          </p:cNvSpPr>
          <p:nvPr/>
        </p:nvSpPr>
        <p:spPr bwMode="auto">
          <a:xfrm>
            <a:off x="838200" y="1828800"/>
            <a:ext cx="25844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ea typeface="SimSun" pitchFamily="2" charset="-122"/>
              </a:rPr>
              <a:t>Programming-in-the-large</a:t>
            </a:r>
          </a:p>
        </p:txBody>
      </p:sp>
      <p:sp>
        <p:nvSpPr>
          <p:cNvPr id="16402" name="Text Box 20"/>
          <p:cNvSpPr txBox="1">
            <a:spLocks noChangeArrowheads="1"/>
          </p:cNvSpPr>
          <p:nvPr/>
        </p:nvSpPr>
        <p:spPr bwMode="auto">
          <a:xfrm>
            <a:off x="762000" y="6034088"/>
            <a:ext cx="2622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ea typeface="SimSun" pitchFamily="2" charset="-122"/>
              </a:rPr>
              <a:t>Programming-in-the-small</a:t>
            </a:r>
          </a:p>
        </p:txBody>
      </p:sp>
      <p:sp>
        <p:nvSpPr>
          <p:cNvPr id="16403" name="Oval 16"/>
          <p:cNvSpPr>
            <a:spLocks noChangeArrowheads="1"/>
          </p:cNvSpPr>
          <p:nvPr/>
        </p:nvSpPr>
        <p:spPr bwMode="auto">
          <a:xfrm>
            <a:off x="5029200" y="2362200"/>
            <a:ext cx="2438400" cy="1219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Component-Based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Programming</a:t>
            </a:r>
            <a:endParaRPr lang="en-US" altLang="zh-CN" sz="1800" i="1"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6404" name="Oval 18"/>
          <p:cNvSpPr>
            <a:spLocks noChangeArrowheads="1"/>
          </p:cNvSpPr>
          <p:nvPr/>
        </p:nvSpPr>
        <p:spPr bwMode="auto">
          <a:xfrm>
            <a:off x="6248400" y="1524000"/>
            <a:ext cx="21336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Service-Oriented</a:t>
            </a:r>
          </a:p>
          <a:p>
            <a:pPr algn="ctr"/>
            <a:r>
              <a:rPr lang="en-US" altLang="zh-CN" sz="1800">
                <a:latin typeface="Tahoma" pitchFamily="34" charset="0"/>
                <a:ea typeface="SimSun" pitchFamily="2" charset="-122"/>
              </a:rPr>
              <a:t>Programming</a:t>
            </a:r>
            <a:endParaRPr lang="en-US" altLang="zh-CN" sz="1800" i="1">
              <a:latin typeface="Tahoma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467600" cy="685800"/>
          </a:xfrm>
        </p:spPr>
        <p:txBody>
          <a:bodyPr/>
          <a:lstStyle/>
          <a:p>
            <a:pPr algn="l">
              <a:lnSpc>
                <a:spcPct val="140000"/>
              </a:lnSpc>
            </a:pPr>
            <a:r>
              <a:rPr lang="en-US" altLang="zh-CN" sz="2600" smtClean="0">
                <a:ea typeface="SimSun" pitchFamily="2" charset="-122"/>
              </a:rPr>
              <a:t>Evolution and </a:t>
            </a:r>
            <a:r>
              <a:rPr lang="en-US" altLang="zh-CN" sz="2600" smtClean="0">
                <a:solidFill>
                  <a:srgbClr val="990000"/>
                </a:solidFill>
                <a:ea typeface="SimSun" pitchFamily="2" charset="-122"/>
              </a:rPr>
              <a:t>Paradigm Shift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4600" y="838200"/>
            <a:ext cx="6353176" cy="5092700"/>
            <a:chOff x="1632" y="432"/>
            <a:chExt cx="4002" cy="3208"/>
          </a:xfrm>
        </p:grpSpPr>
        <p:sp>
          <p:nvSpPr>
            <p:cNvPr id="17430" name="Oval 4"/>
            <p:cNvSpPr>
              <a:spLocks noChangeArrowheads="1"/>
            </p:cNvSpPr>
            <p:nvPr/>
          </p:nvSpPr>
          <p:spPr bwMode="auto">
            <a:xfrm>
              <a:off x="2880" y="432"/>
              <a:ext cx="1200" cy="7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Service-Oriented</a:t>
              </a:r>
            </a:p>
            <a:p>
              <a:pPr algn="ctr"/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Programming</a:t>
              </a:r>
              <a:endParaRPr lang="en-US" altLang="zh-CN" sz="1800" i="1">
                <a:latin typeface="Tahoma" pitchFamily="34" charset="0"/>
                <a:ea typeface="SimSun" pitchFamily="2" charset="-122"/>
              </a:endParaRPr>
            </a:p>
          </p:txBody>
        </p:sp>
        <p:sp>
          <p:nvSpPr>
            <p:cNvPr id="17431" name="Text Box 5"/>
            <p:cNvSpPr txBox="1">
              <a:spLocks noChangeArrowheads="1"/>
            </p:cNvSpPr>
            <p:nvPr/>
          </p:nvSpPr>
          <p:spPr bwMode="auto">
            <a:xfrm>
              <a:off x="3312" y="1488"/>
              <a:ext cx="2322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1800" dirty="0">
                  <a:latin typeface="Tahoma" pitchFamily="34" charset="0"/>
                  <a:ea typeface="SimSun" pitchFamily="2" charset="-122"/>
                </a:rPr>
                <a:t>Autonomous services</a:t>
              </a:r>
            </a:p>
            <a:p>
              <a:r>
                <a:rPr lang="en-US" altLang="zh-CN" sz="1800" dirty="0">
                  <a:latin typeface="Tahoma" pitchFamily="34" charset="0"/>
                  <a:ea typeface="SimSun" pitchFamily="2" charset="-122"/>
                </a:rPr>
                <a:t>Remote objects</a:t>
              </a:r>
            </a:p>
            <a:p>
              <a:r>
                <a:rPr lang="en-US" altLang="zh-CN" sz="1800" dirty="0">
                  <a:latin typeface="Tahoma" pitchFamily="34" charset="0"/>
                  <a:ea typeface="SimSun" pitchFamily="2" charset="-122"/>
                </a:rPr>
                <a:t>Component-based composition</a:t>
              </a:r>
            </a:p>
            <a:p>
              <a:r>
                <a:rPr lang="en-US" altLang="zh-CN" sz="1800" dirty="0">
                  <a:latin typeface="Tahoma" pitchFamily="34" charset="0"/>
                  <a:ea typeface="SimSun" pitchFamily="2" charset="-122"/>
                </a:rPr>
                <a:t>Remote invocation and binding</a:t>
              </a:r>
            </a:p>
            <a:p>
              <a:endParaRPr lang="en-US" altLang="zh-CN" sz="1800" dirty="0">
                <a:latin typeface="Tahoma" pitchFamily="34" charset="0"/>
                <a:ea typeface="SimSun" pitchFamily="2" charset="-122"/>
              </a:endParaRPr>
            </a:p>
            <a:p>
              <a:r>
                <a:rPr lang="en-US" altLang="zh-CN" sz="1800" dirty="0">
                  <a:solidFill>
                    <a:srgbClr val="990000"/>
                  </a:solidFill>
                  <a:latin typeface="Tahoma" pitchFamily="34" charset="0"/>
                  <a:ea typeface="SimSun" pitchFamily="2" charset="-122"/>
                </a:rPr>
                <a:t>Separation of development</a:t>
              </a:r>
            </a:p>
            <a:p>
              <a:r>
                <a:rPr lang="en-US" altLang="zh-CN" sz="1800" dirty="0">
                  <a:solidFill>
                    <a:srgbClr val="990000"/>
                  </a:solidFill>
                  <a:latin typeface="Tahoma" pitchFamily="34" charset="0"/>
                  <a:ea typeface="SimSun" pitchFamily="2" charset="-122"/>
                </a:rPr>
                <a:t>Open standards and protocols </a:t>
              </a:r>
            </a:p>
            <a:p>
              <a:r>
                <a:rPr lang="en-US" altLang="zh-CN" sz="1800" dirty="0">
                  <a:solidFill>
                    <a:srgbClr val="990000"/>
                  </a:solidFill>
                  <a:latin typeface="Tahoma" pitchFamily="34" charset="0"/>
                  <a:ea typeface="SimSun" pitchFamily="2" charset="-122"/>
                </a:rPr>
                <a:t>Platform-independent</a:t>
              </a:r>
            </a:p>
            <a:p>
              <a:r>
                <a:rPr lang="en-US" altLang="zh-CN" sz="1800" dirty="0">
                  <a:solidFill>
                    <a:srgbClr val="990000"/>
                  </a:solidFill>
                  <a:latin typeface="Tahoma" pitchFamily="34" charset="0"/>
                  <a:ea typeface="SimSun" pitchFamily="2" charset="-122"/>
                </a:rPr>
                <a:t>Repository of reusable services</a:t>
              </a:r>
            </a:p>
            <a:p>
              <a:r>
                <a:rPr lang="en-US" altLang="zh-CN" sz="1800" dirty="0">
                  <a:solidFill>
                    <a:srgbClr val="990000"/>
                  </a:solidFill>
                  <a:latin typeface="Tahoma" pitchFamily="34" charset="0"/>
                  <a:ea typeface="SimSun" pitchFamily="2" charset="-122"/>
                </a:rPr>
                <a:t>Automatic discovering and binding</a:t>
              </a:r>
            </a:p>
            <a:p>
              <a:r>
                <a:rPr lang="en-US" altLang="zh-CN" sz="1800" dirty="0">
                  <a:solidFill>
                    <a:srgbClr val="990000"/>
                  </a:solidFill>
                  <a:latin typeface="Tahoma" pitchFamily="34" charset="0"/>
                  <a:ea typeface="SimSun" pitchFamily="2" charset="-122"/>
                </a:rPr>
                <a:t>Collaboration negotiation</a:t>
              </a:r>
            </a:p>
            <a:p>
              <a:r>
                <a:rPr lang="en-US" altLang="zh-CN" sz="1800" dirty="0">
                  <a:solidFill>
                    <a:srgbClr val="990000"/>
                  </a:solidFill>
                  <a:latin typeface="Tahoma" pitchFamily="34" charset="0"/>
                  <a:ea typeface="SimSun" pitchFamily="2" charset="-122"/>
                </a:rPr>
                <a:t>Dynamic </a:t>
              </a:r>
              <a:r>
                <a:rPr lang="en-US" altLang="zh-CN" sz="1800" dirty="0" smtClean="0">
                  <a:solidFill>
                    <a:srgbClr val="990000"/>
                  </a:solidFill>
                  <a:latin typeface="Tahoma" pitchFamily="34" charset="0"/>
                  <a:ea typeface="SimSun" pitchFamily="2" charset="-122"/>
                </a:rPr>
                <a:t>reconfiguration</a:t>
              </a:r>
              <a:endParaRPr lang="en-US" altLang="zh-CN" sz="1800" dirty="0">
                <a:solidFill>
                  <a:srgbClr val="990000"/>
                </a:solidFill>
                <a:latin typeface="Tahoma" pitchFamily="34" charset="0"/>
                <a:ea typeface="SimSun" pitchFamily="2" charset="-122"/>
              </a:endParaRPr>
            </a:p>
          </p:txBody>
        </p:sp>
        <p:grpSp>
          <p:nvGrpSpPr>
            <p:cNvPr id="17432" name="Group 6"/>
            <p:cNvGrpSpPr>
              <a:grpSpLocks/>
            </p:cNvGrpSpPr>
            <p:nvPr/>
          </p:nvGrpSpPr>
          <p:grpSpPr bwMode="auto">
            <a:xfrm>
              <a:off x="1632" y="1248"/>
              <a:ext cx="3696" cy="192"/>
              <a:chOff x="1632" y="1248"/>
              <a:chExt cx="2976" cy="192"/>
            </a:xfrm>
          </p:grpSpPr>
          <p:sp>
            <p:nvSpPr>
              <p:cNvPr id="17433" name="Freeform 7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4" name="Freeform 8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412" name="Group 9"/>
          <p:cNvGrpSpPr>
            <a:grpSpLocks/>
          </p:cNvGrpSpPr>
          <p:nvPr/>
        </p:nvGrpSpPr>
        <p:grpSpPr bwMode="auto">
          <a:xfrm>
            <a:off x="152400" y="2438400"/>
            <a:ext cx="4495800" cy="1219200"/>
            <a:chOff x="96" y="1440"/>
            <a:chExt cx="2832" cy="768"/>
          </a:xfrm>
        </p:grpSpPr>
        <p:sp>
          <p:nvSpPr>
            <p:cNvPr id="17425" name="Oval 10"/>
            <p:cNvSpPr>
              <a:spLocks noChangeArrowheads="1"/>
            </p:cNvSpPr>
            <p:nvPr/>
          </p:nvSpPr>
          <p:spPr bwMode="auto">
            <a:xfrm>
              <a:off x="96" y="1440"/>
              <a:ext cx="1200" cy="76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Object-Oriented</a:t>
              </a:r>
            </a:p>
            <a:p>
              <a:pPr algn="ctr"/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Programming</a:t>
              </a:r>
              <a:endParaRPr lang="en-US" altLang="zh-CN" sz="1800" i="1">
                <a:latin typeface="Tahoma" pitchFamily="34" charset="0"/>
                <a:ea typeface="SimSun" pitchFamily="2" charset="-122"/>
              </a:endParaRPr>
            </a:p>
          </p:txBody>
        </p:sp>
        <p:sp>
          <p:nvSpPr>
            <p:cNvPr id="17426" name="Text Box 11"/>
            <p:cNvSpPr txBox="1">
              <a:spLocks noChangeArrowheads="1"/>
            </p:cNvSpPr>
            <p:nvPr/>
          </p:nvSpPr>
          <p:spPr bwMode="auto">
            <a:xfrm>
              <a:off x="1536" y="1440"/>
              <a:ext cx="1392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Abstract data types</a:t>
              </a:r>
            </a:p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Encapsulation </a:t>
              </a:r>
            </a:p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Inheritance</a:t>
              </a:r>
            </a:p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Dynamic binding</a:t>
              </a:r>
            </a:p>
          </p:txBody>
        </p:sp>
        <p:grpSp>
          <p:nvGrpSpPr>
            <p:cNvPr id="17427" name="Group 12"/>
            <p:cNvGrpSpPr>
              <a:grpSpLocks/>
            </p:cNvGrpSpPr>
            <p:nvPr/>
          </p:nvGrpSpPr>
          <p:grpSpPr bwMode="auto">
            <a:xfrm rot="-5400000">
              <a:off x="1128" y="1800"/>
              <a:ext cx="624" cy="96"/>
              <a:chOff x="1632" y="1248"/>
              <a:chExt cx="2976" cy="192"/>
            </a:xfrm>
          </p:grpSpPr>
          <p:sp>
            <p:nvSpPr>
              <p:cNvPr id="17428" name="Freeform 13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9" name="Freeform 14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52400" y="3838575"/>
            <a:ext cx="4419600" cy="1266825"/>
            <a:chOff x="96" y="2322"/>
            <a:chExt cx="2784" cy="798"/>
          </a:xfrm>
        </p:grpSpPr>
        <p:sp>
          <p:nvSpPr>
            <p:cNvPr id="17420" name="Oval 16"/>
            <p:cNvSpPr>
              <a:spLocks noChangeArrowheads="1"/>
            </p:cNvSpPr>
            <p:nvPr/>
          </p:nvSpPr>
          <p:spPr bwMode="auto">
            <a:xfrm>
              <a:off x="96" y="2352"/>
              <a:ext cx="1200" cy="76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Functional</a:t>
              </a:r>
            </a:p>
            <a:p>
              <a:pPr algn="ctr"/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Programming</a:t>
              </a:r>
              <a:endParaRPr lang="en-US" altLang="zh-CN" sz="1800" i="1">
                <a:latin typeface="Tahoma" pitchFamily="34" charset="0"/>
                <a:ea typeface="SimSun" pitchFamily="2" charset="-122"/>
              </a:endParaRPr>
            </a:p>
          </p:txBody>
        </p:sp>
        <p:sp>
          <p:nvSpPr>
            <p:cNvPr id="17421" name="Text Box 17"/>
            <p:cNvSpPr txBox="1">
              <a:spLocks noChangeArrowheads="1"/>
            </p:cNvSpPr>
            <p:nvPr/>
          </p:nvSpPr>
          <p:spPr bwMode="auto">
            <a:xfrm>
              <a:off x="1536" y="2322"/>
              <a:ext cx="134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Stateless</a:t>
              </a:r>
            </a:p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Side-effect free</a:t>
              </a:r>
            </a:p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Enforced modular design</a:t>
              </a:r>
            </a:p>
          </p:txBody>
        </p:sp>
        <p:grpSp>
          <p:nvGrpSpPr>
            <p:cNvPr id="17422" name="Group 18"/>
            <p:cNvGrpSpPr>
              <a:grpSpLocks/>
            </p:cNvGrpSpPr>
            <p:nvPr/>
          </p:nvGrpSpPr>
          <p:grpSpPr bwMode="auto">
            <a:xfrm rot="-5400000">
              <a:off x="1128" y="2664"/>
              <a:ext cx="624" cy="96"/>
              <a:chOff x="1632" y="1248"/>
              <a:chExt cx="2976" cy="192"/>
            </a:xfrm>
          </p:grpSpPr>
          <p:sp>
            <p:nvSpPr>
              <p:cNvPr id="17423" name="Freeform 19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4" name="Freeform 20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152400" y="5257800"/>
            <a:ext cx="4648200" cy="1219200"/>
            <a:chOff x="96" y="3216"/>
            <a:chExt cx="2928" cy="768"/>
          </a:xfrm>
        </p:grpSpPr>
        <p:sp>
          <p:nvSpPr>
            <p:cNvPr id="17415" name="Oval 22"/>
            <p:cNvSpPr>
              <a:spLocks noChangeArrowheads="1"/>
            </p:cNvSpPr>
            <p:nvPr/>
          </p:nvSpPr>
          <p:spPr bwMode="auto">
            <a:xfrm>
              <a:off x="96" y="3216"/>
              <a:ext cx="1200" cy="76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Logic</a:t>
              </a:r>
            </a:p>
            <a:p>
              <a:pPr algn="ctr"/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Programming</a:t>
              </a:r>
              <a:endParaRPr lang="en-US" altLang="zh-CN" sz="1800" i="1">
                <a:latin typeface="Tahoma" pitchFamily="34" charset="0"/>
                <a:ea typeface="SimSun" pitchFamily="2" charset="-122"/>
              </a:endParaRPr>
            </a:p>
          </p:txBody>
        </p:sp>
        <p:sp>
          <p:nvSpPr>
            <p:cNvPr id="17416" name="Text Box 23"/>
            <p:cNvSpPr txBox="1">
              <a:spLocks noChangeArrowheads="1"/>
            </p:cNvSpPr>
            <p:nvPr/>
          </p:nvSpPr>
          <p:spPr bwMode="auto">
            <a:xfrm>
              <a:off x="1536" y="3234"/>
              <a:ext cx="148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Database</a:t>
              </a:r>
            </a:p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Relations</a:t>
              </a:r>
            </a:p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Query and matching</a:t>
              </a:r>
            </a:p>
            <a:p>
              <a:r>
                <a:rPr lang="en-US" altLang="zh-CN" sz="1800">
                  <a:latin typeface="Tahoma" pitchFamily="34" charset="0"/>
                  <a:ea typeface="SimSun" pitchFamily="2" charset="-122"/>
                </a:rPr>
                <a:t>Reasoning</a:t>
              </a:r>
            </a:p>
          </p:txBody>
        </p:sp>
        <p:grpSp>
          <p:nvGrpSpPr>
            <p:cNvPr id="17417" name="Group 24"/>
            <p:cNvGrpSpPr>
              <a:grpSpLocks/>
            </p:cNvGrpSpPr>
            <p:nvPr/>
          </p:nvGrpSpPr>
          <p:grpSpPr bwMode="auto">
            <a:xfrm rot="-5400000">
              <a:off x="1128" y="3576"/>
              <a:ext cx="624" cy="96"/>
              <a:chOff x="1632" y="1248"/>
              <a:chExt cx="2976" cy="192"/>
            </a:xfrm>
          </p:grpSpPr>
          <p:sp>
            <p:nvSpPr>
              <p:cNvPr id="17418" name="Freeform 25"/>
              <p:cNvSpPr>
                <a:spLocks/>
              </p:cNvSpPr>
              <p:nvPr/>
            </p:nvSpPr>
            <p:spPr bwMode="auto">
              <a:xfrm>
                <a:off x="1632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Freeform 26"/>
              <p:cNvSpPr>
                <a:spLocks/>
              </p:cNvSpPr>
              <p:nvPr/>
            </p:nvSpPr>
            <p:spPr bwMode="auto">
              <a:xfrm flipH="1">
                <a:off x="3120" y="1248"/>
                <a:ext cx="1488" cy="192"/>
              </a:xfrm>
              <a:custGeom>
                <a:avLst/>
                <a:gdLst>
                  <a:gd name="T0" fmla="*/ 0 w 1488"/>
                  <a:gd name="T1" fmla="*/ 192 h 192"/>
                  <a:gd name="T2" fmla="*/ 96 w 1488"/>
                  <a:gd name="T3" fmla="*/ 96 h 192"/>
                  <a:gd name="T4" fmla="*/ 1344 w 1488"/>
                  <a:gd name="T5" fmla="*/ 96 h 192"/>
                  <a:gd name="T6" fmla="*/ 1488 w 148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92"/>
                    </a:moveTo>
                    <a:lnTo>
                      <a:pt x="96" y="96"/>
                    </a:lnTo>
                    <a:lnTo>
                      <a:pt x="1344" y="96"/>
                    </a:lnTo>
                    <a:lnTo>
                      <a:pt x="1488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49263" y="4818063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cs typeface="Arial" pitchFamily="34" charset="0"/>
              </a:rPr>
              <a:t>Static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600200" y="4572000"/>
            <a:ext cx="28956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000">
                <a:cs typeface="Arial" pitchFamily="34" charset="0"/>
              </a:rPr>
              <a:t>WWW (Web 1.0)</a:t>
            </a:r>
          </a:p>
          <a:p>
            <a:r>
              <a:rPr lang="en-US" sz="2000">
                <a:cs typeface="Arial" pitchFamily="34" charset="0"/>
              </a:rPr>
              <a:t>URI, HTML, HTTP</a:t>
            </a:r>
          </a:p>
        </p:txBody>
      </p:sp>
      <p:sp>
        <p:nvSpPr>
          <p:cNvPr id="446476" name="Text Box 12"/>
          <p:cNvSpPr txBox="1">
            <a:spLocks noChangeArrowheads="1"/>
          </p:cNvSpPr>
          <p:nvPr/>
        </p:nvSpPr>
        <p:spPr bwMode="auto">
          <a:xfrm>
            <a:off x="5257800" y="4508500"/>
            <a:ext cx="29194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000">
                <a:solidFill>
                  <a:schemeClr val="tx2"/>
                </a:solidFill>
                <a:cs typeface="Arial" pitchFamily="34" charset="0"/>
              </a:rPr>
              <a:t>Semantics-based</a:t>
            </a:r>
          </a:p>
          <a:p>
            <a:r>
              <a:rPr lang="en-US" sz="3000">
                <a:solidFill>
                  <a:schemeClr val="tx2"/>
                </a:solidFill>
                <a:cs typeface="Arial" pitchFamily="34" charset="0"/>
              </a:rPr>
              <a:t> Web 3.0</a:t>
            </a:r>
          </a:p>
          <a:p>
            <a:r>
              <a:rPr lang="en-US" sz="2000">
                <a:cs typeface="Arial" pitchFamily="34" charset="0"/>
              </a:rPr>
              <a:t>RDF, RDFS, OWL</a:t>
            </a:r>
          </a:p>
        </p:txBody>
      </p:sp>
      <p:sp>
        <p:nvSpPr>
          <p:cNvPr id="18437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15400" cy="1143000"/>
          </a:xfrm>
        </p:spPr>
        <p:txBody>
          <a:bodyPr/>
          <a:lstStyle/>
          <a:p>
            <a:r>
              <a:rPr lang="de-DE" sz="2800" smtClean="0"/>
              <a:t>WEB-based Computing:</a:t>
            </a:r>
            <a:br>
              <a:rPr lang="de-DE" sz="2800" smtClean="0"/>
            </a:br>
            <a:r>
              <a:rPr lang="de-DE" sz="2800" smtClean="0"/>
              <a:t>Web 2.0,  Web 3.0, and Cloud Computing</a:t>
            </a:r>
          </a:p>
        </p:txBody>
      </p:sp>
      <p:cxnSp>
        <p:nvCxnSpPr>
          <p:cNvPr id="18438" name="Straight Arrow Connector 17"/>
          <p:cNvCxnSpPr>
            <a:cxnSpLocks noChangeShapeType="1"/>
          </p:cNvCxnSpPr>
          <p:nvPr/>
        </p:nvCxnSpPr>
        <p:spPr bwMode="auto">
          <a:xfrm>
            <a:off x="1522413" y="5791200"/>
            <a:ext cx="72405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Straight Arrow Connector 19"/>
          <p:cNvCxnSpPr>
            <a:cxnSpLocks noChangeShapeType="1"/>
          </p:cNvCxnSpPr>
          <p:nvPr/>
        </p:nvCxnSpPr>
        <p:spPr bwMode="auto">
          <a:xfrm rot="5400000" flipH="1" flipV="1">
            <a:off x="-307181" y="3963194"/>
            <a:ext cx="3657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Striped Right Arrow 24"/>
          <p:cNvSpPr/>
          <p:nvPr/>
        </p:nvSpPr>
        <p:spPr bwMode="auto">
          <a:xfrm>
            <a:off x="4419600" y="4800600"/>
            <a:ext cx="685800" cy="609600"/>
          </a:xfrm>
          <a:prstGeom prst="stripedRigh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Striped Right Arrow 25"/>
          <p:cNvSpPr/>
          <p:nvPr/>
        </p:nvSpPr>
        <p:spPr bwMode="auto">
          <a:xfrm>
            <a:off x="5105400" y="2133600"/>
            <a:ext cx="685800" cy="609600"/>
          </a:xfrm>
          <a:prstGeom prst="stripedRightArrow">
            <a:avLst/>
          </a:prstGeom>
          <a:solidFill>
            <a:srgbClr val="00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76200" y="2057400"/>
            <a:ext cx="4884738" cy="1981200"/>
            <a:chOff x="76200" y="2057400"/>
            <a:chExt cx="4884085" cy="1981202"/>
          </a:xfrm>
        </p:grpSpPr>
        <p:sp>
          <p:nvSpPr>
            <p:cNvPr id="18447" name="Text Box 13"/>
            <p:cNvSpPr txBox="1">
              <a:spLocks noChangeArrowheads="1"/>
            </p:cNvSpPr>
            <p:nvPr/>
          </p:nvSpPr>
          <p:spPr bwMode="auto">
            <a:xfrm>
              <a:off x="76200" y="2171700"/>
              <a:ext cx="1370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cs typeface="Arial" pitchFamily="34" charset="0"/>
                </a:rPr>
                <a:t>Dynamic</a:t>
              </a:r>
            </a:p>
          </p:txBody>
        </p:sp>
        <p:sp>
          <p:nvSpPr>
            <p:cNvPr id="18448" name="Text Box 14"/>
            <p:cNvSpPr txBox="1">
              <a:spLocks noChangeArrowheads="1"/>
            </p:cNvSpPr>
            <p:nvPr/>
          </p:nvSpPr>
          <p:spPr bwMode="auto">
            <a:xfrm>
              <a:off x="1660525" y="2057400"/>
              <a:ext cx="3299760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000" dirty="0">
                  <a:solidFill>
                    <a:schemeClr val="tx2"/>
                  </a:solidFill>
                  <a:cs typeface="Arial" pitchFamily="34" charset="0"/>
                </a:rPr>
                <a:t>SOC-based Web 2.0</a:t>
              </a:r>
            </a:p>
            <a:p>
              <a:r>
                <a:rPr lang="en-US" sz="2000" dirty="0">
                  <a:cs typeface="Arial" pitchFamily="34" charset="0"/>
                </a:rPr>
                <a:t>UDDI, WSDL, SOAP</a:t>
              </a:r>
            </a:p>
          </p:txBody>
        </p:sp>
        <p:sp>
          <p:nvSpPr>
            <p:cNvPr id="27" name="Striped Right Arrow 26"/>
            <p:cNvSpPr/>
            <p:nvPr/>
          </p:nvSpPr>
          <p:spPr bwMode="auto">
            <a:xfrm rot="16200000">
              <a:off x="2018994" y="3390942"/>
              <a:ext cx="685801" cy="609519"/>
            </a:xfrm>
            <a:prstGeom prst="stripedRightArrow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8" name="Striped Right Arrow 27"/>
          <p:cNvSpPr/>
          <p:nvPr/>
        </p:nvSpPr>
        <p:spPr bwMode="auto">
          <a:xfrm rot="16200000">
            <a:off x="6462713" y="3771900"/>
            <a:ext cx="685800" cy="609600"/>
          </a:xfrm>
          <a:prstGeom prst="stripedRightArrow">
            <a:avLst/>
          </a:prstGeom>
          <a:solidFill>
            <a:srgbClr val="00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4" name="Text Box 2"/>
          <p:cNvSpPr txBox="1">
            <a:spLocks noChangeArrowheads="1"/>
          </p:cNvSpPr>
          <p:nvPr/>
        </p:nvSpPr>
        <p:spPr bwMode="auto">
          <a:xfrm>
            <a:off x="1905000" y="5867400"/>
            <a:ext cx="109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cs typeface="Arial" pitchFamily="34" charset="0"/>
              </a:rPr>
              <a:t>Syntax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096000" y="5867400"/>
            <a:ext cx="1517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cs typeface="Arial" pitchFamily="34" charset="0"/>
              </a:rPr>
              <a:t>Semantics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400"/>
            <a:ext cx="25431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6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5"/>
          <p:cNvSpPr>
            <a:spLocks noChangeArrowheads="1"/>
          </p:cNvSpPr>
          <p:nvPr/>
        </p:nvSpPr>
        <p:spPr bwMode="auto">
          <a:xfrm>
            <a:off x="671513" y="76200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The Structure of Programs</a:t>
            </a:r>
          </a:p>
        </p:txBody>
      </p:sp>
      <p:sp>
        <p:nvSpPr>
          <p:cNvPr id="111708" name="Rectangle 92"/>
          <p:cNvSpPr>
            <a:spLocks noChangeArrowheads="1"/>
          </p:cNvSpPr>
          <p:nvPr/>
        </p:nvSpPr>
        <p:spPr bwMode="auto">
          <a:xfrm>
            <a:off x="644525" y="1676400"/>
            <a:ext cx="78898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cs typeface="Times New Roman" pitchFamily="18" charset="0"/>
              </a:rPr>
              <a:t>Different levels of analyses: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cs typeface="Times New Roman" pitchFamily="18" charset="0"/>
              </a:rPr>
              <a:t>lexical:   </a:t>
            </a:r>
          </a:p>
          <a:p>
            <a:pPr marL="1035050" lvl="1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cs typeface="Times New Roman" pitchFamily="18" charset="0"/>
              </a:rPr>
              <a:t>begin … end, { ... }, ;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cs typeface="Times New Roman" pitchFamily="18" charset="0"/>
              </a:rPr>
              <a:t>syntactic: </a:t>
            </a:r>
          </a:p>
          <a:p>
            <a:pPr marL="1035050" lvl="1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cs typeface="Times New Roman" pitchFamily="18" charset="0"/>
              </a:rPr>
              <a:t>if … then … else …, switch, for ... do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solidFill>
                  <a:srgbClr val="0000FF"/>
                </a:solidFill>
                <a:cs typeface="Times New Roman" pitchFamily="18" charset="0"/>
              </a:rPr>
              <a:t>contextual: </a:t>
            </a:r>
          </a:p>
          <a:p>
            <a:pPr marL="1035050" lvl="1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solidFill>
                  <a:srgbClr val="0000FF"/>
                </a:solidFill>
                <a:cs typeface="Times New Roman" pitchFamily="18" charset="0"/>
              </a:rPr>
              <a:t>variable, type, name, initialization, etc.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cs typeface="Times New Roman" pitchFamily="18" charset="0"/>
              </a:rPr>
              <a:t>semantic: </a:t>
            </a:r>
          </a:p>
          <a:p>
            <a:pPr marL="1035050" lvl="1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6138" algn="l"/>
                <a:tab pos="5321300" algn="l"/>
                <a:tab pos="5803900" algn="l"/>
              </a:tabLst>
            </a:pPr>
            <a:r>
              <a:rPr lang="en-US" sz="3000" dirty="0">
                <a:cs typeface="Times New Roman" pitchFamily="18" charset="0"/>
              </a:rPr>
              <a:t>meaning and behavior of a program</a:t>
            </a:r>
            <a:endParaRPr lang="en-US" sz="3000" dirty="0"/>
          </a:p>
        </p:txBody>
      </p:sp>
      <p:sp>
        <p:nvSpPr>
          <p:cNvPr id="19460" name="Rectangle 93"/>
          <p:cNvSpPr>
            <a:spLocks noChangeArrowheads="1"/>
          </p:cNvSpPr>
          <p:nvPr/>
        </p:nvSpPr>
        <p:spPr bwMode="auto">
          <a:xfrm>
            <a:off x="533400" y="914400"/>
            <a:ext cx="8612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/>
              <a:t>How do we express programs, and what do they mean?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1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1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1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1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1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1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0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44" name="Rectangle 280"/>
          <p:cNvSpPr>
            <a:spLocks noChangeArrowheads="1"/>
          </p:cNvSpPr>
          <p:nvPr/>
        </p:nvSpPr>
        <p:spPr bwMode="auto">
          <a:xfrm>
            <a:off x="609600" y="3124200"/>
            <a:ext cx="5486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943" name="Rectangle 279"/>
          <p:cNvSpPr>
            <a:spLocks noChangeArrowheads="1"/>
          </p:cNvSpPr>
          <p:nvPr/>
        </p:nvSpPr>
        <p:spPr bwMode="auto">
          <a:xfrm>
            <a:off x="609600" y="2667000"/>
            <a:ext cx="5486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268"/>
          <p:cNvSpPr>
            <a:spLocks noChangeArrowheads="1"/>
          </p:cNvSpPr>
          <p:nvPr/>
        </p:nvSpPr>
        <p:spPr bwMode="auto">
          <a:xfrm>
            <a:off x="76200" y="0"/>
            <a:ext cx="8915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Common Aspects of Programming Languages</a:t>
            </a:r>
            <a:r>
              <a:rPr lang="en-US" sz="3400" b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101" name="Rectangle 269"/>
          <p:cNvSpPr>
            <a:spLocks noChangeArrowheads="1"/>
          </p:cNvSpPr>
          <p:nvPr/>
        </p:nvSpPr>
        <p:spPr bwMode="auto">
          <a:xfrm>
            <a:off x="644525" y="806450"/>
            <a:ext cx="83058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09563" indent="-309563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2275" algn="l"/>
                <a:tab pos="2606675" algn="l"/>
                <a:tab pos="2970213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There are about several thousand programming languages 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in use</a:t>
            </a:r>
            <a:r>
              <a:rPr lang="en-US" dirty="0">
                <a:cs typeface="Times New Roman" pitchFamily="18" charset="0"/>
              </a:rPr>
              <a:t>. </a:t>
            </a:r>
          </a:p>
          <a:p>
            <a:pPr marL="309563" indent="-309563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4400" algn="l"/>
                <a:tab pos="1692275" algn="l"/>
                <a:tab pos="2606675" algn="l"/>
                <a:tab pos="2970213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How do we learn programming languages?</a:t>
            </a:r>
          </a:p>
          <a:p>
            <a:pPr marL="309563" indent="-309563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692275" algn="l"/>
                <a:tab pos="2606675" algn="l"/>
                <a:tab pos="2970213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Learn all or as many as possible</a:t>
            </a:r>
          </a:p>
          <a:p>
            <a:pPr marL="309563" indent="-309563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692275" algn="l"/>
                <a:tab pos="2606675" algn="l"/>
                <a:tab pos="2970213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Learn the most popular ones</a:t>
            </a:r>
          </a:p>
          <a:p>
            <a:pPr marL="309563" indent="-309563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692275" algn="l"/>
                <a:tab pos="2606675" algn="l"/>
                <a:tab pos="2970213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Learn the concepts and paradigms</a:t>
            </a:r>
          </a:p>
          <a:p>
            <a:pPr marL="309563" indent="-309563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14400" algn="l"/>
                <a:tab pos="1692275" algn="l"/>
                <a:tab pos="2606675" algn="l"/>
                <a:tab pos="2970213" algn="l"/>
                <a:tab pos="5321300" algn="l"/>
                <a:tab pos="5803900" algn="l"/>
              </a:tabLst>
            </a:pPr>
            <a:r>
              <a:rPr lang="en-US" dirty="0">
                <a:cs typeface="Times New Roman" pitchFamily="18" charset="0"/>
              </a:rPr>
              <a:t>Learn a representative in each paradigm</a:t>
            </a:r>
          </a:p>
        </p:txBody>
      </p:sp>
      <p:grpSp>
        <p:nvGrpSpPr>
          <p:cNvPr id="2" name="Group 278"/>
          <p:cNvGrpSpPr>
            <a:grpSpLocks/>
          </p:cNvGrpSpPr>
          <p:nvPr/>
        </p:nvGrpSpPr>
        <p:grpSpPr bwMode="auto">
          <a:xfrm>
            <a:off x="609600" y="3733800"/>
            <a:ext cx="8382000" cy="2819400"/>
            <a:chOff x="384" y="2352"/>
            <a:chExt cx="5280" cy="1776"/>
          </a:xfrm>
        </p:grpSpPr>
        <p:sp>
          <p:nvSpPr>
            <p:cNvPr id="4103" name="Rectangle 276"/>
            <p:cNvSpPr>
              <a:spLocks noChangeArrowheads="1"/>
            </p:cNvSpPr>
            <p:nvPr/>
          </p:nvSpPr>
          <p:spPr bwMode="auto">
            <a:xfrm>
              <a:off x="432" y="2352"/>
              <a:ext cx="5232" cy="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44" tIns="48372" rIns="96744" bIns="48372"/>
            <a:lstStyle/>
            <a:p>
              <a:pPr marL="309563" indent="-309563" defTabSz="966788">
                <a:lnSpc>
                  <a:spcPct val="12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914400" algn="l"/>
                  <a:tab pos="1692275" algn="l"/>
                  <a:tab pos="2606675" algn="l"/>
                  <a:tab pos="2970213" algn="l"/>
                  <a:tab pos="5321300" algn="l"/>
                  <a:tab pos="5803900" algn="l"/>
                </a:tabLst>
              </a:pPr>
              <a:r>
                <a:rPr lang="en-US" dirty="0">
                  <a:cs typeface="Times New Roman" pitchFamily="18" charset="0"/>
                </a:rPr>
                <a:t>Why do we learn concepts and paradigms?</a:t>
              </a:r>
            </a:p>
            <a:p>
              <a:pPr marL="309563" indent="-309563" defTabSz="966788">
                <a:lnSpc>
                  <a:spcPct val="9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Char char="§"/>
                <a:tabLst>
                  <a:tab pos="914400" algn="l"/>
                  <a:tab pos="1692275" algn="l"/>
                  <a:tab pos="2606675" algn="l"/>
                  <a:tab pos="2970213" algn="l"/>
                  <a:tab pos="5321300" algn="l"/>
                  <a:tab pos="5803900" algn="l"/>
                </a:tabLst>
              </a:pPr>
              <a:r>
                <a:rPr lang="en-US" dirty="0">
                  <a:cs typeface="Times New Roman" pitchFamily="18" charset="0"/>
                </a:rPr>
                <a:t>Increased capacity of expressing ideas</a:t>
              </a:r>
            </a:p>
            <a:p>
              <a:pPr marL="309563" indent="-309563" defTabSz="966788">
                <a:lnSpc>
                  <a:spcPct val="9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Char char="§"/>
                <a:tabLst>
                  <a:tab pos="914400" algn="l"/>
                  <a:tab pos="1692275" algn="l"/>
                  <a:tab pos="2606675" algn="l"/>
                  <a:tab pos="2970213" algn="l"/>
                  <a:tab pos="5321300" algn="l"/>
                  <a:tab pos="5803900" algn="l"/>
                </a:tabLst>
              </a:pPr>
              <a:r>
                <a:rPr lang="en-US" dirty="0">
                  <a:cs typeface="Times New Roman" pitchFamily="18" charset="0"/>
                </a:rPr>
                <a:t>improved background for choosing appropriate languages</a:t>
              </a:r>
            </a:p>
            <a:p>
              <a:pPr marL="309563" indent="-309563" defTabSz="966788">
                <a:lnSpc>
                  <a:spcPct val="9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Char char="§"/>
                <a:tabLst>
                  <a:tab pos="914400" algn="l"/>
                  <a:tab pos="1692275" algn="l"/>
                  <a:tab pos="2606675" algn="l"/>
                  <a:tab pos="2970213" algn="l"/>
                  <a:tab pos="5321300" algn="l"/>
                  <a:tab pos="5803900" algn="l"/>
                </a:tabLst>
              </a:pPr>
              <a:r>
                <a:rPr lang="en-US" dirty="0">
                  <a:cs typeface="Times New Roman" pitchFamily="18" charset="0"/>
                </a:rPr>
                <a:t>increased ability of learning new languages</a:t>
              </a:r>
            </a:p>
            <a:p>
              <a:pPr marL="309563" indent="-309563" defTabSz="966788">
                <a:lnSpc>
                  <a:spcPct val="9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Char char="§"/>
                <a:tabLst>
                  <a:tab pos="914400" algn="l"/>
                  <a:tab pos="1692275" algn="l"/>
                  <a:tab pos="2606675" algn="l"/>
                  <a:tab pos="2970213" algn="l"/>
                  <a:tab pos="5321300" algn="l"/>
                  <a:tab pos="5803900" algn="l"/>
                </a:tabLst>
              </a:pPr>
              <a:r>
                <a:rPr lang="en-US" dirty="0">
                  <a:cs typeface="Times New Roman" pitchFamily="18" charset="0"/>
                </a:rPr>
                <a:t>increased ability of designing new languages</a:t>
              </a:r>
            </a:p>
            <a:p>
              <a:pPr marL="309563" indent="-309563" defTabSz="966788">
                <a:lnSpc>
                  <a:spcPct val="9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Char char="§"/>
                <a:tabLst>
                  <a:tab pos="914400" algn="l"/>
                  <a:tab pos="1692275" algn="l"/>
                  <a:tab pos="2606675" algn="l"/>
                  <a:tab pos="2970213" algn="l"/>
                  <a:tab pos="5321300" algn="l"/>
                  <a:tab pos="5803900" algn="l"/>
                </a:tabLst>
              </a:pPr>
              <a:r>
                <a:rPr lang="en-US" dirty="0" smtClean="0">
                  <a:cs typeface="Times New Roman" pitchFamily="18" charset="0"/>
                </a:rPr>
                <a:t>better </a:t>
              </a:r>
              <a:r>
                <a:rPr lang="en-US" dirty="0">
                  <a:cs typeface="Times New Roman" pitchFamily="18" charset="0"/>
                </a:rPr>
                <a:t>command of </a:t>
              </a:r>
              <a:r>
                <a:rPr lang="en-US" dirty="0" smtClean="0">
                  <a:cs typeface="Times New Roman" pitchFamily="18" charset="0"/>
                </a:rPr>
                <a:t>languages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4104" name="Line 277"/>
            <p:cNvSpPr>
              <a:spLocks noChangeShapeType="1"/>
            </p:cNvSpPr>
            <p:nvPr/>
          </p:nvSpPr>
          <p:spPr bwMode="auto">
            <a:xfrm>
              <a:off x="384" y="2352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7467600" y="1704110"/>
            <a:ext cx="1371600" cy="1154545"/>
          </a:xfrm>
          <a:prstGeom prst="wedgeRoundRectCallout">
            <a:avLst>
              <a:gd name="adj1" fmla="val 7266"/>
              <a:gd name="adj2" fmla="val -951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Syntax definition</a:t>
            </a: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600" dirty="0" smtClean="0"/>
              <a:t>Compiler</a:t>
            </a: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600" dirty="0"/>
              <a:t>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44" grpId="0" animBg="1"/>
      <p:bldP spid="113943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9"/>
          <p:cNvSpPr>
            <a:spLocks noChangeArrowheads="1"/>
          </p:cNvSpPr>
          <p:nvPr/>
        </p:nvSpPr>
        <p:spPr bwMode="auto">
          <a:xfrm>
            <a:off x="671513" y="161925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Aspects of Programming Languages</a:t>
            </a:r>
            <a:r>
              <a:rPr lang="en-US" sz="3400" b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123" name="Rectangle 33"/>
          <p:cNvSpPr>
            <a:spLocks noChangeArrowheads="1"/>
          </p:cNvSpPr>
          <p:nvPr/>
        </p:nvSpPr>
        <p:spPr bwMode="auto">
          <a:xfrm>
            <a:off x="867535" y="1524000"/>
            <a:ext cx="7902575" cy="9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>
            <a:spAutoFit/>
          </a:bodyPr>
          <a:lstStyle/>
          <a:p>
            <a:pPr defTabSz="966788"/>
            <a:r>
              <a:rPr lang="en-US" sz="2800" dirty="0">
                <a:cs typeface="Times New Roman" pitchFamily="18" charset="0"/>
              </a:rPr>
              <a:t>What criteria (metrics) do we use to evaluate programming languages?</a:t>
            </a:r>
            <a:endParaRPr lang="en-GB" sz="2800" dirty="0"/>
          </a:p>
        </p:txBody>
      </p:sp>
      <p:sp>
        <p:nvSpPr>
          <p:cNvPr id="5127" name="Text Box 46"/>
          <p:cNvSpPr txBox="1">
            <a:spLocks noChangeArrowheads="1"/>
          </p:cNvSpPr>
          <p:nvPr/>
        </p:nvSpPr>
        <p:spPr bwMode="auto">
          <a:xfrm>
            <a:off x="4114800" y="2971800"/>
            <a:ext cx="4359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Importance depending on where you use the language. </a:t>
            </a:r>
            <a:endParaRPr lang="en-US" dirty="0" smtClean="0"/>
          </a:p>
        </p:txBody>
      </p:sp>
      <p:sp>
        <p:nvSpPr>
          <p:cNvPr id="144432" name="Rectangle 48"/>
          <p:cNvSpPr>
            <a:spLocks noChangeArrowheads="1"/>
          </p:cNvSpPr>
          <p:nvPr/>
        </p:nvSpPr>
        <p:spPr bwMode="auto">
          <a:xfrm>
            <a:off x="1066800" y="2514600"/>
            <a:ext cx="26670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Tx/>
              <a:buAutoNum type="arabicPeriod"/>
            </a:pPr>
            <a:endParaRPr lang="en-GB"/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en-GB"/>
              <a:t>Reliability</a:t>
            </a: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en-GB"/>
              <a:t>Readability</a:t>
            </a: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en-GB"/>
              <a:t>Writability</a:t>
            </a: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en-GB"/>
              <a:t>Reusability</a:t>
            </a: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en-GB"/>
              <a:t>Efficiency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2209799" y="5410200"/>
            <a:ext cx="6257925" cy="1219200"/>
          </a:xfrm>
          <a:prstGeom prst="wedgeRoundRectCallout">
            <a:avLst>
              <a:gd name="adj1" fmla="val -45157"/>
              <a:gd name="adj2" fmla="val -8445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However, if you are developing a real-time system and have to beat the deadline, you may have to put efficiency as the most important one.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29000" y="3124200"/>
            <a:ext cx="4758397" cy="1828800"/>
            <a:chOff x="3429000" y="3124200"/>
            <a:chExt cx="4758397" cy="1828800"/>
          </a:xfrm>
        </p:grpSpPr>
        <p:sp>
          <p:nvSpPr>
            <p:cNvPr id="5126" name="Line 45"/>
            <p:cNvSpPr>
              <a:spLocks noChangeShapeType="1"/>
            </p:cNvSpPr>
            <p:nvPr/>
          </p:nvSpPr>
          <p:spPr bwMode="auto">
            <a:xfrm>
              <a:off x="3429000" y="31242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114800" y="3866102"/>
              <a:ext cx="407259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FF"/>
                  </a:solidFill>
                </a:rPr>
                <a:t>A typical choice is: decreasing importance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  <p:bldP spid="14443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671513" y="161925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Aspects of Programming Languages</a:t>
            </a:r>
            <a:r>
              <a:rPr lang="en-US" sz="3400" b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148" name="Text Box 1032"/>
          <p:cNvSpPr txBox="1">
            <a:spLocks noChangeArrowheads="1"/>
          </p:cNvSpPr>
          <p:nvPr/>
        </p:nvSpPr>
        <p:spPr bwMode="auto">
          <a:xfrm>
            <a:off x="609600" y="809270"/>
            <a:ext cx="8152410" cy="86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500" dirty="0"/>
              <a:t>What characteristics of a language improve what performance metrics of the program written in this language?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5150" y="1903691"/>
            <a:ext cx="8385175" cy="4309784"/>
            <a:chOff x="565150" y="1903691"/>
            <a:chExt cx="8385175" cy="4309784"/>
          </a:xfrm>
        </p:grpSpPr>
        <p:sp>
          <p:nvSpPr>
            <p:cNvPr id="6147" name="Rectangle 1030"/>
            <p:cNvSpPr>
              <a:spLocks noChangeArrowheads="1"/>
            </p:cNvSpPr>
            <p:nvPr/>
          </p:nvSpPr>
          <p:spPr bwMode="auto">
            <a:xfrm>
              <a:off x="565150" y="2660650"/>
              <a:ext cx="8224838" cy="3552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44" tIns="48372" rIns="96744" bIns="48372">
              <a:spAutoFit/>
            </a:bodyPr>
            <a:lstStyle/>
            <a:p>
              <a:pPr marL="484188" indent="-484188" defTabSz="966788">
                <a:lnSpc>
                  <a:spcPct val="120000"/>
                </a:lnSpc>
                <a:tabLst>
                  <a:tab pos="3144838" algn="l"/>
                  <a:tab pos="4662488" algn="l"/>
                  <a:tab pos="6113463" algn="l"/>
                  <a:tab pos="7443788" algn="l"/>
                </a:tabLst>
              </a:pPr>
              <a:r>
                <a:rPr lang="en-GB" sz="2100" dirty="0"/>
                <a:t>Simplicity/orthogonality	</a:t>
              </a:r>
              <a:r>
                <a:rPr lang="en-GB" sz="2100" dirty="0">
                  <a:sym typeface="Symbol" pitchFamily="18" charset="2"/>
                </a:rPr>
                <a:t>	 	 	 </a:t>
              </a:r>
              <a:endParaRPr lang="en-GB" sz="2100" dirty="0"/>
            </a:p>
            <a:p>
              <a:pPr marL="484188" indent="-484188" defTabSz="966788">
                <a:lnSpc>
                  <a:spcPct val="120000"/>
                </a:lnSpc>
                <a:tabLst>
                  <a:tab pos="3144838" algn="l"/>
                  <a:tab pos="4662488" algn="l"/>
                  <a:tab pos="6113463" algn="l"/>
                  <a:tab pos="7443788" algn="l"/>
                </a:tabLst>
              </a:pPr>
              <a:r>
                <a:rPr lang="en-GB" sz="2100" dirty="0"/>
                <a:t>Control structures	</a:t>
              </a:r>
              <a:r>
                <a:rPr lang="en-GB" sz="2100" dirty="0">
                  <a:sym typeface="Symbol" pitchFamily="18" charset="2"/>
                </a:rPr>
                <a:t>	 	 	 </a:t>
              </a:r>
              <a:endParaRPr lang="en-GB" sz="2100" dirty="0"/>
            </a:p>
            <a:p>
              <a:pPr marL="484188" indent="-484188" defTabSz="966788">
                <a:lnSpc>
                  <a:spcPct val="120000"/>
                </a:lnSpc>
                <a:tabLst>
                  <a:tab pos="3144838" algn="l"/>
                  <a:tab pos="4662488" algn="l"/>
                  <a:tab pos="6113463" algn="l"/>
                  <a:tab pos="7443788" algn="l"/>
                </a:tabLst>
              </a:pPr>
              <a:r>
                <a:rPr lang="en-GB" sz="2100" dirty="0"/>
                <a:t>Data types &amp; structures	</a:t>
              </a:r>
              <a:r>
                <a:rPr lang="en-GB" sz="2100" dirty="0">
                  <a:sym typeface="Symbol" pitchFamily="18" charset="2"/>
                </a:rPr>
                <a:t>	 	 	 </a:t>
              </a:r>
              <a:endParaRPr lang="en-GB" sz="2100" dirty="0"/>
            </a:p>
            <a:p>
              <a:pPr marL="484188" indent="-484188" defTabSz="966788">
                <a:lnSpc>
                  <a:spcPct val="120000"/>
                </a:lnSpc>
                <a:tabLst>
                  <a:tab pos="3144838" algn="l"/>
                  <a:tab pos="4662488" algn="l"/>
                  <a:tab pos="6113463" algn="l"/>
                  <a:tab pos="7443788" algn="l"/>
                </a:tabLst>
              </a:pPr>
              <a:r>
                <a:rPr lang="en-GB" sz="2100" dirty="0"/>
                <a:t>Syntax design	</a:t>
              </a:r>
              <a:r>
                <a:rPr lang="en-GB" sz="2100" dirty="0">
                  <a:sym typeface="Symbol" pitchFamily="18" charset="2"/>
                </a:rPr>
                <a:t>	 	 	 </a:t>
              </a:r>
              <a:endParaRPr lang="en-GB" sz="2100" dirty="0"/>
            </a:p>
            <a:p>
              <a:pPr marL="484188" indent="-484188" defTabSz="966788">
                <a:lnSpc>
                  <a:spcPct val="120000"/>
                </a:lnSpc>
                <a:tabLst>
                  <a:tab pos="3144838" algn="l"/>
                  <a:tab pos="4662488" algn="l"/>
                  <a:tab pos="6113463" algn="l"/>
                  <a:tab pos="7443788" algn="l"/>
                </a:tabLst>
              </a:pPr>
              <a:r>
                <a:rPr lang="en-GB" sz="2100" dirty="0"/>
                <a:t>Support for abstraction	</a:t>
              </a:r>
              <a:r>
                <a:rPr lang="en-GB" sz="2100" dirty="0">
                  <a:sym typeface="Symbol" pitchFamily="18" charset="2"/>
                </a:rPr>
                <a:t>	  	 	 </a:t>
              </a:r>
              <a:endParaRPr lang="en-GB" sz="2100" dirty="0"/>
            </a:p>
            <a:p>
              <a:pPr marL="484188" indent="-484188" defTabSz="966788">
                <a:lnSpc>
                  <a:spcPct val="120000"/>
                </a:lnSpc>
                <a:tabLst>
                  <a:tab pos="3144838" algn="l"/>
                  <a:tab pos="4662488" algn="l"/>
                  <a:tab pos="6113463" algn="l"/>
                  <a:tab pos="7443788" algn="l"/>
                </a:tabLst>
              </a:pPr>
              <a:r>
                <a:rPr lang="en-GB" sz="2100" dirty="0"/>
                <a:t>Expressivity	</a:t>
              </a:r>
              <a:r>
                <a:rPr lang="en-GB" sz="2100" dirty="0">
                  <a:sym typeface="Symbol" pitchFamily="18" charset="2"/>
                </a:rPr>
                <a:t>	 	 	 </a:t>
              </a:r>
              <a:endParaRPr lang="en-GB" sz="2100" dirty="0"/>
            </a:p>
            <a:p>
              <a:pPr marL="484188" indent="-484188" defTabSz="966788">
                <a:lnSpc>
                  <a:spcPct val="120000"/>
                </a:lnSpc>
                <a:tabLst>
                  <a:tab pos="3144838" algn="l"/>
                  <a:tab pos="4662488" algn="l"/>
                  <a:tab pos="6113463" algn="l"/>
                  <a:tab pos="7443788" algn="l"/>
                </a:tabLst>
              </a:pPr>
              <a:r>
                <a:rPr lang="en-GB" sz="2100" dirty="0"/>
                <a:t>Strong/weak type checking	</a:t>
              </a:r>
              <a:r>
                <a:rPr lang="en-GB" sz="2100" dirty="0">
                  <a:sym typeface="Symbol" pitchFamily="18" charset="2"/>
                </a:rPr>
                <a:t>	 	 	 </a:t>
              </a:r>
              <a:endParaRPr lang="en-GB" sz="2100" dirty="0"/>
            </a:p>
            <a:p>
              <a:pPr marL="484188" indent="-484188" defTabSz="966788">
                <a:lnSpc>
                  <a:spcPct val="120000"/>
                </a:lnSpc>
                <a:tabLst>
                  <a:tab pos="3144838" algn="l"/>
                  <a:tab pos="4662488" algn="l"/>
                  <a:tab pos="6113463" algn="l"/>
                  <a:tab pos="7443788" algn="l"/>
                </a:tabLst>
              </a:pPr>
              <a:r>
                <a:rPr lang="en-GB" sz="2100" dirty="0"/>
                <a:t>Exception handling	</a:t>
              </a:r>
              <a:r>
                <a:rPr lang="en-GB" sz="2100" dirty="0">
                  <a:sym typeface="Symbol" pitchFamily="18" charset="2"/>
                </a:rPr>
                <a:t>	 	 	 </a:t>
              </a:r>
              <a:endParaRPr lang="en-GB" sz="2100" dirty="0"/>
            </a:p>
            <a:p>
              <a:pPr marL="484188" indent="-484188" defTabSz="966788">
                <a:lnSpc>
                  <a:spcPct val="120000"/>
                </a:lnSpc>
                <a:tabLst>
                  <a:tab pos="3144838" algn="l"/>
                  <a:tab pos="4662488" algn="l"/>
                  <a:tab pos="6113463" algn="l"/>
                  <a:tab pos="7443788" algn="l"/>
                </a:tabLst>
              </a:pPr>
              <a:r>
                <a:rPr lang="en-GB" sz="2100" dirty="0"/>
                <a:t>Restricted aliasing/pointer	</a:t>
              </a:r>
              <a:r>
                <a:rPr lang="en-GB" sz="2100" dirty="0">
                  <a:sym typeface="Symbol" pitchFamily="18" charset="2"/>
                </a:rPr>
                <a:t>	 	 	 </a:t>
              </a:r>
            </a:p>
          </p:txBody>
        </p:sp>
        <p:sp>
          <p:nvSpPr>
            <p:cNvPr id="6149" name="Rectangle 1033"/>
            <p:cNvSpPr>
              <a:spLocks noChangeArrowheads="1"/>
            </p:cNvSpPr>
            <p:nvPr/>
          </p:nvSpPr>
          <p:spPr bwMode="auto">
            <a:xfrm>
              <a:off x="3276600" y="1917700"/>
              <a:ext cx="5673725" cy="744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44" tIns="48372" rIns="96744" bIns="48372">
              <a:spAutoFit/>
            </a:bodyPr>
            <a:lstStyle/>
            <a:p>
              <a:pPr marL="484188" indent="-484188" defTabSz="966788">
                <a:tabLst>
                  <a:tab pos="1450975" algn="l"/>
                  <a:tab pos="2901950" algn="l"/>
                  <a:tab pos="4232275" algn="l"/>
                </a:tabLst>
              </a:pPr>
              <a:r>
                <a:rPr lang="en-GB" sz="2100" dirty="0" smtClean="0"/>
                <a:t>Execution</a:t>
              </a:r>
              <a:r>
                <a:rPr lang="en-GB" sz="2100" dirty="0"/>
                <a:t>	Readability	 Writability	</a:t>
              </a:r>
              <a:r>
                <a:rPr lang="en-GB" sz="2100" dirty="0" smtClean="0"/>
                <a:t> Reliability</a:t>
              </a:r>
              <a:endParaRPr lang="en-GB" sz="2100" dirty="0"/>
            </a:p>
            <a:p>
              <a:pPr marL="484188" indent="-484188" defTabSz="966788">
                <a:tabLst>
                  <a:tab pos="1450975" algn="l"/>
                  <a:tab pos="2901950" algn="l"/>
                  <a:tab pos="4232275" algn="l"/>
                </a:tabLst>
              </a:pPr>
              <a:r>
                <a:rPr lang="en-GB" sz="2100" dirty="0"/>
                <a:t>e</a:t>
              </a:r>
              <a:r>
                <a:rPr lang="en-GB" sz="2100" dirty="0" smtClean="0"/>
                <a:t>fficiency </a:t>
              </a:r>
              <a:r>
                <a:rPr lang="en-GB" sz="2100" dirty="0"/>
                <a:t>	</a:t>
              </a:r>
              <a:r>
                <a:rPr lang="en-GB" sz="2100" dirty="0" smtClean="0"/>
                <a:t>Reusability    </a:t>
              </a:r>
              <a:endParaRPr lang="en-GB" sz="2100" dirty="0"/>
            </a:p>
          </p:txBody>
        </p:sp>
        <p:sp>
          <p:nvSpPr>
            <p:cNvPr id="6150" name="Line 1034"/>
            <p:cNvSpPr>
              <a:spLocks noChangeShapeType="1"/>
            </p:cNvSpPr>
            <p:nvPr/>
          </p:nvSpPr>
          <p:spPr bwMode="auto">
            <a:xfrm>
              <a:off x="644525" y="3143250"/>
              <a:ext cx="798353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" name="Line 1035"/>
            <p:cNvSpPr>
              <a:spLocks noChangeShapeType="1"/>
            </p:cNvSpPr>
            <p:nvPr/>
          </p:nvSpPr>
          <p:spPr bwMode="auto">
            <a:xfrm>
              <a:off x="644525" y="3546475"/>
              <a:ext cx="798353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2" name="Line 1036"/>
            <p:cNvSpPr>
              <a:spLocks noChangeShapeType="1"/>
            </p:cNvSpPr>
            <p:nvPr/>
          </p:nvSpPr>
          <p:spPr bwMode="auto">
            <a:xfrm>
              <a:off x="644525" y="3949700"/>
              <a:ext cx="798353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" name="Line 1037"/>
            <p:cNvSpPr>
              <a:spLocks noChangeShapeType="1"/>
            </p:cNvSpPr>
            <p:nvPr/>
          </p:nvSpPr>
          <p:spPr bwMode="auto">
            <a:xfrm>
              <a:off x="644525" y="4352925"/>
              <a:ext cx="798353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Line 1038"/>
            <p:cNvSpPr>
              <a:spLocks noChangeShapeType="1"/>
            </p:cNvSpPr>
            <p:nvPr/>
          </p:nvSpPr>
          <p:spPr bwMode="auto">
            <a:xfrm>
              <a:off x="644525" y="4675188"/>
              <a:ext cx="798353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Line 1039"/>
            <p:cNvSpPr>
              <a:spLocks noChangeShapeType="1"/>
            </p:cNvSpPr>
            <p:nvPr/>
          </p:nvSpPr>
          <p:spPr bwMode="auto">
            <a:xfrm>
              <a:off x="644525" y="5078413"/>
              <a:ext cx="798353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Line 1040"/>
            <p:cNvSpPr>
              <a:spLocks noChangeShapeType="1"/>
            </p:cNvSpPr>
            <p:nvPr/>
          </p:nvSpPr>
          <p:spPr bwMode="auto">
            <a:xfrm>
              <a:off x="644525" y="5481638"/>
              <a:ext cx="798353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Line 1041"/>
            <p:cNvSpPr>
              <a:spLocks noChangeShapeType="1"/>
            </p:cNvSpPr>
            <p:nvPr/>
          </p:nvSpPr>
          <p:spPr bwMode="auto">
            <a:xfrm>
              <a:off x="644525" y="5883275"/>
              <a:ext cx="798353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Line 1043"/>
            <p:cNvSpPr>
              <a:spLocks noChangeShapeType="1"/>
            </p:cNvSpPr>
            <p:nvPr/>
          </p:nvSpPr>
          <p:spPr bwMode="auto">
            <a:xfrm>
              <a:off x="609600" y="1981200"/>
              <a:ext cx="2743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Rectangle 1044"/>
            <p:cNvSpPr>
              <a:spLocks noChangeArrowheads="1"/>
            </p:cNvSpPr>
            <p:nvPr/>
          </p:nvSpPr>
          <p:spPr bwMode="auto">
            <a:xfrm rot="653746">
              <a:off x="819150" y="2209800"/>
              <a:ext cx="1543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Characteristics</a:t>
              </a:r>
            </a:p>
          </p:txBody>
        </p:sp>
        <p:sp>
          <p:nvSpPr>
            <p:cNvPr id="6160" name="Rectangle 1045"/>
            <p:cNvSpPr>
              <a:spLocks noChangeArrowheads="1"/>
            </p:cNvSpPr>
            <p:nvPr/>
          </p:nvSpPr>
          <p:spPr bwMode="auto">
            <a:xfrm rot="863695">
              <a:off x="844547" y="1903691"/>
              <a:ext cx="21018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Performance metrics</a:t>
              </a:r>
            </a:p>
          </p:txBody>
        </p:sp>
        <p:sp>
          <p:nvSpPr>
            <p:cNvPr id="6161" name="Line 1046"/>
            <p:cNvSpPr>
              <a:spLocks noChangeShapeType="1"/>
            </p:cNvSpPr>
            <p:nvPr/>
          </p:nvSpPr>
          <p:spPr bwMode="auto">
            <a:xfrm>
              <a:off x="609600" y="2667000"/>
              <a:ext cx="800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1047"/>
            <p:cNvSpPr>
              <a:spLocks noChangeShapeType="1"/>
            </p:cNvSpPr>
            <p:nvPr/>
          </p:nvSpPr>
          <p:spPr bwMode="auto">
            <a:xfrm>
              <a:off x="3352800" y="19812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25 L -3.33333E-6 2.96296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2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8" grpId="1"/>
      <p:bldP spid="6148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32"/>
          <p:cNvSpPr>
            <a:spLocks noChangeArrowheads="1"/>
          </p:cNvSpPr>
          <p:nvPr/>
        </p:nvSpPr>
        <p:spPr bwMode="auto">
          <a:xfrm>
            <a:off x="596900" y="1128713"/>
            <a:ext cx="8112125" cy="609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>
            <a:spAutoFit/>
          </a:bodyPr>
          <a:lstStyle/>
          <a:p>
            <a:pPr marL="604838" indent="-538163" algn="just" defTabSz="966788">
              <a:lnSpc>
                <a:spcPct val="120000"/>
              </a:lnSpc>
              <a:tabLst>
                <a:tab pos="1155700" algn="l"/>
              </a:tabLst>
            </a:pPr>
            <a:r>
              <a:rPr lang="en-GB" sz="2500" dirty="0">
                <a:cs typeface="Times New Roman" pitchFamily="18" charset="0"/>
              </a:rPr>
              <a:t>has been influenced by</a:t>
            </a:r>
          </a:p>
          <a:p>
            <a:pPr marL="604838" indent="-538163" defTabSz="966788">
              <a:lnSpc>
                <a:spcPct val="120000"/>
              </a:lnSpc>
              <a:buFont typeface="Wingdings" pitchFamily="2" charset="2"/>
              <a:buChar char="Ø"/>
              <a:tabLst>
                <a:tab pos="1155700" algn="l"/>
              </a:tabLst>
            </a:pPr>
            <a:r>
              <a:rPr lang="en-GB" sz="2500" dirty="0">
                <a:cs typeface="Times New Roman" pitchFamily="18" charset="0"/>
              </a:rPr>
              <a:t>Development of hardware --- early emphasis </a:t>
            </a:r>
            <a:r>
              <a:rPr lang="en-GB" sz="2500" dirty="0" smtClean="0">
                <a:cs typeface="Times New Roman" pitchFamily="18" charset="0"/>
              </a:rPr>
              <a:t>on execution </a:t>
            </a:r>
            <a:r>
              <a:rPr lang="en-GB" sz="2500" dirty="0">
                <a:solidFill>
                  <a:srgbClr val="0000FF"/>
                </a:solidFill>
                <a:cs typeface="Times New Roman" pitchFamily="18" charset="0"/>
              </a:rPr>
              <a:t>efficiency</a:t>
            </a:r>
            <a:r>
              <a:rPr lang="en-GB" sz="2500" dirty="0">
                <a:cs typeface="Times New Roman" pitchFamily="18" charset="0"/>
              </a:rPr>
              <a:t>;</a:t>
            </a:r>
          </a:p>
          <a:p>
            <a:pPr marL="604838" indent="-538163" defTabSz="966788">
              <a:lnSpc>
                <a:spcPct val="120000"/>
              </a:lnSpc>
              <a:buFont typeface="Wingdings" pitchFamily="2" charset="2"/>
              <a:buChar char="Ø"/>
              <a:tabLst>
                <a:tab pos="1155700" algn="l"/>
              </a:tabLst>
            </a:pPr>
            <a:r>
              <a:rPr lang="en-GB" sz="2500" dirty="0">
                <a:cs typeface="Times New Roman" pitchFamily="18" charset="0"/>
              </a:rPr>
              <a:t>Development of </a:t>
            </a:r>
            <a:r>
              <a:rPr lang="en-GB" sz="2500" dirty="0">
                <a:solidFill>
                  <a:srgbClr val="0000FF"/>
                </a:solidFill>
                <a:cs typeface="Times New Roman" pitchFamily="18" charset="0"/>
              </a:rPr>
              <a:t>compiler</a:t>
            </a:r>
            <a:r>
              <a:rPr lang="en-GB" sz="2500" dirty="0">
                <a:cs typeface="Times New Roman" pitchFamily="18" charset="0"/>
              </a:rPr>
              <a:t> technology;</a:t>
            </a:r>
          </a:p>
          <a:p>
            <a:pPr marL="604838" indent="-538163" defTabSz="966788">
              <a:lnSpc>
                <a:spcPct val="120000"/>
              </a:lnSpc>
              <a:buFont typeface="Wingdings" pitchFamily="2" charset="2"/>
              <a:buChar char="Ø"/>
              <a:tabLst>
                <a:tab pos="1155700" algn="l"/>
              </a:tabLst>
            </a:pPr>
            <a:r>
              <a:rPr lang="en-GB" sz="2500" dirty="0">
                <a:cs typeface="Times New Roman" pitchFamily="18" charset="0"/>
              </a:rPr>
              <a:t>Need for and ability to </a:t>
            </a:r>
            <a:r>
              <a:rPr lang="en-GB" sz="2500" dirty="0">
                <a:solidFill>
                  <a:srgbClr val="0000FF"/>
                </a:solidFill>
                <a:cs typeface="Times New Roman" pitchFamily="18" charset="0"/>
              </a:rPr>
              <a:t>write </a:t>
            </a:r>
            <a:r>
              <a:rPr lang="en-GB" sz="2500" dirty="0" smtClean="0">
                <a:solidFill>
                  <a:srgbClr val="0000FF"/>
                </a:solidFill>
                <a:cs typeface="Times New Roman" pitchFamily="18" charset="0"/>
              </a:rPr>
              <a:t>larger </a:t>
            </a:r>
            <a:r>
              <a:rPr lang="en-GB" sz="2500" dirty="0">
                <a:solidFill>
                  <a:srgbClr val="0000FF"/>
                </a:solidFill>
                <a:cs typeface="Times New Roman" pitchFamily="18" charset="0"/>
              </a:rPr>
              <a:t>programs</a:t>
            </a:r>
            <a:r>
              <a:rPr lang="en-GB" sz="2500" dirty="0">
                <a:cs typeface="Times New Roman" pitchFamily="18" charset="0"/>
              </a:rPr>
              <a:t>:</a:t>
            </a:r>
          </a:p>
          <a:p>
            <a:pPr marL="1139825" lvl="1" indent="-414338" defTabSz="966788">
              <a:lnSpc>
                <a:spcPct val="120000"/>
              </a:lnSpc>
              <a:buFontTx/>
              <a:buChar char="•"/>
              <a:tabLst>
                <a:tab pos="1155700" algn="l"/>
              </a:tabLst>
            </a:pPr>
            <a:r>
              <a:rPr lang="en-GB" sz="2500" dirty="0">
                <a:cs typeface="Times New Roman" pitchFamily="18" charset="0"/>
              </a:rPr>
              <a:t>Code reuse;</a:t>
            </a:r>
          </a:p>
          <a:p>
            <a:pPr marL="1139825" lvl="1" indent="-414338" defTabSz="966788">
              <a:lnSpc>
                <a:spcPct val="120000"/>
              </a:lnSpc>
              <a:buFontTx/>
              <a:buChar char="•"/>
              <a:tabLst>
                <a:tab pos="1155700" algn="l"/>
              </a:tabLst>
            </a:pPr>
            <a:r>
              <a:rPr lang="en-GB" sz="2500" dirty="0">
                <a:cs typeface="Times New Roman" pitchFamily="18" charset="0"/>
              </a:rPr>
              <a:t>Component reuse;</a:t>
            </a:r>
          </a:p>
          <a:p>
            <a:pPr marL="1139825" lvl="1" indent="-414338" defTabSz="966788">
              <a:lnSpc>
                <a:spcPct val="120000"/>
              </a:lnSpc>
              <a:buFontTx/>
              <a:buChar char="•"/>
              <a:tabLst>
                <a:tab pos="1155700" algn="l"/>
              </a:tabLst>
            </a:pPr>
            <a:r>
              <a:rPr lang="en-GB" sz="2500" dirty="0">
                <a:cs typeface="Times New Roman" pitchFamily="18" charset="0"/>
              </a:rPr>
              <a:t>System reuse</a:t>
            </a:r>
          </a:p>
          <a:p>
            <a:pPr marL="1139825" lvl="1" indent="-414338" defTabSz="966788">
              <a:lnSpc>
                <a:spcPct val="120000"/>
              </a:lnSpc>
              <a:buFontTx/>
              <a:buChar char="•"/>
              <a:tabLst>
                <a:tab pos="1155700" algn="l"/>
              </a:tabLst>
            </a:pPr>
            <a:r>
              <a:rPr lang="en-GB" sz="2500" dirty="0">
                <a:cs typeface="Times New Roman" pitchFamily="18" charset="0"/>
              </a:rPr>
              <a:t>Facilitating the discovery of reusable code</a:t>
            </a:r>
          </a:p>
          <a:p>
            <a:pPr marL="1139825" lvl="1" indent="-414338" defTabSz="966788">
              <a:lnSpc>
                <a:spcPct val="120000"/>
              </a:lnSpc>
              <a:buFontTx/>
              <a:buChar char="•"/>
              <a:tabLst>
                <a:tab pos="1155700" algn="l"/>
              </a:tabLst>
            </a:pPr>
            <a:r>
              <a:rPr lang="en-GB" sz="2500" dirty="0">
                <a:cs typeface="Times New Roman" pitchFamily="18" charset="0"/>
              </a:rPr>
              <a:t>Trustworthiness of the reused code</a:t>
            </a:r>
          </a:p>
          <a:p>
            <a:pPr marL="1139825" lvl="1" indent="-414338" defTabSz="966788">
              <a:lnSpc>
                <a:spcPct val="120000"/>
              </a:lnSpc>
              <a:buFontTx/>
              <a:buChar char="•"/>
              <a:tabLst>
                <a:tab pos="1155700" algn="l"/>
              </a:tabLst>
            </a:pPr>
            <a:r>
              <a:rPr lang="en-GB" sz="2500" dirty="0">
                <a:solidFill>
                  <a:srgbClr val="262699"/>
                </a:solidFill>
                <a:cs typeface="Times New Roman" pitchFamily="18" charset="0"/>
              </a:rPr>
              <a:t>Web </a:t>
            </a:r>
            <a:r>
              <a:rPr lang="en-GB" sz="2500" dirty="0" smtClean="0">
                <a:solidFill>
                  <a:srgbClr val="262699"/>
                </a:solidFill>
                <a:cs typeface="Times New Roman" pitchFamily="18" charset="0"/>
              </a:rPr>
              <a:t>enabled sharing</a:t>
            </a:r>
            <a:endParaRPr lang="en-GB" sz="2500" dirty="0">
              <a:solidFill>
                <a:srgbClr val="262699"/>
              </a:solidFill>
              <a:cs typeface="Times New Roman" pitchFamily="18" charset="0"/>
            </a:endParaRPr>
          </a:p>
          <a:p>
            <a:pPr marL="1139825" lvl="1" indent="-414338" defTabSz="966788">
              <a:lnSpc>
                <a:spcPct val="120000"/>
              </a:lnSpc>
              <a:buFontTx/>
              <a:buChar char="•"/>
              <a:tabLst>
                <a:tab pos="1155700" algn="l"/>
              </a:tabLst>
            </a:pPr>
            <a:r>
              <a:rPr lang="en-GB" sz="2500" dirty="0">
                <a:cs typeface="Times New Roman" pitchFamily="18" charset="0"/>
              </a:rPr>
              <a:t>…</a:t>
            </a:r>
          </a:p>
          <a:p>
            <a:pPr marL="604838" indent="-538163" defTabSz="966788">
              <a:lnSpc>
                <a:spcPct val="120000"/>
              </a:lnSpc>
              <a:buFontTx/>
              <a:buChar char="•"/>
              <a:tabLst>
                <a:tab pos="1155700" algn="l"/>
              </a:tabLst>
            </a:pPr>
            <a:endParaRPr lang="en-GB" sz="2500" dirty="0"/>
          </a:p>
        </p:txBody>
      </p:sp>
      <p:sp>
        <p:nvSpPr>
          <p:cNvPr id="7171" name="Rectangle 633"/>
          <p:cNvSpPr>
            <a:spLocks noChangeArrowheads="1"/>
          </p:cNvSpPr>
          <p:nvPr/>
        </p:nvSpPr>
        <p:spPr bwMode="auto">
          <a:xfrm>
            <a:off x="565150" y="161925"/>
            <a:ext cx="80629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000" b="1">
                <a:solidFill>
                  <a:schemeClr val="accent2"/>
                </a:solidFill>
                <a:cs typeface="Times New Roman" pitchFamily="18" charset="0"/>
              </a:rPr>
              <a:t>Development of Programming Languages</a:t>
            </a:r>
            <a:r>
              <a:rPr lang="en-US" sz="3000" b="1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357"/>
          <p:cNvSpPr txBox="1">
            <a:spLocks noChangeArrowheads="1"/>
          </p:cNvSpPr>
          <p:nvPr/>
        </p:nvSpPr>
        <p:spPr bwMode="auto">
          <a:xfrm>
            <a:off x="304800" y="762000"/>
            <a:ext cx="8458200" cy="57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44" tIns="48372" rIns="96744" bIns="48372">
            <a:spAutoFit/>
          </a:bodyPr>
          <a:lstStyle>
            <a:lvl1pPr marL="309563" defTabSz="966788">
              <a:tabLst>
                <a:tab pos="671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tabLst>
                <a:tab pos="671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tabLst>
                <a:tab pos="671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tabLst>
                <a:tab pos="671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tabLst>
                <a:tab pos="671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b="1" dirty="0">
                <a:cs typeface="Times New Roman" pitchFamily="18" charset="0"/>
              </a:rPr>
              <a:t>Stored Program Concept (von Neumann machine) </a:t>
            </a:r>
          </a:p>
          <a:p>
            <a:r>
              <a:rPr lang="en-GB" dirty="0">
                <a:cs typeface="Times New Roman" pitchFamily="18" charset="0"/>
              </a:rPr>
              <a:t>The </a:t>
            </a:r>
            <a:r>
              <a:rPr lang="en-GB" dirty="0" smtClean="0">
                <a:cs typeface="Times New Roman" pitchFamily="18" charset="0"/>
              </a:rPr>
              <a:t>concept was </a:t>
            </a:r>
            <a:r>
              <a:rPr lang="en-GB" dirty="0">
                <a:cs typeface="Times New Roman" pitchFamily="18" charset="0"/>
              </a:rPr>
              <a:t>developed in the late </a:t>
            </a:r>
            <a:r>
              <a:rPr lang="en-GB" dirty="0" smtClean="0">
                <a:cs typeface="Times New Roman" pitchFamily="18" charset="0"/>
              </a:rPr>
              <a:t>1940s</a:t>
            </a:r>
            <a:r>
              <a:rPr lang="en-GB" dirty="0">
                <a:cs typeface="Times New Roman" pitchFamily="18" charset="0"/>
              </a:rPr>
              <a:t>.  It’s still the most popular model of </a:t>
            </a:r>
            <a:r>
              <a:rPr lang="en-GB" dirty="0" smtClean="0">
                <a:cs typeface="Times New Roman" pitchFamily="18" charset="0"/>
              </a:rPr>
              <a:t>computing</a:t>
            </a:r>
            <a:r>
              <a:rPr lang="en-GB" dirty="0">
                <a:cs typeface="Times New Roman" pitchFamily="18" charset="0"/>
              </a:rPr>
              <a:t>:</a:t>
            </a:r>
          </a:p>
          <a:p>
            <a:pPr marL="742950" indent="-342900">
              <a:lnSpc>
                <a:spcPct val="130000"/>
              </a:lnSpc>
              <a:buFont typeface="Arial" panose="020B0604020202020204" pitchFamily="34" charset="0"/>
              <a:buChar char="•"/>
              <a:tabLst/>
            </a:pPr>
            <a:r>
              <a:rPr lang="en-GB" dirty="0">
                <a:cs typeface="Times New Roman" pitchFamily="18" charset="0"/>
              </a:rPr>
              <a:t>A </a:t>
            </a:r>
            <a:r>
              <a:rPr lang="en-GB" b="1" dirty="0">
                <a:cs typeface="Times New Roman" pitchFamily="18" charset="0"/>
              </a:rPr>
              <a:t>program</a:t>
            </a:r>
            <a:r>
              <a:rPr lang="en-GB" dirty="0">
                <a:cs typeface="Times New Roman" pitchFamily="18" charset="0"/>
              </a:rPr>
              <a:t> is a sequence of instructions stored in </a:t>
            </a:r>
            <a:r>
              <a:rPr lang="en-GB" dirty="0" smtClean="0">
                <a:cs typeface="Times New Roman" pitchFamily="18" charset="0"/>
              </a:rPr>
              <a:t>memory. </a:t>
            </a:r>
            <a:endParaRPr lang="en-GB" dirty="0">
              <a:cs typeface="Times New Roman" pitchFamily="18" charset="0"/>
            </a:endParaRPr>
          </a:p>
          <a:p>
            <a:pPr marL="742950" indent="-342900">
              <a:buFont typeface="Arial" panose="020B0604020202020204" pitchFamily="34" charset="0"/>
              <a:buChar char="•"/>
              <a:tabLst/>
            </a:pPr>
            <a:r>
              <a:rPr lang="en-GB" dirty="0">
                <a:cs typeface="Times New Roman" pitchFamily="18" charset="0"/>
              </a:rPr>
              <a:t>The CPU interprets the program in the specified order. </a:t>
            </a:r>
          </a:p>
          <a:p>
            <a:pPr marL="742950" indent="-342900">
              <a:buFont typeface="Arial" panose="020B0604020202020204" pitchFamily="34" charset="0"/>
              <a:buChar char="•"/>
              <a:tabLst/>
            </a:pPr>
            <a:r>
              <a:rPr lang="en-GB" dirty="0">
                <a:cs typeface="Times New Roman" pitchFamily="18" charset="0"/>
              </a:rPr>
              <a:t>At the lowest level, the program is a sequence of bits </a:t>
            </a:r>
            <a:r>
              <a:rPr lang="en-GB" dirty="0" smtClean="0">
                <a:cs typeface="Times New Roman" pitchFamily="18" charset="0"/>
              </a:rPr>
              <a:t>(binary number) of </a:t>
            </a:r>
            <a:r>
              <a:rPr lang="en-GB" b="1" dirty="0" smtClean="0">
                <a:cs typeface="Times New Roman" pitchFamily="18" charset="0"/>
              </a:rPr>
              <a:t>machine </a:t>
            </a:r>
            <a:r>
              <a:rPr lang="en-GB" b="1" dirty="0">
                <a:cs typeface="Times New Roman" pitchFamily="18" charset="0"/>
              </a:rPr>
              <a:t>code</a:t>
            </a:r>
            <a:r>
              <a:rPr lang="en-GB" dirty="0" smtClean="0">
                <a:cs typeface="Times New Roman" pitchFamily="18" charset="0"/>
              </a:rPr>
              <a:t>. Data are also stored in binary.</a:t>
            </a:r>
            <a:endParaRPr lang="en-GB" dirty="0">
              <a:cs typeface="Times New Roman" pitchFamily="18" charset="0"/>
            </a:endParaRPr>
          </a:p>
          <a:p>
            <a:r>
              <a:rPr lang="en-GB" dirty="0">
                <a:cs typeface="Times New Roman" pitchFamily="18" charset="0"/>
              </a:rPr>
              <a:t>Next step: use of mnemonics (certain symbols</a:t>
            </a:r>
            <a:r>
              <a:rPr lang="en-GB" dirty="0" smtClean="0">
                <a:cs typeface="Times New Roman" pitchFamily="18" charset="0"/>
              </a:rPr>
              <a:t>), allowing programs to become </a:t>
            </a:r>
            <a:r>
              <a:rPr lang="en-GB" dirty="0">
                <a:cs typeface="Times New Roman" pitchFamily="18" charset="0"/>
              </a:rPr>
              <a:t>more sophisticated (</a:t>
            </a:r>
            <a:r>
              <a:rPr lang="en-GB" b="1" dirty="0">
                <a:cs typeface="Times New Roman" pitchFamily="18" charset="0"/>
              </a:rPr>
              <a:t>assembly </a:t>
            </a:r>
            <a:r>
              <a:rPr lang="en-GB" b="1" dirty="0" smtClean="0">
                <a:cs typeface="Times New Roman" pitchFamily="18" charset="0"/>
              </a:rPr>
              <a:t>language</a:t>
            </a:r>
            <a:r>
              <a:rPr lang="en-GB" dirty="0" smtClean="0">
                <a:cs typeface="Times New Roman" pitchFamily="18" charset="0"/>
              </a:rPr>
              <a:t>, e.g., bytecode for Java, Intel assembly, and MIPS):</a:t>
            </a:r>
            <a:endParaRPr lang="en-GB" dirty="0">
              <a:cs typeface="Times New Roman" pitchFamily="18" charset="0"/>
            </a:endParaRPr>
          </a:p>
          <a:p>
            <a:pPr marL="682625" indent="-220663"/>
            <a:r>
              <a:rPr lang="en-GB" dirty="0">
                <a:cs typeface="Times New Roman" pitchFamily="18" charset="0"/>
              </a:rPr>
              <a:t>1.   simple variables </a:t>
            </a:r>
          </a:p>
          <a:p>
            <a:pPr marL="682625" indent="-220663"/>
            <a:r>
              <a:rPr lang="en-GB" dirty="0">
                <a:cs typeface="Times New Roman" pitchFamily="18" charset="0"/>
              </a:rPr>
              <a:t>2.   conditional assembly</a:t>
            </a:r>
          </a:p>
          <a:p>
            <a:pPr marL="682625" indent="-220663"/>
            <a:r>
              <a:rPr lang="en-GB" dirty="0">
                <a:cs typeface="Times New Roman" pitchFamily="18" charset="0"/>
              </a:rPr>
              <a:t>3.   macros, relative addressing</a:t>
            </a:r>
          </a:p>
          <a:p>
            <a:r>
              <a:rPr lang="en-GB" dirty="0">
                <a:cs typeface="Times New Roman" pitchFamily="18" charset="0"/>
              </a:rPr>
              <a:t>Requires a program (assembler) to translate to machine code in order to execute.  </a:t>
            </a:r>
            <a:r>
              <a:rPr lang="en-US" dirty="0">
                <a:cs typeface="Times New Roman" pitchFamily="18" charset="0"/>
              </a:rPr>
              <a:t>Still very low level</a:t>
            </a:r>
            <a:r>
              <a:rPr lang="en-US" dirty="0" smtClean="0">
                <a:cs typeface="Times New Roman" pitchFamily="18" charset="0"/>
              </a:rPr>
              <a:t>.</a:t>
            </a:r>
            <a:endParaRPr lang="en-GB" b="1" dirty="0">
              <a:cs typeface="Times New Roman" pitchFamily="18" charset="0"/>
            </a:endParaRPr>
          </a:p>
        </p:txBody>
      </p:sp>
      <p:sp>
        <p:nvSpPr>
          <p:cNvPr id="8195" name="Rectangle 1358"/>
          <p:cNvSpPr>
            <a:spLocks noChangeArrowheads="1"/>
          </p:cNvSpPr>
          <p:nvPr/>
        </p:nvSpPr>
        <p:spPr bwMode="auto">
          <a:xfrm>
            <a:off x="76200" y="161925"/>
            <a:ext cx="90662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000" b="1" dirty="0">
                <a:solidFill>
                  <a:schemeClr val="accent2"/>
                </a:solidFill>
                <a:cs typeface="Times New Roman" pitchFamily="18" charset="0"/>
              </a:rPr>
              <a:t>Development of Programming </a:t>
            </a:r>
            <a:r>
              <a:rPr lang="en-US" sz="3000" b="1" dirty="0" smtClean="0">
                <a:solidFill>
                  <a:schemeClr val="accent2"/>
                </a:solidFill>
                <a:cs typeface="Times New Roman" pitchFamily="18" charset="0"/>
              </a:rPr>
              <a:t>Languages (Contd.)</a:t>
            </a:r>
            <a:r>
              <a:rPr lang="en-US" sz="3000" b="1" dirty="0" smtClean="0">
                <a:solidFill>
                  <a:schemeClr val="accent2"/>
                </a:solidFill>
              </a:rPr>
              <a:t> </a:t>
            </a:r>
            <a:endParaRPr lang="en-US" sz="3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55"/>
          <p:cNvSpPr>
            <a:spLocks noChangeArrowheads="1"/>
          </p:cNvSpPr>
          <p:nvPr/>
        </p:nvSpPr>
        <p:spPr bwMode="auto">
          <a:xfrm>
            <a:off x="76200" y="117475"/>
            <a:ext cx="89916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000" b="1" dirty="0">
                <a:solidFill>
                  <a:schemeClr val="accent2"/>
                </a:solidFill>
                <a:cs typeface="Times New Roman" pitchFamily="18" charset="0"/>
              </a:rPr>
              <a:t>Development of Programming Languages (Contd.)</a:t>
            </a:r>
            <a:r>
              <a:rPr lang="en-US" sz="30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9219" name="Text Box 158"/>
          <p:cNvSpPr txBox="1">
            <a:spLocks noChangeArrowheads="1"/>
          </p:cNvSpPr>
          <p:nvPr/>
        </p:nvSpPr>
        <p:spPr bwMode="auto">
          <a:xfrm>
            <a:off x="609600" y="838200"/>
            <a:ext cx="8077200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dirty="0">
                <a:cs typeface="Times New Roman" pitchFamily="18" charset="0"/>
              </a:rPr>
              <a:t>As tasks got </a:t>
            </a:r>
            <a:r>
              <a:rPr lang="en-GB" dirty="0" smtClean="0">
                <a:cs typeface="Times New Roman" pitchFamily="18" charset="0"/>
              </a:rPr>
              <a:t>bigger and </a:t>
            </a:r>
            <a:r>
              <a:rPr lang="en-GB" dirty="0">
                <a:cs typeface="Times New Roman" pitchFamily="18" charset="0"/>
              </a:rPr>
              <a:t>machines got more powerful, leading to </a:t>
            </a:r>
          </a:p>
          <a:p>
            <a:r>
              <a:rPr lang="en-GB" dirty="0">
                <a:cs typeface="Times New Roman" pitchFamily="18" charset="0"/>
              </a:rPr>
              <a:t>development of </a:t>
            </a:r>
            <a:r>
              <a:rPr lang="en-GB" dirty="0" smtClean="0">
                <a:cs typeface="Times New Roman" pitchFamily="18" charset="0"/>
              </a:rPr>
              <a:t>higher </a:t>
            </a:r>
            <a:r>
              <a:rPr lang="en-GB" dirty="0">
                <a:cs typeface="Times New Roman" pitchFamily="18" charset="0"/>
              </a:rPr>
              <a:t>level programming languages. </a:t>
            </a:r>
          </a:p>
          <a:p>
            <a:r>
              <a:rPr lang="en-GB" dirty="0">
                <a:cs typeface="Times New Roman" pitchFamily="18" charset="0"/>
              </a:rPr>
              <a:t>Examples: </a:t>
            </a:r>
            <a:r>
              <a:rPr lang="en-GB" dirty="0" err="1">
                <a:cs typeface="Times New Roman" pitchFamily="18" charset="0"/>
              </a:rPr>
              <a:t>Autocode</a:t>
            </a:r>
            <a:r>
              <a:rPr lang="en-GB" dirty="0">
                <a:cs typeface="Times New Roman" pitchFamily="18" charset="0"/>
              </a:rPr>
              <a:t>, FORTRAN, COBOL, LISP, </a:t>
            </a:r>
            <a:r>
              <a:rPr lang="en-GB" dirty="0" smtClean="0">
                <a:cs typeface="Times New Roman" pitchFamily="18" charset="0"/>
              </a:rPr>
              <a:t>Scheme, C</a:t>
            </a:r>
            <a:r>
              <a:rPr lang="en-GB" dirty="0">
                <a:cs typeface="Times New Roman" pitchFamily="18" charset="0"/>
              </a:rPr>
              <a:t>, ...</a:t>
            </a:r>
          </a:p>
          <a:p>
            <a:r>
              <a:rPr lang="en-GB" dirty="0" err="1">
                <a:solidFill>
                  <a:srgbClr val="0000FF"/>
                </a:solidFill>
                <a:cs typeface="Times New Roman" pitchFamily="18" charset="0"/>
              </a:rPr>
              <a:t>Autocode</a:t>
            </a:r>
            <a:r>
              <a:rPr lang="en-GB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GB" dirty="0">
                <a:cs typeface="Times New Roman" pitchFamily="18" charset="0"/>
              </a:rPr>
              <a:t>on </a:t>
            </a:r>
            <a:r>
              <a:rPr lang="en-US" dirty="0">
                <a:cs typeface="Times New Roman" pitchFamily="18" charset="0"/>
              </a:rPr>
              <a:t>Manchester Mark I, 1952:</a:t>
            </a:r>
            <a:endParaRPr lang="en-GB" dirty="0">
              <a:cs typeface="Times New Roman" pitchFamily="18" charset="0"/>
            </a:endParaRPr>
          </a:p>
          <a:p>
            <a:pPr marL="461963" indent="-230188">
              <a:buFont typeface="Arial" pitchFamily="34" charset="0"/>
              <a:buChar char="•"/>
            </a:pPr>
            <a:r>
              <a:rPr lang="en-GB" dirty="0">
                <a:cs typeface="Times New Roman" pitchFamily="18" charset="0"/>
              </a:rPr>
              <a:t>First high level programming language</a:t>
            </a:r>
          </a:p>
          <a:p>
            <a:pPr marL="461963" indent="-230188">
              <a:buFont typeface="Arial" pitchFamily="34" charset="0"/>
              <a:buChar char="•"/>
            </a:pPr>
            <a:r>
              <a:rPr lang="en-GB" dirty="0">
                <a:cs typeface="Times New Roman" pitchFamily="18" charset="0"/>
              </a:rPr>
              <a:t>Single letter identifiers (26)</a:t>
            </a:r>
          </a:p>
          <a:p>
            <a:pPr marL="461963" indent="-230188">
              <a:buFont typeface="Arial" pitchFamily="34" charset="0"/>
              <a:buChar char="•"/>
            </a:pPr>
            <a:r>
              <a:rPr lang="en-GB" dirty="0">
                <a:cs typeface="Times New Roman" pitchFamily="18" charset="0"/>
              </a:rPr>
              <a:t>Simple </a:t>
            </a:r>
            <a:r>
              <a:rPr lang="en-GB" dirty="0" smtClean="0">
                <a:cs typeface="Times New Roman" pitchFamily="18" charset="0"/>
              </a:rPr>
              <a:t>formulas: </a:t>
            </a:r>
            <a:r>
              <a:rPr lang="en-GB" dirty="0" err="1">
                <a:cs typeface="Times New Roman" pitchFamily="18" charset="0"/>
              </a:rPr>
              <a:t>a</a:t>
            </a:r>
            <a:r>
              <a:rPr lang="en-GB" dirty="0" err="1" smtClean="0">
                <a:cs typeface="Times New Roman" pitchFamily="18" charset="0"/>
              </a:rPr>
              <a:t>+b</a:t>
            </a:r>
            <a:r>
              <a:rPr lang="en-GB" dirty="0" smtClean="0">
                <a:cs typeface="Times New Roman" pitchFamily="18" charset="0"/>
              </a:rPr>
              <a:t>, c-d </a:t>
            </a:r>
            <a:r>
              <a:rPr lang="en-GB" dirty="0" smtClean="0">
                <a:cs typeface="Times New Roman" pitchFamily="18" charset="0"/>
                <a:sym typeface="Wingdings" panose="05000000000000000000" pitchFamily="2" charset="2"/>
              </a:rPr>
              <a:t> 2*a+3*b*c-d</a:t>
            </a:r>
            <a:endParaRPr lang="en-GB" dirty="0">
              <a:cs typeface="Times New Roman" pitchFamily="18" charset="0"/>
            </a:endParaRPr>
          </a:p>
          <a:p>
            <a:r>
              <a:rPr lang="en-GB" dirty="0">
                <a:solidFill>
                  <a:srgbClr val="0000FF"/>
                </a:solidFill>
                <a:cs typeface="Times New Roman" pitchFamily="18" charset="0"/>
              </a:rPr>
              <a:t>FORTRAN</a:t>
            </a:r>
            <a:r>
              <a:rPr lang="en-GB" dirty="0">
                <a:cs typeface="Times New Roman" pitchFamily="18" charset="0"/>
              </a:rPr>
              <a:t>: IBM Mathematical </a:t>
            </a:r>
            <a:r>
              <a:rPr lang="en-GB" u="sng" dirty="0" err="1">
                <a:cs typeface="Times New Roman" pitchFamily="18" charset="0"/>
              </a:rPr>
              <a:t>FOR</a:t>
            </a:r>
            <a:r>
              <a:rPr lang="en-GB" dirty="0" err="1">
                <a:cs typeface="Times New Roman" pitchFamily="18" charset="0"/>
              </a:rPr>
              <a:t>mula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u="sng" dirty="0" err="1">
                <a:cs typeface="Times New Roman" pitchFamily="18" charset="0"/>
              </a:rPr>
              <a:t>TRAN</a:t>
            </a:r>
            <a:r>
              <a:rPr lang="en-GB" dirty="0" err="1">
                <a:cs typeface="Times New Roman" pitchFamily="18" charset="0"/>
              </a:rPr>
              <a:t>slating</a:t>
            </a:r>
            <a:r>
              <a:rPr lang="en-GB" dirty="0">
                <a:cs typeface="Times New Roman" pitchFamily="18" charset="0"/>
              </a:rPr>
              <a:t> system</a:t>
            </a:r>
          </a:p>
          <a:p>
            <a:pPr marL="461963" indent="-230188">
              <a:buFont typeface="Arial" pitchFamily="34" charset="0"/>
              <a:buChar char="•"/>
            </a:pPr>
            <a:r>
              <a:rPr lang="en-GB" dirty="0">
                <a:cs typeface="Times New Roman" pitchFamily="18" charset="0"/>
              </a:rPr>
              <a:t>Variables of different types (real, integer, array);</a:t>
            </a:r>
          </a:p>
          <a:p>
            <a:pPr marL="461963" indent="-230188">
              <a:buFont typeface="Arial" pitchFamily="34" charset="0"/>
              <a:buChar char="•"/>
            </a:pPr>
            <a:r>
              <a:rPr lang="en-GB" dirty="0">
                <a:cs typeface="Times New Roman" pitchFamily="18" charset="0"/>
              </a:rPr>
              <a:t>Procedures</a:t>
            </a:r>
          </a:p>
          <a:p>
            <a:pPr marL="461963" indent="-230188">
              <a:buFont typeface="Arial" pitchFamily="34" charset="0"/>
              <a:buChar char="•"/>
            </a:pPr>
            <a:r>
              <a:rPr lang="en-GB" dirty="0">
                <a:cs typeface="Times New Roman" pitchFamily="18" charset="0"/>
              </a:rPr>
              <a:t>Conditional (if-then, no if-then-else)</a:t>
            </a:r>
          </a:p>
          <a:p>
            <a:pPr marL="461963" indent="-230188">
              <a:buFont typeface="Arial" pitchFamily="34" charset="0"/>
              <a:buChar char="•"/>
            </a:pPr>
            <a:r>
              <a:rPr lang="en-GB" dirty="0">
                <a:cs typeface="Times New Roman" pitchFamily="18" charset="0"/>
              </a:rPr>
              <a:t>Simple control structures</a:t>
            </a:r>
          </a:p>
          <a:p>
            <a:r>
              <a:rPr lang="en-GB" dirty="0">
                <a:cs typeface="Times New Roman" pitchFamily="18" charset="0"/>
              </a:rPr>
              <a:t>But still </a:t>
            </a:r>
            <a:r>
              <a:rPr lang="en-GB" dirty="0" smtClean="0">
                <a:cs typeface="Times New Roman" pitchFamily="18" charset="0"/>
              </a:rPr>
              <a:t>at quite </a:t>
            </a:r>
            <a:r>
              <a:rPr lang="en-GB" dirty="0">
                <a:cs typeface="Times New Roman" pitchFamily="18" charset="0"/>
              </a:rPr>
              <a:t>low level; quite machine dependent.</a:t>
            </a:r>
          </a:p>
          <a:p>
            <a:pPr>
              <a:buFont typeface="Times New Roman" pitchFamily="18" charset="0"/>
              <a:buNone/>
            </a:pPr>
            <a:r>
              <a:rPr lang="en-GB" dirty="0" smtClean="0">
                <a:cs typeface="Times New Roman" pitchFamily="18" charset="0"/>
              </a:rPr>
              <a:t>There are difficult </a:t>
            </a:r>
            <a:r>
              <a:rPr lang="en-GB" dirty="0">
                <a:cs typeface="Times New Roman" pitchFamily="18" charset="0"/>
              </a:rPr>
              <a:t>to understand features. </a:t>
            </a:r>
          </a:p>
          <a:p>
            <a:pPr>
              <a:buFont typeface="Times New Roman" pitchFamily="18" charset="0"/>
              <a:buNone/>
            </a:pPr>
            <a:r>
              <a:rPr lang="en-GB" dirty="0">
                <a:cs typeface="Times New Roman" pitchFamily="18" charset="0"/>
              </a:rPr>
              <a:t>Characterized </a:t>
            </a:r>
            <a:r>
              <a:rPr lang="en-GB" dirty="0" smtClean="0">
                <a:cs typeface="Times New Roman" pitchFamily="18" charset="0"/>
              </a:rPr>
              <a:t>as </a:t>
            </a:r>
            <a:r>
              <a:rPr lang="en-GB" dirty="0" smtClean="0">
                <a:solidFill>
                  <a:srgbClr val="0000FF"/>
                </a:solidFill>
                <a:cs typeface="Times New Roman" pitchFamily="18" charset="0"/>
              </a:rPr>
              <a:t>spaghetti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>
                <a:cs typeface="Times New Roman" pitchFamily="18" charset="0"/>
              </a:rPr>
              <a:t>programming, or </a:t>
            </a:r>
            <a:r>
              <a:rPr lang="en-GB" dirty="0">
                <a:solidFill>
                  <a:srgbClr val="0000FF"/>
                </a:solidFill>
                <a:cs typeface="Times New Roman" pitchFamily="18" charset="0"/>
              </a:rPr>
              <a:t>monolithic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smtClean="0">
                <a:cs typeface="Times New Roman" pitchFamily="18" charset="0"/>
              </a:rPr>
              <a:t>programming.</a:t>
            </a: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76200" y="161925"/>
            <a:ext cx="90662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000" b="1" dirty="0">
                <a:solidFill>
                  <a:schemeClr val="accent2"/>
                </a:solidFill>
                <a:cs typeface="Times New Roman" pitchFamily="18" charset="0"/>
              </a:rPr>
              <a:t>Development of Programming Languages (Contd.)</a:t>
            </a:r>
            <a:r>
              <a:rPr lang="en-US" sz="30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533400" y="1143000"/>
            <a:ext cx="8534400" cy="416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>
            <a:spAutoFit/>
          </a:bodyPr>
          <a:lstStyle>
            <a:lvl1pPr indent="430213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dirty="0">
                <a:cs typeface="Times New Roman" pitchFamily="18" charset="0"/>
              </a:rPr>
              <a:t>The main ideas of structured programming are</a:t>
            </a:r>
          </a:p>
          <a:p>
            <a:pPr>
              <a:buFontTx/>
              <a:buChar char="•"/>
            </a:pPr>
            <a:r>
              <a:rPr lang="en-GB" dirty="0">
                <a:cs typeface="Times New Roman" pitchFamily="18" charset="0"/>
              </a:rPr>
              <a:t>More abstraction from the machine.</a:t>
            </a:r>
          </a:p>
          <a:p>
            <a:pPr>
              <a:buFontTx/>
              <a:buChar char="•"/>
            </a:pPr>
            <a:r>
              <a:rPr lang="en-GB" dirty="0">
                <a:cs typeface="Times New Roman" pitchFamily="18" charset="0"/>
              </a:rPr>
              <a:t>Focus on structure in the program — use of procedures </a:t>
            </a:r>
          </a:p>
          <a:p>
            <a:r>
              <a:rPr lang="en-GB" dirty="0">
                <a:cs typeface="Times New Roman" pitchFamily="18" charset="0"/>
              </a:rPr>
              <a:t>to divide the program into reasonable sized pieces, </a:t>
            </a:r>
          </a:p>
          <a:p>
            <a:r>
              <a:rPr lang="en-GB" dirty="0">
                <a:cs typeface="Times New Roman" pitchFamily="18" charset="0"/>
              </a:rPr>
              <a:t>not only as a </a:t>
            </a:r>
            <a:r>
              <a:rPr lang="en-GB" dirty="0" smtClean="0">
                <a:cs typeface="Times New Roman" pitchFamily="18" charset="0"/>
              </a:rPr>
              <a:t>way of </a:t>
            </a:r>
            <a:r>
              <a:rPr lang="en-GB" dirty="0">
                <a:cs typeface="Times New Roman" pitchFamily="18" charset="0"/>
              </a:rPr>
              <a:t>code reuse.</a:t>
            </a:r>
          </a:p>
          <a:p>
            <a:pPr>
              <a:buFontTx/>
              <a:buChar char="•"/>
            </a:pPr>
            <a:r>
              <a:rPr lang="en-GB" dirty="0">
                <a:cs typeface="Times New Roman" pitchFamily="18" charset="0"/>
              </a:rPr>
              <a:t>Use of different </a:t>
            </a:r>
            <a:r>
              <a:rPr lang="en-GB" dirty="0" smtClean="0">
                <a:cs typeface="Times New Roman" pitchFamily="18" charset="0"/>
              </a:rPr>
              <a:t>scopes </a:t>
            </a:r>
            <a:r>
              <a:rPr lang="en-GB" dirty="0">
                <a:cs typeface="Times New Roman" pitchFamily="18" charset="0"/>
              </a:rPr>
              <a:t>(i.e. local variables) encouraged.</a:t>
            </a:r>
          </a:p>
          <a:p>
            <a:pPr>
              <a:buFontTx/>
              <a:buChar char="•"/>
            </a:pPr>
            <a:r>
              <a:rPr lang="en-GB" dirty="0">
                <a:cs typeface="Times New Roman" pitchFamily="18" charset="0"/>
              </a:rPr>
              <a:t>Better support for procedures</a:t>
            </a:r>
          </a:p>
          <a:p>
            <a:pPr>
              <a:buFontTx/>
              <a:buChar char="•"/>
            </a:pPr>
            <a:r>
              <a:rPr lang="en-GB" dirty="0">
                <a:cs typeface="Times New Roman" pitchFamily="18" charset="0"/>
              </a:rPr>
              <a:t>Better data structures </a:t>
            </a:r>
          </a:p>
          <a:p>
            <a:pPr>
              <a:buFontTx/>
              <a:buChar char="•"/>
            </a:pPr>
            <a:r>
              <a:rPr lang="en-GB" dirty="0">
                <a:cs typeface="Times New Roman" pitchFamily="18" charset="0"/>
              </a:rPr>
              <a:t>Much better control and loop structures. “</a:t>
            </a:r>
            <a:r>
              <a:rPr lang="en-GB" dirty="0">
                <a:solidFill>
                  <a:srgbClr val="FF0000"/>
                </a:solidFill>
                <a:cs typeface="Times New Roman" pitchFamily="18" charset="0"/>
              </a:rPr>
              <a:t>Goto</a:t>
            </a:r>
            <a:r>
              <a:rPr lang="en-GB" dirty="0">
                <a:cs typeface="Times New Roman" pitchFamily="18" charset="0"/>
              </a:rPr>
              <a:t>” considered</a:t>
            </a:r>
          </a:p>
          <a:p>
            <a:r>
              <a:rPr lang="en-GB" dirty="0">
                <a:cs typeface="Times New Roman" pitchFamily="18" charset="0"/>
              </a:rPr>
              <a:t>harmful.  </a:t>
            </a:r>
            <a:r>
              <a:rPr lang="en-US" i="1" dirty="0"/>
              <a:t>"The quality of programmers is inversely proportional</a:t>
            </a:r>
          </a:p>
          <a:p>
            <a:r>
              <a:rPr lang="en-US" i="1" dirty="0"/>
              <a:t>to the density of go-to statements in their programs."</a:t>
            </a:r>
            <a:r>
              <a:rPr lang="en-US" dirty="0"/>
              <a:t>  </a:t>
            </a:r>
            <a:r>
              <a:rPr lang="en-US" dirty="0" err="1"/>
              <a:t>Dijkstra</a:t>
            </a:r>
            <a:r>
              <a:rPr lang="en-US" dirty="0"/>
              <a:t>. </a:t>
            </a:r>
            <a:endParaRPr lang="en-GB" dirty="0">
              <a:cs typeface="Times New Roman" pitchFamily="18" charset="0"/>
            </a:endParaRPr>
          </a:p>
        </p:txBody>
      </p:sp>
      <p:sp>
        <p:nvSpPr>
          <p:cNvPr id="10244" name="Rectangle 8"/>
          <p:cNvSpPr>
            <a:spLocks noChangeArrowheads="1"/>
          </p:cNvSpPr>
          <p:nvPr/>
        </p:nvSpPr>
        <p:spPr bwMode="auto">
          <a:xfrm>
            <a:off x="547688" y="762000"/>
            <a:ext cx="7529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b="1" dirty="0"/>
              <a:t>Emergence of structured programming: Algol, Pascal, C</a:t>
            </a:r>
            <a:endParaRPr lang="en-US" b="1" dirty="0"/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609600" y="5229225"/>
            <a:ext cx="8458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00050" indent="-400050"/>
            <a:r>
              <a:rPr lang="en-US" b="1" dirty="0"/>
              <a:t>Object-oriented programming</a:t>
            </a:r>
          </a:p>
          <a:p>
            <a:pPr marL="400050" indent="-400050">
              <a:buFontTx/>
              <a:buChar char="•"/>
            </a:pPr>
            <a:r>
              <a:rPr lang="en-US" dirty="0"/>
              <a:t>Abstraction/Encapsulation</a:t>
            </a:r>
            <a:endParaRPr lang="en-GB" dirty="0"/>
          </a:p>
          <a:p>
            <a:pPr marL="400050" indent="-400050">
              <a:buFontTx/>
              <a:buChar char="•"/>
            </a:pPr>
            <a:r>
              <a:rPr lang="en-US" dirty="0"/>
              <a:t>Code reuse/inheritance</a:t>
            </a:r>
          </a:p>
          <a:p>
            <a:pPr marL="400050" indent="-400050">
              <a:buFontTx/>
              <a:buChar char="•"/>
            </a:pPr>
            <a:r>
              <a:rPr lang="en-US" dirty="0" err="1"/>
              <a:t>Simula</a:t>
            </a:r>
            <a:r>
              <a:rPr lang="en-US" dirty="0"/>
              <a:t>, Smalltalk, Eiffel, C++, C#, Modula-3, </a:t>
            </a:r>
            <a:r>
              <a:rPr lang="en-US" dirty="0" smtClean="0"/>
              <a:t>Python, Java</a:t>
            </a:r>
            <a:r>
              <a:rPr lang="en-US" dirty="0"/>
              <a:t>, etc.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5642" y="228600"/>
            <a:ext cx="8478838" cy="563563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  <a:cs typeface="Times New Roman" pitchFamily="18" charset="0"/>
              </a:rPr>
              <a:t>Development of Programming Languages (Contd.)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95587" name="Text Box 1027"/>
          <p:cNvSpPr txBox="1">
            <a:spLocks noChangeArrowheads="1"/>
          </p:cNvSpPr>
          <p:nvPr/>
        </p:nvSpPr>
        <p:spPr bwMode="auto">
          <a:xfrm>
            <a:off x="533400" y="1622714"/>
            <a:ext cx="8458200" cy="286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44" tIns="48372" rIns="96744" bIns="48372">
            <a:spAutoFit/>
          </a:bodyPr>
          <a:lstStyle>
            <a:lvl1pPr marL="2286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lang="en-US" sz="2500" dirty="0">
                <a:cs typeface="Times New Roman" pitchFamily="18" charset="0"/>
              </a:rPr>
              <a:t>Parallel/Multithread programming: multiple tasks or threads running in parallel.</a:t>
            </a:r>
            <a:br>
              <a:rPr lang="en-US" sz="2500" dirty="0">
                <a:cs typeface="Times New Roman" pitchFamily="18" charset="0"/>
              </a:rPr>
            </a:br>
            <a:r>
              <a:rPr lang="en-US" sz="2500" dirty="0">
                <a:cs typeface="Times New Roman" pitchFamily="18" charset="0"/>
              </a:rPr>
              <a:t>Java, C#, Concurrent C, and </a:t>
            </a:r>
            <a:r>
              <a:rPr lang="en-US" sz="2500" dirty="0" smtClean="0">
                <a:cs typeface="Times New Roman" pitchFamily="18" charset="0"/>
              </a:rPr>
              <a:t>C++. </a:t>
            </a:r>
            <a:r>
              <a:rPr lang="en-US" sz="2500" dirty="0" smtClean="0">
                <a:solidFill>
                  <a:srgbClr val="0000FF"/>
                </a:solidFill>
                <a:cs typeface="Times New Roman" pitchFamily="18" charset="0"/>
              </a:rPr>
              <a:t>Textbook Section 3.7</a:t>
            </a:r>
            <a:endParaRPr lang="en-US" sz="2500" dirty="0">
              <a:solidFill>
                <a:srgbClr val="0000FF"/>
              </a:solidFill>
              <a:cs typeface="Times New Roman" pitchFamily="18" charset="0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sz="2500" dirty="0">
                <a:cs typeface="Times New Roman" pitchFamily="18" charset="0"/>
              </a:rPr>
              <a:t>Have a number of CPUs working on the same task (shared and distributed memory): </a:t>
            </a:r>
            <a:br>
              <a:rPr lang="en-US" sz="2500" dirty="0">
                <a:cs typeface="Times New Roman" pitchFamily="18" charset="0"/>
              </a:rPr>
            </a:br>
            <a:r>
              <a:rPr lang="en-US" sz="2500" dirty="0">
                <a:cs typeface="Times New Roman" pitchFamily="18" charset="0"/>
              </a:rPr>
              <a:t>CSP, </a:t>
            </a:r>
            <a:r>
              <a:rPr lang="en-US" sz="2500" dirty="0" err="1">
                <a:cs typeface="Times New Roman" pitchFamily="18" charset="0"/>
              </a:rPr>
              <a:t>occam</a:t>
            </a:r>
            <a:r>
              <a:rPr lang="en-US" sz="2500" dirty="0">
                <a:cs typeface="Times New Roman" pitchFamily="18" charset="0"/>
              </a:rPr>
              <a:t>, Linda, Emerald, </a:t>
            </a:r>
            <a:r>
              <a:rPr lang="en-US" sz="2500" dirty="0" err="1">
                <a:cs typeface="Times New Roman" pitchFamily="18" charset="0"/>
              </a:rPr>
              <a:t>Ravan</a:t>
            </a:r>
            <a:r>
              <a:rPr lang="en-US" sz="2500" dirty="0">
                <a:cs typeface="Times New Roman" pitchFamily="18" charset="0"/>
              </a:rPr>
              <a:t>, Core. </a:t>
            </a:r>
            <a:endParaRPr lang="en-GB" sz="2500" dirty="0">
              <a:cs typeface="Times New Roman" pitchFamily="18" charset="0"/>
            </a:endParaRPr>
          </a:p>
        </p:txBody>
      </p:sp>
      <p:sp>
        <p:nvSpPr>
          <p:cNvPr id="11268" name="Rectangle 1028"/>
          <p:cNvSpPr>
            <a:spLocks noChangeArrowheads="1"/>
          </p:cNvSpPr>
          <p:nvPr/>
        </p:nvSpPr>
        <p:spPr bwMode="auto">
          <a:xfrm>
            <a:off x="609600" y="955964"/>
            <a:ext cx="73548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Parallel and Distributed Computing and Programming</a:t>
            </a:r>
            <a:endParaRPr lang="en-GB" b="1" dirty="0"/>
          </a:p>
        </p:txBody>
      </p:sp>
      <p:sp>
        <p:nvSpPr>
          <p:cNvPr id="195589" name="Rectangle 1029"/>
          <p:cNvSpPr>
            <a:spLocks noChangeArrowheads="1"/>
          </p:cNvSpPr>
          <p:nvPr/>
        </p:nvSpPr>
        <p:spPr bwMode="auto">
          <a:xfrm>
            <a:off x="533400" y="4537364"/>
            <a:ext cx="775680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28600" indent="-228600">
              <a:lnSpc>
                <a:spcPct val="120000"/>
              </a:lnSpc>
              <a:tabLst>
                <a:tab pos="3540125" algn="l"/>
                <a:tab pos="6119813" algn="l"/>
              </a:tabLst>
            </a:pPr>
            <a:r>
              <a:rPr lang="en-US" b="1" dirty="0"/>
              <a:t>Service-Oriented </a:t>
            </a:r>
            <a:r>
              <a:rPr lang="en-US" b="1" dirty="0" smtClean="0"/>
              <a:t>Programming, based on OO, + Web tech</a:t>
            </a:r>
            <a:endParaRPr lang="en-US" b="1" dirty="0"/>
          </a:p>
          <a:p>
            <a:pPr marL="228600" indent="-228600">
              <a:lnSpc>
                <a:spcPct val="120000"/>
              </a:lnSpc>
              <a:buFontTx/>
              <a:buChar char="•"/>
              <a:tabLst>
                <a:tab pos="3540125" algn="l"/>
                <a:tab pos="6119813" algn="l"/>
              </a:tabLst>
            </a:pPr>
            <a:r>
              <a:rPr lang="en-GB" dirty="0"/>
              <a:t>XML/XML Schema	</a:t>
            </a:r>
            <a:r>
              <a:rPr lang="en-GB" dirty="0">
                <a:sym typeface="Wingdings" pitchFamily="2" charset="2"/>
              </a:rPr>
              <a:t> </a:t>
            </a:r>
            <a:r>
              <a:rPr lang="en-GB" dirty="0"/>
              <a:t>WSDL	</a:t>
            </a:r>
            <a:r>
              <a:rPr lang="en-GB" dirty="0">
                <a:sym typeface="Wingdings" pitchFamily="2" charset="2"/>
              </a:rPr>
              <a:t> </a:t>
            </a:r>
            <a:r>
              <a:rPr lang="en-GB" dirty="0"/>
              <a:t>BPEL</a:t>
            </a:r>
          </a:p>
          <a:p>
            <a:pPr marL="228600" indent="-228600">
              <a:lnSpc>
                <a:spcPct val="120000"/>
              </a:lnSpc>
              <a:buFontTx/>
              <a:buChar char="•"/>
              <a:tabLst>
                <a:tab pos="3540125" algn="l"/>
                <a:tab pos="6119813" algn="l"/>
              </a:tabLst>
            </a:pPr>
            <a:r>
              <a:rPr lang="en-GB" dirty="0"/>
              <a:t>RDF/RDFS	</a:t>
            </a:r>
            <a:r>
              <a:rPr lang="en-GB" dirty="0">
                <a:sym typeface="Wingdings" pitchFamily="2" charset="2"/>
              </a:rPr>
              <a:t> </a:t>
            </a:r>
            <a:r>
              <a:rPr lang="en-GB" dirty="0"/>
              <a:t>UDDI	</a:t>
            </a:r>
            <a:r>
              <a:rPr lang="en-GB" dirty="0">
                <a:sym typeface="Wingdings" pitchFamily="2" charset="2"/>
              </a:rPr>
              <a:t> </a:t>
            </a:r>
            <a:r>
              <a:rPr lang="en-GB" dirty="0" err="1">
                <a:sym typeface="Wingdings" pitchFamily="2" charset="2"/>
              </a:rPr>
              <a:t>Xlang</a:t>
            </a:r>
            <a:endParaRPr lang="en-GB" dirty="0"/>
          </a:p>
          <a:p>
            <a:pPr marL="228600" indent="-228600">
              <a:lnSpc>
                <a:spcPct val="120000"/>
              </a:lnSpc>
              <a:buFontTx/>
              <a:buChar char="•"/>
              <a:tabLst>
                <a:tab pos="3540125" algn="l"/>
                <a:tab pos="6119813" algn="l"/>
              </a:tabLst>
            </a:pPr>
            <a:r>
              <a:rPr lang="en-GB" dirty="0"/>
              <a:t>OWL	</a:t>
            </a:r>
            <a:r>
              <a:rPr lang="en-GB" dirty="0">
                <a:sym typeface="Wingdings" pitchFamily="2" charset="2"/>
              </a:rPr>
              <a:t> </a:t>
            </a:r>
            <a:r>
              <a:rPr lang="en-GB" dirty="0"/>
              <a:t>SOAP	</a:t>
            </a:r>
            <a:r>
              <a:rPr lang="en-GB" dirty="0">
                <a:sym typeface="Wingdings" pitchFamily="2" charset="2"/>
              </a:rPr>
              <a:t> </a:t>
            </a:r>
            <a:r>
              <a:rPr lang="en-GB" dirty="0" smtClean="0"/>
              <a:t>WS-CDL</a:t>
            </a:r>
          </a:p>
          <a:p>
            <a:pPr>
              <a:lnSpc>
                <a:spcPct val="120000"/>
              </a:lnSpc>
              <a:tabLst>
                <a:tab pos="3540125" algn="l"/>
                <a:tab pos="6119813" algn="l"/>
              </a:tabLst>
            </a:pPr>
            <a:r>
              <a:rPr lang="en-GB" dirty="0" smtClean="0">
                <a:solidFill>
                  <a:srgbClr val="0000FF"/>
                </a:solidFill>
              </a:rPr>
              <a:t>Textbook Chapter 6</a:t>
            </a:r>
            <a:endParaRPr lang="en-GB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  <p:bldP spid="19558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17114</TotalTime>
  <Words>1307</Words>
  <Application>Microsoft Office PowerPoint</Application>
  <PresentationFormat>Letter Paper (8.5x11 in)</PresentationFormat>
  <Paragraphs>286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SimSun</vt:lpstr>
      <vt:lpstr>StarBats</vt:lpstr>
      <vt:lpstr>ZapfDingbats</vt:lpstr>
      <vt:lpstr>Arial</vt:lpstr>
      <vt:lpstr>Symbol</vt:lpstr>
      <vt:lpstr>Tahoma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Development of Programming Languages (Contd.) </vt:lpstr>
      <vt:lpstr>ASU VIPLE http://www.public.asu.edu/~ychen10/</vt:lpstr>
      <vt:lpstr>PowerPoint Presentation</vt:lpstr>
      <vt:lpstr>PowerPoint Presentation</vt:lpstr>
      <vt:lpstr>The Fifth Paradigm, starting from 2000 Service-Oriented Computing Paradigm</vt:lpstr>
      <vt:lpstr>Paradigms of Computing</vt:lpstr>
      <vt:lpstr>Granularity of Abstraction:  Imperative to Service-Oriented</vt:lpstr>
      <vt:lpstr>Evolution and Paradigm Shift</vt:lpstr>
      <vt:lpstr>WEB-based Computing: Web 2.0,  Web 3.0, and Cloud Computing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Y. Chen</dc:creator>
  <cp:lastModifiedBy>Yinong Chen</cp:lastModifiedBy>
  <cp:revision>1262</cp:revision>
  <dcterms:created xsi:type="dcterms:W3CDTF">2000-01-15T20:24:49Z</dcterms:created>
  <dcterms:modified xsi:type="dcterms:W3CDTF">2019-08-27T06:27:05Z</dcterms:modified>
</cp:coreProperties>
</file>