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2" r:id="rId2"/>
    <p:sldId id="318" r:id="rId3"/>
    <p:sldId id="345" r:id="rId4"/>
    <p:sldId id="346" r:id="rId5"/>
    <p:sldId id="347" r:id="rId6"/>
    <p:sldId id="368" r:id="rId7"/>
    <p:sldId id="365" r:id="rId8"/>
    <p:sldId id="393" r:id="rId9"/>
    <p:sldId id="403" r:id="rId10"/>
    <p:sldId id="405" r:id="rId11"/>
    <p:sldId id="406" r:id="rId12"/>
    <p:sldId id="407" r:id="rId13"/>
    <p:sldId id="348" r:id="rId14"/>
    <p:sldId id="401" r:id="rId15"/>
    <p:sldId id="414" r:id="rId16"/>
    <p:sldId id="412" r:id="rId17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3300"/>
    <a:srgbClr val="FDFFDD"/>
    <a:srgbClr val="FFFF00"/>
    <a:srgbClr val="FFCC00"/>
    <a:srgbClr val="33CCFF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0" autoAdjust="0"/>
    <p:restoredTop sz="94604" autoAdjust="0"/>
  </p:normalViewPr>
  <p:slideViewPr>
    <p:cSldViewPr>
      <p:cViewPr varScale="1">
        <p:scale>
          <a:sx n="81" d="100"/>
          <a:sy n="81" d="100"/>
        </p:scale>
        <p:origin x="108" y="714"/>
      </p:cViewPr>
      <p:guideLst>
        <p:guide orient="horz" pos="144"/>
        <p:guide pos="5759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78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F177565F-6246-4E82-B4E4-B01D6570F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1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4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4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56813F5-E340-436C-8311-B5B9A212ACFD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1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47625" y="5999163"/>
            <a:ext cx="701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7625" y="5726113"/>
            <a:ext cx="744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79375" y="6451600"/>
            <a:ext cx="758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ABDF08E-293B-4F1E-8E84-E2E48080B251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1/14/2019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1219200" y="2447664"/>
            <a:ext cx="7010400" cy="34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Chapter 1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Common Aspects </a:t>
            </a:r>
            <a:r>
              <a:rPr lang="en-US" sz="3800" dirty="0" smtClean="0"/>
              <a:t>of Programming </a:t>
            </a:r>
            <a:endParaRPr lang="en-US" sz="3800" dirty="0"/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 smtClean="0"/>
              <a:t>Languages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03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Structure and Error Types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Section </a:t>
            </a:r>
            <a:r>
              <a:rPr lang="en-US" dirty="0" smtClean="0">
                <a:solidFill>
                  <a:schemeClr val="accent2"/>
                </a:solidFill>
              </a:rPr>
              <a:t>1.2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51" name="Rectangle 1028"/>
          <p:cNvSpPr>
            <a:spLocks noChangeArrowheads="1"/>
          </p:cNvSpPr>
          <p:nvPr/>
        </p:nvSpPr>
        <p:spPr bwMode="auto">
          <a:xfrm>
            <a:off x="725488" y="1245666"/>
            <a:ext cx="78216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712" y="6019800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Yinong Chen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400317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28600"/>
            <a:ext cx="7239000" cy="1524000"/>
          </a:xfrm>
        </p:spPr>
        <p:txBody>
          <a:bodyPr/>
          <a:lstStyle/>
          <a:p>
            <a:pPr algn="ctr"/>
            <a:r>
              <a:rPr lang="en-US" dirty="0" smtClean="0"/>
              <a:t>Syntax Graph Case Study</a:t>
            </a:r>
            <a:br>
              <a:rPr lang="en-US" dirty="0" smtClean="0"/>
            </a:br>
            <a:r>
              <a:rPr lang="en-US" dirty="0" smtClean="0">
                <a:solidFill>
                  <a:srgbClr val="CC3300"/>
                </a:solidFill>
              </a:rPr>
              <a:t>JSON</a:t>
            </a:r>
            <a:r>
              <a:rPr lang="en-US" dirty="0" smtClean="0"/>
              <a:t> (</a:t>
            </a:r>
            <a:r>
              <a:rPr lang="en-US" altLang="en-US" dirty="0">
                <a:solidFill>
                  <a:srgbClr val="CC3300"/>
                </a:solidFill>
              </a:rPr>
              <a:t>J</a:t>
            </a:r>
            <a:r>
              <a:rPr lang="en-US" altLang="en-US" dirty="0"/>
              <a:t>ava</a:t>
            </a:r>
            <a:r>
              <a:rPr lang="en-US" altLang="en-US" dirty="0">
                <a:solidFill>
                  <a:srgbClr val="CC3300"/>
                </a:solidFill>
              </a:rPr>
              <a:t>S</a:t>
            </a:r>
            <a:r>
              <a:rPr lang="en-US" altLang="en-US" dirty="0"/>
              <a:t>cript </a:t>
            </a:r>
            <a:r>
              <a:rPr lang="en-US" altLang="en-US" dirty="0">
                <a:solidFill>
                  <a:srgbClr val="CC3300"/>
                </a:solidFill>
              </a:rPr>
              <a:t>O</a:t>
            </a:r>
            <a:r>
              <a:rPr lang="en-US" altLang="en-US" dirty="0"/>
              <a:t>bject </a:t>
            </a:r>
            <a:r>
              <a:rPr lang="en-US" altLang="en-US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/>
              <a:t>otation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Data Definition</a:t>
            </a:r>
            <a:br>
              <a:rPr lang="en-US" dirty="0" smtClean="0"/>
            </a:br>
            <a:r>
              <a:rPr lang="en-US" dirty="0" smtClean="0"/>
              <a:t>Using Syntax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" y="304800"/>
            <a:ext cx="685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EAC02-4739-4E51-9F1F-9788E120F7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3995" y="22098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&lt;number&gt;</a:t>
            </a:r>
            <a:endParaRPr lang="en-US" sz="28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342919" y="2677180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&lt;string&gt;</a:t>
            </a:r>
            <a:endParaRPr lang="en-US" sz="2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174604" y="3144560"/>
            <a:ext cx="146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&lt;object&gt;</a:t>
            </a:r>
            <a:endParaRPr lang="en-US" sz="2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272387" y="3611940"/>
            <a:ext cx="132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/>
              <a:t>&lt;array&gt;</a:t>
            </a:r>
            <a:endParaRPr lang="en-US" sz="28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523795" y="4079320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true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4448" y="45467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f</a:t>
            </a:r>
            <a:r>
              <a:rPr lang="en-US" sz="2800" b="1" dirty="0" smtClean="0"/>
              <a:t>alse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374" y="4963180"/>
            <a:ext cx="78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null</a:t>
            </a:r>
            <a:endParaRPr lang="en-US" sz="2800" b="1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 bwMode="auto">
          <a:xfrm>
            <a:off x="2527057" y="3873550"/>
            <a:ext cx="174533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651257" y="3886200"/>
            <a:ext cx="1676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5" idx="1"/>
          </p:cNvCxnSpPr>
          <p:nvPr/>
        </p:nvCxnSpPr>
        <p:spPr bwMode="auto">
          <a:xfrm>
            <a:off x="3365257" y="2471410"/>
            <a:ext cx="6987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3652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3652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652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3652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652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3652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803657" y="247141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803657" y="2928768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03657" y="34290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03657" y="43434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03657" y="48006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03657" y="5257800"/>
            <a:ext cx="8382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641857" y="2471410"/>
            <a:ext cx="0" cy="27863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1600200" y="3632246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/>
              <a:t>value 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0716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Number and Object Format</a:t>
            </a:r>
            <a:endParaRPr lang="en-US" dirty="0"/>
          </a:p>
        </p:txBody>
      </p:sp>
      <p:cxnSp>
        <p:nvCxnSpPr>
          <p:cNvPr id="5" name="Straight Arrow Connector 4"/>
          <p:cNvCxnSpPr>
            <a:endCxn id="12" idx="1"/>
          </p:cNvCxnSpPr>
          <p:nvPr/>
        </p:nvCxnSpPr>
        <p:spPr bwMode="auto">
          <a:xfrm flipV="1">
            <a:off x="381000" y="1415028"/>
            <a:ext cx="1795046" cy="6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176046" y="11841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466975" y="1410563"/>
            <a:ext cx="1038225" cy="2089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505200" y="1099066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4231" y="1175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3709441" y="1415258"/>
            <a:ext cx="440864" cy="35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149073" y="1419723"/>
            <a:ext cx="3613927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Freeform 28"/>
          <p:cNvSpPr/>
          <p:nvPr/>
        </p:nvSpPr>
        <p:spPr bwMode="auto">
          <a:xfrm>
            <a:off x="3929873" y="1417490"/>
            <a:ext cx="1390997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6300" y="1600200"/>
            <a:ext cx="22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</a:p>
          <a:p>
            <a:pPr algn="ctr"/>
            <a:r>
              <a:rPr lang="en-US" sz="2000" b="1" dirty="0"/>
              <a:t>E</a:t>
            </a:r>
          </a:p>
        </p:txBody>
      </p:sp>
      <p:sp>
        <p:nvSpPr>
          <p:cNvPr id="33" name="Freeform 32"/>
          <p:cNvSpPr/>
          <p:nvPr/>
        </p:nvSpPr>
        <p:spPr bwMode="auto">
          <a:xfrm>
            <a:off x="5457700" y="1421051"/>
            <a:ext cx="225829" cy="488835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 rot="16200000">
            <a:off x="8165411" y="1628296"/>
            <a:ext cx="595517" cy="201832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6116159" y="2019359"/>
            <a:ext cx="1143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Freeform 36"/>
          <p:cNvSpPr/>
          <p:nvPr/>
        </p:nvSpPr>
        <p:spPr bwMode="auto">
          <a:xfrm>
            <a:off x="6315296" y="2011695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 rot="16200000">
            <a:off x="6699760" y="2091357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4925" y="207463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68684" y="1802529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42" name="Freeform 41"/>
          <p:cNvSpPr/>
          <p:nvPr/>
        </p:nvSpPr>
        <p:spPr bwMode="auto">
          <a:xfrm>
            <a:off x="7096888" y="2019359"/>
            <a:ext cx="1366282" cy="38207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7813" y="1574403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 flipV="1">
            <a:off x="6313452" y="1751345"/>
            <a:ext cx="590204" cy="285401"/>
            <a:chOff x="5793971" y="3753198"/>
            <a:chExt cx="590204" cy="285401"/>
          </a:xfrm>
        </p:grpSpPr>
        <p:sp>
          <p:nvSpPr>
            <p:cNvPr id="47" name="Freeform 46"/>
            <p:cNvSpPr/>
            <p:nvPr/>
          </p:nvSpPr>
          <p:spPr bwMode="auto">
            <a:xfrm>
              <a:off x="5793971" y="3753198"/>
              <a:ext cx="149629" cy="271549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 rot="16200000">
              <a:off x="6178435" y="3832860"/>
              <a:ext cx="275705" cy="135774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0" name="Freeform 49"/>
          <p:cNvSpPr/>
          <p:nvPr/>
        </p:nvSpPr>
        <p:spPr bwMode="auto">
          <a:xfrm>
            <a:off x="687644" y="1414871"/>
            <a:ext cx="149629" cy="27154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 rot="16200000">
            <a:off x="1072108" y="1473017"/>
            <a:ext cx="275705" cy="13577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7273" y="146705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93354" y="1651812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&lt;digit1-9&gt;</a:t>
            </a:r>
            <a:endParaRPr lang="en-US" sz="2400" b="0" dirty="0"/>
          </a:p>
        </p:txBody>
      </p:sp>
      <p:sp>
        <p:nvSpPr>
          <p:cNvPr id="65" name="Freeform 64"/>
          <p:cNvSpPr/>
          <p:nvPr/>
        </p:nvSpPr>
        <p:spPr bwMode="auto">
          <a:xfrm>
            <a:off x="1392822" y="1431454"/>
            <a:ext cx="224453" cy="451189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 rot="16200000">
            <a:off x="2889319" y="1551347"/>
            <a:ext cx="461594" cy="227114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86889" y="2170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&lt;digit&gt;</a:t>
            </a:r>
            <a:endParaRPr lang="en-US" sz="2400" b="0" dirty="0"/>
          </a:p>
        </p:txBody>
      </p:sp>
      <p:sp>
        <p:nvSpPr>
          <p:cNvPr id="71" name="Freeform 70"/>
          <p:cNvSpPr/>
          <p:nvPr/>
        </p:nvSpPr>
        <p:spPr bwMode="auto">
          <a:xfrm>
            <a:off x="3233674" y="1896238"/>
            <a:ext cx="740100" cy="491320"/>
          </a:xfrm>
          <a:custGeom>
            <a:avLst/>
            <a:gdLst>
              <a:gd name="connsiteX0" fmla="*/ 0 w 648269"/>
              <a:gd name="connsiteY0" fmla="*/ 0 h 491320"/>
              <a:gd name="connsiteX1" fmla="*/ 648269 w 648269"/>
              <a:gd name="connsiteY1" fmla="*/ 0 h 491320"/>
              <a:gd name="connsiteX2" fmla="*/ 648269 w 648269"/>
              <a:gd name="connsiteY2" fmla="*/ 491320 h 491320"/>
              <a:gd name="connsiteX3" fmla="*/ 450377 w 648269"/>
              <a:gd name="connsiteY3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9" h="491320">
                <a:moveTo>
                  <a:pt x="0" y="0"/>
                </a:moveTo>
                <a:lnTo>
                  <a:pt x="648269" y="0"/>
                </a:lnTo>
                <a:lnTo>
                  <a:pt x="648269" y="491320"/>
                </a:lnTo>
                <a:lnTo>
                  <a:pt x="450377" y="49132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2547582" y="1909886"/>
            <a:ext cx="566382" cy="504967"/>
          </a:xfrm>
          <a:custGeom>
            <a:avLst/>
            <a:gdLst>
              <a:gd name="connsiteX0" fmla="*/ 150125 w 566382"/>
              <a:gd name="connsiteY0" fmla="*/ 498144 h 504967"/>
              <a:gd name="connsiteX1" fmla="*/ 0 w 566382"/>
              <a:gd name="connsiteY1" fmla="*/ 504967 h 504967"/>
              <a:gd name="connsiteX2" fmla="*/ 6824 w 566382"/>
              <a:gd name="connsiteY2" fmla="*/ 232012 h 504967"/>
              <a:gd name="connsiteX3" fmla="*/ 559558 w 566382"/>
              <a:gd name="connsiteY3" fmla="*/ 238836 h 504967"/>
              <a:gd name="connsiteX4" fmla="*/ 566382 w 566382"/>
              <a:gd name="connsiteY4" fmla="*/ 0 h 50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82" h="504967">
                <a:moveTo>
                  <a:pt x="150125" y="498144"/>
                </a:moveTo>
                <a:lnTo>
                  <a:pt x="0" y="504967"/>
                </a:lnTo>
                <a:lnTo>
                  <a:pt x="6824" y="232012"/>
                </a:lnTo>
                <a:lnTo>
                  <a:pt x="559558" y="238836"/>
                </a:lnTo>
                <a:lnTo>
                  <a:pt x="56638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 flipV="1">
            <a:off x="3361130" y="1074465"/>
            <a:ext cx="2054374" cy="359637"/>
          </a:xfrm>
          <a:custGeom>
            <a:avLst/>
            <a:gdLst>
              <a:gd name="connsiteX0" fmla="*/ 1390997 w 1390997"/>
              <a:gd name="connsiteY0" fmla="*/ 0 h 393469"/>
              <a:gd name="connsiteX1" fmla="*/ 1385455 w 1390997"/>
              <a:gd name="connsiteY1" fmla="*/ 393469 h 393469"/>
              <a:gd name="connsiteX2" fmla="*/ 0 w 1390997"/>
              <a:gd name="connsiteY2" fmla="*/ 393469 h 393469"/>
              <a:gd name="connsiteX3" fmla="*/ 5542 w 1390997"/>
              <a:gd name="connsiteY3" fmla="*/ 5542 h 39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997" h="393469">
                <a:moveTo>
                  <a:pt x="1390997" y="0"/>
                </a:moveTo>
                <a:cubicBezTo>
                  <a:pt x="1389150" y="131156"/>
                  <a:pt x="1387302" y="262313"/>
                  <a:pt x="1385455" y="393469"/>
                </a:cubicBezTo>
                <a:lnTo>
                  <a:pt x="0" y="393469"/>
                </a:lnTo>
                <a:cubicBezTo>
                  <a:pt x="1847" y="264160"/>
                  <a:pt x="3695" y="134851"/>
                  <a:pt x="5542" y="554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457700" y="1573451"/>
            <a:ext cx="225829" cy="588918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914900" y="1889197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914900" y="2145105"/>
            <a:ext cx="201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108866" y="1895033"/>
            <a:ext cx="0" cy="2464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09600" y="3359772"/>
            <a:ext cx="7848600" cy="1046637"/>
            <a:chOff x="609600" y="3622595"/>
            <a:chExt cx="7848600" cy="104663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>
              <a:off x="1519468" y="3997332"/>
              <a:ext cx="73988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59351" y="377760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2535389" y="3978817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3128908" y="3751402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&lt;string&gt;</a:t>
              </a:r>
              <a:endParaRPr lang="en-US" sz="2400" b="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4879" y="377760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4360335" y="3982234"/>
              <a:ext cx="48101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5192208" y="3993915"/>
              <a:ext cx="4465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715000" y="3766500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/>
                <a:t>&lt;value&gt;</a:t>
              </a:r>
              <a:endParaRPr lang="en-US" sz="2400" b="0" dirty="0"/>
            </a:p>
          </p:txBody>
        </p:sp>
        <p:cxnSp>
          <p:nvCxnSpPr>
            <p:cNvPr id="73" name="Straight Arrow Connector 72"/>
            <p:cNvCxnSpPr>
              <a:stCxn id="68" idx="3"/>
            </p:cNvCxnSpPr>
            <p:nvPr/>
          </p:nvCxnSpPr>
          <p:spPr bwMode="auto">
            <a:xfrm flipV="1">
              <a:off x="6911161" y="3997332"/>
              <a:ext cx="587005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7577270" y="378102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}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7853308" y="3982234"/>
              <a:ext cx="604892" cy="34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Freeform 76"/>
            <p:cNvSpPr/>
            <p:nvPr/>
          </p:nvSpPr>
          <p:spPr bwMode="auto">
            <a:xfrm flipV="1">
              <a:off x="2654831" y="3622595"/>
              <a:ext cx="4602829" cy="359637"/>
            </a:xfrm>
            <a:custGeom>
              <a:avLst/>
              <a:gdLst>
                <a:gd name="connsiteX0" fmla="*/ 1390997 w 1390997"/>
                <a:gd name="connsiteY0" fmla="*/ 0 h 393469"/>
                <a:gd name="connsiteX1" fmla="*/ 1385455 w 1390997"/>
                <a:gd name="connsiteY1" fmla="*/ 393469 h 393469"/>
                <a:gd name="connsiteX2" fmla="*/ 0 w 1390997"/>
                <a:gd name="connsiteY2" fmla="*/ 393469 h 393469"/>
                <a:gd name="connsiteX3" fmla="*/ 5542 w 1390997"/>
                <a:gd name="connsiteY3" fmla="*/ 5542 h 39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997" h="393469">
                  <a:moveTo>
                    <a:pt x="1390997" y="0"/>
                  </a:moveTo>
                  <a:cubicBezTo>
                    <a:pt x="1389150" y="131156"/>
                    <a:pt x="1387302" y="262313"/>
                    <a:pt x="1385455" y="393469"/>
                  </a:cubicBezTo>
                  <a:lnTo>
                    <a:pt x="0" y="393469"/>
                  </a:lnTo>
                  <a:cubicBezTo>
                    <a:pt x="1847" y="264160"/>
                    <a:pt x="3695" y="134851"/>
                    <a:pt x="5542" y="554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 flipH="1">
              <a:off x="5196488" y="3997332"/>
              <a:ext cx="1931767" cy="591973"/>
            </a:xfrm>
            <a:custGeom>
              <a:avLst/>
              <a:gdLst>
                <a:gd name="connsiteX0" fmla="*/ 0 w 149629"/>
                <a:gd name="connsiteY0" fmla="*/ 0 h 271549"/>
                <a:gd name="connsiteX1" fmla="*/ 0 w 149629"/>
                <a:gd name="connsiteY1" fmla="*/ 271549 h 271549"/>
                <a:gd name="connsiteX2" fmla="*/ 149629 w 149629"/>
                <a:gd name="connsiteY2" fmla="*/ 266007 h 27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29" h="271549">
                  <a:moveTo>
                    <a:pt x="0" y="0"/>
                  </a:moveTo>
                  <a:lnTo>
                    <a:pt x="0" y="271549"/>
                  </a:lnTo>
                  <a:lnTo>
                    <a:pt x="149629" y="266007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24698" y="429990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2824108" y="3972907"/>
              <a:ext cx="2092905" cy="605766"/>
            </a:xfrm>
            <a:custGeom>
              <a:avLst/>
              <a:gdLst>
                <a:gd name="connsiteX0" fmla="*/ 914400 w 914400"/>
                <a:gd name="connsiteY0" fmla="*/ 446568 h 457200"/>
                <a:gd name="connsiteX1" fmla="*/ 0 w 914400"/>
                <a:gd name="connsiteY1" fmla="*/ 457200 h 457200"/>
                <a:gd name="connsiteX2" fmla="*/ 0 w 914400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57200">
                  <a:moveTo>
                    <a:pt x="914400" y="446568"/>
                  </a:move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3768023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smtClean="0"/>
                <a:t>object </a:t>
              </a:r>
              <a:endParaRPr lang="en-US" b="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309" y="914400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number </a:t>
            </a:r>
            <a:endParaRPr lang="en-US" b="0" dirty="0"/>
          </a:p>
        </p:txBody>
      </p:sp>
      <p:sp>
        <p:nvSpPr>
          <p:cNvPr id="43" name="Rectangle 42"/>
          <p:cNvSpPr/>
          <p:nvPr/>
        </p:nvSpPr>
        <p:spPr>
          <a:xfrm>
            <a:off x="1850466" y="4921984"/>
            <a:ext cx="5845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Courier New" pitchFamily="49" charset="0"/>
              </a:rPr>
              <a:t>{"</a:t>
            </a:r>
            <a:r>
              <a:rPr lang="en-US" altLang="en-US" sz="2000" dirty="0" err="1">
                <a:latin typeface="Courier New" pitchFamily="49" charset="0"/>
              </a:rPr>
              <a:t>name</a:t>
            </a:r>
            <a:r>
              <a:rPr lang="en-US" altLang="en-US" sz="2000" dirty="0" err="1" smtClean="0">
                <a:latin typeface="Courier New" pitchFamily="49" charset="0"/>
              </a:rPr>
              <a:t>":</a:t>
            </a:r>
            <a:r>
              <a:rPr lang="en-US" altLang="en-US" sz="2000" dirty="0" err="1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John</a:t>
            </a:r>
            <a:r>
              <a:rPr lang="en-US" altLang="en-US" sz="2000" dirty="0" smtClean="0">
                <a:latin typeface="Courier New" pitchFamily="49" charset="0"/>
              </a:rPr>
              <a:t> Doe",</a:t>
            </a:r>
            <a:r>
              <a:rPr lang="en-US" altLang="en-US" sz="2000" dirty="0">
                <a:latin typeface="Courier New" pitchFamily="49" charset="0"/>
              </a:rPr>
              <a:t> "</a:t>
            </a:r>
            <a:r>
              <a:rPr lang="en-US" altLang="en-US" sz="2000" dirty="0" smtClean="0">
                <a:latin typeface="Courier New" pitchFamily="49" charset="0"/>
              </a:rPr>
              <a:t>age":25, "married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:true, 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University":</a:t>
            </a:r>
            <a:r>
              <a:rPr lang="en-US" altLang="en-US" sz="2000" dirty="0" err="1">
                <a:latin typeface="Courier New" pitchFamily="49" charset="0"/>
              </a:rPr>
              <a:t>"</a:t>
            </a:r>
            <a:r>
              <a:rPr lang="en-US" altLang="en-US" sz="2000" dirty="0" err="1" smtClean="0">
                <a:latin typeface="Courier New" pitchFamily="49" charset="0"/>
              </a:rPr>
              <a:t>ASU</a:t>
            </a:r>
            <a:r>
              <a:rPr lang="en-US" altLang="en-US" sz="2000" dirty="0" smtClean="0">
                <a:latin typeface="Courier New" pitchFamily="49" charset="0"/>
              </a:rPr>
              <a:t>", "</a:t>
            </a:r>
            <a:r>
              <a:rPr lang="en-US" altLang="en-US" sz="2000" dirty="0" err="1" smtClean="0">
                <a:latin typeface="Courier New" pitchFamily="49" charset="0"/>
              </a:rPr>
              <a:t>Graduated</a:t>
            </a:r>
            <a:r>
              <a:rPr lang="en-US" altLang="en-US" sz="2000" dirty="0" err="1">
                <a:latin typeface="Courier New" pitchFamily="49" charset="0"/>
              </a:rPr>
              <a:t>":false</a:t>
            </a:r>
            <a:r>
              <a:rPr lang="en-US" altLang="en-US" sz="2000" dirty="0">
                <a:latin typeface="Courier New" pitchFamily="49" charset="0"/>
              </a:rPr>
              <a:t>, "</a:t>
            </a:r>
            <a:r>
              <a:rPr lang="en-US" altLang="en-US" sz="2000" dirty="0" smtClean="0">
                <a:latin typeface="Courier New" pitchFamily="49" charset="0"/>
              </a:rPr>
              <a:t>Courses":{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CSE240":200,"CSE310":300,"CSE446":400, </a:t>
            </a:r>
            <a:r>
              <a:rPr lang="en-US" altLang="en-US" sz="2000" dirty="0">
                <a:latin typeface="Courier New" pitchFamily="49" charset="0"/>
              </a:rPr>
              <a:t>"</a:t>
            </a:r>
            <a:r>
              <a:rPr lang="en-US" altLang="en-US" sz="2000" dirty="0" smtClean="0">
                <a:latin typeface="Courier New" pitchFamily="49" charset="0"/>
              </a:rPr>
              <a:t>GPA":3.75}}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9752" y="4884003"/>
            <a:ext cx="13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Object </a:t>
            </a:r>
            <a:r>
              <a:rPr lang="en-US" b="0" dirty="0" smtClean="0"/>
              <a:t> Example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2895600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36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87375"/>
          </a:xfrm>
        </p:spPr>
        <p:txBody>
          <a:bodyPr/>
          <a:lstStyle/>
          <a:p>
            <a:pPr algn="ctr"/>
            <a:r>
              <a:rPr lang="en-US" dirty="0" smtClean="0"/>
              <a:t>JSON Array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1519468" y="1441537"/>
            <a:ext cx="7398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259351" y="118930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endParaRPr lang="en-US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2520961" y="1420179"/>
            <a:ext cx="1822439" cy="21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19600" y="121070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&lt;value&gt;</a:t>
            </a:r>
            <a:endParaRPr lang="en-US" sz="2400" b="0" dirty="0"/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 flipV="1">
            <a:off x="5615761" y="1426439"/>
            <a:ext cx="1961509" cy="150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577270" y="11927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]</a:t>
            </a:r>
            <a:endParaRPr lang="en-US" b="1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7853308" y="1426439"/>
            <a:ext cx="604892" cy="3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Freeform 77"/>
          <p:cNvSpPr/>
          <p:nvPr/>
        </p:nvSpPr>
        <p:spPr bwMode="auto">
          <a:xfrm flipH="1">
            <a:off x="5196488" y="1441537"/>
            <a:ext cx="1931767" cy="591973"/>
          </a:xfrm>
          <a:custGeom>
            <a:avLst/>
            <a:gdLst>
              <a:gd name="connsiteX0" fmla="*/ 0 w 149629"/>
              <a:gd name="connsiteY0" fmla="*/ 0 h 271549"/>
              <a:gd name="connsiteX1" fmla="*/ 0 w 149629"/>
              <a:gd name="connsiteY1" fmla="*/ 271549 h 271549"/>
              <a:gd name="connsiteX2" fmla="*/ 149629 w 149629"/>
              <a:gd name="connsiteY2" fmla="*/ 266007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629" h="271549">
                <a:moveTo>
                  <a:pt x="0" y="0"/>
                </a:moveTo>
                <a:lnTo>
                  <a:pt x="0" y="271549"/>
                </a:lnTo>
                <a:lnTo>
                  <a:pt x="149629" y="26600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24698" y="1744105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</a:t>
            </a:r>
            <a:endParaRPr lang="en-US" b="1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824108" y="1441538"/>
            <a:ext cx="2092905" cy="581340"/>
          </a:xfrm>
          <a:custGeom>
            <a:avLst/>
            <a:gdLst>
              <a:gd name="connsiteX0" fmla="*/ 914400 w 914400"/>
              <a:gd name="connsiteY0" fmla="*/ 446568 h 457200"/>
              <a:gd name="connsiteX1" fmla="*/ 0 w 914400"/>
              <a:gd name="connsiteY1" fmla="*/ 457200 h 457200"/>
              <a:gd name="connsiteX2" fmla="*/ 0 w 9144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7200">
                <a:moveTo>
                  <a:pt x="914400" y="446568"/>
                </a:moveTo>
                <a:lnTo>
                  <a:pt x="0" y="45720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8645" y="12308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array</a:t>
            </a:r>
            <a:endParaRPr lang="en-US" b="0" dirty="0"/>
          </a:p>
        </p:txBody>
      </p:sp>
      <p:sp>
        <p:nvSpPr>
          <p:cNvPr id="43" name="Rectangle 42"/>
          <p:cNvSpPr/>
          <p:nvPr/>
        </p:nvSpPr>
        <p:spPr>
          <a:xfrm>
            <a:off x="2514600" y="2653099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itchFamily="49" charset="0"/>
              </a:rPr>
              <a:t>[</a:t>
            </a:r>
            <a:r>
              <a:rPr lang="en-US" altLang="en-US" dirty="0" smtClean="0">
                <a:latin typeface="Courier New" pitchFamily="49" charset="0"/>
              </a:rPr>
              <a:t>"John Doe",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“Mary", 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Smith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]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76844" y="2667000"/>
            <a:ext cx="231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string</a:t>
            </a:r>
            <a:endParaRPr lang="en-US" b="0" dirty="0"/>
          </a:p>
        </p:txBody>
      </p:sp>
      <p:sp>
        <p:nvSpPr>
          <p:cNvPr id="70" name="Rectangle 69"/>
          <p:cNvSpPr/>
          <p:nvPr/>
        </p:nvSpPr>
        <p:spPr>
          <a:xfrm>
            <a:off x="2502724" y="3258096"/>
            <a:ext cx="6031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Courier New" pitchFamily="49" charset="0"/>
              </a:rPr>
              <a:t>[{"John Doe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:25}, {"Mary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:30}, 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Smith</a:t>
            </a:r>
            <a:r>
              <a:rPr lang="en-US" altLang="en-US" dirty="0">
                <a:latin typeface="Courier New" pitchFamily="49" charset="0"/>
              </a:rPr>
              <a:t>"</a:t>
            </a:r>
            <a:r>
              <a:rPr lang="en-US" altLang="en-US" dirty="0" smtClean="0">
                <a:latin typeface="Courier New" pitchFamily="49" charset="0"/>
              </a:rPr>
              <a:t>, 20, true]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14600" y="4027944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 smtClean="0">
                <a:latin typeface="Courier New" pitchFamily="49" charset="0"/>
              </a:rPr>
              <a:t>[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 smtClean="0">
                <a:latin typeface="Courier New" pitchFamily="49" charset="0"/>
              </a:rPr>
              <a:t>	[1, 2, 3, 4], 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smtClean="0">
                <a:latin typeface="Courier New" pitchFamily="49" charset="0"/>
              </a:rPr>
              <a:t>[2, 3, 4, 5],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smtClean="0">
                <a:latin typeface="Courier New" pitchFamily="49" charset="0"/>
              </a:rPr>
              <a:t>[5, 2, 3, 5]</a:t>
            </a:r>
          </a:p>
          <a:p>
            <a:pPr>
              <a:spcBef>
                <a:spcPct val="50000"/>
              </a:spcBef>
              <a:tabLst>
                <a:tab pos="233363" algn="l"/>
              </a:tabLst>
            </a:pPr>
            <a:r>
              <a:rPr lang="en-US" altLang="en-US" dirty="0">
                <a:latin typeface="Courier New" pitchFamily="49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6844" y="3124200"/>
            <a:ext cx="2183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</a:t>
            </a:r>
          </a:p>
          <a:p>
            <a:r>
              <a:rPr lang="en-US" b="0" dirty="0" smtClean="0"/>
              <a:t>mixed values</a:t>
            </a:r>
            <a:endParaRPr lang="en-US" b="0" dirty="0"/>
          </a:p>
        </p:txBody>
      </p:sp>
      <p:sp>
        <p:nvSpPr>
          <p:cNvPr id="83" name="Rectangle 82"/>
          <p:cNvSpPr/>
          <p:nvPr/>
        </p:nvSpPr>
        <p:spPr>
          <a:xfrm>
            <a:off x="228600" y="4078069"/>
            <a:ext cx="2292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Array of arrays</a:t>
            </a:r>
            <a:endParaRPr lang="en-US" b="0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2732566" y="914400"/>
            <a:ext cx="4550735" cy="531628"/>
          </a:xfrm>
          <a:custGeom>
            <a:avLst/>
            <a:gdLst>
              <a:gd name="connsiteX0" fmla="*/ 0 w 4561368"/>
              <a:gd name="connsiteY0" fmla="*/ 308344 h 308344"/>
              <a:gd name="connsiteX1" fmla="*/ 0 w 4561368"/>
              <a:gd name="connsiteY1" fmla="*/ 0 h 308344"/>
              <a:gd name="connsiteX2" fmla="*/ 4550735 w 4561368"/>
              <a:gd name="connsiteY2" fmla="*/ 0 h 308344"/>
              <a:gd name="connsiteX3" fmla="*/ 4540103 w 4561368"/>
              <a:gd name="connsiteY3" fmla="*/ 308344 h 308344"/>
              <a:gd name="connsiteX4" fmla="*/ 4561368 w 4561368"/>
              <a:gd name="connsiteY4" fmla="*/ 297711 h 308344"/>
              <a:gd name="connsiteX0" fmla="*/ 0 w 4816550"/>
              <a:gd name="connsiteY0" fmla="*/ 308344 h 637953"/>
              <a:gd name="connsiteX1" fmla="*/ 0 w 4816550"/>
              <a:gd name="connsiteY1" fmla="*/ 0 h 637953"/>
              <a:gd name="connsiteX2" fmla="*/ 4550735 w 4816550"/>
              <a:gd name="connsiteY2" fmla="*/ 0 h 637953"/>
              <a:gd name="connsiteX3" fmla="*/ 4540103 w 4816550"/>
              <a:gd name="connsiteY3" fmla="*/ 308344 h 637953"/>
              <a:gd name="connsiteX4" fmla="*/ 4816550 w 4816550"/>
              <a:gd name="connsiteY4" fmla="*/ 637953 h 637953"/>
              <a:gd name="connsiteX0" fmla="*/ 0 w 4550735"/>
              <a:gd name="connsiteY0" fmla="*/ 308344 h 308344"/>
              <a:gd name="connsiteX1" fmla="*/ 0 w 4550735"/>
              <a:gd name="connsiteY1" fmla="*/ 0 h 308344"/>
              <a:gd name="connsiteX2" fmla="*/ 4550735 w 4550735"/>
              <a:gd name="connsiteY2" fmla="*/ 0 h 308344"/>
              <a:gd name="connsiteX3" fmla="*/ 4540103 w 4550735"/>
              <a:gd name="connsiteY3" fmla="*/ 308344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735" h="308344">
                <a:moveTo>
                  <a:pt x="0" y="308344"/>
                </a:moveTo>
                <a:lnTo>
                  <a:pt x="0" y="0"/>
                </a:lnTo>
                <a:lnTo>
                  <a:pt x="4550735" y="0"/>
                </a:lnTo>
                <a:lnTo>
                  <a:pt x="4540103" y="3083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1" grpId="0"/>
      <p:bldP spid="70" grpId="0"/>
      <p:bldP spid="80" grpId="0"/>
      <p:bldP spid="82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44525" y="1122363"/>
            <a:ext cx="8423275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Contextual (Static Semantics) structure usually defines the semantics before dynamic execution, </a:t>
            </a:r>
            <a:r>
              <a:rPr lang="en-US" sz="2800" dirty="0" smtClean="0">
                <a:cs typeface="Times New Roman" pitchFamily="18" charset="0"/>
              </a:rPr>
              <a:t>e.g., variable </a:t>
            </a:r>
            <a:r>
              <a:rPr lang="en-US" sz="2800" dirty="0">
                <a:cs typeface="Times New Roman" pitchFamily="18" charset="0"/>
              </a:rPr>
              <a:t>initialization and typing. Type consistency is usually checked by typing rules.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i="1" dirty="0">
                <a:cs typeface="Times New Roman" pitchFamily="18" charset="0"/>
              </a:rPr>
              <a:t>	string </a:t>
            </a:r>
            <a:r>
              <a:rPr lang="en-US" sz="2800" i="1" dirty="0" err="1">
                <a:cs typeface="Times New Roman" pitchFamily="18" charset="0"/>
              </a:rPr>
              <a:t>str</a:t>
            </a:r>
            <a:r>
              <a:rPr lang="en-US" sz="2800" i="1" dirty="0">
                <a:cs typeface="Times New Roman" pitchFamily="18" charset="0"/>
              </a:rPr>
              <a:t> =  “</a:t>
            </a:r>
            <a:r>
              <a:rPr lang="en-US" sz="2800" i="1" dirty="0" err="1">
                <a:cs typeface="Times New Roman" pitchFamily="18" charset="0"/>
              </a:rPr>
              <a:t>abc</a:t>
            </a:r>
            <a:r>
              <a:rPr lang="en-US" sz="2800" i="1" dirty="0" smtClean="0">
                <a:cs typeface="Times New Roman" pitchFamily="18" charset="0"/>
              </a:rPr>
              <a:t>”; int </a:t>
            </a:r>
            <a:r>
              <a:rPr lang="en-US" sz="2800" i="1" dirty="0" err="1" smtClean="0">
                <a:cs typeface="Times New Roman" pitchFamily="18" charset="0"/>
              </a:rPr>
              <a:t>i</a:t>
            </a:r>
            <a:r>
              <a:rPr lang="en-US" sz="2800" i="1" dirty="0" smtClean="0">
                <a:cs typeface="Times New Roman" pitchFamily="18" charset="0"/>
              </a:rPr>
              <a:t>;</a:t>
            </a:r>
            <a:endParaRPr lang="en-US" sz="2800" i="1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800" i="1" dirty="0" smtClean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i = 1 + </a:t>
            </a:r>
            <a:r>
              <a:rPr lang="en-US" sz="2800" i="1" dirty="0" err="1">
                <a:cs typeface="Times New Roman" pitchFamily="18" charset="0"/>
              </a:rPr>
              <a:t>str</a:t>
            </a:r>
            <a:r>
              <a:rPr lang="en-US" sz="2800" i="1" dirty="0"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 smtClean="0">
                <a:cs typeface="Times New Roman" pitchFamily="18" charset="0"/>
              </a:rPr>
              <a:t>The declaration and assignment are </a:t>
            </a:r>
            <a:r>
              <a:rPr lang="en-US" sz="2800" dirty="0" smtClean="0">
                <a:cs typeface="Times New Roman" pitchFamily="18" charset="0"/>
              </a:rPr>
              <a:t>syntactically </a:t>
            </a:r>
            <a:r>
              <a:rPr lang="en-US" sz="2800" dirty="0">
                <a:cs typeface="Times New Roman" pitchFamily="18" charset="0"/>
              </a:rPr>
              <a:t>correct, </a:t>
            </a:r>
            <a:endParaRPr lang="en-US" sz="2800" dirty="0" smtClean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 smtClean="0">
                <a:cs typeface="Times New Roman" pitchFamily="18" charset="0"/>
              </a:rPr>
              <a:t>but the </a:t>
            </a:r>
            <a:r>
              <a:rPr lang="en-US" sz="2800" dirty="0">
                <a:cs typeface="Times New Roman" pitchFamily="18" charset="0"/>
              </a:rPr>
              <a:t>assignment </a:t>
            </a:r>
            <a:r>
              <a:rPr lang="en-US" sz="2800" dirty="0" smtClean="0">
                <a:cs typeface="Times New Roman" pitchFamily="18" charset="0"/>
              </a:rPr>
              <a:t>statement </a:t>
            </a:r>
            <a:r>
              <a:rPr lang="en-US" sz="2800" dirty="0">
                <a:cs typeface="Times New Roman" pitchFamily="18" charset="0"/>
              </a:rPr>
              <a:t>is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contextually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incorrect.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What can </a:t>
            </a:r>
            <a:r>
              <a:rPr lang="en-US" sz="2800" dirty="0" smtClean="0">
                <a:cs typeface="Times New Roman" pitchFamily="18" charset="0"/>
              </a:rPr>
              <a:t>a compiler </a:t>
            </a:r>
            <a:r>
              <a:rPr lang="en-US" sz="2800" dirty="0" smtClean="0">
                <a:cs typeface="Times New Roman" pitchFamily="18" charset="0"/>
              </a:rPr>
              <a:t>do: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smtClean="0">
                <a:cs typeface="Times New Roman" pitchFamily="18" charset="0"/>
              </a:rPr>
              <a:t>(1) Lexical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smtClean="0">
                <a:cs typeface="Times New Roman" pitchFamily="18" charset="0"/>
              </a:rPr>
              <a:t>(2) syntactic </a:t>
            </a:r>
            <a:r>
              <a:rPr lang="en-US" sz="2800" dirty="0">
                <a:cs typeface="Times New Roman" pitchFamily="18" charset="0"/>
              </a:rPr>
              <a:t>and </a:t>
            </a:r>
            <a:r>
              <a:rPr lang="en-US" sz="2800" dirty="0" smtClean="0">
                <a:cs typeface="Times New Roman" pitchFamily="18" charset="0"/>
              </a:rPr>
              <a:t>(3) contextual checks, but not semantic checks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71513" y="241300"/>
            <a:ext cx="779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Contextual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4525" y="762000"/>
            <a:ext cx="7966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Semantics describes the meaning of a program. Semantic errors cannot be detected by compiler, e.g.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146175" algn="l"/>
                <a:tab pos="3832225" algn="l"/>
                <a:tab pos="5803900" algn="l"/>
              </a:tabLst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 = 0;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 = 0, y, z;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146175" algn="l"/>
                <a:tab pos="3832225" algn="l"/>
                <a:tab pos="5803900" algn="l"/>
              </a:tabLst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y = 5; 	x = 3;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146175" algn="l"/>
                <a:tab pos="3832225" algn="l"/>
                <a:tab pos="5803900" algn="l"/>
              </a:tabLst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z = y / x;	y = 5;</a:t>
            </a:r>
          </a:p>
          <a:p>
            <a:pPr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146175" algn="l"/>
                <a:tab pos="3832225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z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y/(y-x-2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71513" y="14207"/>
            <a:ext cx="7796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Program Structure: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Semantic</a:t>
            </a:r>
          </a:p>
        </p:txBody>
      </p:sp>
      <p:sp>
        <p:nvSpPr>
          <p:cNvPr id="215116" name="Rectangle 76"/>
          <p:cNvSpPr>
            <a:spLocks noChangeArrowheads="1"/>
          </p:cNvSpPr>
          <p:nvPr/>
        </p:nvSpPr>
        <p:spPr bwMode="auto">
          <a:xfrm>
            <a:off x="644525" y="3505200"/>
            <a:ext cx="7966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No formal definition for imperative and OO languages.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Functional programming languages have formal semantic definition based on the mathematics used. See text section </a:t>
            </a:r>
            <a:r>
              <a:rPr lang="en-US" dirty="0" smtClean="0">
                <a:cs typeface="Times New Roman" pitchFamily="18" charset="0"/>
              </a:rPr>
              <a:t>4.5 (lambda calculus), which will </a:t>
            </a:r>
            <a:r>
              <a:rPr lang="en-US" dirty="0">
                <a:cs typeface="Times New Roman" pitchFamily="18" charset="0"/>
              </a:rPr>
              <a:t>be taught in CSE340.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 smtClean="0">
                <a:cs typeface="Times New Roman" pitchFamily="18" charset="0"/>
              </a:rPr>
              <a:t>In logic </a:t>
            </a:r>
            <a:r>
              <a:rPr lang="en-US" dirty="0">
                <a:cs typeface="Times New Roman" pitchFamily="18" charset="0"/>
              </a:rPr>
              <a:t>programming </a:t>
            </a:r>
            <a:r>
              <a:rPr lang="en-US" dirty="0" smtClean="0">
                <a:cs typeface="Times New Roman" pitchFamily="18" charset="0"/>
              </a:rPr>
              <a:t>languages, </a:t>
            </a:r>
            <a:r>
              <a:rPr lang="en-US" dirty="0" smtClean="0">
                <a:cs typeface="Times New Roman" pitchFamily="18" charset="0"/>
              </a:rPr>
              <a:t>logic expressions </a:t>
            </a:r>
            <a:r>
              <a:rPr lang="en-US" dirty="0" smtClean="0">
                <a:cs typeface="Times New Roman" pitchFamily="18" charset="0"/>
              </a:rPr>
              <a:t>is </a:t>
            </a:r>
            <a:r>
              <a:rPr lang="en-US" dirty="0">
                <a:cs typeface="Times New Roman" pitchFamily="18" charset="0"/>
              </a:rPr>
              <a:t>often used </a:t>
            </a:r>
            <a:r>
              <a:rPr lang="en-US" dirty="0" smtClean="0">
                <a:cs typeface="Times New Roman" pitchFamily="18" charset="0"/>
              </a:rPr>
              <a:t>for describing </a:t>
            </a:r>
            <a:r>
              <a:rPr lang="en-US" dirty="0">
                <a:cs typeface="Times New Roman" pitchFamily="18" charset="0"/>
              </a:rPr>
              <a:t>the semantics.</a:t>
            </a:r>
          </a:p>
          <a:p>
            <a:pPr marL="225425" indent="-225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Semantic languages: e.g., Prolog, RDF (Resource Description Framework) and OWL (Web Ontology Language)</a:t>
            </a:r>
          </a:p>
        </p:txBody>
      </p:sp>
      <p:cxnSp>
        <p:nvCxnSpPr>
          <p:cNvPr id="28677" name="Straight Connector 2"/>
          <p:cNvCxnSpPr>
            <a:cxnSpLocks noChangeShapeType="1"/>
          </p:cNvCxnSpPr>
          <p:nvPr/>
        </p:nvCxnSpPr>
        <p:spPr bwMode="auto">
          <a:xfrm>
            <a:off x="3810000" y="1752600"/>
            <a:ext cx="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4572000" y="1866900"/>
            <a:ext cx="1811731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7010400" y="1643744"/>
            <a:ext cx="1981200" cy="990600"/>
          </a:xfrm>
          <a:prstGeom prst="wedgeRoundRectCallout">
            <a:avLst>
              <a:gd name="adj1" fmla="val -69513"/>
              <a:gd name="adj2" fmla="val -1750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type of error if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declaration is missing?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572000" y="1866900"/>
            <a:ext cx="1849438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793836" y="2609671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Lexical</a:t>
            </a:r>
          </a:p>
          <a:p>
            <a:r>
              <a:rPr lang="en-US" sz="1800" dirty="0" smtClean="0"/>
              <a:t>- Syntactic</a:t>
            </a:r>
          </a:p>
          <a:p>
            <a:r>
              <a:rPr lang="en-US" sz="1800" dirty="0" smtClean="0"/>
              <a:t>- </a:t>
            </a:r>
            <a:r>
              <a:rPr lang="en-US" sz="1800" dirty="0" smtClean="0">
                <a:solidFill>
                  <a:srgbClr val="0000FF"/>
                </a:solidFill>
              </a:rPr>
              <a:t>Contextual</a:t>
            </a:r>
          </a:p>
          <a:p>
            <a:r>
              <a:rPr lang="en-US" sz="1800" dirty="0" smtClean="0"/>
              <a:t>- Semantic</a:t>
            </a:r>
            <a:endParaRPr lang="en-US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1905000"/>
            <a:ext cx="1600200" cy="1485900"/>
          </a:xfrm>
          <a:prstGeom prst="wedgeRoundRectCallout">
            <a:avLst>
              <a:gd name="adj1" fmla="val 67638"/>
              <a:gd name="adj2" fmla="val 903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Could be implemented 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i</a:t>
            </a:r>
            <a:r>
              <a:rPr lang="en-US" sz="1800" dirty="0" smtClean="0"/>
              <a:t>nt z;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y/x;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6" grpId="0"/>
      <p:bldP spid="4" grpId="0" animBg="1"/>
      <p:bldP spid="7" grpId="0"/>
      <p:bldP spid="7" grpId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49"/>
            <a:ext cx="7807325" cy="563563"/>
          </a:xfrm>
        </p:spPr>
        <p:txBody>
          <a:bodyPr/>
          <a:lstStyle/>
          <a:p>
            <a:r>
              <a:rPr lang="en-US" dirty="0" smtClean="0"/>
              <a:t>Examples of Contextual and Semantic Errors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392430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590800"/>
            <a:ext cx="4572000" cy="210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609600"/>
            <a:ext cx="3905250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4874300"/>
            <a:ext cx="3943350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130" y="5925959"/>
            <a:ext cx="2266950" cy="8572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 bwMode="auto">
          <a:xfrm>
            <a:off x="816689" y="2067983"/>
            <a:ext cx="533400" cy="4572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8486" y="2205346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Certainly pass compilation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 bwMode="auto">
          <a:xfrm>
            <a:off x="5402372" y="1588410"/>
            <a:ext cx="533400" cy="4572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 bwMode="auto">
          <a:xfrm flipH="1">
            <a:off x="4098897" y="2045610"/>
            <a:ext cx="1570175" cy="20791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550" y="3186332"/>
            <a:ext cx="3933825" cy="1200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5622" y="4477758"/>
            <a:ext cx="3322495" cy="193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622" y="5099936"/>
            <a:ext cx="3310753" cy="390196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9" idx="0"/>
          </p:cNvCxnSpPr>
          <p:nvPr/>
        </p:nvCxnSpPr>
        <p:spPr bwMode="auto">
          <a:xfrm flipH="1">
            <a:off x="4690605" y="4317658"/>
            <a:ext cx="1019175" cy="160830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 rot="18104790">
            <a:off x="4232096" y="4970850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Visual Studio</a:t>
            </a:r>
            <a:endParaRPr lang="en-US" sz="1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92" y="5893083"/>
            <a:ext cx="3279665" cy="1465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" y="6443425"/>
            <a:ext cx="2286000" cy="401934"/>
          </a:xfrm>
          <a:prstGeom prst="rect">
            <a:avLst/>
          </a:prstGeom>
        </p:spPr>
      </p:pic>
      <p:sp>
        <p:nvSpPr>
          <p:cNvPr id="34" name="Rounded Rectangular Callout 33"/>
          <p:cNvSpPr/>
          <p:nvPr/>
        </p:nvSpPr>
        <p:spPr bwMode="auto">
          <a:xfrm>
            <a:off x="2600619" y="2743200"/>
            <a:ext cx="1708890" cy="624952"/>
          </a:xfrm>
          <a:prstGeom prst="wedgeRoundRectCallout">
            <a:avLst>
              <a:gd name="adj1" fmla="val -76014"/>
              <a:gd name="adj2" fmla="val 92889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Semantic error </a:t>
            </a:r>
            <a:r>
              <a:rPr lang="en-US" sz="1800" dirty="0"/>
              <a:t>when executing</a:t>
            </a: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7299379" y="352398"/>
            <a:ext cx="1796996" cy="632923"/>
          </a:xfrm>
          <a:prstGeom prst="wedgeRoundRectCallout">
            <a:avLst>
              <a:gd name="adj1" fmla="val -63592"/>
              <a:gd name="adj2" fmla="val 5749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Contextual error</a:t>
            </a:r>
            <a:endParaRPr lang="en-US" sz="1800" dirty="0"/>
          </a:p>
          <a:p>
            <a:r>
              <a:rPr lang="en-US" sz="1800" dirty="0"/>
              <a:t>i</a:t>
            </a:r>
            <a:r>
              <a:rPr lang="en-US" sz="1800" dirty="0" smtClean="0"/>
              <a:t>n initialization</a:t>
            </a:r>
            <a:endParaRPr lang="en-US" sz="1800" dirty="0"/>
          </a:p>
        </p:txBody>
      </p:sp>
      <p:sp>
        <p:nvSpPr>
          <p:cNvPr id="36" name="Right Arrow 35"/>
          <p:cNvSpPr/>
          <p:nvPr/>
        </p:nvSpPr>
        <p:spPr bwMode="auto">
          <a:xfrm>
            <a:off x="247650" y="3544994"/>
            <a:ext cx="209550" cy="26500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1588320"/>
            <a:ext cx="315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GCC &amp; VS pass compilation</a:t>
            </a:r>
            <a:endParaRPr lang="en-US" sz="2000" dirty="0"/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2785883" y="4648200"/>
            <a:ext cx="1796996" cy="522699"/>
          </a:xfrm>
          <a:prstGeom prst="wedgeRoundRectCallout">
            <a:avLst>
              <a:gd name="adj1" fmla="val -70483"/>
              <a:gd name="adj2" fmla="val 66587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Contextual error</a:t>
            </a:r>
            <a:endParaRPr lang="en-US" sz="1800" dirty="0"/>
          </a:p>
          <a:p>
            <a:r>
              <a:rPr lang="en-US" sz="1800" dirty="0"/>
              <a:t>i</a:t>
            </a:r>
            <a:r>
              <a:rPr lang="en-US" sz="1800" dirty="0" smtClean="0"/>
              <a:t>n initialization</a:t>
            </a:r>
            <a:endParaRPr lang="en-US" sz="1800" dirty="0"/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7375155" y="3081596"/>
            <a:ext cx="1708890" cy="624952"/>
          </a:xfrm>
          <a:prstGeom prst="wedgeRoundRectCallout">
            <a:avLst>
              <a:gd name="adj1" fmla="val -55391"/>
              <a:gd name="adj2" fmla="val 8526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Semantic error </a:t>
            </a:r>
            <a:r>
              <a:rPr lang="en-US" sz="1800" dirty="0"/>
              <a:t>when executing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67" y="6052900"/>
            <a:ext cx="3152775" cy="3810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>
            <a:off x="3637873" y="5676059"/>
            <a:ext cx="120494" cy="2714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1495" y="4697319"/>
            <a:ext cx="3152775" cy="381000"/>
          </a:xfrm>
          <a:prstGeom prst="rect">
            <a:avLst/>
          </a:prstGeom>
        </p:spPr>
      </p:pic>
      <p:sp>
        <p:nvSpPr>
          <p:cNvPr id="46" name="Rounded Rectangular Callout 45"/>
          <p:cNvSpPr/>
          <p:nvPr/>
        </p:nvSpPr>
        <p:spPr bwMode="auto">
          <a:xfrm>
            <a:off x="2255753" y="710834"/>
            <a:ext cx="1284864" cy="337463"/>
          </a:xfrm>
          <a:prstGeom prst="wedgeRoundRectCallout">
            <a:avLst>
              <a:gd name="adj1" fmla="val -82686"/>
              <a:gd name="adj2" fmla="val 7313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1800" dirty="0" smtClean="0"/>
              <a:t>Declaration</a:t>
            </a:r>
            <a:endParaRPr lang="en-US" sz="1800" dirty="0"/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2255753" y="1128510"/>
            <a:ext cx="1284864" cy="337463"/>
          </a:xfrm>
          <a:prstGeom prst="wedgeRoundRectCallout">
            <a:avLst>
              <a:gd name="adj1" fmla="val -144216"/>
              <a:gd name="adj2" fmla="val 33616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1800" dirty="0" smtClean="0"/>
              <a:t>Execution</a:t>
            </a:r>
            <a:endParaRPr lang="en-US" sz="1800" dirty="0"/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2262767" y="1128510"/>
            <a:ext cx="1284864" cy="337463"/>
          </a:xfrm>
          <a:prstGeom prst="wedgeRoundRectCallout">
            <a:avLst>
              <a:gd name="adj1" fmla="val -44137"/>
              <a:gd name="adj2" fmla="val 16627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1800" dirty="0" smtClean="0"/>
              <a:t>Execution</a:t>
            </a:r>
            <a:endParaRPr lang="en-US" sz="18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8654" y="2038958"/>
            <a:ext cx="3258847" cy="15678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654" y="2257775"/>
            <a:ext cx="2032436" cy="369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72" y="3523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(a)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4470032" y="53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(c)</a:t>
            </a:r>
            <a:endParaRPr 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-13532" y="22375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(b)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5181799" y="2851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(e)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84192" y="449831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0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28" grpId="0"/>
      <p:bldP spid="34" grpId="0" animBg="1"/>
      <p:bldP spid="35" grpId="0" animBg="1"/>
      <p:bldP spid="36" grpId="0" animBg="1"/>
      <p:bldP spid="14" grpId="0"/>
      <p:bldP spid="37" grpId="0" animBg="1"/>
      <p:bldP spid="39" grpId="0" animBg="1"/>
      <p:bldP spid="46" grpId="0" animBg="1"/>
      <p:bldP spid="47" grpId="0" animBg="1"/>
      <p:bldP spid="48" grpId="0" animBg="1"/>
      <p:bldP spid="38" grpId="0"/>
      <p:bldP spid="40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29456" y="152400"/>
            <a:ext cx="7796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altLang="zh-CN" sz="3400" b="1" dirty="0" smtClean="0">
                <a:solidFill>
                  <a:schemeClr val="accent2"/>
                </a:solidFill>
              </a:rPr>
              <a:t>Error Type Summary</a:t>
            </a:r>
            <a:endParaRPr lang="en-US" sz="34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15116" name="Rectangle 76"/>
          <p:cNvSpPr>
            <a:spLocks noChangeArrowheads="1"/>
          </p:cNvSpPr>
          <p:nvPr/>
        </p:nvSpPr>
        <p:spPr bwMode="auto">
          <a:xfrm>
            <a:off x="644525" y="990600"/>
            <a:ext cx="79660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225425" indent="-225425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Lexical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errors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smtClean="0">
                <a:cs typeface="Times New Roman" pitchFamily="18" charset="0"/>
              </a:rPr>
              <a:t>Errors </a:t>
            </a:r>
            <a:r>
              <a:rPr lang="en-US" dirty="0">
                <a:cs typeface="Times New Roman" pitchFamily="18" charset="0"/>
              </a:rPr>
              <a:t>at the lexical </a:t>
            </a:r>
            <a:r>
              <a:rPr lang="en-US" dirty="0" smtClean="0">
                <a:cs typeface="Times New Roman" pitchFamily="18" charset="0"/>
              </a:rPr>
              <a:t>level. </a:t>
            </a:r>
            <a:r>
              <a:rPr lang="en-US" dirty="0">
                <a:cs typeface="Times New Roman" pitchFamily="18" charset="0"/>
              </a:rPr>
              <a:t>Compiler can detect all of them;</a:t>
            </a:r>
          </a:p>
          <a:p>
            <a:pPr marL="225425" indent="-225425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Syntactical errors</a:t>
            </a:r>
            <a:r>
              <a:rPr lang="en-US" dirty="0">
                <a:cs typeface="Times New Roman" pitchFamily="18" charset="0"/>
              </a:rPr>
              <a:t>: Errors at </a:t>
            </a:r>
            <a:r>
              <a:rPr lang="en-US" dirty="0" smtClean="0">
                <a:cs typeface="Times New Roman" pitchFamily="18" charset="0"/>
              </a:rPr>
              <a:t>the syntactic level. Compiler can detect all of them;</a:t>
            </a:r>
          </a:p>
          <a:p>
            <a:pPr marL="225425" indent="-225425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Contextual errors</a:t>
            </a:r>
            <a:r>
              <a:rPr lang="en-US" dirty="0">
                <a:cs typeface="Times New Roman" pitchFamily="18" charset="0"/>
              </a:rPr>
              <a:t>: Errors </a:t>
            </a:r>
            <a:r>
              <a:rPr lang="en-US" dirty="0" smtClean="0">
                <a:cs typeface="Times New Roman" pitchFamily="18" charset="0"/>
              </a:rPr>
              <a:t>at </a:t>
            </a:r>
            <a:r>
              <a:rPr lang="en-US" dirty="0">
                <a:cs typeface="Times New Roman" pitchFamily="18" charset="0"/>
              </a:rPr>
              <a:t>the </a:t>
            </a:r>
            <a:r>
              <a:rPr lang="en-US" dirty="0" smtClean="0">
                <a:cs typeface="Times New Roman" pitchFamily="18" charset="0"/>
              </a:rPr>
              <a:t>contextual level. They include all the </a:t>
            </a:r>
            <a:r>
              <a:rPr lang="en-US" dirty="0" smtClean="0">
                <a:solidFill>
                  <a:srgbClr val="00B0F0"/>
                </a:solidFill>
                <a:cs typeface="Times New Roman" pitchFamily="18" charset="0"/>
              </a:rPr>
              <a:t>errors in variable declaration</a:t>
            </a:r>
            <a:r>
              <a:rPr lang="en-US" dirty="0">
                <a:solidFill>
                  <a:srgbClr val="00B0F0"/>
                </a:solidFill>
                <a:cs typeface="Times New Roman" pitchFamily="18" charset="0"/>
              </a:rPr>
              <a:t>, variable </a:t>
            </a:r>
            <a:r>
              <a:rPr lang="en-US" dirty="0" smtClean="0">
                <a:solidFill>
                  <a:srgbClr val="00B0F0"/>
                </a:solidFill>
                <a:cs typeface="Times New Roman" pitchFamily="18" charset="0"/>
              </a:rPr>
              <a:t>initialization, </a:t>
            </a:r>
            <a:r>
              <a:rPr lang="en-US" dirty="0" smtClean="0">
                <a:cs typeface="Times New Roman" pitchFamily="18" charset="0"/>
              </a:rPr>
              <a:t>and</a:t>
            </a:r>
            <a:r>
              <a:rPr lang="en-US" dirty="0" smtClean="0">
                <a:solidFill>
                  <a:srgbClr val="00B0F0"/>
                </a:solidFill>
                <a:cs typeface="Times New Roman" pitchFamily="18" charset="0"/>
              </a:rPr>
              <a:t> type inconsistent in assignment</a:t>
            </a:r>
            <a:r>
              <a:rPr lang="en-US" dirty="0" smtClean="0">
                <a:cs typeface="Times New Roman" pitchFamily="18" charset="0"/>
              </a:rPr>
              <a:t>. Compiler implementations </a:t>
            </a:r>
            <a:r>
              <a:rPr lang="en-US" dirty="0" smtClean="0">
                <a:solidFill>
                  <a:srgbClr val="00B0F0"/>
                </a:solidFill>
                <a:cs typeface="Times New Roman" pitchFamily="18" charset="0"/>
              </a:rPr>
              <a:t>may or may not detect </a:t>
            </a:r>
            <a:r>
              <a:rPr lang="en-US" dirty="0" smtClean="0">
                <a:cs typeface="Times New Roman" pitchFamily="18" charset="0"/>
              </a:rPr>
              <a:t>all the initialization errors, depending on if they actually compute the </a:t>
            </a:r>
            <a:r>
              <a:rPr lang="en-US" dirty="0">
                <a:cs typeface="Times New Roman" pitchFamily="18" charset="0"/>
              </a:rPr>
              <a:t>initialization </a:t>
            </a:r>
            <a:r>
              <a:rPr lang="en-US" dirty="0" smtClean="0">
                <a:cs typeface="Times New Roman" pitchFamily="18" charset="0"/>
              </a:rPr>
              <a:t>expression or not. </a:t>
            </a:r>
            <a:r>
              <a:rPr lang="en-US" dirty="0">
                <a:cs typeface="Times New Roman" pitchFamily="18" charset="0"/>
              </a:rPr>
              <a:t>For example: 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x = 5/(3+2); // contextual error compiler may not detect</a:t>
            </a:r>
          </a:p>
          <a:p>
            <a:pPr marL="225425" indent="-225425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Semantic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errors</a:t>
            </a:r>
            <a:r>
              <a:rPr lang="en-US" dirty="0">
                <a:cs typeface="Times New Roman" pitchFamily="18" charset="0"/>
              </a:rPr>
              <a:t>: Errors at the </a:t>
            </a:r>
            <a:r>
              <a:rPr lang="en-US" dirty="0" smtClean="0">
                <a:cs typeface="Times New Roman" pitchFamily="18" charset="0"/>
              </a:rPr>
              <a:t>semantic </a:t>
            </a:r>
            <a:r>
              <a:rPr lang="en-US" dirty="0">
                <a:cs typeface="Times New Roman" pitchFamily="18" charset="0"/>
              </a:rPr>
              <a:t>level. They include all the errors </a:t>
            </a:r>
            <a:r>
              <a:rPr lang="en-US" dirty="0" smtClean="0">
                <a:cs typeface="Times New Roman" pitchFamily="18" charset="0"/>
              </a:rPr>
              <a:t>in the statements that will be executed after passing compilation. </a:t>
            </a:r>
            <a:r>
              <a:rPr lang="en-US" dirty="0">
                <a:cs typeface="Times New Roman" pitchFamily="18" charset="0"/>
              </a:rPr>
              <a:t>For example: 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x;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5/(3+2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5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The Structure of Programs</a:t>
            </a:r>
          </a:p>
        </p:txBody>
      </p:sp>
      <p:sp>
        <p:nvSpPr>
          <p:cNvPr id="111708" name="Rectangle 92"/>
          <p:cNvSpPr>
            <a:spLocks noChangeArrowheads="1"/>
          </p:cNvSpPr>
          <p:nvPr/>
        </p:nvSpPr>
        <p:spPr bwMode="auto">
          <a:xfrm>
            <a:off x="644525" y="1676400"/>
            <a:ext cx="78898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Different levels of analyses: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lexical:  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begin … end, { ... }, 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syntactic: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if … then … else …, switch, for ... do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contextual: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variable, type, name, initialization, etc.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semantic: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meaning and behavior of a program</a:t>
            </a:r>
            <a:endParaRPr lang="en-US" sz="3000" dirty="0"/>
          </a:p>
        </p:txBody>
      </p:sp>
      <p:sp>
        <p:nvSpPr>
          <p:cNvPr id="19460" name="Rectangle 93"/>
          <p:cNvSpPr>
            <a:spLocks noChangeArrowheads="1"/>
          </p:cNvSpPr>
          <p:nvPr/>
        </p:nvSpPr>
        <p:spPr bwMode="auto">
          <a:xfrm>
            <a:off x="533400" y="914400"/>
            <a:ext cx="8612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How do we express programs, and what do they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0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Lexical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Identifiers</a:t>
            </a:r>
            <a:r>
              <a:rPr lang="en-US" sz="2800" dirty="0">
                <a:cs typeface="Times New Roman" pitchFamily="18" charset="0"/>
              </a:rPr>
              <a:t>: Names (programmer chosen) of objects of interest (variables, procedure names </a:t>
            </a:r>
            <a:r>
              <a:rPr lang="en-US" sz="2800" dirty="0" smtClean="0">
                <a:cs typeface="Times New Roman" pitchFamily="18" charset="0"/>
              </a:rPr>
              <a:t>etc.). </a:t>
            </a:r>
            <a:r>
              <a:rPr lang="en-US" sz="2800" dirty="0">
                <a:cs typeface="Times New Roman" pitchFamily="18" charset="0"/>
              </a:rPr>
              <a:t/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Issues: length, case sensitivity, allowable characters, special rules.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Keywords</a:t>
            </a:r>
            <a:r>
              <a:rPr lang="en-US" sz="2800" dirty="0">
                <a:cs typeface="Times New Roman" pitchFamily="18" charset="0"/>
              </a:rPr>
              <a:t>: names reserved by the language designer: if, </a:t>
            </a:r>
            <a:r>
              <a:rPr lang="en-US" sz="2800" dirty="0" smtClean="0">
                <a:cs typeface="Times New Roman" pitchFamily="18" charset="0"/>
              </a:rPr>
              <a:t>else, </a:t>
            </a:r>
            <a:r>
              <a:rPr lang="en-US" sz="2800" dirty="0">
                <a:cs typeface="Times New Roman" pitchFamily="18" charset="0"/>
              </a:rPr>
              <a:t>switch, int, float, char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Operators</a:t>
            </a:r>
            <a:r>
              <a:rPr lang="en-US" sz="2800" dirty="0">
                <a:cs typeface="Times New Roman" pitchFamily="18" charset="0"/>
              </a:rPr>
              <a:t>:  +, *, &lt;&lt;, &gt;=, !, &amp;&amp;, ||, 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Separators</a:t>
            </a:r>
            <a:r>
              <a:rPr lang="en-US" sz="2800" dirty="0">
                <a:cs typeface="Times New Roman" pitchFamily="18" charset="0"/>
              </a:rPr>
              <a:t>: , ; . ( ) etc.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Literals</a:t>
            </a:r>
            <a:r>
              <a:rPr lang="en-US" sz="2800" dirty="0">
                <a:cs typeface="Times New Roman" pitchFamily="18" charset="0"/>
              </a:rPr>
              <a:t>: numbers, characters, strings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Comments</a:t>
            </a:r>
            <a:r>
              <a:rPr lang="en-US" sz="2800" dirty="0">
                <a:cs typeface="Times New Roman" pitchFamily="18" charset="0"/>
              </a:rPr>
              <a:t>: /* ... */,  // ...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2800" b="1" dirty="0">
                <a:cs typeface="Times New Roman" pitchFamily="18" charset="0"/>
              </a:rPr>
              <a:t>Layout, space</a:t>
            </a:r>
            <a:r>
              <a:rPr lang="en-US" sz="2800" dirty="0">
                <a:cs typeface="Times New Roman" pitchFamily="18" charset="0"/>
              </a:rPr>
              <a:t>: some languages are of free format, 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while some are not, e.g.,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Python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09600" y="814388"/>
            <a:ext cx="7903126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Lexical</a:t>
            </a:r>
            <a:r>
              <a:rPr lang="en-US" sz="2800" dirty="0"/>
              <a:t> symbols, units, tokens: basic building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533401" y="806450"/>
            <a:ext cx="83058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Syntax</a:t>
            </a:r>
            <a:r>
              <a:rPr lang="en-US" sz="3000" dirty="0">
                <a:cs typeface="Times New Roman" pitchFamily="18" charset="0"/>
              </a:rPr>
              <a:t> of language describes how to put lexical units together to form </a:t>
            </a:r>
            <a:r>
              <a:rPr lang="en-US" sz="3000" dirty="0" smtClean="0">
                <a:cs typeface="Times New Roman" pitchFamily="18" charset="0"/>
              </a:rPr>
              <a:t>valid sentences/statements</a:t>
            </a:r>
            <a:r>
              <a:rPr lang="en-US" sz="3000" dirty="0">
                <a:cs typeface="Times New Roman" pitchFamily="18" charset="0"/>
              </a:rPr>
              <a:t>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In the late 1950s, a </a:t>
            </a:r>
            <a:r>
              <a:rPr lang="en-US" sz="3000" dirty="0" smtClean="0">
                <a:cs typeface="Times New Roman" pitchFamily="18" charset="0"/>
              </a:rPr>
              <a:t>concise and </a:t>
            </a:r>
            <a:r>
              <a:rPr lang="en-US" sz="3000" dirty="0">
                <a:cs typeface="Times New Roman" pitchFamily="18" charset="0"/>
              </a:rPr>
              <a:t>formal way of expressing syntax was introduced: </a:t>
            </a:r>
            <a:br>
              <a:rPr lang="en-US" sz="3000" dirty="0">
                <a:cs typeface="Times New Roman" pitchFamily="18" charset="0"/>
              </a:rPr>
            </a:br>
            <a:r>
              <a:rPr lang="en-US" sz="3000" dirty="0">
                <a:cs typeface="Times New Roman" pitchFamily="18" charset="0"/>
              </a:rPr>
              <a:t>Backus-Naur Form (BNF).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	BNF: Meta-language for describing languages, context free language: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non-terminal</a:t>
            </a:r>
            <a:r>
              <a:rPr lang="en-US" sz="3000" dirty="0">
                <a:cs typeface="Times New Roman" pitchFamily="18" charset="0"/>
              </a:rPr>
              <a:t> symbol: symbols in grammar — </a:t>
            </a:r>
            <a:r>
              <a:rPr lang="en-US" sz="3000" dirty="0" smtClean="0">
                <a:cs typeface="Times New Roman" pitchFamily="18" charset="0"/>
              </a:rPr>
              <a:t>They do not </a:t>
            </a:r>
            <a:r>
              <a:rPr lang="en-US" sz="3000" dirty="0">
                <a:cs typeface="Times New Roman" pitchFamily="18" charset="0"/>
              </a:rPr>
              <a:t>appear in final program;</a:t>
            </a:r>
          </a:p>
          <a:p>
            <a:pPr marL="484188" indent="-48418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b="1" dirty="0">
                <a:cs typeface="Times New Roman" pitchFamily="18" charset="0"/>
              </a:rPr>
              <a:t>terminal</a:t>
            </a:r>
            <a:r>
              <a:rPr lang="en-US" sz="3000" dirty="0">
                <a:cs typeface="Times New Roman" pitchFamily="18" charset="0"/>
              </a:rPr>
              <a:t> symbol: symbols that appear in actual </a:t>
            </a:r>
            <a:r>
              <a:rPr lang="en-US" sz="3000" dirty="0" smtClean="0">
                <a:cs typeface="Times New Roman" pitchFamily="18" charset="0"/>
              </a:rPr>
              <a:t>programs </a:t>
            </a:r>
            <a:r>
              <a:rPr lang="en-US" sz="3000" dirty="0">
                <a:cs typeface="Times New Roman" pitchFamily="18" charset="0"/>
              </a:rPr>
              <a:t>— go no further in translating from grammar</a:t>
            </a:r>
            <a:r>
              <a:rPr lang="en-US" sz="3000" dirty="0"/>
              <a:t>.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565150" y="685800"/>
            <a:ext cx="8197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solidFill>
                  <a:srgbClr val="0070C0"/>
                </a:solidFill>
                <a:cs typeface="Times New Roman" pitchFamily="18" charset="0"/>
              </a:rPr>
              <a:t>Example: Define a Very Simple Language (VSL)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&lt;sentence&gt;	::= &lt;subject&gt; &lt;verb&gt; &lt;object&gt;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&lt;subject&gt;	::= &lt;adjective&gt; &lt;noun&gt;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&lt;adjective&gt;	::= &lt;adjective&gt; | &lt;adjective&gt; &lt;adjective&gt;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&lt;object&gt;	::= &lt;subject&gt;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&lt;noun&gt;	::= </a:t>
            </a:r>
            <a:r>
              <a:rPr lang="en-US" sz="2600" b="1" dirty="0">
                <a:cs typeface="Times New Roman" pitchFamily="18" charset="0"/>
              </a:rPr>
              <a:t>table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horse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computer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&lt;adjective&gt;	::= </a:t>
            </a:r>
            <a:r>
              <a:rPr lang="en-US" sz="2600" b="1" dirty="0">
                <a:cs typeface="Times New Roman" pitchFamily="18" charset="0"/>
              </a:rPr>
              <a:t>big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fast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good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high</a:t>
            </a:r>
            <a:endParaRPr lang="en-US" sz="26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cs typeface="Times New Roman" pitchFamily="18" charset="0"/>
              </a:rPr>
              <a:t>&lt;verb&gt;		::= </a:t>
            </a:r>
            <a:r>
              <a:rPr lang="en-US" sz="2600" b="1" dirty="0">
                <a:cs typeface="Times New Roman" pitchFamily="18" charset="0"/>
              </a:rPr>
              <a:t>is</a:t>
            </a:r>
            <a:r>
              <a:rPr lang="en-US" sz="2600" dirty="0">
                <a:cs typeface="Times New Roman" pitchFamily="18" charset="0"/>
              </a:rPr>
              <a:t> | </a:t>
            </a:r>
            <a:r>
              <a:rPr lang="en-US" sz="2600" b="1" dirty="0">
                <a:cs typeface="Times New Roman" pitchFamily="18" charset="0"/>
              </a:rPr>
              <a:t>makes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1712913" algn="l"/>
                <a:tab pos="3830638" algn="l"/>
                <a:tab pos="4976813" algn="l"/>
              </a:tabLst>
            </a:pPr>
            <a:r>
              <a:rPr lang="en-US" sz="2600" dirty="0">
                <a:solidFill>
                  <a:srgbClr val="0000FF"/>
                </a:solidFill>
                <a:cs typeface="Times New Roman" pitchFamily="18" charset="0"/>
              </a:rPr>
              <a:t>&lt;sentence&gt;	::= &lt;verb&gt; &lt;subject&gt; &lt;object</a:t>
            </a:r>
            <a:r>
              <a:rPr lang="en-US" sz="2600" dirty="0" smtClean="0">
                <a:solidFill>
                  <a:srgbClr val="0000FF"/>
                </a:solidFill>
                <a:cs typeface="Times New Roman" pitchFamily="18" charset="0"/>
              </a:rPr>
              <a:t>&gt; </a:t>
            </a:r>
            <a:r>
              <a:rPr lang="en-US" sz="2600" b="1" dirty="0" smtClean="0">
                <a:solidFill>
                  <a:srgbClr val="0000FF"/>
                </a:solidFill>
                <a:cs typeface="Times New Roman" pitchFamily="18" charset="0"/>
              </a:rPr>
              <a:t>?</a:t>
            </a:r>
            <a:endParaRPr lang="en-US" sz="2600" b="1" dirty="0">
              <a:solidFill>
                <a:srgbClr val="0000FF"/>
              </a:solidFill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endParaRPr lang="en-US" sz="2600" b="1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endParaRPr lang="en-US" sz="26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57400" algn="l"/>
                <a:tab pos="3657600" algn="l"/>
                <a:tab pos="4957763" algn="l"/>
              </a:tabLst>
            </a:pPr>
            <a:r>
              <a:rPr lang="en-US" sz="2600" dirty="0">
                <a:solidFill>
                  <a:schemeClr val="accent2"/>
                </a:solidFill>
                <a:cs typeface="Times New Roman" pitchFamily="18" charset="0"/>
              </a:rPr>
              <a:t>	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4876800" y="4816853"/>
            <a:ext cx="0" cy="158394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562600" y="1498600"/>
            <a:ext cx="1365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| &lt;noun&gt;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4688" y="4743450"/>
            <a:ext cx="35221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fast big high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horse is good </a:t>
            </a:r>
          </a:p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big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high table is good table</a:t>
            </a:r>
          </a:p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high is computer</a:t>
            </a:r>
          </a:p>
          <a:p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h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orse eats grass</a:t>
            </a:r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80038" y="4757738"/>
            <a:ext cx="3087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4188" indent="-484188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973138" algn="l"/>
                <a:tab pos="2057400" algn="l"/>
                <a:tab pos="3657600" algn="l"/>
                <a:tab pos="49577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table makes horse 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fast table is high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is fast computer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good</a:t>
            </a:r>
          </a:p>
          <a:p>
            <a:pPr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is fast computer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good? 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3400" y="2362200"/>
            <a:ext cx="19129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</a:rPr>
              <a:t>| &lt;adjective&gt;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150535" grpId="1"/>
      <p:bldP spid="150535" grpId="2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44525" y="685800"/>
            <a:ext cx="83058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Example: Define a Very Simple Programming Language (VSPL)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&lt;char&gt; 	::= 	</a:t>
            </a:r>
            <a:r>
              <a:rPr lang="en-US" b="1" dirty="0">
                <a:latin typeface="Times" charset="0"/>
                <a:cs typeface="Times New Roman" pitchFamily="18" charset="0"/>
              </a:rPr>
              <a:t>a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b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c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…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z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0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1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 ...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9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&lt;operator&gt; 	::= 	</a:t>
            </a:r>
            <a:r>
              <a:rPr lang="en-US" b="1" dirty="0">
                <a:latin typeface="Times" charset="0"/>
                <a:cs typeface="Times New Roman" pitchFamily="18" charset="0"/>
              </a:rPr>
              <a:t>+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-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*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/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%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&lt;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&gt;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==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</a:t>
            </a:r>
            <a:r>
              <a:rPr lang="en-US" b="1" dirty="0">
                <a:latin typeface="Times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latin typeface="Times" charset="0"/>
                <a:cs typeface="Times New Roman" pitchFamily="18" charset="0"/>
              </a:rPr>
              <a:t> |</a:t>
            </a:r>
            <a:r>
              <a:rPr lang="en-US" b="1" dirty="0">
                <a:latin typeface="Times" charset="0"/>
                <a:cs typeface="Times New Roman" pitchFamily="18" charset="0"/>
              </a:rPr>
              <a:t> </a:t>
            </a:r>
            <a:r>
              <a:rPr lang="en-US" b="1" dirty="0">
                <a:latin typeface="Times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endParaRPr lang="en-US" b="1" dirty="0">
              <a:latin typeface="Times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&lt;variable&gt; 	::= 	&lt;char&gt; | &lt;char&gt; &lt; variable&gt;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 expr &gt; 	::= 	&lt; variable&gt; &lt;operator&gt;&lt;variable&gt;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			| </a:t>
            </a:r>
            <a:r>
              <a:rPr lang="en-US" b="1" dirty="0">
                <a:latin typeface="Times" charset="0"/>
                <a:cs typeface="Times New Roman" pitchFamily="18" charset="0"/>
              </a:rPr>
              <a:t>(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 </a:t>
            </a:r>
            <a:r>
              <a:rPr lang="en-US" b="1" dirty="0">
                <a:latin typeface="Times" charset="0"/>
                <a:cs typeface="Times New Roman" pitchFamily="18" charset="0"/>
              </a:rPr>
              <a:t>)</a:t>
            </a:r>
            <a:r>
              <a:rPr lang="en-US" dirty="0">
                <a:latin typeface="Times" charset="0"/>
                <a:cs typeface="Times New Roman" pitchFamily="18" charset="0"/>
              </a:rPr>
              <a:t> &lt;operator&gt; </a:t>
            </a:r>
            <a:r>
              <a:rPr lang="en-US" b="1" dirty="0">
                <a:latin typeface="Times" charset="0"/>
                <a:cs typeface="Times New Roman" pitchFamily="18" charset="0"/>
              </a:rPr>
              <a:t>(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 </a:t>
            </a:r>
            <a:r>
              <a:rPr lang="en-US" b="1" dirty="0">
                <a:latin typeface="Times" charset="0"/>
                <a:cs typeface="Times New Roman" pitchFamily="18" charset="0"/>
              </a:rPr>
              <a:t>)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&lt;assign&gt; 	::= 	&lt; variable&gt; </a:t>
            </a:r>
            <a:r>
              <a:rPr lang="en-US" b="1" dirty="0">
                <a:latin typeface="Times" charset="0"/>
                <a:cs typeface="Times New Roman" pitchFamily="18" charset="0"/>
              </a:rPr>
              <a:t>=</a:t>
            </a:r>
            <a:r>
              <a:rPr lang="en-US" dirty="0">
                <a:latin typeface="Times" charset="0"/>
                <a:cs typeface="Times New Roman" pitchFamily="18" charset="0"/>
              </a:rPr>
              <a:t> &lt;expr&gt;</a:t>
            </a:r>
            <a:r>
              <a:rPr lang="en-US" b="1" dirty="0">
                <a:latin typeface="Times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&lt;statements&gt;	::= 	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&lt;</a:t>
            </a:r>
            <a:r>
              <a:rPr lang="en-US" dirty="0">
                <a:latin typeface="Times" charset="0"/>
                <a:cs typeface="Times New Roman" pitchFamily="18" charset="0"/>
              </a:rPr>
              <a:t>assign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&gt; </a:t>
            </a:r>
            <a:r>
              <a:rPr lang="en-US" dirty="0">
                <a:latin typeface="Times" charset="0"/>
                <a:cs typeface="Times New Roman" pitchFamily="18" charset="0"/>
              </a:rPr>
              <a:t>| &lt;assign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&gt; </a:t>
            </a:r>
            <a:r>
              <a:rPr lang="en-US" dirty="0">
                <a:latin typeface="Times" charset="0"/>
                <a:cs typeface="Times New Roman" pitchFamily="18" charset="0"/>
              </a:rPr>
              <a:t>&lt;statements&gt;</a:t>
            </a:r>
          </a:p>
          <a:p>
            <a:pPr marL="484188" indent="-484188" algn="just" defTabSz="966788">
              <a:lnSpc>
                <a:spcPct val="15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Which are valid?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2sum = 2+3;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sum4 = (a1 + a2) * (3b % 4*b);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3p4rd2 = ((1a + a2) * (b3 % b4)) / (c7 - c8);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err="1">
                <a:latin typeface="Times" charset="0"/>
                <a:cs typeface="Times New Roman" pitchFamily="18" charset="0"/>
              </a:rPr>
              <a:t>foo_bar</a:t>
            </a:r>
            <a:r>
              <a:rPr lang="en-US" dirty="0">
                <a:latin typeface="Times" charset="0"/>
                <a:cs typeface="Times New Roman" pitchFamily="18" charset="0"/>
              </a:rPr>
              <a:t> = (a1 + a2 - b3 - b4);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(a1 / a2) = (c3 - c4);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644525" y="800100"/>
            <a:ext cx="83058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3900" algn="l"/>
              </a:tabLst>
            </a:pPr>
            <a:r>
              <a:rPr lang="en-US" sz="3000">
                <a:cs typeface="Times New Roman" pitchFamily="18" charset="0"/>
              </a:rPr>
              <a:t>A language can </a:t>
            </a:r>
            <a:r>
              <a:rPr lang="en-US" sz="3000">
                <a:solidFill>
                  <a:srgbClr val="0000FF"/>
                </a:solidFill>
                <a:cs typeface="Times New Roman" pitchFamily="18" charset="0"/>
              </a:rPr>
              <a:t>also</a:t>
            </a:r>
            <a:r>
              <a:rPr lang="en-US" sz="3000">
                <a:cs typeface="Times New Roman" pitchFamily="18" charset="0"/>
              </a:rPr>
              <a:t> be defined by a </a:t>
            </a:r>
            <a:r>
              <a:rPr lang="en-US" sz="3000">
                <a:solidFill>
                  <a:schemeClr val="accent2"/>
                </a:solidFill>
                <a:cs typeface="Times New Roman" pitchFamily="18" charset="0"/>
              </a:rPr>
              <a:t>syntax graph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Program Structure: Syntactic</a:t>
            </a:r>
          </a:p>
        </p:txBody>
      </p:sp>
      <p:sp>
        <p:nvSpPr>
          <p:cNvPr id="24580" name="Text Box 96"/>
          <p:cNvSpPr txBox="1">
            <a:spLocks noChangeArrowheads="1"/>
          </p:cNvSpPr>
          <p:nvPr/>
        </p:nvSpPr>
        <p:spPr bwMode="auto">
          <a:xfrm>
            <a:off x="869950" y="1546225"/>
            <a:ext cx="3028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/>
              <a:t>if</a:t>
            </a:r>
            <a:r>
              <a:rPr lang="en-US" sz="2100"/>
              <a:t> (condition) </a:t>
            </a:r>
            <a:r>
              <a:rPr lang="en-US" sz="2100">
                <a:sym typeface="Symbol" pitchFamily="18" charset="2"/>
              </a:rPr>
              <a:t>statements </a:t>
            </a:r>
            <a:r>
              <a:rPr lang="en-US" sz="2100" b="1">
                <a:sym typeface="Symbol" pitchFamily="18" charset="2"/>
              </a:rPr>
              <a:t>; </a:t>
            </a:r>
            <a:endParaRPr lang="en-US" sz="2100" b="1"/>
          </a:p>
        </p:txBody>
      </p:sp>
      <p:sp>
        <p:nvSpPr>
          <p:cNvPr id="24581" name="Line 97"/>
          <p:cNvSpPr>
            <a:spLocks noChangeShapeType="1"/>
          </p:cNvSpPr>
          <p:nvPr/>
        </p:nvSpPr>
        <p:spPr bwMode="auto">
          <a:xfrm>
            <a:off x="484188" y="177323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98"/>
          <p:cNvSpPr>
            <a:spLocks noChangeShapeType="1"/>
          </p:cNvSpPr>
          <p:nvPr/>
        </p:nvSpPr>
        <p:spPr bwMode="auto">
          <a:xfrm flipV="1">
            <a:off x="3789363" y="1773238"/>
            <a:ext cx="290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Rectangle 99"/>
          <p:cNvSpPr>
            <a:spLocks noChangeArrowheads="1"/>
          </p:cNvSpPr>
          <p:nvPr/>
        </p:nvSpPr>
        <p:spPr bwMode="auto">
          <a:xfrm>
            <a:off x="4273550" y="1935163"/>
            <a:ext cx="1960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/>
          <a:p>
            <a:pPr defTabSz="966788"/>
            <a:r>
              <a:rPr lang="en-US" sz="2100" b="1">
                <a:sym typeface="Symbol" pitchFamily="18" charset="2"/>
              </a:rPr>
              <a:t>else</a:t>
            </a:r>
            <a:r>
              <a:rPr lang="en-US" sz="2100">
                <a:sym typeface="Symbol" pitchFamily="18" charset="2"/>
              </a:rPr>
              <a:t> statements </a:t>
            </a:r>
            <a:r>
              <a:rPr lang="en-US" sz="2100" b="1">
                <a:sym typeface="Symbol" pitchFamily="18" charset="2"/>
              </a:rPr>
              <a:t>;</a:t>
            </a:r>
          </a:p>
        </p:txBody>
      </p:sp>
      <p:sp>
        <p:nvSpPr>
          <p:cNvPr id="24584" name="Line 100"/>
          <p:cNvSpPr>
            <a:spLocks noChangeShapeType="1"/>
          </p:cNvSpPr>
          <p:nvPr/>
        </p:nvSpPr>
        <p:spPr bwMode="auto">
          <a:xfrm>
            <a:off x="4113213" y="177323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1"/>
          <p:cNvSpPr>
            <a:spLocks noChangeShapeType="1"/>
          </p:cNvSpPr>
          <p:nvPr/>
        </p:nvSpPr>
        <p:spPr bwMode="auto">
          <a:xfrm>
            <a:off x="4113213" y="2176463"/>
            <a:ext cx="16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2"/>
          <p:cNvSpPr>
            <a:spLocks noChangeShapeType="1"/>
          </p:cNvSpPr>
          <p:nvPr/>
        </p:nvSpPr>
        <p:spPr bwMode="auto">
          <a:xfrm>
            <a:off x="6127750" y="2176463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03"/>
          <p:cNvSpPr>
            <a:spLocks noChangeShapeType="1"/>
          </p:cNvSpPr>
          <p:nvPr/>
        </p:nvSpPr>
        <p:spPr bwMode="auto">
          <a:xfrm flipV="1">
            <a:off x="6289675" y="1773238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09"/>
          <p:cNvSpPr txBox="1">
            <a:spLocks noChangeArrowheads="1"/>
          </p:cNvSpPr>
          <p:nvPr/>
        </p:nvSpPr>
        <p:spPr bwMode="auto">
          <a:xfrm>
            <a:off x="725488" y="2209800"/>
            <a:ext cx="4173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>
                <a:latin typeface="Arial" pitchFamily="34" charset="0"/>
              </a:rPr>
              <a:t>if</a:t>
            </a:r>
            <a:r>
              <a:rPr lang="en-US" sz="2100">
                <a:latin typeface="Arial" pitchFamily="34" charset="0"/>
              </a:rPr>
              <a:t> (a &lt; 0) </a:t>
            </a:r>
            <a:r>
              <a:rPr lang="en-US" sz="2100" b="1">
                <a:latin typeface="Arial" pitchFamily="34" charset="0"/>
              </a:rPr>
              <a:t>return</a:t>
            </a:r>
            <a:r>
              <a:rPr lang="en-US" sz="2100">
                <a:latin typeface="Arial" pitchFamily="34" charset="0"/>
              </a:rPr>
              <a:t> -a;</a:t>
            </a:r>
          </a:p>
          <a:p>
            <a:pPr>
              <a:lnSpc>
                <a:spcPct val="140000"/>
              </a:lnSpc>
            </a:pPr>
            <a:r>
              <a:rPr lang="en-US" sz="2100" b="1">
                <a:latin typeface="Arial" pitchFamily="34" charset="0"/>
              </a:rPr>
              <a:t>if</a:t>
            </a:r>
            <a:r>
              <a:rPr lang="en-US" sz="2100">
                <a:latin typeface="Arial" pitchFamily="34" charset="0"/>
              </a:rPr>
              <a:t> (a &lt; 0) </a:t>
            </a:r>
            <a:r>
              <a:rPr lang="en-US" sz="2100" b="1">
                <a:latin typeface="Arial" pitchFamily="34" charset="0"/>
              </a:rPr>
              <a:t>return</a:t>
            </a:r>
            <a:r>
              <a:rPr lang="en-US" sz="2100">
                <a:latin typeface="Arial" pitchFamily="34" charset="0"/>
              </a:rPr>
              <a:t> -a; </a:t>
            </a:r>
            <a:r>
              <a:rPr lang="en-US" sz="2100" b="1">
                <a:latin typeface="Arial" pitchFamily="34" charset="0"/>
              </a:rPr>
              <a:t>else return</a:t>
            </a:r>
            <a:r>
              <a:rPr lang="en-US" sz="2100">
                <a:latin typeface="Arial" pitchFamily="34" charset="0"/>
              </a:rPr>
              <a:t> a;</a:t>
            </a:r>
          </a:p>
        </p:txBody>
      </p:sp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484188" y="3527425"/>
            <a:ext cx="8256587" cy="3025775"/>
            <a:chOff x="305" y="2016"/>
            <a:chExt cx="5201" cy="1906"/>
          </a:xfrm>
        </p:grpSpPr>
        <p:sp>
          <p:nvSpPr>
            <p:cNvPr id="24590" name="Text Box 82"/>
            <p:cNvSpPr txBox="1">
              <a:spLocks noChangeArrowheads="1"/>
            </p:cNvSpPr>
            <p:nvPr/>
          </p:nvSpPr>
          <p:spPr bwMode="auto">
            <a:xfrm>
              <a:off x="548" y="2016"/>
              <a:ext cx="304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 b="1" dirty="0"/>
                <a:t>switch</a:t>
              </a:r>
              <a:r>
                <a:rPr lang="en-US" sz="2100" dirty="0"/>
                <a:t> (expr) {      </a:t>
              </a:r>
              <a:r>
                <a:rPr lang="en-US" sz="2100" b="1" dirty="0">
                  <a:sym typeface="Symbol" pitchFamily="18" charset="2"/>
                </a:rPr>
                <a:t>case</a:t>
              </a:r>
              <a:r>
                <a:rPr lang="en-US" sz="2100" dirty="0">
                  <a:sym typeface="Symbol" pitchFamily="18" charset="2"/>
                </a:rPr>
                <a:t> value: statements ; </a:t>
              </a:r>
              <a:endParaRPr lang="en-US" sz="2100" b="1" dirty="0"/>
            </a:p>
          </p:txBody>
        </p:sp>
        <p:sp>
          <p:nvSpPr>
            <p:cNvPr id="24591" name="Line 83"/>
            <p:cNvSpPr>
              <a:spLocks noChangeShapeType="1"/>
            </p:cNvSpPr>
            <p:nvPr/>
          </p:nvSpPr>
          <p:spPr bwMode="auto">
            <a:xfrm>
              <a:off x="305" y="2159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Rectangle 85"/>
            <p:cNvSpPr>
              <a:spLocks noChangeArrowheads="1"/>
            </p:cNvSpPr>
            <p:nvPr/>
          </p:nvSpPr>
          <p:spPr bwMode="auto">
            <a:xfrm>
              <a:off x="3657" y="2261"/>
              <a:ext cx="14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/>
            <a:p>
              <a:pPr defTabSz="966788"/>
              <a:r>
                <a:rPr lang="en-US" sz="2100" b="1">
                  <a:sym typeface="Symbol" pitchFamily="18" charset="2"/>
                </a:rPr>
                <a:t>default</a:t>
              </a:r>
              <a:r>
                <a:rPr lang="en-US" sz="2100">
                  <a:sym typeface="Symbol" pitchFamily="18" charset="2"/>
                </a:rPr>
                <a:t>: statements;</a:t>
              </a:r>
            </a:p>
          </p:txBody>
        </p:sp>
        <p:sp>
          <p:nvSpPr>
            <p:cNvPr id="24593" name="Line 86"/>
            <p:cNvSpPr>
              <a:spLocks noChangeShapeType="1"/>
            </p:cNvSpPr>
            <p:nvPr/>
          </p:nvSpPr>
          <p:spPr bwMode="auto">
            <a:xfrm>
              <a:off x="3600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87"/>
            <p:cNvSpPr>
              <a:spLocks noChangeShapeType="1"/>
            </p:cNvSpPr>
            <p:nvPr/>
          </p:nvSpPr>
          <p:spPr bwMode="auto">
            <a:xfrm>
              <a:off x="3595" y="2413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88"/>
            <p:cNvSpPr>
              <a:spLocks noChangeShapeType="1"/>
            </p:cNvSpPr>
            <p:nvPr/>
          </p:nvSpPr>
          <p:spPr bwMode="auto">
            <a:xfrm>
              <a:off x="5082" y="2413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89"/>
            <p:cNvSpPr>
              <a:spLocks noChangeShapeType="1"/>
            </p:cNvSpPr>
            <p:nvPr/>
          </p:nvSpPr>
          <p:spPr bwMode="auto">
            <a:xfrm flipV="1">
              <a:off x="5184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Text Box 90"/>
            <p:cNvSpPr txBox="1">
              <a:spLocks noChangeArrowheads="1"/>
            </p:cNvSpPr>
            <p:nvPr/>
          </p:nvSpPr>
          <p:spPr bwMode="auto">
            <a:xfrm>
              <a:off x="5210" y="2026"/>
              <a:ext cx="21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/>
                <a:t>}</a:t>
              </a:r>
            </a:p>
          </p:txBody>
        </p:sp>
        <p:sp>
          <p:nvSpPr>
            <p:cNvPr id="24598" name="Line 92"/>
            <p:cNvSpPr>
              <a:spLocks noChangeShapeType="1"/>
            </p:cNvSpPr>
            <p:nvPr/>
          </p:nvSpPr>
          <p:spPr bwMode="auto">
            <a:xfrm>
              <a:off x="3552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93"/>
            <p:cNvSpPr>
              <a:spLocks noChangeShapeType="1"/>
            </p:cNvSpPr>
            <p:nvPr/>
          </p:nvSpPr>
          <p:spPr bwMode="auto">
            <a:xfrm flipH="1">
              <a:off x="1727" y="2413"/>
              <a:ext cx="1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94"/>
            <p:cNvSpPr>
              <a:spLocks noChangeShapeType="1"/>
            </p:cNvSpPr>
            <p:nvPr/>
          </p:nvSpPr>
          <p:spPr bwMode="auto">
            <a:xfrm flipV="1">
              <a:off x="1727" y="2159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95"/>
            <p:cNvSpPr>
              <a:spLocks noChangeShapeType="1"/>
            </p:cNvSpPr>
            <p:nvPr/>
          </p:nvSpPr>
          <p:spPr bwMode="auto">
            <a:xfrm>
              <a:off x="1676" y="2159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10"/>
            <p:cNvSpPr txBox="1">
              <a:spLocks noChangeArrowheads="1"/>
            </p:cNvSpPr>
            <p:nvPr/>
          </p:nvSpPr>
          <p:spPr bwMode="auto">
            <a:xfrm>
              <a:off x="457" y="2448"/>
              <a:ext cx="3733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6744" tIns="48372" rIns="96744" bIns="48372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100" b="1" dirty="0">
                  <a:latin typeface="Arial" pitchFamily="34" charset="0"/>
                </a:rPr>
                <a:t>switch</a:t>
              </a:r>
              <a:r>
                <a:rPr lang="en-US" sz="2100" dirty="0">
                  <a:latin typeface="Arial" pitchFamily="34" charset="0"/>
                </a:rPr>
                <a:t> (</a:t>
              </a:r>
              <a:r>
                <a:rPr lang="en-US" sz="2100" dirty="0" err="1">
                  <a:latin typeface="Arial" pitchFamily="34" charset="0"/>
                </a:rPr>
                <a:t>ch</a:t>
              </a:r>
              <a:r>
                <a:rPr lang="en-US" sz="2100" dirty="0">
                  <a:latin typeface="Arial" pitchFamily="34" charset="0"/>
                </a:rPr>
                <a:t>) {</a:t>
              </a:r>
            </a:p>
            <a:p>
              <a:r>
                <a:rPr lang="en-US" sz="2100" b="1" dirty="0">
                  <a:latin typeface="Arial" pitchFamily="34" charset="0"/>
                </a:rPr>
                <a:t>	case</a:t>
              </a:r>
              <a:r>
                <a:rPr lang="en-US" sz="2100" dirty="0">
                  <a:latin typeface="Arial" pitchFamily="34" charset="0"/>
                </a:rPr>
                <a:t> '+': x = a + b; 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break;</a:t>
              </a:r>
              <a:r>
                <a:rPr lang="en-US" sz="2100" dirty="0">
                  <a:latin typeface="Arial" pitchFamily="34" charset="0"/>
                </a:rPr>
                <a:t> </a:t>
              </a:r>
            </a:p>
            <a:p>
              <a:r>
                <a:rPr lang="en-US" sz="2100" dirty="0">
                  <a:latin typeface="Arial" pitchFamily="34" charset="0"/>
                </a:rPr>
                <a:t>	</a:t>
              </a:r>
              <a:r>
                <a:rPr lang="en-US" sz="2100" b="1" dirty="0">
                  <a:latin typeface="Arial" pitchFamily="34" charset="0"/>
                </a:rPr>
                <a:t>case</a:t>
              </a:r>
              <a:r>
                <a:rPr lang="en-US" sz="2100" dirty="0">
                  <a:latin typeface="Arial" pitchFamily="34" charset="0"/>
                </a:rPr>
                <a:t> '-':  x = a - b;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  break;</a:t>
              </a:r>
              <a:r>
                <a:rPr lang="en-US" sz="2100" dirty="0">
                  <a:latin typeface="Arial" pitchFamily="34" charset="0"/>
                </a:rPr>
                <a:t> </a:t>
              </a:r>
            </a:p>
            <a:p>
              <a:r>
                <a:rPr lang="en-US" sz="2100" dirty="0">
                  <a:latin typeface="Arial" pitchFamily="34" charset="0"/>
                </a:rPr>
                <a:t>	</a:t>
              </a:r>
              <a:r>
                <a:rPr lang="en-US" sz="2100" b="1" dirty="0">
                  <a:latin typeface="Arial" pitchFamily="34" charset="0"/>
                </a:rPr>
                <a:t>case</a:t>
              </a:r>
              <a:r>
                <a:rPr lang="en-US" sz="2100" dirty="0">
                  <a:latin typeface="Arial" pitchFamily="34" charset="0"/>
                </a:rPr>
                <a:t> '*':  x = a * b;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  break;</a:t>
              </a:r>
              <a:r>
                <a:rPr lang="en-US" sz="2100" dirty="0">
                  <a:latin typeface="Arial" pitchFamily="34" charset="0"/>
                </a:rPr>
                <a:t> </a:t>
              </a:r>
            </a:p>
            <a:p>
              <a:r>
                <a:rPr lang="en-US" sz="2100" dirty="0">
                  <a:latin typeface="Arial" pitchFamily="34" charset="0"/>
                </a:rPr>
                <a:t>	</a:t>
              </a:r>
              <a:r>
                <a:rPr lang="en-US" sz="2100" b="1" dirty="0">
                  <a:latin typeface="Arial" pitchFamily="34" charset="0"/>
                </a:rPr>
                <a:t>case</a:t>
              </a:r>
              <a:r>
                <a:rPr lang="en-US" sz="2100" dirty="0">
                  <a:latin typeface="Arial" pitchFamily="34" charset="0"/>
                </a:rPr>
                <a:t> 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'</a:t>
              </a:r>
              <a:r>
                <a:rPr lang="en-US" sz="2100" dirty="0">
                  <a:cs typeface="Times New Roman" pitchFamily="18" charset="0"/>
                  <a:sym typeface="Symbol" pitchFamily="18" charset="2"/>
                </a:rPr>
                <a:t>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': x = a / b; x = round(x); break; </a:t>
              </a:r>
              <a:r>
                <a:rPr lang="en-US" sz="2100" dirty="0">
                  <a:latin typeface="Arial" pitchFamily="34" charset="0"/>
                </a:rPr>
                <a:t> </a:t>
              </a:r>
            </a:p>
            <a:p>
              <a:r>
                <a:rPr lang="en-US" sz="2100" dirty="0">
                  <a:latin typeface="Arial" pitchFamily="34" charset="0"/>
                </a:rPr>
                <a:t>	</a:t>
              </a:r>
              <a:r>
                <a:rPr lang="en-US" sz="2100" b="1" dirty="0">
                  <a:latin typeface="Arial" pitchFamily="34" charset="0"/>
                </a:rPr>
                <a:t>default</a:t>
              </a:r>
              <a:r>
                <a:rPr lang="en-US" sz="2100" dirty="0">
                  <a:latin typeface="Arial" pitchFamily="34" charset="0"/>
                </a:rPr>
                <a:t>: printf("invalid operator"); </a:t>
              </a:r>
              <a:r>
                <a:rPr lang="en-US" sz="2100" dirty="0">
                  <a:latin typeface="Arial" pitchFamily="34" charset="0"/>
                  <a:cs typeface="Times New Roman" pitchFamily="18" charset="0"/>
                </a:rPr>
                <a:t>break;</a:t>
              </a:r>
              <a:r>
                <a:rPr lang="en-US" sz="2100" dirty="0">
                  <a:latin typeface="Arial" pitchFamily="34" charset="0"/>
                </a:rPr>
                <a:t> </a:t>
              </a:r>
            </a:p>
            <a:p>
              <a:r>
                <a:rPr lang="en-US" sz="2100" dirty="0">
                  <a:latin typeface="Arial" pitchFamily="34" charset="0"/>
                </a:rPr>
                <a:t>}</a:t>
              </a:r>
            </a:p>
          </p:txBody>
        </p:sp>
        <p:sp>
          <p:nvSpPr>
            <p:cNvPr id="24603" name="Line 111"/>
            <p:cNvSpPr>
              <a:spLocks noChangeShapeType="1"/>
            </p:cNvSpPr>
            <p:nvPr/>
          </p:nvSpPr>
          <p:spPr bwMode="auto">
            <a:xfrm>
              <a:off x="3504" y="2163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112"/>
            <p:cNvSpPr>
              <a:spLocks noChangeShapeType="1"/>
            </p:cNvSpPr>
            <p:nvPr/>
          </p:nvSpPr>
          <p:spPr bwMode="auto">
            <a:xfrm>
              <a:off x="5376" y="2163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 bwMode="auto">
          <a:xfrm>
            <a:off x="0" y="3200400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8094976" cy="4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dirty="0">
                <a:solidFill>
                  <a:schemeClr val="accent2"/>
                </a:solidFill>
              </a:rPr>
              <a:t>What is the </a:t>
            </a:r>
            <a:r>
              <a:rPr lang="en-US" sz="2100" dirty="0">
                <a:solidFill>
                  <a:srgbClr val="CC3300"/>
                </a:solidFill>
              </a:rPr>
              <a:t>syntax graph </a:t>
            </a:r>
            <a:r>
              <a:rPr lang="en-US" sz="2100" dirty="0">
                <a:solidFill>
                  <a:schemeClr val="accent2"/>
                </a:solidFill>
              </a:rPr>
              <a:t>of</a:t>
            </a:r>
            <a:r>
              <a:rPr lang="en-US" sz="21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100" dirty="0">
                <a:solidFill>
                  <a:schemeClr val="accent2"/>
                </a:solidFill>
              </a:rPr>
              <a:t>the</a:t>
            </a:r>
            <a:r>
              <a:rPr lang="en-US" sz="2100" b="1" dirty="0">
                <a:solidFill>
                  <a:schemeClr val="accent2"/>
                </a:solidFill>
                <a:latin typeface="Arial" pitchFamily="34" charset="0"/>
              </a:rPr>
              <a:t> "while</a:t>
            </a:r>
            <a:r>
              <a:rPr lang="en-US" sz="2100" dirty="0">
                <a:solidFill>
                  <a:schemeClr val="accent2"/>
                </a:solidFill>
                <a:latin typeface="Arial" pitchFamily="34" charset="0"/>
              </a:rPr>
              <a:t> (condition) do {statements;}</a:t>
            </a:r>
            <a:r>
              <a:rPr lang="en-US" sz="2100" b="1" dirty="0">
                <a:solidFill>
                  <a:schemeClr val="accent2"/>
                </a:solidFill>
                <a:latin typeface="Arial" pitchFamily="34" charset="0"/>
              </a:rPr>
              <a:t>"?</a:t>
            </a:r>
            <a:endParaRPr lang="en-US" sz="21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6711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dirty="0">
                <a:latin typeface="Arial" pitchFamily="34" charset="0"/>
              </a:rPr>
              <a:t>(A)	</a:t>
            </a:r>
            <a:r>
              <a:rPr lang="en-US" sz="2100" b="1" dirty="0">
                <a:latin typeface="Arial" pitchFamily="34" charset="0"/>
              </a:rPr>
              <a:t>while</a:t>
            </a:r>
            <a:r>
              <a:rPr lang="en-US" sz="2100" dirty="0">
                <a:latin typeface="Arial" pitchFamily="34" charset="0"/>
              </a:rPr>
              <a:t>         (condition)        do       {statements;}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14478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266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4572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7467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62000" y="2403475"/>
            <a:ext cx="67119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(B)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{statements;}</a:t>
            </a:r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14478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26670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45720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4102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74676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5486400" y="2667000"/>
            <a:ext cx="20574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762000" y="36226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(C)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14478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26670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>
            <a:off x="45720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>
            <a:off x="54102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7543800" y="3851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Freeform 24"/>
          <p:cNvSpPr>
            <a:spLocks/>
          </p:cNvSpPr>
          <p:nvPr/>
        </p:nvSpPr>
        <p:spPr bwMode="auto">
          <a:xfrm>
            <a:off x="4648200" y="3886200"/>
            <a:ext cx="29718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5"/>
          <p:cNvSpPr txBox="1">
            <a:spLocks noChangeArrowheads="1"/>
          </p:cNvSpPr>
          <p:nvPr/>
        </p:nvSpPr>
        <p:spPr bwMode="auto">
          <a:xfrm>
            <a:off x="762000" y="48418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(D)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24" name="Line 26"/>
          <p:cNvSpPr>
            <a:spLocks noChangeShapeType="1"/>
          </p:cNvSpPr>
          <p:nvPr/>
        </p:nvSpPr>
        <p:spPr bwMode="auto">
          <a:xfrm>
            <a:off x="14478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6670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45720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54102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>
            <a:off x="7543800" y="507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31"/>
          <p:cNvSpPr>
            <a:spLocks/>
          </p:cNvSpPr>
          <p:nvPr/>
        </p:nvSpPr>
        <p:spPr bwMode="auto">
          <a:xfrm>
            <a:off x="2743200" y="5105400"/>
            <a:ext cx="48768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32"/>
          <p:cNvSpPr txBox="1">
            <a:spLocks noChangeArrowheads="1"/>
          </p:cNvSpPr>
          <p:nvPr/>
        </p:nvSpPr>
        <p:spPr bwMode="auto">
          <a:xfrm>
            <a:off x="762000" y="5908675"/>
            <a:ext cx="67865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>
                <a:latin typeface="Arial" pitchFamily="34" charset="0"/>
              </a:rPr>
              <a:t>(E)	</a:t>
            </a:r>
            <a:r>
              <a:rPr lang="en-US" sz="2100" b="1">
                <a:latin typeface="Arial" pitchFamily="34" charset="0"/>
              </a:rPr>
              <a:t>while</a:t>
            </a:r>
            <a:r>
              <a:rPr lang="en-US" sz="2100">
                <a:latin typeface="Arial" pitchFamily="34" charset="0"/>
              </a:rPr>
              <a:t>         (condition)        do       {statements ;}</a:t>
            </a:r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>
            <a:off x="14478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>
            <a:off x="26670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5"/>
          <p:cNvSpPr>
            <a:spLocks noChangeShapeType="1"/>
          </p:cNvSpPr>
          <p:nvPr/>
        </p:nvSpPr>
        <p:spPr bwMode="auto">
          <a:xfrm>
            <a:off x="45720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6"/>
          <p:cNvSpPr>
            <a:spLocks noChangeShapeType="1"/>
          </p:cNvSpPr>
          <p:nvPr/>
        </p:nvSpPr>
        <p:spPr bwMode="auto">
          <a:xfrm>
            <a:off x="54102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7543800" y="61372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Freeform 38"/>
          <p:cNvSpPr>
            <a:spLocks/>
          </p:cNvSpPr>
          <p:nvPr/>
        </p:nvSpPr>
        <p:spPr bwMode="auto">
          <a:xfrm>
            <a:off x="1524000" y="6172200"/>
            <a:ext cx="6096000" cy="304800"/>
          </a:xfrm>
          <a:custGeom>
            <a:avLst/>
            <a:gdLst>
              <a:gd name="T0" fmla="*/ 2147483647 w 1200"/>
              <a:gd name="T1" fmla="*/ 0 h 192"/>
              <a:gd name="T2" fmla="*/ 2147483647 w 1200"/>
              <a:gd name="T3" fmla="*/ 2147483647 h 192"/>
              <a:gd name="T4" fmla="*/ 0 w 1200"/>
              <a:gd name="T5" fmla="*/ 2147483647 h 192"/>
              <a:gd name="T6" fmla="*/ 0 w 1200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192"/>
              <a:gd name="T14" fmla="*/ 1200 w 120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192">
                <a:moveTo>
                  <a:pt x="1200" y="0"/>
                </a:moveTo>
                <a:lnTo>
                  <a:pt x="1200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Program Structure: Syntactic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19400"/>
          </a:xfrm>
        </p:spPr>
        <p:txBody>
          <a:bodyPr/>
          <a:lstStyle/>
          <a:p>
            <a:r>
              <a:rPr lang="en-US" sz="2800" smtClean="0"/>
              <a:t>What is the syntax graph for a “for loop”?</a:t>
            </a:r>
          </a:p>
          <a:p>
            <a:r>
              <a:rPr lang="en-US" sz="2800" smtClean="0"/>
              <a:t>	for ( </a:t>
            </a:r>
            <a:r>
              <a:rPr lang="en-US" sz="2800" i="1" smtClean="0"/>
              <a:t>&lt;init-expr&gt;; &lt;test-expr&gt;; &lt;increment-expr&gt; </a:t>
            </a:r>
            <a:r>
              <a:rPr lang="en-US" sz="2800" smtClean="0"/>
              <a:t>)</a:t>
            </a:r>
          </a:p>
          <a:p>
            <a:r>
              <a:rPr lang="en-US" sz="2800" smtClean="0"/>
              <a:t>	{</a:t>
            </a:r>
          </a:p>
          <a:p>
            <a:r>
              <a:rPr lang="en-US" sz="2800" smtClean="0"/>
              <a:t> 		</a:t>
            </a:r>
            <a:r>
              <a:rPr lang="en-US" sz="2800" i="1" smtClean="0"/>
              <a:t>&lt;statements&gt; </a:t>
            </a:r>
          </a:p>
          <a:p>
            <a:r>
              <a:rPr lang="en-US" sz="2800" smtClean="0"/>
              <a:t>	}</a:t>
            </a:r>
          </a:p>
        </p:txBody>
      </p:sp>
      <p:sp>
        <p:nvSpPr>
          <p:cNvPr id="26628" name="Content Placeholder 2"/>
          <p:cNvSpPr txBox="1">
            <a:spLocks/>
          </p:cNvSpPr>
          <p:nvPr/>
        </p:nvSpPr>
        <p:spPr bwMode="auto">
          <a:xfrm>
            <a:off x="733425" y="43434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>
            <a:lvl1pPr marL="363538" indent="-363538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for (      </a:t>
            </a:r>
            <a:r>
              <a:rPr lang="en-US" sz="1800" i="1" dirty="0">
                <a:solidFill>
                  <a:srgbClr val="000000"/>
                </a:solidFill>
              </a:rPr>
              <a:t>&lt;</a:t>
            </a:r>
            <a:r>
              <a:rPr lang="en-US" sz="1800" i="1" dirty="0" err="1">
                <a:solidFill>
                  <a:srgbClr val="000000"/>
                </a:solidFill>
              </a:rPr>
              <a:t>init</a:t>
            </a:r>
            <a:r>
              <a:rPr lang="en-US" sz="1800" i="1" dirty="0">
                <a:solidFill>
                  <a:srgbClr val="000000"/>
                </a:solidFill>
              </a:rPr>
              <a:t>-expr&gt;;       &lt;test-expr&gt;;       &lt;increment-expr&gt; </a:t>
            </a:r>
            <a:r>
              <a:rPr lang="en-US" sz="1800" dirty="0">
                <a:solidFill>
                  <a:srgbClr val="000000"/>
                </a:solidFill>
              </a:rPr>
              <a:t>)        {</a:t>
            </a:r>
            <a:r>
              <a:rPr lang="en-US" sz="1800" i="1" dirty="0">
                <a:solidFill>
                  <a:srgbClr val="000000"/>
                </a:solidFill>
              </a:rPr>
              <a:t>&lt;statements&gt;</a:t>
            </a:r>
            <a:r>
              <a:rPr lang="en-US" sz="1800" dirty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26629" name="Straight Arrow Connector 6"/>
          <p:cNvCxnSpPr>
            <a:cxnSpLocks noChangeShapeType="1"/>
          </p:cNvCxnSpPr>
          <p:nvPr/>
        </p:nvCxnSpPr>
        <p:spPr bwMode="auto">
          <a:xfrm>
            <a:off x="152400" y="4495800"/>
            <a:ext cx="5334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Straight Arrow Connector 7"/>
          <p:cNvCxnSpPr>
            <a:cxnSpLocks noChangeShapeType="1"/>
          </p:cNvCxnSpPr>
          <p:nvPr/>
        </p:nvCxnSpPr>
        <p:spPr bwMode="auto">
          <a:xfrm>
            <a:off x="28194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Straight Arrow Connector 9"/>
          <p:cNvCxnSpPr>
            <a:cxnSpLocks noChangeShapeType="1"/>
          </p:cNvCxnSpPr>
          <p:nvPr/>
        </p:nvCxnSpPr>
        <p:spPr bwMode="auto">
          <a:xfrm>
            <a:off x="43434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Arrow Connector 10"/>
          <p:cNvCxnSpPr>
            <a:cxnSpLocks noChangeShapeType="1"/>
          </p:cNvCxnSpPr>
          <p:nvPr/>
        </p:nvCxnSpPr>
        <p:spPr bwMode="auto">
          <a:xfrm>
            <a:off x="6591300" y="4510088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Arrow Connector 11"/>
          <p:cNvCxnSpPr>
            <a:cxnSpLocks noChangeShapeType="1"/>
          </p:cNvCxnSpPr>
          <p:nvPr/>
        </p:nvCxnSpPr>
        <p:spPr bwMode="auto">
          <a:xfrm flipV="1">
            <a:off x="8610600" y="4510088"/>
            <a:ext cx="381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20"/>
          <p:cNvCxnSpPr>
            <a:cxnSpLocks noChangeShapeType="1"/>
          </p:cNvCxnSpPr>
          <p:nvPr/>
        </p:nvCxnSpPr>
        <p:spPr bwMode="auto">
          <a:xfrm>
            <a:off x="1257300" y="4495800"/>
            <a:ext cx="2667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753225" y="4508500"/>
            <a:ext cx="2009775" cy="552450"/>
            <a:chOff x="6753131" y="4508626"/>
            <a:chExt cx="2009869" cy="552261"/>
          </a:xfrm>
        </p:grpSpPr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6753131" y="4508626"/>
              <a:ext cx="2009869" cy="552261"/>
            </a:xfrm>
            <a:custGeom>
              <a:avLst/>
              <a:gdLst>
                <a:gd name="T0" fmla="*/ 2009869 w 2009869"/>
                <a:gd name="T1" fmla="*/ 0 h 552261"/>
                <a:gd name="T2" fmla="*/ 2009869 w 2009869"/>
                <a:gd name="T3" fmla="*/ 552261 h 552261"/>
                <a:gd name="T4" fmla="*/ 0 w 2009869"/>
                <a:gd name="T5" fmla="*/ 552261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6" name="Straight Arrow Connector 21"/>
            <p:cNvCxnSpPr>
              <a:cxnSpLocks noChangeShapeType="1"/>
              <a:stCxn id="26645" idx="2"/>
            </p:cNvCxnSpPr>
            <p:nvPr/>
          </p:nvCxnSpPr>
          <p:spPr bwMode="auto">
            <a:xfrm flipV="1">
              <a:off x="6753131" y="4572000"/>
              <a:ext cx="0" cy="4888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476750" y="4510088"/>
            <a:ext cx="4286250" cy="703262"/>
            <a:chOff x="4476750" y="4510136"/>
            <a:chExt cx="4286250" cy="703151"/>
          </a:xfrm>
        </p:grpSpPr>
        <p:sp>
          <p:nvSpPr>
            <p:cNvPr id="26643" name="Freeform 17"/>
            <p:cNvSpPr>
              <a:spLocks/>
            </p:cNvSpPr>
            <p:nvPr/>
          </p:nvSpPr>
          <p:spPr bwMode="auto">
            <a:xfrm>
              <a:off x="4476751" y="4510136"/>
              <a:ext cx="4286249" cy="703151"/>
            </a:xfrm>
            <a:custGeom>
              <a:avLst/>
              <a:gdLst>
                <a:gd name="T0" fmla="*/ 88657605 w 2009869"/>
                <a:gd name="T1" fmla="*/ 0 h 552261"/>
                <a:gd name="T2" fmla="*/ 88657605 w 2009869"/>
                <a:gd name="T3" fmla="*/ 1847845 h 552261"/>
                <a:gd name="T4" fmla="*/ 0 w 2009869"/>
                <a:gd name="T5" fmla="*/ 1847845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4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476750" y="4600670"/>
              <a:ext cx="1" cy="61261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371600" y="4510088"/>
            <a:ext cx="7391400" cy="855662"/>
            <a:chOff x="1371600" y="4510136"/>
            <a:chExt cx="7391400" cy="855551"/>
          </a:xfrm>
        </p:grpSpPr>
        <p:sp>
          <p:nvSpPr>
            <p:cNvPr id="26641" name="Freeform 18"/>
            <p:cNvSpPr>
              <a:spLocks/>
            </p:cNvSpPr>
            <p:nvPr/>
          </p:nvSpPr>
          <p:spPr bwMode="auto">
            <a:xfrm>
              <a:off x="1371600" y="4510136"/>
              <a:ext cx="7391400" cy="855551"/>
            </a:xfrm>
            <a:custGeom>
              <a:avLst/>
              <a:gdLst>
                <a:gd name="T0" fmla="*/ 1351955881 w 2009869"/>
                <a:gd name="T1" fmla="*/ 0 h 552261"/>
                <a:gd name="T2" fmla="*/ 1351955881 w 2009869"/>
                <a:gd name="T3" fmla="*/ 4927786 h 552261"/>
                <a:gd name="T4" fmla="*/ 0 w 2009869"/>
                <a:gd name="T5" fmla="*/ 4927786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2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1381597" y="4600670"/>
              <a:ext cx="1" cy="75596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" y="4495800"/>
            <a:ext cx="8343900" cy="1022350"/>
            <a:chOff x="419100" y="4495800"/>
            <a:chExt cx="8343900" cy="1022288"/>
          </a:xfrm>
        </p:grpSpPr>
        <p:sp>
          <p:nvSpPr>
            <p:cNvPr id="26639" name="Freeform 19"/>
            <p:cNvSpPr>
              <a:spLocks/>
            </p:cNvSpPr>
            <p:nvPr/>
          </p:nvSpPr>
          <p:spPr bwMode="auto">
            <a:xfrm>
              <a:off x="419100" y="4510136"/>
              <a:ext cx="8343900" cy="1007952"/>
            </a:xfrm>
            <a:custGeom>
              <a:avLst/>
              <a:gdLst>
                <a:gd name="T0" fmla="*/ 2147483647 w 2009869"/>
                <a:gd name="T1" fmla="*/ 0 h 552261"/>
                <a:gd name="T2" fmla="*/ 2147483647 w 2009869"/>
                <a:gd name="T3" fmla="*/ 11184635 h 552261"/>
                <a:gd name="T4" fmla="*/ 0 w 2009869"/>
                <a:gd name="T5" fmla="*/ 11184635 h 5522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869" h="552261">
                  <a:moveTo>
                    <a:pt x="2009869" y="0"/>
                  </a:moveTo>
                  <a:lnTo>
                    <a:pt x="2009869" y="552261"/>
                  </a:lnTo>
                  <a:lnTo>
                    <a:pt x="0" y="55226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40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421821" y="4495800"/>
              <a:ext cx="1" cy="10222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44632" y="556036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490408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10100" y="474783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63088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757" y="38817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4" grpId="0"/>
      <p:bldP spid="24" grpId="1"/>
      <p:bldP spid="25" grpId="0"/>
      <p:bldP spid="25" grpId="1"/>
      <p:bldP spid="26" grpId="0"/>
      <p:bldP spid="26" grpId="1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18285</TotalTime>
  <Words>825</Words>
  <Application>Microsoft Office PowerPoint</Application>
  <PresentationFormat>Letter Paper (8.5x11 in)</PresentationFormat>
  <Paragraphs>205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Structure: Syntactic</vt:lpstr>
      <vt:lpstr>Syntax Graph Case Study JSON (JavaScript Object Notation)  Data Definition Using Syntax Graph</vt:lpstr>
      <vt:lpstr>JSON Number and Object Format</vt:lpstr>
      <vt:lpstr>JSON Array</vt:lpstr>
      <vt:lpstr>PowerPoint Presentation</vt:lpstr>
      <vt:lpstr>PowerPoint Presentation</vt:lpstr>
      <vt:lpstr>Examples of Contextual and Semantic Errors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Chen</dc:creator>
  <cp:lastModifiedBy>Yinong Chen</cp:lastModifiedBy>
  <cp:revision>1284</cp:revision>
  <dcterms:created xsi:type="dcterms:W3CDTF">2000-01-15T20:24:49Z</dcterms:created>
  <dcterms:modified xsi:type="dcterms:W3CDTF">2019-01-14T21:41:54Z</dcterms:modified>
</cp:coreProperties>
</file>