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564" r:id="rId3"/>
    <p:sldId id="319" r:id="rId4"/>
    <p:sldId id="320" r:id="rId5"/>
    <p:sldId id="404" r:id="rId6"/>
    <p:sldId id="342" r:id="rId7"/>
    <p:sldId id="375" r:id="rId8"/>
    <p:sldId id="402" r:id="rId9"/>
    <p:sldId id="554" r:id="rId10"/>
    <p:sldId id="419" r:id="rId11"/>
    <p:sldId id="401" r:id="rId12"/>
    <p:sldId id="556" r:id="rId13"/>
    <p:sldId id="455" r:id="rId14"/>
    <p:sldId id="366" r:id="rId15"/>
    <p:sldId id="321" r:id="rId16"/>
    <p:sldId id="390" r:id="rId17"/>
    <p:sldId id="391" r:id="rId18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66CC"/>
    <a:srgbClr val="CC3300"/>
    <a:srgbClr val="FFFF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8" autoAdjust="0"/>
    <p:restoredTop sz="94522" autoAdjust="0"/>
  </p:normalViewPr>
  <p:slideViewPr>
    <p:cSldViewPr>
      <p:cViewPr varScale="1">
        <p:scale>
          <a:sx n="123" d="100"/>
          <a:sy n="123" d="100"/>
        </p:scale>
        <p:origin x="1152" y="114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>
                <a:solidFill>
                  <a:srgbClr val="0000FF"/>
                </a:solidFill>
              </a:rPr>
              <a:t>Ch 2</a:t>
            </a:r>
            <a:endParaRPr lang="en-US" sz="250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9/10/2019</a:t>
            </a:fld>
            <a:endParaRPr lang="en-US" sz="110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2690847" y="2667000"/>
            <a:ext cx="6149975" cy="316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C/C++</a:t>
            </a:r>
            <a:endParaRPr lang="en-US" sz="3800" dirty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Lecture 06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C/C++ I/O and Data Declaration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Section 2.1</a:t>
            </a: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12954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4" name="Picture 2" descr="http://www.public.asu.edu/~ychen10/images/IntroPl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45638"/>
            <a:ext cx="2424906" cy="316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 bwMode="auto">
          <a:xfrm>
            <a:off x="2383244" y="5762611"/>
            <a:ext cx="404847" cy="203399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8032750" cy="600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/>
            <a:r>
              <a:rPr lang="en-US" dirty="0">
                <a:solidFill>
                  <a:schemeClr val="accent2"/>
                </a:solidFill>
              </a:rPr>
              <a:t>using namespace </a:t>
            </a:r>
            <a:r>
              <a:rPr lang="en-US" dirty="0" err="1">
                <a:solidFill>
                  <a:schemeClr val="accent2"/>
                </a:solidFill>
              </a:rPr>
              <a:t>std</a:t>
            </a:r>
            <a:r>
              <a:rPr lang="en-US" dirty="0">
                <a:solidFill>
                  <a:schemeClr val="accent2"/>
                </a:solidFill>
              </a:rPr>
              <a:t>;	// C++ lib for C++ I/O</a:t>
            </a:r>
          </a:p>
          <a:p>
            <a:pPr defTabSz="966788"/>
            <a:r>
              <a:rPr lang="en-US" dirty="0"/>
              <a:t>#include &lt;iostream&gt;	// C++ lib allows you to use C-style I/O</a:t>
            </a:r>
          </a:p>
          <a:p>
            <a:pPr defTabSz="966788"/>
            <a:r>
              <a:rPr lang="en-US" dirty="0"/>
              <a:t>void foo(</a:t>
            </a:r>
            <a:r>
              <a:rPr lang="en-US" dirty="0" err="1"/>
              <a:t>int</a:t>
            </a:r>
            <a:r>
              <a:rPr lang="en-US" dirty="0"/>
              <a:t> *n) {	</a:t>
            </a:r>
          </a:p>
          <a:p>
            <a:pPr defTabSz="966788"/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printf</a:t>
            </a:r>
            <a:r>
              <a:rPr lang="en-US" dirty="0"/>
              <a:t>("%d\n", *n);	</a:t>
            </a:r>
          </a:p>
          <a:p>
            <a:pPr defTabSz="966788"/>
            <a:r>
              <a:rPr lang="en-US" dirty="0"/>
              <a:t>    *n = 30;		</a:t>
            </a:r>
          </a:p>
          <a:p>
            <a:pPr defTabSz="966788"/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printf</a:t>
            </a:r>
            <a:r>
              <a:rPr lang="en-US" dirty="0"/>
              <a:t>("%d\n", *n); return; }</a:t>
            </a:r>
          </a:p>
          <a:p>
            <a:pPr defTabSz="966788"/>
            <a:r>
              <a:rPr lang="en-US" dirty="0"/>
              <a:t>void main() {</a:t>
            </a:r>
          </a:p>
          <a:p>
            <a:pPr defTabSz="966788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defTabSz="966788"/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cin &gt;&gt; </a:t>
            </a:r>
            <a:r>
              <a:rPr lang="en-US" dirty="0">
                <a:latin typeface="Arial" pitchFamily="34" charset="0"/>
              </a:rPr>
              <a:t>i; 	</a:t>
            </a:r>
            <a:r>
              <a:rPr lang="en-US" dirty="0"/>
              <a:t>// enter an integer, e.g., 20</a:t>
            </a:r>
          </a:p>
          <a:p>
            <a:pPr defTabSz="966788"/>
            <a:r>
              <a:rPr lang="en-US" dirty="0"/>
              <a:t>	foo(&amp;i);     	// the ampersand is used for address of i</a:t>
            </a:r>
          </a:p>
          <a:p>
            <a:pPr defTabSz="966788"/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 &lt;&lt; </a:t>
            </a:r>
            <a:r>
              <a:rPr lang="en-US" dirty="0" err="1"/>
              <a:t>i</a:t>
            </a:r>
            <a:r>
              <a:rPr lang="en-US" dirty="0"/>
              <a:t>;		// C++ I/O</a:t>
            </a:r>
          </a:p>
          <a:p>
            <a:pPr defTabSz="966788"/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defTabSz="966788"/>
            <a:r>
              <a:rPr lang="en-US" dirty="0"/>
              <a:t>	foo(&amp;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defTabSz="966788"/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>
                <a:solidFill>
                  <a:schemeClr val="accent2"/>
                </a:solidFill>
              </a:rPr>
              <a:t>endl</a:t>
            </a:r>
            <a:r>
              <a:rPr lang="en-US" dirty="0"/>
              <a:t>;	 // C++ I/O</a:t>
            </a:r>
          </a:p>
          <a:p>
            <a:pPr defTabSz="966788"/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cout</a:t>
            </a:r>
            <a:r>
              <a:rPr lang="en-US" dirty="0"/>
              <a:t> &lt;&lt; "Press Enter to close the window";</a:t>
            </a:r>
          </a:p>
          <a:p>
            <a:pPr defTabSz="966788"/>
            <a:r>
              <a:rPr lang="en-US" dirty="0"/>
              <a:t>}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Formatted C++ I/O and C Style I/O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267200" cy="219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09600" y="884238"/>
            <a:ext cx="8401050" cy="600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+mj-lt"/>
              </a:rPr>
              <a:t>To enter a string with space, C uses </a:t>
            </a:r>
            <a:r>
              <a:rPr lang="en-US" dirty="0" err="1">
                <a:latin typeface="Arial" pitchFamily="34" charset="0"/>
              </a:rPr>
              <a:t>fgets</a:t>
            </a:r>
            <a:r>
              <a:rPr lang="en-US" dirty="0">
                <a:latin typeface="Arial" pitchFamily="34" charset="0"/>
              </a:rPr>
              <a:t>()  </a:t>
            </a:r>
            <a:r>
              <a:rPr lang="en-US" dirty="0">
                <a:latin typeface="+mj-lt"/>
              </a:rPr>
              <a:t>and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C++ uses </a:t>
            </a:r>
            <a:r>
              <a:rPr lang="en-US" dirty="0" err="1">
                <a:latin typeface="Arial" pitchFamily="34" charset="0"/>
              </a:rPr>
              <a:t>cin.getline</a:t>
            </a:r>
            <a:r>
              <a:rPr lang="en-US" dirty="0">
                <a:latin typeface="Arial" pitchFamily="34" charset="0"/>
              </a:rPr>
              <a:t>()</a:t>
            </a:r>
            <a:r>
              <a:rPr lang="en-US" dirty="0">
                <a:latin typeface="+mj-lt"/>
              </a:rPr>
              <a:t> function.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using namespace std;</a:t>
            </a:r>
            <a:r>
              <a:rPr lang="en-US" dirty="0">
                <a:latin typeface="Arial" pitchFamily="34" charset="0"/>
              </a:rPr>
              <a:t>	//also see text page 41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void main() {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	char line[25];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cout</a:t>
            </a:r>
            <a:r>
              <a:rPr lang="en-US" dirty="0">
                <a:latin typeface="Arial" pitchFamily="34" charset="0"/>
              </a:rPr>
              <a:t> &lt;&lt; "Please enter a line ended by '@'" &lt;&lt; </a:t>
            </a:r>
            <a:r>
              <a:rPr lang="en-US" dirty="0" err="1">
                <a:latin typeface="Arial" pitchFamily="34" charset="0"/>
              </a:rPr>
              <a:t>endl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cin.getline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(line, 25, '@'); </a:t>
            </a:r>
            <a:r>
              <a:rPr lang="en-US" dirty="0">
                <a:latin typeface="Arial" pitchFamily="34" charset="0"/>
              </a:rPr>
              <a:t> // either 25 chars 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				// or ‘@’ is entered at the end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	cout &lt;&lt; line &lt;&lt; </a:t>
            </a:r>
            <a:r>
              <a:rPr lang="en-US" dirty="0" err="1">
                <a:latin typeface="Arial" pitchFamily="34" charset="0"/>
              </a:rPr>
              <a:t>endl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66788">
              <a:lnSpc>
                <a:spcPct val="160000"/>
              </a:lnSpc>
              <a:tabLst>
                <a:tab pos="479425" algn="l"/>
                <a:tab pos="971550" algn="l"/>
                <a:tab pos="3627438" algn="l"/>
              </a:tabLst>
              <a:defRPr/>
            </a:pPr>
            <a:r>
              <a:rPr lang="en-US" dirty="0">
                <a:latin typeface="Arial" pitchFamily="34" charset="0"/>
              </a:rPr>
              <a:t>} 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161925"/>
            <a:ext cx="91440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cs typeface="Times New Roman" pitchFamily="18" charset="0"/>
              </a:rPr>
              <a:t>Unformatted: Input a String with Space Characters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Input / Output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1209674"/>
            <a:ext cx="7807325" cy="55721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FF"/>
                </a:solidFill>
              </a:rPr>
              <a:t>Unformatted</a:t>
            </a:r>
            <a:r>
              <a:rPr lang="en-US" sz="2800" dirty="0"/>
              <a:t>: Read characters and string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getchar(), putchar()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cin.get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00FF"/>
                </a:solidFill>
              </a:rPr>
              <a:t>Formatted</a:t>
            </a:r>
            <a:r>
              <a:rPr lang="en-US" sz="2800" dirty="0"/>
              <a:t>: Read also </a:t>
            </a:r>
            <a:r>
              <a:rPr lang="en-US" sz="2800" dirty="0" err="1"/>
              <a:t>int</a:t>
            </a:r>
            <a:r>
              <a:rPr lang="en-US" sz="2800" dirty="0"/>
              <a:t>, float, etc.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scanf(), printf(), based on control character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cin, cout, based on the type of the variable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Unformatted input will read the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'</a:t>
            </a:r>
            <a:r>
              <a:rPr lang="en-US" sz="2800" dirty="0"/>
              <a:t>\n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' </a:t>
            </a:r>
            <a:r>
              <a:rPr lang="en-US" sz="2800" dirty="0"/>
              <a:t>left in the input buffer from a previous operation and it needs to be flushed by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fflush()</a:t>
            </a:r>
            <a:r>
              <a:rPr lang="en-US" sz="2800" dirty="0"/>
              <a:t> or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getchar()</a:t>
            </a:r>
            <a:r>
              <a:rPr lang="en-US" sz="2800" dirty="0"/>
              <a:t>, or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cin.ignore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800" dirty="0"/>
              <a:t>to remove </a:t>
            </a:r>
            <a:r>
              <a:rPr lang="en-US" sz="2800"/>
              <a:t>the </a:t>
            </a:r>
            <a:r>
              <a:rPr lang="en-US" sz="2800">
                <a:solidFill>
                  <a:schemeClr val="accent2"/>
                </a:solidFill>
                <a:latin typeface="Arial" pitchFamily="34" charset="0"/>
              </a:rPr>
              <a:t>'</a:t>
            </a:r>
            <a:r>
              <a:rPr lang="en-US" sz="2800"/>
              <a:t>\n</a:t>
            </a:r>
            <a:r>
              <a:rPr lang="en-US" sz="2800">
                <a:solidFill>
                  <a:schemeClr val="accent2"/>
                </a:solidFill>
                <a:latin typeface="Arial" pitchFamily="34" charset="0"/>
              </a:rPr>
              <a:t>'</a:t>
            </a:r>
            <a:r>
              <a:rPr lang="en-US" sz="2800"/>
              <a:t>.</a:t>
            </a:r>
            <a:endParaRPr lang="en-US" sz="2800" dirty="0"/>
          </a:p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ea typeface="+mn-ea"/>
                <a:cs typeface="+mn-cs"/>
              </a:rPr>
              <a:t>We will discuss the file and I/O in more detail in text section 2.6.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789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/>
              <a:t>What is a Program?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00200" y="1044575"/>
            <a:ext cx="5562600" cy="1470025"/>
            <a:chOff x="1008" y="658"/>
            <a:chExt cx="3504" cy="926"/>
          </a:xfrm>
        </p:grpSpPr>
        <p:sp>
          <p:nvSpPr>
            <p:cNvPr id="19469" name="Text Box 4"/>
            <p:cNvSpPr txBox="1">
              <a:spLocks noChangeArrowheads="1"/>
            </p:cNvSpPr>
            <p:nvPr/>
          </p:nvSpPr>
          <p:spPr bwMode="auto">
            <a:xfrm>
              <a:off x="2352" y="658"/>
              <a:ext cx="8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 </a:t>
              </a:r>
            </a:p>
          </p:txBody>
        </p:sp>
        <p:sp>
          <p:nvSpPr>
            <p:cNvPr id="19470" name="Text Box 5"/>
            <p:cNvSpPr txBox="1">
              <a:spLocks noChangeArrowheads="1"/>
            </p:cNvSpPr>
            <p:nvPr/>
          </p:nvSpPr>
          <p:spPr bwMode="auto">
            <a:xfrm>
              <a:off x="1008" y="128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Algorithm</a:t>
              </a:r>
            </a:p>
          </p:txBody>
        </p:sp>
        <p:sp>
          <p:nvSpPr>
            <p:cNvPr id="19471" name="Text Box 6"/>
            <p:cNvSpPr txBox="1">
              <a:spLocks noChangeArrowheads="1"/>
            </p:cNvSpPr>
            <p:nvPr/>
          </p:nvSpPr>
          <p:spPr bwMode="auto">
            <a:xfrm>
              <a:off x="3696" y="12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 flipH="1">
              <a:off x="1584" y="89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>
              <a:off x="3168" y="89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00200" y="2492375"/>
            <a:ext cx="2057400" cy="1568450"/>
            <a:chOff x="1008" y="1728"/>
            <a:chExt cx="1296" cy="988"/>
          </a:xfrm>
        </p:grpSpPr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1008" y="1968"/>
              <a:ext cx="129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Process (steps) of data manipulation</a:t>
              </a:r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1440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91200" y="2492375"/>
            <a:ext cx="2057400" cy="1355725"/>
            <a:chOff x="3648" y="1728"/>
            <a:chExt cx="1296" cy="854"/>
          </a:xfrm>
        </p:grpSpPr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3648" y="2064"/>
              <a:ext cx="12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Objects of the manipulation</a:t>
              </a:r>
            </a:p>
          </p:txBody>
        </p:sp>
        <p:sp>
          <p:nvSpPr>
            <p:cNvPr id="19466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568" name="AutoShape 16"/>
          <p:cNvSpPr>
            <a:spLocks noChangeArrowheads="1"/>
          </p:cNvSpPr>
          <p:nvPr/>
        </p:nvSpPr>
        <p:spPr bwMode="auto">
          <a:xfrm>
            <a:off x="2133600" y="4419600"/>
            <a:ext cx="2362200" cy="1905000"/>
          </a:xfrm>
          <a:prstGeom prst="cloudCallout">
            <a:avLst>
              <a:gd name="adj1" fmla="val -48722"/>
              <a:gd name="adj2" fmla="val -58500"/>
            </a:avLst>
          </a:prstGeom>
          <a:solidFill>
            <a:srgbClr val="FDFF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Emphasis:</a:t>
            </a:r>
          </a:p>
          <a:p>
            <a:pPr algn="ctr"/>
            <a:r>
              <a:rPr lang="en-US"/>
              <a:t>Imperative</a:t>
            </a:r>
          </a:p>
          <a:p>
            <a:pPr algn="ctr"/>
            <a:r>
              <a:rPr lang="en-US"/>
              <a:t>Procedural Paradigms</a:t>
            </a:r>
          </a:p>
        </p:txBody>
      </p:sp>
      <p:sp>
        <p:nvSpPr>
          <p:cNvPr id="279569" name="AutoShape 17"/>
          <p:cNvSpPr>
            <a:spLocks noChangeArrowheads="1"/>
          </p:cNvSpPr>
          <p:nvPr/>
        </p:nvSpPr>
        <p:spPr bwMode="auto">
          <a:xfrm>
            <a:off x="5867400" y="4397375"/>
            <a:ext cx="2362200" cy="2133600"/>
          </a:xfrm>
          <a:prstGeom prst="cloudCallout">
            <a:avLst>
              <a:gd name="adj1" fmla="val -30713"/>
              <a:gd name="adj2" fmla="val -685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Emphasis:</a:t>
            </a:r>
          </a:p>
          <a:p>
            <a:pPr algn="ctr"/>
            <a:r>
              <a:rPr lang="en-US"/>
              <a:t>Object-Oriented Paradigm</a:t>
            </a:r>
          </a:p>
        </p:txBody>
      </p:sp>
      <p:sp>
        <p:nvSpPr>
          <p:cNvPr id="279570" name="Text Box 18"/>
          <p:cNvSpPr txBox="1">
            <a:spLocks noChangeArrowheads="1"/>
          </p:cNvSpPr>
          <p:nvPr/>
        </p:nvSpPr>
        <p:spPr bwMode="auto">
          <a:xfrm>
            <a:off x="5867400" y="20574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8" grpId="0" animBg="1"/>
      <p:bldP spid="279569" grpId="0" animBg="1"/>
      <p:bldP spid="279570" grpId="0"/>
      <p:bldP spid="279570" grpId="1"/>
      <p:bldP spid="27957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9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Data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0483" name="Rectangle 20"/>
          <p:cNvSpPr>
            <a:spLocks noChangeArrowheads="1"/>
          </p:cNvSpPr>
          <p:nvPr/>
        </p:nvSpPr>
        <p:spPr bwMode="auto">
          <a:xfrm>
            <a:off x="457200" y="609600"/>
            <a:ext cx="8332788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cs typeface="Times New Roman" pitchFamily="18" charset="0"/>
              </a:rPr>
              <a:t>In the imperative paradigm data are represented by states — collections of variables and their values.</a:t>
            </a:r>
          </a:p>
          <a:p>
            <a:pPr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cs typeface="Times New Roman" pitchFamily="18" charset="0"/>
              </a:rPr>
              <a:t>Key concepts of data:</a:t>
            </a:r>
          </a:p>
        </p:txBody>
      </p:sp>
      <p:sp>
        <p:nvSpPr>
          <p:cNvPr id="170005" name="Rectangle 21"/>
          <p:cNvSpPr>
            <a:spLocks noChangeArrowheads="1"/>
          </p:cNvSpPr>
          <p:nvPr/>
        </p:nvSpPr>
        <p:spPr bwMode="auto">
          <a:xfrm>
            <a:off x="534988" y="2292350"/>
            <a:ext cx="833120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type</a:t>
            </a:r>
            <a:r>
              <a:rPr lang="en-US" sz="2800" dirty="0">
                <a:cs typeface="Times New Roman" pitchFamily="18" charset="0"/>
              </a:rPr>
              <a:t>: what values and operations are allowed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location</a:t>
            </a:r>
            <a:r>
              <a:rPr lang="en-US" sz="2800" dirty="0">
                <a:cs typeface="Times New Roman" pitchFamily="18" charset="0"/>
              </a:rPr>
              <a:t>: where data are stored in memory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address</a:t>
            </a:r>
            <a:r>
              <a:rPr lang="en-US" sz="2800" dirty="0">
                <a:cs typeface="Times New Roman" pitchFamily="18" charset="0"/>
              </a:rPr>
              <a:t>: an integer associated to a location</a:t>
            </a:r>
          </a:p>
          <a:p>
            <a:pPr marL="484188" indent="-484188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reference/pointer</a:t>
            </a:r>
            <a:r>
              <a:rPr lang="en-US" sz="2800" dirty="0">
                <a:cs typeface="Times New Roman" pitchFamily="18" charset="0"/>
              </a:rPr>
              <a:t>: a name associate with the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variable that holds an address</a:t>
            </a:r>
            <a:r>
              <a:rPr lang="en-US" sz="2800" dirty="0">
                <a:cs typeface="Times New Roman" pitchFamily="18" charset="0"/>
              </a:rPr>
              <a:t> of a location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variable name</a:t>
            </a:r>
            <a:r>
              <a:rPr lang="en-US" sz="2800" dirty="0">
                <a:cs typeface="Times New Roman" pitchFamily="18" charset="0"/>
              </a:rPr>
              <a:t>: a name associated with a location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value</a:t>
            </a:r>
            <a:r>
              <a:rPr lang="en-US" sz="2800" dirty="0">
                <a:cs typeface="Times New Roman" pitchFamily="18" charset="0"/>
              </a:rPr>
              <a:t>: what stored in a memory location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scope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lifetime</a:t>
            </a:r>
            <a:r>
              <a:rPr lang="en-US" sz="2800" dirty="0">
                <a:cs typeface="Times New Roman" pitchFamily="18" charset="0"/>
              </a:rPr>
              <a:t>) and </a:t>
            </a:r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visibility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28600" y="3429000"/>
            <a:ext cx="306388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28600" y="3962400"/>
            <a:ext cx="306388" cy="38100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4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9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5" grpId="0"/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32"/>
          <p:cNvSpPr>
            <a:spLocks noChangeArrowheads="1"/>
          </p:cNvSpPr>
          <p:nvPr/>
        </p:nvSpPr>
        <p:spPr bwMode="auto">
          <a:xfrm>
            <a:off x="596900" y="869950"/>
            <a:ext cx="8112125" cy="578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At the machine level, the value stored in any memory location is a sequence of bits (bit pattern): 00101011… .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A variable declaration binds a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name</a:t>
            </a:r>
            <a:r>
              <a:rPr lang="en-US" dirty="0">
                <a:cs typeface="Times New Roman" pitchFamily="18" charset="0"/>
              </a:rPr>
              <a:t> to a location in memory, and describes the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attributes</a:t>
            </a:r>
            <a:r>
              <a:rPr lang="en-US" dirty="0">
                <a:cs typeface="Times New Roman" pitchFamily="18" charset="0"/>
              </a:rPr>
              <a:t> of the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value</a:t>
            </a:r>
            <a:r>
              <a:rPr lang="en-US" dirty="0">
                <a:cs typeface="Times New Roman" pitchFamily="18" charset="0"/>
              </a:rPr>
              <a:t> in the location:</a:t>
            </a:r>
          </a:p>
          <a:p>
            <a:pPr marL="604838" indent="-538163" algn="just" defTabSz="966788">
              <a:lnSpc>
                <a:spcPct val="110000"/>
              </a:lnSpc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Type</a:t>
            </a:r>
            <a:r>
              <a:rPr lang="en-US" dirty="0">
                <a:cs typeface="Times New Roman" pitchFamily="18" charset="0"/>
              </a:rPr>
              <a:t> (how you want to interpret the bit pattern)</a:t>
            </a:r>
          </a:p>
          <a:p>
            <a:pPr marL="604838" indent="-538163" algn="just" defTabSz="966788">
              <a:lnSpc>
                <a:spcPct val="110000"/>
              </a:lnSpc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Scope </a:t>
            </a:r>
            <a:r>
              <a:rPr lang="en-US" dirty="0">
                <a:cs typeface="Times New Roman" pitchFamily="18" charset="0"/>
              </a:rPr>
              <a:t>(existence and visibility)</a:t>
            </a:r>
          </a:p>
          <a:p>
            <a:pPr marL="604838" indent="-538163" algn="just" defTabSz="966788">
              <a:lnSpc>
                <a:spcPct val="110000"/>
              </a:lnSpc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Qualifier</a:t>
            </a:r>
            <a:r>
              <a:rPr lang="en-US" dirty="0">
                <a:cs typeface="Times New Roman" pitchFamily="18" charset="0"/>
              </a:rPr>
              <a:t> (modifiability, e.g., </a:t>
            </a:r>
            <a:r>
              <a:rPr lang="en-US" i="1" dirty="0">
                <a:cs typeface="Times New Roman" pitchFamily="18" charset="0"/>
              </a:rPr>
              <a:t>constant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Typically the compiler allocates memory for the variable and binds the name to that location when a variable is declared.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Declaration in C/C++: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typename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variables, 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separated by comma, e.g., 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0, j, k; </a:t>
            </a:r>
          </a:p>
          <a:p>
            <a:pPr marL="604838" indent="-538163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doube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x = 3.0, y, z = 2.5;</a:t>
            </a:r>
          </a:p>
        </p:txBody>
      </p:sp>
      <p:sp>
        <p:nvSpPr>
          <p:cNvPr id="21507" name="Rectangle 633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Data Declaration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57800" y="4603515"/>
            <a:ext cx="3401252" cy="2254485"/>
            <a:chOff x="5486400" y="4603515"/>
            <a:chExt cx="3401252" cy="2254485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4603515"/>
              <a:ext cx="340125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71550">
                <a:tabLst>
                  <a:tab pos="857250" algn="l"/>
                  <a:tab pos="1885950" algn="l"/>
                </a:tabLst>
              </a:pPr>
              <a:r>
                <a:rPr lang="en-US" sz="2000" dirty="0"/>
                <a:t>Name	Address	Initial Value</a:t>
              </a:r>
            </a:p>
            <a:p>
              <a:pPr>
                <a:tabLst>
                  <a:tab pos="173038" algn="l"/>
                  <a:tab pos="1087438" algn="l"/>
                  <a:tab pos="2060575" algn="l"/>
                </a:tabLst>
              </a:pPr>
              <a:r>
                <a:rPr lang="en-US" sz="2000" dirty="0"/>
                <a:t>	i	8000	0</a:t>
              </a:r>
            </a:p>
            <a:p>
              <a:pPr>
                <a:tabLst>
                  <a:tab pos="173038" algn="l"/>
                  <a:tab pos="1087438" algn="l"/>
                  <a:tab pos="2060575" algn="l"/>
                </a:tabLst>
              </a:pPr>
              <a:r>
                <a:rPr lang="en-US" sz="2000" dirty="0"/>
                <a:t>	j	8004</a:t>
              </a:r>
            </a:p>
            <a:p>
              <a:pPr>
                <a:tabLst>
                  <a:tab pos="173038" algn="l"/>
                  <a:tab pos="1087438" algn="l"/>
                  <a:tab pos="2060575" algn="l"/>
                </a:tabLst>
              </a:pPr>
              <a:r>
                <a:rPr lang="en-US" sz="2000" dirty="0"/>
                <a:t>	k	8008</a:t>
              </a:r>
            </a:p>
            <a:p>
              <a:pPr>
                <a:tabLst>
                  <a:tab pos="173038" algn="l"/>
                  <a:tab pos="1087438" algn="l"/>
                  <a:tab pos="2060575" algn="l"/>
                </a:tabLst>
              </a:pPr>
              <a:r>
                <a:rPr lang="en-US" sz="2000" dirty="0"/>
                <a:t>	x	8400	3.0</a:t>
              </a:r>
            </a:p>
            <a:p>
              <a:pPr>
                <a:tabLst>
                  <a:tab pos="173038" algn="l"/>
                  <a:tab pos="1087438" algn="l"/>
                  <a:tab pos="2060575" algn="l"/>
                </a:tabLst>
              </a:pPr>
              <a:r>
                <a:rPr lang="en-US" sz="2000" dirty="0"/>
                <a:t>	y	8408</a:t>
              </a:r>
            </a:p>
            <a:p>
              <a:pPr>
                <a:tabLst>
                  <a:tab pos="173038" algn="l"/>
                  <a:tab pos="1087438" algn="l"/>
                  <a:tab pos="2060575" algn="l"/>
                </a:tabLst>
              </a:pPr>
              <a:r>
                <a:rPr lang="en-US" sz="2000" dirty="0"/>
                <a:t>	z	8416	2.5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5486400" y="4603515"/>
              <a:ext cx="3283912" cy="22467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486400" y="4953000"/>
              <a:ext cx="32839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5486400" y="5257800"/>
              <a:ext cx="32839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5486400" y="5585750"/>
              <a:ext cx="32839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5486400" y="5867400"/>
              <a:ext cx="32839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486400" y="6195350"/>
              <a:ext cx="32839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486400" y="6518475"/>
              <a:ext cx="32839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324600" y="4603515"/>
              <a:ext cx="0" cy="224676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391400" y="4611231"/>
              <a:ext cx="0" cy="224676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" y="725488"/>
            <a:ext cx="8534400" cy="585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63500" indent="3175" algn="just" defTabSz="966788">
              <a:tabLst>
                <a:tab pos="846138" algn="l"/>
                <a:tab pos="1155700" algn="l"/>
              </a:tabLst>
            </a:pPr>
            <a:r>
              <a:rPr lang="en-US" b="1" dirty="0">
                <a:cs typeface="Times New Roman" pitchFamily="18" charset="0"/>
              </a:rPr>
              <a:t>Scope Rule: </a:t>
            </a:r>
            <a:r>
              <a:rPr lang="en-US" dirty="0">
                <a:cs typeface="Times New Roman" pitchFamily="18" charset="0"/>
              </a:rPr>
              <a:t>The scope of a variable starts from its declaration point and extends to the end of the current block in a pair of braces.</a:t>
            </a:r>
          </a:p>
          <a:p>
            <a:pPr marL="63500" indent="3175" algn="just" defTabSz="966788">
              <a:lnSpc>
                <a:spcPct val="140000"/>
              </a:lnSpc>
              <a:tabLst>
                <a:tab pos="846138" algn="l"/>
                <a:tab pos="1155700" algn="l"/>
              </a:tabLst>
            </a:pPr>
            <a:r>
              <a:rPr lang="en-US" b="1" dirty="0">
                <a:cs typeface="Times New Roman" pitchFamily="18" charset="0"/>
              </a:rPr>
              <a:t>Declaration-before-use</a:t>
            </a:r>
            <a:r>
              <a:rPr lang="en-US" dirty="0">
                <a:cs typeface="Times New Roman" pitchFamily="18" charset="0"/>
              </a:rPr>
              <a:t>: Variables and functions must be declared before they are used.</a:t>
            </a:r>
          </a:p>
          <a:p>
            <a:pPr marL="63500" indent="3175" algn="just"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{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height = 6; </a:t>
            </a:r>
            <a:r>
              <a:rPr lang="en-US" b="1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width = 6;</a:t>
            </a:r>
          </a:p>
          <a:p>
            <a:pPr marL="63500" indent="3175" algn="just"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b="1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area = height * width;</a:t>
            </a:r>
          </a:p>
          <a:p>
            <a:pPr marL="63500" indent="3175" algn="just"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	. . .</a:t>
            </a:r>
          </a:p>
          <a:p>
            <a:pPr marL="63500" indent="3175" algn="just"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}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// block ends</a:t>
            </a:r>
          </a:p>
          <a:p>
            <a:pPr marL="63500" indent="3175" algn="just" defTabSz="966788">
              <a:lnSpc>
                <a:spcPct val="14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Problem of declaration-before-use for </a:t>
            </a:r>
            <a:r>
              <a:rPr lang="en-US" dirty="0">
                <a:solidFill>
                  <a:srgbClr val="0066CC"/>
                </a:solidFill>
                <a:cs typeface="Times New Roman" pitchFamily="18" charset="0"/>
              </a:rPr>
              <a:t>mutually recursive function </a:t>
            </a:r>
            <a:r>
              <a:rPr lang="en-US" dirty="0">
                <a:cs typeface="Times New Roman" pitchFamily="18" charset="0"/>
              </a:rPr>
              <a:t>calls: </a:t>
            </a:r>
          </a:p>
          <a:p>
            <a:pPr marL="63500" indent="3175" algn="just" defTabSz="966788">
              <a:lnSpc>
                <a:spcPct val="14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	function F calls G, and G calls F.</a:t>
            </a:r>
          </a:p>
          <a:p>
            <a:pPr marL="63500" indent="3175" defTabSz="966788">
              <a:lnSpc>
                <a:spcPct val="130000"/>
              </a:lnSpc>
              <a:tabLst>
                <a:tab pos="846138" algn="l"/>
                <a:tab pos="1155700" algn="l"/>
              </a:tabLst>
            </a:pPr>
            <a:r>
              <a:rPr lang="en-US" b="1" dirty="0">
                <a:latin typeface="Times" charset="0"/>
                <a:cs typeface="Times New Roman" pitchFamily="18" charset="0"/>
              </a:rPr>
              <a:t>Forward declaration (prototype)</a:t>
            </a:r>
            <a:r>
              <a:rPr lang="en-US" dirty="0">
                <a:latin typeface="Times" charset="0"/>
                <a:cs typeface="Times New Roman" pitchFamily="18" charset="0"/>
              </a:rPr>
              <a:t>: Declare a function in two steps:  </a:t>
            </a:r>
            <a:r>
              <a:rPr lang="en-US" b="1" dirty="0">
                <a:solidFill>
                  <a:srgbClr val="0066CC"/>
                </a:solidFill>
                <a:latin typeface="Times" charset="0"/>
                <a:cs typeface="Times New Roman" pitchFamily="18" charset="0"/>
              </a:rPr>
              <a:t>A forward declaration and a genuine declaration.</a:t>
            </a:r>
            <a:r>
              <a:rPr lang="en-US" b="1" dirty="0">
                <a:solidFill>
                  <a:srgbClr val="0066CC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Scope of Declaration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1433" y="2362200"/>
            <a:ext cx="3038241" cy="685800"/>
            <a:chOff x="6111433" y="2438400"/>
            <a:chExt cx="3038241" cy="685800"/>
          </a:xfrm>
        </p:grpSpPr>
        <p:sp>
          <p:nvSpPr>
            <p:cNvPr id="2" name="Curved Left Arrow 1"/>
            <p:cNvSpPr/>
            <p:nvPr/>
          </p:nvSpPr>
          <p:spPr bwMode="auto">
            <a:xfrm flipV="1">
              <a:off x="6111433" y="2438400"/>
              <a:ext cx="304800" cy="685800"/>
            </a:xfrm>
            <a:prstGeom prst="curvedLef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16233" y="2647890"/>
              <a:ext cx="2733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Can you swap the order?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96900" y="2057400"/>
            <a:ext cx="8434388" cy="456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foo(void) {	// genuine declaration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. . .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bar();	// call function bar()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. . .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void bar(void) {	// genuine declaration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. . .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k = foo()	 // call function foo()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. . .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Scope Rule</a:t>
            </a:r>
            <a:r>
              <a:rPr lang="en-US" sz="3400" b="1">
                <a:solidFill>
                  <a:schemeClr val="accent2"/>
                </a:solidFill>
              </a:rPr>
              <a:t>: Forward 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Declaration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762000"/>
            <a:ext cx="838626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void bar(void);	// forward declaration to satisfy scope rule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 err="1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 foo(void);	// forward declare all functions</a:t>
            </a:r>
          </a:p>
          <a:p>
            <a:pPr marL="63500" indent="3175" algn="just" defTabSz="966788">
              <a:lnSpc>
                <a:spcPct val="110000"/>
              </a:lnSpc>
              <a:tabLst>
                <a:tab pos="217963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// it is necessary in this case, &amp; desired as table of contents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1676400" y="3200400"/>
            <a:ext cx="1066800" cy="1371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1371600" y="2590800"/>
            <a:ext cx="1981200" cy="2743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71513" y="838200"/>
            <a:ext cx="8121650" cy="563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Data declaration and scope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Basic data types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Basic 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Arrays and strings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Pointer and Constants, Enumeration, Struct of Arrays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Linked Lists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Large examples of 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dirty="0">
                <a:cs typeface="Times New Roman" pitchFamily="18" charset="0"/>
              </a:rPr>
              <a:t>Modules and Packages</a:t>
            </a:r>
            <a:endParaRPr lang="en-GB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4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4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Imperative Paradigm</a:t>
            </a:r>
          </a:p>
        </p:txBody>
      </p:sp>
      <p:sp>
        <p:nvSpPr>
          <p:cNvPr id="10243" name="Rectangle 210"/>
          <p:cNvSpPr>
            <a:spLocks noChangeArrowheads="1"/>
          </p:cNvSpPr>
          <p:nvPr/>
        </p:nvSpPr>
        <p:spPr bwMode="auto">
          <a:xfrm>
            <a:off x="644525" y="806450"/>
            <a:ext cx="81946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In Chapter 1, </a:t>
            </a:r>
            <a:r>
              <a:rPr lang="en-US" sz="2800" b="1" dirty="0">
                <a:solidFill>
                  <a:schemeClr val="accent2"/>
                </a:solidFill>
                <a:cs typeface="Times New Roman" pitchFamily="18" charset="0"/>
              </a:rPr>
              <a:t>Imperative paradigm</a:t>
            </a:r>
            <a:r>
              <a:rPr lang="en-US" sz="2800" dirty="0">
                <a:cs typeface="Times New Roman" pitchFamily="18" charset="0"/>
              </a:rPr>
              <a:t> is defined: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fully specified and fully controlled manipulation of named data in a stepwise fashion.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Developed as abstractions of von Neumann machine (stored program concept).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Programs are algorithmic in nature: do this, then that, then repeat this ten times --- focuses on how rather than what.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Why popular 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Performance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2313" algn="l"/>
              </a:tabLst>
            </a:pPr>
            <a:r>
              <a:rPr lang="en-US" sz="2800" dirty="0">
                <a:cs typeface="Times New Roman" pitchFamily="18" charset="0"/>
              </a:rPr>
              <a:t>Culture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8"/>
          <p:cNvSpPr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Getting Started with C/C++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113933" name="Rectangle 269"/>
          <p:cNvSpPr>
            <a:spLocks noChangeArrowheads="1"/>
          </p:cNvSpPr>
          <p:nvPr/>
        </p:nvSpPr>
        <p:spPr bwMode="auto">
          <a:xfrm>
            <a:off x="565150" y="762000"/>
            <a:ext cx="8385175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The parts (components) of a C/C++ program are called </a:t>
            </a:r>
            <a:r>
              <a:rPr lang="en-US" b="1" dirty="0">
                <a:cs typeface="Times New Roman" pitchFamily="18" charset="0"/>
              </a:rPr>
              <a:t>functions</a:t>
            </a:r>
            <a:r>
              <a:rPr lang="en-US" dirty="0">
                <a:cs typeface="Times New Roman" pitchFamily="18" charset="0"/>
              </a:rPr>
              <a:t>. There are two kinds of functions: 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Built-in functions are pre-written and exist in </a:t>
            </a:r>
            <a:r>
              <a:rPr lang="en-US" b="1" dirty="0">
                <a:cs typeface="Times New Roman" pitchFamily="18" charset="0"/>
              </a:rPr>
              <a:t>libraries</a:t>
            </a:r>
            <a:r>
              <a:rPr lang="en-US" dirty="0">
                <a:cs typeface="Times New Roman" pitchFamily="18" charset="0"/>
              </a:rPr>
              <a:t>, i.e.: input and output functions (printf, scanf , cin, cout), and mathematical functions (sin, </a:t>
            </a:r>
            <a:r>
              <a:rPr lang="en-US" dirty="0" err="1">
                <a:cs typeface="Times New Roman" pitchFamily="18" charset="0"/>
              </a:rPr>
              <a:t>cos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sqrt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User defined functions are written by the programmers.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Functions may also exist outside any class, and variables may exist outside any class or functions. These functions and variables are called </a:t>
            </a:r>
            <a:r>
              <a:rPr lang="en-US" b="1" dirty="0">
                <a:cs typeface="Times New Roman" pitchFamily="18" charset="0"/>
              </a:rPr>
              <a:t>global</a:t>
            </a:r>
            <a:r>
              <a:rPr lang="en-US" dirty="0">
                <a:cs typeface="Times New Roman" pitchFamily="18" charset="0"/>
              </a:rPr>
              <a:t>. This is different from Java.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Each C/C++ program must contain exactly one main( )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The main( ) Function in C/C++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4988" y="914400"/>
            <a:ext cx="838358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Like Java, main( ) is the entry point for program execution.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Unlike Java, main( ) in C/C++ is not contained in any class.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The shortest and simplest program is thus: 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main () { } 	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main() {...;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return …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double main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argc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char *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argv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[ ]) {...; return …}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355850" algn="l"/>
                <a:tab pos="4775200" algn="l"/>
                <a:tab pos="5321300" algn="l"/>
                <a:tab pos="5802313" algn="l"/>
              </a:tabLst>
            </a:pPr>
            <a:r>
              <a:rPr lang="en-US" dirty="0">
                <a:cs typeface="Times New Roman" pitchFamily="18" charset="0"/>
              </a:rPr>
              <a:t>	The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main( )</a:t>
            </a:r>
            <a:r>
              <a:rPr lang="en-US" dirty="0">
                <a:cs typeface="Times New Roman" pitchFamily="18" charset="0"/>
              </a:rPr>
              <a:t> function taking arguments allows the program to take command line inputs, which are used to specify options, e.g., the name of the data 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5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C-Style </a:t>
            </a:r>
            <a:r>
              <a:rPr lang="en-US" sz="3400" b="1" dirty="0" err="1">
                <a:solidFill>
                  <a:schemeClr val="accent2"/>
                </a:solidFill>
                <a:cs typeface="Times New Roman" pitchFamily="18" charset="0"/>
              </a:rPr>
              <a:t>Input/Output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13315" name="Rectangle 36"/>
          <p:cNvSpPr>
            <a:spLocks noChangeArrowheads="1"/>
          </p:cNvSpPr>
          <p:nvPr/>
        </p:nvSpPr>
        <p:spPr bwMode="auto">
          <a:xfrm>
            <a:off x="644525" y="609600"/>
            <a:ext cx="8305800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cs typeface="Times New Roman" pitchFamily="18" charset="0"/>
              </a:rPr>
              <a:t>Your first program: </a:t>
            </a:r>
          </a:p>
          <a:p>
            <a:pPr marL="309563" indent="-309563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/* This is my first program. In this program, I enter a number from the keyboard, process the number and then print the result. */</a:t>
            </a:r>
          </a:p>
          <a:p>
            <a:pPr marL="309563" indent="-309563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#include &lt;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stdio.h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&gt;		// C I/O library</a:t>
            </a:r>
          </a:p>
          <a:p>
            <a:pPr marL="309563" indent="-309563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main () { 				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n = 5;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(“Hi, please enter an integer: ”);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scanf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(“%d”,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	// input function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if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&gt; n) 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n = n +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else	n = n -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(“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%d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n =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%d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\n”,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n);   //output function</a:t>
            </a:r>
          </a:p>
          <a:p>
            <a:pPr marL="309563" indent="-309563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0688" algn="l"/>
                <a:tab pos="2606675" algn="l"/>
                <a:tab pos="2970213" algn="l"/>
                <a:tab pos="4572000" algn="l"/>
                <a:tab pos="4749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} 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4419600" y="6155982"/>
            <a:ext cx="901521" cy="244818"/>
          </a:xfrm>
          <a:custGeom>
            <a:avLst/>
            <a:gdLst>
              <a:gd name="connsiteX0" fmla="*/ 0 w 1803043"/>
              <a:gd name="connsiteY0" fmla="*/ 25758 h 244818"/>
              <a:gd name="connsiteX1" fmla="*/ 669702 w 1803043"/>
              <a:gd name="connsiteY1" fmla="*/ 244699 h 244818"/>
              <a:gd name="connsiteX2" fmla="*/ 1803043 w 1803043"/>
              <a:gd name="connsiteY2" fmla="*/ 0 h 2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043" h="244818">
                <a:moveTo>
                  <a:pt x="0" y="25758"/>
                </a:moveTo>
                <a:cubicBezTo>
                  <a:pt x="184597" y="137375"/>
                  <a:pt x="369195" y="248992"/>
                  <a:pt x="669702" y="244699"/>
                </a:cubicBezTo>
                <a:cubicBezTo>
                  <a:pt x="970209" y="240406"/>
                  <a:pt x="1386626" y="120203"/>
                  <a:pt x="180304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3276600" y="6104586"/>
            <a:ext cx="1759039" cy="373663"/>
          </a:xfrm>
          <a:custGeom>
            <a:avLst/>
            <a:gdLst>
              <a:gd name="connsiteX0" fmla="*/ 0 w 1378039"/>
              <a:gd name="connsiteY0" fmla="*/ 38637 h 373663"/>
              <a:gd name="connsiteX1" fmla="*/ 811369 w 1378039"/>
              <a:gd name="connsiteY1" fmla="*/ 373487 h 373663"/>
              <a:gd name="connsiteX2" fmla="*/ 1378039 w 1378039"/>
              <a:gd name="connsiteY2" fmla="*/ 0 h 37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39" h="373663">
                <a:moveTo>
                  <a:pt x="0" y="38637"/>
                </a:moveTo>
                <a:cubicBezTo>
                  <a:pt x="290848" y="209281"/>
                  <a:pt x="581696" y="379926"/>
                  <a:pt x="811369" y="373487"/>
                </a:cubicBezTo>
                <a:cubicBezTo>
                  <a:pt x="1041042" y="367048"/>
                  <a:pt x="1209540" y="183524"/>
                  <a:pt x="137803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4988" y="806450"/>
            <a:ext cx="8609012" cy="593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120000"/>
              </a:lnSpc>
              <a:tabLst>
                <a:tab pos="1687513" algn="l"/>
              </a:tabLst>
            </a:pPr>
            <a:r>
              <a:rPr lang="en-GB" dirty="0"/>
              <a:t>Input: </a:t>
            </a:r>
            <a:r>
              <a:rPr lang="en-GB" dirty="0">
                <a:solidFill>
                  <a:srgbClr val="0066CC"/>
                </a:solidFill>
              </a:rPr>
              <a:t>scanf</a:t>
            </a:r>
            <a:r>
              <a:rPr lang="en-GB" dirty="0"/>
              <a:t> (control sequence, </a:t>
            </a:r>
            <a:r>
              <a:rPr lang="en-GB" dirty="0">
                <a:solidFill>
                  <a:schemeClr val="accent2"/>
                </a:solidFill>
              </a:rPr>
              <a:t>&amp;variable1</a:t>
            </a:r>
            <a:r>
              <a:rPr lang="en-GB" dirty="0"/>
              <a:t>, ... </a:t>
            </a:r>
            <a:r>
              <a:rPr lang="en-GB" dirty="0">
                <a:solidFill>
                  <a:schemeClr val="accent2"/>
                </a:solidFill>
              </a:rPr>
              <a:t>&amp;</a:t>
            </a:r>
            <a:r>
              <a:rPr lang="en-GB" dirty="0" err="1"/>
              <a:t>variablen</a:t>
            </a:r>
            <a:r>
              <a:rPr lang="en-GB" dirty="0"/>
              <a:t>);</a:t>
            </a:r>
          </a:p>
          <a:p>
            <a:pPr defTabSz="966788">
              <a:lnSpc>
                <a:spcPct val="120000"/>
              </a:lnSpc>
              <a:tabLst>
                <a:tab pos="1687513" algn="l"/>
              </a:tabLst>
            </a:pPr>
            <a:r>
              <a:rPr lang="en-GB" dirty="0"/>
              <a:t>Output: </a:t>
            </a:r>
            <a:r>
              <a:rPr lang="en-GB" dirty="0">
                <a:solidFill>
                  <a:srgbClr val="0066CC"/>
                </a:solidFill>
              </a:rPr>
              <a:t>printf</a:t>
            </a:r>
            <a:r>
              <a:rPr lang="en-GB" dirty="0"/>
              <a:t> (control sequence, expressions);</a:t>
            </a:r>
          </a:p>
          <a:p>
            <a:pPr defTabSz="966788">
              <a:lnSpc>
                <a:spcPct val="120000"/>
              </a:lnSpc>
              <a:tabLst>
                <a:tab pos="1687513" algn="l"/>
              </a:tabLst>
            </a:pPr>
            <a:r>
              <a:rPr lang="en-GB" b="1" dirty="0">
                <a:solidFill>
                  <a:schemeClr val="accent2"/>
                </a:solidFill>
              </a:rPr>
              <a:t>&amp;</a:t>
            </a:r>
            <a:r>
              <a:rPr lang="en-GB" b="1" dirty="0"/>
              <a:t>variable</a:t>
            </a:r>
            <a:r>
              <a:rPr lang="en-GB" dirty="0"/>
              <a:t>: address of the variable (call by address).</a:t>
            </a:r>
          </a:p>
          <a:p>
            <a:pPr defTabSz="966788">
              <a:lnSpc>
                <a:spcPct val="120000"/>
              </a:lnSpc>
              <a:tabLst>
                <a:tab pos="1687513" algn="l"/>
              </a:tabLst>
            </a:pPr>
            <a:r>
              <a:rPr lang="en-GB" dirty="0"/>
              <a:t>The</a:t>
            </a:r>
            <a:r>
              <a:rPr lang="en-GB" b="1" dirty="0"/>
              <a:t> “expressions”</a:t>
            </a:r>
            <a:r>
              <a:rPr lang="en-GB" dirty="0"/>
              <a:t> is the list of expressions whose values are to be printed out. Each expression is separated by a comma. </a:t>
            </a:r>
          </a:p>
          <a:p>
            <a:pPr defTabSz="966788">
              <a:lnSpc>
                <a:spcPct val="120000"/>
              </a:lnSpc>
              <a:tabLst>
                <a:tab pos="1687513" algn="l"/>
              </a:tabLst>
            </a:pPr>
            <a:r>
              <a:rPr lang="en-GB" dirty="0">
                <a:cs typeface="Times New Roman" pitchFamily="18" charset="0"/>
              </a:rPr>
              <a:t>The </a:t>
            </a:r>
            <a:r>
              <a:rPr lang="en-GB" b="1" dirty="0">
                <a:cs typeface="Times New Roman" pitchFamily="18" charset="0"/>
              </a:rPr>
              <a:t>control sequence</a:t>
            </a:r>
            <a:r>
              <a:rPr lang="en-GB" dirty="0">
                <a:cs typeface="Times New Roman" pitchFamily="18" charset="0"/>
              </a:rPr>
              <a:t> includes the constant string to be printed, e.g., "</a:t>
            </a:r>
            <a:r>
              <a:rPr lang="en-GB" dirty="0" err="1">
                <a:cs typeface="Times New Roman" pitchFamily="18" charset="0"/>
              </a:rPr>
              <a:t>i</a:t>
            </a:r>
            <a:r>
              <a:rPr lang="en-GB" dirty="0">
                <a:cs typeface="Times New Roman" pitchFamily="18" charset="0"/>
              </a:rPr>
              <a:t> = ", and control symbols to be used to convert the input/output from their numeric values that are stored in the computer to their character format displayed</a:t>
            </a:r>
            <a:r>
              <a:rPr lang="en-US" dirty="0"/>
              <a:t>:</a:t>
            </a:r>
            <a:r>
              <a:rPr lang="en-GB" dirty="0"/>
              <a:t> </a:t>
            </a:r>
          </a:p>
          <a:p>
            <a:pPr marL="484188" lvl="1" defTabSz="966788">
              <a:lnSpc>
                <a:spcPct val="120000"/>
              </a:lnSpc>
              <a:tabLst>
                <a:tab pos="1317625" algn="l"/>
              </a:tabLst>
            </a:pPr>
            <a:r>
              <a:rPr lang="en-GB" sz="2000" dirty="0"/>
              <a:t>%d 	for integer</a:t>
            </a:r>
          </a:p>
          <a:p>
            <a:pPr marL="484188" lvl="1" defTabSz="966788">
              <a:lnSpc>
                <a:spcPct val="120000"/>
              </a:lnSpc>
              <a:tabLst>
                <a:tab pos="1317625" algn="l"/>
              </a:tabLst>
            </a:pPr>
            <a:r>
              <a:rPr lang="en-GB" sz="2000" dirty="0"/>
              <a:t>%f 	for floating point, or </a:t>
            </a:r>
            <a:r>
              <a:rPr lang="en-US" sz="2000" dirty="0"/>
              <a:t>%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f (at least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 wide and a precision of </a:t>
            </a:r>
            <a:r>
              <a:rPr lang="en-US" sz="2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</a:t>
            </a:r>
            <a:endParaRPr lang="en-GB" sz="2000" dirty="0"/>
          </a:p>
          <a:p>
            <a:pPr marL="484188" lvl="1" defTabSz="966788">
              <a:lnSpc>
                <a:spcPct val="120000"/>
              </a:lnSpc>
              <a:tabLst>
                <a:tab pos="1317625" algn="l"/>
              </a:tabLst>
            </a:pPr>
            <a:r>
              <a:rPr lang="en-GB" sz="2000" dirty="0"/>
              <a:t>%c 	for character</a:t>
            </a:r>
          </a:p>
          <a:p>
            <a:pPr marL="484188" lvl="1" defTabSz="966788">
              <a:lnSpc>
                <a:spcPct val="120000"/>
              </a:lnSpc>
              <a:tabLst>
                <a:tab pos="1317625" algn="l"/>
              </a:tabLst>
            </a:pPr>
            <a:r>
              <a:rPr lang="en-GB" sz="2000" dirty="0"/>
              <a:t>%s	for string of characters</a:t>
            </a:r>
          </a:p>
          <a:p>
            <a:pPr marL="484188" lvl="1" defTabSz="966788">
              <a:lnSpc>
                <a:spcPct val="120000"/>
              </a:lnSpc>
              <a:tabLst>
                <a:tab pos="1317625" algn="l"/>
              </a:tabLst>
            </a:pPr>
            <a:r>
              <a:rPr lang="en-GB" sz="2000" dirty="0"/>
              <a:t>%x	for hexadecimal number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Formatted C-Style Input/Output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8032750" cy="563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/>
            <a:r>
              <a:rPr lang="en-US" dirty="0">
                <a:latin typeface="Arial" pitchFamily="34" charset="0"/>
              </a:rPr>
              <a:t>include &lt;</a:t>
            </a:r>
            <a:r>
              <a:rPr lang="en-US" dirty="0" err="1">
                <a:latin typeface="Arial" pitchFamily="34" charset="0"/>
              </a:rPr>
              <a:t>stdio.h</a:t>
            </a:r>
            <a:r>
              <a:rPr lang="en-US" dirty="0">
                <a:latin typeface="Arial" pitchFamily="34" charset="0"/>
              </a:rPr>
              <a:t>&gt; // </a:t>
            </a:r>
          </a:p>
          <a:p>
            <a:pPr defTabSz="966788"/>
            <a:r>
              <a:rPr lang="en-US" dirty="0">
                <a:latin typeface="Arial" pitchFamily="34" charset="0"/>
              </a:rPr>
              <a:t>void foo(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*n) {	</a:t>
            </a:r>
          </a:p>
          <a:p>
            <a:pPr defTabSz="966788"/>
            <a:r>
              <a:rPr lang="en-US" dirty="0">
                <a:latin typeface="Arial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printf</a:t>
            </a:r>
            <a:r>
              <a:rPr lang="en-US" dirty="0">
                <a:latin typeface="Arial" pitchFamily="34" charset="0"/>
              </a:rPr>
              <a:t>("%d\n", *n);	</a:t>
            </a:r>
            <a:endParaRPr lang="en-US" dirty="0">
              <a:solidFill>
                <a:srgbClr val="6699FF"/>
              </a:solidFill>
              <a:latin typeface="Arial" pitchFamily="34" charset="0"/>
            </a:endParaRPr>
          </a:p>
          <a:p>
            <a:pPr defTabSz="966788"/>
            <a:r>
              <a:rPr lang="en-US" dirty="0">
                <a:latin typeface="Arial" pitchFamily="34" charset="0"/>
              </a:rPr>
              <a:t>    *n = 30;		</a:t>
            </a:r>
            <a:endParaRPr lang="en-US" dirty="0">
              <a:solidFill>
                <a:srgbClr val="6699FF"/>
              </a:solidFill>
              <a:latin typeface="Arial" pitchFamily="34" charset="0"/>
            </a:endParaRPr>
          </a:p>
          <a:p>
            <a:pPr defTabSz="966788"/>
            <a:r>
              <a:rPr lang="en-US" dirty="0">
                <a:latin typeface="Arial" pitchFamily="34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printf</a:t>
            </a:r>
            <a:r>
              <a:rPr lang="en-US" dirty="0">
                <a:latin typeface="Arial" pitchFamily="34" charset="0"/>
              </a:rPr>
              <a:t>("%d\n", *n);	</a:t>
            </a:r>
          </a:p>
          <a:p>
            <a:pPr defTabSz="966788"/>
            <a:r>
              <a:rPr lang="en-US" dirty="0">
                <a:latin typeface="Arial" pitchFamily="34" charset="0"/>
              </a:rPr>
              <a:t>}</a:t>
            </a:r>
          </a:p>
          <a:p>
            <a:pPr defTabSz="966788"/>
            <a:r>
              <a:rPr lang="en-US" dirty="0">
                <a:latin typeface="Arial" pitchFamily="34" charset="0"/>
              </a:rPr>
              <a:t>void main() {</a:t>
            </a:r>
          </a:p>
          <a:p>
            <a:pPr defTabSz="966788"/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i = 0; </a:t>
            </a:r>
          </a:p>
          <a:p>
            <a:pPr defTabSz="966788"/>
            <a:r>
              <a:rPr lang="en-US" dirty="0">
                <a:solidFill>
                  <a:srgbClr val="0066CC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scanf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"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%d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"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i);  // enter 20</a:t>
            </a:r>
            <a:endParaRPr lang="en-US" dirty="0">
              <a:latin typeface="Arial" pitchFamily="34" charset="0"/>
            </a:endParaRPr>
          </a:p>
          <a:p>
            <a:pPr defTabSz="966788"/>
            <a:r>
              <a:rPr lang="en-US" dirty="0">
                <a:latin typeface="Arial" pitchFamily="34" charset="0"/>
              </a:rPr>
              <a:t>	foo(&amp;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);     // the ampersand is used for address of </a:t>
            </a:r>
            <a:r>
              <a:rPr lang="en-US" dirty="0" err="1">
                <a:latin typeface="Arial" pitchFamily="34" charset="0"/>
              </a:rPr>
              <a:t>i</a:t>
            </a:r>
            <a:endParaRPr lang="en-US" dirty="0">
              <a:latin typeface="Arial" pitchFamily="34" charset="0"/>
            </a:endParaRPr>
          </a:p>
          <a:p>
            <a:pPr defTabSz="966788"/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printf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("%d\n",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);</a:t>
            </a:r>
          </a:p>
          <a:p>
            <a:pPr defTabSz="966788"/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10;</a:t>
            </a:r>
          </a:p>
          <a:p>
            <a:pPr defTabSz="966788"/>
            <a:r>
              <a:rPr lang="en-US" dirty="0">
                <a:latin typeface="Arial" pitchFamily="34" charset="0"/>
              </a:rPr>
              <a:t>	foo(&amp;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 defTabSz="966788"/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printf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("%d\n",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);</a:t>
            </a:r>
          </a:p>
          <a:p>
            <a:pPr defTabSz="966788"/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 Style I/O: scanf and printf Examples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12658" y="5018534"/>
            <a:ext cx="2895600" cy="1533525"/>
          </a:xfrm>
          <a:prstGeom prst="wedgeRoundRectCallout">
            <a:avLst>
              <a:gd name="adj1" fmla="val -76510"/>
              <a:gd name="adj2" fmla="val -5372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programs are full of pointers, from I/O to everywhere.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505075" cy="29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5486400" y="2755124"/>
            <a:ext cx="1066800" cy="128347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76006" y="990600"/>
            <a:ext cx="8667994" cy="59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&lt;stdio.h&gt;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#define count 3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32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main() {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char names[count][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]; // 2D array, hold strings of up to 31 chars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char name[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stringSize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j;   // 1D array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for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 count;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printf("Enter a string: "); // prompt for a string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(name, sizeof(name), stdin); // read input, and store in name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name[strlen(name) - 1] = '\0'; // convert '\n' to '\0' (null terminator)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(names[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 name); //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copy name to one element in 2D strings array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for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 count;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for (j = 0; j &lt; strlen(names[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]);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printf("%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c%c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 names[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][j], names[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][j]);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printf("\n");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getchar(); // keep console open</a:t>
            </a:r>
          </a:p>
          <a:p>
            <a:pPr defTabSz="966788"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 Style I/O: </a:t>
            </a:r>
            <a:r>
              <a:rPr lang="en-US" sz="3400" b="1" dirty="0" err="1">
                <a:solidFill>
                  <a:schemeClr val="accent2"/>
                </a:solidFill>
                <a:cs typeface="Times New Roman" pitchFamily="18" charset="0"/>
              </a:rPr>
              <a:t>fgets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, reading a line with space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8800" y="533400"/>
            <a:ext cx="6781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char </a:t>
            </a:r>
            <a:r>
              <a:rPr lang="en-US" altLang="en-US" dirty="0">
                <a:solidFill>
                  <a:srgbClr val="0000FF"/>
                </a:solidFill>
              </a:rPr>
              <a:t>*</a:t>
            </a:r>
            <a:r>
              <a:rPr lang="en-US" altLang="en-US" dirty="0" err="1">
                <a:solidFill>
                  <a:srgbClr val="0000FF"/>
                </a:solidFill>
              </a:rPr>
              <a:t>fgets</a:t>
            </a:r>
            <a:r>
              <a:rPr lang="en-US" altLang="en-US" dirty="0"/>
              <a:t>(char *line, </a:t>
            </a:r>
            <a:r>
              <a:rPr lang="en-US" altLang="en-US" dirty="0" err="1"/>
              <a:t>int</a:t>
            </a:r>
            <a:r>
              <a:rPr lang="en-US" altLang="en-US" dirty="0"/>
              <a:t> size, FILE *pf);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419600"/>
            <a:ext cx="3467100" cy="19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667000" y="5791200"/>
            <a:ext cx="2667000" cy="914400"/>
          </a:xfrm>
          <a:prstGeom prst="wedgeRoundRectCallout">
            <a:avLst>
              <a:gd name="adj1" fmla="val -64965"/>
              <a:gd name="adj2" fmla="val 881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may need to use: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getchar(); // remove '\n'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getchar(); // keep open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397867" y="1143000"/>
            <a:ext cx="3288933" cy="914400"/>
            <a:chOff x="6248400" y="1143000"/>
            <a:chExt cx="2438400" cy="914400"/>
          </a:xfrm>
        </p:grpSpPr>
        <p:grpSp>
          <p:nvGrpSpPr>
            <p:cNvPr id="24" name="Group 23"/>
            <p:cNvGrpSpPr/>
            <p:nvPr/>
          </p:nvGrpSpPr>
          <p:grpSpPr>
            <a:xfrm>
              <a:off x="6248400" y="1143000"/>
              <a:ext cx="2438400" cy="304800"/>
              <a:chOff x="6248400" y="1066800"/>
              <a:chExt cx="2438400" cy="3048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6248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400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6553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6705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solidFill>
                      <a:schemeClr val="bg1"/>
                    </a:solidFill>
                  </a:rPr>
                  <a:t>n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858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7010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162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315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467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620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772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924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382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534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" name="Straight Connector 4"/>
              <p:cNvCxnSpPr>
                <a:endCxn id="19" idx="0"/>
              </p:cNvCxnSpPr>
              <p:nvPr/>
            </p:nvCxnSpPr>
            <p:spPr bwMode="auto">
              <a:xfrm>
                <a:off x="8077200" y="1066800"/>
                <a:ext cx="3810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18" idx="2"/>
              </p:cNvCxnSpPr>
              <p:nvPr/>
            </p:nvCxnSpPr>
            <p:spPr bwMode="auto">
              <a:xfrm>
                <a:off x="8001000" y="1371600"/>
                <a:ext cx="4572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6248400" y="1447800"/>
              <a:ext cx="2438400" cy="304800"/>
              <a:chOff x="6248400" y="1066800"/>
              <a:chExt cx="2438400" cy="3048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6248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6553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6705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858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7010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7162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315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7467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7620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772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7924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8382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8534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42" name="Straight Connector 41"/>
              <p:cNvCxnSpPr>
                <a:endCxn id="40" idx="0"/>
              </p:cNvCxnSpPr>
              <p:nvPr/>
            </p:nvCxnSpPr>
            <p:spPr bwMode="auto">
              <a:xfrm>
                <a:off x="8077200" y="1066800"/>
                <a:ext cx="3810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>
                <a:stCxn id="39" idx="2"/>
              </p:cNvCxnSpPr>
              <p:nvPr/>
            </p:nvCxnSpPr>
            <p:spPr bwMode="auto">
              <a:xfrm>
                <a:off x="8001000" y="1371600"/>
                <a:ext cx="4572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4" name="Group 43"/>
            <p:cNvGrpSpPr/>
            <p:nvPr/>
          </p:nvGrpSpPr>
          <p:grpSpPr>
            <a:xfrm>
              <a:off x="6248400" y="1752600"/>
              <a:ext cx="2438400" cy="304800"/>
              <a:chOff x="6248400" y="1066800"/>
              <a:chExt cx="2438400" cy="3048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6248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6400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6553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6705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6858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7010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7162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15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7467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7620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7772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24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8382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8534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9" name="Straight Connector 58"/>
              <p:cNvCxnSpPr>
                <a:endCxn id="57" idx="0"/>
              </p:cNvCxnSpPr>
              <p:nvPr/>
            </p:nvCxnSpPr>
            <p:spPr bwMode="auto">
              <a:xfrm>
                <a:off x="8077200" y="1066800"/>
                <a:ext cx="3810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>
                <a:stCxn id="56" idx="2"/>
              </p:cNvCxnSpPr>
              <p:nvPr/>
            </p:nvCxnSpPr>
            <p:spPr bwMode="auto">
              <a:xfrm>
                <a:off x="8001000" y="1371600"/>
                <a:ext cx="4572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" name="TextBox 24"/>
          <p:cNvSpPr txBox="1"/>
          <p:nvPr/>
        </p:nvSpPr>
        <p:spPr>
          <a:xfrm>
            <a:off x="4495800" y="10476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397866" y="1143000"/>
            <a:ext cx="3288933" cy="914400"/>
            <a:chOff x="6248400" y="1143000"/>
            <a:chExt cx="2438400" cy="914400"/>
          </a:xfrm>
        </p:grpSpPr>
        <p:grpSp>
          <p:nvGrpSpPr>
            <p:cNvPr id="84" name="Group 83"/>
            <p:cNvGrpSpPr/>
            <p:nvPr/>
          </p:nvGrpSpPr>
          <p:grpSpPr>
            <a:xfrm>
              <a:off x="6248400" y="1143000"/>
              <a:ext cx="2438400" cy="304800"/>
              <a:chOff x="6248400" y="1066800"/>
              <a:chExt cx="2438400" cy="304800"/>
            </a:xfrm>
          </p:grpSpPr>
          <p:sp>
            <p:nvSpPr>
              <p:cNvPr id="119" name="Rectangle 118"/>
              <p:cNvSpPr/>
              <p:nvPr/>
            </p:nvSpPr>
            <p:spPr bwMode="auto">
              <a:xfrm>
                <a:off x="6248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00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6553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6705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/>
                  <a:t>n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6858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7010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7162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7315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7467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7620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7772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7924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8382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8534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33" name="Straight Connector 132"/>
              <p:cNvCxnSpPr>
                <a:endCxn id="131" idx="0"/>
              </p:cNvCxnSpPr>
              <p:nvPr/>
            </p:nvCxnSpPr>
            <p:spPr bwMode="auto">
              <a:xfrm>
                <a:off x="8077200" y="1066800"/>
                <a:ext cx="3810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/>
              <p:cNvCxnSpPr>
                <a:stCxn id="130" idx="2"/>
              </p:cNvCxnSpPr>
              <p:nvPr/>
            </p:nvCxnSpPr>
            <p:spPr bwMode="auto">
              <a:xfrm>
                <a:off x="8001000" y="1371600"/>
                <a:ext cx="4572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5" name="Group 84"/>
            <p:cNvGrpSpPr/>
            <p:nvPr/>
          </p:nvGrpSpPr>
          <p:grpSpPr>
            <a:xfrm>
              <a:off x="6248400" y="1447800"/>
              <a:ext cx="2438400" cy="304800"/>
              <a:chOff x="6248400" y="1066800"/>
              <a:chExt cx="2438400" cy="3048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6248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400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553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6705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6858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7010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7162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7315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i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7467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7620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7772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7924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382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534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7" name="Straight Connector 116"/>
              <p:cNvCxnSpPr>
                <a:endCxn id="115" idx="0"/>
              </p:cNvCxnSpPr>
              <p:nvPr/>
            </p:nvCxnSpPr>
            <p:spPr bwMode="auto">
              <a:xfrm>
                <a:off x="8077200" y="1066800"/>
                <a:ext cx="3810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>
                <a:stCxn id="114" idx="2"/>
              </p:cNvCxnSpPr>
              <p:nvPr/>
            </p:nvCxnSpPr>
            <p:spPr bwMode="auto">
              <a:xfrm>
                <a:off x="8001000" y="1371600"/>
                <a:ext cx="4572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6" name="Group 85"/>
            <p:cNvGrpSpPr/>
            <p:nvPr/>
          </p:nvGrpSpPr>
          <p:grpSpPr>
            <a:xfrm>
              <a:off x="6248400" y="1752600"/>
              <a:ext cx="2438400" cy="304800"/>
              <a:chOff x="6248400" y="1066800"/>
              <a:chExt cx="2438400" cy="304800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6248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6400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6553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6705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6858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010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7162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73152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74676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7620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7772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79248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83820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8534400" y="10668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1" name="Straight Connector 100"/>
              <p:cNvCxnSpPr>
                <a:endCxn id="99" idx="0"/>
              </p:cNvCxnSpPr>
              <p:nvPr/>
            </p:nvCxnSpPr>
            <p:spPr bwMode="auto">
              <a:xfrm>
                <a:off x="8077200" y="1066800"/>
                <a:ext cx="3810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stCxn id="98" idx="2"/>
              </p:cNvCxnSpPr>
              <p:nvPr/>
            </p:nvCxnSpPr>
            <p:spPr bwMode="auto">
              <a:xfrm>
                <a:off x="8001000" y="1371600"/>
                <a:ext cx="4572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9" name="Right Arrow 78"/>
          <p:cNvSpPr/>
          <p:nvPr/>
        </p:nvSpPr>
        <p:spPr bwMode="auto">
          <a:xfrm>
            <a:off x="762000" y="4067287"/>
            <a:ext cx="2286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05686" y="1230868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05736" y="1506379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99819" y="1812096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9573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9" grpId="0" animBg="1"/>
      <p:bldP spid="78" grpId="0"/>
      <p:bldP spid="81" grpId="0"/>
      <p:bldP spid="8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35196</TotalTime>
  <Words>979</Words>
  <Application>Microsoft Office PowerPoint</Application>
  <PresentationFormat>Letter Paper (8.5x11 in)</PresentationFormat>
  <Paragraphs>256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StarBats</vt:lpstr>
      <vt:lpstr>Times</vt:lpstr>
      <vt:lpstr>Times New Roman</vt:lpstr>
      <vt:lpstr>Wingdings</vt:lpstr>
      <vt:lpstr>ZapfDingbats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C/C++ Input / Output Summary</vt:lpstr>
      <vt:lpstr>What is a Program?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2281</cp:revision>
  <cp:lastPrinted>2014-09-26T18:58:25Z</cp:lastPrinted>
  <dcterms:created xsi:type="dcterms:W3CDTF">2000-01-15T20:24:49Z</dcterms:created>
  <dcterms:modified xsi:type="dcterms:W3CDTF">2019-09-10T23:25:50Z</dcterms:modified>
</cp:coreProperties>
</file>