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66" r:id="rId2"/>
    <p:sldId id="565" r:id="rId3"/>
    <p:sldId id="553" r:id="rId4"/>
    <p:sldId id="450" r:id="rId5"/>
    <p:sldId id="344" r:id="rId6"/>
    <p:sldId id="420" r:id="rId7"/>
    <p:sldId id="380" r:id="rId8"/>
    <p:sldId id="382" r:id="rId9"/>
    <p:sldId id="428" r:id="rId10"/>
    <p:sldId id="415" r:id="rId11"/>
    <p:sldId id="383" r:id="rId12"/>
    <p:sldId id="414" r:id="rId13"/>
    <p:sldId id="435" r:id="rId14"/>
    <p:sldId id="567" r:id="rId15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FFCC"/>
    <a:srgbClr val="0066CC"/>
    <a:srgbClr val="CC33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74" d="100"/>
          <a:sy n="74" d="100"/>
        </p:scale>
        <p:origin x="912" y="62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9/16/2019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08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Pointer Basics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</a:t>
            </a:r>
            <a:r>
              <a:rPr lang="en-US" dirty="0" smtClean="0">
                <a:solidFill>
                  <a:schemeClr val="accent2"/>
                </a:solidFill>
              </a:rPr>
              <a:t>Section 2.4.2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3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447800" y="152400"/>
            <a:ext cx="6511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9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 Example 3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7999413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/>
            <a:r>
              <a:rPr lang="en-US" sz="2100" dirty="0" err="1">
                <a:latin typeface="Arial" pitchFamily="34" charset="0"/>
              </a:rPr>
              <a:t>int</a:t>
            </a:r>
            <a:r>
              <a:rPr lang="en-US" sz="2100" dirty="0">
                <a:latin typeface="Arial" pitchFamily="34" charset="0"/>
              </a:rPr>
              <a:t> 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 = 12, *j = 0, **k = 0</a:t>
            </a:r>
            <a:r>
              <a:rPr lang="en-US" sz="2100" dirty="0" smtClean="0">
                <a:latin typeface="Arial" pitchFamily="34" charset="0"/>
              </a:rPr>
              <a:t>;</a:t>
            </a:r>
            <a:r>
              <a:rPr lang="en-US" sz="2100" dirty="0">
                <a:latin typeface="Arial" pitchFamily="34" charset="0"/>
              </a:rPr>
              <a:t>	           // initialization j = 0, k = </a:t>
            </a:r>
            <a:r>
              <a:rPr lang="en-US" sz="2100" dirty="0" smtClean="0">
                <a:latin typeface="Arial" pitchFamily="34" charset="0"/>
              </a:rPr>
              <a:t>0</a:t>
            </a:r>
            <a:endParaRPr lang="en-US" sz="2100" dirty="0">
              <a:latin typeface="Arial" pitchFamily="34" charset="0"/>
            </a:endParaRPr>
          </a:p>
          <a:p>
            <a:pPr defTabSz="966788"/>
            <a:r>
              <a:rPr lang="en-US" sz="2100" dirty="0" err="1">
                <a:latin typeface="Arial" pitchFamily="34" charset="0"/>
              </a:rPr>
              <a:t>printf</a:t>
            </a:r>
            <a:r>
              <a:rPr lang="en-US" sz="2100" dirty="0">
                <a:latin typeface="Arial" pitchFamily="34" charset="0"/>
              </a:rPr>
              <a:t>("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 = %d, j = %d, k = %d\n", 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, j, k);          // 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 = 12, j = 0, k = </a:t>
            </a:r>
            <a:r>
              <a:rPr lang="en-US" sz="2100" dirty="0" smtClean="0">
                <a:latin typeface="Arial" pitchFamily="34" charset="0"/>
              </a:rPr>
              <a:t>0</a:t>
            </a:r>
            <a:endParaRPr lang="en-US" sz="2100" dirty="0">
              <a:latin typeface="Arial" pitchFamily="34" charset="0"/>
            </a:endParaRPr>
          </a:p>
          <a:p>
            <a:pPr defTabSz="966788"/>
            <a:r>
              <a:rPr lang="en-US" sz="2100" dirty="0">
                <a:latin typeface="Arial" pitchFamily="34" charset="0"/>
              </a:rPr>
              <a:t>j = &amp;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;</a:t>
            </a:r>
          </a:p>
          <a:p>
            <a:pPr defTabSz="966788"/>
            <a:r>
              <a:rPr lang="en-US" sz="2100" dirty="0">
                <a:latin typeface="Arial" pitchFamily="34" charset="0"/>
              </a:rPr>
              <a:t>*j = 24;		// Are we modifying j or *j?</a:t>
            </a:r>
          </a:p>
          <a:p>
            <a:pPr defTabSz="966788"/>
            <a:r>
              <a:rPr lang="en-US" sz="2100" dirty="0">
                <a:latin typeface="Arial" pitchFamily="34" charset="0"/>
              </a:rPr>
              <a:t>k= &amp;j;</a:t>
            </a:r>
          </a:p>
          <a:p>
            <a:pPr defTabSz="966788"/>
            <a:r>
              <a:rPr lang="en-US" sz="2100" dirty="0">
                <a:latin typeface="Arial" pitchFamily="34" charset="0"/>
              </a:rPr>
              <a:t>**k = 48;</a:t>
            </a:r>
          </a:p>
          <a:p>
            <a:pPr defTabSz="966788"/>
            <a:r>
              <a:rPr lang="en-US" sz="2100" dirty="0" err="1">
                <a:latin typeface="Arial" pitchFamily="34" charset="0"/>
              </a:rPr>
              <a:t>printf</a:t>
            </a:r>
            <a:r>
              <a:rPr lang="en-US" sz="2100" dirty="0">
                <a:latin typeface="Arial" pitchFamily="34" charset="0"/>
              </a:rPr>
              <a:t>("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 = %d, j = %d, k = %d\n", </a:t>
            </a:r>
            <a:r>
              <a:rPr lang="en-US" sz="2100" dirty="0" err="1">
                <a:latin typeface="Arial" pitchFamily="34" charset="0"/>
              </a:rPr>
              <a:t>i</a:t>
            </a:r>
            <a:r>
              <a:rPr lang="en-US" sz="2100" dirty="0">
                <a:latin typeface="Arial" pitchFamily="34" charset="0"/>
              </a:rPr>
              <a:t>, j, k);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609600" y="3768725"/>
            <a:ext cx="5461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100</a:t>
            </a:r>
          </a:p>
          <a:p>
            <a:pPr>
              <a:lnSpc>
                <a:spcPct val="110000"/>
              </a:lnSpc>
            </a:pPr>
            <a:r>
              <a:rPr lang="en-US" sz="1900"/>
              <a:t>104</a:t>
            </a:r>
          </a:p>
          <a:p>
            <a:pPr>
              <a:lnSpc>
                <a:spcPct val="110000"/>
              </a:lnSpc>
            </a:pPr>
            <a:r>
              <a:rPr lang="en-US" sz="1900"/>
              <a:t>108</a:t>
            </a:r>
          </a:p>
          <a:p>
            <a:pPr>
              <a:lnSpc>
                <a:spcPct val="110000"/>
              </a:lnSpc>
            </a:pPr>
            <a:r>
              <a:rPr lang="en-US" sz="1900"/>
              <a:t>112</a:t>
            </a:r>
          </a:p>
          <a:p>
            <a:pPr>
              <a:lnSpc>
                <a:spcPct val="110000"/>
              </a:lnSpc>
            </a:pPr>
            <a:r>
              <a:rPr lang="en-US" sz="1900"/>
              <a:t>116</a:t>
            </a:r>
          </a:p>
          <a:p>
            <a:pPr>
              <a:lnSpc>
                <a:spcPct val="110000"/>
              </a:lnSpc>
            </a:pPr>
            <a:r>
              <a:rPr lang="en-US" sz="1900"/>
              <a:t>120</a:t>
            </a:r>
          </a:p>
          <a:p>
            <a:pPr>
              <a:lnSpc>
                <a:spcPct val="110000"/>
              </a:lnSpc>
            </a:pPr>
            <a:r>
              <a:rPr lang="en-US" sz="1900"/>
              <a:t>124</a:t>
            </a:r>
          </a:p>
          <a:p>
            <a:pPr>
              <a:lnSpc>
                <a:spcPct val="110000"/>
              </a:lnSpc>
            </a:pPr>
            <a:r>
              <a:rPr lang="en-US" sz="1900"/>
              <a:t>128</a:t>
            </a:r>
          </a:p>
        </p:txBody>
      </p:sp>
      <p:grpSp>
        <p:nvGrpSpPr>
          <p:cNvPr id="40965" name="Group 74"/>
          <p:cNvGrpSpPr>
            <a:grpSpLocks/>
          </p:cNvGrpSpPr>
          <p:nvPr/>
        </p:nvGrpSpPr>
        <p:grpSpPr bwMode="auto">
          <a:xfrm>
            <a:off x="1219200" y="3844925"/>
            <a:ext cx="990600" cy="2438400"/>
            <a:chOff x="768" y="2422"/>
            <a:chExt cx="624" cy="1536"/>
          </a:xfrm>
        </p:grpSpPr>
        <p:sp>
          <p:nvSpPr>
            <p:cNvPr id="41034" name="Rectangle 4"/>
            <p:cNvSpPr>
              <a:spLocks noChangeArrowheads="1"/>
            </p:cNvSpPr>
            <p:nvPr/>
          </p:nvSpPr>
          <p:spPr bwMode="auto">
            <a:xfrm>
              <a:off x="768" y="242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35" name="Rectangle 8"/>
            <p:cNvSpPr>
              <a:spLocks noChangeArrowheads="1"/>
            </p:cNvSpPr>
            <p:nvPr/>
          </p:nvSpPr>
          <p:spPr bwMode="auto">
            <a:xfrm>
              <a:off x="768" y="261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36" name="Rectangle 9"/>
            <p:cNvSpPr>
              <a:spLocks noChangeArrowheads="1"/>
            </p:cNvSpPr>
            <p:nvPr/>
          </p:nvSpPr>
          <p:spPr bwMode="auto">
            <a:xfrm>
              <a:off x="768" y="280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37" name="Rectangle 10"/>
            <p:cNvSpPr>
              <a:spLocks noChangeArrowheads="1"/>
            </p:cNvSpPr>
            <p:nvPr/>
          </p:nvSpPr>
          <p:spPr bwMode="auto">
            <a:xfrm>
              <a:off x="768" y="2998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38" name="Rectangle 11"/>
            <p:cNvSpPr>
              <a:spLocks noChangeArrowheads="1"/>
            </p:cNvSpPr>
            <p:nvPr/>
          </p:nvSpPr>
          <p:spPr bwMode="auto">
            <a:xfrm>
              <a:off x="768" y="3190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39" name="Rectangle 12"/>
            <p:cNvSpPr>
              <a:spLocks noChangeArrowheads="1"/>
            </p:cNvSpPr>
            <p:nvPr/>
          </p:nvSpPr>
          <p:spPr bwMode="auto">
            <a:xfrm>
              <a:off x="768" y="3382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40" name="Rectangle 13"/>
            <p:cNvSpPr>
              <a:spLocks noChangeArrowheads="1"/>
            </p:cNvSpPr>
            <p:nvPr/>
          </p:nvSpPr>
          <p:spPr bwMode="auto">
            <a:xfrm>
              <a:off x="768" y="3574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  <p:sp>
          <p:nvSpPr>
            <p:cNvPr id="41041" name="Rectangle 14"/>
            <p:cNvSpPr>
              <a:spLocks noChangeArrowheads="1"/>
            </p:cNvSpPr>
            <p:nvPr/>
          </p:nvSpPr>
          <p:spPr bwMode="auto">
            <a:xfrm>
              <a:off x="768" y="3766"/>
              <a:ext cx="62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/>
              <a:endParaRPr lang="en-US"/>
            </a:p>
          </p:txBody>
        </p:sp>
      </p:grpSp>
      <p:sp>
        <p:nvSpPr>
          <p:cNvPr id="40966" name="Text Box 15"/>
          <p:cNvSpPr txBox="1">
            <a:spLocks noChangeArrowheads="1"/>
          </p:cNvSpPr>
          <p:nvPr/>
        </p:nvSpPr>
        <p:spPr bwMode="auto">
          <a:xfrm>
            <a:off x="2209800" y="40735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800" i="1"/>
              <a:t>i</a:t>
            </a:r>
          </a:p>
        </p:txBody>
      </p:sp>
      <p:sp>
        <p:nvSpPr>
          <p:cNvPr id="40967" name="Text Box 16"/>
          <p:cNvSpPr txBox="1">
            <a:spLocks noChangeArrowheads="1"/>
          </p:cNvSpPr>
          <p:nvPr/>
        </p:nvSpPr>
        <p:spPr bwMode="auto">
          <a:xfrm>
            <a:off x="2209800" y="46831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800" i="1"/>
              <a:t>j</a:t>
            </a:r>
          </a:p>
        </p:txBody>
      </p:sp>
      <p:sp>
        <p:nvSpPr>
          <p:cNvPr id="40968" name="Text Box 17"/>
          <p:cNvSpPr txBox="1">
            <a:spLocks noChangeArrowheads="1"/>
          </p:cNvSpPr>
          <p:nvPr/>
        </p:nvSpPr>
        <p:spPr bwMode="auto">
          <a:xfrm>
            <a:off x="2209800" y="5978525"/>
            <a:ext cx="284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800" i="1"/>
              <a:t>k</a:t>
            </a:r>
          </a:p>
        </p:txBody>
      </p:sp>
      <p:sp>
        <p:nvSpPr>
          <p:cNvPr id="40969" name="Text Box 62"/>
          <p:cNvSpPr txBox="1">
            <a:spLocks noChangeArrowheads="1"/>
          </p:cNvSpPr>
          <p:nvPr/>
        </p:nvSpPr>
        <p:spPr bwMode="auto">
          <a:xfrm>
            <a:off x="1241425" y="34290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i="1"/>
              <a:t>initial</a:t>
            </a: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19400" y="3500438"/>
            <a:ext cx="1276350" cy="2844800"/>
            <a:chOff x="1776" y="2205"/>
            <a:chExt cx="804" cy="1792"/>
          </a:xfrm>
        </p:grpSpPr>
        <p:grpSp>
          <p:nvGrpSpPr>
            <p:cNvPr id="41021" name="Group 75"/>
            <p:cNvGrpSpPr>
              <a:grpSpLocks/>
            </p:cNvGrpSpPr>
            <p:nvPr/>
          </p:nvGrpSpPr>
          <p:grpSpPr bwMode="auto">
            <a:xfrm>
              <a:off x="1776" y="2422"/>
              <a:ext cx="624" cy="1536"/>
              <a:chOff x="1776" y="2422"/>
              <a:chExt cx="624" cy="1536"/>
            </a:xfrm>
          </p:grpSpPr>
          <p:sp>
            <p:nvSpPr>
              <p:cNvPr id="41026" name="Rectangle 18"/>
              <p:cNvSpPr>
                <a:spLocks noChangeArrowheads="1"/>
              </p:cNvSpPr>
              <p:nvPr/>
            </p:nvSpPr>
            <p:spPr bwMode="auto">
              <a:xfrm>
                <a:off x="1776" y="242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27" name="Rectangle 19"/>
              <p:cNvSpPr>
                <a:spLocks noChangeArrowheads="1"/>
              </p:cNvSpPr>
              <p:nvPr/>
            </p:nvSpPr>
            <p:spPr bwMode="auto">
              <a:xfrm>
                <a:off x="1776" y="261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/>
                  <a:t>12</a:t>
                </a:r>
              </a:p>
            </p:txBody>
          </p:sp>
          <p:sp>
            <p:nvSpPr>
              <p:cNvPr id="41028" name="Rectangle 20"/>
              <p:cNvSpPr>
                <a:spLocks noChangeArrowheads="1"/>
              </p:cNvSpPr>
              <p:nvPr/>
            </p:nvSpPr>
            <p:spPr bwMode="auto">
              <a:xfrm>
                <a:off x="1776" y="280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29" name="Rectangle 21"/>
              <p:cNvSpPr>
                <a:spLocks noChangeArrowheads="1"/>
              </p:cNvSpPr>
              <p:nvPr/>
            </p:nvSpPr>
            <p:spPr bwMode="auto">
              <a:xfrm>
                <a:off x="1776" y="299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</a:rPr>
                  <a:t>104</a:t>
                </a:r>
              </a:p>
            </p:txBody>
          </p:sp>
          <p:sp>
            <p:nvSpPr>
              <p:cNvPr id="41030" name="Rectangle 22"/>
              <p:cNvSpPr>
                <a:spLocks noChangeArrowheads="1"/>
              </p:cNvSpPr>
              <p:nvPr/>
            </p:nvSpPr>
            <p:spPr bwMode="auto">
              <a:xfrm>
                <a:off x="1776" y="319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31" name="Rectangle 23"/>
              <p:cNvSpPr>
                <a:spLocks noChangeArrowheads="1"/>
              </p:cNvSpPr>
              <p:nvPr/>
            </p:nvSpPr>
            <p:spPr bwMode="auto">
              <a:xfrm>
                <a:off x="1776" y="338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32" name="Rectangle 24"/>
              <p:cNvSpPr>
                <a:spLocks noChangeArrowheads="1"/>
              </p:cNvSpPr>
              <p:nvPr/>
            </p:nvSpPr>
            <p:spPr bwMode="auto">
              <a:xfrm>
                <a:off x="1776" y="357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33" name="Rectangle 25"/>
              <p:cNvSpPr>
                <a:spLocks noChangeArrowheads="1"/>
              </p:cNvSpPr>
              <p:nvPr/>
            </p:nvSpPr>
            <p:spPr bwMode="auto">
              <a:xfrm>
                <a:off x="1776" y="376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1022" name="Text Box 26"/>
            <p:cNvSpPr txBox="1">
              <a:spLocks noChangeArrowheads="1"/>
            </p:cNvSpPr>
            <p:nvPr/>
          </p:nvSpPr>
          <p:spPr bwMode="auto">
            <a:xfrm>
              <a:off x="2400" y="2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1023" name="Text Box 27"/>
            <p:cNvSpPr txBox="1">
              <a:spLocks noChangeArrowheads="1"/>
            </p:cNvSpPr>
            <p:nvPr/>
          </p:nvSpPr>
          <p:spPr bwMode="auto">
            <a:xfrm>
              <a:off x="2400" y="295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1024" name="Text Box 28"/>
            <p:cNvSpPr txBox="1">
              <a:spLocks noChangeArrowheads="1"/>
            </p:cNvSpPr>
            <p:nvPr/>
          </p:nvSpPr>
          <p:spPr bwMode="auto">
            <a:xfrm>
              <a:off x="2400" y="376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k</a:t>
              </a:r>
            </a:p>
          </p:txBody>
        </p:sp>
        <p:sp>
          <p:nvSpPr>
            <p:cNvPr id="41025" name="Text Box 63"/>
            <p:cNvSpPr txBox="1">
              <a:spLocks noChangeArrowheads="1"/>
            </p:cNvSpPr>
            <p:nvPr/>
          </p:nvSpPr>
          <p:spPr bwMode="auto">
            <a:xfrm>
              <a:off x="1864" y="220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4419600" y="3505200"/>
            <a:ext cx="1276350" cy="2840038"/>
            <a:chOff x="2784" y="2208"/>
            <a:chExt cx="804" cy="1789"/>
          </a:xfrm>
        </p:grpSpPr>
        <p:grpSp>
          <p:nvGrpSpPr>
            <p:cNvPr id="41008" name="Group 76"/>
            <p:cNvGrpSpPr>
              <a:grpSpLocks/>
            </p:cNvGrpSpPr>
            <p:nvPr/>
          </p:nvGrpSpPr>
          <p:grpSpPr bwMode="auto">
            <a:xfrm>
              <a:off x="2784" y="2422"/>
              <a:ext cx="624" cy="1536"/>
              <a:chOff x="2784" y="2422"/>
              <a:chExt cx="624" cy="1536"/>
            </a:xfrm>
          </p:grpSpPr>
          <p:sp>
            <p:nvSpPr>
              <p:cNvPr id="41013" name="Rectangle 29"/>
              <p:cNvSpPr>
                <a:spLocks noChangeArrowheads="1"/>
              </p:cNvSpPr>
              <p:nvPr/>
            </p:nvSpPr>
            <p:spPr bwMode="auto">
              <a:xfrm>
                <a:off x="2784" y="242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14" name="Rectangle 30"/>
              <p:cNvSpPr>
                <a:spLocks noChangeArrowheads="1"/>
              </p:cNvSpPr>
              <p:nvPr/>
            </p:nvSpPr>
            <p:spPr bwMode="auto">
              <a:xfrm>
                <a:off x="2784" y="261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</a:rPr>
                  <a:t>24</a:t>
                </a:r>
              </a:p>
            </p:txBody>
          </p:sp>
          <p:sp>
            <p:nvSpPr>
              <p:cNvPr id="41015" name="Rectangle 31"/>
              <p:cNvSpPr>
                <a:spLocks noChangeArrowheads="1"/>
              </p:cNvSpPr>
              <p:nvPr/>
            </p:nvSpPr>
            <p:spPr bwMode="auto">
              <a:xfrm>
                <a:off x="2784" y="280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16" name="Rectangle 32"/>
              <p:cNvSpPr>
                <a:spLocks noChangeArrowheads="1"/>
              </p:cNvSpPr>
              <p:nvPr/>
            </p:nvSpPr>
            <p:spPr bwMode="auto">
              <a:xfrm>
                <a:off x="2784" y="299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017" name="Rectangle 33"/>
              <p:cNvSpPr>
                <a:spLocks noChangeArrowheads="1"/>
              </p:cNvSpPr>
              <p:nvPr/>
            </p:nvSpPr>
            <p:spPr bwMode="auto">
              <a:xfrm>
                <a:off x="2784" y="319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18" name="Rectangle 34"/>
              <p:cNvSpPr>
                <a:spLocks noChangeArrowheads="1"/>
              </p:cNvSpPr>
              <p:nvPr/>
            </p:nvSpPr>
            <p:spPr bwMode="auto">
              <a:xfrm>
                <a:off x="2784" y="338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19" name="Rectangle 35"/>
              <p:cNvSpPr>
                <a:spLocks noChangeArrowheads="1"/>
              </p:cNvSpPr>
              <p:nvPr/>
            </p:nvSpPr>
            <p:spPr bwMode="auto">
              <a:xfrm>
                <a:off x="2784" y="357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20" name="Rectangle 36"/>
              <p:cNvSpPr>
                <a:spLocks noChangeArrowheads="1"/>
              </p:cNvSpPr>
              <p:nvPr/>
            </p:nvSpPr>
            <p:spPr bwMode="auto">
              <a:xfrm>
                <a:off x="2784" y="376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41009" name="Text Box 37"/>
            <p:cNvSpPr txBox="1">
              <a:spLocks noChangeArrowheads="1"/>
            </p:cNvSpPr>
            <p:nvPr/>
          </p:nvSpPr>
          <p:spPr bwMode="auto">
            <a:xfrm>
              <a:off x="3408" y="2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1010" name="Text Box 38"/>
            <p:cNvSpPr txBox="1">
              <a:spLocks noChangeArrowheads="1"/>
            </p:cNvSpPr>
            <p:nvPr/>
          </p:nvSpPr>
          <p:spPr bwMode="auto">
            <a:xfrm>
              <a:off x="3408" y="295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1011" name="Text Box 39"/>
            <p:cNvSpPr txBox="1">
              <a:spLocks noChangeArrowheads="1"/>
            </p:cNvSpPr>
            <p:nvPr/>
          </p:nvSpPr>
          <p:spPr bwMode="auto">
            <a:xfrm>
              <a:off x="3408" y="376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k</a:t>
              </a:r>
            </a:p>
          </p:txBody>
        </p:sp>
        <p:sp>
          <p:nvSpPr>
            <p:cNvPr id="41012" name="Text Box 64"/>
            <p:cNvSpPr txBox="1">
              <a:spLocks noChangeArrowheads="1"/>
            </p:cNvSpPr>
            <p:nvPr/>
          </p:nvSpPr>
          <p:spPr bwMode="auto">
            <a:xfrm>
              <a:off x="2832" y="22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  <p:grpSp>
        <p:nvGrpSpPr>
          <p:cNvPr id="7" name="Group 117"/>
          <p:cNvGrpSpPr>
            <a:grpSpLocks/>
          </p:cNvGrpSpPr>
          <p:nvPr/>
        </p:nvGrpSpPr>
        <p:grpSpPr bwMode="auto">
          <a:xfrm>
            <a:off x="6019800" y="3505200"/>
            <a:ext cx="1276350" cy="2840038"/>
            <a:chOff x="3792" y="2208"/>
            <a:chExt cx="804" cy="1789"/>
          </a:xfrm>
        </p:grpSpPr>
        <p:grpSp>
          <p:nvGrpSpPr>
            <p:cNvPr id="40995" name="Group 77"/>
            <p:cNvGrpSpPr>
              <a:grpSpLocks/>
            </p:cNvGrpSpPr>
            <p:nvPr/>
          </p:nvGrpSpPr>
          <p:grpSpPr bwMode="auto">
            <a:xfrm>
              <a:off x="3792" y="2422"/>
              <a:ext cx="624" cy="1536"/>
              <a:chOff x="3792" y="2422"/>
              <a:chExt cx="624" cy="1536"/>
            </a:xfrm>
          </p:grpSpPr>
          <p:sp>
            <p:nvSpPr>
              <p:cNvPr id="41000" name="Rectangle 40"/>
              <p:cNvSpPr>
                <a:spLocks noChangeArrowheads="1"/>
              </p:cNvSpPr>
              <p:nvPr/>
            </p:nvSpPr>
            <p:spPr bwMode="auto">
              <a:xfrm>
                <a:off x="3792" y="242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01" name="Rectangle 41"/>
              <p:cNvSpPr>
                <a:spLocks noChangeArrowheads="1"/>
              </p:cNvSpPr>
              <p:nvPr/>
            </p:nvSpPr>
            <p:spPr bwMode="auto">
              <a:xfrm>
                <a:off x="3792" y="261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002" name="Rectangle 42"/>
              <p:cNvSpPr>
                <a:spLocks noChangeArrowheads="1"/>
              </p:cNvSpPr>
              <p:nvPr/>
            </p:nvSpPr>
            <p:spPr bwMode="auto">
              <a:xfrm>
                <a:off x="3792" y="280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03" name="Rectangle 43"/>
              <p:cNvSpPr>
                <a:spLocks noChangeArrowheads="1"/>
              </p:cNvSpPr>
              <p:nvPr/>
            </p:nvSpPr>
            <p:spPr bwMode="auto">
              <a:xfrm>
                <a:off x="3792" y="299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004" name="Rectangle 44"/>
              <p:cNvSpPr>
                <a:spLocks noChangeArrowheads="1"/>
              </p:cNvSpPr>
              <p:nvPr/>
            </p:nvSpPr>
            <p:spPr bwMode="auto">
              <a:xfrm>
                <a:off x="3792" y="319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05" name="Rectangle 45"/>
              <p:cNvSpPr>
                <a:spLocks noChangeArrowheads="1"/>
              </p:cNvSpPr>
              <p:nvPr/>
            </p:nvSpPr>
            <p:spPr bwMode="auto">
              <a:xfrm>
                <a:off x="3792" y="338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06" name="Rectangle 46"/>
              <p:cNvSpPr>
                <a:spLocks noChangeArrowheads="1"/>
              </p:cNvSpPr>
              <p:nvPr/>
            </p:nvSpPr>
            <p:spPr bwMode="auto">
              <a:xfrm>
                <a:off x="3792" y="357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1007" name="Rectangle 47"/>
              <p:cNvSpPr>
                <a:spLocks noChangeArrowheads="1"/>
              </p:cNvSpPr>
              <p:nvPr/>
            </p:nvSpPr>
            <p:spPr bwMode="auto">
              <a:xfrm>
                <a:off x="3792" y="376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</a:rPr>
                  <a:t>112</a:t>
                </a:r>
              </a:p>
            </p:txBody>
          </p:sp>
        </p:grpSp>
        <p:sp>
          <p:nvSpPr>
            <p:cNvPr id="40996" name="Text Box 48"/>
            <p:cNvSpPr txBox="1">
              <a:spLocks noChangeArrowheads="1"/>
            </p:cNvSpPr>
            <p:nvPr/>
          </p:nvSpPr>
          <p:spPr bwMode="auto">
            <a:xfrm>
              <a:off x="4416" y="2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0997" name="Text Box 49"/>
            <p:cNvSpPr txBox="1">
              <a:spLocks noChangeArrowheads="1"/>
            </p:cNvSpPr>
            <p:nvPr/>
          </p:nvSpPr>
          <p:spPr bwMode="auto">
            <a:xfrm>
              <a:off x="4416" y="295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0998" name="Text Box 50"/>
            <p:cNvSpPr txBox="1">
              <a:spLocks noChangeArrowheads="1"/>
            </p:cNvSpPr>
            <p:nvPr/>
          </p:nvSpPr>
          <p:spPr bwMode="auto">
            <a:xfrm>
              <a:off x="4416" y="376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k</a:t>
              </a:r>
            </a:p>
          </p:txBody>
        </p:sp>
        <p:sp>
          <p:nvSpPr>
            <p:cNvPr id="40999" name="Text Box 65"/>
            <p:cNvSpPr txBox="1">
              <a:spLocks noChangeArrowheads="1"/>
            </p:cNvSpPr>
            <p:nvPr/>
          </p:nvSpPr>
          <p:spPr bwMode="auto">
            <a:xfrm>
              <a:off x="3840" y="22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  <p:grpSp>
        <p:nvGrpSpPr>
          <p:cNvPr id="9" name="Group 118"/>
          <p:cNvGrpSpPr>
            <a:grpSpLocks/>
          </p:cNvGrpSpPr>
          <p:nvPr/>
        </p:nvGrpSpPr>
        <p:grpSpPr bwMode="auto">
          <a:xfrm>
            <a:off x="7467600" y="3505200"/>
            <a:ext cx="1295400" cy="2840038"/>
            <a:chOff x="4704" y="2208"/>
            <a:chExt cx="816" cy="1789"/>
          </a:xfrm>
        </p:grpSpPr>
        <p:grpSp>
          <p:nvGrpSpPr>
            <p:cNvPr id="40982" name="Group 78"/>
            <p:cNvGrpSpPr>
              <a:grpSpLocks/>
            </p:cNvGrpSpPr>
            <p:nvPr/>
          </p:nvGrpSpPr>
          <p:grpSpPr bwMode="auto">
            <a:xfrm>
              <a:off x="4716" y="2422"/>
              <a:ext cx="624" cy="1536"/>
              <a:chOff x="4716" y="2422"/>
              <a:chExt cx="624" cy="1536"/>
            </a:xfrm>
          </p:grpSpPr>
          <p:sp>
            <p:nvSpPr>
              <p:cNvPr id="40987" name="Rectangle 51"/>
              <p:cNvSpPr>
                <a:spLocks noChangeArrowheads="1"/>
              </p:cNvSpPr>
              <p:nvPr/>
            </p:nvSpPr>
            <p:spPr bwMode="auto">
              <a:xfrm>
                <a:off x="4716" y="242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0988" name="Rectangle 52"/>
              <p:cNvSpPr>
                <a:spLocks noChangeArrowheads="1"/>
              </p:cNvSpPr>
              <p:nvPr/>
            </p:nvSpPr>
            <p:spPr bwMode="auto">
              <a:xfrm>
                <a:off x="4716" y="261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 b="1">
                    <a:solidFill>
                      <a:schemeClr val="accent2"/>
                    </a:solidFill>
                  </a:rPr>
                  <a:t>48</a:t>
                </a:r>
              </a:p>
            </p:txBody>
          </p:sp>
          <p:sp>
            <p:nvSpPr>
              <p:cNvPr id="40989" name="Rectangle 53"/>
              <p:cNvSpPr>
                <a:spLocks noChangeArrowheads="1"/>
              </p:cNvSpPr>
              <p:nvPr/>
            </p:nvSpPr>
            <p:spPr bwMode="auto">
              <a:xfrm>
                <a:off x="4716" y="280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0990" name="Rectangle 54"/>
              <p:cNvSpPr>
                <a:spLocks noChangeArrowheads="1"/>
              </p:cNvSpPr>
              <p:nvPr/>
            </p:nvSpPr>
            <p:spPr bwMode="auto">
              <a:xfrm>
                <a:off x="4716" y="299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991" name="Rectangle 55"/>
              <p:cNvSpPr>
                <a:spLocks noChangeArrowheads="1"/>
              </p:cNvSpPr>
              <p:nvPr/>
            </p:nvSpPr>
            <p:spPr bwMode="auto">
              <a:xfrm>
                <a:off x="4716" y="319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0992" name="Rectangle 56"/>
              <p:cNvSpPr>
                <a:spLocks noChangeArrowheads="1"/>
              </p:cNvSpPr>
              <p:nvPr/>
            </p:nvSpPr>
            <p:spPr bwMode="auto">
              <a:xfrm>
                <a:off x="4716" y="338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0993" name="Rectangle 57"/>
              <p:cNvSpPr>
                <a:spLocks noChangeArrowheads="1"/>
              </p:cNvSpPr>
              <p:nvPr/>
            </p:nvSpPr>
            <p:spPr bwMode="auto">
              <a:xfrm>
                <a:off x="4716" y="3574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/>
              </a:p>
            </p:txBody>
          </p:sp>
          <p:sp>
            <p:nvSpPr>
              <p:cNvPr id="40994" name="Rectangle 58"/>
              <p:cNvSpPr>
                <a:spLocks noChangeArrowheads="1"/>
              </p:cNvSpPr>
              <p:nvPr/>
            </p:nvSpPr>
            <p:spPr bwMode="auto">
              <a:xfrm>
                <a:off x="4716" y="376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40983" name="Text Box 59"/>
            <p:cNvSpPr txBox="1">
              <a:spLocks noChangeArrowheads="1"/>
            </p:cNvSpPr>
            <p:nvPr/>
          </p:nvSpPr>
          <p:spPr bwMode="auto">
            <a:xfrm>
              <a:off x="5340" y="2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i</a:t>
              </a:r>
            </a:p>
          </p:txBody>
        </p:sp>
        <p:sp>
          <p:nvSpPr>
            <p:cNvPr id="40984" name="Text Box 60"/>
            <p:cNvSpPr txBox="1">
              <a:spLocks noChangeArrowheads="1"/>
            </p:cNvSpPr>
            <p:nvPr/>
          </p:nvSpPr>
          <p:spPr bwMode="auto">
            <a:xfrm>
              <a:off x="5340" y="2950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j</a:t>
              </a:r>
            </a:p>
          </p:txBody>
        </p:sp>
        <p:sp>
          <p:nvSpPr>
            <p:cNvPr id="40985" name="Text Box 61"/>
            <p:cNvSpPr txBox="1">
              <a:spLocks noChangeArrowheads="1"/>
            </p:cNvSpPr>
            <p:nvPr/>
          </p:nvSpPr>
          <p:spPr bwMode="auto">
            <a:xfrm>
              <a:off x="5340" y="3766"/>
              <a:ext cx="1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 i="1"/>
                <a:t>k</a:t>
              </a:r>
            </a:p>
          </p:txBody>
        </p:sp>
        <p:sp>
          <p:nvSpPr>
            <p:cNvPr id="40986" name="Text Box 66"/>
            <p:cNvSpPr txBox="1">
              <a:spLocks noChangeArrowheads="1"/>
            </p:cNvSpPr>
            <p:nvPr/>
          </p:nvSpPr>
          <p:spPr bwMode="auto">
            <a:xfrm>
              <a:off x="4704" y="2208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  <p:sp>
        <p:nvSpPr>
          <p:cNvPr id="233591" name="Rectangle 119"/>
          <p:cNvSpPr>
            <a:spLocks noChangeArrowheads="1"/>
          </p:cNvSpPr>
          <p:nvPr/>
        </p:nvSpPr>
        <p:spPr bwMode="auto">
          <a:xfrm>
            <a:off x="2959100" y="350520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j = &amp;i</a:t>
            </a:r>
          </a:p>
        </p:txBody>
      </p:sp>
      <p:sp>
        <p:nvSpPr>
          <p:cNvPr id="233592" name="Rectangle 120"/>
          <p:cNvSpPr>
            <a:spLocks noChangeArrowheads="1"/>
          </p:cNvSpPr>
          <p:nvPr/>
        </p:nvSpPr>
        <p:spPr bwMode="auto">
          <a:xfrm>
            <a:off x="4495800" y="350043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*j = 24</a:t>
            </a:r>
          </a:p>
        </p:txBody>
      </p:sp>
      <p:sp>
        <p:nvSpPr>
          <p:cNvPr id="233593" name="Rectangle 121"/>
          <p:cNvSpPr>
            <a:spLocks noChangeArrowheads="1"/>
          </p:cNvSpPr>
          <p:nvPr/>
        </p:nvSpPr>
        <p:spPr bwMode="auto">
          <a:xfrm>
            <a:off x="6096000" y="35004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k = &amp;j</a:t>
            </a:r>
          </a:p>
        </p:txBody>
      </p:sp>
      <p:sp>
        <p:nvSpPr>
          <p:cNvPr id="233594" name="Rectangle 122"/>
          <p:cNvSpPr>
            <a:spLocks noChangeArrowheads="1"/>
          </p:cNvSpPr>
          <p:nvPr/>
        </p:nvSpPr>
        <p:spPr bwMode="auto">
          <a:xfrm>
            <a:off x="7467600" y="35052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pitchFamily="34" charset="0"/>
              </a:rPr>
              <a:t>**k = 48</a:t>
            </a:r>
          </a:p>
        </p:txBody>
      </p:sp>
      <p:sp>
        <p:nvSpPr>
          <p:cNvPr id="233595" name="Rectangle 123"/>
          <p:cNvSpPr>
            <a:spLocks noChangeArrowheads="1"/>
          </p:cNvSpPr>
          <p:nvPr/>
        </p:nvSpPr>
        <p:spPr bwMode="auto">
          <a:xfrm>
            <a:off x="1447800" y="4038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233596" name="Rectangle 124"/>
          <p:cNvSpPr>
            <a:spLocks noChangeArrowheads="1"/>
          </p:cNvSpPr>
          <p:nvPr/>
        </p:nvSpPr>
        <p:spPr bwMode="auto">
          <a:xfrm>
            <a:off x="1524000" y="4648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33597" name="Rectangle 125"/>
          <p:cNvSpPr>
            <a:spLocks noChangeArrowheads="1"/>
          </p:cNvSpPr>
          <p:nvPr/>
        </p:nvSpPr>
        <p:spPr bwMode="auto">
          <a:xfrm>
            <a:off x="1524000" y="586740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943600" y="1905000"/>
            <a:ext cx="3048000" cy="12954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**k =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0;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**k = 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0;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91" grpId="0"/>
      <p:bldP spid="233592" grpId="0"/>
      <p:bldP spid="233593" grpId="0"/>
      <p:bldP spid="233594" grpId="0"/>
      <p:bldP spid="233595" grpId="0"/>
      <p:bldP spid="233596" grpId="0"/>
      <p:bldP spid="233597" grpId="0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65150" y="41275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 Declaration and Application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41987" name="Text Box 65"/>
          <p:cNvSpPr txBox="1">
            <a:spLocks noChangeArrowheads="1"/>
          </p:cNvSpPr>
          <p:nvPr/>
        </p:nvSpPr>
        <p:spPr bwMode="auto">
          <a:xfrm>
            <a:off x="457200" y="742950"/>
            <a:ext cx="7969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479425" indent="-479425" algn="just" defTabSz="966788"/>
            <a:r>
              <a:rPr lang="en-US" dirty="0"/>
              <a:t>Although a pointer can point to a variable of any type, it is normally used for complex types.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main() {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	char *p = "hello", *s = "this is a string"; 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	p = s;	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// truncation?</a:t>
            </a:r>
            <a:endParaRPr lang="en-US" dirty="0">
              <a:latin typeface="Arial" pitchFamily="34" charset="0"/>
            </a:endParaRP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 err="1">
                <a:solidFill>
                  <a:srgbClr val="33CCFF"/>
                </a:solidFill>
                <a:latin typeface="Arial" pitchFamily="34" charset="0"/>
              </a:rPr>
              <a:t>strcpy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(p, s);?   </a:t>
            </a:r>
            <a:r>
              <a:rPr lang="en-US" dirty="0" err="1">
                <a:solidFill>
                  <a:srgbClr val="33CCFF"/>
                </a:solidFill>
                <a:latin typeface="Arial" pitchFamily="34" charset="0"/>
              </a:rPr>
              <a:t>strcpy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(*p, s);? </a:t>
            </a:r>
            <a:r>
              <a:rPr lang="en-US" dirty="0" err="1">
                <a:solidFill>
                  <a:srgbClr val="33CCFF"/>
                </a:solidFill>
                <a:latin typeface="Arial" pitchFamily="34" charset="0"/>
              </a:rPr>
              <a:t>strcpy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(p, *s);?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printf</a:t>
            </a:r>
            <a:r>
              <a:rPr lang="en-US" dirty="0">
                <a:latin typeface="Arial" pitchFamily="34" charset="0"/>
              </a:rPr>
              <a:t>("%s\n", p);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188505" name="Text Box 89"/>
          <p:cNvSpPr txBox="1">
            <a:spLocks noChangeArrowheads="1"/>
          </p:cNvSpPr>
          <p:nvPr/>
        </p:nvSpPr>
        <p:spPr bwMode="auto">
          <a:xfrm>
            <a:off x="228600" y="6337300"/>
            <a:ext cx="8686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defTabSz="966788"/>
            <a:r>
              <a:rPr lang="en-US" i="1" dirty="0"/>
              <a:t>p and s</a:t>
            </a:r>
            <a:r>
              <a:rPr lang="en-US" dirty="0"/>
              <a:t> are the addresses of the first characters if appear on right side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990600" y="5154616"/>
            <a:ext cx="6705600" cy="1168400"/>
            <a:chOff x="624" y="3247"/>
            <a:chExt cx="4224" cy="736"/>
          </a:xfrm>
        </p:grpSpPr>
        <p:sp>
          <p:nvSpPr>
            <p:cNvPr id="41992" name="Text Box 67"/>
            <p:cNvSpPr txBox="1">
              <a:spLocks noChangeArrowheads="1"/>
            </p:cNvSpPr>
            <p:nvPr/>
          </p:nvSpPr>
          <p:spPr bwMode="auto">
            <a:xfrm>
              <a:off x="1676" y="3678"/>
              <a:ext cx="3172" cy="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6736" tIns="48368" rIns="96736" bIns="48368">
              <a:spAutoFit/>
            </a:bodyPr>
            <a:lstStyle/>
            <a:p>
              <a:pPr defTabSz="966788"/>
              <a:r>
                <a:rPr lang="en-US" sz="2500" dirty="0">
                  <a:latin typeface="Arial" pitchFamily="34" charset="0"/>
                </a:rPr>
                <a:t>t  h  i  s     i  s     a    s  t  r  i  n  g </a:t>
              </a:r>
              <a:r>
                <a:rPr lang="en-US" sz="2000" dirty="0" smtClean="0">
                  <a:latin typeface="Arial" pitchFamily="34" charset="0"/>
                </a:rPr>
                <a:t>\</a:t>
              </a:r>
              <a:r>
                <a:rPr lang="en-US" sz="2000" dirty="0">
                  <a:latin typeface="Arial" pitchFamily="34" charset="0"/>
                </a:rPr>
                <a:t>0</a:t>
              </a:r>
              <a:r>
                <a:rPr lang="en-US" sz="2500" dirty="0">
                  <a:latin typeface="Arial" pitchFamily="34" charset="0"/>
                </a:rPr>
                <a:t> </a:t>
              </a:r>
              <a:endParaRPr lang="en-US" sz="2100" dirty="0">
                <a:latin typeface="Arial" pitchFamily="34" charset="0"/>
              </a:endParaRPr>
            </a:p>
          </p:txBody>
        </p:sp>
        <p:sp>
          <p:nvSpPr>
            <p:cNvPr id="41993" name="Line 69"/>
            <p:cNvSpPr>
              <a:spLocks noChangeShapeType="1"/>
            </p:cNvSpPr>
            <p:nvPr/>
          </p:nvSpPr>
          <p:spPr bwMode="auto">
            <a:xfrm>
              <a:off x="1846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70"/>
            <p:cNvSpPr>
              <a:spLocks noChangeShapeType="1"/>
            </p:cNvSpPr>
            <p:nvPr/>
          </p:nvSpPr>
          <p:spPr bwMode="auto">
            <a:xfrm>
              <a:off x="2053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71"/>
            <p:cNvSpPr>
              <a:spLocks noChangeShapeType="1"/>
            </p:cNvSpPr>
            <p:nvPr/>
          </p:nvSpPr>
          <p:spPr bwMode="auto">
            <a:xfrm>
              <a:off x="2235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72"/>
            <p:cNvSpPr>
              <a:spLocks noChangeShapeType="1"/>
            </p:cNvSpPr>
            <p:nvPr/>
          </p:nvSpPr>
          <p:spPr bwMode="auto">
            <a:xfrm>
              <a:off x="2417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73"/>
            <p:cNvSpPr>
              <a:spLocks noChangeShapeType="1"/>
            </p:cNvSpPr>
            <p:nvPr/>
          </p:nvSpPr>
          <p:spPr bwMode="auto">
            <a:xfrm>
              <a:off x="2599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74"/>
            <p:cNvSpPr>
              <a:spLocks noChangeShapeType="1"/>
            </p:cNvSpPr>
            <p:nvPr/>
          </p:nvSpPr>
          <p:spPr bwMode="auto">
            <a:xfrm>
              <a:off x="2781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75"/>
            <p:cNvSpPr>
              <a:spLocks noChangeShapeType="1"/>
            </p:cNvSpPr>
            <p:nvPr/>
          </p:nvSpPr>
          <p:spPr bwMode="auto">
            <a:xfrm>
              <a:off x="2963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76"/>
            <p:cNvSpPr>
              <a:spLocks noChangeShapeType="1"/>
            </p:cNvSpPr>
            <p:nvPr/>
          </p:nvSpPr>
          <p:spPr bwMode="auto">
            <a:xfrm>
              <a:off x="3145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77"/>
            <p:cNvSpPr>
              <a:spLocks noChangeShapeType="1"/>
            </p:cNvSpPr>
            <p:nvPr/>
          </p:nvSpPr>
          <p:spPr bwMode="auto">
            <a:xfrm>
              <a:off x="3327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78"/>
            <p:cNvSpPr>
              <a:spLocks noChangeShapeType="1"/>
            </p:cNvSpPr>
            <p:nvPr/>
          </p:nvSpPr>
          <p:spPr bwMode="auto">
            <a:xfrm>
              <a:off x="3509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79"/>
            <p:cNvSpPr>
              <a:spLocks noChangeShapeType="1"/>
            </p:cNvSpPr>
            <p:nvPr/>
          </p:nvSpPr>
          <p:spPr bwMode="auto">
            <a:xfrm>
              <a:off x="3691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80"/>
            <p:cNvSpPr>
              <a:spLocks noChangeShapeType="1"/>
            </p:cNvSpPr>
            <p:nvPr/>
          </p:nvSpPr>
          <p:spPr bwMode="auto">
            <a:xfrm>
              <a:off x="3873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5" name="Line 81"/>
            <p:cNvSpPr>
              <a:spLocks noChangeShapeType="1"/>
            </p:cNvSpPr>
            <p:nvPr/>
          </p:nvSpPr>
          <p:spPr bwMode="auto">
            <a:xfrm>
              <a:off x="4055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6" name="Line 82"/>
            <p:cNvSpPr>
              <a:spLocks noChangeShapeType="1"/>
            </p:cNvSpPr>
            <p:nvPr/>
          </p:nvSpPr>
          <p:spPr bwMode="auto">
            <a:xfrm>
              <a:off x="4237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7" name="Line 83"/>
            <p:cNvSpPr>
              <a:spLocks noChangeShapeType="1"/>
            </p:cNvSpPr>
            <p:nvPr/>
          </p:nvSpPr>
          <p:spPr bwMode="auto">
            <a:xfrm>
              <a:off x="4419" y="3678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90"/>
            <p:cNvSpPr>
              <a:spLocks noChangeShapeType="1"/>
            </p:cNvSpPr>
            <p:nvPr/>
          </p:nvSpPr>
          <p:spPr bwMode="auto">
            <a:xfrm>
              <a:off x="1009" y="3823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Text Box 91"/>
            <p:cNvSpPr txBox="1">
              <a:spLocks noChangeArrowheads="1"/>
            </p:cNvSpPr>
            <p:nvPr/>
          </p:nvSpPr>
          <p:spPr bwMode="auto">
            <a:xfrm>
              <a:off x="720" y="3631"/>
              <a:ext cx="200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36" tIns="48368" rIns="96736" bIns="48368">
              <a:spAutoFit/>
            </a:bodyPr>
            <a:lstStyle/>
            <a:p>
              <a:pPr defTabSz="966788"/>
              <a:r>
                <a:rPr lang="en-US" sz="2500" i="1"/>
                <a:t>s</a:t>
              </a:r>
            </a:p>
          </p:txBody>
        </p:sp>
        <p:sp>
          <p:nvSpPr>
            <p:cNvPr id="42010" name="Line 92"/>
            <p:cNvSpPr>
              <a:spLocks noChangeShapeType="1"/>
            </p:cNvSpPr>
            <p:nvPr/>
          </p:nvSpPr>
          <p:spPr bwMode="auto">
            <a:xfrm>
              <a:off x="1009" y="3488"/>
              <a:ext cx="671" cy="2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1" name="Line 93"/>
            <p:cNvSpPr>
              <a:spLocks noChangeShapeType="1"/>
            </p:cNvSpPr>
            <p:nvPr/>
          </p:nvSpPr>
          <p:spPr bwMode="auto">
            <a:xfrm>
              <a:off x="1009" y="3439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2" name="Text Box 94"/>
            <p:cNvSpPr txBox="1">
              <a:spLocks noChangeArrowheads="1"/>
            </p:cNvSpPr>
            <p:nvPr/>
          </p:nvSpPr>
          <p:spPr bwMode="auto">
            <a:xfrm>
              <a:off x="720" y="3247"/>
              <a:ext cx="2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736" tIns="48368" rIns="96736" bIns="48368">
              <a:spAutoFit/>
            </a:bodyPr>
            <a:lstStyle/>
            <a:p>
              <a:pPr defTabSz="966788"/>
              <a:r>
                <a:rPr lang="en-US" sz="2500" i="1"/>
                <a:t>p</a:t>
              </a:r>
            </a:p>
          </p:txBody>
        </p:sp>
        <p:sp>
          <p:nvSpPr>
            <p:cNvPr id="42013" name="Line 95"/>
            <p:cNvSpPr>
              <a:spLocks noChangeShapeType="1"/>
            </p:cNvSpPr>
            <p:nvPr/>
          </p:nvSpPr>
          <p:spPr bwMode="auto">
            <a:xfrm>
              <a:off x="4620" y="3673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4" name="Text Box 96"/>
            <p:cNvSpPr txBox="1">
              <a:spLocks noChangeArrowheads="1"/>
            </p:cNvSpPr>
            <p:nvPr/>
          </p:nvSpPr>
          <p:spPr bwMode="auto">
            <a:xfrm>
              <a:off x="1680" y="3252"/>
              <a:ext cx="1152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6736" tIns="48368" rIns="96736" bIns="48368">
              <a:spAutoFit/>
            </a:bodyPr>
            <a:lstStyle/>
            <a:p>
              <a:pPr defTabSz="966788"/>
              <a:r>
                <a:rPr lang="en-US" sz="2500" dirty="0">
                  <a:latin typeface="Arial" pitchFamily="34" charset="0"/>
                </a:rPr>
                <a:t>h e  l  </a:t>
              </a:r>
              <a:r>
                <a:rPr lang="en-US" sz="2500" dirty="0" err="1">
                  <a:latin typeface="Arial" pitchFamily="34" charset="0"/>
                </a:rPr>
                <a:t>l</a:t>
              </a:r>
              <a:r>
                <a:rPr lang="en-US" sz="2500" dirty="0">
                  <a:latin typeface="Arial" pitchFamily="34" charset="0"/>
                </a:rPr>
                <a:t>  o </a:t>
              </a:r>
              <a:r>
                <a:rPr lang="en-US" sz="2000" dirty="0" smtClean="0">
                  <a:latin typeface="Arial" pitchFamily="34" charset="0"/>
                </a:rPr>
                <a:t>\</a:t>
              </a:r>
              <a:r>
                <a:rPr lang="en-US" sz="2000" dirty="0">
                  <a:latin typeface="Arial" pitchFamily="34" charset="0"/>
                </a:rPr>
                <a:t>0</a:t>
              </a:r>
              <a:r>
                <a:rPr lang="en-US" sz="2500" dirty="0">
                  <a:latin typeface="Arial" pitchFamily="34" charset="0"/>
                </a:rPr>
                <a:t> </a:t>
              </a:r>
              <a:endParaRPr lang="en-US" sz="2100" dirty="0">
                <a:latin typeface="Arial" pitchFamily="34" charset="0"/>
              </a:endParaRPr>
            </a:p>
          </p:txBody>
        </p:sp>
        <p:sp>
          <p:nvSpPr>
            <p:cNvPr id="42015" name="Line 97"/>
            <p:cNvSpPr>
              <a:spLocks noChangeShapeType="1"/>
            </p:cNvSpPr>
            <p:nvPr/>
          </p:nvSpPr>
          <p:spPr bwMode="auto">
            <a:xfrm>
              <a:off x="1850" y="325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Line 98"/>
            <p:cNvSpPr>
              <a:spLocks noChangeShapeType="1"/>
            </p:cNvSpPr>
            <p:nvPr/>
          </p:nvSpPr>
          <p:spPr bwMode="auto">
            <a:xfrm>
              <a:off x="2057" y="325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7" name="Line 99"/>
            <p:cNvSpPr>
              <a:spLocks noChangeShapeType="1"/>
            </p:cNvSpPr>
            <p:nvPr/>
          </p:nvSpPr>
          <p:spPr bwMode="auto">
            <a:xfrm>
              <a:off x="2239" y="325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Line 100"/>
            <p:cNvSpPr>
              <a:spLocks noChangeShapeType="1"/>
            </p:cNvSpPr>
            <p:nvPr/>
          </p:nvSpPr>
          <p:spPr bwMode="auto">
            <a:xfrm>
              <a:off x="2421" y="325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9" name="Line 101"/>
            <p:cNvSpPr>
              <a:spLocks noChangeShapeType="1"/>
            </p:cNvSpPr>
            <p:nvPr/>
          </p:nvSpPr>
          <p:spPr bwMode="auto">
            <a:xfrm>
              <a:off x="2603" y="3252"/>
              <a:ext cx="0" cy="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Rectangle 113"/>
            <p:cNvSpPr>
              <a:spLocks noChangeArrowheads="1"/>
            </p:cNvSpPr>
            <p:nvPr/>
          </p:nvSpPr>
          <p:spPr bwMode="auto">
            <a:xfrm>
              <a:off x="624" y="3343"/>
              <a:ext cx="385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Rectangle 114"/>
            <p:cNvSpPr>
              <a:spLocks noChangeArrowheads="1"/>
            </p:cNvSpPr>
            <p:nvPr/>
          </p:nvSpPr>
          <p:spPr bwMode="auto">
            <a:xfrm>
              <a:off x="624" y="3691"/>
              <a:ext cx="385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534" name="Rectangle 118"/>
          <p:cNvSpPr>
            <a:spLocks noChangeArrowheads="1"/>
          </p:cNvSpPr>
          <p:nvPr/>
        </p:nvSpPr>
        <p:spPr bwMode="auto">
          <a:xfrm>
            <a:off x="533400" y="3749675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How do we declare pointers p and s? Implicitly: Because *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*s</a:t>
            </a:r>
            <a:r>
              <a:rPr lang="en-US" dirty="0"/>
              <a:t> are </a:t>
            </a:r>
            <a:r>
              <a:rPr lang="en-US" i="1" dirty="0"/>
              <a:t>char</a:t>
            </a:r>
            <a:r>
              <a:rPr lang="en-US" dirty="0"/>
              <a:t>, we declare the variable that the pointer points to.</a:t>
            </a:r>
          </a:p>
        </p:txBody>
      </p:sp>
      <p:sp>
        <p:nvSpPr>
          <p:cNvPr id="188535" name="Rectangle 119"/>
          <p:cNvSpPr>
            <a:spLocks noChangeArrowheads="1"/>
          </p:cNvSpPr>
          <p:nvPr/>
        </p:nvSpPr>
        <p:spPr bwMode="auto">
          <a:xfrm>
            <a:off x="533400" y="4572000"/>
            <a:ext cx="7337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Why can we assign a string to a pointer pointing to a char?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6603479" y="1143000"/>
            <a:ext cx="2464321" cy="1447800"/>
          </a:xfrm>
          <a:prstGeom prst="wedgeRoundRectCallout">
            <a:avLst>
              <a:gd name="adj1" fmla="val -65353"/>
              <a:gd name="adj2" fmla="val 5670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strcyp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vs.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strcpy_s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strcpy_s</a:t>
            </a:r>
            <a:r>
              <a:rPr lang="en-US" sz="2000" dirty="0"/>
              <a:t> </a:t>
            </a:r>
            <a:r>
              <a:rPr lang="en-US" sz="2000" dirty="0" smtClean="0"/>
              <a:t>is a new library function with security feature (see text 2.4.3)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05" grpId="0"/>
      <p:bldP spid="188534" grpId="0"/>
      <p:bldP spid="188535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07325" cy="563563"/>
          </a:xfrm>
        </p:spPr>
        <p:txBody>
          <a:bodyPr/>
          <a:lstStyle/>
          <a:p>
            <a:r>
              <a:rPr lang="en-US" dirty="0" smtClean="0"/>
              <a:t>Exercise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114800" cy="48768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Given the </a:t>
            </a:r>
            <a:r>
              <a:rPr lang="en-US" sz="2400" dirty="0" smtClean="0">
                <a:solidFill>
                  <a:srgbClr val="0000FF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version</a:t>
            </a:r>
          </a:p>
          <a:p>
            <a:pPr>
              <a:lnSpc>
                <a:spcPct val="95000"/>
              </a:lnSpc>
            </a:pPr>
            <a:endParaRPr lang="en-US" sz="2400" dirty="0" smtClean="0">
              <a:latin typeface="Arial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#include&lt;</a:t>
            </a:r>
            <a:r>
              <a:rPr lang="en-US" sz="2400" dirty="0" err="1" smtClean="0">
                <a:latin typeface="Arial" pitchFamily="34" charset="0"/>
              </a:rPr>
              <a:t>stdio.h</a:t>
            </a:r>
            <a:r>
              <a:rPr lang="en-US" sz="24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400" dirty="0">
                <a:latin typeface="Arial" pitchFamily="34" charset="0"/>
              </a:rPr>
              <a:t>#include &lt;</a:t>
            </a:r>
            <a:r>
              <a:rPr lang="en-US" sz="2400" dirty="0" err="1">
                <a:latin typeface="Arial" pitchFamily="34" charset="0"/>
              </a:rPr>
              <a:t>string.h</a:t>
            </a:r>
            <a:r>
              <a:rPr lang="en-US" sz="2400" dirty="0">
                <a:latin typeface="Arial" pitchFamily="34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main () {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int</a:t>
            </a:r>
            <a:r>
              <a:rPr lang="en-US" sz="2400" dirty="0" smtClean="0">
                <a:latin typeface="Arial" pitchFamily="34" charset="0"/>
              </a:rPr>
              <a:t> n=0, </a:t>
            </a:r>
            <a:r>
              <a:rPr lang="en-US" sz="2400" dirty="0" err="1" smtClean="0">
                <a:latin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</a:rPr>
              <a:t>; 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char 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str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[ ] </a:t>
            </a:r>
            <a:r>
              <a:rPr lang="en-US" sz="2400" dirty="0" smtClean="0">
                <a:latin typeface="Arial" pitchFamily="34" charset="0"/>
              </a:rPr>
              <a:t>= "hello world";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</a:rPr>
              <a:t> = </a:t>
            </a:r>
            <a:r>
              <a:rPr lang="en-US" sz="2400" dirty="0" err="1" smtClean="0">
                <a:latin typeface="Arial" pitchFamily="34" charset="0"/>
              </a:rPr>
              <a:t>strlen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</a:rPr>
              <a:t>str</a:t>
            </a:r>
            <a:r>
              <a:rPr lang="en-US" sz="2400" dirty="0" smtClean="0">
                <a:latin typeface="Arial" pitchFamily="34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for( n=0; n&lt;</a:t>
            </a:r>
            <a:r>
              <a:rPr lang="en-US" sz="2400" dirty="0" err="1" smtClean="0">
                <a:latin typeface="Arial" pitchFamily="34" charset="0"/>
              </a:rPr>
              <a:t>len</a:t>
            </a:r>
            <a:r>
              <a:rPr lang="en-US" sz="2400" dirty="0" smtClean="0">
                <a:latin typeface="Arial" pitchFamily="34" charset="0"/>
              </a:rPr>
              <a:t>; n++) 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	</a:t>
            </a:r>
            <a:r>
              <a:rPr lang="en-US" sz="2400" dirty="0" err="1" smtClean="0">
                <a:latin typeface="Arial" pitchFamily="34" charset="0"/>
              </a:rPr>
              <a:t>putc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Arial" pitchFamily="34" charset="0"/>
              </a:rPr>
              <a:t>str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</a:rPr>
              <a:t>[n]</a:t>
            </a:r>
            <a:r>
              <a:rPr lang="en-US" sz="2400" dirty="0" smtClean="0">
                <a:latin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</a:rPr>
              <a:t>stdout</a:t>
            </a:r>
            <a:r>
              <a:rPr lang="en-US" sz="2400" dirty="0" smtClean="0">
                <a:latin typeface="Arial" pitchFamily="34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</a:rPr>
              <a:t>printf</a:t>
            </a:r>
            <a:r>
              <a:rPr lang="en-US" sz="2400" dirty="0" smtClean="0">
                <a:latin typeface="Arial" pitchFamily="34" charset="0"/>
              </a:rPr>
              <a:t>("\</a:t>
            </a:r>
            <a:r>
              <a:rPr lang="en-US" sz="2400" dirty="0" err="1" smtClean="0">
                <a:latin typeface="Arial" pitchFamily="34" charset="0"/>
              </a:rPr>
              <a:t>nn</a:t>
            </a:r>
            <a:r>
              <a:rPr lang="en-US" sz="2400" dirty="0" smtClean="0">
                <a:latin typeface="Arial" pitchFamily="34" charset="0"/>
              </a:rPr>
              <a:t> = %d\n", n);</a:t>
            </a:r>
          </a:p>
          <a:p>
            <a:pPr>
              <a:lnSpc>
                <a:spcPct val="95000"/>
              </a:lnSpc>
            </a:pPr>
            <a:r>
              <a:rPr lang="en-US" sz="2400" dirty="0" smtClean="0">
                <a:latin typeface="Arial" pitchFamily="34" charset="0"/>
              </a:rPr>
              <a:t>}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4270375" y="914400"/>
            <a:ext cx="4406959" cy="553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Rewrite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 program using </a:t>
            </a:r>
            <a:r>
              <a:rPr lang="en-US" dirty="0" smtClean="0">
                <a:solidFill>
                  <a:srgbClr val="0000FF"/>
                </a:solidFill>
              </a:rPr>
              <a:t>pointer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94175" y="1863725"/>
            <a:ext cx="4491038" cy="4084638"/>
            <a:chOff x="2544" y="1248"/>
            <a:chExt cx="2829" cy="2573"/>
          </a:xfrm>
        </p:grpSpPr>
        <p:sp>
          <p:nvSpPr>
            <p:cNvPr id="43015" name="Text Box 4"/>
            <p:cNvSpPr txBox="1">
              <a:spLocks noChangeArrowheads="1"/>
            </p:cNvSpPr>
            <p:nvPr/>
          </p:nvSpPr>
          <p:spPr bwMode="auto">
            <a:xfrm>
              <a:off x="2640" y="1251"/>
              <a:ext cx="2733" cy="2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#include&lt;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stdio.h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&gt;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main () {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</a:t>
              </a:r>
              <a:r>
                <a:rPr lang="en-US" altLang="zh-CN" sz="2600" dirty="0" smtClean="0">
                  <a:solidFill>
                    <a:srgbClr val="0066CC"/>
                  </a:solidFill>
                  <a:latin typeface="Arial" pitchFamily="34" charset="0"/>
                </a:rPr>
                <a:t>// </a:t>
              </a:r>
              <a:r>
                <a:rPr lang="en-US" sz="2600" dirty="0" err="1" smtClean="0">
                  <a:solidFill>
                    <a:srgbClr val="0066CC"/>
                  </a:solidFill>
                  <a:latin typeface="Arial" pitchFamily="34" charset="0"/>
                </a:rPr>
                <a:t>int</a:t>
              </a:r>
              <a:r>
                <a:rPr lang="en-US" sz="2600" dirty="0" smtClean="0">
                  <a:solidFill>
                    <a:srgbClr val="0066CC"/>
                  </a:solidFill>
                  <a:latin typeface="Arial" pitchFamily="34" charset="0"/>
                </a:rPr>
                <a:t> </a:t>
              </a:r>
              <a:r>
                <a:rPr lang="en-US" sz="2600" dirty="0">
                  <a:solidFill>
                    <a:srgbClr val="0066CC"/>
                  </a:solidFill>
                  <a:latin typeface="Arial" pitchFamily="34" charset="0"/>
                </a:rPr>
                <a:t>n=0; 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char </a:t>
              </a:r>
              <a:r>
                <a:rPr lang="en-US" sz="2600" u="sng" dirty="0">
                  <a:solidFill>
                    <a:srgbClr val="C00000"/>
                  </a:solidFill>
                  <a:latin typeface="Arial" pitchFamily="34" charset="0"/>
                </a:rPr>
                <a:t>  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= "hello world";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while (</a:t>
              </a:r>
              <a:r>
                <a:rPr lang="en-US" sz="2600" u="sng" dirty="0">
                  <a:solidFill>
                    <a:srgbClr val="C00000"/>
                  </a:solidFill>
                  <a:latin typeface="Arial" pitchFamily="34" charset="0"/>
                </a:rPr>
                <a:t>          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)  {	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	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putc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r>
                <a:rPr lang="en-US" sz="2600" u="sng" dirty="0">
                  <a:solidFill>
                    <a:srgbClr val="C00000"/>
                  </a:solidFill>
                  <a:latin typeface="Arial" pitchFamily="34" charset="0"/>
                </a:rPr>
                <a:t>   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stdout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);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	</a:t>
              </a:r>
              <a:r>
                <a:rPr lang="en-US" sz="2600" u="sng" dirty="0">
                  <a:solidFill>
                    <a:srgbClr val="C00000"/>
                  </a:solidFill>
                  <a:latin typeface="Arial" pitchFamily="34" charset="0"/>
                </a:rPr>
                <a:t>        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;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}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printf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("\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np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 = %d", *p);</a:t>
              </a: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	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printf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("\</a:t>
              </a:r>
              <a:r>
                <a:rPr lang="en-US" sz="2600" dirty="0" err="1">
                  <a:solidFill>
                    <a:srgbClr val="000000"/>
                  </a:solidFill>
                  <a:latin typeface="Arial" pitchFamily="34" charset="0"/>
                </a:rPr>
                <a:t>np</a:t>
              </a:r>
              <a:r>
                <a:rPr lang="en-US" sz="2600" dirty="0">
                  <a:solidFill>
                    <a:srgbClr val="000000"/>
                  </a:solidFill>
                  <a:latin typeface="Arial" pitchFamily="34" charset="0"/>
                </a:rPr>
                <a:t> = %d\n", p);</a:t>
              </a:r>
              <a:endParaRPr lang="en-US" sz="2000" dirty="0">
                <a:solidFill>
                  <a:srgbClr val="000000"/>
                </a:solidFill>
                <a:latin typeface="Arial" pitchFamily="34" charset="0"/>
              </a:endParaRPr>
            </a:p>
            <a:p>
              <a:pPr>
                <a:lnSpc>
                  <a:spcPct val="7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000" dirty="0">
                  <a:solidFill>
                    <a:srgbClr val="000000"/>
                  </a:solidFill>
                  <a:latin typeface="Arial" pitchFamily="34" charset="0"/>
                </a:rPr>
                <a:t>}</a:t>
              </a:r>
              <a:endParaRPr lang="en-US" sz="2000" dirty="0"/>
            </a:p>
          </p:txBody>
        </p:sp>
        <p:sp>
          <p:nvSpPr>
            <p:cNvPr id="43016" name="Line 6"/>
            <p:cNvSpPr>
              <a:spLocks noChangeShapeType="1"/>
            </p:cNvSpPr>
            <p:nvPr/>
          </p:nvSpPr>
          <p:spPr bwMode="auto">
            <a:xfrm>
              <a:off x="2544" y="1248"/>
              <a:ext cx="0" cy="225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324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988" y="5715000"/>
            <a:ext cx="2817812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2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smtClean="0"/>
              <a:t>Solution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762000"/>
            <a:ext cx="8208962" cy="44291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#include&lt;</a:t>
            </a:r>
            <a:r>
              <a:rPr lang="en-US" sz="2600" dirty="0" err="1" smtClean="0">
                <a:latin typeface="Arial" pitchFamily="34" charset="0"/>
              </a:rPr>
              <a:t>stdio.h</a:t>
            </a:r>
            <a:r>
              <a:rPr lang="en-US" sz="26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main () {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</a:t>
            </a:r>
            <a:r>
              <a:rPr lang="en-US" sz="2600" dirty="0" err="1" smtClean="0">
                <a:latin typeface="Arial" pitchFamily="34" charset="0"/>
              </a:rPr>
              <a:t>int</a:t>
            </a:r>
            <a:r>
              <a:rPr lang="en-US" sz="2600" dirty="0" smtClean="0">
                <a:latin typeface="Arial" pitchFamily="34" charset="0"/>
              </a:rPr>
              <a:t> n=0; 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char </a:t>
            </a:r>
            <a:r>
              <a:rPr lang="en-US" sz="2600" b="1" u="sng" dirty="0" smtClean="0">
                <a:solidFill>
                  <a:srgbClr val="000099"/>
                </a:solidFill>
                <a:latin typeface="Arial" pitchFamily="34" charset="0"/>
              </a:rPr>
              <a:t>*p</a:t>
            </a:r>
            <a:r>
              <a:rPr lang="en-US" sz="2600" dirty="0" smtClean="0">
                <a:latin typeface="Arial" pitchFamily="34" charset="0"/>
              </a:rPr>
              <a:t> = "hello world";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while (</a:t>
            </a:r>
            <a:r>
              <a:rPr lang="en-US" sz="2600" b="1" u="sng" dirty="0" smtClean="0">
                <a:solidFill>
                  <a:srgbClr val="000099"/>
                </a:solidFill>
                <a:latin typeface="Arial" pitchFamily="34" charset="0"/>
              </a:rPr>
              <a:t>*p!= 0</a:t>
            </a:r>
            <a:r>
              <a:rPr lang="en-US" sz="2600" dirty="0" smtClean="0">
                <a:latin typeface="Arial" pitchFamily="34" charset="0"/>
              </a:rPr>
              <a:t>)  {	// or use *p != '</a:t>
            </a:r>
            <a:r>
              <a:rPr lang="en-US" sz="2600" dirty="0" smtClean="0">
                <a:solidFill>
                  <a:srgbClr val="0000FF"/>
                </a:solidFill>
                <a:latin typeface="Arial" pitchFamily="34" charset="0"/>
              </a:rPr>
              <a:t>\</a:t>
            </a:r>
            <a:r>
              <a:rPr lang="en-US" sz="2600" dirty="0">
                <a:solidFill>
                  <a:srgbClr val="0000FF"/>
                </a:solidFill>
                <a:latin typeface="Arial" pitchFamily="34" charset="0"/>
              </a:rPr>
              <a:t>0</a:t>
            </a:r>
            <a:r>
              <a:rPr lang="en-US" sz="2600" dirty="0">
                <a:latin typeface="Arial" pitchFamily="34" charset="0"/>
              </a:rPr>
              <a:t>', </a:t>
            </a:r>
            <a:r>
              <a:rPr lang="en-US" sz="2600" dirty="0" smtClean="0">
                <a:latin typeface="Arial" pitchFamily="34" charset="0"/>
              </a:rPr>
              <a:t>but </a:t>
            </a:r>
            <a:r>
              <a:rPr lang="en-US" sz="2600" dirty="0">
                <a:latin typeface="Arial" pitchFamily="34" charset="0"/>
              </a:rPr>
              <a:t>not *p != </a:t>
            </a:r>
            <a:r>
              <a:rPr lang="en-US" sz="2600" dirty="0" smtClean="0">
                <a:latin typeface="Arial" pitchFamily="34" charset="0"/>
              </a:rPr>
              <a:t>'</a:t>
            </a:r>
            <a:r>
              <a:rPr lang="en-US" sz="2600" dirty="0" smtClean="0">
                <a:solidFill>
                  <a:srgbClr val="FF0000"/>
                </a:solidFill>
                <a:latin typeface="Arial" pitchFamily="34" charset="0"/>
              </a:rPr>
              <a:t>0</a:t>
            </a:r>
            <a:r>
              <a:rPr lang="en-US" sz="2600" dirty="0">
                <a:latin typeface="Arial" pitchFamily="34" charset="0"/>
              </a:rPr>
              <a:t>'</a:t>
            </a:r>
            <a:endParaRPr lang="en-US" sz="2600" dirty="0" smtClean="0">
              <a:latin typeface="Arial" pitchFamily="34" charset="0"/>
            </a:endParaRP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	</a:t>
            </a:r>
            <a:r>
              <a:rPr lang="en-US" sz="2600" dirty="0" err="1" smtClean="0">
                <a:latin typeface="Arial" pitchFamily="34" charset="0"/>
              </a:rPr>
              <a:t>putc</a:t>
            </a:r>
            <a:r>
              <a:rPr lang="en-US" sz="2600" dirty="0" smtClean="0">
                <a:latin typeface="Arial" pitchFamily="34" charset="0"/>
              </a:rPr>
              <a:t>(</a:t>
            </a:r>
            <a:r>
              <a:rPr lang="en-US" sz="2600" b="1" u="sng" dirty="0" smtClean="0">
                <a:solidFill>
                  <a:srgbClr val="000099"/>
                </a:solidFill>
                <a:latin typeface="Arial" pitchFamily="34" charset="0"/>
              </a:rPr>
              <a:t>*p</a:t>
            </a:r>
            <a:r>
              <a:rPr lang="en-US" sz="2600" dirty="0" smtClean="0">
                <a:latin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</a:rPr>
              <a:t>stdout</a:t>
            </a:r>
            <a:r>
              <a:rPr lang="en-US" sz="2600" dirty="0" smtClean="0">
                <a:latin typeface="Arial" pitchFamily="34" charset="0"/>
              </a:rPr>
              <a:t>);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	</a:t>
            </a:r>
            <a:r>
              <a:rPr lang="en-US" sz="2600" b="1" u="sng" dirty="0" smtClean="0">
                <a:solidFill>
                  <a:srgbClr val="000099"/>
                </a:solidFill>
                <a:latin typeface="Arial" pitchFamily="34" charset="0"/>
              </a:rPr>
              <a:t>p++</a:t>
            </a:r>
            <a:r>
              <a:rPr lang="en-US" sz="2600" dirty="0" smtClean="0">
                <a:latin typeface="Arial" pitchFamily="34" charset="0"/>
              </a:rPr>
              <a:t>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}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</a:t>
            </a:r>
            <a:r>
              <a:rPr lang="en-US" sz="2600" dirty="0" err="1" smtClean="0">
                <a:latin typeface="Arial" pitchFamily="34" charset="0"/>
              </a:rPr>
              <a:t>printf</a:t>
            </a:r>
            <a:r>
              <a:rPr lang="en-US" sz="2600" dirty="0" smtClean="0">
                <a:latin typeface="Arial" pitchFamily="34" charset="0"/>
              </a:rPr>
              <a:t>("\</a:t>
            </a:r>
            <a:r>
              <a:rPr lang="en-US" sz="2600" dirty="0" err="1" smtClean="0">
                <a:latin typeface="Arial" pitchFamily="34" charset="0"/>
              </a:rPr>
              <a:t>np</a:t>
            </a:r>
            <a:r>
              <a:rPr lang="en-US" sz="2600" dirty="0" smtClean="0">
                <a:latin typeface="Arial" pitchFamily="34" charset="0"/>
              </a:rPr>
              <a:t> = %d", </a:t>
            </a:r>
            <a:r>
              <a:rPr lang="en-US" sz="2600" dirty="0" smtClean="0">
                <a:solidFill>
                  <a:srgbClr val="0000FF"/>
                </a:solidFill>
                <a:latin typeface="Arial" pitchFamily="34" charset="0"/>
              </a:rPr>
              <a:t>*p</a:t>
            </a:r>
            <a:r>
              <a:rPr lang="en-US" sz="2600" dirty="0" smtClean="0">
                <a:latin typeface="Arial" pitchFamily="34" charset="0"/>
              </a:rPr>
              <a:t>);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	</a:t>
            </a:r>
            <a:r>
              <a:rPr lang="en-US" sz="2600" dirty="0" err="1" smtClean="0">
                <a:latin typeface="Arial" pitchFamily="34" charset="0"/>
              </a:rPr>
              <a:t>printf</a:t>
            </a:r>
            <a:r>
              <a:rPr lang="en-US" sz="2600" dirty="0" smtClean="0">
                <a:latin typeface="Arial" pitchFamily="34" charset="0"/>
              </a:rPr>
              <a:t>("\</a:t>
            </a:r>
            <a:r>
              <a:rPr lang="en-US" sz="2600" dirty="0" err="1" smtClean="0">
                <a:latin typeface="Arial" pitchFamily="34" charset="0"/>
              </a:rPr>
              <a:t>np</a:t>
            </a:r>
            <a:r>
              <a:rPr lang="en-US" sz="2600" dirty="0" smtClean="0">
                <a:latin typeface="Arial" pitchFamily="34" charset="0"/>
              </a:rPr>
              <a:t> = %d\n", </a:t>
            </a:r>
            <a:r>
              <a:rPr lang="en-US" sz="2600" dirty="0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lang="en-US" sz="2600" dirty="0" smtClean="0">
                <a:latin typeface="Arial" pitchFamily="34" charset="0"/>
              </a:rPr>
              <a:t>);</a:t>
            </a:r>
          </a:p>
          <a:p>
            <a:pPr>
              <a:lnSpc>
                <a:spcPct val="75000"/>
              </a:lnSpc>
            </a:pPr>
            <a:r>
              <a:rPr lang="en-US" sz="2600" dirty="0" smtClean="0">
                <a:latin typeface="Arial" pitchFamily="34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2600" dirty="0" smtClean="0">
              <a:latin typeface="Arial" pitchFamily="34" charset="0"/>
            </a:endParaRP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068638"/>
            <a:ext cx="4267200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762000" y="5070475"/>
            <a:ext cx="8196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Why do we want to use pointer version?</a:t>
            </a:r>
          </a:p>
          <a:p>
            <a:r>
              <a:rPr lang="en-US" i="1" dirty="0" smtClean="0"/>
              <a:t>The </a:t>
            </a:r>
            <a:r>
              <a:rPr lang="en-US" i="1" dirty="0"/>
              <a:t>efficiency </a:t>
            </a:r>
            <a:r>
              <a:rPr lang="en-US" dirty="0"/>
              <a:t>is different</a:t>
            </a:r>
          </a:p>
          <a:p>
            <a:r>
              <a:rPr lang="en-US" dirty="0"/>
              <a:t>Array version: Use 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 err="1">
                <a:solidFill>
                  <a:srgbClr val="0000FF"/>
                </a:solidFill>
              </a:rPr>
              <a:t>str</a:t>
            </a:r>
            <a:r>
              <a:rPr lang="en-US" dirty="0">
                <a:solidFill>
                  <a:srgbClr val="0000FF"/>
                </a:solidFill>
              </a:rPr>
              <a:t>[0] + n </a:t>
            </a:r>
            <a:r>
              <a:rPr lang="en-US" dirty="0"/>
              <a:t>or </a:t>
            </a:r>
            <a:r>
              <a:rPr lang="en-US" dirty="0" err="1">
                <a:solidFill>
                  <a:srgbClr val="0000FF"/>
                </a:solidFill>
              </a:rPr>
              <a:t>str+n</a:t>
            </a:r>
            <a:r>
              <a:rPr lang="en-US" dirty="0"/>
              <a:t> to access </a:t>
            </a:r>
            <a:r>
              <a:rPr lang="en-US" dirty="0" err="1"/>
              <a:t>str</a:t>
            </a:r>
            <a:r>
              <a:rPr lang="en-US" dirty="0"/>
              <a:t>[n]</a:t>
            </a:r>
          </a:p>
          <a:p>
            <a:r>
              <a:rPr lang="en-US" dirty="0"/>
              <a:t>Pointer version: p is the address of </a:t>
            </a:r>
            <a:r>
              <a:rPr lang="en-US" dirty="0" err="1"/>
              <a:t>str</a:t>
            </a:r>
            <a:r>
              <a:rPr lang="en-US" dirty="0"/>
              <a:t>[n]. </a:t>
            </a:r>
            <a:r>
              <a:rPr lang="en-US" dirty="0">
                <a:solidFill>
                  <a:srgbClr val="0000FF"/>
                </a:solidFill>
              </a:rPr>
              <a:t>p++</a:t>
            </a:r>
            <a:r>
              <a:rPr lang="en-US" dirty="0"/>
              <a:t> is faster than </a:t>
            </a:r>
            <a:r>
              <a:rPr lang="en-US" dirty="0" err="1"/>
              <a:t>str+n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15000" y="838200"/>
            <a:ext cx="2590800" cy="838200"/>
          </a:xfrm>
          <a:prstGeom prst="wedgeRoundRectCallout">
            <a:avLst>
              <a:gd name="adj1" fmla="val -40937"/>
              <a:gd name="adj2" fmla="val 11083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ASCII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value of </a:t>
            </a:r>
            <a:r>
              <a:rPr lang="en-US" dirty="0">
                <a:latin typeface="Arial" pitchFamily="34" charset="0"/>
              </a:rPr>
              <a:t>'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\0</a:t>
            </a:r>
            <a:r>
              <a:rPr lang="en-US" dirty="0">
                <a:latin typeface="Arial" pitchFamily="34" charset="0"/>
              </a:rPr>
              <a:t>'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0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9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9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637"/>
            <a:ext cx="8763000" cy="689745"/>
          </a:xfrm>
        </p:spPr>
        <p:txBody>
          <a:bodyPr/>
          <a:lstStyle/>
          <a:p>
            <a:r>
              <a:rPr lang="en-US" dirty="0" smtClean="0"/>
              <a:t>Example: Use Pointer to Manipulate a 2D Array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755650" y="584138"/>
            <a:ext cx="6477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char ma[2][4], *p=0;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ma[0][0] = 'C';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ma[0][1] = 'a';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ma[0][2] = 'r';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ma[0][3] = 'B';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ma[1][0] = '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ma[1][1] = 'k';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ma[1][2] = 'e';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ma[1][3] = '\0';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{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// *p !=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‘\0’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("%c", *p);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*p = *p+1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; p++; }</a:t>
            </a:r>
          </a:p>
          <a:p>
            <a:pPr>
              <a:tabLst>
                <a:tab pos="457200" algn="l"/>
              </a:tabLst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("\n");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printf("%c", *p++);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00800" y="646164"/>
            <a:ext cx="2254328" cy="3468636"/>
            <a:chOff x="5715000" y="646164"/>
            <a:chExt cx="2254328" cy="3468636"/>
          </a:xfrm>
        </p:grpSpPr>
        <p:sp>
          <p:nvSpPr>
            <p:cNvPr id="45061" name="Rectangle 6"/>
            <p:cNvSpPr>
              <a:spLocks noChangeArrowheads="1"/>
            </p:cNvSpPr>
            <p:nvPr/>
          </p:nvSpPr>
          <p:spPr bwMode="auto">
            <a:xfrm>
              <a:off x="6629400" y="38008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2" name="Rectangle 7"/>
            <p:cNvSpPr>
              <a:spLocks noChangeArrowheads="1"/>
            </p:cNvSpPr>
            <p:nvPr/>
          </p:nvSpPr>
          <p:spPr bwMode="auto">
            <a:xfrm>
              <a:off x="6629400" y="35849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3" name="Rectangle 8"/>
            <p:cNvSpPr>
              <a:spLocks noChangeArrowheads="1"/>
            </p:cNvSpPr>
            <p:nvPr/>
          </p:nvSpPr>
          <p:spPr bwMode="auto">
            <a:xfrm>
              <a:off x="6629400" y="3370647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6629400" y="31547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6629400" y="29388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6629400" y="2724535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6629400" y="250863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Text Box 29"/>
            <p:cNvSpPr txBox="1">
              <a:spLocks noChangeArrowheads="1"/>
            </p:cNvSpPr>
            <p:nvPr/>
          </p:nvSpPr>
          <p:spPr bwMode="auto">
            <a:xfrm>
              <a:off x="6508672" y="646164"/>
              <a:ext cx="1460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Memory Map</a:t>
              </a:r>
              <a:endParaRPr lang="en-US" sz="1800" dirty="0"/>
            </a:p>
          </p:txBody>
        </p:sp>
        <p:sp>
          <p:nvSpPr>
            <p:cNvPr id="45081" name="Rectangle 31"/>
            <p:cNvSpPr>
              <a:spLocks noChangeArrowheads="1"/>
            </p:cNvSpPr>
            <p:nvPr/>
          </p:nvSpPr>
          <p:spPr bwMode="auto">
            <a:xfrm>
              <a:off x="6629400" y="22990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2" name="Rectangle 32"/>
            <p:cNvSpPr>
              <a:spLocks noChangeArrowheads="1"/>
            </p:cNvSpPr>
            <p:nvPr/>
          </p:nvSpPr>
          <p:spPr bwMode="auto">
            <a:xfrm>
              <a:off x="6629400" y="2084772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3" name="Rectangle 33"/>
            <p:cNvSpPr>
              <a:spLocks noChangeArrowheads="1"/>
            </p:cNvSpPr>
            <p:nvPr/>
          </p:nvSpPr>
          <p:spPr bwMode="auto">
            <a:xfrm>
              <a:off x="6629400" y="18688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4" name="Rectangle 34"/>
            <p:cNvSpPr>
              <a:spLocks noChangeArrowheads="1"/>
            </p:cNvSpPr>
            <p:nvPr/>
          </p:nvSpPr>
          <p:spPr bwMode="auto">
            <a:xfrm>
              <a:off x="6629400" y="16529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5" name="Rectangle 35"/>
            <p:cNvSpPr>
              <a:spLocks noChangeArrowheads="1"/>
            </p:cNvSpPr>
            <p:nvPr/>
          </p:nvSpPr>
          <p:spPr bwMode="auto">
            <a:xfrm>
              <a:off x="6629400" y="1438660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6" name="Rectangle 36"/>
            <p:cNvSpPr>
              <a:spLocks noChangeArrowheads="1"/>
            </p:cNvSpPr>
            <p:nvPr/>
          </p:nvSpPr>
          <p:spPr bwMode="auto">
            <a:xfrm>
              <a:off x="6629400" y="12227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7" name="Rectangle 37"/>
            <p:cNvSpPr>
              <a:spLocks noChangeArrowheads="1"/>
            </p:cNvSpPr>
            <p:nvPr/>
          </p:nvSpPr>
          <p:spPr bwMode="auto">
            <a:xfrm>
              <a:off x="6629400" y="10036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81642" name="Text Box 42"/>
            <p:cNvSpPr txBox="1">
              <a:spLocks noChangeArrowheads="1"/>
            </p:cNvSpPr>
            <p:nvPr/>
          </p:nvSpPr>
          <p:spPr bwMode="auto">
            <a:xfrm>
              <a:off x="6324600" y="1180311"/>
              <a:ext cx="1436612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p    &amp; </a:t>
              </a:r>
              <a:r>
                <a:rPr lang="en-US" sz="1600" dirty="0"/>
                <a:t>ma[0][0</a:t>
              </a:r>
              <a:r>
                <a:rPr lang="en-US" sz="1600" dirty="0" smtClean="0"/>
                <a:t>]</a:t>
              </a:r>
              <a:endParaRPr lang="en-US" sz="1600" dirty="0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5715000" y="2028075"/>
              <a:ext cx="1447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ma[0][0]    </a:t>
              </a:r>
              <a:r>
                <a:rPr lang="en-US" sz="1600" dirty="0" smtClean="0">
                  <a:solidFill>
                    <a:srgbClr val="FF0000"/>
                  </a:solidFill>
                </a:rPr>
                <a:t>D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ma[0][1]    </a:t>
              </a:r>
              <a:r>
                <a:rPr lang="en-US" sz="1600" dirty="0">
                  <a:solidFill>
                    <a:srgbClr val="FF0000"/>
                  </a:solidFill>
                </a:rPr>
                <a:t>b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ma[0][2]   </a:t>
              </a:r>
              <a:r>
                <a:rPr lang="en-US" sz="1600" dirty="0">
                  <a:solidFill>
                    <a:srgbClr val="FF0000"/>
                  </a:solidFill>
                </a:rPr>
                <a:t> s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ma[0][3]    </a:t>
              </a:r>
              <a:r>
                <a:rPr lang="en-US" sz="1600" dirty="0">
                  <a:solidFill>
                    <a:srgbClr val="FF0000"/>
                  </a:solidFill>
                </a:rPr>
                <a:t>C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ma[1][0]    </a:t>
              </a:r>
              <a:r>
                <a:rPr lang="en-US" sz="1600" dirty="0">
                  <a:solidFill>
                    <a:srgbClr val="FF0000"/>
                  </a:solidFill>
                </a:rPr>
                <a:t>j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ma[1][1]    </a:t>
              </a:r>
              <a:r>
                <a:rPr lang="en-US" sz="1600" dirty="0">
                  <a:solidFill>
                    <a:srgbClr val="FF0000"/>
                  </a:solidFill>
                </a:rPr>
                <a:t>l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ma[1][2]    </a:t>
              </a:r>
              <a:r>
                <a:rPr lang="en-US" sz="1600" dirty="0">
                  <a:solidFill>
                    <a:srgbClr val="FF0000"/>
                  </a:solidFill>
                </a:rPr>
                <a:t>f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ma[1][3]    \0 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</p:txBody>
        </p:sp>
      </p:grp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02169"/>
            <a:ext cx="4495800" cy="1788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899840" y="1958889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Read: Text Section 2.4.3</a:t>
            </a:r>
            <a:endParaRPr lang="en-US" sz="1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349118" y="690829"/>
            <a:ext cx="2254328" cy="3468636"/>
            <a:chOff x="5715000" y="646164"/>
            <a:chExt cx="2254328" cy="34686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629400" y="38008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629400" y="35849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6629400" y="3370647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629400" y="31547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629400" y="29388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629400" y="2724535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6629400" y="250863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6508672" y="646164"/>
              <a:ext cx="1460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Memory Map</a:t>
              </a:r>
              <a:endParaRPr lang="en-US" sz="1800" dirty="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629400" y="22990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629400" y="2084772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629400" y="18688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629400" y="16529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6629400" y="1438660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629400" y="12227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629400" y="10036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6324600" y="1170372"/>
              <a:ext cx="646331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p     0</a:t>
              </a:r>
              <a:endParaRPr lang="en-US" sz="1600" dirty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5715000" y="2028075"/>
              <a:ext cx="1447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ma[0][0]    C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ma[0][1]    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ma[0][2]    r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ma[0][3]    B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ma[1][0]    </a:t>
              </a:r>
              <a:r>
                <a:rPr lang="en-US" sz="1600" dirty="0" err="1" smtClean="0"/>
                <a:t>i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ma[1][1]    k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ma[1][2]    e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ma[1][3]    \0 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806519" y="2326569"/>
            <a:ext cx="472242" cy="5438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75451" y="3992761"/>
            <a:ext cx="472242" cy="333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5903843" y="1341783"/>
            <a:ext cx="2892287" cy="894521"/>
          </a:xfrm>
          <a:custGeom>
            <a:avLst/>
            <a:gdLst>
              <a:gd name="connsiteX0" fmla="*/ 2534479 w 2892287"/>
              <a:gd name="connsiteY0" fmla="*/ 0 h 894521"/>
              <a:gd name="connsiteX1" fmla="*/ 2892287 w 2892287"/>
              <a:gd name="connsiteY1" fmla="*/ 0 h 894521"/>
              <a:gd name="connsiteX2" fmla="*/ 2892287 w 2892287"/>
              <a:gd name="connsiteY2" fmla="*/ 467139 h 894521"/>
              <a:gd name="connsiteX3" fmla="*/ 0 w 2892287"/>
              <a:gd name="connsiteY3" fmla="*/ 467139 h 894521"/>
              <a:gd name="connsiteX4" fmla="*/ 0 w 2892287"/>
              <a:gd name="connsiteY4" fmla="*/ 894521 h 894521"/>
              <a:gd name="connsiteX5" fmla="*/ 496957 w 2892287"/>
              <a:gd name="connsiteY5" fmla="*/ 894521 h 89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287" h="894521">
                <a:moveTo>
                  <a:pt x="2534479" y="0"/>
                </a:moveTo>
                <a:lnTo>
                  <a:pt x="2892287" y="0"/>
                </a:lnTo>
                <a:lnTo>
                  <a:pt x="2892287" y="467139"/>
                </a:lnTo>
                <a:lnTo>
                  <a:pt x="0" y="467139"/>
                </a:lnTo>
                <a:lnTo>
                  <a:pt x="0" y="894521"/>
                </a:lnTo>
                <a:lnTo>
                  <a:pt x="496957" y="894521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609600" y="5029611"/>
            <a:ext cx="472242" cy="333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25190" y="6172200"/>
            <a:ext cx="472242" cy="33340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4324676" y="4973479"/>
            <a:ext cx="472242" cy="33340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" grpId="0" animBg="1"/>
      <p:bldP spid="45" grpId="0" animBg="1"/>
      <p:bldP spid="47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00075"/>
            <a:ext cx="8153400" cy="625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Pointers Basics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Pointer and Constants, Enumeration, Struct of Arrays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Linked Lists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228600" y="2505075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6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637"/>
            <a:ext cx="8763000" cy="689745"/>
          </a:xfrm>
        </p:spPr>
        <p:txBody>
          <a:bodyPr/>
          <a:lstStyle/>
          <a:p>
            <a:r>
              <a:rPr lang="en-US" dirty="0" smtClean="0"/>
              <a:t>Example: Use Pointer to Manipulate a 2D Array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755650" y="584138"/>
            <a:ext cx="6477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char ma[2][4], *p=0;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ma[0][0] = 'C';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ma[0][1] = 'a';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ma[0][2] = 'r';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ma[0][3] = 'B';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ma[1][0] = '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ma[1][1] = 'k';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ma[1][2] = 'e';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ma[1][3] = '\0';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{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// *p !=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‘\0’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("%c", *p);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</a:rPr>
              <a:t>*p = *p+1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; p++; }</a:t>
            </a:r>
          </a:p>
          <a:p>
            <a:pPr>
              <a:tabLst>
                <a:tab pos="457200" algn="l"/>
              </a:tabLst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("\n");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printf("%c", *p++);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00800" y="646164"/>
            <a:ext cx="2254328" cy="3468636"/>
            <a:chOff x="5715000" y="646164"/>
            <a:chExt cx="2254328" cy="3468636"/>
          </a:xfrm>
        </p:grpSpPr>
        <p:sp>
          <p:nvSpPr>
            <p:cNvPr id="45061" name="Rectangle 6"/>
            <p:cNvSpPr>
              <a:spLocks noChangeArrowheads="1"/>
            </p:cNvSpPr>
            <p:nvPr/>
          </p:nvSpPr>
          <p:spPr bwMode="auto">
            <a:xfrm>
              <a:off x="6629400" y="38008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2" name="Rectangle 7"/>
            <p:cNvSpPr>
              <a:spLocks noChangeArrowheads="1"/>
            </p:cNvSpPr>
            <p:nvPr/>
          </p:nvSpPr>
          <p:spPr bwMode="auto">
            <a:xfrm>
              <a:off x="6629400" y="35849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3" name="Rectangle 8"/>
            <p:cNvSpPr>
              <a:spLocks noChangeArrowheads="1"/>
            </p:cNvSpPr>
            <p:nvPr/>
          </p:nvSpPr>
          <p:spPr bwMode="auto">
            <a:xfrm>
              <a:off x="6629400" y="3370647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6629400" y="31547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6629400" y="29388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6629400" y="2724535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6629400" y="250863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Text Box 29"/>
            <p:cNvSpPr txBox="1">
              <a:spLocks noChangeArrowheads="1"/>
            </p:cNvSpPr>
            <p:nvPr/>
          </p:nvSpPr>
          <p:spPr bwMode="auto">
            <a:xfrm>
              <a:off x="6508672" y="646164"/>
              <a:ext cx="1460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Memory Map</a:t>
              </a:r>
              <a:endParaRPr lang="en-US" sz="1800" dirty="0"/>
            </a:p>
          </p:txBody>
        </p:sp>
        <p:sp>
          <p:nvSpPr>
            <p:cNvPr id="45081" name="Rectangle 31"/>
            <p:cNvSpPr>
              <a:spLocks noChangeArrowheads="1"/>
            </p:cNvSpPr>
            <p:nvPr/>
          </p:nvSpPr>
          <p:spPr bwMode="auto">
            <a:xfrm>
              <a:off x="6629400" y="22990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2" name="Rectangle 32"/>
            <p:cNvSpPr>
              <a:spLocks noChangeArrowheads="1"/>
            </p:cNvSpPr>
            <p:nvPr/>
          </p:nvSpPr>
          <p:spPr bwMode="auto">
            <a:xfrm>
              <a:off x="6629400" y="2084772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3" name="Rectangle 33"/>
            <p:cNvSpPr>
              <a:spLocks noChangeArrowheads="1"/>
            </p:cNvSpPr>
            <p:nvPr/>
          </p:nvSpPr>
          <p:spPr bwMode="auto">
            <a:xfrm>
              <a:off x="6629400" y="18688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4" name="Rectangle 34"/>
            <p:cNvSpPr>
              <a:spLocks noChangeArrowheads="1"/>
            </p:cNvSpPr>
            <p:nvPr/>
          </p:nvSpPr>
          <p:spPr bwMode="auto">
            <a:xfrm>
              <a:off x="6629400" y="16529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5" name="Rectangle 35"/>
            <p:cNvSpPr>
              <a:spLocks noChangeArrowheads="1"/>
            </p:cNvSpPr>
            <p:nvPr/>
          </p:nvSpPr>
          <p:spPr bwMode="auto">
            <a:xfrm>
              <a:off x="6629400" y="1438660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6" name="Rectangle 36"/>
            <p:cNvSpPr>
              <a:spLocks noChangeArrowheads="1"/>
            </p:cNvSpPr>
            <p:nvPr/>
          </p:nvSpPr>
          <p:spPr bwMode="auto">
            <a:xfrm>
              <a:off x="6629400" y="12227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7" name="Rectangle 37"/>
            <p:cNvSpPr>
              <a:spLocks noChangeArrowheads="1"/>
            </p:cNvSpPr>
            <p:nvPr/>
          </p:nvSpPr>
          <p:spPr bwMode="auto">
            <a:xfrm>
              <a:off x="6629400" y="10036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81642" name="Text Box 42"/>
            <p:cNvSpPr txBox="1">
              <a:spLocks noChangeArrowheads="1"/>
            </p:cNvSpPr>
            <p:nvPr/>
          </p:nvSpPr>
          <p:spPr bwMode="auto">
            <a:xfrm>
              <a:off x="6324600" y="1180311"/>
              <a:ext cx="1436612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p    &amp; </a:t>
              </a:r>
              <a:r>
                <a:rPr lang="en-US" sz="1600" dirty="0"/>
                <a:t>ma[0][0</a:t>
              </a:r>
              <a:r>
                <a:rPr lang="en-US" sz="1600" dirty="0" smtClean="0"/>
                <a:t>]</a:t>
              </a:r>
              <a:endParaRPr lang="en-US" sz="1600" dirty="0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5715000" y="2028075"/>
              <a:ext cx="1447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ma[0][0]    </a:t>
              </a:r>
              <a:r>
                <a:rPr lang="en-US" sz="1600" dirty="0" smtClean="0">
                  <a:solidFill>
                    <a:srgbClr val="FF0000"/>
                  </a:solidFill>
                </a:rPr>
                <a:t>D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ma[0][1]    </a:t>
              </a:r>
              <a:r>
                <a:rPr lang="en-US" sz="1600" dirty="0">
                  <a:solidFill>
                    <a:srgbClr val="FF0000"/>
                  </a:solidFill>
                </a:rPr>
                <a:t>b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ma[0][2]   </a:t>
              </a:r>
              <a:r>
                <a:rPr lang="en-US" sz="1600" dirty="0">
                  <a:solidFill>
                    <a:srgbClr val="FF0000"/>
                  </a:solidFill>
                </a:rPr>
                <a:t> s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ma[0][3]    </a:t>
              </a:r>
              <a:r>
                <a:rPr lang="en-US" sz="1600" dirty="0">
                  <a:solidFill>
                    <a:srgbClr val="FF0000"/>
                  </a:solidFill>
                </a:rPr>
                <a:t>C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ma[1][0]    </a:t>
              </a:r>
              <a:r>
                <a:rPr lang="en-US" sz="1600" dirty="0">
                  <a:solidFill>
                    <a:srgbClr val="FF0000"/>
                  </a:solidFill>
                </a:rPr>
                <a:t>j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ma[1][1]    </a:t>
              </a:r>
              <a:r>
                <a:rPr lang="en-US" sz="1600" dirty="0">
                  <a:solidFill>
                    <a:srgbClr val="FF0000"/>
                  </a:solidFill>
                </a:rPr>
                <a:t>l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ma[1][2]    </a:t>
              </a:r>
              <a:r>
                <a:rPr lang="en-US" sz="1600" dirty="0">
                  <a:solidFill>
                    <a:srgbClr val="FF0000"/>
                  </a:solidFill>
                </a:rPr>
                <a:t>f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ma[1][3]    \0 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</p:txBody>
        </p:sp>
      </p:grp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302169"/>
            <a:ext cx="4495800" cy="1788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899840" y="1958889"/>
            <a:ext cx="2453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Read: Text Section 2.4.3</a:t>
            </a:r>
            <a:endParaRPr lang="en-US" sz="1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3349118" y="690829"/>
            <a:ext cx="2254328" cy="3468636"/>
            <a:chOff x="5715000" y="646164"/>
            <a:chExt cx="2254328" cy="3468636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6629400" y="38008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629400" y="35849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6629400" y="3370647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6629400" y="31547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6629400" y="29388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6629400" y="2724535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6629400" y="250863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6508672" y="646164"/>
              <a:ext cx="14606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/>
                <a:t>Memory Map</a:t>
              </a:r>
              <a:endParaRPr lang="en-US" sz="1800" dirty="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629400" y="22990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6629400" y="2084772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6629400" y="18688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629400" y="16529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6629400" y="1438660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629400" y="12227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629400" y="10036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6324600" y="1170372"/>
              <a:ext cx="646331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p     0</a:t>
              </a:r>
              <a:endParaRPr lang="en-US" sz="1600" dirty="0"/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5715000" y="2028075"/>
              <a:ext cx="1447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ma[0][0]    C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ma[0][1]    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ma[0][2]    r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ma[0][3]    B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ma[1][0]    </a:t>
              </a:r>
              <a:r>
                <a:rPr lang="en-US" sz="1600" dirty="0" err="1" smtClean="0"/>
                <a:t>i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ma[1][1]    k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ma[1][2]    e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ma[1][3]    \0 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806519" y="2326569"/>
            <a:ext cx="472242" cy="54384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ight Arrow 42"/>
          <p:cNvSpPr/>
          <p:nvPr/>
        </p:nvSpPr>
        <p:spPr bwMode="auto">
          <a:xfrm>
            <a:off x="275451" y="3992761"/>
            <a:ext cx="472242" cy="333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5903843" y="1341783"/>
            <a:ext cx="2892287" cy="894521"/>
          </a:xfrm>
          <a:custGeom>
            <a:avLst/>
            <a:gdLst>
              <a:gd name="connsiteX0" fmla="*/ 2534479 w 2892287"/>
              <a:gd name="connsiteY0" fmla="*/ 0 h 894521"/>
              <a:gd name="connsiteX1" fmla="*/ 2892287 w 2892287"/>
              <a:gd name="connsiteY1" fmla="*/ 0 h 894521"/>
              <a:gd name="connsiteX2" fmla="*/ 2892287 w 2892287"/>
              <a:gd name="connsiteY2" fmla="*/ 467139 h 894521"/>
              <a:gd name="connsiteX3" fmla="*/ 0 w 2892287"/>
              <a:gd name="connsiteY3" fmla="*/ 467139 h 894521"/>
              <a:gd name="connsiteX4" fmla="*/ 0 w 2892287"/>
              <a:gd name="connsiteY4" fmla="*/ 894521 h 894521"/>
              <a:gd name="connsiteX5" fmla="*/ 496957 w 2892287"/>
              <a:gd name="connsiteY5" fmla="*/ 894521 h 89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92287" h="894521">
                <a:moveTo>
                  <a:pt x="2534479" y="0"/>
                </a:moveTo>
                <a:lnTo>
                  <a:pt x="2892287" y="0"/>
                </a:lnTo>
                <a:lnTo>
                  <a:pt x="2892287" y="467139"/>
                </a:lnTo>
                <a:lnTo>
                  <a:pt x="0" y="467139"/>
                </a:lnTo>
                <a:lnTo>
                  <a:pt x="0" y="894521"/>
                </a:lnTo>
                <a:lnTo>
                  <a:pt x="496957" y="894521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>
            <a:off x="609600" y="5029611"/>
            <a:ext cx="472242" cy="333408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325190" y="6172200"/>
            <a:ext cx="472242" cy="33340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>
            <a:off x="4324676" y="4973479"/>
            <a:ext cx="472242" cy="333408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1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4" grpId="0" animBg="1"/>
      <p:bldP spid="45" grpId="0" animBg="1"/>
      <p:bldP spid="47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Pointers – indirect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addressing (book example)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57200" y="533400"/>
            <a:ext cx="8305800" cy="630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579438" indent="-538163" algn="just" defTabSz="966788">
              <a:lnSpc>
                <a:spcPct val="120000"/>
              </a:lnSpc>
              <a:tabLst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Aspects of a variable (consider the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books &amp; shelves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in a library</a:t>
            </a:r>
            <a:r>
              <a:rPr lang="en-US" dirty="0">
                <a:cs typeface="Times New Roman" pitchFamily="18" charset="0"/>
              </a:rPr>
              <a:t>)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Value</a:t>
            </a:r>
            <a:r>
              <a:rPr lang="en-US" dirty="0">
                <a:cs typeface="Times New Roman" pitchFamily="18" charset="0"/>
              </a:rPr>
              <a:t> stored in the variable (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book</a:t>
            </a:r>
            <a:r>
              <a:rPr lang="en-US" dirty="0">
                <a:cs typeface="Times New Roman" pitchFamily="18" charset="0"/>
              </a:rPr>
              <a:t>);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Location</a:t>
            </a:r>
            <a:r>
              <a:rPr lang="en-US" dirty="0">
                <a:cs typeface="Times New Roman" pitchFamily="18" charset="0"/>
              </a:rPr>
              <a:t> in which the value is stored (a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place</a:t>
            </a:r>
            <a:r>
              <a:rPr lang="en-US" dirty="0">
                <a:cs typeface="Times New Roman" pitchFamily="18" charset="0"/>
              </a:rPr>
              <a:t> on bookshelf)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Address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(floor number + shelf </a:t>
            </a:r>
            <a:r>
              <a:rPr lang="en-US" dirty="0">
                <a:cs typeface="Times New Roman" pitchFamily="18" charset="0"/>
              </a:rPr>
              <a:t>number + </a:t>
            </a:r>
            <a:r>
              <a:rPr lang="en-US" dirty="0" smtClean="0">
                <a:cs typeface="Times New Roman" pitchFamily="18" charset="0"/>
              </a:rPr>
              <a:t>location number</a:t>
            </a:r>
            <a:r>
              <a:rPr lang="en-US" dirty="0">
                <a:cs typeface="Times New Roman" pitchFamily="18" charset="0"/>
              </a:rPr>
              <a:t>): Use by human or hardware to access the memory location where the variable value is stored;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US" dirty="0">
                <a:solidFill>
                  <a:srgbClr val="0000FF"/>
                </a:solidFill>
              </a:rPr>
              <a:t>Name</a:t>
            </a:r>
            <a:r>
              <a:rPr lang="en-US" dirty="0"/>
              <a:t> (name of the bookshelf: e.g., the “New </a:t>
            </a:r>
            <a:r>
              <a:rPr lang="en-US" dirty="0" smtClean="0"/>
              <a:t>Books”, </a:t>
            </a:r>
            <a:r>
              <a:rPr lang="en-US" dirty="0"/>
              <a:t>“math” shelf); Not all locations have a name.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1155700" algn="l"/>
              </a:tabLst>
            </a:pPr>
            <a:r>
              <a:rPr lang="en-US" dirty="0" smtClean="0"/>
              <a:t>Pointer (an </a:t>
            </a:r>
            <a:r>
              <a:rPr lang="en-US" dirty="0"/>
              <a:t>index card for a </a:t>
            </a:r>
            <a:r>
              <a:rPr lang="en-US" dirty="0" smtClean="0"/>
              <a:t>book). </a:t>
            </a:r>
            <a:r>
              <a:rPr lang="en-US" dirty="0"/>
              <a:t>A pointer is also </a:t>
            </a:r>
            <a:r>
              <a:rPr lang="en-US" dirty="0" smtClean="0"/>
              <a:t>a variable</a:t>
            </a:r>
            <a:r>
              <a:rPr lang="en-US"/>
              <a:t>, </a:t>
            </a:r>
            <a:r>
              <a:rPr lang="en-US" smtClean="0"/>
              <a:t>thus it has</a:t>
            </a:r>
            <a:endParaRPr lang="en-US" dirty="0"/>
          </a:p>
          <a:p>
            <a:pPr marL="1143000" lvl="1" indent="-417513" algn="just" defTabSz="966788">
              <a:lnSpc>
                <a:spcPct val="120000"/>
              </a:lnSpc>
              <a:buFont typeface="Wingdings" pitchFamily="2" charset="2"/>
              <a:buChar char="ü"/>
              <a:tabLst>
                <a:tab pos="1155700" algn="l"/>
              </a:tabLst>
            </a:pPr>
            <a:r>
              <a:rPr lang="en-US" dirty="0"/>
              <a:t>Value: </a:t>
            </a:r>
            <a:r>
              <a:rPr lang="en-US" dirty="0" smtClean="0"/>
              <a:t>data (book location address) printed on </a:t>
            </a:r>
            <a:r>
              <a:rPr lang="en-US" dirty="0"/>
              <a:t>the card;</a:t>
            </a:r>
          </a:p>
          <a:p>
            <a:pPr marL="1143000" lvl="1" indent="-417513" algn="just" defTabSz="966788">
              <a:lnSpc>
                <a:spcPct val="120000"/>
              </a:lnSpc>
              <a:buFont typeface="Wingdings" pitchFamily="2" charset="2"/>
              <a:buChar char="ü"/>
              <a:tabLst>
                <a:tab pos="1155700" algn="l"/>
              </a:tabLst>
            </a:pPr>
            <a:r>
              <a:rPr lang="en-US" dirty="0"/>
              <a:t>Location (a place in the card box)</a:t>
            </a:r>
          </a:p>
          <a:p>
            <a:pPr marL="1143000" lvl="1" indent="-417513" algn="just" defTabSz="966788">
              <a:lnSpc>
                <a:spcPct val="120000"/>
              </a:lnSpc>
              <a:buFont typeface="Wingdings" pitchFamily="2" charset="2"/>
              <a:buChar char="ü"/>
              <a:tabLst>
                <a:tab pos="1155700" algn="l"/>
              </a:tabLst>
            </a:pPr>
            <a:r>
              <a:rPr lang="en-US" dirty="0"/>
              <a:t>Address: a number associated with the </a:t>
            </a:r>
            <a:r>
              <a:rPr lang="en-US" dirty="0" smtClean="0"/>
              <a:t>card box location</a:t>
            </a:r>
            <a:r>
              <a:rPr lang="en-US" dirty="0"/>
              <a:t>;</a:t>
            </a:r>
          </a:p>
          <a:p>
            <a:pPr marL="1143000" lvl="1" indent="-417513" algn="just" defTabSz="966788">
              <a:lnSpc>
                <a:spcPct val="120000"/>
              </a:lnSpc>
              <a:buFont typeface="Wingdings" pitchFamily="2" charset="2"/>
              <a:buChar char="ü"/>
              <a:tabLst>
                <a:tab pos="1155700" algn="l"/>
              </a:tabLst>
            </a:pPr>
            <a:r>
              <a:rPr lang="en-US" dirty="0"/>
              <a:t>Name: some location could be given a name, “fiction”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Pointers </a:t>
            </a:r>
            <a:r>
              <a:rPr lang="en-US" sz="3200" b="1" dirty="0" smtClean="0">
                <a:solidFill>
                  <a:schemeClr val="accent2"/>
                </a:solidFill>
              </a:rPr>
              <a:t>(Football fan)</a:t>
            </a:r>
            <a:endParaRPr lang="en-US" sz="4200" b="1" dirty="0">
              <a:solidFill>
                <a:schemeClr val="accent2"/>
              </a:solidFill>
            </a:endParaRP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152400" y="533400"/>
            <a:ext cx="8686800" cy="63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579438" indent="-538163" algn="just" defTabSz="966788">
              <a:lnSpc>
                <a:spcPct val="120000"/>
              </a:lnSpc>
              <a:tabLst>
                <a:tab pos="973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Aspects of a variable (consider a </a:t>
            </a:r>
            <a:r>
              <a:rPr lang="en-US" dirty="0" smtClean="0">
                <a:cs typeface="Times New Roman" pitchFamily="18" charset="0"/>
              </a:rPr>
              <a:t>football fan comes to Super Bowl)</a:t>
            </a:r>
            <a:endParaRPr lang="en-US" dirty="0">
              <a:cs typeface="Times New Roman" pitchFamily="18" charset="0"/>
            </a:endParaRP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973138" algn="l"/>
                <a:tab pos="1155700" algn="l"/>
              </a:tabLst>
            </a:pP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value</a:t>
            </a:r>
            <a:r>
              <a:rPr lang="en-US" dirty="0">
                <a:cs typeface="Times New Roman" pitchFamily="18" charset="0"/>
              </a:rPr>
              <a:t> stored in the variable (the </a:t>
            </a:r>
            <a:r>
              <a:rPr lang="en-US" dirty="0" smtClean="0">
                <a:cs typeface="Times New Roman" pitchFamily="18" charset="0"/>
              </a:rPr>
              <a:t>person, the fan);</a:t>
            </a:r>
            <a:endParaRPr lang="en-US" dirty="0">
              <a:cs typeface="Times New Roman" pitchFamily="18" charset="0"/>
            </a:endParaRP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973138" algn="l"/>
                <a:tab pos="1155700" algn="l"/>
              </a:tabLst>
            </a:pP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location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in which </a:t>
            </a:r>
            <a:r>
              <a:rPr lang="en-US" dirty="0" smtClean="0">
                <a:cs typeface="Times New Roman" pitchFamily="18" charset="0"/>
              </a:rPr>
              <a:t>the fan stays now </a:t>
            </a:r>
            <a:r>
              <a:rPr lang="en-US" dirty="0">
                <a:cs typeface="Times New Roman" pitchFamily="18" charset="0"/>
              </a:rPr>
              <a:t>(hotel </a:t>
            </a:r>
            <a:r>
              <a:rPr lang="en-US" dirty="0" smtClean="0">
                <a:cs typeface="Times New Roman" pitchFamily="18" charset="0"/>
              </a:rPr>
              <a:t>room)</a:t>
            </a:r>
            <a:endParaRPr lang="en-US" dirty="0">
              <a:cs typeface="Times New Roman" pitchFamily="18" charset="0"/>
            </a:endParaRP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973138" algn="l"/>
                <a:tab pos="1155700" algn="l"/>
              </a:tabLst>
            </a:pP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address</a:t>
            </a:r>
            <a:r>
              <a:rPr lang="en-US" dirty="0">
                <a:cs typeface="Times New Roman" pitchFamily="18" charset="0"/>
              </a:rPr>
              <a:t> (street and hotel room </a:t>
            </a:r>
            <a:r>
              <a:rPr lang="en-US" dirty="0" smtClean="0">
                <a:cs typeface="Times New Roman" pitchFamily="18" charset="0"/>
              </a:rPr>
              <a:t>number, </a:t>
            </a:r>
            <a:r>
              <a:rPr lang="en-US" dirty="0">
                <a:cs typeface="Times New Roman" pitchFamily="18" charset="0"/>
              </a:rPr>
              <a:t>e.g., </a:t>
            </a:r>
            <a:r>
              <a:rPr lang="en-US" dirty="0">
                <a:solidFill>
                  <a:schemeClr val="accent2"/>
                </a:solidFill>
              </a:rPr>
              <a:t>2641 </a:t>
            </a:r>
            <a:r>
              <a:rPr lang="en-US" dirty="0" smtClean="0">
                <a:solidFill>
                  <a:schemeClr val="accent2"/>
                </a:solidFill>
              </a:rPr>
              <a:t>W </a:t>
            </a:r>
            <a:r>
              <a:rPr lang="en-US" dirty="0">
                <a:solidFill>
                  <a:schemeClr val="accent2"/>
                </a:solidFill>
              </a:rPr>
              <a:t>Union Hills </a:t>
            </a:r>
            <a:r>
              <a:rPr lang="en-US" dirty="0" smtClean="0">
                <a:solidFill>
                  <a:schemeClr val="accent2"/>
                </a:solidFill>
              </a:rPr>
              <a:t>Dr, Phoenix</a:t>
            </a:r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, Room 749</a:t>
            </a:r>
            <a:r>
              <a:rPr lang="en-US" dirty="0" smtClean="0">
                <a:cs typeface="Times New Roman" pitchFamily="18" charset="0"/>
              </a:rPr>
              <a:t>): </a:t>
            </a:r>
            <a:r>
              <a:rPr lang="en-US" dirty="0">
                <a:cs typeface="Times New Roman" pitchFamily="18" charset="0"/>
              </a:rPr>
              <a:t>Use by human or hardware to access the memory location where the </a:t>
            </a:r>
            <a:r>
              <a:rPr lang="en-US" dirty="0" smtClean="0">
                <a:cs typeface="Times New Roman" pitchFamily="18" charset="0"/>
              </a:rPr>
              <a:t>value is </a:t>
            </a:r>
            <a:r>
              <a:rPr lang="en-US" dirty="0">
                <a:cs typeface="Times New Roman" pitchFamily="18" charset="0"/>
              </a:rPr>
              <a:t>stored;</a:t>
            </a:r>
          </a:p>
          <a:p>
            <a:pPr marL="579438" indent="-538163" algn="just" defTabSz="966788">
              <a:lnSpc>
                <a:spcPct val="120000"/>
              </a:lnSpc>
              <a:buFontTx/>
              <a:buChar char="•"/>
              <a:tabLst>
                <a:tab pos="973138" algn="l"/>
                <a:tab pos="11557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</a:t>
            </a:r>
            <a:r>
              <a:rPr lang="en-US" dirty="0"/>
              <a:t>(name of the location, </a:t>
            </a:r>
            <a:r>
              <a:rPr lang="en-US" dirty="0" smtClean="0">
                <a:solidFill>
                  <a:schemeClr val="accent2"/>
                </a:solidFill>
              </a:rPr>
              <a:t>Die_hard_fan#1</a:t>
            </a:r>
            <a:r>
              <a:rPr lang="en-US" dirty="0" smtClean="0"/>
              <a:t>): </a:t>
            </a:r>
            <a:r>
              <a:rPr lang="en-US" dirty="0"/>
              <a:t>a convenient way for programmers to access the value in the location (C/C++ </a:t>
            </a:r>
            <a:r>
              <a:rPr lang="en-US" dirty="0" smtClean="0"/>
              <a:t>uses </a:t>
            </a:r>
            <a:r>
              <a:rPr lang="en-US" dirty="0"/>
              <a:t>name and address</a:t>
            </a:r>
            <a:r>
              <a:rPr lang="en-US" b="1" dirty="0"/>
              <a:t>; </a:t>
            </a:r>
            <a:r>
              <a:rPr lang="en-US" dirty="0"/>
              <a:t>Java uses name only);</a:t>
            </a:r>
          </a:p>
          <a:p>
            <a:pPr marL="973138" lvl="1" indent="-247650" algn="just" defTabSz="966788">
              <a:lnSpc>
                <a:spcPct val="120000"/>
              </a:lnSpc>
              <a:buFont typeface="Wingdings" pitchFamily="2" charset="2"/>
              <a:buChar char="§"/>
              <a:tabLst>
                <a:tab pos="973138" algn="l"/>
                <a:tab pos="1155700" algn="l"/>
              </a:tabLst>
            </a:pPr>
            <a:r>
              <a:rPr lang="en-US" dirty="0"/>
              <a:t>A name could refer to </a:t>
            </a:r>
            <a:r>
              <a:rPr lang="en-US" dirty="0" smtClean="0"/>
              <a:t>the location (left-side-value or </a:t>
            </a:r>
            <a:r>
              <a:rPr lang="en-US" dirty="0" smtClean="0">
                <a:solidFill>
                  <a:srgbClr val="0000FF"/>
                </a:solidFill>
              </a:rPr>
              <a:t>l-value</a:t>
            </a:r>
            <a:r>
              <a:rPr lang="en-US" dirty="0" smtClean="0"/>
              <a:t>)</a:t>
            </a:r>
            <a:endParaRPr lang="en-US" dirty="0"/>
          </a:p>
          <a:p>
            <a:pPr marL="973138" lvl="1" indent="-247650" algn="just" defTabSz="966788">
              <a:lnSpc>
                <a:spcPct val="120000"/>
              </a:lnSpc>
              <a:buFont typeface="Wingdings" pitchFamily="2" charset="2"/>
              <a:buChar char="§"/>
              <a:tabLst>
                <a:tab pos="973138" algn="l"/>
                <a:tab pos="1155700" algn="l"/>
              </a:tabLst>
            </a:pPr>
            <a:r>
              <a:rPr lang="en-US" dirty="0"/>
              <a:t>A name could refer to the value </a:t>
            </a:r>
            <a:r>
              <a:rPr lang="en-US" dirty="0" smtClean="0"/>
              <a:t>(right-side-value or </a:t>
            </a:r>
            <a:r>
              <a:rPr lang="en-US" dirty="0" err="1" smtClean="0">
                <a:solidFill>
                  <a:srgbClr val="0000FF"/>
                </a:solidFill>
              </a:rPr>
              <a:t>r-value</a:t>
            </a:r>
            <a:r>
              <a:rPr lang="en-US" dirty="0" smtClean="0"/>
              <a:t>) stored </a:t>
            </a:r>
            <a:r>
              <a:rPr lang="en-US" dirty="0"/>
              <a:t>in the </a:t>
            </a:r>
            <a:r>
              <a:rPr lang="en-US" dirty="0" smtClean="0"/>
              <a:t>location, e.g., x = x + 5;</a:t>
            </a:r>
            <a:endParaRPr lang="en-US" dirty="0"/>
          </a:p>
          <a:p>
            <a:pPr marL="973138" lvl="1" indent="-247650" algn="just" defTabSz="966788">
              <a:lnSpc>
                <a:spcPct val="120000"/>
              </a:lnSpc>
              <a:buFont typeface="Wingdings" pitchFamily="2" charset="2"/>
              <a:buChar char="§"/>
              <a:tabLst>
                <a:tab pos="973138" algn="l"/>
                <a:tab pos="1155700" algn="l"/>
              </a:tabLst>
            </a:pPr>
            <a:r>
              <a:rPr lang="en-US" dirty="0"/>
              <a:t>C does not use the name to refer to the address, instead, </a:t>
            </a:r>
            <a:br>
              <a:rPr lang="en-US" dirty="0"/>
            </a:br>
            <a:r>
              <a:rPr lang="en-US" dirty="0"/>
              <a:t>C uses </a:t>
            </a:r>
            <a:r>
              <a:rPr lang="en-US" dirty="0">
                <a:solidFill>
                  <a:schemeClr val="accent2"/>
                </a:solidFill>
              </a:rPr>
              <a:t>&amp;name</a:t>
            </a:r>
            <a:r>
              <a:rPr lang="en-US" dirty="0"/>
              <a:t> to refer to the address of the location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Pointers (contd.)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36867" name="Rectangle 5"/>
          <p:cNvSpPr>
            <a:spLocks noChangeArrowheads="1"/>
          </p:cNvSpPr>
          <p:nvPr/>
        </p:nvSpPr>
        <p:spPr bwMode="auto">
          <a:xfrm>
            <a:off x="457200" y="734328"/>
            <a:ext cx="8458200" cy="231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Why do we need the address? </a:t>
            </a:r>
          </a:p>
          <a:p>
            <a:pPr marL="604838" indent="-538163" algn="just" defTabSz="966788"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Humans are good at remembering </a:t>
            </a:r>
            <a:r>
              <a:rPr lang="en-US" dirty="0" smtClean="0">
                <a:cs typeface="Times New Roman" pitchFamily="18" charset="0"/>
              </a:rPr>
              <a:t>names;</a:t>
            </a:r>
            <a:endParaRPr lang="en-US" dirty="0">
              <a:cs typeface="Times New Roman" pitchFamily="18" charset="0"/>
            </a:endParaRPr>
          </a:p>
          <a:p>
            <a:pPr marL="604838" indent="-538163" defTabSz="966788"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Machines can handle addresses (numbers) </a:t>
            </a:r>
            <a:r>
              <a:rPr lang="en-US" dirty="0" smtClean="0">
                <a:cs typeface="Times New Roman" pitchFamily="18" charset="0"/>
              </a:rPr>
              <a:t>only;</a:t>
            </a:r>
          </a:p>
          <a:p>
            <a:pPr marL="604838" indent="-538163" defTabSz="966788"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 smtClean="0">
                <a:cs typeface="Times New Roman" pitchFamily="18" charset="0"/>
              </a:rPr>
              <a:t>Pointer type gives an address a name, convenient for both;</a:t>
            </a:r>
            <a:endParaRPr lang="en-US" dirty="0">
              <a:cs typeface="Times New Roman" pitchFamily="18" charset="0"/>
            </a:endParaRPr>
          </a:p>
          <a:p>
            <a:pPr marL="604838" indent="-538163" algn="just" defTabSz="966788"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Compilers will associate (translate) names to addresses</a:t>
            </a:r>
          </a:p>
          <a:p>
            <a:pPr marL="604838" indent="-538163" defTabSz="966788">
              <a:buFontTx/>
              <a:buChar char="•"/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Direct manipulation of addresses is powerful in </a:t>
            </a:r>
            <a:r>
              <a:rPr lang="en-US" dirty="0" smtClean="0">
                <a:cs typeface="Times New Roman" pitchFamily="18" charset="0"/>
              </a:rPr>
              <a:t>programming.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4608938" cy="230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dirty="0">
                <a:latin typeface="Courier New" pitchFamily="49" charset="0"/>
              </a:rPr>
              <a:t>Example:</a:t>
            </a:r>
          </a:p>
          <a:p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x=5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r>
              <a:rPr lang="en-US" dirty="0" smtClean="0">
                <a:latin typeface="Courier New" pitchFamily="49" charset="0"/>
              </a:rPr>
              <a:t>y=&amp;x, **z=&amp;y;</a:t>
            </a:r>
            <a:endParaRPr lang="en-US" dirty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*y = 49;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z = </a:t>
            </a:r>
            <a:r>
              <a:rPr lang="en-US" dirty="0" smtClean="0">
                <a:latin typeface="Courier New" pitchFamily="49" charset="0"/>
              </a:rPr>
              <a:t>y;   // coercion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</a:rPr>
              <a:t> = &amp;z;</a:t>
            </a:r>
          </a:p>
          <a:p>
            <a:r>
              <a:rPr lang="en-US" dirty="0" smtClean="0">
                <a:latin typeface="Courier New" pitchFamily="49" charset="0"/>
              </a:rPr>
              <a:t>**z = 25;// What happen?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29201" y="4191001"/>
            <a:ext cx="3471863" cy="2678113"/>
            <a:chOff x="3168" y="2928"/>
            <a:chExt cx="2187" cy="1687"/>
          </a:xfrm>
        </p:grpSpPr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>
              <a:off x="3168" y="316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Text Box 9"/>
            <p:cNvSpPr txBox="1">
              <a:spLocks noChangeArrowheads="1"/>
            </p:cNvSpPr>
            <p:nvPr/>
          </p:nvSpPr>
          <p:spPr bwMode="auto">
            <a:xfrm>
              <a:off x="3168" y="2928"/>
              <a:ext cx="2187" cy="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>
                  <a:latin typeface="Courier New" pitchFamily="49" charset="0"/>
                </a:rPr>
                <a:t>name	</a:t>
              </a:r>
              <a:r>
                <a:rPr lang="en-US" dirty="0" err="1">
                  <a:latin typeface="Courier New" pitchFamily="49" charset="0"/>
                </a:rPr>
                <a:t>addr</a:t>
              </a:r>
              <a:r>
                <a:rPr lang="en-US" dirty="0">
                  <a:latin typeface="Courier New" pitchFamily="49" charset="0"/>
                </a:rPr>
                <a:t>.	value</a:t>
              </a:r>
            </a:p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>
                  <a:latin typeface="Courier New" pitchFamily="49" charset="0"/>
                </a:rPr>
                <a:t> x	</a:t>
              </a:r>
              <a:r>
                <a:rPr lang="en-US" dirty="0" smtClean="0">
                  <a:latin typeface="Courier New" pitchFamily="49" charset="0"/>
                </a:rPr>
                <a:t>4000	 5</a:t>
              </a:r>
            </a:p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>
                  <a:latin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</a:rPr>
                <a:t>4004</a:t>
              </a:r>
              <a:r>
                <a:rPr lang="en-US" dirty="0">
                  <a:latin typeface="Courier New" pitchFamily="49" charset="0"/>
                </a:rPr>
                <a:t>	 </a:t>
              </a:r>
              <a:endParaRPr lang="en-US" dirty="0" smtClean="0">
                <a:latin typeface="Courier New" pitchFamily="49" charset="0"/>
              </a:endParaRPr>
            </a:p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 smtClean="0">
                  <a:latin typeface="Courier New" pitchFamily="49" charset="0"/>
                </a:rPr>
                <a:t> z</a:t>
              </a:r>
              <a:r>
                <a:rPr lang="en-US" dirty="0">
                  <a:latin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</a:rPr>
                <a:t>4008	4020</a:t>
              </a:r>
            </a:p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>
                  <a:latin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</a:rPr>
                <a:t>4012</a:t>
              </a:r>
            </a:p>
            <a:p>
              <a:pPr>
                <a:tabLst>
                  <a:tab pos="1025525" algn="l"/>
                  <a:tab pos="2341563" algn="l"/>
                </a:tabLst>
              </a:pPr>
              <a:r>
                <a:rPr lang="en-US" dirty="0">
                  <a:latin typeface="Courier New" pitchFamily="49" charset="0"/>
                </a:rPr>
                <a:t>	</a:t>
              </a:r>
              <a:r>
                <a:rPr lang="en-US" dirty="0" smtClean="0">
                  <a:latin typeface="Courier New" pitchFamily="49" charset="0"/>
                </a:rPr>
                <a:t>4016</a:t>
              </a:r>
              <a:endParaRPr lang="en-US" dirty="0">
                <a:latin typeface="Courier New" pitchFamily="49" charset="0"/>
              </a:endParaRPr>
            </a:p>
            <a:p>
              <a:pPr>
                <a:tabLst>
                  <a:tab pos="1025525" algn="l"/>
                  <a:tab pos="2292350" algn="l"/>
                </a:tabLst>
              </a:pPr>
              <a:r>
                <a:rPr lang="en-US" dirty="0" smtClean="0">
                  <a:latin typeface="Courier New" pitchFamily="49" charset="0"/>
                </a:rPr>
                <a:t> y	4020	4000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36873" name="Line 10"/>
            <p:cNvSpPr>
              <a:spLocks noChangeShapeType="1"/>
            </p:cNvSpPr>
            <p:nvPr/>
          </p:nvSpPr>
          <p:spPr bwMode="auto">
            <a:xfrm>
              <a:off x="3744" y="29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11"/>
            <p:cNvSpPr>
              <a:spLocks noChangeShapeType="1"/>
            </p:cNvSpPr>
            <p:nvPr/>
          </p:nvSpPr>
          <p:spPr bwMode="auto">
            <a:xfrm>
              <a:off x="4608" y="29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0" name="Rectangle 12"/>
          <p:cNvSpPr>
            <a:spLocks noChangeArrowheads="1"/>
          </p:cNvSpPr>
          <p:nvPr/>
        </p:nvSpPr>
        <p:spPr bwMode="auto">
          <a:xfrm>
            <a:off x="609600" y="3048000"/>
            <a:ext cx="8305800" cy="142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use a variable to store an address and give </a:t>
            </a:r>
            <a:r>
              <a:rPr lang="en-US" dirty="0" smtClean="0"/>
              <a:t>the variable a </a:t>
            </a:r>
            <a:r>
              <a:rPr lang="en-US" dirty="0"/>
              <a:t>name, so that humans can remember the </a:t>
            </a:r>
            <a:r>
              <a:rPr lang="en-US" dirty="0" smtClean="0"/>
              <a:t>address. This </a:t>
            </a:r>
            <a:r>
              <a:rPr lang="en-US" dirty="0"/>
              <a:t>type of variable is called a </a:t>
            </a:r>
            <a:r>
              <a:rPr lang="en-US" b="1" dirty="0">
                <a:solidFill>
                  <a:srgbClr val="CC3300"/>
                </a:solidFill>
              </a:rPr>
              <a:t>pointer type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8567" y="5293668"/>
            <a:ext cx="922047" cy="461665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tabLst>
                <a:tab pos="1025525" algn="l"/>
                <a:tab pos="2292350" algn="l"/>
              </a:tabLst>
            </a:pPr>
            <a:r>
              <a:rPr lang="en-US" dirty="0">
                <a:latin typeface="Courier New" pitchFamily="49" charset="0"/>
              </a:rPr>
              <a:t>4000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53400" y="6396335"/>
            <a:ext cx="922047" cy="461665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tabLst>
                <a:tab pos="1025525" algn="l"/>
                <a:tab pos="2292350" algn="l"/>
              </a:tabLst>
            </a:pPr>
            <a:r>
              <a:rPr lang="en-US" dirty="0" smtClean="0">
                <a:latin typeface="Courier New" pitchFamily="49" charset="0"/>
              </a:rPr>
              <a:t>4008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85843" y="4572000"/>
            <a:ext cx="553357" cy="461665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pPr>
              <a:tabLst>
                <a:tab pos="1025525" algn="l"/>
                <a:tab pos="2292350" algn="l"/>
              </a:tabLst>
            </a:pPr>
            <a:r>
              <a:rPr lang="en-US" dirty="0" smtClean="0">
                <a:latin typeface="Courier New" pitchFamily="49" charset="0"/>
              </a:rPr>
              <a:t>49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7543800" y="4675187"/>
            <a:ext cx="381000" cy="20161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7477848" y="5399720"/>
            <a:ext cx="675552" cy="1628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V="1">
            <a:off x="7445837" y="6532731"/>
            <a:ext cx="675552" cy="16288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2438400" y="4469920"/>
            <a:ext cx="1143000" cy="4830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381000" y="644525"/>
            <a:ext cx="8605838" cy="6307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479425" indent="-479425" algn="just" defTabSz="966788"/>
            <a:r>
              <a:rPr lang="en-US" sz="2500" dirty="0">
                <a:cs typeface="Times New Roman" pitchFamily="18" charset="0"/>
              </a:rPr>
              <a:t>Pointer (address) type is common in all imperative languages.</a:t>
            </a:r>
          </a:p>
          <a:p>
            <a:pPr marL="479425" indent="-479425" algn="just" defTabSz="966788"/>
            <a:r>
              <a:rPr lang="en-US" sz="2500" dirty="0">
                <a:cs typeface="Times New Roman" pitchFamily="18" charset="0"/>
              </a:rPr>
              <a:t>Operations on pointers:</a:t>
            </a:r>
          </a:p>
          <a:p>
            <a:pPr marL="479425" indent="-479425" algn="just" defTabSz="966788">
              <a:buFontTx/>
              <a:buChar char="•"/>
            </a:pPr>
            <a:r>
              <a:rPr lang="en-US" dirty="0">
                <a:cs typeface="Times New Roman" pitchFamily="18" charset="0"/>
              </a:rPr>
              <a:t>An address value can be assigned to a pointer variable.</a:t>
            </a:r>
          </a:p>
          <a:p>
            <a:pPr marL="479425" indent="-479425" algn="just" defTabSz="966788">
              <a:buFontTx/>
              <a:buChar char="•"/>
            </a:pPr>
            <a:r>
              <a:rPr lang="en-US" dirty="0">
                <a:cs typeface="Times New Roman" pitchFamily="18" charset="0"/>
              </a:rPr>
              <a:t>The address stored in a pointer variable can be modified.</a:t>
            </a:r>
          </a:p>
          <a:p>
            <a:pPr marL="479425" indent="-479425" algn="just" defTabSz="966788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&amp;</a:t>
            </a:r>
            <a:r>
              <a:rPr lang="en-US" dirty="0" smtClean="0">
                <a:cs typeface="Times New Roman" pitchFamily="18" charset="0"/>
              </a:rPr>
              <a:t> Referencing</a:t>
            </a:r>
            <a:r>
              <a:rPr lang="en-US" dirty="0">
                <a:cs typeface="Times New Roman" pitchFamily="18" charset="0"/>
              </a:rPr>
              <a:t>: Obtain the address of a variable from its name.</a:t>
            </a:r>
          </a:p>
          <a:p>
            <a:pPr marL="479425" indent="-479425" algn="just" defTabSz="966788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en-US" dirty="0" smtClean="0">
                <a:cs typeface="Times New Roman" pitchFamily="18" charset="0"/>
              </a:rPr>
              <a:t> Dereferencing</a:t>
            </a:r>
            <a:r>
              <a:rPr lang="en-US" dirty="0">
                <a:cs typeface="Times New Roman" pitchFamily="18" charset="0"/>
              </a:rPr>
              <a:t>: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Create</a:t>
            </a:r>
            <a:r>
              <a:rPr lang="en-US" dirty="0">
                <a:cs typeface="Times New Roman" pitchFamily="18" charset="0"/>
              </a:rPr>
              <a:t> a variable name </a:t>
            </a:r>
            <a:r>
              <a:rPr lang="en-US" dirty="0" smtClean="0">
                <a:cs typeface="Times New Roman" pitchFamily="18" charset="0"/>
              </a:rPr>
              <a:t>for a </a:t>
            </a:r>
            <a:r>
              <a:rPr lang="en-US" dirty="0">
                <a:cs typeface="Times New Roman" pitchFamily="18" charset="0"/>
              </a:rPr>
              <a:t>given address.</a:t>
            </a:r>
            <a:endParaRPr lang="en-US" dirty="0"/>
          </a:p>
          <a:p>
            <a:pPr marL="479425" indent="-479425" defTabSz="966788">
              <a:lnSpc>
                <a:spcPct val="150000"/>
              </a:lnSpc>
            </a:pPr>
            <a:r>
              <a:rPr lang="en-US" sz="2500" dirty="0">
                <a:cs typeface="Times New Roman" pitchFamily="18" charset="0"/>
              </a:rPr>
              <a:t>C/C++ has 2 pointer operators: </a:t>
            </a:r>
            <a:r>
              <a:rPr lang="en-US" sz="2500" dirty="0">
                <a:solidFill>
                  <a:srgbClr val="FF0000"/>
                </a:solidFill>
                <a:cs typeface="Times New Roman" pitchFamily="18" charset="0"/>
              </a:rPr>
              <a:t>&amp;</a:t>
            </a:r>
            <a:r>
              <a:rPr lang="en-US" sz="2500" dirty="0">
                <a:cs typeface="Times New Roman" pitchFamily="18" charset="0"/>
              </a:rPr>
              <a:t> (ampersand) and </a:t>
            </a:r>
            <a:r>
              <a:rPr lang="en-US" sz="2500" dirty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en-US" sz="2500" dirty="0">
                <a:cs typeface="Times New Roman" pitchFamily="18" charset="0"/>
              </a:rPr>
              <a:t> (asterisk)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2500" i="1" dirty="0">
                <a:solidFill>
                  <a:srgbClr val="FF0000"/>
                </a:solidFill>
                <a:cs typeface="Times New Roman" pitchFamily="18" charset="0"/>
              </a:rPr>
              <a:t>&amp;</a:t>
            </a:r>
            <a:r>
              <a:rPr lang="en-US" sz="2500" dirty="0">
                <a:cs typeface="Times New Roman" pitchFamily="18" charset="0"/>
              </a:rPr>
              <a:t>	is a </a:t>
            </a:r>
            <a:r>
              <a:rPr lang="en-US" sz="2500" i="1" dirty="0">
                <a:cs typeface="Times New Roman" pitchFamily="18" charset="0"/>
              </a:rPr>
              <a:t>referencing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i="1" dirty="0">
                <a:cs typeface="Times New Roman" pitchFamily="18" charset="0"/>
              </a:rPr>
              <a:t>function</a:t>
            </a:r>
            <a:r>
              <a:rPr lang="en-US" sz="2500" dirty="0">
                <a:cs typeface="Times New Roman" pitchFamily="18" charset="0"/>
              </a:rPr>
              <a:t> that returns the address value of the variable it precedes, e.g., if integer </a:t>
            </a:r>
            <a:r>
              <a:rPr lang="en-US" sz="2500" i="1" dirty="0">
                <a:cs typeface="Times New Roman" pitchFamily="18" charset="0"/>
              </a:rPr>
              <a:t>x</a:t>
            </a:r>
            <a:r>
              <a:rPr lang="en-US" sz="2500" dirty="0">
                <a:cs typeface="Times New Roman" pitchFamily="18" charset="0"/>
              </a:rPr>
              <a:t> is allocated at memory address = 2000, then  </a:t>
            </a:r>
            <a:r>
              <a:rPr lang="en-US" sz="2500" i="1" dirty="0">
                <a:cs typeface="Times New Roman" pitchFamily="18" charset="0"/>
              </a:rPr>
              <a:t>y = &amp;x</a:t>
            </a:r>
            <a:r>
              <a:rPr lang="en-US" sz="2500" dirty="0">
                <a:cs typeface="Times New Roman" pitchFamily="18" charset="0"/>
              </a:rPr>
              <a:t>   </a:t>
            </a:r>
            <a:r>
              <a:rPr lang="en-US" sz="2500" dirty="0"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500" dirty="0">
                <a:cs typeface="Times New Roman" pitchFamily="18" charset="0"/>
              </a:rPr>
              <a:t>   </a:t>
            </a:r>
            <a:r>
              <a:rPr lang="en-US" sz="2500" i="1" dirty="0">
                <a:cs typeface="Times New Roman" pitchFamily="18" charset="0"/>
              </a:rPr>
              <a:t>y</a:t>
            </a:r>
            <a:r>
              <a:rPr lang="en-US" sz="2500" dirty="0">
                <a:cs typeface="Times New Roman" pitchFamily="18" charset="0"/>
              </a:rPr>
              <a:t> = 2000. </a:t>
            </a:r>
            <a:r>
              <a:rPr lang="en-US" sz="2500" i="1" dirty="0">
                <a:cs typeface="Times New Roman" pitchFamily="18" charset="0"/>
              </a:rPr>
              <a:t>&amp;x</a:t>
            </a:r>
            <a:r>
              <a:rPr lang="en-US" sz="2500" dirty="0">
                <a:cs typeface="Times New Roman" pitchFamily="18" charset="0"/>
              </a:rPr>
              <a:t> is </a:t>
            </a:r>
            <a:r>
              <a:rPr lang="en-US" sz="2500" b="1" dirty="0" err="1">
                <a:solidFill>
                  <a:schemeClr val="accent2"/>
                </a:solidFill>
                <a:cs typeface="Times New Roman" pitchFamily="18" charset="0"/>
              </a:rPr>
              <a:t>r-value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2500" dirty="0" smtClean="0">
                <a:solidFill>
                  <a:srgbClr val="FF0000"/>
                </a:solidFill>
                <a:cs typeface="Times New Roman" pitchFamily="18" charset="0"/>
              </a:rPr>
              <a:t>*</a:t>
            </a:r>
            <a:r>
              <a:rPr lang="en-US" sz="2500" dirty="0" smtClean="0">
                <a:cs typeface="Times New Roman" pitchFamily="18" charset="0"/>
              </a:rPr>
              <a:t>	represents </a:t>
            </a:r>
            <a:r>
              <a:rPr lang="en-US" sz="2500" dirty="0">
                <a:cs typeface="Times New Roman" pitchFamily="18" charset="0"/>
              </a:rPr>
              <a:t>the name of the </a:t>
            </a:r>
            <a:r>
              <a:rPr lang="en-US" sz="2500" dirty="0" smtClean="0">
                <a:cs typeface="Times New Roman" pitchFamily="18" charset="0"/>
              </a:rPr>
              <a:t>location at the address that it </a:t>
            </a:r>
            <a:r>
              <a:rPr lang="en-US" sz="2500" dirty="0">
                <a:cs typeface="Times New Roman" pitchFamily="18" charset="0"/>
              </a:rPr>
              <a:t>precedes. *</a:t>
            </a:r>
            <a:r>
              <a:rPr lang="en-US" sz="2500" i="1" dirty="0">
                <a:cs typeface="Times New Roman" pitchFamily="18" charset="0"/>
              </a:rPr>
              <a:t>y</a:t>
            </a:r>
            <a:r>
              <a:rPr lang="en-US" sz="2500" dirty="0">
                <a:cs typeface="Times New Roman" pitchFamily="18" charset="0"/>
              </a:rPr>
              <a:t> is a </a:t>
            </a:r>
            <a:r>
              <a:rPr lang="en-US" sz="2500" b="1" dirty="0">
                <a:solidFill>
                  <a:schemeClr val="accent2"/>
                </a:solidFill>
                <a:cs typeface="Times New Roman" pitchFamily="18" charset="0"/>
              </a:rPr>
              <a:t>l-value</a:t>
            </a:r>
            <a:r>
              <a:rPr lang="en-US" sz="2500" dirty="0">
                <a:cs typeface="Times New Roman" pitchFamily="18" charset="0"/>
              </a:rPr>
              <a:t>. </a:t>
            </a:r>
          </a:p>
          <a:p>
            <a:pPr marL="479425" indent="-479425" defTabSz="966788">
              <a:lnSpc>
                <a:spcPct val="110000"/>
              </a:lnSpc>
            </a:pPr>
            <a:r>
              <a:rPr lang="en-US" sz="2500" dirty="0" smtClean="0"/>
              <a:t>Note, </a:t>
            </a:r>
            <a:r>
              <a:rPr lang="en-US" sz="2500" b="1" dirty="0" err="1" smtClean="0">
                <a:solidFill>
                  <a:schemeClr val="accent2"/>
                </a:solidFill>
                <a:cs typeface="Times New Roman" pitchFamily="18" charset="0"/>
              </a:rPr>
              <a:t>r-value</a:t>
            </a:r>
            <a:r>
              <a:rPr lang="en-US" sz="2500" dirty="0" smtClean="0">
                <a:cs typeface="Times New Roman" pitchFamily="18" charset="0"/>
              </a:rPr>
              <a:t> means a pure value that can occur on the right side of an assignment statement, while </a:t>
            </a:r>
            <a:r>
              <a:rPr lang="en-US" sz="2500" b="1" dirty="0">
                <a:solidFill>
                  <a:schemeClr val="accent2"/>
                </a:solidFill>
                <a:cs typeface="Times New Roman" pitchFamily="18" charset="0"/>
              </a:rPr>
              <a:t>l-value </a:t>
            </a:r>
            <a:r>
              <a:rPr lang="en-US" sz="2500" dirty="0" smtClean="0">
                <a:cs typeface="Times New Roman" pitchFamily="18" charset="0"/>
              </a:rPr>
              <a:t>means variable that can occur on left and right side of an </a:t>
            </a:r>
            <a:r>
              <a:rPr lang="en-US" sz="2500" dirty="0">
                <a:cs typeface="Times New Roman" pitchFamily="18" charset="0"/>
              </a:rPr>
              <a:t>assignment </a:t>
            </a:r>
            <a:r>
              <a:rPr lang="en-US" sz="2500" dirty="0" smtClean="0">
                <a:cs typeface="Times New Roman" pitchFamily="18" charset="0"/>
              </a:rPr>
              <a:t>statement.</a:t>
            </a:r>
            <a:endParaRPr lang="en-US" sz="2500" dirty="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Pointers in C/C++</a:t>
            </a:r>
            <a:endParaRPr lang="en-US" sz="3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ChangeArrowheads="1"/>
          </p:cNvSpPr>
          <p:nvPr/>
        </p:nvSpPr>
        <p:spPr bwMode="auto">
          <a:xfrm>
            <a:off x="1066800" y="87339"/>
            <a:ext cx="7162800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 Example 1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34831" name="Text Box 105"/>
          <p:cNvSpPr txBox="1">
            <a:spLocks noChangeArrowheads="1"/>
          </p:cNvSpPr>
          <p:nvPr/>
        </p:nvSpPr>
        <p:spPr bwMode="auto">
          <a:xfrm>
            <a:off x="2895600" y="1949450"/>
            <a:ext cx="1422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1800" b="1" dirty="0"/>
              <a:t>Address of </a:t>
            </a:r>
            <a:r>
              <a:rPr lang="en-US" sz="2100" i="1" dirty="0">
                <a:latin typeface="Helvetica" charset="0"/>
              </a:rPr>
              <a:t>x</a:t>
            </a:r>
          </a:p>
        </p:txBody>
      </p:sp>
      <p:sp>
        <p:nvSpPr>
          <p:cNvPr id="38916" name="Text Box 105"/>
          <p:cNvSpPr txBox="1">
            <a:spLocks noChangeArrowheads="1"/>
          </p:cNvSpPr>
          <p:nvPr/>
        </p:nvSpPr>
        <p:spPr bwMode="auto">
          <a:xfrm>
            <a:off x="1736944" y="1196282"/>
            <a:ext cx="1101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int x, *y;</a:t>
            </a:r>
            <a:endParaRPr lang="en-US" i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1600202" y="2819400"/>
            <a:ext cx="1892301" cy="2216151"/>
            <a:chOff x="1200" y="1542"/>
            <a:chExt cx="1192" cy="1396"/>
          </a:xfrm>
        </p:grpSpPr>
        <p:sp>
          <p:nvSpPr>
            <p:cNvPr id="38964" name="Rectangle 10"/>
            <p:cNvSpPr>
              <a:spLocks noChangeArrowheads="1"/>
            </p:cNvSpPr>
            <p:nvPr/>
          </p:nvSpPr>
          <p:spPr bwMode="auto">
            <a:xfrm>
              <a:off x="1242" y="1542"/>
              <a:ext cx="56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500" i="1">
                  <a:latin typeface="Helvetica" charset="0"/>
                </a:rPr>
                <a:t>y =&amp;x;</a:t>
              </a:r>
              <a:endParaRPr lang="en-US" sz="3400" i="1"/>
            </a:p>
          </p:txBody>
        </p:sp>
        <p:sp>
          <p:nvSpPr>
            <p:cNvPr id="38965" name="Rectangle 11"/>
            <p:cNvSpPr>
              <a:spLocks noChangeArrowheads="1"/>
            </p:cNvSpPr>
            <p:nvPr/>
          </p:nvSpPr>
          <p:spPr bwMode="auto">
            <a:xfrm>
              <a:off x="1200" y="1897"/>
              <a:ext cx="79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500" i="1" dirty="0">
                  <a:latin typeface="Helvetica" charset="0"/>
                </a:rPr>
                <a:t>*y = 100;</a:t>
              </a:r>
              <a:endParaRPr lang="en-US" sz="3400" i="1" dirty="0"/>
            </a:p>
          </p:txBody>
        </p:sp>
        <p:sp>
          <p:nvSpPr>
            <p:cNvPr id="38966" name="Rectangle 12"/>
            <p:cNvSpPr>
              <a:spLocks noChangeArrowheads="1"/>
            </p:cNvSpPr>
            <p:nvPr/>
          </p:nvSpPr>
          <p:spPr bwMode="auto">
            <a:xfrm>
              <a:off x="1250" y="2259"/>
              <a:ext cx="1142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500" i="1" dirty="0">
                  <a:latin typeface="Helvetica" charset="0"/>
                </a:rPr>
                <a:t>y = y + </a:t>
              </a:r>
              <a:r>
                <a:rPr lang="en-US" sz="2500" i="1" dirty="0">
                  <a:solidFill>
                    <a:srgbClr val="CC3300"/>
                  </a:solidFill>
                  <a:latin typeface="Helvetica" charset="0"/>
                </a:rPr>
                <a:t>10</a:t>
              </a:r>
              <a:r>
                <a:rPr lang="en-US" sz="2500" i="1" dirty="0" smtClean="0">
                  <a:latin typeface="Helvetica" charset="0"/>
                </a:rPr>
                <a:t>;</a:t>
              </a:r>
            </a:p>
            <a:p>
              <a:pPr defTabSz="966788"/>
              <a:endParaRPr lang="en-US" sz="1800" i="1" dirty="0" smtClean="0">
                <a:latin typeface="Helvetica" charset="0"/>
              </a:endParaRPr>
            </a:p>
            <a:p>
              <a:pPr defTabSz="966788"/>
              <a:r>
                <a:rPr lang="en-US" sz="2500" i="1" dirty="0" smtClean="0">
                  <a:latin typeface="Helvetica" charset="0"/>
                </a:rPr>
                <a:t>*y = 100; // ?</a:t>
              </a:r>
              <a:endParaRPr lang="en-US" sz="3400" i="1" dirty="0"/>
            </a:p>
          </p:txBody>
        </p:sp>
      </p:grp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1295400" y="2057400"/>
            <a:ext cx="6303963" cy="704850"/>
            <a:chOff x="1219200" y="4271963"/>
            <a:chExt cx="6303963" cy="704850"/>
          </a:xfrm>
        </p:grpSpPr>
        <p:sp>
          <p:nvSpPr>
            <p:cNvPr id="38956" name="Rectangle 6"/>
            <p:cNvSpPr>
              <a:spLocks noChangeArrowheads="1"/>
            </p:cNvSpPr>
            <p:nvPr/>
          </p:nvSpPr>
          <p:spPr bwMode="auto">
            <a:xfrm>
              <a:off x="5992813" y="4600575"/>
              <a:ext cx="1530350" cy="34766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7" name="Rectangle 7"/>
            <p:cNvSpPr>
              <a:spLocks noChangeArrowheads="1"/>
            </p:cNvSpPr>
            <p:nvPr/>
          </p:nvSpPr>
          <p:spPr bwMode="auto">
            <a:xfrm>
              <a:off x="4097338" y="4611688"/>
              <a:ext cx="1519237" cy="34607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58" name="Rectangle 8"/>
            <p:cNvSpPr>
              <a:spLocks noChangeArrowheads="1"/>
            </p:cNvSpPr>
            <p:nvPr/>
          </p:nvSpPr>
          <p:spPr bwMode="auto">
            <a:xfrm>
              <a:off x="6716713" y="4271963"/>
              <a:ext cx="1349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 i="1">
                  <a:latin typeface="Helvetica" charset="0"/>
                </a:rPr>
                <a:t>y</a:t>
              </a:r>
              <a:endParaRPr lang="en-US" sz="2900" i="1"/>
            </a:p>
          </p:txBody>
        </p:sp>
        <p:sp>
          <p:nvSpPr>
            <p:cNvPr id="38959" name="Rectangle 9"/>
            <p:cNvSpPr>
              <a:spLocks noChangeArrowheads="1"/>
            </p:cNvSpPr>
            <p:nvPr/>
          </p:nvSpPr>
          <p:spPr bwMode="auto">
            <a:xfrm>
              <a:off x="4700588" y="4303713"/>
              <a:ext cx="13335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 i="1">
                  <a:latin typeface="Helvetica" charset="0"/>
                </a:rPr>
                <a:t>x</a:t>
              </a:r>
              <a:endParaRPr lang="en-US" sz="2900" i="1"/>
            </a:p>
          </p:txBody>
        </p:sp>
        <p:sp>
          <p:nvSpPr>
            <p:cNvPr id="38960" name="Rectangle 19"/>
            <p:cNvSpPr>
              <a:spLocks noChangeArrowheads="1"/>
            </p:cNvSpPr>
            <p:nvPr/>
          </p:nvSpPr>
          <p:spPr bwMode="auto">
            <a:xfrm>
              <a:off x="3219450" y="4616450"/>
              <a:ext cx="59055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latin typeface="Helvetica" charset="0"/>
                </a:rPr>
                <a:t>2000</a:t>
              </a:r>
              <a:endParaRPr lang="en-US" sz="2900"/>
            </a:p>
          </p:txBody>
        </p:sp>
        <p:sp>
          <p:nvSpPr>
            <p:cNvPr id="38961" name="Rectangle 20"/>
            <p:cNvSpPr>
              <a:spLocks noChangeArrowheads="1"/>
            </p:cNvSpPr>
            <p:nvPr/>
          </p:nvSpPr>
          <p:spPr bwMode="auto">
            <a:xfrm>
              <a:off x="4627563" y="4656138"/>
              <a:ext cx="442912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latin typeface="Helvetica" charset="0"/>
                </a:rPr>
                <a:t>500</a:t>
              </a:r>
              <a:endParaRPr lang="en-US" sz="2900"/>
            </a:p>
          </p:txBody>
        </p:sp>
        <p:sp>
          <p:nvSpPr>
            <p:cNvPr id="38962" name="Rectangle 21"/>
            <p:cNvSpPr>
              <a:spLocks noChangeArrowheads="1"/>
            </p:cNvSpPr>
            <p:nvPr/>
          </p:nvSpPr>
          <p:spPr bwMode="auto">
            <a:xfrm>
              <a:off x="6494463" y="4646613"/>
              <a:ext cx="590550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latin typeface="Helvetica" charset="0"/>
                </a:rPr>
                <a:t>8000</a:t>
              </a:r>
              <a:endParaRPr lang="en-US" sz="2900"/>
            </a:p>
          </p:txBody>
        </p:sp>
        <p:sp>
          <p:nvSpPr>
            <p:cNvPr id="38963" name="Rectangle 28"/>
            <p:cNvSpPr>
              <a:spLocks noChangeArrowheads="1"/>
            </p:cNvSpPr>
            <p:nvPr/>
          </p:nvSpPr>
          <p:spPr bwMode="auto">
            <a:xfrm>
              <a:off x="1219200" y="4606925"/>
              <a:ext cx="13319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2100">
                  <a:latin typeface="Helvetica" charset="0"/>
                </a:rPr>
                <a:t>initial state:</a:t>
              </a:r>
              <a:endParaRPr lang="en-US" sz="2900"/>
            </a:p>
          </p:txBody>
        </p:sp>
      </p:grp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4173538" y="2922588"/>
            <a:ext cx="3425825" cy="346075"/>
            <a:chOff x="3379" y="596"/>
            <a:chExt cx="2158" cy="217"/>
          </a:xfrm>
        </p:grpSpPr>
        <p:sp>
          <p:nvSpPr>
            <p:cNvPr id="38953" name="Rectangle 13"/>
            <p:cNvSpPr>
              <a:spLocks noChangeArrowheads="1"/>
            </p:cNvSpPr>
            <p:nvPr/>
          </p:nvSpPr>
          <p:spPr bwMode="auto">
            <a:xfrm>
              <a:off x="4573" y="596"/>
              <a:ext cx="964" cy="2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2000</a:t>
              </a:r>
            </a:p>
          </p:txBody>
        </p:sp>
        <p:sp>
          <p:nvSpPr>
            <p:cNvPr id="38954" name="Rectangle 14"/>
            <p:cNvSpPr>
              <a:spLocks noChangeArrowheads="1"/>
            </p:cNvSpPr>
            <p:nvPr/>
          </p:nvSpPr>
          <p:spPr bwMode="auto">
            <a:xfrm>
              <a:off x="3379" y="602"/>
              <a:ext cx="957" cy="211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/>
                <a:t>500</a:t>
              </a:r>
            </a:p>
          </p:txBody>
        </p:sp>
        <p:sp>
          <p:nvSpPr>
            <p:cNvPr id="38955" name="Line 94"/>
            <p:cNvSpPr>
              <a:spLocks noChangeShapeType="1"/>
            </p:cNvSpPr>
            <p:nvPr/>
          </p:nvSpPr>
          <p:spPr bwMode="auto">
            <a:xfrm flipH="1">
              <a:off x="4368" y="720"/>
              <a:ext cx="14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01"/>
          <p:cNvGrpSpPr>
            <a:grpSpLocks/>
          </p:cNvGrpSpPr>
          <p:nvPr/>
        </p:nvGrpSpPr>
        <p:grpSpPr bwMode="auto">
          <a:xfrm>
            <a:off x="4173538" y="3446463"/>
            <a:ext cx="3425825" cy="357187"/>
            <a:chOff x="3379" y="926"/>
            <a:chExt cx="2158" cy="225"/>
          </a:xfrm>
        </p:grpSpPr>
        <p:sp>
          <p:nvSpPr>
            <p:cNvPr id="38950" name="Rectangle 15"/>
            <p:cNvSpPr>
              <a:spLocks noChangeArrowheads="1"/>
            </p:cNvSpPr>
            <p:nvPr/>
          </p:nvSpPr>
          <p:spPr bwMode="auto">
            <a:xfrm>
              <a:off x="4573" y="926"/>
              <a:ext cx="964" cy="2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/>
                <a:t>2000</a:t>
              </a:r>
            </a:p>
          </p:txBody>
        </p:sp>
        <p:sp>
          <p:nvSpPr>
            <p:cNvPr id="38951" name="Rectangle 16"/>
            <p:cNvSpPr>
              <a:spLocks noChangeArrowheads="1"/>
            </p:cNvSpPr>
            <p:nvPr/>
          </p:nvSpPr>
          <p:spPr bwMode="auto">
            <a:xfrm>
              <a:off x="3379" y="932"/>
              <a:ext cx="957" cy="21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>
                  <a:solidFill>
                    <a:schemeClr val="accent2"/>
                  </a:solidFill>
                </a:rPr>
                <a:t>100</a:t>
              </a:r>
            </a:p>
          </p:txBody>
        </p:sp>
        <p:sp>
          <p:nvSpPr>
            <p:cNvPr id="38952" name="Line 95"/>
            <p:cNvSpPr>
              <a:spLocks noChangeShapeType="1"/>
            </p:cNvSpPr>
            <p:nvPr/>
          </p:nvSpPr>
          <p:spPr bwMode="auto">
            <a:xfrm flipH="1">
              <a:off x="4368" y="105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4173538" y="3981450"/>
            <a:ext cx="3425825" cy="357188"/>
            <a:chOff x="3379" y="1263"/>
            <a:chExt cx="2158" cy="225"/>
          </a:xfrm>
        </p:grpSpPr>
        <p:sp>
          <p:nvSpPr>
            <p:cNvPr id="38945" name="Rectangle 17"/>
            <p:cNvSpPr>
              <a:spLocks noChangeArrowheads="1"/>
            </p:cNvSpPr>
            <p:nvPr/>
          </p:nvSpPr>
          <p:spPr bwMode="auto">
            <a:xfrm>
              <a:off x="4573" y="1263"/>
              <a:ext cx="964" cy="2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>
                  <a:solidFill>
                    <a:srgbClr val="CC3300"/>
                  </a:solidFill>
                </a:rPr>
                <a:t>2040</a:t>
              </a:r>
            </a:p>
          </p:txBody>
        </p:sp>
        <p:sp>
          <p:nvSpPr>
            <p:cNvPr id="38946" name="Rectangle 18"/>
            <p:cNvSpPr>
              <a:spLocks noChangeArrowheads="1"/>
            </p:cNvSpPr>
            <p:nvPr/>
          </p:nvSpPr>
          <p:spPr bwMode="auto">
            <a:xfrm>
              <a:off x="3379" y="1269"/>
              <a:ext cx="957" cy="21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32" tIns="45716" rIns="91432" bIns="45716"/>
            <a:lstStyle/>
            <a:p>
              <a:pPr algn="ctr"/>
              <a:r>
                <a:rPr lang="en-US" sz="2000"/>
                <a:t>100</a:t>
              </a:r>
            </a:p>
          </p:txBody>
        </p:sp>
        <p:sp>
          <p:nvSpPr>
            <p:cNvPr id="38947" name="Line 96"/>
            <p:cNvSpPr>
              <a:spLocks noChangeShapeType="1"/>
            </p:cNvSpPr>
            <p:nvPr/>
          </p:nvSpPr>
          <p:spPr bwMode="auto">
            <a:xfrm flipH="1">
              <a:off x="4368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97"/>
            <p:cNvSpPr>
              <a:spLocks noChangeShapeType="1"/>
            </p:cNvSpPr>
            <p:nvPr/>
          </p:nvSpPr>
          <p:spPr bwMode="auto">
            <a:xfrm>
              <a:off x="4416" y="1296"/>
              <a:ext cx="96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98"/>
            <p:cNvSpPr>
              <a:spLocks noChangeShapeType="1"/>
            </p:cNvSpPr>
            <p:nvPr/>
          </p:nvSpPr>
          <p:spPr bwMode="auto">
            <a:xfrm flipH="1">
              <a:off x="4416" y="1296"/>
              <a:ext cx="96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105"/>
          <p:cNvSpPr txBox="1">
            <a:spLocks noChangeArrowheads="1"/>
          </p:cNvSpPr>
          <p:nvPr/>
        </p:nvSpPr>
        <p:spPr bwMode="auto">
          <a:xfrm>
            <a:off x="3565744" y="1258195"/>
            <a:ext cx="4355663" cy="40010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double 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*y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;  // What would happen?</a:t>
            </a:r>
            <a:endParaRPr lang="en-US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959319" y="1311401"/>
            <a:ext cx="530225" cy="29368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/>
      <p:bldP spid="5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04800" y="1524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 Example 2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39939" name="Rectangle 20"/>
          <p:cNvSpPr>
            <a:spLocks noChangeArrowheads="1"/>
          </p:cNvSpPr>
          <p:nvPr/>
        </p:nvSpPr>
        <p:spPr bwMode="auto">
          <a:xfrm>
            <a:off x="6415088" y="3811588"/>
            <a:ext cx="1035050" cy="334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6736" tIns="48368" rIns="96736" bIns="48368"/>
          <a:lstStyle/>
          <a:p>
            <a:pPr algn="ctr" defTabSz="966788"/>
            <a:r>
              <a:rPr lang="en-US" sz="1900"/>
              <a:t>137</a:t>
            </a: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6172200" y="40386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900">
                <a:solidFill>
                  <a:srgbClr val="000000"/>
                </a:solidFill>
                <a:latin typeface="Helvetica" charset="0"/>
              </a:rPr>
              <a:t> i</a:t>
            </a:r>
            <a:endParaRPr lang="en-US" sz="2500"/>
          </a:p>
        </p:txBody>
      </p:sp>
      <p:sp>
        <p:nvSpPr>
          <p:cNvPr id="39941" name="Text Box 42"/>
          <p:cNvSpPr txBox="1">
            <a:spLocks noChangeArrowheads="1"/>
          </p:cNvSpPr>
          <p:nvPr/>
        </p:nvSpPr>
        <p:spPr bwMode="auto">
          <a:xfrm>
            <a:off x="5900738" y="3590925"/>
            <a:ext cx="555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1900"/>
              <a:t>100</a:t>
            </a:r>
          </a:p>
        </p:txBody>
      </p:sp>
      <p:sp>
        <p:nvSpPr>
          <p:cNvPr id="39942" name="Rectangle 22"/>
          <p:cNvSpPr>
            <a:spLocks noChangeArrowheads="1"/>
          </p:cNvSpPr>
          <p:nvPr/>
        </p:nvSpPr>
        <p:spPr bwMode="auto">
          <a:xfrm>
            <a:off x="4267200" y="3824288"/>
            <a:ext cx="1047750" cy="3365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6736" tIns="48368" rIns="96736" bIns="48368"/>
          <a:lstStyle/>
          <a:p>
            <a:pPr algn="ctr" defTabSz="966788"/>
            <a:endParaRPr lang="en-US" sz="1900"/>
          </a:p>
        </p:txBody>
      </p:sp>
      <p:sp>
        <p:nvSpPr>
          <p:cNvPr id="250903" name="Rectangle 23"/>
          <p:cNvSpPr>
            <a:spLocks noChangeArrowheads="1"/>
          </p:cNvSpPr>
          <p:nvPr/>
        </p:nvSpPr>
        <p:spPr bwMode="auto">
          <a:xfrm>
            <a:off x="4260850" y="3455988"/>
            <a:ext cx="609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900">
                <a:solidFill>
                  <a:srgbClr val="000000"/>
                </a:solidFill>
                <a:latin typeface="Helvetica" charset="0"/>
              </a:rPr>
              <a:t> j = &amp;i</a:t>
            </a:r>
            <a:endParaRPr lang="en-US" sz="2500"/>
          </a:p>
        </p:txBody>
      </p:sp>
      <p:sp>
        <p:nvSpPr>
          <p:cNvPr id="39944" name="Text Box 43"/>
          <p:cNvSpPr txBox="1">
            <a:spLocks noChangeArrowheads="1"/>
          </p:cNvSpPr>
          <p:nvPr/>
        </p:nvSpPr>
        <p:spPr bwMode="auto">
          <a:xfrm>
            <a:off x="3660775" y="3576638"/>
            <a:ext cx="555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1900"/>
              <a:t>160</a:t>
            </a:r>
          </a:p>
        </p:txBody>
      </p:sp>
      <p:sp>
        <p:nvSpPr>
          <p:cNvPr id="39945" name="Rectangle 24"/>
          <p:cNvSpPr>
            <a:spLocks noChangeArrowheads="1"/>
          </p:cNvSpPr>
          <p:nvPr/>
        </p:nvSpPr>
        <p:spPr bwMode="auto">
          <a:xfrm>
            <a:off x="2027238" y="3811588"/>
            <a:ext cx="1047750" cy="349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6736" tIns="48368" rIns="96736" bIns="48368"/>
          <a:lstStyle/>
          <a:p>
            <a:pPr algn="ctr" defTabSz="966788"/>
            <a:endParaRPr lang="en-US" sz="1900"/>
          </a:p>
        </p:txBody>
      </p:sp>
      <p:sp>
        <p:nvSpPr>
          <p:cNvPr id="250905" name="Rectangle 25"/>
          <p:cNvSpPr>
            <a:spLocks noChangeArrowheads="1"/>
          </p:cNvSpPr>
          <p:nvPr/>
        </p:nvSpPr>
        <p:spPr bwMode="auto">
          <a:xfrm>
            <a:off x="2006600" y="3441700"/>
            <a:ext cx="6762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900">
                <a:solidFill>
                  <a:srgbClr val="000000"/>
                </a:solidFill>
                <a:latin typeface="Helvetica" charset="0"/>
              </a:rPr>
              <a:t> k = &amp;j</a:t>
            </a:r>
            <a:endParaRPr lang="en-US" sz="2500"/>
          </a:p>
        </p:txBody>
      </p:sp>
      <p:sp>
        <p:nvSpPr>
          <p:cNvPr id="39947" name="Text Box 45"/>
          <p:cNvSpPr txBox="1">
            <a:spLocks noChangeArrowheads="1"/>
          </p:cNvSpPr>
          <p:nvPr/>
        </p:nvSpPr>
        <p:spPr bwMode="auto">
          <a:xfrm>
            <a:off x="1490663" y="3656013"/>
            <a:ext cx="555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1900"/>
              <a:t>120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538288" y="2514600"/>
            <a:ext cx="836612" cy="931863"/>
            <a:chOff x="969" y="1877"/>
            <a:chExt cx="527" cy="587"/>
          </a:xfrm>
        </p:grpSpPr>
        <p:sp>
          <p:nvSpPr>
            <p:cNvPr id="39981" name="Rectangle 30"/>
            <p:cNvSpPr>
              <a:spLocks noChangeArrowheads="1"/>
            </p:cNvSpPr>
            <p:nvPr/>
          </p:nvSpPr>
          <p:spPr bwMode="auto">
            <a:xfrm>
              <a:off x="969" y="1877"/>
              <a:ext cx="5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CC3300"/>
                  </a:solidFill>
                  <a:latin typeface="Helvetica" charset="0"/>
                </a:rPr>
                <a:t>k = &amp;&amp;i </a:t>
              </a:r>
              <a:endParaRPr lang="en-US" sz="2500">
                <a:solidFill>
                  <a:srgbClr val="CC3300"/>
                </a:solidFill>
              </a:endParaRPr>
            </a:p>
          </p:txBody>
        </p:sp>
        <p:sp>
          <p:nvSpPr>
            <p:cNvPr id="39982" name="Rectangle 31"/>
            <p:cNvSpPr>
              <a:spLocks noChangeArrowheads="1"/>
            </p:cNvSpPr>
            <p:nvPr/>
          </p:nvSpPr>
          <p:spPr bwMode="auto">
            <a:xfrm>
              <a:off x="969" y="2030"/>
              <a:ext cx="40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CC3300"/>
                  </a:solidFill>
                  <a:latin typeface="Helvetica" charset="0"/>
                </a:rPr>
                <a:t>is not </a:t>
              </a:r>
              <a:endParaRPr lang="en-US" sz="2500">
                <a:solidFill>
                  <a:srgbClr val="CC3300"/>
                </a:solidFill>
              </a:endParaRPr>
            </a:p>
          </p:txBody>
        </p:sp>
        <p:sp>
          <p:nvSpPr>
            <p:cNvPr id="39983" name="Rectangle 32"/>
            <p:cNvSpPr>
              <a:spLocks noChangeArrowheads="1"/>
            </p:cNvSpPr>
            <p:nvPr/>
          </p:nvSpPr>
          <p:spPr bwMode="auto">
            <a:xfrm>
              <a:off x="969" y="2182"/>
              <a:ext cx="31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CC3300"/>
                  </a:solidFill>
                  <a:latin typeface="Helvetica" charset="0"/>
                </a:rPr>
                <a:t>valid</a:t>
              </a:r>
              <a:endParaRPr lang="en-US" sz="2500">
                <a:solidFill>
                  <a:srgbClr val="CC3300"/>
                </a:solidFill>
              </a:endParaRPr>
            </a:p>
          </p:txBody>
        </p:sp>
        <p:sp>
          <p:nvSpPr>
            <p:cNvPr id="39984" name="Line 46"/>
            <p:cNvSpPr>
              <a:spLocks noChangeShapeType="1"/>
            </p:cNvSpPr>
            <p:nvPr/>
          </p:nvSpPr>
          <p:spPr bwMode="auto">
            <a:xfrm flipH="1" flipV="1">
              <a:off x="1160" y="2357"/>
              <a:ext cx="104" cy="10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3176588" y="2514600"/>
            <a:ext cx="3863975" cy="981075"/>
            <a:chOff x="2001" y="1877"/>
            <a:chExt cx="2434" cy="618"/>
          </a:xfrm>
        </p:grpSpPr>
        <p:sp>
          <p:nvSpPr>
            <p:cNvPr id="39977" name="Rectangle 28"/>
            <p:cNvSpPr>
              <a:spLocks noChangeArrowheads="1"/>
            </p:cNvSpPr>
            <p:nvPr/>
          </p:nvSpPr>
          <p:spPr bwMode="auto">
            <a:xfrm>
              <a:off x="3512" y="2106"/>
              <a:ext cx="92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&amp;i is a r-value</a:t>
              </a:r>
              <a:endParaRPr lang="en-US" sz="2500"/>
            </a:p>
          </p:txBody>
        </p:sp>
        <p:sp>
          <p:nvSpPr>
            <p:cNvPr id="39978" name="Rectangle 29"/>
            <p:cNvSpPr>
              <a:spLocks noChangeArrowheads="1"/>
            </p:cNvSpPr>
            <p:nvPr/>
          </p:nvSpPr>
          <p:spPr bwMode="auto">
            <a:xfrm>
              <a:off x="2001" y="1877"/>
              <a:ext cx="173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j is the name of a variable</a:t>
              </a:r>
              <a:endParaRPr lang="en-US" sz="2500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 flipV="1">
              <a:off x="3169" y="2292"/>
              <a:ext cx="305" cy="203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8"/>
            <p:cNvSpPr>
              <a:spLocks noChangeShapeType="1"/>
            </p:cNvSpPr>
            <p:nvPr/>
          </p:nvSpPr>
          <p:spPr bwMode="auto">
            <a:xfrm flipH="1" flipV="1">
              <a:off x="2057" y="2089"/>
              <a:ext cx="660" cy="40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2047875" y="4194175"/>
            <a:ext cx="2970213" cy="1282700"/>
            <a:chOff x="1290" y="2935"/>
            <a:chExt cx="1871" cy="808"/>
          </a:xfrm>
        </p:grpSpPr>
        <p:sp>
          <p:nvSpPr>
            <p:cNvPr id="39971" name="Rectangle 26"/>
            <p:cNvSpPr>
              <a:spLocks noChangeArrowheads="1"/>
            </p:cNvSpPr>
            <p:nvPr/>
          </p:nvSpPr>
          <p:spPr bwMode="auto">
            <a:xfrm>
              <a:off x="1290" y="2935"/>
              <a:ext cx="1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endParaRPr lang="en-US" sz="2500"/>
            </a:p>
          </p:txBody>
        </p:sp>
        <p:sp>
          <p:nvSpPr>
            <p:cNvPr id="39972" name="Rectangle 33"/>
            <p:cNvSpPr>
              <a:spLocks noChangeArrowheads="1"/>
            </p:cNvSpPr>
            <p:nvPr/>
          </p:nvSpPr>
          <p:spPr bwMode="auto">
            <a:xfrm>
              <a:off x="2717" y="2952"/>
              <a:ext cx="1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latin typeface="Helvetica" charset="0"/>
                </a:rPr>
                <a:t>*k</a:t>
              </a:r>
            </a:p>
          </p:txBody>
        </p:sp>
        <p:sp>
          <p:nvSpPr>
            <p:cNvPr id="39973" name="Rectangle 34"/>
            <p:cNvSpPr>
              <a:spLocks noChangeArrowheads="1"/>
            </p:cNvSpPr>
            <p:nvPr/>
          </p:nvSpPr>
          <p:spPr bwMode="auto">
            <a:xfrm>
              <a:off x="1558" y="3257"/>
              <a:ext cx="13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*k is a name of the </a:t>
              </a:r>
              <a:endParaRPr lang="en-US" sz="2500"/>
            </a:p>
          </p:txBody>
        </p:sp>
        <p:sp>
          <p:nvSpPr>
            <p:cNvPr id="39974" name="Rectangle 35"/>
            <p:cNvSpPr>
              <a:spLocks noChangeArrowheads="1"/>
            </p:cNvSpPr>
            <p:nvPr/>
          </p:nvSpPr>
          <p:spPr bwMode="auto">
            <a:xfrm>
              <a:off x="1558" y="3409"/>
              <a:ext cx="160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variable whose address</a:t>
              </a:r>
              <a:endParaRPr lang="en-US" sz="2500"/>
            </a:p>
          </p:txBody>
        </p:sp>
        <p:sp>
          <p:nvSpPr>
            <p:cNvPr id="39975" name="Rectangle 36"/>
            <p:cNvSpPr>
              <a:spLocks noChangeArrowheads="1"/>
            </p:cNvSpPr>
            <p:nvPr/>
          </p:nvSpPr>
          <p:spPr bwMode="auto">
            <a:xfrm>
              <a:off x="1558" y="3561"/>
              <a:ext cx="157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is in k. *k is an alias of j</a:t>
              </a:r>
              <a:endParaRPr lang="en-US" sz="2500"/>
            </a:p>
          </p:txBody>
        </p:sp>
        <p:sp>
          <p:nvSpPr>
            <p:cNvPr id="39976" name="Line 49"/>
            <p:cNvSpPr>
              <a:spLocks noChangeShapeType="1"/>
            </p:cNvSpPr>
            <p:nvPr/>
          </p:nvSpPr>
          <p:spPr bwMode="auto">
            <a:xfrm flipH="1">
              <a:off x="1688" y="3017"/>
              <a:ext cx="1066" cy="25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51" name="Text Box 51"/>
          <p:cNvSpPr txBox="1">
            <a:spLocks noChangeArrowheads="1"/>
          </p:cNvSpPr>
          <p:nvPr/>
        </p:nvSpPr>
        <p:spPr bwMode="auto">
          <a:xfrm>
            <a:off x="1503363" y="914400"/>
            <a:ext cx="2230437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2100">
                <a:latin typeface="Arial" pitchFamily="34" charset="0"/>
              </a:rPr>
              <a:t>int i = 137, *j, **k;</a:t>
            </a:r>
          </a:p>
          <a:p>
            <a:pPr defTabSz="966788"/>
            <a:r>
              <a:rPr lang="en-US" sz="2100">
                <a:latin typeface="Arial" pitchFamily="34" charset="0"/>
              </a:rPr>
              <a:t>j = &amp;i;</a:t>
            </a:r>
          </a:p>
          <a:p>
            <a:pPr defTabSz="966788"/>
            <a:r>
              <a:rPr lang="en-US" sz="2100">
                <a:latin typeface="Arial" pitchFamily="34" charset="0"/>
              </a:rPr>
              <a:t>k= &amp;j;</a:t>
            </a:r>
          </a:p>
          <a:p>
            <a:pPr defTabSz="966788"/>
            <a:r>
              <a:rPr lang="en-US" sz="2100">
                <a:latin typeface="Arial" pitchFamily="34" charset="0"/>
              </a:rPr>
              <a:t>**k = 0;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603875" y="4132263"/>
            <a:ext cx="2778125" cy="1635125"/>
            <a:chOff x="3530" y="2896"/>
            <a:chExt cx="1750" cy="1030"/>
          </a:xfrm>
        </p:grpSpPr>
        <p:sp>
          <p:nvSpPr>
            <p:cNvPr id="39965" name="Rectangle 27"/>
            <p:cNvSpPr>
              <a:spLocks noChangeArrowheads="1"/>
            </p:cNvSpPr>
            <p:nvPr/>
          </p:nvSpPr>
          <p:spPr bwMode="auto">
            <a:xfrm>
              <a:off x="4062" y="2926"/>
              <a:ext cx="1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latin typeface="Helvetica" charset="0"/>
                </a:rPr>
                <a:t>**k</a:t>
              </a:r>
            </a:p>
          </p:txBody>
        </p:sp>
        <p:sp>
          <p:nvSpPr>
            <p:cNvPr id="39966" name="Rectangle 37"/>
            <p:cNvSpPr>
              <a:spLocks noChangeArrowheads="1"/>
            </p:cNvSpPr>
            <p:nvPr/>
          </p:nvSpPr>
          <p:spPr bwMode="auto">
            <a:xfrm>
              <a:off x="3530" y="3257"/>
              <a:ext cx="136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**k is a name of the </a:t>
              </a:r>
              <a:endParaRPr lang="en-US" sz="2500"/>
            </a:p>
          </p:txBody>
        </p:sp>
        <p:sp>
          <p:nvSpPr>
            <p:cNvPr id="39967" name="Rectangle 38"/>
            <p:cNvSpPr>
              <a:spLocks noChangeArrowheads="1"/>
            </p:cNvSpPr>
            <p:nvPr/>
          </p:nvSpPr>
          <p:spPr bwMode="auto">
            <a:xfrm>
              <a:off x="3530" y="3409"/>
              <a:ext cx="164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variable whose address </a:t>
              </a:r>
              <a:endParaRPr lang="en-US" sz="2500"/>
            </a:p>
          </p:txBody>
        </p:sp>
        <p:sp>
          <p:nvSpPr>
            <p:cNvPr id="39968" name="Rectangle 39"/>
            <p:cNvSpPr>
              <a:spLocks noChangeArrowheads="1"/>
            </p:cNvSpPr>
            <p:nvPr/>
          </p:nvSpPr>
          <p:spPr bwMode="auto">
            <a:xfrm>
              <a:off x="3530" y="3562"/>
              <a:ext cx="175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is in *k. **k is an alias of *j</a:t>
              </a:r>
            </a:p>
            <a:p>
              <a:pPr defTabSz="966788"/>
              <a:r>
                <a:rPr lang="en-US" sz="1900">
                  <a:solidFill>
                    <a:srgbClr val="000000"/>
                  </a:solidFill>
                  <a:latin typeface="Helvetica" charset="0"/>
                </a:rPr>
                <a:t>and a alias of i</a:t>
              </a:r>
              <a:endParaRPr lang="en-US" sz="2500"/>
            </a:p>
          </p:txBody>
        </p:sp>
        <p:sp>
          <p:nvSpPr>
            <p:cNvPr id="39969" name="Line 50"/>
            <p:cNvSpPr>
              <a:spLocks noChangeShapeType="1"/>
            </p:cNvSpPr>
            <p:nvPr/>
          </p:nvSpPr>
          <p:spPr bwMode="auto">
            <a:xfrm flipH="1">
              <a:off x="3704" y="3065"/>
              <a:ext cx="432" cy="20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Text Box 52"/>
            <p:cNvSpPr txBox="1">
              <a:spLocks noChangeArrowheads="1"/>
            </p:cNvSpPr>
            <p:nvPr/>
          </p:nvSpPr>
          <p:spPr bwMode="auto">
            <a:xfrm>
              <a:off x="4510" y="289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>
                  <a:latin typeface="Helvetica" charset="0"/>
                </a:rPr>
                <a:t>*j</a:t>
              </a:r>
            </a:p>
          </p:txBody>
        </p:sp>
      </p:grpSp>
      <p:sp>
        <p:nvSpPr>
          <p:cNvPr id="250947" name="Text Box 67"/>
          <p:cNvSpPr txBox="1">
            <a:spLocks noChangeArrowheads="1"/>
          </p:cNvSpPr>
          <p:nvPr/>
        </p:nvSpPr>
        <p:spPr bwMode="auto">
          <a:xfrm>
            <a:off x="2971800" y="6300788"/>
            <a:ext cx="94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2000">
                <a:latin typeface="Helvetica" charset="0"/>
              </a:rPr>
              <a:t>**k = 0</a:t>
            </a:r>
            <a:endParaRPr lang="en-US" sz="2000">
              <a:latin typeface="Helvetica" charset="0"/>
              <a:cs typeface="Times New Roman" pitchFamily="18" charset="0"/>
            </a:endParaRP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4495800" y="3810000"/>
            <a:ext cx="1906588" cy="396875"/>
            <a:chOff x="2832" y="2400"/>
            <a:chExt cx="1201" cy="250"/>
          </a:xfrm>
        </p:grpSpPr>
        <p:sp>
          <p:nvSpPr>
            <p:cNvPr id="39963" name="Line 41"/>
            <p:cNvSpPr>
              <a:spLocks noChangeShapeType="1"/>
            </p:cNvSpPr>
            <p:nvPr/>
          </p:nvSpPr>
          <p:spPr bwMode="auto">
            <a:xfrm>
              <a:off x="3271" y="2507"/>
              <a:ext cx="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Rectangle 70"/>
            <p:cNvSpPr>
              <a:spLocks noChangeArrowheads="1"/>
            </p:cNvSpPr>
            <p:nvPr/>
          </p:nvSpPr>
          <p:spPr bwMode="auto">
            <a:xfrm>
              <a:off x="2832" y="2400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2000"/>
                <a:t>100</a:t>
              </a:r>
            </a:p>
          </p:txBody>
        </p:sp>
      </p:grpSp>
      <p:grpSp>
        <p:nvGrpSpPr>
          <p:cNvPr id="7" name="Group 74"/>
          <p:cNvGrpSpPr>
            <a:grpSpLocks/>
          </p:cNvGrpSpPr>
          <p:nvPr/>
        </p:nvGrpSpPr>
        <p:grpSpPr bwMode="auto">
          <a:xfrm>
            <a:off x="2209800" y="3810000"/>
            <a:ext cx="2014538" cy="396875"/>
            <a:chOff x="1392" y="2693"/>
            <a:chExt cx="1269" cy="250"/>
          </a:xfrm>
        </p:grpSpPr>
        <p:sp>
          <p:nvSpPr>
            <p:cNvPr id="39961" name="Line 40"/>
            <p:cNvSpPr>
              <a:spLocks noChangeShapeType="1"/>
            </p:cNvSpPr>
            <p:nvPr/>
          </p:nvSpPr>
          <p:spPr bwMode="auto">
            <a:xfrm>
              <a:off x="1849" y="2800"/>
              <a:ext cx="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Text Box 72"/>
            <p:cNvSpPr txBox="1">
              <a:spLocks noChangeArrowheads="1"/>
            </p:cNvSpPr>
            <p:nvPr/>
          </p:nvSpPr>
          <p:spPr bwMode="auto">
            <a:xfrm>
              <a:off x="1392" y="2693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2000"/>
                <a:t>160</a:t>
              </a:r>
            </a:p>
          </p:txBody>
        </p:sp>
      </p:grpSp>
      <p:sp>
        <p:nvSpPr>
          <p:cNvPr id="250959" name="Text Box 79"/>
          <p:cNvSpPr txBox="1">
            <a:spLocks noChangeArrowheads="1"/>
          </p:cNvSpPr>
          <p:nvPr/>
        </p:nvSpPr>
        <p:spPr bwMode="auto">
          <a:xfrm>
            <a:off x="4114800" y="6246813"/>
            <a:ext cx="10810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defTabSz="966788"/>
            <a:r>
              <a:rPr lang="en-US" sz="2500">
                <a:latin typeface="Times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500">
                <a:latin typeface="Times" charset="0"/>
                <a:cs typeface="Times New Roman" pitchFamily="18" charset="0"/>
              </a:rPr>
              <a:t> </a:t>
            </a:r>
            <a:r>
              <a:rPr lang="en-US" sz="2000">
                <a:latin typeface="Helvetica" charset="0"/>
                <a:cs typeface="Times New Roman" pitchFamily="18" charset="0"/>
              </a:rPr>
              <a:t>i = 0</a:t>
            </a:r>
          </a:p>
        </p:txBody>
      </p:sp>
      <p:sp>
        <p:nvSpPr>
          <p:cNvPr id="250960" name="Freeform 80"/>
          <p:cNvSpPr>
            <a:spLocks/>
          </p:cNvSpPr>
          <p:nvPr/>
        </p:nvSpPr>
        <p:spPr bwMode="auto">
          <a:xfrm>
            <a:off x="5257800" y="4038600"/>
            <a:ext cx="3351213" cy="2513013"/>
          </a:xfrm>
          <a:custGeom>
            <a:avLst/>
            <a:gdLst>
              <a:gd name="T0" fmla="*/ 0 w 2112"/>
              <a:gd name="T1" fmla="*/ 2147483647 h 1584"/>
              <a:gd name="T2" fmla="*/ 2147483647 w 2112"/>
              <a:gd name="T3" fmla="*/ 2147483647 h 1584"/>
              <a:gd name="T4" fmla="*/ 2147483647 w 2112"/>
              <a:gd name="T5" fmla="*/ 0 h 1584"/>
              <a:gd name="T6" fmla="*/ 2147483647 w 211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1584"/>
              <a:gd name="T14" fmla="*/ 2112 w 2112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1584">
                <a:moveTo>
                  <a:pt x="0" y="1584"/>
                </a:moveTo>
                <a:lnTo>
                  <a:pt x="2112" y="1584"/>
                </a:lnTo>
                <a:lnTo>
                  <a:pt x="2112" y="0"/>
                </a:lnTo>
                <a:lnTo>
                  <a:pt x="1248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82"/>
          <p:cNvSpPr>
            <a:spLocks noChangeArrowheads="1"/>
          </p:cNvSpPr>
          <p:nvPr/>
        </p:nvSpPr>
        <p:spPr bwMode="auto">
          <a:xfrm>
            <a:off x="4038600" y="403860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900">
                <a:solidFill>
                  <a:srgbClr val="000000"/>
                </a:solidFill>
                <a:latin typeface="Helvetica" charset="0"/>
              </a:rPr>
              <a:t> j</a:t>
            </a:r>
            <a:endParaRPr lang="en-US" sz="2500"/>
          </a:p>
        </p:txBody>
      </p:sp>
      <p:sp>
        <p:nvSpPr>
          <p:cNvPr id="39959" name="Rectangle 83"/>
          <p:cNvSpPr>
            <a:spLocks noChangeArrowheads="1"/>
          </p:cNvSpPr>
          <p:nvPr/>
        </p:nvSpPr>
        <p:spPr bwMode="auto">
          <a:xfrm>
            <a:off x="1752600" y="3978275"/>
            <a:ext cx="1873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66788"/>
            <a:r>
              <a:rPr lang="en-US" sz="1900">
                <a:solidFill>
                  <a:srgbClr val="000000"/>
                </a:solidFill>
                <a:latin typeface="Helvetica" charset="0"/>
              </a:rPr>
              <a:t> k</a:t>
            </a:r>
            <a:endParaRPr lang="en-US" sz="2500"/>
          </a:p>
        </p:txBody>
      </p:sp>
      <p:sp>
        <p:nvSpPr>
          <p:cNvPr id="48" name="Rounded Rectangular Callout 47"/>
          <p:cNvSpPr>
            <a:spLocks noChangeArrowheads="1"/>
          </p:cNvSpPr>
          <p:nvPr/>
        </p:nvSpPr>
        <p:spPr bwMode="auto">
          <a:xfrm>
            <a:off x="4572000" y="1066800"/>
            <a:ext cx="3048000" cy="838200"/>
          </a:xfrm>
          <a:prstGeom prst="wedgeRoundRectCallout">
            <a:avLst>
              <a:gd name="adj1" fmla="val -76833"/>
              <a:gd name="adj2" fmla="val -42227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What happens if you declare </a:t>
            </a:r>
            <a:r>
              <a:rPr lang="en-US" sz="2000">
                <a:solidFill>
                  <a:srgbClr val="FF0000"/>
                </a:solidFill>
              </a:rPr>
              <a:t>*k</a:t>
            </a:r>
            <a:r>
              <a:rPr lang="en-US" sz="2000"/>
              <a:t>, instead?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2000"/>
                                        <p:tgtEl>
                                          <p:spTgt spid="25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2000"/>
                                        <p:tgtEl>
                                          <p:spTgt spid="25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0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3" grpId="0"/>
      <p:bldP spid="250905" grpId="0"/>
      <p:bldP spid="250947" grpId="0"/>
      <p:bldP spid="250959" grpId="0"/>
      <p:bldP spid="250960" grpId="0" animBg="1"/>
      <p:bldP spid="4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34882</TotalTime>
  <Words>1527</Words>
  <Application>Microsoft Office PowerPoint</Application>
  <PresentationFormat>Letter Paper (8.5x11 in)</PresentationFormat>
  <Paragraphs>319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StarBats</vt:lpstr>
      <vt:lpstr>ZapfDingbats</vt:lpstr>
      <vt:lpstr>Arial</vt:lpstr>
      <vt:lpstr>Courier New</vt:lpstr>
      <vt:lpstr>Helvetica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Example: Use Pointer to Manipulate a 2D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Solution</vt:lpstr>
      <vt:lpstr>Example: Use Pointer to Manipulate a 2D Array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2285</cp:revision>
  <cp:lastPrinted>2014-09-26T18:58:25Z</cp:lastPrinted>
  <dcterms:created xsi:type="dcterms:W3CDTF">2000-01-15T20:24:49Z</dcterms:created>
  <dcterms:modified xsi:type="dcterms:W3CDTF">2019-09-16T23:05:22Z</dcterms:modified>
</cp:coreProperties>
</file>