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53" r:id="rId2"/>
    <p:sldId id="554" r:id="rId3"/>
    <p:sldId id="537" r:id="rId4"/>
    <p:sldId id="538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55" r:id="rId13"/>
    <p:sldId id="556" r:id="rId14"/>
    <p:sldId id="530" r:id="rId15"/>
    <p:sldId id="531" r:id="rId16"/>
    <p:sldId id="532" r:id="rId17"/>
    <p:sldId id="533" r:id="rId18"/>
    <p:sldId id="534" r:id="rId19"/>
    <p:sldId id="535" r:id="rId20"/>
    <p:sldId id="552" r:id="rId21"/>
  </p:sldIdLst>
  <p:sldSz cx="9144000" cy="6858000" type="letter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2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  <p15:guide id="3" orient="horz" pos="2520">
          <p15:clr>
            <a:srgbClr val="A4A3A4"/>
          </p15:clr>
        </p15:guide>
        <p15:guide id="4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0066CC"/>
    <a:srgbClr val="CC3300"/>
    <a:srgbClr val="FFFF00"/>
    <a:srgbClr val="33CCFF"/>
    <a:srgbClr val="FFFFFF"/>
    <a:srgbClr val="00FF00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8" autoAdjust="0"/>
    <p:restoredTop sz="94522" autoAdjust="0"/>
  </p:normalViewPr>
  <p:slideViewPr>
    <p:cSldViewPr>
      <p:cViewPr varScale="1">
        <p:scale>
          <a:sx n="103" d="100"/>
          <a:sy n="103" d="100"/>
        </p:scale>
        <p:origin x="498" y="108"/>
      </p:cViewPr>
      <p:guideLst>
        <p:guide orient="horz" pos="4272"/>
        <p:guide pos="5232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7940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8397" y="0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0196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8397" y="9100196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fld id="{BFAD2BAA-275D-4998-93DE-23AFCCF99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3038" y="923925"/>
            <a:ext cx="4429125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1132569" y="4568168"/>
            <a:ext cx="5055044" cy="368771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71513" y="1209675"/>
            <a:ext cx="7807325" cy="5016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17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686800" y="6370638"/>
            <a:ext cx="533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924B52FD-FDBD-4DD6-943A-47423C5D5083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693150" y="5964238"/>
            <a:ext cx="50958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</a:rPr>
              <a:t>Ch 2</a:t>
            </a:r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34988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-52388" y="6370638"/>
            <a:ext cx="1046163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100013" y="5999163"/>
            <a:ext cx="701676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100013" y="5726113"/>
            <a:ext cx="74453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686800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736013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736013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69850" y="6451600"/>
            <a:ext cx="688975" cy="263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7C3AD1AC-066F-4E15-9EFE-5A69B61C068A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2/12/2019</a:t>
            </a:fld>
            <a:endParaRPr lang="en-US" sz="1100" smtClean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0688" indent="-239713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905000" y="2438400"/>
            <a:ext cx="6149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Chapter 2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The Imperative Languages </a:t>
            </a:r>
            <a:r>
              <a:rPr lang="en-US" sz="3200" dirty="0" smtClean="0">
                <a:solidFill>
                  <a:schemeClr val="accent2"/>
                </a:solidFill>
              </a:rPr>
              <a:t>C/C++</a:t>
            </a:r>
            <a:endParaRPr lang="en-US" sz="3800" b="1" dirty="0" smtClean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11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Padding, Files, and Flush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</a:rPr>
              <a:t>Reading: Textbook </a:t>
            </a:r>
            <a:r>
              <a:rPr lang="en-US" smtClean="0">
                <a:solidFill>
                  <a:schemeClr val="accent2"/>
                </a:solidFill>
              </a:rPr>
              <a:t>Section 2.6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</a:t>
            </a:r>
            <a:r>
              <a:rPr lang="en-US" sz="2500" dirty="0" smtClean="0"/>
              <a:t>Yinong Chen</a:t>
            </a:r>
            <a:endParaRPr lang="en-US" sz="2500" dirty="0"/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9906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981200" y="3438236"/>
            <a:ext cx="6248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5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77133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smtClean="0">
                <a:solidFill>
                  <a:schemeClr val="accent2"/>
                </a:solidFill>
                <a:cs typeface="Times New Roman" pitchFamily="18" charset="0"/>
              </a:rPr>
              <a:t>Reading: </a:t>
            </a: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Text Section 2.6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21624" y="1049545"/>
            <a:ext cx="874669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void </a:t>
            </a:r>
            <a:r>
              <a:rPr lang="en-US" sz="2000" dirty="0" err="1">
                <a:solidFill>
                  <a:srgbClr val="0066CC"/>
                </a:solidFill>
                <a:latin typeface="Arial" pitchFamily="34" charset="0"/>
              </a:rPr>
              <a:t>save_file</a:t>
            </a:r>
            <a:r>
              <a:rPr lang="en-US" sz="2000" dirty="0">
                <a:latin typeface="Arial" pitchFamily="34" charset="0"/>
              </a:rPr>
              <a:t>() </a:t>
            </a:r>
            <a:endParaRPr lang="en-US" sz="2000" dirty="0" smtClean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{</a:t>
            </a:r>
            <a:endParaRPr lang="en-US" sz="2000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>
                <a:solidFill>
                  <a:srgbClr val="0066CC"/>
                </a:solidFill>
                <a:latin typeface="Arial" pitchFamily="34" charset="0"/>
              </a:rPr>
              <a:t>FILE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*</a:t>
            </a:r>
            <a:r>
              <a:rPr lang="en-US" sz="2000" dirty="0" err="1" smtClean="0">
                <a:latin typeface="Arial" pitchFamily="34" charset="0"/>
              </a:rPr>
              <a:t>fileBuffer</a:t>
            </a:r>
            <a:r>
              <a:rPr lang="en-US" sz="2000" dirty="0" smtClean="0">
                <a:latin typeface="Arial" pitchFamily="34" charset="0"/>
              </a:rPr>
              <a:t>;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// declare a pointer to File type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</a:rPr>
              <a:t>fileBuffer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>
                <a:latin typeface="Arial" pitchFamily="34" charset="0"/>
              </a:rPr>
              <a:t>= </a:t>
            </a:r>
            <a:r>
              <a:rPr lang="en-US" sz="2000" dirty="0" err="1" smtClean="0">
                <a:solidFill>
                  <a:srgbClr val="0066CC"/>
                </a:solidFill>
                <a:latin typeface="Arial" pitchFamily="34" charset="0"/>
              </a:rPr>
              <a:t>fopen</a:t>
            </a:r>
            <a:r>
              <a:rPr lang="en-US" sz="2000" dirty="0" smtClean="0">
                <a:latin typeface="Arial" pitchFamily="34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</a:rPr>
              <a:t>myFile</a:t>
            </a:r>
            <a:r>
              <a:rPr lang="en-US" sz="2000" dirty="0" smtClean="0">
                <a:latin typeface="Arial" pitchFamily="34" charset="0"/>
              </a:rPr>
              <a:t>, </a:t>
            </a:r>
            <a:r>
              <a:rPr lang="en-US" sz="2000" dirty="0">
                <a:latin typeface="Arial" pitchFamily="34" charset="0"/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  <a:latin typeface="Arial" pitchFamily="34" charset="0"/>
              </a:rPr>
              <a:t>wb</a:t>
            </a:r>
            <a:r>
              <a:rPr lang="en-US" sz="2000" dirty="0" smtClean="0">
                <a:latin typeface="Arial" pitchFamily="34" charset="0"/>
              </a:rPr>
              <a:t>");</a:t>
            </a: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// "b" for binary mode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</a:rPr>
              <a:t>if(</a:t>
            </a:r>
            <a:r>
              <a:rPr lang="en-US" sz="2000" dirty="0" err="1" smtClean="0">
                <a:latin typeface="Arial" pitchFamily="34" charset="0"/>
              </a:rPr>
              <a:t>fileBuffer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>
                <a:latin typeface="Arial" pitchFamily="34" charset="0"/>
              </a:rPr>
              <a:t>!= NULL) 		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// “w” for 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</a:rPr>
              <a:t>write</a:t>
            </a:r>
            <a:endParaRPr lang="en-US" sz="2000" dirty="0" smtClean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</a:t>
            </a:r>
            <a:r>
              <a:rPr lang="en-US" sz="2000" dirty="0" err="1">
                <a:solidFill>
                  <a:srgbClr val="0066CC"/>
                </a:solidFill>
                <a:latin typeface="Arial" pitchFamily="34" charset="0"/>
              </a:rPr>
              <a:t>fwrite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&amp;</a:t>
            </a:r>
            <a:r>
              <a:rPr lang="en-US" sz="2000" dirty="0">
                <a:latin typeface="Arial" pitchFamily="34" charset="0"/>
              </a:rPr>
              <a:t>tail, </a:t>
            </a:r>
            <a:r>
              <a:rPr lang="en-US" sz="2000" dirty="0" err="1">
                <a:latin typeface="Arial" pitchFamily="34" charset="0"/>
              </a:rPr>
              <a:t>sizeof</a:t>
            </a:r>
            <a:r>
              <a:rPr lang="en-US" sz="2000" dirty="0">
                <a:latin typeface="Arial" pitchFamily="34" charset="0"/>
              </a:rPr>
              <a:t>(tail), 1, </a:t>
            </a:r>
            <a:r>
              <a:rPr lang="en-US" sz="2000" dirty="0" err="1">
                <a:latin typeface="Arial" pitchFamily="34" charset="0"/>
              </a:rPr>
              <a:t>fileBuffer</a:t>
            </a:r>
            <a:r>
              <a:rPr lang="en-US" sz="2000" dirty="0">
                <a:latin typeface="Arial" pitchFamily="34" charset="0"/>
              </a:rPr>
              <a:t>);	// save the tail variable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</a:t>
            </a:r>
            <a:r>
              <a:rPr lang="nn-NO" sz="2000" dirty="0">
                <a:latin typeface="Arial" pitchFamily="34" charset="0"/>
              </a:rPr>
              <a:t>for (i = 0; i &lt; tail; i++)</a:t>
            </a:r>
            <a:r>
              <a:rPr lang="en-US" sz="2000" dirty="0">
                <a:latin typeface="Arial" pitchFamily="34" charset="0"/>
              </a:rPr>
              <a:t>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	</a:t>
            </a:r>
            <a:r>
              <a:rPr lang="en-US" sz="2000" dirty="0" err="1" smtClean="0">
                <a:solidFill>
                  <a:srgbClr val="0066CC"/>
                </a:solidFill>
                <a:latin typeface="Arial" pitchFamily="34" charset="0"/>
              </a:rPr>
              <a:t>fwrite</a:t>
            </a:r>
            <a:r>
              <a:rPr lang="en-US" sz="2000" dirty="0" smtClean="0">
                <a:latin typeface="Arial" pitchFamily="34" charset="0"/>
              </a:rPr>
              <a:t>(person[i].name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</a:rPr>
              <a:t>sizeof</a:t>
            </a:r>
            <a:r>
              <a:rPr lang="en-US" sz="2000" dirty="0" smtClean="0">
                <a:latin typeface="Arial" pitchFamily="34" charset="0"/>
              </a:rPr>
              <a:t>(person[i].name), </a:t>
            </a:r>
            <a:r>
              <a:rPr lang="en-US" sz="2000" dirty="0">
                <a:latin typeface="Arial" pitchFamily="34" charset="0"/>
              </a:rPr>
              <a:t>1, </a:t>
            </a:r>
            <a:r>
              <a:rPr lang="en-US" sz="2000" dirty="0" err="1" smtClean="0">
                <a:latin typeface="Arial" pitchFamily="34" charset="0"/>
              </a:rPr>
              <a:t>fileBuffer</a:t>
            </a:r>
            <a:r>
              <a:rPr lang="en-US" sz="2000" dirty="0" smtClean="0">
                <a:latin typeface="Arial" pitchFamily="34" charset="0"/>
              </a:rPr>
              <a:t>);</a:t>
            </a:r>
            <a:endParaRPr lang="en-US" sz="2000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	</a:t>
            </a:r>
            <a:r>
              <a:rPr lang="en-US" sz="2000" dirty="0" err="1" smtClean="0">
                <a:solidFill>
                  <a:srgbClr val="0066CC"/>
                </a:solidFill>
                <a:latin typeface="Arial" pitchFamily="34" charset="0"/>
              </a:rPr>
              <a:t>fwrite</a:t>
            </a:r>
            <a:r>
              <a:rPr lang="en-US" sz="2000" dirty="0" smtClean="0">
                <a:latin typeface="Arial" pitchFamily="34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</a:rPr>
              <a:t>&amp;</a:t>
            </a:r>
            <a:r>
              <a:rPr lang="en-US" sz="2000" dirty="0" smtClean="0">
                <a:latin typeface="Arial" pitchFamily="34" charset="0"/>
              </a:rPr>
              <a:t>person[i].phone, </a:t>
            </a:r>
            <a:r>
              <a:rPr lang="en-US" sz="2000" dirty="0">
                <a:latin typeface="Arial" pitchFamily="34" charset="0"/>
              </a:rPr>
              <a:t>sizeof(person[i</a:t>
            </a:r>
            <a:r>
              <a:rPr lang="en-US" sz="2000" dirty="0" smtClean="0">
                <a:latin typeface="Arial" pitchFamily="34" charset="0"/>
              </a:rPr>
              <a:t>].phone), 1, </a:t>
            </a:r>
            <a:r>
              <a:rPr lang="en-US" sz="2000" dirty="0" err="1" smtClean="0">
                <a:latin typeface="Arial" pitchFamily="34" charset="0"/>
              </a:rPr>
              <a:t>fileBuffer</a:t>
            </a:r>
            <a:r>
              <a:rPr lang="en-US" sz="2000" dirty="0" smtClean="0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	</a:t>
            </a:r>
            <a:r>
              <a:rPr lang="en-US" sz="2000" dirty="0" err="1">
                <a:solidFill>
                  <a:srgbClr val="0066CC"/>
                </a:solidFill>
                <a:latin typeface="Arial" pitchFamily="34" charset="0"/>
              </a:rPr>
              <a:t>fwrite</a:t>
            </a:r>
            <a:r>
              <a:rPr lang="en-US" sz="2000" dirty="0">
                <a:latin typeface="Arial" pitchFamily="34" charset="0"/>
              </a:rPr>
              <a:t>(person[i</a:t>
            </a:r>
            <a:r>
              <a:rPr lang="en-US" sz="2000" dirty="0" smtClean="0">
                <a:latin typeface="Arial" pitchFamily="34" charset="0"/>
              </a:rPr>
              <a:t>].birthday, </a:t>
            </a:r>
            <a:r>
              <a:rPr lang="en-US" sz="2000" dirty="0" err="1">
                <a:latin typeface="Arial" pitchFamily="34" charset="0"/>
              </a:rPr>
              <a:t>sizeof</a:t>
            </a:r>
            <a:r>
              <a:rPr lang="en-US" sz="2000" dirty="0">
                <a:latin typeface="Arial" pitchFamily="34" charset="0"/>
              </a:rPr>
              <a:t>(person[i</a:t>
            </a:r>
            <a:r>
              <a:rPr lang="en-US" sz="2000" dirty="0" smtClean="0">
                <a:latin typeface="Arial" pitchFamily="34" charset="0"/>
              </a:rPr>
              <a:t>].birthday), </a:t>
            </a:r>
            <a:r>
              <a:rPr lang="en-US" sz="2000" dirty="0">
                <a:latin typeface="Arial" pitchFamily="34" charset="0"/>
              </a:rPr>
              <a:t>1, </a:t>
            </a:r>
            <a:r>
              <a:rPr lang="en-US" sz="2000" dirty="0" err="1">
                <a:latin typeface="Arial" pitchFamily="34" charset="0"/>
              </a:rPr>
              <a:t>fileBuffer</a:t>
            </a:r>
            <a:r>
              <a:rPr lang="en-US" sz="2000" dirty="0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</a:t>
            </a:r>
            <a:r>
              <a:rPr lang="en-US" sz="2000" dirty="0" smtClean="0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</a:rPr>
              <a:t>fclose</a:t>
            </a:r>
            <a:r>
              <a:rPr lang="en-US" sz="2000" dirty="0" smtClean="0">
                <a:latin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</a:rPr>
              <a:t>fileBuffer</a:t>
            </a:r>
            <a:r>
              <a:rPr lang="en-US" sz="2000" dirty="0" smtClean="0">
                <a:latin typeface="Arial" pitchFamily="34" charset="0"/>
              </a:rPr>
              <a:t>);</a:t>
            </a:r>
            <a:endParaRPr lang="en-US" sz="2000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else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</a:t>
            </a:r>
            <a:r>
              <a:rPr lang="en-US" sz="2000" dirty="0" err="1">
                <a:latin typeface="Arial" pitchFamily="34" charset="0"/>
              </a:rPr>
              <a:t>printf</a:t>
            </a:r>
            <a:r>
              <a:rPr lang="en-US" sz="2000" dirty="0">
                <a:latin typeface="Arial" pitchFamily="34" charset="0"/>
              </a:rPr>
              <a:t> ("</a:t>
            </a:r>
            <a:r>
              <a:rPr lang="en-US" sz="2000" dirty="0" smtClean="0">
                <a:latin typeface="Arial" pitchFamily="34" charset="0"/>
              </a:rPr>
              <a:t>ERROR: </a:t>
            </a:r>
            <a:r>
              <a:rPr lang="en-US" sz="2000" dirty="0">
                <a:latin typeface="Arial" pitchFamily="34" charset="0"/>
              </a:rPr>
              <a:t>Could not open file for saving data !\n");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}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7405688" y="76203"/>
            <a:ext cx="1662112" cy="766763"/>
            <a:chOff x="1776" y="1930"/>
            <a:chExt cx="384" cy="288"/>
          </a:xfrm>
        </p:grpSpPr>
        <p:sp>
          <p:nvSpPr>
            <p:cNvPr id="59402" name="Rectangle 5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name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9403" name="Rectangle 6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phone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9404" name="Rectangle 7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birthday</a:t>
              </a:r>
            </a:p>
          </p:txBody>
        </p:sp>
      </p:grpSp>
      <p:sp>
        <p:nvSpPr>
          <p:cNvPr id="59397" name="Line 9"/>
          <p:cNvSpPr>
            <a:spLocks noChangeShapeType="1"/>
          </p:cNvSpPr>
          <p:nvPr/>
        </p:nvSpPr>
        <p:spPr bwMode="auto">
          <a:xfrm>
            <a:off x="6894513" y="1651000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Text Box 10"/>
          <p:cNvSpPr txBox="1">
            <a:spLocks noChangeArrowheads="1"/>
          </p:cNvSpPr>
          <p:nvPr/>
        </p:nvSpPr>
        <p:spPr bwMode="auto">
          <a:xfrm>
            <a:off x="6332025" y="1490662"/>
            <a:ext cx="678375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 dirty="0" smtClean="0">
                <a:latin typeface="Courier New" pitchFamily="49" charset="0"/>
              </a:rPr>
              <a:t>tail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5178" y="3237050"/>
            <a:ext cx="2514601" cy="419100"/>
          </a:xfrm>
          <a:prstGeom prst="wedgeRoundRectCallout">
            <a:avLst>
              <a:gd name="adj1" fmla="val -61139"/>
              <a:gd name="adj2" fmla="val 962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Padding is not stored</a:t>
            </a: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7405688" y="1492253"/>
            <a:ext cx="1662112" cy="766763"/>
            <a:chOff x="1776" y="1930"/>
            <a:chExt cx="384" cy="28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name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phone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birthday</a:t>
              </a:r>
              <a:endParaRPr lang="en-US" sz="1600" dirty="0">
                <a:latin typeface="Courier New" pitchFamily="49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 bwMode="auto">
          <a:xfrm>
            <a:off x="7405688" y="842966"/>
            <a:ext cx="0" cy="64928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9067800" y="914400"/>
            <a:ext cx="0" cy="61248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385997" y="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3352800" y="5143500"/>
            <a:ext cx="983176" cy="419100"/>
          </a:xfrm>
          <a:prstGeom prst="wedgeRoundRectCallout">
            <a:avLst>
              <a:gd name="adj1" fmla="val -23203"/>
              <a:gd name="adj2" fmla="val -1334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source</a:t>
            </a: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4698980" y="5147511"/>
            <a:ext cx="1168420" cy="419100"/>
          </a:xfrm>
          <a:prstGeom prst="wedgeRoundRectCallout">
            <a:avLst>
              <a:gd name="adj1" fmla="val -23203"/>
              <a:gd name="adj2" fmla="val -1334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item size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6070580" y="5151522"/>
            <a:ext cx="1320820" cy="419100"/>
          </a:xfrm>
          <a:prstGeom prst="wedgeRoundRectCallout">
            <a:avLst>
              <a:gd name="adj1" fmla="val 56918"/>
              <a:gd name="adj2" fmla="val -15063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# of items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7619940" y="5155533"/>
            <a:ext cx="1371660" cy="419100"/>
          </a:xfrm>
          <a:prstGeom prst="wedgeRoundRectCallout">
            <a:avLst>
              <a:gd name="adj1" fmla="val -23203"/>
              <a:gd name="adj2" fmla="val -1334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destination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287" y="607702"/>
            <a:ext cx="5072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myDataFile.txt“  // from previous page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57200" y="76200"/>
            <a:ext cx="57340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(Contd.)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71783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void </a:t>
            </a:r>
            <a:r>
              <a:rPr lang="en-US" sz="2000" dirty="0" err="1">
                <a:solidFill>
                  <a:srgbClr val="0066CC"/>
                </a:solidFill>
                <a:latin typeface="Arial" pitchFamily="34" charset="0"/>
              </a:rPr>
              <a:t>load_file</a:t>
            </a:r>
            <a:r>
              <a:rPr lang="en-US" sz="2000" dirty="0">
                <a:latin typeface="Arial" pitchFamily="34" charset="0"/>
              </a:rPr>
              <a:t>() </a:t>
            </a:r>
            <a:endParaRPr lang="en-US" sz="2000" dirty="0" smtClean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{</a:t>
            </a:r>
            <a:endParaRPr lang="en-US" sz="2000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>
                <a:solidFill>
                  <a:srgbClr val="0066CC"/>
                </a:solidFill>
                <a:latin typeface="Arial" pitchFamily="34" charset="0"/>
              </a:rPr>
              <a:t>FILE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*</a:t>
            </a:r>
            <a:r>
              <a:rPr lang="en-US" sz="2000" dirty="0" err="1" smtClean="0">
                <a:latin typeface="Arial" pitchFamily="34" charset="0"/>
              </a:rPr>
              <a:t>fileBuffer</a:t>
            </a:r>
            <a:r>
              <a:rPr lang="en-US" sz="2000" dirty="0" smtClean="0">
                <a:latin typeface="Arial" pitchFamily="34" charset="0"/>
              </a:rPr>
              <a:t>;</a:t>
            </a:r>
            <a:endParaRPr lang="en-US" sz="2000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</a:rPr>
              <a:t>fileBuffer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>
                <a:latin typeface="Arial" pitchFamily="34" charset="0"/>
              </a:rPr>
              <a:t>= </a:t>
            </a:r>
            <a:r>
              <a:rPr lang="en-US" sz="2000" dirty="0" err="1" smtClean="0">
                <a:solidFill>
                  <a:srgbClr val="0066CC"/>
                </a:solidFill>
                <a:latin typeface="Arial" pitchFamily="34" charset="0"/>
              </a:rPr>
              <a:t>fopen</a:t>
            </a:r>
            <a:r>
              <a:rPr lang="en-US" sz="2000" dirty="0" smtClean="0">
                <a:latin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</a:rPr>
              <a:t>myFile</a:t>
            </a:r>
            <a:r>
              <a:rPr lang="en-US" sz="2000" dirty="0" smtClean="0">
                <a:latin typeface="Arial" pitchFamily="34" charset="0"/>
              </a:rPr>
              <a:t>, </a:t>
            </a:r>
            <a:r>
              <a:rPr lang="en-US" sz="2000" dirty="0">
                <a:latin typeface="Arial" pitchFamily="34" charset="0"/>
              </a:rPr>
              <a:t>"</a:t>
            </a:r>
            <a:r>
              <a:rPr lang="en-US" sz="2000" dirty="0" err="1">
                <a:latin typeface="Arial" pitchFamily="34" charset="0"/>
              </a:rPr>
              <a:t>rb</a:t>
            </a:r>
            <a:r>
              <a:rPr lang="en-US" sz="2000" dirty="0" smtClean="0">
                <a:latin typeface="Arial" pitchFamily="34" charset="0"/>
              </a:rPr>
              <a:t>"); // </a:t>
            </a:r>
            <a:r>
              <a:rPr lang="en-US" sz="2000" dirty="0">
                <a:latin typeface="Arial" pitchFamily="34" charset="0"/>
              </a:rPr>
              <a:t>"b" for binary mode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if(</a:t>
            </a:r>
            <a:r>
              <a:rPr lang="en-US" sz="2000" dirty="0" err="1">
                <a:latin typeface="Arial" pitchFamily="34" charset="0"/>
              </a:rPr>
              <a:t>fileBuffer</a:t>
            </a:r>
            <a:r>
              <a:rPr lang="en-US" sz="2000" dirty="0">
                <a:latin typeface="Arial" pitchFamily="34" charset="0"/>
              </a:rPr>
              <a:t> != NULL) 	</a:t>
            </a:r>
            <a:r>
              <a:rPr lang="en-US" sz="2000" dirty="0" smtClean="0">
                <a:latin typeface="Arial" pitchFamily="34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</a:rPr>
              <a:t>// 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</a:rPr>
              <a:t>"w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"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write</a:t>
            </a:r>
            <a:endParaRPr lang="en-US" sz="2000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</a:t>
            </a:r>
            <a:r>
              <a:rPr lang="en-US" sz="2000" dirty="0">
                <a:solidFill>
                  <a:srgbClr val="0066CC"/>
                </a:solidFill>
                <a:latin typeface="Arial" pitchFamily="34" charset="0"/>
              </a:rPr>
              <a:t>fread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&amp;</a:t>
            </a:r>
            <a:r>
              <a:rPr lang="en-US" sz="2000" dirty="0">
                <a:latin typeface="Arial" pitchFamily="34" charset="0"/>
              </a:rPr>
              <a:t>tail, sizeof(tail), 1, </a:t>
            </a:r>
            <a:r>
              <a:rPr lang="en-US" sz="2000" dirty="0" err="1">
                <a:latin typeface="Arial" pitchFamily="34" charset="0"/>
              </a:rPr>
              <a:t>fileBuffer</a:t>
            </a:r>
            <a:r>
              <a:rPr lang="en-US" sz="2000" dirty="0">
                <a:latin typeface="Arial" pitchFamily="34" charset="0"/>
              </a:rPr>
              <a:t>);	// </a:t>
            </a:r>
            <a:r>
              <a:rPr lang="en-US" sz="2000" dirty="0" smtClean="0">
                <a:latin typeface="Arial" pitchFamily="34" charset="0"/>
              </a:rPr>
              <a:t>read the </a:t>
            </a:r>
            <a:r>
              <a:rPr lang="en-US" sz="2000" dirty="0">
                <a:latin typeface="Arial" pitchFamily="34" charset="0"/>
              </a:rPr>
              <a:t>tail variable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</a:t>
            </a:r>
            <a:r>
              <a:rPr lang="nn-NO" sz="2000" dirty="0">
                <a:latin typeface="Arial" pitchFamily="34" charset="0"/>
              </a:rPr>
              <a:t>for (i = 0; i &lt; tail; i++)</a:t>
            </a:r>
            <a:r>
              <a:rPr lang="en-US" sz="2000" dirty="0">
                <a:latin typeface="Arial" pitchFamily="34" charset="0"/>
              </a:rPr>
              <a:t>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	</a:t>
            </a:r>
            <a:r>
              <a:rPr lang="en-US" sz="2000" dirty="0" err="1" smtClean="0">
                <a:solidFill>
                  <a:srgbClr val="0066CC"/>
                </a:solidFill>
                <a:latin typeface="Arial" pitchFamily="34" charset="0"/>
              </a:rPr>
              <a:t>fread</a:t>
            </a:r>
            <a:r>
              <a:rPr lang="en-US" sz="2000" dirty="0" smtClean="0">
                <a:latin typeface="Arial" pitchFamily="34" charset="0"/>
              </a:rPr>
              <a:t>(person[i</a:t>
            </a:r>
            <a:r>
              <a:rPr lang="en-US" sz="2000" dirty="0">
                <a:latin typeface="Arial" pitchFamily="34" charset="0"/>
              </a:rPr>
              <a:t>].name, </a:t>
            </a:r>
            <a:r>
              <a:rPr lang="en-US" sz="2000" dirty="0" err="1">
                <a:latin typeface="Arial" pitchFamily="34" charset="0"/>
              </a:rPr>
              <a:t>sizeof</a:t>
            </a:r>
            <a:r>
              <a:rPr lang="en-US" sz="2000" dirty="0">
                <a:latin typeface="Arial" pitchFamily="34" charset="0"/>
              </a:rPr>
              <a:t>(person[i].name), 1, </a:t>
            </a:r>
            <a:r>
              <a:rPr lang="en-US" sz="2000" dirty="0" err="1">
                <a:latin typeface="Arial" pitchFamily="34" charset="0"/>
              </a:rPr>
              <a:t>fileBuffer</a:t>
            </a:r>
            <a:r>
              <a:rPr lang="en-US" sz="2000" dirty="0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	</a:t>
            </a:r>
            <a:r>
              <a:rPr lang="en-US" sz="2000" dirty="0" smtClean="0">
                <a:solidFill>
                  <a:srgbClr val="0066CC"/>
                </a:solidFill>
                <a:latin typeface="Arial" pitchFamily="34" charset="0"/>
              </a:rPr>
              <a:t>fread</a:t>
            </a:r>
            <a:r>
              <a:rPr lang="en-US" sz="2000" dirty="0" smtClean="0">
                <a:latin typeface="Arial" pitchFamily="34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</a:rPr>
              <a:t>&amp;</a:t>
            </a:r>
            <a:r>
              <a:rPr lang="en-US" sz="2000" dirty="0" smtClean="0">
                <a:latin typeface="Arial" pitchFamily="34" charset="0"/>
              </a:rPr>
              <a:t>person[</a:t>
            </a:r>
            <a:r>
              <a:rPr lang="en-US" sz="2000" dirty="0" err="1" smtClean="0">
                <a:latin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</a:rPr>
              <a:t>].</a:t>
            </a:r>
            <a:r>
              <a:rPr lang="en-US" sz="2000" dirty="0">
                <a:latin typeface="Arial" pitchFamily="34" charset="0"/>
              </a:rPr>
              <a:t>phone, sizeof(person[i].phone), 1, </a:t>
            </a:r>
            <a:r>
              <a:rPr lang="en-US" sz="2000" dirty="0" err="1">
                <a:latin typeface="Arial" pitchFamily="34" charset="0"/>
              </a:rPr>
              <a:t>fileBuffer</a:t>
            </a:r>
            <a:r>
              <a:rPr lang="en-US" sz="2000" dirty="0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	</a:t>
            </a:r>
            <a:r>
              <a:rPr lang="en-US" sz="2000" dirty="0" err="1" smtClean="0">
                <a:solidFill>
                  <a:srgbClr val="0066CC"/>
                </a:solidFill>
                <a:latin typeface="Arial" pitchFamily="34" charset="0"/>
              </a:rPr>
              <a:t>fread</a:t>
            </a:r>
            <a:r>
              <a:rPr lang="en-US" sz="2000" dirty="0" smtClean="0">
                <a:latin typeface="Arial" pitchFamily="34" charset="0"/>
              </a:rPr>
              <a:t>(person[i].birthday, </a:t>
            </a:r>
            <a:r>
              <a:rPr lang="en-US" sz="2000" dirty="0" err="1">
                <a:latin typeface="Arial" pitchFamily="34" charset="0"/>
              </a:rPr>
              <a:t>sizeof</a:t>
            </a:r>
            <a:r>
              <a:rPr lang="en-US" sz="2000" dirty="0">
                <a:latin typeface="Arial" pitchFamily="34" charset="0"/>
              </a:rPr>
              <a:t>(person[i</a:t>
            </a:r>
            <a:r>
              <a:rPr lang="en-US" sz="2000" dirty="0" smtClean="0">
                <a:latin typeface="Arial" pitchFamily="34" charset="0"/>
              </a:rPr>
              <a:t>].birthday), </a:t>
            </a:r>
            <a:r>
              <a:rPr lang="en-US" sz="2000" dirty="0">
                <a:latin typeface="Arial" pitchFamily="34" charset="0"/>
              </a:rPr>
              <a:t>1, </a:t>
            </a:r>
            <a:r>
              <a:rPr lang="en-US" sz="2000" dirty="0" err="1">
                <a:latin typeface="Arial" pitchFamily="34" charset="0"/>
              </a:rPr>
              <a:t>fileBuffer</a:t>
            </a:r>
            <a:r>
              <a:rPr lang="en-US" sz="2000" dirty="0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</a:t>
            </a:r>
            <a:r>
              <a:rPr lang="en-US" sz="2000" dirty="0" err="1">
                <a:latin typeface="Arial" pitchFamily="34" charset="0"/>
              </a:rPr>
              <a:t>fclose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</a:rPr>
              <a:t>fileBuffer</a:t>
            </a:r>
            <a:r>
              <a:rPr lang="en-US" sz="2000" dirty="0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else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	printf ("ERROR: Could not open file for </a:t>
            </a:r>
            <a:r>
              <a:rPr lang="en-US" sz="2000" dirty="0" smtClean="0">
                <a:latin typeface="Arial" pitchFamily="34" charset="0"/>
              </a:rPr>
              <a:t>loading </a:t>
            </a:r>
            <a:r>
              <a:rPr lang="en-US" sz="2000" dirty="0">
                <a:latin typeface="Arial" pitchFamily="34" charset="0"/>
              </a:rPr>
              <a:t>data !\n");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}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-13855" y="3657601"/>
            <a:ext cx="1447799" cy="1066799"/>
          </a:xfrm>
          <a:prstGeom prst="wedgeRoundRectCallout">
            <a:avLst>
              <a:gd name="adj1" fmla="val 73964"/>
              <a:gd name="adj2" fmla="val -2763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Padding is added when forming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en-US" sz="1800" dirty="0" smtClean="0"/>
              <a:t>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structure</a:t>
            </a: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7405688" y="76203"/>
            <a:ext cx="1662112" cy="766763"/>
            <a:chOff x="1776" y="1930"/>
            <a:chExt cx="384" cy="288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name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phone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birthday</a:t>
              </a:r>
            </a:p>
          </p:txBody>
        </p:sp>
      </p:grp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7239000" y="2350825"/>
            <a:ext cx="1708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671213" y="2217534"/>
            <a:ext cx="678375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 dirty="0" smtClean="0">
                <a:latin typeface="Courier New" pitchFamily="49" charset="0"/>
              </a:rPr>
              <a:t>tail</a:t>
            </a:r>
            <a:endParaRPr lang="en-US" sz="1600" dirty="0">
              <a:latin typeface="Courier New" pitchFamily="49" charset="0"/>
            </a:endParaRPr>
          </a:p>
        </p:txBody>
      </p: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7405688" y="1492250"/>
            <a:ext cx="1662112" cy="1022350"/>
            <a:chOff x="1776" y="1930"/>
            <a:chExt cx="384" cy="384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name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phone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birthday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endParaRPr lang="en-US" sz="1600" dirty="0">
                <a:latin typeface="Courier New" pitchFamily="49" charset="0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 bwMode="auto">
          <a:xfrm>
            <a:off x="7405688" y="842966"/>
            <a:ext cx="0" cy="64928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9067800" y="914400"/>
            <a:ext cx="0" cy="61248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385997" y="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3581400" y="5143500"/>
            <a:ext cx="1371600" cy="419100"/>
          </a:xfrm>
          <a:prstGeom prst="wedgeRoundRectCallout">
            <a:avLst>
              <a:gd name="adj1" fmla="val -24957"/>
              <a:gd name="adj2" fmla="val -17360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destination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5079980" y="5147511"/>
            <a:ext cx="1168420" cy="419100"/>
          </a:xfrm>
          <a:prstGeom prst="wedgeRoundRectCallout">
            <a:avLst>
              <a:gd name="adj1" fmla="val -22173"/>
              <a:gd name="adj2" fmla="val -16786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item size</a:t>
            </a: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6451580" y="5151522"/>
            <a:ext cx="1320820" cy="419100"/>
          </a:xfrm>
          <a:prstGeom prst="wedgeRoundRectCallout">
            <a:avLst>
              <a:gd name="adj1" fmla="val 34145"/>
              <a:gd name="adj2" fmla="val -18221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# of items</a:t>
            </a:r>
          </a:p>
        </p:txBody>
      </p:sp>
      <p:sp>
        <p:nvSpPr>
          <p:cNvPr id="34" name="Rounded Rectangular Callout 33"/>
          <p:cNvSpPr/>
          <p:nvPr/>
        </p:nvSpPr>
        <p:spPr bwMode="auto">
          <a:xfrm>
            <a:off x="7924800" y="5155533"/>
            <a:ext cx="990600" cy="419100"/>
          </a:xfrm>
          <a:prstGeom prst="wedgeRoundRectCallout">
            <a:avLst>
              <a:gd name="adj1" fmla="val -28061"/>
              <a:gd name="adj2" fmla="val -1649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source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File Access by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675"/>
            <a:ext cx="8381999" cy="50165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Sequential access: The file pointer moves automatically after each access.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There are library functions that allow you to change the pointer position to access the data that you want.</a:t>
            </a:r>
          </a:p>
          <a:p>
            <a:endParaRPr lang="en-US" sz="2800" dirty="0" smtClean="0"/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 offset,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opt);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moves file pointer to certain position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rewind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*f);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 the file pointer the beginning of the file.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*f);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current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 of the given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f.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File Access by Position: </a:t>
            </a:r>
            <a:r>
              <a:rPr lang="en-US" dirty="0" err="1" smtClean="0"/>
              <a:t>fseek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1999" cy="5016500"/>
          </a:xfrm>
        </p:spPr>
        <p:txBody>
          <a:bodyPr/>
          <a:lstStyle/>
          <a:p>
            <a:r>
              <a:rPr lang="en-US" sz="2800" dirty="0" err="1"/>
              <a:t>f</a:t>
            </a:r>
            <a:r>
              <a:rPr lang="en-US" sz="2800" dirty="0" err="1" smtClean="0"/>
              <a:t>seek</a:t>
            </a:r>
            <a:r>
              <a:rPr lang="en-US" sz="2800" dirty="0" smtClean="0"/>
              <a:t> has multiple functions</a:t>
            </a:r>
          </a:p>
          <a:p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dirty="0" smtClean="0"/>
              <a:t>where</a:t>
            </a:r>
            <a:endParaRPr lang="en-US" altLang="en-US" sz="2800" dirty="0"/>
          </a:p>
          <a:p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pointer to the file;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specifies how many bytes you want to jump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allow you to choose the base point of your offset. Opt has three possible values:</a:t>
            </a:r>
          </a:p>
          <a:p>
            <a:pPr marL="742950"/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SEEK_SET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offset is relative to the beginning</a:t>
            </a:r>
          </a:p>
          <a:p>
            <a:pPr marL="742950"/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SEEK_CUR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offset is relative to the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 position</a:t>
            </a:r>
          </a:p>
          <a:p>
            <a:pPr marL="742950"/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SEEK_END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offset is relative to the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762000"/>
          </a:xfrm>
        </p:spPr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smtClean="0">
                <a:solidFill>
                  <a:srgbClr val="C00000"/>
                </a:solidFill>
              </a:rPr>
              <a:t>Buffer</a:t>
            </a:r>
            <a:r>
              <a:rPr lang="en-US" dirty="0" smtClean="0"/>
              <a:t> in the File System</a:t>
            </a:r>
          </a:p>
        </p:txBody>
      </p:sp>
      <p:graphicFrame>
        <p:nvGraphicFramePr>
          <p:cNvPr id="6146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24113"/>
              </p:ext>
            </p:extLst>
          </p:nvPr>
        </p:nvGraphicFramePr>
        <p:xfrm>
          <a:off x="4398960" y="5113338"/>
          <a:ext cx="22098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" name="Bitmap Image" r:id="rId3" imgW="7640116" imgH="4704762" progId="PBrush">
                  <p:embed/>
                </p:oleObj>
              </mc:Choice>
              <mc:Fallback>
                <p:oleObj name="Bitmap Image" r:id="rId3" imgW="7640116" imgH="47047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0" y="5113338"/>
                        <a:ext cx="22098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Oval 42"/>
          <p:cNvSpPr>
            <a:spLocks noChangeArrowheads="1"/>
          </p:cNvSpPr>
          <p:nvPr/>
        </p:nvSpPr>
        <p:spPr bwMode="auto">
          <a:xfrm>
            <a:off x="4779960" y="5257800"/>
            <a:ext cx="1447800" cy="152400"/>
          </a:xfrm>
          <a:prstGeom prst="ellipse">
            <a:avLst/>
          </a:prstGeom>
          <a:noFill/>
          <a:ln w="38100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45"/>
          <p:cNvSpPr>
            <a:spLocks noChangeArrowheads="1"/>
          </p:cNvSpPr>
          <p:nvPr/>
        </p:nvSpPr>
        <p:spPr bwMode="auto">
          <a:xfrm>
            <a:off x="7980360" y="34290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46"/>
          <p:cNvSpPr>
            <a:spLocks noChangeArrowheads="1"/>
          </p:cNvSpPr>
          <p:nvPr/>
        </p:nvSpPr>
        <p:spPr bwMode="auto">
          <a:xfrm>
            <a:off x="7980360" y="35814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7980360" y="37338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48"/>
          <p:cNvSpPr>
            <a:spLocks noChangeArrowheads="1"/>
          </p:cNvSpPr>
          <p:nvPr/>
        </p:nvSpPr>
        <p:spPr bwMode="auto">
          <a:xfrm>
            <a:off x="7980360" y="38862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7980360" y="40386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50"/>
          <p:cNvSpPr>
            <a:spLocks noChangeArrowheads="1"/>
          </p:cNvSpPr>
          <p:nvPr/>
        </p:nvSpPr>
        <p:spPr bwMode="auto">
          <a:xfrm>
            <a:off x="7980360" y="41910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Rectangle 51"/>
          <p:cNvSpPr>
            <a:spLocks noChangeArrowheads="1"/>
          </p:cNvSpPr>
          <p:nvPr/>
        </p:nvSpPr>
        <p:spPr bwMode="auto">
          <a:xfrm>
            <a:off x="7980360" y="43434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Rectangle 52"/>
          <p:cNvSpPr>
            <a:spLocks noChangeArrowheads="1"/>
          </p:cNvSpPr>
          <p:nvPr/>
        </p:nvSpPr>
        <p:spPr bwMode="auto">
          <a:xfrm>
            <a:off x="7980360" y="44958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53"/>
          <p:cNvSpPr>
            <a:spLocks noChangeArrowheads="1"/>
          </p:cNvSpPr>
          <p:nvPr/>
        </p:nvSpPr>
        <p:spPr bwMode="auto">
          <a:xfrm>
            <a:off x="7980360" y="46482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Rectangle 54"/>
          <p:cNvSpPr>
            <a:spLocks noChangeArrowheads="1"/>
          </p:cNvSpPr>
          <p:nvPr/>
        </p:nvSpPr>
        <p:spPr bwMode="auto">
          <a:xfrm>
            <a:off x="7980360" y="48006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Rectangle 55"/>
          <p:cNvSpPr>
            <a:spLocks noChangeArrowheads="1"/>
          </p:cNvSpPr>
          <p:nvPr/>
        </p:nvSpPr>
        <p:spPr bwMode="auto">
          <a:xfrm>
            <a:off x="7980360" y="49530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Rectangle 56"/>
          <p:cNvSpPr>
            <a:spLocks noChangeArrowheads="1"/>
          </p:cNvSpPr>
          <p:nvPr/>
        </p:nvSpPr>
        <p:spPr bwMode="auto">
          <a:xfrm>
            <a:off x="7980360" y="51054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Rectangle 57"/>
          <p:cNvSpPr>
            <a:spLocks noChangeArrowheads="1"/>
          </p:cNvSpPr>
          <p:nvPr/>
        </p:nvSpPr>
        <p:spPr bwMode="auto">
          <a:xfrm>
            <a:off x="7980360" y="52578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Rectangle 58"/>
          <p:cNvSpPr>
            <a:spLocks noChangeArrowheads="1"/>
          </p:cNvSpPr>
          <p:nvPr/>
        </p:nvSpPr>
        <p:spPr bwMode="auto">
          <a:xfrm>
            <a:off x="7980360" y="54102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59"/>
          <p:cNvSpPr>
            <a:spLocks noChangeArrowheads="1"/>
          </p:cNvSpPr>
          <p:nvPr/>
        </p:nvSpPr>
        <p:spPr bwMode="auto">
          <a:xfrm>
            <a:off x="7980360" y="55626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60"/>
          <p:cNvSpPr>
            <a:spLocks noChangeArrowheads="1"/>
          </p:cNvSpPr>
          <p:nvPr/>
        </p:nvSpPr>
        <p:spPr bwMode="auto">
          <a:xfrm>
            <a:off x="7980360" y="57150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Rectangle 61"/>
          <p:cNvSpPr>
            <a:spLocks noChangeArrowheads="1"/>
          </p:cNvSpPr>
          <p:nvPr/>
        </p:nvSpPr>
        <p:spPr bwMode="auto">
          <a:xfrm>
            <a:off x="7980360" y="58674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Rectangle 62"/>
          <p:cNvSpPr>
            <a:spLocks noChangeArrowheads="1"/>
          </p:cNvSpPr>
          <p:nvPr/>
        </p:nvSpPr>
        <p:spPr bwMode="auto">
          <a:xfrm>
            <a:off x="7980360" y="60198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Rectangle 63"/>
          <p:cNvSpPr>
            <a:spLocks noChangeArrowheads="1"/>
          </p:cNvSpPr>
          <p:nvPr/>
        </p:nvSpPr>
        <p:spPr bwMode="auto">
          <a:xfrm>
            <a:off x="7980360" y="61722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7980360" y="63246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7980360" y="64770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7980360" y="66294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69"/>
          <p:cNvSpPr>
            <a:spLocks noChangeShapeType="1"/>
          </p:cNvSpPr>
          <p:nvPr/>
        </p:nvSpPr>
        <p:spPr bwMode="auto">
          <a:xfrm flipV="1">
            <a:off x="5389560" y="3810000"/>
            <a:ext cx="2590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6" name="Line 70"/>
          <p:cNvSpPr>
            <a:spLocks noChangeShapeType="1"/>
          </p:cNvSpPr>
          <p:nvPr/>
        </p:nvSpPr>
        <p:spPr bwMode="auto">
          <a:xfrm>
            <a:off x="5770560" y="5257800"/>
            <a:ext cx="2209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7" name="Text Box 71"/>
          <p:cNvSpPr txBox="1">
            <a:spLocks noChangeArrowheads="1"/>
          </p:cNvSpPr>
          <p:nvPr/>
        </p:nvSpPr>
        <p:spPr bwMode="auto">
          <a:xfrm rot="16200000">
            <a:off x="7185816" y="5137944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Buffer</a:t>
            </a:r>
          </a:p>
        </p:txBody>
      </p:sp>
      <p:sp>
        <p:nvSpPr>
          <p:cNvPr id="6188" name="Line 72"/>
          <p:cNvSpPr>
            <a:spLocks noChangeShapeType="1"/>
          </p:cNvSpPr>
          <p:nvPr/>
        </p:nvSpPr>
        <p:spPr bwMode="auto">
          <a:xfrm>
            <a:off x="538956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9" name="Line 73"/>
          <p:cNvSpPr>
            <a:spLocks noChangeShapeType="1"/>
          </p:cNvSpPr>
          <p:nvPr/>
        </p:nvSpPr>
        <p:spPr bwMode="auto">
          <a:xfrm>
            <a:off x="577056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0" name="Freeform 74"/>
          <p:cNvSpPr>
            <a:spLocks/>
          </p:cNvSpPr>
          <p:nvPr/>
        </p:nvSpPr>
        <p:spPr bwMode="auto">
          <a:xfrm>
            <a:off x="5389560" y="5257800"/>
            <a:ext cx="381000" cy="1588"/>
          </a:xfrm>
          <a:custGeom>
            <a:avLst/>
            <a:gdLst>
              <a:gd name="T0" fmla="*/ 0 w 240"/>
              <a:gd name="T1" fmla="*/ 0 h 1"/>
              <a:gd name="T2" fmla="*/ 2147483647 w 240"/>
              <a:gd name="T3" fmla="*/ 0 h 1"/>
              <a:gd name="T4" fmla="*/ 0 60000 65536"/>
              <a:gd name="T5" fmla="*/ 0 60000 65536"/>
              <a:gd name="T6" fmla="*/ 0 w 240"/>
              <a:gd name="T7" fmla="*/ 0 h 1"/>
              <a:gd name="T8" fmla="*/ 240 w 2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1">
                <a:moveTo>
                  <a:pt x="0" y="0"/>
                </a:moveTo>
                <a:cubicBezTo>
                  <a:pt x="100" y="0"/>
                  <a:pt x="200" y="0"/>
                  <a:pt x="24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8208962" y="3581400"/>
            <a:ext cx="782638" cy="369888"/>
            <a:chOff x="2448" y="2160"/>
            <a:chExt cx="493" cy="233"/>
          </a:xfrm>
        </p:grpSpPr>
        <p:sp>
          <p:nvSpPr>
            <p:cNvPr id="6213" name="Line 79"/>
            <p:cNvSpPr>
              <a:spLocks noChangeShapeType="1"/>
            </p:cNvSpPr>
            <p:nvPr/>
          </p:nvSpPr>
          <p:spPr bwMode="auto">
            <a:xfrm flipH="1">
              <a:off x="2448" y="229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Text Box 80"/>
            <p:cNvSpPr txBox="1">
              <a:spLocks noChangeArrowheads="1"/>
            </p:cNvSpPr>
            <p:nvPr/>
          </p:nvSpPr>
          <p:spPr bwMode="auto">
            <a:xfrm>
              <a:off x="2784" y="2160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 dirty="0" smtClean="0"/>
                <a:t>f</a:t>
              </a:r>
              <a:endParaRPr lang="en-US" sz="1800" dirty="0"/>
            </a:p>
          </p:txBody>
        </p:sp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7980360" y="3733800"/>
            <a:ext cx="228600" cy="609600"/>
            <a:chOff x="4320" y="2352"/>
            <a:chExt cx="144" cy="384"/>
          </a:xfrm>
        </p:grpSpPr>
        <p:sp>
          <p:nvSpPr>
            <p:cNvPr id="6209" name="Rectangle 82"/>
            <p:cNvSpPr>
              <a:spLocks noChangeArrowheads="1"/>
            </p:cNvSpPr>
            <p:nvPr/>
          </p:nvSpPr>
          <p:spPr bwMode="auto">
            <a:xfrm>
              <a:off x="4320" y="2352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Rectangle 83"/>
            <p:cNvSpPr>
              <a:spLocks noChangeArrowheads="1"/>
            </p:cNvSpPr>
            <p:nvPr/>
          </p:nvSpPr>
          <p:spPr bwMode="auto">
            <a:xfrm>
              <a:off x="4320" y="2448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Rectangle 84"/>
            <p:cNvSpPr>
              <a:spLocks noChangeArrowheads="1"/>
            </p:cNvSpPr>
            <p:nvPr/>
          </p:nvSpPr>
          <p:spPr bwMode="auto">
            <a:xfrm>
              <a:off x="4320" y="2544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Rectangle 85"/>
            <p:cNvSpPr>
              <a:spLocks noChangeArrowheads="1"/>
            </p:cNvSpPr>
            <p:nvPr/>
          </p:nvSpPr>
          <p:spPr bwMode="auto">
            <a:xfrm>
              <a:off x="4320" y="2640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167687" cy="50165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Standard I/O (</a:t>
            </a:r>
            <a:r>
              <a:rPr lang="en-US" dirty="0"/>
              <a:t>keyboard </a:t>
            </a:r>
            <a:r>
              <a:rPr lang="en-US" dirty="0" smtClean="0"/>
              <a:t>stdin and screen stdout) are files, and a Buffer is used too;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The “Buffer” is an invisible array variable of bytes or characters;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We can use different I/O statements to read and write it;</a:t>
            </a:r>
          </a:p>
          <a:p>
            <a:pPr marL="879475" lvl="1" indent="-457200">
              <a:buFont typeface="Wingdings" pitchFamily="2" charset="2"/>
              <a:buChar char="Ø"/>
            </a:pPr>
            <a:r>
              <a:rPr lang="en-US" dirty="0" smtClean="0"/>
              <a:t>C: scanf, printf, </a:t>
            </a:r>
            <a:r>
              <a:rPr lang="en-US" dirty="0" err="1" smtClean="0"/>
              <a:t>getc</a:t>
            </a:r>
            <a:r>
              <a:rPr lang="en-US" dirty="0" smtClean="0"/>
              <a:t>, getchar, </a:t>
            </a:r>
            <a:r>
              <a:rPr lang="en-US" dirty="0" err="1" smtClean="0"/>
              <a:t>putc</a:t>
            </a:r>
            <a:r>
              <a:rPr lang="en-US" dirty="0" smtClean="0"/>
              <a:t>, fflush</a:t>
            </a:r>
          </a:p>
          <a:p>
            <a:pPr marL="879475" lvl="1" indent="-457200">
              <a:buFont typeface="Wingdings" pitchFamily="2" charset="2"/>
              <a:buChar char="Ø"/>
            </a:pPr>
            <a:r>
              <a:rPr lang="en-US" dirty="0" smtClean="0"/>
              <a:t>C++: 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cin.get</a:t>
            </a:r>
            <a:r>
              <a:rPr lang="en-US" dirty="0" smtClean="0"/>
              <a:t>, </a:t>
            </a:r>
            <a:r>
              <a:rPr lang="en-US" dirty="0" err="1" smtClean="0"/>
              <a:t>cin.getline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cin.ignore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99273" y="5556250"/>
            <a:ext cx="2362200" cy="1066800"/>
          </a:xfrm>
          <a:prstGeom prst="wedgeRoundRectCallout">
            <a:avLst>
              <a:gd name="adj1" fmla="val -4833"/>
              <a:gd name="adj2" fmla="val -8264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Read more examples in text</a:t>
            </a:r>
          </a:p>
        </p:txBody>
      </p:sp>
    </p:spTree>
    <p:extLst>
      <p:ext uri="{BB962C8B-B14F-4D97-AF65-F5344CB8AC3E}">
        <p14:creationId xmlns:p14="http://schemas.microsoft.com/office/powerpoint/2010/main" val="27314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792163"/>
          </a:xfrm>
        </p:spPr>
        <p:txBody>
          <a:bodyPr/>
          <a:lstStyle/>
          <a:p>
            <a:pPr marL="0" indent="0" algn="l"/>
            <a:r>
              <a:rPr lang="en-US" sz="2800" dirty="0" smtClean="0"/>
              <a:t>Understanding the File System Buffer:</a:t>
            </a:r>
            <a:br>
              <a:rPr lang="en-US" sz="2800" dirty="0" smtClean="0"/>
            </a:br>
            <a:r>
              <a:rPr lang="en-US" sz="2800" b="0" dirty="0" smtClean="0"/>
              <a:t>Case 1: Variable and Buffer Map of Formatted I/O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881062" y="3200402"/>
            <a:ext cx="6813550" cy="765176"/>
            <a:chOff x="555" y="1785"/>
            <a:chExt cx="4292" cy="482"/>
          </a:xfrm>
        </p:grpSpPr>
        <p:sp>
          <p:nvSpPr>
            <p:cNvPr id="61566" name="Rectangle 3"/>
            <p:cNvSpPr>
              <a:spLocks noChangeArrowheads="1"/>
            </p:cNvSpPr>
            <p:nvPr/>
          </p:nvSpPr>
          <p:spPr bwMode="auto">
            <a:xfrm>
              <a:off x="1310" y="2051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67" name="Rectangle 4"/>
            <p:cNvSpPr>
              <a:spLocks noChangeArrowheads="1"/>
            </p:cNvSpPr>
            <p:nvPr/>
          </p:nvSpPr>
          <p:spPr bwMode="auto">
            <a:xfrm>
              <a:off x="1438" y="2051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68" name="Rectangle 5"/>
            <p:cNvSpPr>
              <a:spLocks noChangeArrowheads="1"/>
            </p:cNvSpPr>
            <p:nvPr/>
          </p:nvSpPr>
          <p:spPr bwMode="auto">
            <a:xfrm>
              <a:off x="1568" y="2051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69" name="Rectangle 6"/>
            <p:cNvSpPr>
              <a:spLocks noChangeArrowheads="1"/>
            </p:cNvSpPr>
            <p:nvPr/>
          </p:nvSpPr>
          <p:spPr bwMode="auto">
            <a:xfrm>
              <a:off x="1697" y="2051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70" name="Rectangle 7"/>
            <p:cNvSpPr>
              <a:spLocks noChangeArrowheads="1"/>
            </p:cNvSpPr>
            <p:nvPr/>
          </p:nvSpPr>
          <p:spPr bwMode="auto">
            <a:xfrm>
              <a:off x="1826" y="2051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71" name="Rectangle 8"/>
            <p:cNvSpPr>
              <a:spLocks noChangeArrowheads="1"/>
            </p:cNvSpPr>
            <p:nvPr/>
          </p:nvSpPr>
          <p:spPr bwMode="auto">
            <a:xfrm>
              <a:off x="1956" y="2051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72" name="Rectangle 9"/>
            <p:cNvSpPr>
              <a:spLocks noChangeArrowheads="1"/>
            </p:cNvSpPr>
            <p:nvPr/>
          </p:nvSpPr>
          <p:spPr bwMode="auto">
            <a:xfrm>
              <a:off x="2084" y="2051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73" name="Rectangle 10"/>
            <p:cNvSpPr>
              <a:spLocks noChangeArrowheads="1"/>
            </p:cNvSpPr>
            <p:nvPr/>
          </p:nvSpPr>
          <p:spPr bwMode="auto">
            <a:xfrm>
              <a:off x="2214" y="2051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74" name="Rectangle 11"/>
            <p:cNvSpPr>
              <a:spLocks noChangeArrowheads="1"/>
            </p:cNvSpPr>
            <p:nvPr/>
          </p:nvSpPr>
          <p:spPr bwMode="auto">
            <a:xfrm>
              <a:off x="2342" y="2051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75" name="Rectangle 12"/>
            <p:cNvSpPr>
              <a:spLocks noChangeArrowheads="1"/>
            </p:cNvSpPr>
            <p:nvPr/>
          </p:nvSpPr>
          <p:spPr bwMode="auto">
            <a:xfrm>
              <a:off x="3236" y="2051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76" name="Rectangle 13"/>
            <p:cNvSpPr>
              <a:spLocks noChangeArrowheads="1"/>
            </p:cNvSpPr>
            <p:nvPr/>
          </p:nvSpPr>
          <p:spPr bwMode="auto">
            <a:xfrm>
              <a:off x="3366" y="2051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77" name="Rectangle 14"/>
            <p:cNvSpPr>
              <a:spLocks noChangeArrowheads="1"/>
            </p:cNvSpPr>
            <p:nvPr/>
          </p:nvSpPr>
          <p:spPr bwMode="auto">
            <a:xfrm>
              <a:off x="3495" y="2051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78" name="Rectangle 15"/>
            <p:cNvSpPr>
              <a:spLocks noChangeArrowheads="1"/>
            </p:cNvSpPr>
            <p:nvPr/>
          </p:nvSpPr>
          <p:spPr bwMode="auto">
            <a:xfrm>
              <a:off x="3624" y="2051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79" name="Rectangle 16"/>
            <p:cNvSpPr>
              <a:spLocks noChangeArrowheads="1"/>
            </p:cNvSpPr>
            <p:nvPr/>
          </p:nvSpPr>
          <p:spPr bwMode="auto">
            <a:xfrm>
              <a:off x="3754" y="2051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80" name="Rectangle 17"/>
            <p:cNvSpPr>
              <a:spLocks noChangeArrowheads="1"/>
            </p:cNvSpPr>
            <p:nvPr/>
          </p:nvSpPr>
          <p:spPr bwMode="auto">
            <a:xfrm>
              <a:off x="3883" y="2051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81" name="Rectangle 18"/>
            <p:cNvSpPr>
              <a:spLocks noChangeArrowheads="1"/>
            </p:cNvSpPr>
            <p:nvPr/>
          </p:nvSpPr>
          <p:spPr bwMode="auto">
            <a:xfrm>
              <a:off x="4012" y="2051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82" name="Rectangle 19"/>
            <p:cNvSpPr>
              <a:spLocks noChangeArrowheads="1"/>
            </p:cNvSpPr>
            <p:nvPr/>
          </p:nvSpPr>
          <p:spPr bwMode="auto">
            <a:xfrm>
              <a:off x="4141" y="2051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83" name="Rectangle 20"/>
            <p:cNvSpPr>
              <a:spLocks noChangeArrowheads="1"/>
            </p:cNvSpPr>
            <p:nvPr/>
          </p:nvSpPr>
          <p:spPr bwMode="auto">
            <a:xfrm>
              <a:off x="4270" y="2051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84" name="Rectangle 21"/>
            <p:cNvSpPr>
              <a:spLocks noChangeArrowheads="1"/>
            </p:cNvSpPr>
            <p:nvPr/>
          </p:nvSpPr>
          <p:spPr bwMode="auto">
            <a:xfrm>
              <a:off x="4400" y="2051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85" name="Rectangle 22"/>
            <p:cNvSpPr>
              <a:spLocks noChangeArrowheads="1"/>
            </p:cNvSpPr>
            <p:nvPr/>
          </p:nvSpPr>
          <p:spPr bwMode="auto">
            <a:xfrm>
              <a:off x="4515" y="2051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86" name="Rectangle 23"/>
            <p:cNvSpPr>
              <a:spLocks noChangeArrowheads="1"/>
            </p:cNvSpPr>
            <p:nvPr/>
          </p:nvSpPr>
          <p:spPr bwMode="auto">
            <a:xfrm>
              <a:off x="4644" y="2051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87" name="Rectangle 24"/>
            <p:cNvSpPr>
              <a:spLocks noChangeArrowheads="1"/>
            </p:cNvSpPr>
            <p:nvPr/>
          </p:nvSpPr>
          <p:spPr bwMode="auto">
            <a:xfrm>
              <a:off x="2850" y="2051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88" name="Rectangle 25"/>
            <p:cNvSpPr>
              <a:spLocks noChangeArrowheads="1"/>
            </p:cNvSpPr>
            <p:nvPr/>
          </p:nvSpPr>
          <p:spPr bwMode="auto">
            <a:xfrm>
              <a:off x="2978" y="2051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89" name="Rectangle 26"/>
            <p:cNvSpPr>
              <a:spLocks noChangeArrowheads="1"/>
            </p:cNvSpPr>
            <p:nvPr/>
          </p:nvSpPr>
          <p:spPr bwMode="auto">
            <a:xfrm>
              <a:off x="3108" y="2051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90" name="Text Box 30"/>
            <p:cNvSpPr txBox="1">
              <a:spLocks noChangeArrowheads="1"/>
            </p:cNvSpPr>
            <p:nvPr/>
          </p:nvSpPr>
          <p:spPr bwMode="auto">
            <a:xfrm>
              <a:off x="2928" y="1785"/>
              <a:ext cx="19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/>
                <a:t>Input </a:t>
              </a:r>
              <a:r>
                <a:rPr lang="en-US" sz="1800" dirty="0">
                  <a:solidFill>
                    <a:srgbClr val="0000FF"/>
                  </a:solidFill>
                </a:rPr>
                <a:t>buffer</a:t>
              </a:r>
              <a:r>
                <a:rPr lang="en-US" sz="1800" dirty="0"/>
                <a:t> (</a:t>
              </a:r>
              <a:r>
                <a:rPr lang="en-US" sz="1800" dirty="0" smtClean="0"/>
                <a:t>an array of bytes)</a:t>
              </a:r>
              <a:endParaRPr lang="en-US" sz="1800" dirty="0"/>
            </a:p>
          </p:txBody>
        </p:sp>
        <p:sp>
          <p:nvSpPr>
            <p:cNvPr id="61591" name="Text Box 31"/>
            <p:cNvSpPr txBox="1">
              <a:spLocks noChangeArrowheads="1"/>
            </p:cNvSpPr>
            <p:nvPr/>
          </p:nvSpPr>
          <p:spPr bwMode="auto">
            <a:xfrm>
              <a:off x="1344" y="1785"/>
              <a:ext cx="1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/>
                <a:t>Variable: </a:t>
              </a:r>
              <a:r>
                <a:rPr lang="en-US" sz="1800" dirty="0" err="1">
                  <a:solidFill>
                    <a:srgbClr val="0000FF"/>
                  </a:solidFill>
                </a:rPr>
                <a:t>strvar</a:t>
              </a:r>
              <a:endParaRPr lang="en-US" sz="1800" dirty="0">
                <a:solidFill>
                  <a:srgbClr val="0000FF"/>
                </a:solidFill>
              </a:endParaRPr>
            </a:p>
          </p:txBody>
        </p:sp>
        <p:sp>
          <p:nvSpPr>
            <p:cNvPr id="61592" name="Line 32"/>
            <p:cNvSpPr>
              <a:spLocks noChangeShapeType="1"/>
            </p:cNvSpPr>
            <p:nvPr/>
          </p:nvSpPr>
          <p:spPr bwMode="auto">
            <a:xfrm flipH="1">
              <a:off x="2514" y="2116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3" name="Text Box 33"/>
            <p:cNvSpPr txBox="1">
              <a:spLocks noChangeArrowheads="1"/>
            </p:cNvSpPr>
            <p:nvPr/>
          </p:nvSpPr>
          <p:spPr bwMode="auto">
            <a:xfrm>
              <a:off x="2496" y="178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cin</a:t>
              </a:r>
            </a:p>
          </p:txBody>
        </p:sp>
        <p:sp>
          <p:nvSpPr>
            <p:cNvPr id="61594" name="Text Box 34"/>
            <p:cNvSpPr txBox="1">
              <a:spLocks noChangeArrowheads="1"/>
            </p:cNvSpPr>
            <p:nvPr/>
          </p:nvSpPr>
          <p:spPr bwMode="auto">
            <a:xfrm>
              <a:off x="555" y="2034"/>
              <a:ext cx="7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800" dirty="0"/>
                <a:t>Initial </a:t>
              </a:r>
              <a:r>
                <a:rPr lang="en-US" sz="1800" dirty="0" smtClean="0"/>
                <a:t>state</a:t>
              </a:r>
              <a:endParaRPr lang="en-US" sz="1800" dirty="0"/>
            </a:p>
          </p:txBody>
        </p:sp>
        <p:sp>
          <p:nvSpPr>
            <p:cNvPr id="61595" name="Line 93"/>
            <p:cNvSpPr>
              <a:spLocks noChangeShapeType="1"/>
            </p:cNvSpPr>
            <p:nvPr/>
          </p:nvSpPr>
          <p:spPr bwMode="auto">
            <a:xfrm>
              <a:off x="2850" y="1921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6" name="Line 94"/>
            <p:cNvSpPr>
              <a:spLocks noChangeShapeType="1"/>
            </p:cNvSpPr>
            <p:nvPr/>
          </p:nvSpPr>
          <p:spPr bwMode="auto">
            <a:xfrm>
              <a:off x="2913" y="1921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7"/>
          <p:cNvGrpSpPr>
            <a:grpSpLocks/>
          </p:cNvGrpSpPr>
          <p:nvPr/>
        </p:nvGrpSpPr>
        <p:grpSpPr bwMode="auto">
          <a:xfrm>
            <a:off x="288926" y="3970337"/>
            <a:ext cx="8758239" cy="771524"/>
            <a:chOff x="182" y="1454"/>
            <a:chExt cx="5517" cy="486"/>
          </a:xfrm>
        </p:grpSpPr>
        <p:sp>
          <p:nvSpPr>
            <p:cNvPr id="61536" name="Rectangle 35"/>
            <p:cNvSpPr>
              <a:spLocks noChangeArrowheads="1"/>
            </p:cNvSpPr>
            <p:nvPr/>
          </p:nvSpPr>
          <p:spPr bwMode="auto">
            <a:xfrm>
              <a:off x="182" y="1533"/>
              <a:ext cx="11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800" dirty="0" smtClean="0"/>
                <a:t>Call cin </a:t>
              </a:r>
              <a:r>
                <a:rPr lang="en-US" sz="1800" dirty="0"/>
                <a:t>&gt;&gt; </a:t>
              </a:r>
              <a:r>
                <a:rPr lang="en-US" sz="1800" dirty="0" err="1" smtClean="0"/>
                <a:t>strvar</a:t>
              </a:r>
              <a:endParaRPr lang="en-US" sz="1800" dirty="0" smtClean="0"/>
            </a:p>
            <a:p>
              <a:pPr eaLnBrk="1" hangingPunct="1"/>
              <a:r>
                <a:rPr lang="en-US" sz="1800" dirty="0"/>
                <a:t>or </a:t>
              </a:r>
              <a:r>
                <a:rPr lang="en-US" sz="1800" dirty="0" err="1" smtClean="0"/>
                <a:t>scanf</a:t>
              </a:r>
              <a:r>
                <a:rPr lang="en-US" sz="1800" dirty="0" smtClean="0"/>
                <a:t> </a:t>
              </a:r>
              <a:endParaRPr lang="en-US" sz="1800" dirty="0"/>
            </a:p>
          </p:txBody>
        </p:sp>
        <p:sp>
          <p:nvSpPr>
            <p:cNvPr id="61537" name="Rectangle 36"/>
            <p:cNvSpPr>
              <a:spLocks noChangeArrowheads="1"/>
            </p:cNvSpPr>
            <p:nvPr/>
          </p:nvSpPr>
          <p:spPr bwMode="auto">
            <a:xfrm>
              <a:off x="1310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38" name="Rectangle 37"/>
            <p:cNvSpPr>
              <a:spLocks noChangeArrowheads="1"/>
            </p:cNvSpPr>
            <p:nvPr/>
          </p:nvSpPr>
          <p:spPr bwMode="auto">
            <a:xfrm>
              <a:off x="1438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39" name="Rectangle 38"/>
            <p:cNvSpPr>
              <a:spLocks noChangeArrowheads="1"/>
            </p:cNvSpPr>
            <p:nvPr/>
          </p:nvSpPr>
          <p:spPr bwMode="auto">
            <a:xfrm>
              <a:off x="1568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40" name="Rectangle 39"/>
            <p:cNvSpPr>
              <a:spLocks noChangeArrowheads="1"/>
            </p:cNvSpPr>
            <p:nvPr/>
          </p:nvSpPr>
          <p:spPr bwMode="auto">
            <a:xfrm>
              <a:off x="1697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41" name="Rectangle 40"/>
            <p:cNvSpPr>
              <a:spLocks noChangeArrowheads="1"/>
            </p:cNvSpPr>
            <p:nvPr/>
          </p:nvSpPr>
          <p:spPr bwMode="auto">
            <a:xfrm>
              <a:off x="1826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42" name="Rectangle 41"/>
            <p:cNvSpPr>
              <a:spLocks noChangeArrowheads="1"/>
            </p:cNvSpPr>
            <p:nvPr/>
          </p:nvSpPr>
          <p:spPr bwMode="auto">
            <a:xfrm>
              <a:off x="1956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43" name="Rectangle 42"/>
            <p:cNvSpPr>
              <a:spLocks noChangeArrowheads="1"/>
            </p:cNvSpPr>
            <p:nvPr/>
          </p:nvSpPr>
          <p:spPr bwMode="auto">
            <a:xfrm>
              <a:off x="208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44" name="Rectangle 43"/>
            <p:cNvSpPr>
              <a:spLocks noChangeArrowheads="1"/>
            </p:cNvSpPr>
            <p:nvPr/>
          </p:nvSpPr>
          <p:spPr bwMode="auto">
            <a:xfrm>
              <a:off x="2214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45" name="Rectangle 44"/>
            <p:cNvSpPr>
              <a:spLocks noChangeArrowheads="1"/>
            </p:cNvSpPr>
            <p:nvPr/>
          </p:nvSpPr>
          <p:spPr bwMode="auto">
            <a:xfrm>
              <a:off x="2342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46" name="Rectangle 45"/>
            <p:cNvSpPr>
              <a:spLocks noChangeArrowheads="1"/>
            </p:cNvSpPr>
            <p:nvPr/>
          </p:nvSpPr>
          <p:spPr bwMode="auto">
            <a:xfrm>
              <a:off x="3236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47" name="Rectangle 46"/>
            <p:cNvSpPr>
              <a:spLocks noChangeArrowheads="1"/>
            </p:cNvSpPr>
            <p:nvPr/>
          </p:nvSpPr>
          <p:spPr bwMode="auto">
            <a:xfrm>
              <a:off x="3366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48" name="Rectangle 47"/>
            <p:cNvSpPr>
              <a:spLocks noChangeArrowheads="1"/>
            </p:cNvSpPr>
            <p:nvPr/>
          </p:nvSpPr>
          <p:spPr bwMode="auto">
            <a:xfrm>
              <a:off x="3495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49" name="Rectangle 48"/>
            <p:cNvSpPr>
              <a:spLocks noChangeArrowheads="1"/>
            </p:cNvSpPr>
            <p:nvPr/>
          </p:nvSpPr>
          <p:spPr bwMode="auto">
            <a:xfrm>
              <a:off x="362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50" name="Rectangle 49"/>
            <p:cNvSpPr>
              <a:spLocks noChangeArrowheads="1"/>
            </p:cNvSpPr>
            <p:nvPr/>
          </p:nvSpPr>
          <p:spPr bwMode="auto">
            <a:xfrm>
              <a:off x="3754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51" name="Rectangle 50"/>
            <p:cNvSpPr>
              <a:spLocks noChangeArrowheads="1"/>
            </p:cNvSpPr>
            <p:nvPr/>
          </p:nvSpPr>
          <p:spPr bwMode="auto">
            <a:xfrm>
              <a:off x="3883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52" name="Rectangle 51"/>
            <p:cNvSpPr>
              <a:spLocks noChangeArrowheads="1"/>
            </p:cNvSpPr>
            <p:nvPr/>
          </p:nvSpPr>
          <p:spPr bwMode="auto">
            <a:xfrm>
              <a:off x="4012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53" name="Rectangle 52"/>
            <p:cNvSpPr>
              <a:spLocks noChangeArrowheads="1"/>
            </p:cNvSpPr>
            <p:nvPr/>
          </p:nvSpPr>
          <p:spPr bwMode="auto">
            <a:xfrm>
              <a:off x="4141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54" name="Rectangle 53"/>
            <p:cNvSpPr>
              <a:spLocks noChangeArrowheads="1"/>
            </p:cNvSpPr>
            <p:nvPr/>
          </p:nvSpPr>
          <p:spPr bwMode="auto">
            <a:xfrm>
              <a:off x="4270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55" name="Rectangle 54"/>
            <p:cNvSpPr>
              <a:spLocks noChangeArrowheads="1"/>
            </p:cNvSpPr>
            <p:nvPr/>
          </p:nvSpPr>
          <p:spPr bwMode="auto">
            <a:xfrm>
              <a:off x="4400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56" name="Rectangle 55"/>
            <p:cNvSpPr>
              <a:spLocks noChangeArrowheads="1"/>
            </p:cNvSpPr>
            <p:nvPr/>
          </p:nvSpPr>
          <p:spPr bwMode="auto">
            <a:xfrm>
              <a:off x="4515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57" name="Rectangle 56"/>
            <p:cNvSpPr>
              <a:spLocks noChangeArrowheads="1"/>
            </p:cNvSpPr>
            <p:nvPr/>
          </p:nvSpPr>
          <p:spPr bwMode="auto">
            <a:xfrm>
              <a:off x="464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58" name="Rectangle 57"/>
            <p:cNvSpPr>
              <a:spLocks noChangeArrowheads="1"/>
            </p:cNvSpPr>
            <p:nvPr/>
          </p:nvSpPr>
          <p:spPr bwMode="auto">
            <a:xfrm>
              <a:off x="2850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61559" name="Rectangle 58"/>
            <p:cNvSpPr>
              <a:spLocks noChangeArrowheads="1"/>
            </p:cNvSpPr>
            <p:nvPr/>
          </p:nvSpPr>
          <p:spPr bwMode="auto">
            <a:xfrm>
              <a:off x="2978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61560" name="Rectangle 59"/>
            <p:cNvSpPr>
              <a:spLocks noChangeArrowheads="1"/>
            </p:cNvSpPr>
            <p:nvPr/>
          </p:nvSpPr>
          <p:spPr bwMode="auto">
            <a:xfrm>
              <a:off x="3108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solidFill>
                    <a:srgbClr val="FF0000"/>
                  </a:solidFill>
                </a:rPr>
                <a:t>\n</a:t>
              </a:r>
            </a:p>
          </p:txBody>
        </p:sp>
        <p:sp>
          <p:nvSpPr>
            <p:cNvPr id="61561" name="Line 61"/>
            <p:cNvSpPr>
              <a:spLocks noChangeShapeType="1"/>
            </p:cNvSpPr>
            <p:nvPr/>
          </p:nvSpPr>
          <p:spPr bwMode="auto">
            <a:xfrm flipH="1">
              <a:off x="4838" y="1674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2" name="Text Box 62"/>
            <p:cNvSpPr txBox="1">
              <a:spLocks noChangeArrowheads="1"/>
            </p:cNvSpPr>
            <p:nvPr/>
          </p:nvSpPr>
          <p:spPr bwMode="auto">
            <a:xfrm>
              <a:off x="5015" y="1540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Keyboard</a:t>
              </a:r>
            </a:p>
          </p:txBody>
        </p:sp>
        <p:sp>
          <p:nvSpPr>
            <p:cNvPr id="61563" name="Line 63"/>
            <p:cNvSpPr>
              <a:spLocks noChangeShapeType="1"/>
            </p:cNvSpPr>
            <p:nvPr/>
          </p:nvSpPr>
          <p:spPr bwMode="auto">
            <a:xfrm flipH="1">
              <a:off x="2514" y="1648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4" name="Line 95"/>
            <p:cNvSpPr>
              <a:spLocks noChangeShapeType="1"/>
            </p:cNvSpPr>
            <p:nvPr/>
          </p:nvSpPr>
          <p:spPr bwMode="auto">
            <a:xfrm>
              <a:off x="2850" y="1454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5" name="Line 96"/>
            <p:cNvSpPr>
              <a:spLocks noChangeShapeType="1"/>
            </p:cNvSpPr>
            <p:nvPr/>
          </p:nvSpPr>
          <p:spPr bwMode="auto">
            <a:xfrm>
              <a:off x="3301" y="1454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160338" y="4586289"/>
            <a:ext cx="7985127" cy="798512"/>
            <a:chOff x="101" y="2697"/>
            <a:chExt cx="5030" cy="503"/>
          </a:xfrm>
        </p:grpSpPr>
        <p:sp>
          <p:nvSpPr>
            <p:cNvPr id="61507" name="Rectangle 64"/>
            <p:cNvSpPr>
              <a:spLocks noChangeArrowheads="1"/>
            </p:cNvSpPr>
            <p:nvPr/>
          </p:nvSpPr>
          <p:spPr bwMode="auto">
            <a:xfrm>
              <a:off x="101" y="2793"/>
              <a:ext cx="120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800" dirty="0" smtClean="0"/>
                <a:t>After cin </a:t>
              </a:r>
              <a:r>
                <a:rPr lang="en-US" sz="1800" dirty="0"/>
                <a:t>&gt;&gt; </a:t>
              </a:r>
              <a:r>
                <a:rPr lang="en-US" sz="1800" dirty="0" err="1" smtClean="0"/>
                <a:t>strvar</a:t>
              </a:r>
              <a:endParaRPr lang="en-US" sz="1800" dirty="0" smtClean="0"/>
            </a:p>
            <a:p>
              <a:pPr eaLnBrk="1" hangingPunct="1"/>
              <a:r>
                <a:rPr lang="en-US" sz="1800" dirty="0"/>
                <a:t>or </a:t>
              </a:r>
              <a:r>
                <a:rPr lang="en-US" sz="1800" dirty="0" err="1" smtClean="0"/>
                <a:t>scanf</a:t>
              </a:r>
              <a:endParaRPr lang="en-US" sz="1800" dirty="0"/>
            </a:p>
          </p:txBody>
        </p:sp>
        <p:sp>
          <p:nvSpPr>
            <p:cNvPr id="61508" name="Rectangle 65"/>
            <p:cNvSpPr>
              <a:spLocks noChangeArrowheads="1"/>
            </p:cNvSpPr>
            <p:nvPr/>
          </p:nvSpPr>
          <p:spPr bwMode="auto">
            <a:xfrm>
              <a:off x="1310" y="2826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61509" name="Rectangle 66"/>
            <p:cNvSpPr>
              <a:spLocks noChangeArrowheads="1"/>
            </p:cNvSpPr>
            <p:nvPr/>
          </p:nvSpPr>
          <p:spPr bwMode="auto">
            <a:xfrm>
              <a:off x="1438" y="2826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61510" name="Rectangle 67"/>
            <p:cNvSpPr>
              <a:spLocks noChangeArrowheads="1"/>
            </p:cNvSpPr>
            <p:nvPr/>
          </p:nvSpPr>
          <p:spPr bwMode="auto">
            <a:xfrm>
              <a:off x="1568" y="2826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solidFill>
                    <a:srgbClr val="0000FF"/>
                  </a:solidFill>
                </a:rPr>
                <a:t>\0</a:t>
              </a:r>
            </a:p>
          </p:txBody>
        </p:sp>
        <p:sp>
          <p:nvSpPr>
            <p:cNvPr id="61511" name="Rectangle 68"/>
            <p:cNvSpPr>
              <a:spLocks noChangeArrowheads="1"/>
            </p:cNvSpPr>
            <p:nvPr/>
          </p:nvSpPr>
          <p:spPr bwMode="auto">
            <a:xfrm>
              <a:off x="1697" y="2826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12" name="Rectangle 69"/>
            <p:cNvSpPr>
              <a:spLocks noChangeArrowheads="1"/>
            </p:cNvSpPr>
            <p:nvPr/>
          </p:nvSpPr>
          <p:spPr bwMode="auto">
            <a:xfrm>
              <a:off x="1826" y="2826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13" name="Rectangle 70"/>
            <p:cNvSpPr>
              <a:spLocks noChangeArrowheads="1"/>
            </p:cNvSpPr>
            <p:nvPr/>
          </p:nvSpPr>
          <p:spPr bwMode="auto">
            <a:xfrm>
              <a:off x="1956" y="2826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14" name="Rectangle 71"/>
            <p:cNvSpPr>
              <a:spLocks noChangeArrowheads="1"/>
            </p:cNvSpPr>
            <p:nvPr/>
          </p:nvSpPr>
          <p:spPr bwMode="auto">
            <a:xfrm>
              <a:off x="2084" y="2826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15" name="Rectangle 72"/>
            <p:cNvSpPr>
              <a:spLocks noChangeArrowheads="1"/>
            </p:cNvSpPr>
            <p:nvPr/>
          </p:nvSpPr>
          <p:spPr bwMode="auto">
            <a:xfrm>
              <a:off x="2214" y="2826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16" name="Rectangle 73"/>
            <p:cNvSpPr>
              <a:spLocks noChangeArrowheads="1"/>
            </p:cNvSpPr>
            <p:nvPr/>
          </p:nvSpPr>
          <p:spPr bwMode="auto">
            <a:xfrm>
              <a:off x="2342" y="2826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17" name="Rectangle 74"/>
            <p:cNvSpPr>
              <a:spLocks noChangeArrowheads="1"/>
            </p:cNvSpPr>
            <p:nvPr/>
          </p:nvSpPr>
          <p:spPr bwMode="auto">
            <a:xfrm>
              <a:off x="3236" y="2826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18" name="Rectangle 75"/>
            <p:cNvSpPr>
              <a:spLocks noChangeArrowheads="1"/>
            </p:cNvSpPr>
            <p:nvPr/>
          </p:nvSpPr>
          <p:spPr bwMode="auto">
            <a:xfrm>
              <a:off x="3366" y="2826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19" name="Rectangle 76"/>
            <p:cNvSpPr>
              <a:spLocks noChangeArrowheads="1"/>
            </p:cNvSpPr>
            <p:nvPr/>
          </p:nvSpPr>
          <p:spPr bwMode="auto">
            <a:xfrm>
              <a:off x="3495" y="2826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20" name="Rectangle 77"/>
            <p:cNvSpPr>
              <a:spLocks noChangeArrowheads="1"/>
            </p:cNvSpPr>
            <p:nvPr/>
          </p:nvSpPr>
          <p:spPr bwMode="auto">
            <a:xfrm>
              <a:off x="3624" y="2826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21" name="Rectangle 78"/>
            <p:cNvSpPr>
              <a:spLocks noChangeArrowheads="1"/>
            </p:cNvSpPr>
            <p:nvPr/>
          </p:nvSpPr>
          <p:spPr bwMode="auto">
            <a:xfrm>
              <a:off x="3754" y="2826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22" name="Rectangle 79"/>
            <p:cNvSpPr>
              <a:spLocks noChangeArrowheads="1"/>
            </p:cNvSpPr>
            <p:nvPr/>
          </p:nvSpPr>
          <p:spPr bwMode="auto">
            <a:xfrm>
              <a:off x="3883" y="2826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23" name="Rectangle 80"/>
            <p:cNvSpPr>
              <a:spLocks noChangeArrowheads="1"/>
            </p:cNvSpPr>
            <p:nvPr/>
          </p:nvSpPr>
          <p:spPr bwMode="auto">
            <a:xfrm>
              <a:off x="4012" y="2826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24" name="Rectangle 81"/>
            <p:cNvSpPr>
              <a:spLocks noChangeArrowheads="1"/>
            </p:cNvSpPr>
            <p:nvPr/>
          </p:nvSpPr>
          <p:spPr bwMode="auto">
            <a:xfrm>
              <a:off x="4141" y="2826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25" name="Rectangle 82"/>
            <p:cNvSpPr>
              <a:spLocks noChangeArrowheads="1"/>
            </p:cNvSpPr>
            <p:nvPr/>
          </p:nvSpPr>
          <p:spPr bwMode="auto">
            <a:xfrm>
              <a:off x="4270" y="2826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26" name="Rectangle 83"/>
            <p:cNvSpPr>
              <a:spLocks noChangeArrowheads="1"/>
            </p:cNvSpPr>
            <p:nvPr/>
          </p:nvSpPr>
          <p:spPr bwMode="auto">
            <a:xfrm>
              <a:off x="4400" y="2826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27" name="Rectangle 84"/>
            <p:cNvSpPr>
              <a:spLocks noChangeArrowheads="1"/>
            </p:cNvSpPr>
            <p:nvPr/>
          </p:nvSpPr>
          <p:spPr bwMode="auto">
            <a:xfrm>
              <a:off x="4515" y="2826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28" name="Rectangle 85"/>
            <p:cNvSpPr>
              <a:spLocks noChangeArrowheads="1"/>
            </p:cNvSpPr>
            <p:nvPr/>
          </p:nvSpPr>
          <p:spPr bwMode="auto">
            <a:xfrm>
              <a:off x="4644" y="2826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1529" name="Rectangle 86"/>
            <p:cNvSpPr>
              <a:spLocks noChangeArrowheads="1"/>
            </p:cNvSpPr>
            <p:nvPr/>
          </p:nvSpPr>
          <p:spPr bwMode="auto">
            <a:xfrm>
              <a:off x="2850" y="2826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solidFill>
                    <a:srgbClr val="FF0000"/>
                  </a:solidFill>
                </a:rPr>
                <a:t>\n</a:t>
              </a:r>
            </a:p>
          </p:txBody>
        </p:sp>
        <p:sp>
          <p:nvSpPr>
            <p:cNvPr id="61530" name="Rectangle 87"/>
            <p:cNvSpPr>
              <a:spLocks noChangeArrowheads="1"/>
            </p:cNvSpPr>
            <p:nvPr/>
          </p:nvSpPr>
          <p:spPr bwMode="auto">
            <a:xfrm>
              <a:off x="2978" y="2826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31" name="Rectangle 88"/>
            <p:cNvSpPr>
              <a:spLocks noChangeArrowheads="1"/>
            </p:cNvSpPr>
            <p:nvPr/>
          </p:nvSpPr>
          <p:spPr bwMode="auto">
            <a:xfrm>
              <a:off x="3108" y="2826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1532" name="Text Box 91"/>
            <p:cNvSpPr txBox="1">
              <a:spLocks noChangeArrowheads="1"/>
            </p:cNvSpPr>
            <p:nvPr/>
          </p:nvSpPr>
          <p:spPr bwMode="auto">
            <a:xfrm>
              <a:off x="5015" y="2783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sz="1800"/>
            </a:p>
          </p:txBody>
        </p:sp>
        <p:sp>
          <p:nvSpPr>
            <p:cNvPr id="61533" name="Line 92"/>
            <p:cNvSpPr>
              <a:spLocks noChangeShapeType="1"/>
            </p:cNvSpPr>
            <p:nvPr/>
          </p:nvSpPr>
          <p:spPr bwMode="auto">
            <a:xfrm flipH="1">
              <a:off x="2514" y="2891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4" name="Line 97"/>
            <p:cNvSpPr>
              <a:spLocks noChangeShapeType="1"/>
            </p:cNvSpPr>
            <p:nvPr/>
          </p:nvSpPr>
          <p:spPr bwMode="auto">
            <a:xfrm>
              <a:off x="2850" y="2697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5" name="Line 98"/>
            <p:cNvSpPr>
              <a:spLocks noChangeShapeType="1"/>
            </p:cNvSpPr>
            <p:nvPr/>
          </p:nvSpPr>
          <p:spPr bwMode="auto">
            <a:xfrm>
              <a:off x="3043" y="2697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288926" y="5202236"/>
            <a:ext cx="8758239" cy="771524"/>
            <a:chOff x="182" y="3085"/>
            <a:chExt cx="5517" cy="486"/>
          </a:xfrm>
        </p:grpSpPr>
        <p:sp>
          <p:nvSpPr>
            <p:cNvPr id="61477" name="Rectangle 99"/>
            <p:cNvSpPr>
              <a:spLocks noChangeArrowheads="1"/>
            </p:cNvSpPr>
            <p:nvPr/>
          </p:nvSpPr>
          <p:spPr bwMode="auto">
            <a:xfrm>
              <a:off x="1310" y="3214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/>
                <a:t>H</a:t>
              </a:r>
            </a:p>
          </p:txBody>
        </p:sp>
        <p:sp>
          <p:nvSpPr>
            <p:cNvPr id="61478" name="Rectangle 100"/>
            <p:cNvSpPr>
              <a:spLocks noChangeArrowheads="1"/>
            </p:cNvSpPr>
            <p:nvPr/>
          </p:nvSpPr>
          <p:spPr bwMode="auto">
            <a:xfrm>
              <a:off x="1438" y="3214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1600"/>
                <a:t>i</a:t>
              </a:r>
            </a:p>
          </p:txBody>
        </p:sp>
        <p:sp>
          <p:nvSpPr>
            <p:cNvPr id="61479" name="Rectangle 101"/>
            <p:cNvSpPr>
              <a:spLocks noChangeArrowheads="1"/>
            </p:cNvSpPr>
            <p:nvPr/>
          </p:nvSpPr>
          <p:spPr bwMode="auto">
            <a:xfrm>
              <a:off x="1568" y="3214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solidFill>
                    <a:srgbClr val="0000FF"/>
                  </a:solidFill>
                </a:rPr>
                <a:t>\0</a:t>
              </a:r>
            </a:p>
          </p:txBody>
        </p:sp>
        <p:sp>
          <p:nvSpPr>
            <p:cNvPr id="61480" name="Rectangle 102"/>
            <p:cNvSpPr>
              <a:spLocks noChangeArrowheads="1"/>
            </p:cNvSpPr>
            <p:nvPr/>
          </p:nvSpPr>
          <p:spPr bwMode="auto">
            <a:xfrm>
              <a:off x="1697" y="3214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81" name="Rectangle 103"/>
            <p:cNvSpPr>
              <a:spLocks noChangeArrowheads="1"/>
            </p:cNvSpPr>
            <p:nvPr/>
          </p:nvSpPr>
          <p:spPr bwMode="auto">
            <a:xfrm>
              <a:off x="1826" y="3214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82" name="Rectangle 104"/>
            <p:cNvSpPr>
              <a:spLocks noChangeArrowheads="1"/>
            </p:cNvSpPr>
            <p:nvPr/>
          </p:nvSpPr>
          <p:spPr bwMode="auto">
            <a:xfrm>
              <a:off x="1956" y="3214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83" name="Rectangle 105"/>
            <p:cNvSpPr>
              <a:spLocks noChangeArrowheads="1"/>
            </p:cNvSpPr>
            <p:nvPr/>
          </p:nvSpPr>
          <p:spPr bwMode="auto">
            <a:xfrm>
              <a:off x="2084" y="3214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84" name="Rectangle 106"/>
            <p:cNvSpPr>
              <a:spLocks noChangeArrowheads="1"/>
            </p:cNvSpPr>
            <p:nvPr/>
          </p:nvSpPr>
          <p:spPr bwMode="auto">
            <a:xfrm>
              <a:off x="2214" y="3214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85" name="Rectangle 107"/>
            <p:cNvSpPr>
              <a:spLocks noChangeArrowheads="1"/>
            </p:cNvSpPr>
            <p:nvPr/>
          </p:nvSpPr>
          <p:spPr bwMode="auto">
            <a:xfrm>
              <a:off x="2342" y="3214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86" name="Rectangle 108"/>
            <p:cNvSpPr>
              <a:spLocks noChangeArrowheads="1"/>
            </p:cNvSpPr>
            <p:nvPr/>
          </p:nvSpPr>
          <p:spPr bwMode="auto">
            <a:xfrm>
              <a:off x="3236" y="3214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87" name="Rectangle 109"/>
            <p:cNvSpPr>
              <a:spLocks noChangeArrowheads="1"/>
            </p:cNvSpPr>
            <p:nvPr/>
          </p:nvSpPr>
          <p:spPr bwMode="auto">
            <a:xfrm>
              <a:off x="3366" y="3214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88" name="Rectangle 110"/>
            <p:cNvSpPr>
              <a:spLocks noChangeArrowheads="1"/>
            </p:cNvSpPr>
            <p:nvPr/>
          </p:nvSpPr>
          <p:spPr bwMode="auto">
            <a:xfrm>
              <a:off x="3495" y="3214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89" name="Rectangle 111"/>
            <p:cNvSpPr>
              <a:spLocks noChangeArrowheads="1"/>
            </p:cNvSpPr>
            <p:nvPr/>
          </p:nvSpPr>
          <p:spPr bwMode="auto">
            <a:xfrm>
              <a:off x="3624" y="3214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90" name="Rectangle 112"/>
            <p:cNvSpPr>
              <a:spLocks noChangeArrowheads="1"/>
            </p:cNvSpPr>
            <p:nvPr/>
          </p:nvSpPr>
          <p:spPr bwMode="auto">
            <a:xfrm>
              <a:off x="3754" y="3214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91" name="Rectangle 113"/>
            <p:cNvSpPr>
              <a:spLocks noChangeArrowheads="1"/>
            </p:cNvSpPr>
            <p:nvPr/>
          </p:nvSpPr>
          <p:spPr bwMode="auto">
            <a:xfrm>
              <a:off x="3883" y="3214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92" name="Rectangle 114"/>
            <p:cNvSpPr>
              <a:spLocks noChangeArrowheads="1"/>
            </p:cNvSpPr>
            <p:nvPr/>
          </p:nvSpPr>
          <p:spPr bwMode="auto">
            <a:xfrm>
              <a:off x="4012" y="3214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93" name="Rectangle 115"/>
            <p:cNvSpPr>
              <a:spLocks noChangeArrowheads="1"/>
            </p:cNvSpPr>
            <p:nvPr/>
          </p:nvSpPr>
          <p:spPr bwMode="auto">
            <a:xfrm>
              <a:off x="4141" y="3214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94" name="Rectangle 116"/>
            <p:cNvSpPr>
              <a:spLocks noChangeArrowheads="1"/>
            </p:cNvSpPr>
            <p:nvPr/>
          </p:nvSpPr>
          <p:spPr bwMode="auto">
            <a:xfrm>
              <a:off x="4270" y="3214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95" name="Rectangle 117"/>
            <p:cNvSpPr>
              <a:spLocks noChangeArrowheads="1"/>
            </p:cNvSpPr>
            <p:nvPr/>
          </p:nvSpPr>
          <p:spPr bwMode="auto">
            <a:xfrm>
              <a:off x="4400" y="3214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96" name="Rectangle 118"/>
            <p:cNvSpPr>
              <a:spLocks noChangeArrowheads="1"/>
            </p:cNvSpPr>
            <p:nvPr/>
          </p:nvSpPr>
          <p:spPr bwMode="auto">
            <a:xfrm>
              <a:off x="4515" y="3214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97" name="Rectangle 119"/>
            <p:cNvSpPr>
              <a:spLocks noChangeArrowheads="1"/>
            </p:cNvSpPr>
            <p:nvPr/>
          </p:nvSpPr>
          <p:spPr bwMode="auto">
            <a:xfrm>
              <a:off x="4644" y="3214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98" name="Rectangle 120"/>
            <p:cNvSpPr>
              <a:spLocks noChangeArrowheads="1"/>
            </p:cNvSpPr>
            <p:nvPr/>
          </p:nvSpPr>
          <p:spPr bwMode="auto">
            <a:xfrm>
              <a:off x="2850" y="3214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/>
                <a:t>A</a:t>
              </a:r>
            </a:p>
          </p:txBody>
        </p:sp>
        <p:sp>
          <p:nvSpPr>
            <p:cNvPr id="61499" name="Rectangle 121"/>
            <p:cNvSpPr>
              <a:spLocks noChangeArrowheads="1"/>
            </p:cNvSpPr>
            <p:nvPr/>
          </p:nvSpPr>
          <p:spPr bwMode="auto">
            <a:xfrm>
              <a:off x="2978" y="3214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1600"/>
                <a:t>l</a:t>
              </a:r>
            </a:p>
          </p:txBody>
        </p:sp>
        <p:sp>
          <p:nvSpPr>
            <p:cNvPr id="61500" name="Rectangle 122"/>
            <p:cNvSpPr>
              <a:spLocks noChangeArrowheads="1"/>
            </p:cNvSpPr>
            <p:nvPr/>
          </p:nvSpPr>
          <p:spPr bwMode="auto">
            <a:xfrm>
              <a:off x="3108" y="3214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solidFill>
                    <a:srgbClr val="FF0000"/>
                  </a:solidFill>
                </a:rPr>
                <a:t>\n</a:t>
              </a:r>
            </a:p>
          </p:txBody>
        </p:sp>
        <p:sp>
          <p:nvSpPr>
            <p:cNvPr id="61501" name="Line 124"/>
            <p:cNvSpPr>
              <a:spLocks noChangeShapeType="1"/>
            </p:cNvSpPr>
            <p:nvPr/>
          </p:nvSpPr>
          <p:spPr bwMode="auto">
            <a:xfrm flipH="1">
              <a:off x="4838" y="3278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02" name="Text Box 125"/>
            <p:cNvSpPr txBox="1">
              <a:spLocks noChangeArrowheads="1"/>
            </p:cNvSpPr>
            <p:nvPr/>
          </p:nvSpPr>
          <p:spPr bwMode="auto">
            <a:xfrm>
              <a:off x="5015" y="3145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Keyboard</a:t>
              </a:r>
            </a:p>
          </p:txBody>
        </p:sp>
        <p:sp>
          <p:nvSpPr>
            <p:cNvPr id="61503" name="Line 126"/>
            <p:cNvSpPr>
              <a:spLocks noChangeShapeType="1"/>
            </p:cNvSpPr>
            <p:nvPr/>
          </p:nvSpPr>
          <p:spPr bwMode="auto">
            <a:xfrm flipH="1">
              <a:off x="2514" y="3278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04" name="Line 127"/>
            <p:cNvSpPr>
              <a:spLocks noChangeShapeType="1"/>
            </p:cNvSpPr>
            <p:nvPr/>
          </p:nvSpPr>
          <p:spPr bwMode="auto">
            <a:xfrm>
              <a:off x="2850" y="3085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05" name="Line 128"/>
            <p:cNvSpPr>
              <a:spLocks noChangeShapeType="1"/>
            </p:cNvSpPr>
            <p:nvPr/>
          </p:nvSpPr>
          <p:spPr bwMode="auto">
            <a:xfrm>
              <a:off x="3312" y="3085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06" name="Rectangle 129"/>
            <p:cNvSpPr>
              <a:spLocks noChangeArrowheads="1"/>
            </p:cNvSpPr>
            <p:nvPr/>
          </p:nvSpPr>
          <p:spPr bwMode="auto">
            <a:xfrm>
              <a:off x="182" y="3164"/>
              <a:ext cx="11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 smtClean="0"/>
                <a:t>Call cin </a:t>
              </a:r>
              <a:r>
                <a:rPr lang="en-US" sz="1800" dirty="0"/>
                <a:t>&gt;&gt; </a:t>
              </a:r>
              <a:r>
                <a:rPr lang="en-US" sz="1800" dirty="0" err="1" smtClean="0"/>
                <a:t>strvar</a:t>
              </a:r>
              <a:endParaRPr lang="en-US" sz="1800" dirty="0" smtClean="0"/>
            </a:p>
            <a:p>
              <a:pPr eaLnBrk="1" hangingPunct="1"/>
              <a:r>
                <a:rPr lang="en-US" sz="1800" dirty="0"/>
                <a:t>or </a:t>
              </a:r>
              <a:r>
                <a:rPr lang="en-US" sz="1800" dirty="0" err="1" smtClean="0"/>
                <a:t>scanf</a:t>
              </a:r>
              <a:endParaRPr lang="en-US" sz="1800" dirty="0"/>
            </a:p>
          </p:txBody>
        </p:sp>
      </p:grpSp>
      <p:sp>
        <p:nvSpPr>
          <p:cNvPr id="61447" name="Rectangle 174"/>
          <p:cNvSpPr>
            <a:spLocks noChangeArrowheads="1"/>
          </p:cNvSpPr>
          <p:nvPr/>
        </p:nvSpPr>
        <p:spPr bwMode="auto">
          <a:xfrm>
            <a:off x="762000" y="1066800"/>
            <a:ext cx="7543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054225" algn="l"/>
                <a:tab pos="3538538" algn="l"/>
                <a:tab pos="5830888" algn="l"/>
              </a:tabLst>
            </a:pPr>
            <a:r>
              <a:rPr lang="en-US" dirty="0">
                <a:latin typeface="Arial" pitchFamily="34" charset="0"/>
              </a:rPr>
              <a:t>char </a:t>
            </a:r>
            <a:r>
              <a:rPr lang="en-US" dirty="0" err="1">
                <a:latin typeface="Arial" pitchFamily="34" charset="0"/>
              </a:rPr>
              <a:t>strvar</a:t>
            </a:r>
            <a:r>
              <a:rPr lang="en-US" dirty="0">
                <a:latin typeface="Arial" pitchFamily="34" charset="0"/>
              </a:rPr>
              <a:t>[9];</a:t>
            </a:r>
          </a:p>
          <a:p>
            <a:pPr>
              <a:tabLst>
                <a:tab pos="2054225" algn="l"/>
                <a:tab pos="3538538" algn="l"/>
                <a:tab pos="5830888" algn="l"/>
              </a:tabLst>
            </a:pPr>
            <a:r>
              <a:rPr lang="en-US" dirty="0">
                <a:latin typeface="Arial" pitchFamily="34" charset="0"/>
              </a:rPr>
              <a:t>cin &gt;&gt; </a:t>
            </a:r>
            <a:r>
              <a:rPr lang="en-US" dirty="0" err="1">
                <a:latin typeface="Arial" pitchFamily="34" charset="0"/>
              </a:rPr>
              <a:t>strvar</a:t>
            </a:r>
            <a:r>
              <a:rPr lang="en-US" dirty="0" smtClean="0">
                <a:latin typeface="Arial" pitchFamily="34" charset="0"/>
              </a:rPr>
              <a:t>; 	or </a:t>
            </a:r>
            <a:r>
              <a:rPr lang="en-US" dirty="0">
                <a:latin typeface="Arial" pitchFamily="34" charset="0"/>
              </a:rPr>
              <a:t>scanf</a:t>
            </a:r>
            <a:r>
              <a:rPr lang="en-US" dirty="0" smtClean="0">
                <a:latin typeface="Arial" pitchFamily="34" charset="0"/>
              </a:rPr>
              <a:t>("%</a:t>
            </a:r>
            <a:r>
              <a:rPr lang="en-US" dirty="0">
                <a:latin typeface="Arial" pitchFamily="34" charset="0"/>
              </a:rPr>
              <a:t>s", </a:t>
            </a:r>
            <a:r>
              <a:rPr lang="en-US" dirty="0" err="1" smtClean="0">
                <a:latin typeface="Arial" pitchFamily="34" charset="0"/>
              </a:rPr>
              <a:t>strvar</a:t>
            </a:r>
            <a:r>
              <a:rPr lang="en-US" dirty="0" smtClean="0">
                <a:latin typeface="Arial" pitchFamily="34" charset="0"/>
              </a:rPr>
              <a:t>);</a:t>
            </a:r>
            <a:r>
              <a:rPr lang="en-US" dirty="0">
                <a:latin typeface="Arial" pitchFamily="34" charset="0"/>
              </a:rPr>
              <a:t>	// Enter: Hi</a:t>
            </a:r>
          </a:p>
          <a:p>
            <a:pPr>
              <a:tabLst>
                <a:tab pos="2054225" algn="l"/>
                <a:tab pos="3538538" algn="l"/>
                <a:tab pos="5830888" algn="l"/>
              </a:tabLst>
            </a:pPr>
            <a:r>
              <a:rPr lang="en-US" dirty="0">
                <a:latin typeface="Arial" pitchFamily="34" charset="0"/>
              </a:rPr>
              <a:t>cout &lt;&lt; </a:t>
            </a:r>
            <a:r>
              <a:rPr lang="en-US" dirty="0" err="1" smtClean="0">
                <a:latin typeface="Arial" pitchFamily="34" charset="0"/>
              </a:rPr>
              <a:t>strvar</a:t>
            </a:r>
            <a:r>
              <a:rPr lang="en-US" dirty="0" smtClean="0">
                <a:latin typeface="Arial" pitchFamily="34" charset="0"/>
              </a:rPr>
              <a:t>;	or </a:t>
            </a:r>
            <a:r>
              <a:rPr lang="en-US" dirty="0">
                <a:latin typeface="Arial" pitchFamily="34" charset="0"/>
              </a:rPr>
              <a:t>printf ("%s", </a:t>
            </a:r>
            <a:r>
              <a:rPr lang="en-US" dirty="0" err="1">
                <a:latin typeface="Arial" pitchFamily="34" charset="0"/>
              </a:rPr>
              <a:t>strvar</a:t>
            </a:r>
            <a:r>
              <a:rPr lang="en-US" dirty="0" smtClean="0">
                <a:latin typeface="Arial" pitchFamily="34" charset="0"/>
              </a:rPr>
              <a:t>);</a:t>
            </a:r>
            <a:endParaRPr lang="en-US" dirty="0">
              <a:latin typeface="Arial" pitchFamily="34" charset="0"/>
            </a:endParaRPr>
          </a:p>
          <a:p>
            <a:pPr>
              <a:tabLst>
                <a:tab pos="2054225" algn="l"/>
                <a:tab pos="3538538" algn="l"/>
                <a:tab pos="5830888" algn="l"/>
              </a:tabLst>
            </a:pPr>
            <a:r>
              <a:rPr lang="en-US" dirty="0">
                <a:latin typeface="Arial" pitchFamily="34" charset="0"/>
              </a:rPr>
              <a:t>cin &gt;&gt; </a:t>
            </a:r>
            <a:r>
              <a:rPr lang="en-US" dirty="0" err="1" smtClean="0">
                <a:latin typeface="Arial" pitchFamily="34" charset="0"/>
              </a:rPr>
              <a:t>strvar</a:t>
            </a:r>
            <a:r>
              <a:rPr lang="en-US" dirty="0" smtClean="0">
                <a:latin typeface="Arial" pitchFamily="34" charset="0"/>
              </a:rPr>
              <a:t>;	or </a:t>
            </a:r>
            <a:r>
              <a:rPr lang="en-US" dirty="0">
                <a:latin typeface="Arial" pitchFamily="34" charset="0"/>
              </a:rPr>
              <a:t>scanf</a:t>
            </a:r>
            <a:r>
              <a:rPr lang="en-US" dirty="0" smtClean="0">
                <a:latin typeface="Arial" pitchFamily="34" charset="0"/>
              </a:rPr>
              <a:t>(</a:t>
            </a:r>
            <a:r>
              <a:rPr lang="en-US" dirty="0">
                <a:latin typeface="Arial" pitchFamily="34" charset="0"/>
              </a:rPr>
              <a:t>"</a:t>
            </a:r>
            <a:r>
              <a:rPr lang="en-US" dirty="0" smtClean="0">
                <a:latin typeface="Arial" pitchFamily="34" charset="0"/>
              </a:rPr>
              <a:t>%s</a:t>
            </a:r>
            <a:r>
              <a:rPr lang="en-US" dirty="0">
                <a:latin typeface="Arial" pitchFamily="34" charset="0"/>
              </a:rPr>
              <a:t>"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strvar</a:t>
            </a:r>
            <a:r>
              <a:rPr lang="en-US" dirty="0">
                <a:latin typeface="Arial" pitchFamily="34" charset="0"/>
              </a:rPr>
              <a:t>); 	// Enter: </a:t>
            </a:r>
            <a:r>
              <a:rPr lang="en-US" dirty="0" smtClean="0">
                <a:latin typeface="Arial" pitchFamily="34" charset="0"/>
              </a:rPr>
              <a:t>Al</a:t>
            </a:r>
            <a:endParaRPr lang="en-US" dirty="0">
              <a:latin typeface="Arial" pitchFamily="34" charset="0"/>
            </a:endParaRPr>
          </a:p>
          <a:p>
            <a:pPr>
              <a:tabLst>
                <a:tab pos="2054225" algn="l"/>
                <a:tab pos="3538538" algn="l"/>
                <a:tab pos="5830888" algn="l"/>
              </a:tabLst>
            </a:pPr>
            <a:r>
              <a:rPr lang="en-US" dirty="0">
                <a:latin typeface="Arial" pitchFamily="34" charset="0"/>
              </a:rPr>
              <a:t>cout &lt;&lt; </a:t>
            </a:r>
            <a:r>
              <a:rPr lang="en-US" dirty="0" err="1" smtClean="0">
                <a:latin typeface="Arial" pitchFamily="34" charset="0"/>
              </a:rPr>
              <a:t>strvar</a:t>
            </a:r>
            <a:r>
              <a:rPr lang="en-US" dirty="0" smtClean="0">
                <a:latin typeface="Arial" pitchFamily="34" charset="0"/>
              </a:rPr>
              <a:t>;	or </a:t>
            </a:r>
            <a:r>
              <a:rPr lang="en-US" dirty="0">
                <a:latin typeface="Arial" pitchFamily="34" charset="0"/>
              </a:rPr>
              <a:t>printf ("%s", </a:t>
            </a:r>
            <a:r>
              <a:rPr lang="en-US" dirty="0" err="1">
                <a:latin typeface="Arial" pitchFamily="34" charset="0"/>
              </a:rPr>
              <a:t>strvar</a:t>
            </a:r>
            <a:r>
              <a:rPr lang="en-US" dirty="0">
                <a:latin typeface="Arial" pitchFamily="34" charset="0"/>
              </a:rPr>
              <a:t>);</a:t>
            </a:r>
          </a:p>
          <a:p>
            <a:pPr>
              <a:tabLst>
                <a:tab pos="2054225" algn="l"/>
                <a:tab pos="3538538" algn="l"/>
              </a:tabLst>
            </a:pPr>
            <a:endParaRPr lang="en-US" dirty="0">
              <a:latin typeface="Arial" pitchFamily="34" charset="0"/>
            </a:endParaRPr>
          </a:p>
        </p:txBody>
      </p:sp>
      <p:grpSp>
        <p:nvGrpSpPr>
          <p:cNvPr id="6" name="Group 209"/>
          <p:cNvGrpSpPr>
            <a:grpSpLocks/>
          </p:cNvGrpSpPr>
          <p:nvPr/>
        </p:nvGrpSpPr>
        <p:grpSpPr bwMode="auto">
          <a:xfrm>
            <a:off x="76201" y="5811836"/>
            <a:ext cx="7477127" cy="771524"/>
            <a:chOff x="48" y="3469"/>
            <a:chExt cx="4710" cy="486"/>
          </a:xfrm>
        </p:grpSpPr>
        <p:sp>
          <p:nvSpPr>
            <p:cNvPr id="61449" name="Rectangle 177"/>
            <p:cNvSpPr>
              <a:spLocks noChangeArrowheads="1"/>
            </p:cNvSpPr>
            <p:nvPr/>
          </p:nvSpPr>
          <p:spPr bwMode="auto">
            <a:xfrm>
              <a:off x="48" y="3548"/>
              <a:ext cx="120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 smtClean="0"/>
                <a:t>After cin </a:t>
              </a:r>
              <a:r>
                <a:rPr lang="en-US" sz="1800" dirty="0"/>
                <a:t>&gt;&gt; </a:t>
              </a:r>
              <a:r>
                <a:rPr lang="en-US" sz="1800" dirty="0" err="1" smtClean="0"/>
                <a:t>strvar</a:t>
              </a:r>
              <a:endParaRPr lang="en-US" sz="1800" dirty="0" smtClean="0"/>
            </a:p>
            <a:p>
              <a:pPr eaLnBrk="1" hangingPunct="1"/>
              <a:r>
                <a:rPr lang="en-US" sz="1800" dirty="0"/>
                <a:t>or </a:t>
              </a:r>
              <a:r>
                <a:rPr lang="en-US" sz="1800" dirty="0" err="1" smtClean="0"/>
                <a:t>scanf</a:t>
              </a:r>
              <a:endParaRPr lang="en-US" sz="1800" dirty="0"/>
            </a:p>
          </p:txBody>
        </p:sp>
        <p:sp>
          <p:nvSpPr>
            <p:cNvPr id="61450" name="Rectangle 178"/>
            <p:cNvSpPr>
              <a:spLocks noChangeArrowheads="1"/>
            </p:cNvSpPr>
            <p:nvPr/>
          </p:nvSpPr>
          <p:spPr bwMode="auto">
            <a:xfrm>
              <a:off x="1294" y="3598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/>
                <a:t>A</a:t>
              </a:r>
            </a:p>
          </p:txBody>
        </p:sp>
        <p:sp>
          <p:nvSpPr>
            <p:cNvPr id="61451" name="Rectangle 179"/>
            <p:cNvSpPr>
              <a:spLocks noChangeArrowheads="1"/>
            </p:cNvSpPr>
            <p:nvPr/>
          </p:nvSpPr>
          <p:spPr bwMode="auto">
            <a:xfrm>
              <a:off x="1422" y="3598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1600"/>
                <a:t>l</a:t>
              </a:r>
            </a:p>
          </p:txBody>
        </p:sp>
        <p:sp>
          <p:nvSpPr>
            <p:cNvPr id="61452" name="Rectangle 180"/>
            <p:cNvSpPr>
              <a:spLocks noChangeArrowheads="1"/>
            </p:cNvSpPr>
            <p:nvPr/>
          </p:nvSpPr>
          <p:spPr bwMode="auto">
            <a:xfrm>
              <a:off x="1552" y="3598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solidFill>
                    <a:srgbClr val="0000FF"/>
                  </a:solidFill>
                </a:rPr>
                <a:t>\0</a:t>
              </a:r>
            </a:p>
          </p:txBody>
        </p:sp>
        <p:sp>
          <p:nvSpPr>
            <p:cNvPr id="61453" name="Rectangle 181"/>
            <p:cNvSpPr>
              <a:spLocks noChangeArrowheads="1"/>
            </p:cNvSpPr>
            <p:nvPr/>
          </p:nvSpPr>
          <p:spPr bwMode="auto">
            <a:xfrm>
              <a:off x="1681" y="3598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54" name="Rectangle 182"/>
            <p:cNvSpPr>
              <a:spLocks noChangeArrowheads="1"/>
            </p:cNvSpPr>
            <p:nvPr/>
          </p:nvSpPr>
          <p:spPr bwMode="auto">
            <a:xfrm>
              <a:off x="1810" y="3598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55" name="Rectangle 183"/>
            <p:cNvSpPr>
              <a:spLocks noChangeArrowheads="1"/>
            </p:cNvSpPr>
            <p:nvPr/>
          </p:nvSpPr>
          <p:spPr bwMode="auto">
            <a:xfrm>
              <a:off x="1940" y="3598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56" name="Rectangle 184"/>
            <p:cNvSpPr>
              <a:spLocks noChangeArrowheads="1"/>
            </p:cNvSpPr>
            <p:nvPr/>
          </p:nvSpPr>
          <p:spPr bwMode="auto">
            <a:xfrm>
              <a:off x="2068" y="3598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57" name="Rectangle 185"/>
            <p:cNvSpPr>
              <a:spLocks noChangeArrowheads="1"/>
            </p:cNvSpPr>
            <p:nvPr/>
          </p:nvSpPr>
          <p:spPr bwMode="auto">
            <a:xfrm>
              <a:off x="2198" y="3598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58" name="Rectangle 186"/>
            <p:cNvSpPr>
              <a:spLocks noChangeArrowheads="1"/>
            </p:cNvSpPr>
            <p:nvPr/>
          </p:nvSpPr>
          <p:spPr bwMode="auto">
            <a:xfrm>
              <a:off x="2326" y="3598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59" name="Rectangle 187"/>
            <p:cNvSpPr>
              <a:spLocks noChangeArrowheads="1"/>
            </p:cNvSpPr>
            <p:nvPr/>
          </p:nvSpPr>
          <p:spPr bwMode="auto">
            <a:xfrm>
              <a:off x="3220" y="3598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60" name="Rectangle 188"/>
            <p:cNvSpPr>
              <a:spLocks noChangeArrowheads="1"/>
            </p:cNvSpPr>
            <p:nvPr/>
          </p:nvSpPr>
          <p:spPr bwMode="auto">
            <a:xfrm>
              <a:off x="3350" y="3598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61" name="Rectangle 189"/>
            <p:cNvSpPr>
              <a:spLocks noChangeArrowheads="1"/>
            </p:cNvSpPr>
            <p:nvPr/>
          </p:nvSpPr>
          <p:spPr bwMode="auto">
            <a:xfrm>
              <a:off x="3479" y="3598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62" name="Rectangle 190"/>
            <p:cNvSpPr>
              <a:spLocks noChangeArrowheads="1"/>
            </p:cNvSpPr>
            <p:nvPr/>
          </p:nvSpPr>
          <p:spPr bwMode="auto">
            <a:xfrm>
              <a:off x="3608" y="3598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63" name="Rectangle 191"/>
            <p:cNvSpPr>
              <a:spLocks noChangeArrowheads="1"/>
            </p:cNvSpPr>
            <p:nvPr/>
          </p:nvSpPr>
          <p:spPr bwMode="auto">
            <a:xfrm>
              <a:off x="3738" y="3598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64" name="Rectangle 192"/>
            <p:cNvSpPr>
              <a:spLocks noChangeArrowheads="1"/>
            </p:cNvSpPr>
            <p:nvPr/>
          </p:nvSpPr>
          <p:spPr bwMode="auto">
            <a:xfrm>
              <a:off x="3867" y="3598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65" name="Rectangle 193"/>
            <p:cNvSpPr>
              <a:spLocks noChangeArrowheads="1"/>
            </p:cNvSpPr>
            <p:nvPr/>
          </p:nvSpPr>
          <p:spPr bwMode="auto">
            <a:xfrm>
              <a:off x="3996" y="3598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66" name="Rectangle 194"/>
            <p:cNvSpPr>
              <a:spLocks noChangeArrowheads="1"/>
            </p:cNvSpPr>
            <p:nvPr/>
          </p:nvSpPr>
          <p:spPr bwMode="auto">
            <a:xfrm>
              <a:off x="4125" y="3598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67" name="Rectangle 195"/>
            <p:cNvSpPr>
              <a:spLocks noChangeArrowheads="1"/>
            </p:cNvSpPr>
            <p:nvPr/>
          </p:nvSpPr>
          <p:spPr bwMode="auto">
            <a:xfrm>
              <a:off x="4254" y="3598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/>
            </a:p>
          </p:txBody>
        </p:sp>
        <p:sp>
          <p:nvSpPr>
            <p:cNvPr id="61468" name="Rectangle 196"/>
            <p:cNvSpPr>
              <a:spLocks noChangeArrowheads="1"/>
            </p:cNvSpPr>
            <p:nvPr/>
          </p:nvSpPr>
          <p:spPr bwMode="auto">
            <a:xfrm>
              <a:off x="4384" y="3598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/>
            </a:p>
          </p:txBody>
        </p:sp>
        <p:sp>
          <p:nvSpPr>
            <p:cNvPr id="61469" name="Rectangle 197"/>
            <p:cNvSpPr>
              <a:spLocks noChangeArrowheads="1"/>
            </p:cNvSpPr>
            <p:nvPr/>
          </p:nvSpPr>
          <p:spPr bwMode="auto">
            <a:xfrm>
              <a:off x="4499" y="3598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/>
            </a:p>
          </p:txBody>
        </p:sp>
        <p:sp>
          <p:nvSpPr>
            <p:cNvPr id="61470" name="Rectangle 198"/>
            <p:cNvSpPr>
              <a:spLocks noChangeArrowheads="1"/>
            </p:cNvSpPr>
            <p:nvPr/>
          </p:nvSpPr>
          <p:spPr bwMode="auto">
            <a:xfrm>
              <a:off x="4628" y="3598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/>
            </a:p>
          </p:txBody>
        </p:sp>
        <p:sp>
          <p:nvSpPr>
            <p:cNvPr id="61471" name="Rectangle 199"/>
            <p:cNvSpPr>
              <a:spLocks noChangeArrowheads="1"/>
            </p:cNvSpPr>
            <p:nvPr/>
          </p:nvSpPr>
          <p:spPr bwMode="auto">
            <a:xfrm>
              <a:off x="2834" y="3598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solidFill>
                    <a:srgbClr val="FF0000"/>
                  </a:solidFill>
                </a:rPr>
                <a:t>\n</a:t>
              </a:r>
            </a:p>
          </p:txBody>
        </p:sp>
        <p:sp>
          <p:nvSpPr>
            <p:cNvPr id="61472" name="Rectangle 200"/>
            <p:cNvSpPr>
              <a:spLocks noChangeArrowheads="1"/>
            </p:cNvSpPr>
            <p:nvPr/>
          </p:nvSpPr>
          <p:spPr bwMode="auto">
            <a:xfrm>
              <a:off x="2962" y="3598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73" name="Rectangle 201"/>
            <p:cNvSpPr>
              <a:spLocks noChangeArrowheads="1"/>
            </p:cNvSpPr>
            <p:nvPr/>
          </p:nvSpPr>
          <p:spPr bwMode="auto">
            <a:xfrm>
              <a:off x="3092" y="3598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600"/>
            </a:p>
          </p:txBody>
        </p:sp>
        <p:sp>
          <p:nvSpPr>
            <p:cNvPr id="61474" name="Line 204"/>
            <p:cNvSpPr>
              <a:spLocks noChangeShapeType="1"/>
            </p:cNvSpPr>
            <p:nvPr/>
          </p:nvSpPr>
          <p:spPr bwMode="auto">
            <a:xfrm flipH="1">
              <a:off x="2498" y="3663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5" name="Line 205"/>
            <p:cNvSpPr>
              <a:spLocks noChangeShapeType="1"/>
            </p:cNvSpPr>
            <p:nvPr/>
          </p:nvSpPr>
          <p:spPr bwMode="auto">
            <a:xfrm>
              <a:off x="2834" y="3469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6" name="Line 206"/>
            <p:cNvSpPr>
              <a:spLocks noChangeShapeType="1"/>
            </p:cNvSpPr>
            <p:nvPr/>
          </p:nvSpPr>
          <p:spPr bwMode="auto">
            <a:xfrm>
              <a:off x="3027" y="3469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1893758" y="742890"/>
            <a:ext cx="4583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cs typeface="Times New Roman" pitchFamily="18" charset="0"/>
              </a:rPr>
              <a:t>For C++ File Operations: Text Section 3.5.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707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563563"/>
          </a:xfrm>
        </p:spPr>
        <p:txBody>
          <a:bodyPr/>
          <a:lstStyle/>
          <a:p>
            <a:r>
              <a:rPr lang="en-US" sz="2600" dirty="0" smtClean="0"/>
              <a:t>Case 2: Variable and Buffer Map of Unformatted I/O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881063" y="2740026"/>
            <a:ext cx="7021513" cy="841376"/>
            <a:chOff x="555" y="1632"/>
            <a:chExt cx="4423" cy="530"/>
          </a:xfrm>
        </p:grpSpPr>
        <p:sp>
          <p:nvSpPr>
            <p:cNvPr id="62593" name="Rectangle 3"/>
            <p:cNvSpPr>
              <a:spLocks noChangeArrowheads="1"/>
            </p:cNvSpPr>
            <p:nvPr/>
          </p:nvSpPr>
          <p:spPr bwMode="auto">
            <a:xfrm>
              <a:off x="1310" y="1954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94" name="Rectangle 4"/>
            <p:cNvSpPr>
              <a:spLocks noChangeArrowheads="1"/>
            </p:cNvSpPr>
            <p:nvPr/>
          </p:nvSpPr>
          <p:spPr bwMode="auto">
            <a:xfrm>
              <a:off x="1438" y="1954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95" name="Rectangle 5"/>
            <p:cNvSpPr>
              <a:spLocks noChangeArrowheads="1"/>
            </p:cNvSpPr>
            <p:nvPr/>
          </p:nvSpPr>
          <p:spPr bwMode="auto">
            <a:xfrm>
              <a:off x="1568" y="1954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96" name="Rectangle 6"/>
            <p:cNvSpPr>
              <a:spLocks noChangeArrowheads="1"/>
            </p:cNvSpPr>
            <p:nvPr/>
          </p:nvSpPr>
          <p:spPr bwMode="auto">
            <a:xfrm>
              <a:off x="1697" y="1954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97" name="Rectangle 7"/>
            <p:cNvSpPr>
              <a:spLocks noChangeArrowheads="1"/>
            </p:cNvSpPr>
            <p:nvPr/>
          </p:nvSpPr>
          <p:spPr bwMode="auto">
            <a:xfrm>
              <a:off x="1826" y="1954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98" name="Rectangle 8"/>
            <p:cNvSpPr>
              <a:spLocks noChangeArrowheads="1"/>
            </p:cNvSpPr>
            <p:nvPr/>
          </p:nvSpPr>
          <p:spPr bwMode="auto">
            <a:xfrm>
              <a:off x="1956" y="1954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99" name="Rectangle 9"/>
            <p:cNvSpPr>
              <a:spLocks noChangeArrowheads="1"/>
            </p:cNvSpPr>
            <p:nvPr/>
          </p:nvSpPr>
          <p:spPr bwMode="auto">
            <a:xfrm>
              <a:off x="2084" y="1954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00" name="Rectangle 10"/>
            <p:cNvSpPr>
              <a:spLocks noChangeArrowheads="1"/>
            </p:cNvSpPr>
            <p:nvPr/>
          </p:nvSpPr>
          <p:spPr bwMode="auto">
            <a:xfrm>
              <a:off x="2214" y="1954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01" name="Rectangle 11"/>
            <p:cNvSpPr>
              <a:spLocks noChangeArrowheads="1"/>
            </p:cNvSpPr>
            <p:nvPr/>
          </p:nvSpPr>
          <p:spPr bwMode="auto">
            <a:xfrm>
              <a:off x="2342" y="1954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02" name="Rectangle 12"/>
            <p:cNvSpPr>
              <a:spLocks noChangeArrowheads="1"/>
            </p:cNvSpPr>
            <p:nvPr/>
          </p:nvSpPr>
          <p:spPr bwMode="auto">
            <a:xfrm>
              <a:off x="3236" y="1954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03" name="Rectangle 13"/>
            <p:cNvSpPr>
              <a:spLocks noChangeArrowheads="1"/>
            </p:cNvSpPr>
            <p:nvPr/>
          </p:nvSpPr>
          <p:spPr bwMode="auto">
            <a:xfrm>
              <a:off x="3366" y="1954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04" name="Rectangle 14"/>
            <p:cNvSpPr>
              <a:spLocks noChangeArrowheads="1"/>
            </p:cNvSpPr>
            <p:nvPr/>
          </p:nvSpPr>
          <p:spPr bwMode="auto">
            <a:xfrm>
              <a:off x="3495" y="1954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05" name="Rectangle 15"/>
            <p:cNvSpPr>
              <a:spLocks noChangeArrowheads="1"/>
            </p:cNvSpPr>
            <p:nvPr/>
          </p:nvSpPr>
          <p:spPr bwMode="auto">
            <a:xfrm>
              <a:off x="3624" y="1954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06" name="Rectangle 16"/>
            <p:cNvSpPr>
              <a:spLocks noChangeArrowheads="1"/>
            </p:cNvSpPr>
            <p:nvPr/>
          </p:nvSpPr>
          <p:spPr bwMode="auto">
            <a:xfrm>
              <a:off x="3754" y="1954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07" name="Rectangle 17"/>
            <p:cNvSpPr>
              <a:spLocks noChangeArrowheads="1"/>
            </p:cNvSpPr>
            <p:nvPr/>
          </p:nvSpPr>
          <p:spPr bwMode="auto">
            <a:xfrm>
              <a:off x="3883" y="1954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08" name="Rectangle 18"/>
            <p:cNvSpPr>
              <a:spLocks noChangeArrowheads="1"/>
            </p:cNvSpPr>
            <p:nvPr/>
          </p:nvSpPr>
          <p:spPr bwMode="auto">
            <a:xfrm>
              <a:off x="4012" y="1954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09" name="Rectangle 19"/>
            <p:cNvSpPr>
              <a:spLocks noChangeArrowheads="1"/>
            </p:cNvSpPr>
            <p:nvPr/>
          </p:nvSpPr>
          <p:spPr bwMode="auto">
            <a:xfrm>
              <a:off x="4141" y="1954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10" name="Rectangle 20"/>
            <p:cNvSpPr>
              <a:spLocks noChangeArrowheads="1"/>
            </p:cNvSpPr>
            <p:nvPr/>
          </p:nvSpPr>
          <p:spPr bwMode="auto">
            <a:xfrm>
              <a:off x="4270" y="1954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11" name="Rectangle 21"/>
            <p:cNvSpPr>
              <a:spLocks noChangeArrowheads="1"/>
            </p:cNvSpPr>
            <p:nvPr/>
          </p:nvSpPr>
          <p:spPr bwMode="auto">
            <a:xfrm>
              <a:off x="4400" y="1954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12" name="Rectangle 22"/>
            <p:cNvSpPr>
              <a:spLocks noChangeArrowheads="1"/>
            </p:cNvSpPr>
            <p:nvPr/>
          </p:nvSpPr>
          <p:spPr bwMode="auto">
            <a:xfrm>
              <a:off x="4515" y="1954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13" name="Rectangle 23"/>
            <p:cNvSpPr>
              <a:spLocks noChangeArrowheads="1"/>
            </p:cNvSpPr>
            <p:nvPr/>
          </p:nvSpPr>
          <p:spPr bwMode="auto">
            <a:xfrm>
              <a:off x="4644" y="1954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14" name="Rectangle 24"/>
            <p:cNvSpPr>
              <a:spLocks noChangeArrowheads="1"/>
            </p:cNvSpPr>
            <p:nvPr/>
          </p:nvSpPr>
          <p:spPr bwMode="auto">
            <a:xfrm>
              <a:off x="2850" y="1954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15" name="Rectangle 25"/>
            <p:cNvSpPr>
              <a:spLocks noChangeArrowheads="1"/>
            </p:cNvSpPr>
            <p:nvPr/>
          </p:nvSpPr>
          <p:spPr bwMode="auto">
            <a:xfrm>
              <a:off x="2978" y="1954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16" name="Rectangle 26"/>
            <p:cNvSpPr>
              <a:spLocks noChangeArrowheads="1"/>
            </p:cNvSpPr>
            <p:nvPr/>
          </p:nvSpPr>
          <p:spPr bwMode="auto">
            <a:xfrm>
              <a:off x="3108" y="1954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617" name="Text Box 27"/>
            <p:cNvSpPr txBox="1">
              <a:spLocks noChangeArrowheads="1"/>
            </p:cNvSpPr>
            <p:nvPr/>
          </p:nvSpPr>
          <p:spPr bwMode="auto">
            <a:xfrm>
              <a:off x="3054" y="1632"/>
              <a:ext cx="19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Input buffer (a queue structure)</a:t>
              </a:r>
            </a:p>
          </p:txBody>
        </p:sp>
        <p:sp>
          <p:nvSpPr>
            <p:cNvPr id="62618" name="Text Box 28"/>
            <p:cNvSpPr txBox="1">
              <a:spLocks noChangeArrowheads="1"/>
            </p:cNvSpPr>
            <p:nvPr/>
          </p:nvSpPr>
          <p:spPr bwMode="auto">
            <a:xfrm>
              <a:off x="1344" y="1632"/>
              <a:ext cx="1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Variable: strvar</a:t>
              </a:r>
            </a:p>
          </p:txBody>
        </p:sp>
        <p:sp>
          <p:nvSpPr>
            <p:cNvPr id="62619" name="Line 29"/>
            <p:cNvSpPr>
              <a:spLocks noChangeShapeType="1"/>
            </p:cNvSpPr>
            <p:nvPr/>
          </p:nvSpPr>
          <p:spPr bwMode="auto">
            <a:xfrm flipH="1">
              <a:off x="2514" y="2019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20" name="Text Box 30"/>
            <p:cNvSpPr txBox="1">
              <a:spLocks noChangeArrowheads="1"/>
            </p:cNvSpPr>
            <p:nvPr/>
          </p:nvSpPr>
          <p:spPr bwMode="auto">
            <a:xfrm>
              <a:off x="2538" y="163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cin</a:t>
              </a:r>
            </a:p>
          </p:txBody>
        </p:sp>
        <p:sp>
          <p:nvSpPr>
            <p:cNvPr id="62621" name="Text Box 31"/>
            <p:cNvSpPr txBox="1">
              <a:spLocks noChangeArrowheads="1"/>
            </p:cNvSpPr>
            <p:nvPr/>
          </p:nvSpPr>
          <p:spPr bwMode="auto">
            <a:xfrm>
              <a:off x="555" y="1929"/>
              <a:ext cx="7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800" dirty="0"/>
                <a:t>Initial </a:t>
              </a:r>
              <a:r>
                <a:rPr lang="en-US" sz="1800" dirty="0" smtClean="0"/>
                <a:t>state</a:t>
              </a:r>
              <a:endParaRPr lang="en-US" sz="1800" dirty="0"/>
            </a:p>
          </p:txBody>
        </p:sp>
        <p:sp>
          <p:nvSpPr>
            <p:cNvPr id="62622" name="Line 32"/>
            <p:cNvSpPr>
              <a:spLocks noChangeShapeType="1"/>
            </p:cNvSpPr>
            <p:nvPr/>
          </p:nvSpPr>
          <p:spPr bwMode="auto">
            <a:xfrm>
              <a:off x="2850" y="1824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23" name="Line 33"/>
            <p:cNvSpPr>
              <a:spLocks noChangeShapeType="1"/>
            </p:cNvSpPr>
            <p:nvPr/>
          </p:nvSpPr>
          <p:spPr bwMode="auto">
            <a:xfrm>
              <a:off x="2913" y="1824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23839" y="3598862"/>
            <a:ext cx="8823327" cy="771524"/>
            <a:chOff x="141" y="1454"/>
            <a:chExt cx="5558" cy="486"/>
          </a:xfrm>
        </p:grpSpPr>
        <p:sp>
          <p:nvSpPr>
            <p:cNvPr id="62563" name="Rectangle 35"/>
            <p:cNvSpPr>
              <a:spLocks noChangeArrowheads="1"/>
            </p:cNvSpPr>
            <p:nvPr/>
          </p:nvSpPr>
          <p:spPr bwMode="auto">
            <a:xfrm>
              <a:off x="141" y="1533"/>
              <a:ext cx="118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 smtClean="0"/>
                <a:t>Call cin </a:t>
              </a:r>
              <a:r>
                <a:rPr lang="en-US" sz="1800" dirty="0"/>
                <a:t>&gt;&gt; </a:t>
              </a:r>
              <a:r>
                <a:rPr lang="en-US" sz="1800" dirty="0" err="1" smtClean="0"/>
                <a:t>strvar</a:t>
              </a:r>
              <a:endParaRPr lang="en-US" sz="1800" dirty="0" smtClean="0"/>
            </a:p>
            <a:p>
              <a:pPr eaLnBrk="1" hangingPunct="1"/>
              <a:r>
                <a:rPr lang="en-US" sz="1800" dirty="0"/>
                <a:t>or </a:t>
              </a:r>
              <a:r>
                <a:rPr lang="en-US" sz="1800" dirty="0" err="1" smtClean="0"/>
                <a:t>scanf</a:t>
              </a:r>
              <a:endParaRPr lang="en-US" sz="1800" dirty="0"/>
            </a:p>
          </p:txBody>
        </p:sp>
        <p:sp>
          <p:nvSpPr>
            <p:cNvPr id="62564" name="Rectangle 36"/>
            <p:cNvSpPr>
              <a:spLocks noChangeArrowheads="1"/>
            </p:cNvSpPr>
            <p:nvPr/>
          </p:nvSpPr>
          <p:spPr bwMode="auto">
            <a:xfrm>
              <a:off x="1310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65" name="Rectangle 37"/>
            <p:cNvSpPr>
              <a:spLocks noChangeArrowheads="1"/>
            </p:cNvSpPr>
            <p:nvPr/>
          </p:nvSpPr>
          <p:spPr bwMode="auto">
            <a:xfrm>
              <a:off x="1438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66" name="Rectangle 38"/>
            <p:cNvSpPr>
              <a:spLocks noChangeArrowheads="1"/>
            </p:cNvSpPr>
            <p:nvPr/>
          </p:nvSpPr>
          <p:spPr bwMode="auto">
            <a:xfrm>
              <a:off x="1568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67" name="Rectangle 39"/>
            <p:cNvSpPr>
              <a:spLocks noChangeArrowheads="1"/>
            </p:cNvSpPr>
            <p:nvPr/>
          </p:nvSpPr>
          <p:spPr bwMode="auto">
            <a:xfrm>
              <a:off x="1697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68" name="Rectangle 40"/>
            <p:cNvSpPr>
              <a:spLocks noChangeArrowheads="1"/>
            </p:cNvSpPr>
            <p:nvPr/>
          </p:nvSpPr>
          <p:spPr bwMode="auto">
            <a:xfrm>
              <a:off x="1826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69" name="Rectangle 41"/>
            <p:cNvSpPr>
              <a:spLocks noChangeArrowheads="1"/>
            </p:cNvSpPr>
            <p:nvPr/>
          </p:nvSpPr>
          <p:spPr bwMode="auto">
            <a:xfrm>
              <a:off x="1956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70" name="Rectangle 42"/>
            <p:cNvSpPr>
              <a:spLocks noChangeArrowheads="1"/>
            </p:cNvSpPr>
            <p:nvPr/>
          </p:nvSpPr>
          <p:spPr bwMode="auto">
            <a:xfrm>
              <a:off x="208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71" name="Rectangle 43"/>
            <p:cNvSpPr>
              <a:spLocks noChangeArrowheads="1"/>
            </p:cNvSpPr>
            <p:nvPr/>
          </p:nvSpPr>
          <p:spPr bwMode="auto">
            <a:xfrm>
              <a:off x="2214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72" name="Rectangle 44"/>
            <p:cNvSpPr>
              <a:spLocks noChangeArrowheads="1"/>
            </p:cNvSpPr>
            <p:nvPr/>
          </p:nvSpPr>
          <p:spPr bwMode="auto">
            <a:xfrm>
              <a:off x="2342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73" name="Rectangle 45"/>
            <p:cNvSpPr>
              <a:spLocks noChangeArrowheads="1"/>
            </p:cNvSpPr>
            <p:nvPr/>
          </p:nvSpPr>
          <p:spPr bwMode="auto">
            <a:xfrm>
              <a:off x="3236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74" name="Rectangle 46"/>
            <p:cNvSpPr>
              <a:spLocks noChangeArrowheads="1"/>
            </p:cNvSpPr>
            <p:nvPr/>
          </p:nvSpPr>
          <p:spPr bwMode="auto">
            <a:xfrm>
              <a:off x="3366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75" name="Rectangle 47"/>
            <p:cNvSpPr>
              <a:spLocks noChangeArrowheads="1"/>
            </p:cNvSpPr>
            <p:nvPr/>
          </p:nvSpPr>
          <p:spPr bwMode="auto">
            <a:xfrm>
              <a:off x="3495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76" name="Rectangle 48"/>
            <p:cNvSpPr>
              <a:spLocks noChangeArrowheads="1"/>
            </p:cNvSpPr>
            <p:nvPr/>
          </p:nvSpPr>
          <p:spPr bwMode="auto">
            <a:xfrm>
              <a:off x="362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77" name="Rectangle 49"/>
            <p:cNvSpPr>
              <a:spLocks noChangeArrowheads="1"/>
            </p:cNvSpPr>
            <p:nvPr/>
          </p:nvSpPr>
          <p:spPr bwMode="auto">
            <a:xfrm>
              <a:off x="3754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78" name="Rectangle 50"/>
            <p:cNvSpPr>
              <a:spLocks noChangeArrowheads="1"/>
            </p:cNvSpPr>
            <p:nvPr/>
          </p:nvSpPr>
          <p:spPr bwMode="auto">
            <a:xfrm>
              <a:off x="3883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79" name="Rectangle 51"/>
            <p:cNvSpPr>
              <a:spLocks noChangeArrowheads="1"/>
            </p:cNvSpPr>
            <p:nvPr/>
          </p:nvSpPr>
          <p:spPr bwMode="auto">
            <a:xfrm>
              <a:off x="4012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80" name="Rectangle 52"/>
            <p:cNvSpPr>
              <a:spLocks noChangeArrowheads="1"/>
            </p:cNvSpPr>
            <p:nvPr/>
          </p:nvSpPr>
          <p:spPr bwMode="auto">
            <a:xfrm>
              <a:off x="4141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81" name="Rectangle 53"/>
            <p:cNvSpPr>
              <a:spLocks noChangeArrowheads="1"/>
            </p:cNvSpPr>
            <p:nvPr/>
          </p:nvSpPr>
          <p:spPr bwMode="auto">
            <a:xfrm>
              <a:off x="4270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82" name="Rectangle 54"/>
            <p:cNvSpPr>
              <a:spLocks noChangeArrowheads="1"/>
            </p:cNvSpPr>
            <p:nvPr/>
          </p:nvSpPr>
          <p:spPr bwMode="auto">
            <a:xfrm>
              <a:off x="4400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83" name="Rectangle 55"/>
            <p:cNvSpPr>
              <a:spLocks noChangeArrowheads="1"/>
            </p:cNvSpPr>
            <p:nvPr/>
          </p:nvSpPr>
          <p:spPr bwMode="auto">
            <a:xfrm>
              <a:off x="4515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84" name="Rectangle 56"/>
            <p:cNvSpPr>
              <a:spLocks noChangeArrowheads="1"/>
            </p:cNvSpPr>
            <p:nvPr/>
          </p:nvSpPr>
          <p:spPr bwMode="auto">
            <a:xfrm>
              <a:off x="464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85" name="Rectangle 57"/>
            <p:cNvSpPr>
              <a:spLocks noChangeArrowheads="1"/>
            </p:cNvSpPr>
            <p:nvPr/>
          </p:nvSpPr>
          <p:spPr bwMode="auto">
            <a:xfrm>
              <a:off x="2850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62586" name="Rectangle 58"/>
            <p:cNvSpPr>
              <a:spLocks noChangeArrowheads="1"/>
            </p:cNvSpPr>
            <p:nvPr/>
          </p:nvSpPr>
          <p:spPr bwMode="auto">
            <a:xfrm>
              <a:off x="2978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62587" name="Rectangle 59"/>
            <p:cNvSpPr>
              <a:spLocks noChangeArrowheads="1"/>
            </p:cNvSpPr>
            <p:nvPr/>
          </p:nvSpPr>
          <p:spPr bwMode="auto">
            <a:xfrm>
              <a:off x="3108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\n</a:t>
              </a:r>
            </a:p>
          </p:txBody>
        </p:sp>
        <p:sp>
          <p:nvSpPr>
            <p:cNvPr id="62588" name="Line 60"/>
            <p:cNvSpPr>
              <a:spLocks noChangeShapeType="1"/>
            </p:cNvSpPr>
            <p:nvPr/>
          </p:nvSpPr>
          <p:spPr bwMode="auto">
            <a:xfrm flipH="1">
              <a:off x="4838" y="1674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9" name="Text Box 61"/>
            <p:cNvSpPr txBox="1">
              <a:spLocks noChangeArrowheads="1"/>
            </p:cNvSpPr>
            <p:nvPr/>
          </p:nvSpPr>
          <p:spPr bwMode="auto">
            <a:xfrm>
              <a:off x="5015" y="1540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Keyboard</a:t>
              </a:r>
            </a:p>
          </p:txBody>
        </p:sp>
        <p:sp>
          <p:nvSpPr>
            <p:cNvPr id="62590" name="Line 62"/>
            <p:cNvSpPr>
              <a:spLocks noChangeShapeType="1"/>
            </p:cNvSpPr>
            <p:nvPr/>
          </p:nvSpPr>
          <p:spPr bwMode="auto">
            <a:xfrm flipH="1">
              <a:off x="2514" y="1648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1" name="Line 63"/>
            <p:cNvSpPr>
              <a:spLocks noChangeShapeType="1"/>
            </p:cNvSpPr>
            <p:nvPr/>
          </p:nvSpPr>
          <p:spPr bwMode="auto">
            <a:xfrm>
              <a:off x="2850" y="1454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2" name="Line 64"/>
            <p:cNvSpPr>
              <a:spLocks noChangeShapeType="1"/>
            </p:cNvSpPr>
            <p:nvPr/>
          </p:nvSpPr>
          <p:spPr bwMode="auto">
            <a:xfrm>
              <a:off x="3301" y="1454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4"/>
          <p:cNvGrpSpPr>
            <a:grpSpLocks/>
          </p:cNvGrpSpPr>
          <p:nvPr/>
        </p:nvGrpSpPr>
        <p:grpSpPr bwMode="auto">
          <a:xfrm>
            <a:off x="63500" y="4214812"/>
            <a:ext cx="7515227" cy="771524"/>
            <a:chOff x="40" y="2561"/>
            <a:chExt cx="4734" cy="486"/>
          </a:xfrm>
        </p:grpSpPr>
        <p:sp>
          <p:nvSpPr>
            <p:cNvPr id="62535" name="Rectangle 66"/>
            <p:cNvSpPr>
              <a:spLocks noChangeArrowheads="1"/>
            </p:cNvSpPr>
            <p:nvPr/>
          </p:nvSpPr>
          <p:spPr bwMode="auto">
            <a:xfrm>
              <a:off x="40" y="2640"/>
              <a:ext cx="120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 smtClean="0"/>
                <a:t>After cin </a:t>
              </a:r>
              <a:r>
                <a:rPr lang="en-US" sz="1800" dirty="0"/>
                <a:t>&gt;&gt; </a:t>
              </a:r>
              <a:r>
                <a:rPr lang="en-US" sz="1800" dirty="0" err="1" smtClean="0"/>
                <a:t>strvar</a:t>
              </a:r>
              <a:endParaRPr lang="en-US" sz="1800" dirty="0" smtClean="0"/>
            </a:p>
            <a:p>
              <a:pPr eaLnBrk="1" hangingPunct="1"/>
              <a:r>
                <a:rPr lang="en-US" sz="1800" dirty="0" smtClean="0"/>
                <a:t>or </a:t>
              </a:r>
              <a:r>
                <a:rPr lang="en-US" sz="1800" dirty="0" err="1" smtClean="0"/>
                <a:t>scanf</a:t>
              </a:r>
              <a:endParaRPr lang="en-US" sz="1800" dirty="0"/>
            </a:p>
          </p:txBody>
        </p:sp>
        <p:sp>
          <p:nvSpPr>
            <p:cNvPr id="62536" name="Rectangle 67"/>
            <p:cNvSpPr>
              <a:spLocks noChangeArrowheads="1"/>
            </p:cNvSpPr>
            <p:nvPr/>
          </p:nvSpPr>
          <p:spPr bwMode="auto">
            <a:xfrm>
              <a:off x="1310" y="2690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62537" name="Rectangle 68"/>
            <p:cNvSpPr>
              <a:spLocks noChangeArrowheads="1"/>
            </p:cNvSpPr>
            <p:nvPr/>
          </p:nvSpPr>
          <p:spPr bwMode="auto">
            <a:xfrm>
              <a:off x="1438" y="2690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62538" name="Rectangle 69"/>
            <p:cNvSpPr>
              <a:spLocks noChangeArrowheads="1"/>
            </p:cNvSpPr>
            <p:nvPr/>
          </p:nvSpPr>
          <p:spPr bwMode="auto">
            <a:xfrm>
              <a:off x="1568" y="2690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\0</a:t>
              </a:r>
            </a:p>
          </p:txBody>
        </p:sp>
        <p:sp>
          <p:nvSpPr>
            <p:cNvPr id="62539" name="Rectangle 70"/>
            <p:cNvSpPr>
              <a:spLocks noChangeArrowheads="1"/>
            </p:cNvSpPr>
            <p:nvPr/>
          </p:nvSpPr>
          <p:spPr bwMode="auto">
            <a:xfrm>
              <a:off x="1697" y="2690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40" name="Rectangle 71"/>
            <p:cNvSpPr>
              <a:spLocks noChangeArrowheads="1"/>
            </p:cNvSpPr>
            <p:nvPr/>
          </p:nvSpPr>
          <p:spPr bwMode="auto">
            <a:xfrm>
              <a:off x="1826" y="2690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41" name="Rectangle 72"/>
            <p:cNvSpPr>
              <a:spLocks noChangeArrowheads="1"/>
            </p:cNvSpPr>
            <p:nvPr/>
          </p:nvSpPr>
          <p:spPr bwMode="auto">
            <a:xfrm>
              <a:off x="1956" y="2690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42" name="Rectangle 73"/>
            <p:cNvSpPr>
              <a:spLocks noChangeArrowheads="1"/>
            </p:cNvSpPr>
            <p:nvPr/>
          </p:nvSpPr>
          <p:spPr bwMode="auto">
            <a:xfrm>
              <a:off x="2084" y="2690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43" name="Rectangle 74"/>
            <p:cNvSpPr>
              <a:spLocks noChangeArrowheads="1"/>
            </p:cNvSpPr>
            <p:nvPr/>
          </p:nvSpPr>
          <p:spPr bwMode="auto">
            <a:xfrm>
              <a:off x="2214" y="2690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44" name="Rectangle 75"/>
            <p:cNvSpPr>
              <a:spLocks noChangeArrowheads="1"/>
            </p:cNvSpPr>
            <p:nvPr/>
          </p:nvSpPr>
          <p:spPr bwMode="auto">
            <a:xfrm>
              <a:off x="2342" y="2690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45" name="Rectangle 76"/>
            <p:cNvSpPr>
              <a:spLocks noChangeArrowheads="1"/>
            </p:cNvSpPr>
            <p:nvPr/>
          </p:nvSpPr>
          <p:spPr bwMode="auto">
            <a:xfrm>
              <a:off x="3236" y="2690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46" name="Rectangle 77"/>
            <p:cNvSpPr>
              <a:spLocks noChangeArrowheads="1"/>
            </p:cNvSpPr>
            <p:nvPr/>
          </p:nvSpPr>
          <p:spPr bwMode="auto">
            <a:xfrm>
              <a:off x="3366" y="2690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47" name="Rectangle 78"/>
            <p:cNvSpPr>
              <a:spLocks noChangeArrowheads="1"/>
            </p:cNvSpPr>
            <p:nvPr/>
          </p:nvSpPr>
          <p:spPr bwMode="auto">
            <a:xfrm>
              <a:off x="3495" y="2690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48" name="Rectangle 79"/>
            <p:cNvSpPr>
              <a:spLocks noChangeArrowheads="1"/>
            </p:cNvSpPr>
            <p:nvPr/>
          </p:nvSpPr>
          <p:spPr bwMode="auto">
            <a:xfrm>
              <a:off x="3624" y="2690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49" name="Rectangle 80"/>
            <p:cNvSpPr>
              <a:spLocks noChangeArrowheads="1"/>
            </p:cNvSpPr>
            <p:nvPr/>
          </p:nvSpPr>
          <p:spPr bwMode="auto">
            <a:xfrm>
              <a:off x="3754" y="2690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50" name="Rectangle 81"/>
            <p:cNvSpPr>
              <a:spLocks noChangeArrowheads="1"/>
            </p:cNvSpPr>
            <p:nvPr/>
          </p:nvSpPr>
          <p:spPr bwMode="auto">
            <a:xfrm>
              <a:off x="3883" y="2690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51" name="Rectangle 82"/>
            <p:cNvSpPr>
              <a:spLocks noChangeArrowheads="1"/>
            </p:cNvSpPr>
            <p:nvPr/>
          </p:nvSpPr>
          <p:spPr bwMode="auto">
            <a:xfrm>
              <a:off x="4012" y="2690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52" name="Rectangle 83"/>
            <p:cNvSpPr>
              <a:spLocks noChangeArrowheads="1"/>
            </p:cNvSpPr>
            <p:nvPr/>
          </p:nvSpPr>
          <p:spPr bwMode="auto">
            <a:xfrm>
              <a:off x="4141" y="2690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53" name="Rectangle 84"/>
            <p:cNvSpPr>
              <a:spLocks noChangeArrowheads="1"/>
            </p:cNvSpPr>
            <p:nvPr/>
          </p:nvSpPr>
          <p:spPr bwMode="auto">
            <a:xfrm>
              <a:off x="4270" y="2690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54" name="Rectangle 85"/>
            <p:cNvSpPr>
              <a:spLocks noChangeArrowheads="1"/>
            </p:cNvSpPr>
            <p:nvPr/>
          </p:nvSpPr>
          <p:spPr bwMode="auto">
            <a:xfrm>
              <a:off x="4400" y="2690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55" name="Rectangle 86"/>
            <p:cNvSpPr>
              <a:spLocks noChangeArrowheads="1"/>
            </p:cNvSpPr>
            <p:nvPr/>
          </p:nvSpPr>
          <p:spPr bwMode="auto">
            <a:xfrm>
              <a:off x="4515" y="2690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56" name="Rectangle 87"/>
            <p:cNvSpPr>
              <a:spLocks noChangeArrowheads="1"/>
            </p:cNvSpPr>
            <p:nvPr/>
          </p:nvSpPr>
          <p:spPr bwMode="auto">
            <a:xfrm>
              <a:off x="4644" y="2690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557" name="Rectangle 88"/>
            <p:cNvSpPr>
              <a:spLocks noChangeArrowheads="1"/>
            </p:cNvSpPr>
            <p:nvPr/>
          </p:nvSpPr>
          <p:spPr bwMode="auto">
            <a:xfrm>
              <a:off x="2850" y="2690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\n</a:t>
              </a:r>
            </a:p>
          </p:txBody>
        </p:sp>
        <p:sp>
          <p:nvSpPr>
            <p:cNvPr id="62558" name="Rectangle 89"/>
            <p:cNvSpPr>
              <a:spLocks noChangeArrowheads="1"/>
            </p:cNvSpPr>
            <p:nvPr/>
          </p:nvSpPr>
          <p:spPr bwMode="auto">
            <a:xfrm>
              <a:off x="2978" y="2690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59" name="Rectangle 90"/>
            <p:cNvSpPr>
              <a:spLocks noChangeArrowheads="1"/>
            </p:cNvSpPr>
            <p:nvPr/>
          </p:nvSpPr>
          <p:spPr bwMode="auto">
            <a:xfrm>
              <a:off x="3108" y="2690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60" name="Line 93"/>
            <p:cNvSpPr>
              <a:spLocks noChangeShapeType="1"/>
            </p:cNvSpPr>
            <p:nvPr/>
          </p:nvSpPr>
          <p:spPr bwMode="auto">
            <a:xfrm flipH="1">
              <a:off x="2514" y="2755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1" name="Line 94"/>
            <p:cNvSpPr>
              <a:spLocks noChangeShapeType="1"/>
            </p:cNvSpPr>
            <p:nvPr/>
          </p:nvSpPr>
          <p:spPr bwMode="auto">
            <a:xfrm>
              <a:off x="2850" y="2561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2" name="Line 95"/>
            <p:cNvSpPr>
              <a:spLocks noChangeShapeType="1"/>
            </p:cNvSpPr>
            <p:nvPr/>
          </p:nvSpPr>
          <p:spPr bwMode="auto">
            <a:xfrm>
              <a:off x="3043" y="2561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503238" y="4830763"/>
            <a:ext cx="8613776" cy="771525"/>
            <a:chOff x="317" y="2230"/>
            <a:chExt cx="5426" cy="486"/>
          </a:xfrm>
        </p:grpSpPr>
        <p:sp>
          <p:nvSpPr>
            <p:cNvPr id="62505" name="Rectangle 97"/>
            <p:cNvSpPr>
              <a:spLocks noChangeArrowheads="1"/>
            </p:cNvSpPr>
            <p:nvPr/>
          </p:nvSpPr>
          <p:spPr bwMode="auto">
            <a:xfrm>
              <a:off x="1310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62506" name="Rectangle 98"/>
            <p:cNvSpPr>
              <a:spLocks noChangeArrowheads="1"/>
            </p:cNvSpPr>
            <p:nvPr/>
          </p:nvSpPr>
          <p:spPr bwMode="auto">
            <a:xfrm>
              <a:off x="1438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62507" name="Rectangle 99"/>
            <p:cNvSpPr>
              <a:spLocks noChangeArrowheads="1"/>
            </p:cNvSpPr>
            <p:nvPr/>
          </p:nvSpPr>
          <p:spPr bwMode="auto">
            <a:xfrm>
              <a:off x="1568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\0</a:t>
              </a:r>
            </a:p>
          </p:txBody>
        </p:sp>
        <p:sp>
          <p:nvSpPr>
            <p:cNvPr id="62508" name="Rectangle 100"/>
            <p:cNvSpPr>
              <a:spLocks noChangeArrowheads="1"/>
            </p:cNvSpPr>
            <p:nvPr/>
          </p:nvSpPr>
          <p:spPr bwMode="auto">
            <a:xfrm>
              <a:off x="1697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09" name="Rectangle 101"/>
            <p:cNvSpPr>
              <a:spLocks noChangeArrowheads="1"/>
            </p:cNvSpPr>
            <p:nvPr/>
          </p:nvSpPr>
          <p:spPr bwMode="auto">
            <a:xfrm>
              <a:off x="1826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10" name="Rectangle 102"/>
            <p:cNvSpPr>
              <a:spLocks noChangeArrowheads="1"/>
            </p:cNvSpPr>
            <p:nvPr/>
          </p:nvSpPr>
          <p:spPr bwMode="auto">
            <a:xfrm>
              <a:off x="1956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11" name="Rectangle 103"/>
            <p:cNvSpPr>
              <a:spLocks noChangeArrowheads="1"/>
            </p:cNvSpPr>
            <p:nvPr/>
          </p:nvSpPr>
          <p:spPr bwMode="auto">
            <a:xfrm>
              <a:off x="2084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12" name="Rectangle 104"/>
            <p:cNvSpPr>
              <a:spLocks noChangeArrowheads="1"/>
            </p:cNvSpPr>
            <p:nvPr/>
          </p:nvSpPr>
          <p:spPr bwMode="auto">
            <a:xfrm>
              <a:off x="2214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13" name="Rectangle 105"/>
            <p:cNvSpPr>
              <a:spLocks noChangeArrowheads="1"/>
            </p:cNvSpPr>
            <p:nvPr/>
          </p:nvSpPr>
          <p:spPr bwMode="auto">
            <a:xfrm>
              <a:off x="2342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14" name="Rectangle 106"/>
            <p:cNvSpPr>
              <a:spLocks noChangeArrowheads="1"/>
            </p:cNvSpPr>
            <p:nvPr/>
          </p:nvSpPr>
          <p:spPr bwMode="auto">
            <a:xfrm>
              <a:off x="3236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15" name="Rectangle 107"/>
            <p:cNvSpPr>
              <a:spLocks noChangeArrowheads="1"/>
            </p:cNvSpPr>
            <p:nvPr/>
          </p:nvSpPr>
          <p:spPr bwMode="auto">
            <a:xfrm>
              <a:off x="3366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16" name="Rectangle 108"/>
            <p:cNvSpPr>
              <a:spLocks noChangeArrowheads="1"/>
            </p:cNvSpPr>
            <p:nvPr/>
          </p:nvSpPr>
          <p:spPr bwMode="auto">
            <a:xfrm>
              <a:off x="3495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17" name="Rectangle 109"/>
            <p:cNvSpPr>
              <a:spLocks noChangeArrowheads="1"/>
            </p:cNvSpPr>
            <p:nvPr/>
          </p:nvSpPr>
          <p:spPr bwMode="auto">
            <a:xfrm>
              <a:off x="3624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18" name="Rectangle 110"/>
            <p:cNvSpPr>
              <a:spLocks noChangeArrowheads="1"/>
            </p:cNvSpPr>
            <p:nvPr/>
          </p:nvSpPr>
          <p:spPr bwMode="auto">
            <a:xfrm>
              <a:off x="3754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19" name="Rectangle 111"/>
            <p:cNvSpPr>
              <a:spLocks noChangeArrowheads="1"/>
            </p:cNvSpPr>
            <p:nvPr/>
          </p:nvSpPr>
          <p:spPr bwMode="auto">
            <a:xfrm>
              <a:off x="3883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20" name="Rectangle 112"/>
            <p:cNvSpPr>
              <a:spLocks noChangeArrowheads="1"/>
            </p:cNvSpPr>
            <p:nvPr/>
          </p:nvSpPr>
          <p:spPr bwMode="auto">
            <a:xfrm>
              <a:off x="4012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21" name="Rectangle 113"/>
            <p:cNvSpPr>
              <a:spLocks noChangeArrowheads="1"/>
            </p:cNvSpPr>
            <p:nvPr/>
          </p:nvSpPr>
          <p:spPr bwMode="auto">
            <a:xfrm>
              <a:off x="4141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22" name="Rectangle 114"/>
            <p:cNvSpPr>
              <a:spLocks noChangeArrowheads="1"/>
            </p:cNvSpPr>
            <p:nvPr/>
          </p:nvSpPr>
          <p:spPr bwMode="auto">
            <a:xfrm>
              <a:off x="4270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23" name="Rectangle 115"/>
            <p:cNvSpPr>
              <a:spLocks noChangeArrowheads="1"/>
            </p:cNvSpPr>
            <p:nvPr/>
          </p:nvSpPr>
          <p:spPr bwMode="auto">
            <a:xfrm>
              <a:off x="4400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24" name="Rectangle 116"/>
            <p:cNvSpPr>
              <a:spLocks noChangeArrowheads="1"/>
            </p:cNvSpPr>
            <p:nvPr/>
          </p:nvSpPr>
          <p:spPr bwMode="auto">
            <a:xfrm>
              <a:off x="4515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25" name="Rectangle 117"/>
            <p:cNvSpPr>
              <a:spLocks noChangeArrowheads="1"/>
            </p:cNvSpPr>
            <p:nvPr/>
          </p:nvSpPr>
          <p:spPr bwMode="auto">
            <a:xfrm>
              <a:off x="4644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26" name="Rectangle 118"/>
            <p:cNvSpPr>
              <a:spLocks noChangeArrowheads="1"/>
            </p:cNvSpPr>
            <p:nvPr/>
          </p:nvSpPr>
          <p:spPr bwMode="auto">
            <a:xfrm>
              <a:off x="2850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\n</a:t>
              </a:r>
            </a:p>
          </p:txBody>
        </p:sp>
        <p:sp>
          <p:nvSpPr>
            <p:cNvPr id="62527" name="Rectangle 119"/>
            <p:cNvSpPr>
              <a:spLocks noChangeArrowheads="1"/>
            </p:cNvSpPr>
            <p:nvPr/>
          </p:nvSpPr>
          <p:spPr bwMode="auto">
            <a:xfrm>
              <a:off x="2978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28" name="Rectangle 120"/>
            <p:cNvSpPr>
              <a:spLocks noChangeArrowheads="1"/>
            </p:cNvSpPr>
            <p:nvPr/>
          </p:nvSpPr>
          <p:spPr bwMode="auto">
            <a:xfrm>
              <a:off x="3108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29" name="Line 121"/>
            <p:cNvSpPr>
              <a:spLocks noChangeShapeType="1"/>
            </p:cNvSpPr>
            <p:nvPr/>
          </p:nvSpPr>
          <p:spPr bwMode="auto">
            <a:xfrm flipH="1">
              <a:off x="4838" y="2423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0" name="Text Box 122"/>
            <p:cNvSpPr txBox="1">
              <a:spLocks noChangeArrowheads="1"/>
            </p:cNvSpPr>
            <p:nvPr/>
          </p:nvSpPr>
          <p:spPr bwMode="auto">
            <a:xfrm>
              <a:off x="5015" y="2290"/>
              <a:ext cx="7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No chance</a:t>
              </a:r>
            </a:p>
            <a:p>
              <a:pPr eaLnBrk="1" hangingPunct="1"/>
              <a:r>
                <a:rPr lang="en-US" sz="1800"/>
                <a:t>to enter</a:t>
              </a:r>
            </a:p>
          </p:txBody>
        </p:sp>
        <p:sp>
          <p:nvSpPr>
            <p:cNvPr id="62531" name="Line 123"/>
            <p:cNvSpPr>
              <a:spLocks noChangeShapeType="1"/>
            </p:cNvSpPr>
            <p:nvPr/>
          </p:nvSpPr>
          <p:spPr bwMode="auto">
            <a:xfrm flipH="1">
              <a:off x="2514" y="2423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2" name="Line 124"/>
            <p:cNvSpPr>
              <a:spLocks noChangeShapeType="1"/>
            </p:cNvSpPr>
            <p:nvPr/>
          </p:nvSpPr>
          <p:spPr bwMode="auto">
            <a:xfrm>
              <a:off x="2850" y="2230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3" name="Line 125"/>
            <p:cNvSpPr>
              <a:spLocks noChangeShapeType="1"/>
            </p:cNvSpPr>
            <p:nvPr/>
          </p:nvSpPr>
          <p:spPr bwMode="auto">
            <a:xfrm>
              <a:off x="2913" y="2230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4" name="Rectangle 126"/>
            <p:cNvSpPr>
              <a:spLocks noChangeArrowheads="1"/>
            </p:cNvSpPr>
            <p:nvPr/>
          </p:nvSpPr>
          <p:spPr bwMode="auto">
            <a:xfrm>
              <a:off x="317" y="2309"/>
              <a:ext cx="100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 smtClean="0"/>
                <a:t>Call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cin.getline</a:t>
              </a:r>
              <a:endParaRPr lang="en-US" sz="1800" dirty="0" smtClean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800" dirty="0"/>
                <a:t>or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fgetc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2471" name="Text Box 154"/>
          <p:cNvSpPr txBox="1">
            <a:spLocks noChangeArrowheads="1"/>
          </p:cNvSpPr>
          <p:nvPr/>
        </p:nvSpPr>
        <p:spPr bwMode="auto">
          <a:xfrm>
            <a:off x="7981950" y="55594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800"/>
          </a:p>
        </p:txBody>
      </p:sp>
      <p:grpSp>
        <p:nvGrpSpPr>
          <p:cNvPr id="6" name="Group 165"/>
          <p:cNvGrpSpPr>
            <a:grpSpLocks/>
          </p:cNvGrpSpPr>
          <p:nvPr/>
        </p:nvGrpSpPr>
        <p:grpSpPr bwMode="auto">
          <a:xfrm>
            <a:off x="336551" y="5424490"/>
            <a:ext cx="7262814" cy="795337"/>
            <a:chOff x="212" y="3323"/>
            <a:chExt cx="4575" cy="501"/>
          </a:xfrm>
        </p:grpSpPr>
        <p:sp>
          <p:nvSpPr>
            <p:cNvPr id="62477" name="Rectangle 128"/>
            <p:cNvSpPr>
              <a:spLocks noChangeArrowheads="1"/>
            </p:cNvSpPr>
            <p:nvPr/>
          </p:nvSpPr>
          <p:spPr bwMode="auto">
            <a:xfrm>
              <a:off x="212" y="3417"/>
              <a:ext cx="111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 smtClean="0"/>
                <a:t>After </a:t>
              </a:r>
              <a:r>
                <a:rPr lang="en-US" sz="1800" dirty="0" err="1" smtClean="0"/>
                <a:t>cin.getline</a:t>
              </a:r>
              <a:endParaRPr lang="en-US" sz="1800" dirty="0" smtClean="0"/>
            </a:p>
            <a:p>
              <a:pPr eaLnBrk="1" hangingPunct="1"/>
              <a:r>
                <a:rPr lang="en-US" sz="1800" dirty="0"/>
                <a:t>or </a:t>
              </a:r>
              <a:r>
                <a:rPr lang="en-US" sz="1800" smtClean="0"/>
                <a:t>fgetc</a:t>
              </a:r>
              <a:endParaRPr lang="en-US" sz="1800" dirty="0"/>
            </a:p>
          </p:txBody>
        </p:sp>
        <p:sp>
          <p:nvSpPr>
            <p:cNvPr id="62478" name="Rectangle 129"/>
            <p:cNvSpPr>
              <a:spLocks noChangeArrowheads="1"/>
            </p:cNvSpPr>
            <p:nvPr/>
          </p:nvSpPr>
          <p:spPr bwMode="auto">
            <a:xfrm>
              <a:off x="1322" y="3453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\0</a:t>
              </a:r>
            </a:p>
          </p:txBody>
        </p:sp>
        <p:sp>
          <p:nvSpPr>
            <p:cNvPr id="62479" name="Rectangle 130"/>
            <p:cNvSpPr>
              <a:spLocks noChangeArrowheads="1"/>
            </p:cNvSpPr>
            <p:nvPr/>
          </p:nvSpPr>
          <p:spPr bwMode="auto">
            <a:xfrm>
              <a:off x="1452" y="3453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80" name="Rectangle 131"/>
            <p:cNvSpPr>
              <a:spLocks noChangeArrowheads="1"/>
            </p:cNvSpPr>
            <p:nvPr/>
          </p:nvSpPr>
          <p:spPr bwMode="auto">
            <a:xfrm>
              <a:off x="1582" y="3453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81" name="Rectangle 132"/>
            <p:cNvSpPr>
              <a:spLocks noChangeArrowheads="1"/>
            </p:cNvSpPr>
            <p:nvPr/>
          </p:nvSpPr>
          <p:spPr bwMode="auto">
            <a:xfrm>
              <a:off x="1710" y="3453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82" name="Rectangle 133"/>
            <p:cNvSpPr>
              <a:spLocks noChangeArrowheads="1"/>
            </p:cNvSpPr>
            <p:nvPr/>
          </p:nvSpPr>
          <p:spPr bwMode="auto">
            <a:xfrm>
              <a:off x="1840" y="3453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83" name="Rectangle 134"/>
            <p:cNvSpPr>
              <a:spLocks noChangeArrowheads="1"/>
            </p:cNvSpPr>
            <p:nvPr/>
          </p:nvSpPr>
          <p:spPr bwMode="auto">
            <a:xfrm>
              <a:off x="1969" y="3453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84" name="Rectangle 135"/>
            <p:cNvSpPr>
              <a:spLocks noChangeArrowheads="1"/>
            </p:cNvSpPr>
            <p:nvPr/>
          </p:nvSpPr>
          <p:spPr bwMode="auto">
            <a:xfrm>
              <a:off x="2098" y="3453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85" name="Rectangle 136"/>
            <p:cNvSpPr>
              <a:spLocks noChangeArrowheads="1"/>
            </p:cNvSpPr>
            <p:nvPr/>
          </p:nvSpPr>
          <p:spPr bwMode="auto">
            <a:xfrm>
              <a:off x="2227" y="3453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86" name="Rectangle 137"/>
            <p:cNvSpPr>
              <a:spLocks noChangeArrowheads="1"/>
            </p:cNvSpPr>
            <p:nvPr/>
          </p:nvSpPr>
          <p:spPr bwMode="auto">
            <a:xfrm>
              <a:off x="2356" y="3453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87" name="Rectangle 138"/>
            <p:cNvSpPr>
              <a:spLocks noChangeArrowheads="1"/>
            </p:cNvSpPr>
            <p:nvPr/>
          </p:nvSpPr>
          <p:spPr bwMode="auto">
            <a:xfrm>
              <a:off x="3251" y="3453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88" name="Rectangle 139"/>
            <p:cNvSpPr>
              <a:spLocks noChangeArrowheads="1"/>
            </p:cNvSpPr>
            <p:nvPr/>
          </p:nvSpPr>
          <p:spPr bwMode="auto">
            <a:xfrm>
              <a:off x="3379" y="3453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89" name="Rectangle 140"/>
            <p:cNvSpPr>
              <a:spLocks noChangeArrowheads="1"/>
            </p:cNvSpPr>
            <p:nvPr/>
          </p:nvSpPr>
          <p:spPr bwMode="auto">
            <a:xfrm>
              <a:off x="3509" y="3453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90" name="Rectangle 141"/>
            <p:cNvSpPr>
              <a:spLocks noChangeArrowheads="1"/>
            </p:cNvSpPr>
            <p:nvPr/>
          </p:nvSpPr>
          <p:spPr bwMode="auto">
            <a:xfrm>
              <a:off x="3637" y="3453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91" name="Rectangle 142"/>
            <p:cNvSpPr>
              <a:spLocks noChangeArrowheads="1"/>
            </p:cNvSpPr>
            <p:nvPr/>
          </p:nvSpPr>
          <p:spPr bwMode="auto">
            <a:xfrm>
              <a:off x="3767" y="3453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92" name="Rectangle 143"/>
            <p:cNvSpPr>
              <a:spLocks noChangeArrowheads="1"/>
            </p:cNvSpPr>
            <p:nvPr/>
          </p:nvSpPr>
          <p:spPr bwMode="auto">
            <a:xfrm>
              <a:off x="3897" y="3453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93" name="Rectangle 144"/>
            <p:cNvSpPr>
              <a:spLocks noChangeArrowheads="1"/>
            </p:cNvSpPr>
            <p:nvPr/>
          </p:nvSpPr>
          <p:spPr bwMode="auto">
            <a:xfrm>
              <a:off x="4025" y="3453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94" name="Rectangle 145"/>
            <p:cNvSpPr>
              <a:spLocks noChangeArrowheads="1"/>
            </p:cNvSpPr>
            <p:nvPr/>
          </p:nvSpPr>
          <p:spPr bwMode="auto">
            <a:xfrm>
              <a:off x="4155" y="3453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495" name="Rectangle 146"/>
            <p:cNvSpPr>
              <a:spLocks noChangeArrowheads="1"/>
            </p:cNvSpPr>
            <p:nvPr/>
          </p:nvSpPr>
          <p:spPr bwMode="auto">
            <a:xfrm>
              <a:off x="4283" y="3453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496" name="Rectangle 147"/>
            <p:cNvSpPr>
              <a:spLocks noChangeArrowheads="1"/>
            </p:cNvSpPr>
            <p:nvPr/>
          </p:nvSpPr>
          <p:spPr bwMode="auto">
            <a:xfrm>
              <a:off x="4413" y="3453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497" name="Rectangle 148"/>
            <p:cNvSpPr>
              <a:spLocks noChangeArrowheads="1"/>
            </p:cNvSpPr>
            <p:nvPr/>
          </p:nvSpPr>
          <p:spPr bwMode="auto">
            <a:xfrm>
              <a:off x="4529" y="3453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498" name="Rectangle 149"/>
            <p:cNvSpPr>
              <a:spLocks noChangeArrowheads="1"/>
            </p:cNvSpPr>
            <p:nvPr/>
          </p:nvSpPr>
          <p:spPr bwMode="auto">
            <a:xfrm>
              <a:off x="4658" y="3453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2499" name="Rectangle 150"/>
            <p:cNvSpPr>
              <a:spLocks noChangeArrowheads="1"/>
            </p:cNvSpPr>
            <p:nvPr/>
          </p:nvSpPr>
          <p:spPr bwMode="auto">
            <a:xfrm>
              <a:off x="2863" y="3453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00" name="Rectangle 151"/>
            <p:cNvSpPr>
              <a:spLocks noChangeArrowheads="1"/>
            </p:cNvSpPr>
            <p:nvPr/>
          </p:nvSpPr>
          <p:spPr bwMode="auto">
            <a:xfrm>
              <a:off x="2992" y="3453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01" name="Rectangle 152"/>
            <p:cNvSpPr>
              <a:spLocks noChangeArrowheads="1"/>
            </p:cNvSpPr>
            <p:nvPr/>
          </p:nvSpPr>
          <p:spPr bwMode="auto">
            <a:xfrm>
              <a:off x="3121" y="3453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2502" name="Line 155"/>
            <p:cNvSpPr>
              <a:spLocks noChangeShapeType="1"/>
            </p:cNvSpPr>
            <p:nvPr/>
          </p:nvSpPr>
          <p:spPr bwMode="auto">
            <a:xfrm flipH="1">
              <a:off x="2527" y="3516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56"/>
            <p:cNvSpPr>
              <a:spLocks noChangeShapeType="1"/>
            </p:cNvSpPr>
            <p:nvPr/>
          </p:nvSpPr>
          <p:spPr bwMode="auto">
            <a:xfrm>
              <a:off x="2863" y="3323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57"/>
            <p:cNvSpPr>
              <a:spLocks noChangeShapeType="1"/>
            </p:cNvSpPr>
            <p:nvPr/>
          </p:nvSpPr>
          <p:spPr bwMode="auto">
            <a:xfrm>
              <a:off x="2928" y="3323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58"/>
          <p:cNvGrpSpPr>
            <a:grpSpLocks/>
          </p:cNvGrpSpPr>
          <p:nvPr/>
        </p:nvGrpSpPr>
        <p:grpSpPr bwMode="auto">
          <a:xfrm>
            <a:off x="1592267" y="6096001"/>
            <a:ext cx="1462088" cy="765175"/>
            <a:chOff x="1003" y="3121"/>
            <a:chExt cx="921" cy="482"/>
          </a:xfrm>
        </p:grpSpPr>
        <p:sp>
          <p:nvSpPr>
            <p:cNvPr id="62475" name="AutoShape 159"/>
            <p:cNvSpPr>
              <a:spLocks noChangeArrowheads="1"/>
            </p:cNvSpPr>
            <p:nvPr/>
          </p:nvSpPr>
          <p:spPr bwMode="auto">
            <a:xfrm>
              <a:off x="1296" y="3121"/>
              <a:ext cx="240" cy="19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Rectangle 160"/>
            <p:cNvSpPr>
              <a:spLocks noChangeArrowheads="1"/>
            </p:cNvSpPr>
            <p:nvPr/>
          </p:nvSpPr>
          <p:spPr bwMode="auto">
            <a:xfrm>
              <a:off x="1003" y="3312"/>
              <a:ext cx="9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strvar</a:t>
              </a:r>
              <a:r>
                <a:rPr lang="en-US" dirty="0"/>
                <a:t> = </a:t>
              </a:r>
              <a:r>
                <a:rPr lang="en-US" dirty="0" smtClean="0"/>
                <a:t>""</a:t>
              </a:r>
              <a:endParaRPr lang="en-US" dirty="0"/>
            </a:p>
          </p:txBody>
        </p:sp>
      </p:grpSp>
      <p:sp>
        <p:nvSpPr>
          <p:cNvPr id="62474" name="Rectangle 161"/>
          <p:cNvSpPr>
            <a:spLocks noChangeArrowheads="1"/>
          </p:cNvSpPr>
          <p:nvPr/>
        </p:nvSpPr>
        <p:spPr bwMode="auto">
          <a:xfrm>
            <a:off x="609599" y="762000"/>
            <a:ext cx="84375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002088" algn="l"/>
              </a:tabLst>
            </a:pPr>
            <a:r>
              <a:rPr lang="en-US" dirty="0" err="1">
                <a:latin typeface="Arial" pitchFamily="34" charset="0"/>
              </a:rPr>
              <a:t>cin</a:t>
            </a:r>
            <a:r>
              <a:rPr lang="en-US" dirty="0">
                <a:latin typeface="Arial" pitchFamily="34" charset="0"/>
              </a:rPr>
              <a:t> &gt;&gt; </a:t>
            </a:r>
            <a:r>
              <a:rPr lang="en-US" dirty="0" err="1">
                <a:latin typeface="Arial" pitchFamily="34" charset="0"/>
              </a:rPr>
              <a:t>strvar</a:t>
            </a:r>
            <a:r>
              <a:rPr lang="en-US" dirty="0">
                <a:latin typeface="Arial" pitchFamily="34" charset="0"/>
              </a:rPr>
              <a:t>;	// Enter: Hi</a:t>
            </a:r>
          </a:p>
          <a:p>
            <a:pPr>
              <a:tabLst>
                <a:tab pos="4002088" algn="l"/>
              </a:tabLst>
            </a:pPr>
            <a:r>
              <a:rPr lang="en-US" dirty="0" err="1">
                <a:latin typeface="Arial" pitchFamily="34" charset="0"/>
              </a:rPr>
              <a:t>cout</a:t>
            </a:r>
            <a:r>
              <a:rPr lang="en-US" dirty="0">
                <a:latin typeface="Arial" pitchFamily="34" charset="0"/>
              </a:rPr>
              <a:t> &lt;&lt; </a:t>
            </a:r>
            <a:r>
              <a:rPr lang="en-US" dirty="0" err="1">
                <a:latin typeface="Arial" pitchFamily="34" charset="0"/>
              </a:rPr>
              <a:t>strvar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tabLst>
                <a:tab pos="4002088" algn="l"/>
              </a:tabLst>
            </a:pPr>
            <a:r>
              <a:rPr lang="en-US" dirty="0" err="1">
                <a:latin typeface="Arial" pitchFamily="34" charset="0"/>
              </a:rPr>
              <a:t>cin.getline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strvar</a:t>
            </a:r>
            <a:r>
              <a:rPr lang="en-US" dirty="0">
                <a:latin typeface="Arial" pitchFamily="34" charset="0"/>
              </a:rPr>
              <a:t>, 25, '\n');	// Enter: Hello </a:t>
            </a:r>
            <a:r>
              <a:rPr lang="en-US" dirty="0" smtClean="0">
                <a:latin typeface="Arial" pitchFamily="34" charset="0"/>
              </a:rPr>
              <a:t>World, w.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</a:rPr>
              <a:t>space</a:t>
            </a:r>
          </a:p>
          <a:p>
            <a:pPr>
              <a:tabLst>
                <a:tab pos="4002088" algn="l"/>
              </a:tabLst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</a:rPr>
              <a:t>//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</a:rPr>
              <a:t>getline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</a:rPr>
              <a:t>() or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</a:rPr>
              <a:t>fgetc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</a:rPr>
              <a:t>() in C. They are unformatted I/O</a:t>
            </a:r>
            <a:endParaRPr lang="en-US" dirty="0">
              <a:solidFill>
                <a:srgbClr val="0000FF"/>
              </a:solidFill>
              <a:latin typeface="Arial" pitchFamily="34" charset="0"/>
            </a:endParaRPr>
          </a:p>
          <a:p>
            <a:pPr>
              <a:tabLst>
                <a:tab pos="4002088" algn="l"/>
              </a:tabLst>
            </a:pPr>
            <a:r>
              <a:rPr lang="en-US" dirty="0" err="1">
                <a:latin typeface="Arial" pitchFamily="34" charset="0"/>
              </a:rPr>
              <a:t>cout</a:t>
            </a:r>
            <a:r>
              <a:rPr lang="en-US" dirty="0">
                <a:latin typeface="Arial" pitchFamily="34" charset="0"/>
              </a:rPr>
              <a:t> &lt;&lt; </a:t>
            </a:r>
            <a:r>
              <a:rPr lang="en-US" dirty="0" err="1">
                <a:latin typeface="Arial" pitchFamily="34" charset="0"/>
              </a:rPr>
              <a:t>strvar</a:t>
            </a:r>
            <a:r>
              <a:rPr lang="en-US" dirty="0">
                <a:latin typeface="Arial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358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3999" cy="5635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cin.ignore</a:t>
            </a:r>
            <a:r>
              <a:rPr lang="en-US" dirty="0" smtClean="0"/>
              <a:t>() or </a:t>
            </a:r>
            <a:r>
              <a:rPr lang="en-US" dirty="0" err="1" smtClean="0"/>
              <a:t>fflush</a:t>
            </a:r>
            <a:r>
              <a:rPr lang="en-US" dirty="0" smtClean="0"/>
              <a:t>(</a:t>
            </a:r>
            <a:r>
              <a:rPr lang="en-US" dirty="0" err="1" smtClean="0"/>
              <a:t>stdin</a:t>
            </a:r>
            <a:r>
              <a:rPr lang="en-US" dirty="0" smtClean="0"/>
              <a:t>) to flush the buffer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079625" y="1501775"/>
            <a:ext cx="203200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282825" y="15017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489200" y="1501775"/>
            <a:ext cx="204788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693988" y="1501775"/>
            <a:ext cx="204787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898775" y="15017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3105150" y="1501775"/>
            <a:ext cx="203200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308350" y="15017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514725" y="1501775"/>
            <a:ext cx="203200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3717925" y="15017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137150" y="15017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343525" y="1501775"/>
            <a:ext cx="204788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5548313" y="1501775"/>
            <a:ext cx="204787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5753100" y="15017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959475" y="1501775"/>
            <a:ext cx="204788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6164263" y="1501775"/>
            <a:ext cx="204787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369050" y="1501775"/>
            <a:ext cx="204788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6573838" y="1501775"/>
            <a:ext cx="204787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6778625" y="15017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6985000" y="1501775"/>
            <a:ext cx="204788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7167563" y="1501775"/>
            <a:ext cx="204787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7372350" y="15017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4524375" y="1501775"/>
            <a:ext cx="203200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4727575" y="15017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4933950" y="1501775"/>
            <a:ext cx="203200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4848225" y="990600"/>
            <a:ext cx="305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Input buffer (a queue structure)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2133600" y="990600"/>
            <a:ext cx="1612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Variable: strvar</a:t>
            </a:r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H="1">
            <a:off x="3990975" y="1604962"/>
            <a:ext cx="51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029075" y="99060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cin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881675" y="1462087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sz="1800" dirty="0"/>
              <a:t>Initial </a:t>
            </a:r>
            <a:r>
              <a:rPr lang="en-US" sz="1800" dirty="0" smtClean="0"/>
              <a:t>state</a:t>
            </a:r>
            <a:endParaRPr lang="en-US" sz="1800" dirty="0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4524375" y="1295400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4624388" y="1295400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88926" y="1849438"/>
            <a:ext cx="8758239" cy="771526"/>
            <a:chOff x="182" y="1454"/>
            <a:chExt cx="5517" cy="486"/>
          </a:xfrm>
        </p:grpSpPr>
        <p:sp>
          <p:nvSpPr>
            <p:cNvPr id="63650" name="Rectangle 35"/>
            <p:cNvSpPr>
              <a:spLocks noChangeArrowheads="1"/>
            </p:cNvSpPr>
            <p:nvPr/>
          </p:nvSpPr>
          <p:spPr bwMode="auto">
            <a:xfrm>
              <a:off x="182" y="1533"/>
              <a:ext cx="11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 smtClean="0"/>
                <a:t>Call cin </a:t>
              </a:r>
              <a:r>
                <a:rPr lang="en-US" sz="1800" dirty="0"/>
                <a:t>&gt;&gt; </a:t>
              </a:r>
              <a:r>
                <a:rPr lang="en-US" sz="1800" dirty="0" err="1" smtClean="0"/>
                <a:t>strvar</a:t>
              </a:r>
              <a:endParaRPr lang="en-US" sz="1800" dirty="0" smtClean="0"/>
            </a:p>
            <a:p>
              <a:pPr eaLnBrk="1" hangingPunct="1"/>
              <a:r>
                <a:rPr lang="en-US" sz="1800" dirty="0"/>
                <a:t>or </a:t>
              </a:r>
              <a:r>
                <a:rPr lang="en-US" sz="1800" dirty="0" err="1"/>
                <a:t>scanf</a:t>
              </a:r>
              <a:r>
                <a:rPr lang="en-US" sz="1800" dirty="0"/>
                <a:t> </a:t>
              </a:r>
            </a:p>
          </p:txBody>
        </p:sp>
        <p:sp>
          <p:nvSpPr>
            <p:cNvPr id="63651" name="Rectangle 36"/>
            <p:cNvSpPr>
              <a:spLocks noChangeArrowheads="1"/>
            </p:cNvSpPr>
            <p:nvPr/>
          </p:nvSpPr>
          <p:spPr bwMode="auto">
            <a:xfrm>
              <a:off x="1310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52" name="Rectangle 37"/>
            <p:cNvSpPr>
              <a:spLocks noChangeArrowheads="1"/>
            </p:cNvSpPr>
            <p:nvPr/>
          </p:nvSpPr>
          <p:spPr bwMode="auto">
            <a:xfrm>
              <a:off x="1438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53" name="Rectangle 38"/>
            <p:cNvSpPr>
              <a:spLocks noChangeArrowheads="1"/>
            </p:cNvSpPr>
            <p:nvPr/>
          </p:nvSpPr>
          <p:spPr bwMode="auto">
            <a:xfrm>
              <a:off x="1568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54" name="Rectangle 39"/>
            <p:cNvSpPr>
              <a:spLocks noChangeArrowheads="1"/>
            </p:cNvSpPr>
            <p:nvPr/>
          </p:nvSpPr>
          <p:spPr bwMode="auto">
            <a:xfrm>
              <a:off x="1697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55" name="Rectangle 40"/>
            <p:cNvSpPr>
              <a:spLocks noChangeArrowheads="1"/>
            </p:cNvSpPr>
            <p:nvPr/>
          </p:nvSpPr>
          <p:spPr bwMode="auto">
            <a:xfrm>
              <a:off x="1826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56" name="Rectangle 41"/>
            <p:cNvSpPr>
              <a:spLocks noChangeArrowheads="1"/>
            </p:cNvSpPr>
            <p:nvPr/>
          </p:nvSpPr>
          <p:spPr bwMode="auto">
            <a:xfrm>
              <a:off x="1956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57" name="Rectangle 42"/>
            <p:cNvSpPr>
              <a:spLocks noChangeArrowheads="1"/>
            </p:cNvSpPr>
            <p:nvPr/>
          </p:nvSpPr>
          <p:spPr bwMode="auto">
            <a:xfrm>
              <a:off x="208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58" name="Rectangle 43"/>
            <p:cNvSpPr>
              <a:spLocks noChangeArrowheads="1"/>
            </p:cNvSpPr>
            <p:nvPr/>
          </p:nvSpPr>
          <p:spPr bwMode="auto">
            <a:xfrm>
              <a:off x="2214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59" name="Rectangle 44"/>
            <p:cNvSpPr>
              <a:spLocks noChangeArrowheads="1"/>
            </p:cNvSpPr>
            <p:nvPr/>
          </p:nvSpPr>
          <p:spPr bwMode="auto">
            <a:xfrm>
              <a:off x="2342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60" name="Rectangle 45"/>
            <p:cNvSpPr>
              <a:spLocks noChangeArrowheads="1"/>
            </p:cNvSpPr>
            <p:nvPr/>
          </p:nvSpPr>
          <p:spPr bwMode="auto">
            <a:xfrm>
              <a:off x="3236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61" name="Rectangle 46"/>
            <p:cNvSpPr>
              <a:spLocks noChangeArrowheads="1"/>
            </p:cNvSpPr>
            <p:nvPr/>
          </p:nvSpPr>
          <p:spPr bwMode="auto">
            <a:xfrm>
              <a:off x="3366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62" name="Rectangle 47"/>
            <p:cNvSpPr>
              <a:spLocks noChangeArrowheads="1"/>
            </p:cNvSpPr>
            <p:nvPr/>
          </p:nvSpPr>
          <p:spPr bwMode="auto">
            <a:xfrm>
              <a:off x="3495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63" name="Rectangle 48"/>
            <p:cNvSpPr>
              <a:spLocks noChangeArrowheads="1"/>
            </p:cNvSpPr>
            <p:nvPr/>
          </p:nvSpPr>
          <p:spPr bwMode="auto">
            <a:xfrm>
              <a:off x="362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64" name="Rectangle 49"/>
            <p:cNvSpPr>
              <a:spLocks noChangeArrowheads="1"/>
            </p:cNvSpPr>
            <p:nvPr/>
          </p:nvSpPr>
          <p:spPr bwMode="auto">
            <a:xfrm>
              <a:off x="3754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65" name="Rectangle 50"/>
            <p:cNvSpPr>
              <a:spLocks noChangeArrowheads="1"/>
            </p:cNvSpPr>
            <p:nvPr/>
          </p:nvSpPr>
          <p:spPr bwMode="auto">
            <a:xfrm>
              <a:off x="3883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66" name="Rectangle 51"/>
            <p:cNvSpPr>
              <a:spLocks noChangeArrowheads="1"/>
            </p:cNvSpPr>
            <p:nvPr/>
          </p:nvSpPr>
          <p:spPr bwMode="auto">
            <a:xfrm>
              <a:off x="4012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67" name="Rectangle 52"/>
            <p:cNvSpPr>
              <a:spLocks noChangeArrowheads="1"/>
            </p:cNvSpPr>
            <p:nvPr/>
          </p:nvSpPr>
          <p:spPr bwMode="auto">
            <a:xfrm>
              <a:off x="4141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68" name="Rectangle 53"/>
            <p:cNvSpPr>
              <a:spLocks noChangeArrowheads="1"/>
            </p:cNvSpPr>
            <p:nvPr/>
          </p:nvSpPr>
          <p:spPr bwMode="auto">
            <a:xfrm>
              <a:off x="4270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69" name="Rectangle 54"/>
            <p:cNvSpPr>
              <a:spLocks noChangeArrowheads="1"/>
            </p:cNvSpPr>
            <p:nvPr/>
          </p:nvSpPr>
          <p:spPr bwMode="auto">
            <a:xfrm>
              <a:off x="4400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70" name="Rectangle 55"/>
            <p:cNvSpPr>
              <a:spLocks noChangeArrowheads="1"/>
            </p:cNvSpPr>
            <p:nvPr/>
          </p:nvSpPr>
          <p:spPr bwMode="auto">
            <a:xfrm>
              <a:off x="4515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71" name="Rectangle 56"/>
            <p:cNvSpPr>
              <a:spLocks noChangeArrowheads="1"/>
            </p:cNvSpPr>
            <p:nvPr/>
          </p:nvSpPr>
          <p:spPr bwMode="auto">
            <a:xfrm>
              <a:off x="464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72" name="Rectangle 57"/>
            <p:cNvSpPr>
              <a:spLocks noChangeArrowheads="1"/>
            </p:cNvSpPr>
            <p:nvPr/>
          </p:nvSpPr>
          <p:spPr bwMode="auto">
            <a:xfrm>
              <a:off x="2850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63673" name="Rectangle 58"/>
            <p:cNvSpPr>
              <a:spLocks noChangeArrowheads="1"/>
            </p:cNvSpPr>
            <p:nvPr/>
          </p:nvSpPr>
          <p:spPr bwMode="auto">
            <a:xfrm>
              <a:off x="2978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63674" name="Rectangle 59"/>
            <p:cNvSpPr>
              <a:spLocks noChangeArrowheads="1"/>
            </p:cNvSpPr>
            <p:nvPr/>
          </p:nvSpPr>
          <p:spPr bwMode="auto">
            <a:xfrm>
              <a:off x="3108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\n</a:t>
              </a:r>
            </a:p>
          </p:txBody>
        </p:sp>
        <p:sp>
          <p:nvSpPr>
            <p:cNvPr id="63675" name="Line 60"/>
            <p:cNvSpPr>
              <a:spLocks noChangeShapeType="1"/>
            </p:cNvSpPr>
            <p:nvPr/>
          </p:nvSpPr>
          <p:spPr bwMode="auto">
            <a:xfrm flipH="1">
              <a:off x="4838" y="1674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76" name="Text Box 61"/>
            <p:cNvSpPr txBox="1">
              <a:spLocks noChangeArrowheads="1"/>
            </p:cNvSpPr>
            <p:nvPr/>
          </p:nvSpPr>
          <p:spPr bwMode="auto">
            <a:xfrm>
              <a:off x="5015" y="1540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Keyboard</a:t>
              </a:r>
            </a:p>
          </p:txBody>
        </p:sp>
        <p:sp>
          <p:nvSpPr>
            <p:cNvPr id="63677" name="Line 62"/>
            <p:cNvSpPr>
              <a:spLocks noChangeShapeType="1"/>
            </p:cNvSpPr>
            <p:nvPr/>
          </p:nvSpPr>
          <p:spPr bwMode="auto">
            <a:xfrm flipH="1">
              <a:off x="2514" y="1648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78" name="Line 63"/>
            <p:cNvSpPr>
              <a:spLocks noChangeShapeType="1"/>
            </p:cNvSpPr>
            <p:nvPr/>
          </p:nvSpPr>
          <p:spPr bwMode="auto">
            <a:xfrm>
              <a:off x="2850" y="1454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79" name="Line 64"/>
            <p:cNvSpPr>
              <a:spLocks noChangeShapeType="1"/>
            </p:cNvSpPr>
            <p:nvPr/>
          </p:nvSpPr>
          <p:spPr bwMode="auto">
            <a:xfrm>
              <a:off x="3301" y="1454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85738" y="2465388"/>
            <a:ext cx="7959727" cy="771526"/>
            <a:chOff x="117" y="1842"/>
            <a:chExt cx="5014" cy="486"/>
          </a:xfrm>
        </p:grpSpPr>
        <p:sp>
          <p:nvSpPr>
            <p:cNvPr id="63620" name="Rectangle 66"/>
            <p:cNvSpPr>
              <a:spLocks noChangeArrowheads="1"/>
            </p:cNvSpPr>
            <p:nvPr/>
          </p:nvSpPr>
          <p:spPr bwMode="auto">
            <a:xfrm>
              <a:off x="117" y="1921"/>
              <a:ext cx="120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 smtClean="0"/>
                <a:t>After cin </a:t>
              </a:r>
              <a:r>
                <a:rPr lang="en-US" sz="1800" dirty="0"/>
                <a:t>&gt;&gt; </a:t>
              </a:r>
              <a:r>
                <a:rPr lang="en-US" sz="1800" dirty="0" err="1" smtClean="0"/>
                <a:t>strvar</a:t>
              </a:r>
              <a:endParaRPr lang="en-US" sz="1800" dirty="0" smtClean="0"/>
            </a:p>
            <a:p>
              <a:pPr eaLnBrk="1" hangingPunct="1"/>
              <a:r>
                <a:rPr lang="en-US" sz="1800" dirty="0"/>
                <a:t>or </a:t>
              </a:r>
              <a:r>
                <a:rPr lang="en-US" sz="1800" dirty="0" err="1"/>
                <a:t>scanf</a:t>
              </a:r>
              <a:r>
                <a:rPr lang="en-US" sz="1800" dirty="0"/>
                <a:t> </a:t>
              </a:r>
            </a:p>
          </p:txBody>
        </p:sp>
        <p:sp>
          <p:nvSpPr>
            <p:cNvPr id="63621" name="Rectangle 67"/>
            <p:cNvSpPr>
              <a:spLocks noChangeArrowheads="1"/>
            </p:cNvSpPr>
            <p:nvPr/>
          </p:nvSpPr>
          <p:spPr bwMode="auto">
            <a:xfrm>
              <a:off x="1310" y="1971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63622" name="Rectangle 68"/>
            <p:cNvSpPr>
              <a:spLocks noChangeArrowheads="1"/>
            </p:cNvSpPr>
            <p:nvPr/>
          </p:nvSpPr>
          <p:spPr bwMode="auto">
            <a:xfrm>
              <a:off x="1438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63623" name="Rectangle 69"/>
            <p:cNvSpPr>
              <a:spLocks noChangeArrowheads="1"/>
            </p:cNvSpPr>
            <p:nvPr/>
          </p:nvSpPr>
          <p:spPr bwMode="auto">
            <a:xfrm>
              <a:off x="1568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\0</a:t>
              </a:r>
            </a:p>
          </p:txBody>
        </p:sp>
        <p:sp>
          <p:nvSpPr>
            <p:cNvPr id="63624" name="Rectangle 70"/>
            <p:cNvSpPr>
              <a:spLocks noChangeArrowheads="1"/>
            </p:cNvSpPr>
            <p:nvPr/>
          </p:nvSpPr>
          <p:spPr bwMode="auto">
            <a:xfrm>
              <a:off x="1697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25" name="Rectangle 71"/>
            <p:cNvSpPr>
              <a:spLocks noChangeArrowheads="1"/>
            </p:cNvSpPr>
            <p:nvPr/>
          </p:nvSpPr>
          <p:spPr bwMode="auto">
            <a:xfrm>
              <a:off x="1826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26" name="Rectangle 72"/>
            <p:cNvSpPr>
              <a:spLocks noChangeArrowheads="1"/>
            </p:cNvSpPr>
            <p:nvPr/>
          </p:nvSpPr>
          <p:spPr bwMode="auto">
            <a:xfrm>
              <a:off x="1956" y="1971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27" name="Rectangle 73"/>
            <p:cNvSpPr>
              <a:spLocks noChangeArrowheads="1"/>
            </p:cNvSpPr>
            <p:nvPr/>
          </p:nvSpPr>
          <p:spPr bwMode="auto">
            <a:xfrm>
              <a:off x="2084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28" name="Rectangle 74"/>
            <p:cNvSpPr>
              <a:spLocks noChangeArrowheads="1"/>
            </p:cNvSpPr>
            <p:nvPr/>
          </p:nvSpPr>
          <p:spPr bwMode="auto">
            <a:xfrm>
              <a:off x="2214" y="1971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29" name="Rectangle 75"/>
            <p:cNvSpPr>
              <a:spLocks noChangeArrowheads="1"/>
            </p:cNvSpPr>
            <p:nvPr/>
          </p:nvSpPr>
          <p:spPr bwMode="auto">
            <a:xfrm>
              <a:off x="2342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30" name="Rectangle 76"/>
            <p:cNvSpPr>
              <a:spLocks noChangeArrowheads="1"/>
            </p:cNvSpPr>
            <p:nvPr/>
          </p:nvSpPr>
          <p:spPr bwMode="auto">
            <a:xfrm>
              <a:off x="3236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31" name="Rectangle 77"/>
            <p:cNvSpPr>
              <a:spLocks noChangeArrowheads="1"/>
            </p:cNvSpPr>
            <p:nvPr/>
          </p:nvSpPr>
          <p:spPr bwMode="auto">
            <a:xfrm>
              <a:off x="3366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32" name="Rectangle 78"/>
            <p:cNvSpPr>
              <a:spLocks noChangeArrowheads="1"/>
            </p:cNvSpPr>
            <p:nvPr/>
          </p:nvSpPr>
          <p:spPr bwMode="auto">
            <a:xfrm>
              <a:off x="3495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33" name="Rectangle 79"/>
            <p:cNvSpPr>
              <a:spLocks noChangeArrowheads="1"/>
            </p:cNvSpPr>
            <p:nvPr/>
          </p:nvSpPr>
          <p:spPr bwMode="auto">
            <a:xfrm>
              <a:off x="3624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34" name="Rectangle 80"/>
            <p:cNvSpPr>
              <a:spLocks noChangeArrowheads="1"/>
            </p:cNvSpPr>
            <p:nvPr/>
          </p:nvSpPr>
          <p:spPr bwMode="auto">
            <a:xfrm>
              <a:off x="3754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35" name="Rectangle 81"/>
            <p:cNvSpPr>
              <a:spLocks noChangeArrowheads="1"/>
            </p:cNvSpPr>
            <p:nvPr/>
          </p:nvSpPr>
          <p:spPr bwMode="auto">
            <a:xfrm>
              <a:off x="3883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36" name="Rectangle 82"/>
            <p:cNvSpPr>
              <a:spLocks noChangeArrowheads="1"/>
            </p:cNvSpPr>
            <p:nvPr/>
          </p:nvSpPr>
          <p:spPr bwMode="auto">
            <a:xfrm>
              <a:off x="4012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37" name="Rectangle 83"/>
            <p:cNvSpPr>
              <a:spLocks noChangeArrowheads="1"/>
            </p:cNvSpPr>
            <p:nvPr/>
          </p:nvSpPr>
          <p:spPr bwMode="auto">
            <a:xfrm>
              <a:off x="4141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38" name="Rectangle 84"/>
            <p:cNvSpPr>
              <a:spLocks noChangeArrowheads="1"/>
            </p:cNvSpPr>
            <p:nvPr/>
          </p:nvSpPr>
          <p:spPr bwMode="auto">
            <a:xfrm>
              <a:off x="4270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39" name="Rectangle 85"/>
            <p:cNvSpPr>
              <a:spLocks noChangeArrowheads="1"/>
            </p:cNvSpPr>
            <p:nvPr/>
          </p:nvSpPr>
          <p:spPr bwMode="auto">
            <a:xfrm>
              <a:off x="4400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40" name="Rectangle 86"/>
            <p:cNvSpPr>
              <a:spLocks noChangeArrowheads="1"/>
            </p:cNvSpPr>
            <p:nvPr/>
          </p:nvSpPr>
          <p:spPr bwMode="auto">
            <a:xfrm>
              <a:off x="4515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41" name="Rectangle 87"/>
            <p:cNvSpPr>
              <a:spLocks noChangeArrowheads="1"/>
            </p:cNvSpPr>
            <p:nvPr/>
          </p:nvSpPr>
          <p:spPr bwMode="auto">
            <a:xfrm>
              <a:off x="4644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642" name="Rectangle 88"/>
            <p:cNvSpPr>
              <a:spLocks noChangeArrowheads="1"/>
            </p:cNvSpPr>
            <p:nvPr/>
          </p:nvSpPr>
          <p:spPr bwMode="auto">
            <a:xfrm>
              <a:off x="2850" y="1971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\n</a:t>
              </a:r>
            </a:p>
          </p:txBody>
        </p:sp>
        <p:sp>
          <p:nvSpPr>
            <p:cNvPr id="63643" name="Rectangle 89"/>
            <p:cNvSpPr>
              <a:spLocks noChangeArrowheads="1"/>
            </p:cNvSpPr>
            <p:nvPr/>
          </p:nvSpPr>
          <p:spPr bwMode="auto">
            <a:xfrm>
              <a:off x="2978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44" name="Rectangle 90"/>
            <p:cNvSpPr>
              <a:spLocks noChangeArrowheads="1"/>
            </p:cNvSpPr>
            <p:nvPr/>
          </p:nvSpPr>
          <p:spPr bwMode="auto">
            <a:xfrm>
              <a:off x="3108" y="1971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45" name="Line 91"/>
            <p:cNvSpPr>
              <a:spLocks noChangeShapeType="1"/>
            </p:cNvSpPr>
            <p:nvPr/>
          </p:nvSpPr>
          <p:spPr bwMode="auto">
            <a:xfrm flipH="1">
              <a:off x="4838" y="2061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" name="Text Box 92"/>
            <p:cNvSpPr txBox="1">
              <a:spLocks noChangeArrowheads="1"/>
            </p:cNvSpPr>
            <p:nvPr/>
          </p:nvSpPr>
          <p:spPr bwMode="auto">
            <a:xfrm>
              <a:off x="5015" y="1928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sz="1800"/>
            </a:p>
          </p:txBody>
        </p:sp>
        <p:sp>
          <p:nvSpPr>
            <p:cNvPr id="63647" name="Line 93"/>
            <p:cNvSpPr>
              <a:spLocks noChangeShapeType="1"/>
            </p:cNvSpPr>
            <p:nvPr/>
          </p:nvSpPr>
          <p:spPr bwMode="auto">
            <a:xfrm flipH="1">
              <a:off x="2514" y="2036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" name="Line 94"/>
            <p:cNvSpPr>
              <a:spLocks noChangeShapeType="1"/>
            </p:cNvSpPr>
            <p:nvPr/>
          </p:nvSpPr>
          <p:spPr bwMode="auto">
            <a:xfrm>
              <a:off x="2850" y="1842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" name="Line 95"/>
            <p:cNvSpPr>
              <a:spLocks noChangeShapeType="1"/>
            </p:cNvSpPr>
            <p:nvPr/>
          </p:nvSpPr>
          <p:spPr bwMode="auto">
            <a:xfrm>
              <a:off x="3043" y="1842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88925" y="4037012"/>
            <a:ext cx="8758238" cy="534988"/>
            <a:chOff x="182" y="2230"/>
            <a:chExt cx="5517" cy="337"/>
          </a:xfrm>
        </p:grpSpPr>
        <p:sp>
          <p:nvSpPr>
            <p:cNvPr id="63590" name="Rectangle 97"/>
            <p:cNvSpPr>
              <a:spLocks noChangeArrowheads="1"/>
            </p:cNvSpPr>
            <p:nvPr/>
          </p:nvSpPr>
          <p:spPr bwMode="auto">
            <a:xfrm>
              <a:off x="1310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63591" name="Rectangle 98"/>
            <p:cNvSpPr>
              <a:spLocks noChangeArrowheads="1"/>
            </p:cNvSpPr>
            <p:nvPr/>
          </p:nvSpPr>
          <p:spPr bwMode="auto">
            <a:xfrm>
              <a:off x="1438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63592" name="Rectangle 99"/>
            <p:cNvSpPr>
              <a:spLocks noChangeArrowheads="1"/>
            </p:cNvSpPr>
            <p:nvPr/>
          </p:nvSpPr>
          <p:spPr bwMode="auto">
            <a:xfrm>
              <a:off x="1568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\0</a:t>
              </a:r>
            </a:p>
          </p:txBody>
        </p:sp>
        <p:sp>
          <p:nvSpPr>
            <p:cNvPr id="63593" name="Rectangle 100"/>
            <p:cNvSpPr>
              <a:spLocks noChangeArrowheads="1"/>
            </p:cNvSpPr>
            <p:nvPr/>
          </p:nvSpPr>
          <p:spPr bwMode="auto">
            <a:xfrm>
              <a:off x="1697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94" name="Rectangle 101"/>
            <p:cNvSpPr>
              <a:spLocks noChangeArrowheads="1"/>
            </p:cNvSpPr>
            <p:nvPr/>
          </p:nvSpPr>
          <p:spPr bwMode="auto">
            <a:xfrm>
              <a:off x="1826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95" name="Rectangle 102"/>
            <p:cNvSpPr>
              <a:spLocks noChangeArrowheads="1"/>
            </p:cNvSpPr>
            <p:nvPr/>
          </p:nvSpPr>
          <p:spPr bwMode="auto">
            <a:xfrm>
              <a:off x="1956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96" name="Rectangle 103"/>
            <p:cNvSpPr>
              <a:spLocks noChangeArrowheads="1"/>
            </p:cNvSpPr>
            <p:nvPr/>
          </p:nvSpPr>
          <p:spPr bwMode="auto">
            <a:xfrm>
              <a:off x="2084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97" name="Rectangle 104"/>
            <p:cNvSpPr>
              <a:spLocks noChangeArrowheads="1"/>
            </p:cNvSpPr>
            <p:nvPr/>
          </p:nvSpPr>
          <p:spPr bwMode="auto">
            <a:xfrm>
              <a:off x="2214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98" name="Rectangle 105"/>
            <p:cNvSpPr>
              <a:spLocks noChangeArrowheads="1"/>
            </p:cNvSpPr>
            <p:nvPr/>
          </p:nvSpPr>
          <p:spPr bwMode="auto">
            <a:xfrm>
              <a:off x="2342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99" name="Rectangle 106"/>
            <p:cNvSpPr>
              <a:spLocks noChangeArrowheads="1"/>
            </p:cNvSpPr>
            <p:nvPr/>
          </p:nvSpPr>
          <p:spPr bwMode="auto">
            <a:xfrm>
              <a:off x="3236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63600" name="Rectangle 107"/>
            <p:cNvSpPr>
              <a:spLocks noChangeArrowheads="1"/>
            </p:cNvSpPr>
            <p:nvPr/>
          </p:nvSpPr>
          <p:spPr bwMode="auto">
            <a:xfrm>
              <a:off x="3366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o</a:t>
              </a:r>
            </a:p>
          </p:txBody>
        </p:sp>
        <p:sp>
          <p:nvSpPr>
            <p:cNvPr id="63601" name="Rectangle 108"/>
            <p:cNvSpPr>
              <a:spLocks noChangeArrowheads="1"/>
            </p:cNvSpPr>
            <p:nvPr/>
          </p:nvSpPr>
          <p:spPr bwMode="auto">
            <a:xfrm>
              <a:off x="3495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02" name="Rectangle 109"/>
            <p:cNvSpPr>
              <a:spLocks noChangeArrowheads="1"/>
            </p:cNvSpPr>
            <p:nvPr/>
          </p:nvSpPr>
          <p:spPr bwMode="auto">
            <a:xfrm>
              <a:off x="3624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A</a:t>
              </a:r>
            </a:p>
          </p:txBody>
        </p:sp>
        <p:sp>
          <p:nvSpPr>
            <p:cNvPr id="63603" name="Rectangle 110"/>
            <p:cNvSpPr>
              <a:spLocks noChangeArrowheads="1"/>
            </p:cNvSpPr>
            <p:nvPr/>
          </p:nvSpPr>
          <p:spPr bwMode="auto">
            <a:xfrm>
              <a:off x="3754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63604" name="Rectangle 111"/>
            <p:cNvSpPr>
              <a:spLocks noChangeArrowheads="1"/>
            </p:cNvSpPr>
            <p:nvPr/>
          </p:nvSpPr>
          <p:spPr bwMode="auto">
            <a:xfrm>
              <a:off x="3883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\n</a:t>
              </a:r>
            </a:p>
          </p:txBody>
        </p:sp>
        <p:sp>
          <p:nvSpPr>
            <p:cNvPr id="63605" name="Rectangle 112"/>
            <p:cNvSpPr>
              <a:spLocks noChangeArrowheads="1"/>
            </p:cNvSpPr>
            <p:nvPr/>
          </p:nvSpPr>
          <p:spPr bwMode="auto">
            <a:xfrm>
              <a:off x="4012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06" name="Rectangle 113"/>
            <p:cNvSpPr>
              <a:spLocks noChangeArrowheads="1"/>
            </p:cNvSpPr>
            <p:nvPr/>
          </p:nvSpPr>
          <p:spPr bwMode="auto">
            <a:xfrm>
              <a:off x="4141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07" name="Rectangle 114"/>
            <p:cNvSpPr>
              <a:spLocks noChangeArrowheads="1"/>
            </p:cNvSpPr>
            <p:nvPr/>
          </p:nvSpPr>
          <p:spPr bwMode="auto">
            <a:xfrm>
              <a:off x="4270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08" name="Rectangle 115"/>
            <p:cNvSpPr>
              <a:spLocks noChangeArrowheads="1"/>
            </p:cNvSpPr>
            <p:nvPr/>
          </p:nvSpPr>
          <p:spPr bwMode="auto">
            <a:xfrm>
              <a:off x="4400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09" name="Rectangle 116"/>
            <p:cNvSpPr>
              <a:spLocks noChangeArrowheads="1"/>
            </p:cNvSpPr>
            <p:nvPr/>
          </p:nvSpPr>
          <p:spPr bwMode="auto">
            <a:xfrm>
              <a:off x="4515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10" name="Rectangle 117"/>
            <p:cNvSpPr>
              <a:spLocks noChangeArrowheads="1"/>
            </p:cNvSpPr>
            <p:nvPr/>
          </p:nvSpPr>
          <p:spPr bwMode="auto">
            <a:xfrm>
              <a:off x="4644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611" name="Rectangle 118"/>
            <p:cNvSpPr>
              <a:spLocks noChangeArrowheads="1"/>
            </p:cNvSpPr>
            <p:nvPr/>
          </p:nvSpPr>
          <p:spPr bwMode="auto">
            <a:xfrm>
              <a:off x="2850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63612" name="Rectangle 119"/>
            <p:cNvSpPr>
              <a:spLocks noChangeArrowheads="1"/>
            </p:cNvSpPr>
            <p:nvPr/>
          </p:nvSpPr>
          <p:spPr bwMode="auto">
            <a:xfrm>
              <a:off x="2978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e</a:t>
              </a:r>
            </a:p>
          </p:txBody>
        </p:sp>
        <p:sp>
          <p:nvSpPr>
            <p:cNvPr id="63613" name="Rectangle 120"/>
            <p:cNvSpPr>
              <a:spLocks noChangeArrowheads="1"/>
            </p:cNvSpPr>
            <p:nvPr/>
          </p:nvSpPr>
          <p:spPr bwMode="auto">
            <a:xfrm>
              <a:off x="3108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63614" name="Line 121"/>
            <p:cNvSpPr>
              <a:spLocks noChangeShapeType="1"/>
            </p:cNvSpPr>
            <p:nvPr/>
          </p:nvSpPr>
          <p:spPr bwMode="auto">
            <a:xfrm flipH="1">
              <a:off x="4838" y="2423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" name="Text Box 122"/>
            <p:cNvSpPr txBox="1">
              <a:spLocks noChangeArrowheads="1"/>
            </p:cNvSpPr>
            <p:nvPr/>
          </p:nvSpPr>
          <p:spPr bwMode="auto">
            <a:xfrm>
              <a:off x="5015" y="2290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Keyboard</a:t>
              </a:r>
            </a:p>
          </p:txBody>
        </p:sp>
        <p:sp>
          <p:nvSpPr>
            <p:cNvPr id="63616" name="Line 123"/>
            <p:cNvSpPr>
              <a:spLocks noChangeShapeType="1"/>
            </p:cNvSpPr>
            <p:nvPr/>
          </p:nvSpPr>
          <p:spPr bwMode="auto">
            <a:xfrm flipH="1">
              <a:off x="2514" y="2423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" name="Line 124"/>
            <p:cNvSpPr>
              <a:spLocks noChangeShapeType="1"/>
            </p:cNvSpPr>
            <p:nvPr/>
          </p:nvSpPr>
          <p:spPr bwMode="auto">
            <a:xfrm>
              <a:off x="2850" y="2230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" name="Line 125"/>
            <p:cNvSpPr>
              <a:spLocks noChangeShapeType="1"/>
            </p:cNvSpPr>
            <p:nvPr/>
          </p:nvSpPr>
          <p:spPr bwMode="auto">
            <a:xfrm>
              <a:off x="2913" y="2230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" name="Rectangle 126"/>
            <p:cNvSpPr>
              <a:spLocks noChangeArrowheads="1"/>
            </p:cNvSpPr>
            <p:nvPr/>
          </p:nvSpPr>
          <p:spPr bwMode="auto">
            <a:xfrm>
              <a:off x="182" y="2334"/>
              <a:ext cx="11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 err="1"/>
                <a:t>cin.getline</a:t>
              </a:r>
              <a:r>
                <a:rPr lang="en-US" sz="1800" dirty="0"/>
                <a:t> </a:t>
              </a:r>
              <a:r>
                <a:rPr lang="en-US" sz="1800" dirty="0" smtClean="0"/>
                <a:t>called</a:t>
              </a:r>
            </a:p>
          </p:txBody>
        </p:sp>
      </p:grpSp>
      <p:grpSp>
        <p:nvGrpSpPr>
          <p:cNvPr id="5" name="Group 192"/>
          <p:cNvGrpSpPr>
            <a:grpSpLocks/>
          </p:cNvGrpSpPr>
          <p:nvPr/>
        </p:nvGrpSpPr>
        <p:grpSpPr bwMode="auto">
          <a:xfrm>
            <a:off x="368300" y="4630737"/>
            <a:ext cx="7937500" cy="550863"/>
            <a:chOff x="144" y="3132"/>
            <a:chExt cx="5000" cy="347"/>
          </a:xfrm>
        </p:grpSpPr>
        <p:sp>
          <p:nvSpPr>
            <p:cNvPr id="63560" name="Rectangle 128"/>
            <p:cNvSpPr>
              <a:spLocks noChangeArrowheads="1"/>
            </p:cNvSpPr>
            <p:nvPr/>
          </p:nvSpPr>
          <p:spPr bwMode="auto">
            <a:xfrm>
              <a:off x="144" y="3246"/>
              <a:ext cx="10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 err="1"/>
                <a:t>cin.getline</a:t>
              </a:r>
              <a:r>
                <a:rPr lang="en-US" sz="1800" dirty="0"/>
                <a:t> </a:t>
              </a:r>
              <a:r>
                <a:rPr lang="en-US" sz="1800" dirty="0" smtClean="0"/>
                <a:t>done</a:t>
              </a:r>
            </a:p>
          </p:txBody>
        </p:sp>
        <p:sp>
          <p:nvSpPr>
            <p:cNvPr id="63561" name="Rectangle 129"/>
            <p:cNvSpPr>
              <a:spLocks noChangeArrowheads="1"/>
            </p:cNvSpPr>
            <p:nvPr/>
          </p:nvSpPr>
          <p:spPr bwMode="auto">
            <a:xfrm>
              <a:off x="1322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63562" name="Rectangle 130"/>
            <p:cNvSpPr>
              <a:spLocks noChangeArrowheads="1"/>
            </p:cNvSpPr>
            <p:nvPr/>
          </p:nvSpPr>
          <p:spPr bwMode="auto">
            <a:xfrm>
              <a:off x="1452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e</a:t>
              </a:r>
            </a:p>
          </p:txBody>
        </p:sp>
        <p:sp>
          <p:nvSpPr>
            <p:cNvPr id="63563" name="Rectangle 131"/>
            <p:cNvSpPr>
              <a:spLocks noChangeArrowheads="1"/>
            </p:cNvSpPr>
            <p:nvPr/>
          </p:nvSpPr>
          <p:spPr bwMode="auto">
            <a:xfrm>
              <a:off x="1582" y="3262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63564" name="Rectangle 132"/>
            <p:cNvSpPr>
              <a:spLocks noChangeArrowheads="1"/>
            </p:cNvSpPr>
            <p:nvPr/>
          </p:nvSpPr>
          <p:spPr bwMode="auto">
            <a:xfrm>
              <a:off x="1710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63565" name="Rectangle 133"/>
            <p:cNvSpPr>
              <a:spLocks noChangeArrowheads="1"/>
            </p:cNvSpPr>
            <p:nvPr/>
          </p:nvSpPr>
          <p:spPr bwMode="auto">
            <a:xfrm>
              <a:off x="1840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o</a:t>
              </a:r>
            </a:p>
          </p:txBody>
        </p:sp>
        <p:sp>
          <p:nvSpPr>
            <p:cNvPr id="63566" name="Rectangle 134"/>
            <p:cNvSpPr>
              <a:spLocks noChangeArrowheads="1"/>
            </p:cNvSpPr>
            <p:nvPr/>
          </p:nvSpPr>
          <p:spPr bwMode="auto">
            <a:xfrm>
              <a:off x="1969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67" name="Rectangle 135"/>
            <p:cNvSpPr>
              <a:spLocks noChangeArrowheads="1"/>
            </p:cNvSpPr>
            <p:nvPr/>
          </p:nvSpPr>
          <p:spPr bwMode="auto">
            <a:xfrm>
              <a:off x="2098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A</a:t>
              </a:r>
            </a:p>
          </p:txBody>
        </p:sp>
        <p:sp>
          <p:nvSpPr>
            <p:cNvPr id="63568" name="Rectangle 136"/>
            <p:cNvSpPr>
              <a:spLocks noChangeArrowheads="1"/>
            </p:cNvSpPr>
            <p:nvPr/>
          </p:nvSpPr>
          <p:spPr bwMode="auto">
            <a:xfrm>
              <a:off x="2227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63569" name="Rectangle 137"/>
            <p:cNvSpPr>
              <a:spLocks noChangeArrowheads="1"/>
            </p:cNvSpPr>
            <p:nvPr/>
          </p:nvSpPr>
          <p:spPr bwMode="auto">
            <a:xfrm>
              <a:off x="2356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\0</a:t>
              </a:r>
            </a:p>
          </p:txBody>
        </p:sp>
        <p:sp>
          <p:nvSpPr>
            <p:cNvPr id="63570" name="Rectangle 138"/>
            <p:cNvSpPr>
              <a:spLocks noChangeArrowheads="1"/>
            </p:cNvSpPr>
            <p:nvPr/>
          </p:nvSpPr>
          <p:spPr bwMode="auto">
            <a:xfrm>
              <a:off x="3251" y="3262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71" name="Rectangle 139"/>
            <p:cNvSpPr>
              <a:spLocks noChangeArrowheads="1"/>
            </p:cNvSpPr>
            <p:nvPr/>
          </p:nvSpPr>
          <p:spPr bwMode="auto">
            <a:xfrm>
              <a:off x="3379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72" name="Rectangle 140"/>
            <p:cNvSpPr>
              <a:spLocks noChangeArrowheads="1"/>
            </p:cNvSpPr>
            <p:nvPr/>
          </p:nvSpPr>
          <p:spPr bwMode="auto">
            <a:xfrm>
              <a:off x="3509" y="3262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73" name="Rectangle 141"/>
            <p:cNvSpPr>
              <a:spLocks noChangeArrowheads="1"/>
            </p:cNvSpPr>
            <p:nvPr/>
          </p:nvSpPr>
          <p:spPr bwMode="auto">
            <a:xfrm>
              <a:off x="3637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74" name="Rectangle 142"/>
            <p:cNvSpPr>
              <a:spLocks noChangeArrowheads="1"/>
            </p:cNvSpPr>
            <p:nvPr/>
          </p:nvSpPr>
          <p:spPr bwMode="auto">
            <a:xfrm>
              <a:off x="3767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75" name="Rectangle 143"/>
            <p:cNvSpPr>
              <a:spLocks noChangeArrowheads="1"/>
            </p:cNvSpPr>
            <p:nvPr/>
          </p:nvSpPr>
          <p:spPr bwMode="auto">
            <a:xfrm>
              <a:off x="3897" y="3262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76" name="Rectangle 144"/>
            <p:cNvSpPr>
              <a:spLocks noChangeArrowheads="1"/>
            </p:cNvSpPr>
            <p:nvPr/>
          </p:nvSpPr>
          <p:spPr bwMode="auto">
            <a:xfrm>
              <a:off x="4025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77" name="Rectangle 145"/>
            <p:cNvSpPr>
              <a:spLocks noChangeArrowheads="1"/>
            </p:cNvSpPr>
            <p:nvPr/>
          </p:nvSpPr>
          <p:spPr bwMode="auto">
            <a:xfrm>
              <a:off x="4155" y="3262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78" name="Rectangle 146"/>
            <p:cNvSpPr>
              <a:spLocks noChangeArrowheads="1"/>
            </p:cNvSpPr>
            <p:nvPr/>
          </p:nvSpPr>
          <p:spPr bwMode="auto">
            <a:xfrm>
              <a:off x="4283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579" name="Rectangle 147"/>
            <p:cNvSpPr>
              <a:spLocks noChangeArrowheads="1"/>
            </p:cNvSpPr>
            <p:nvPr/>
          </p:nvSpPr>
          <p:spPr bwMode="auto">
            <a:xfrm>
              <a:off x="4413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580" name="Rectangle 148"/>
            <p:cNvSpPr>
              <a:spLocks noChangeArrowheads="1"/>
            </p:cNvSpPr>
            <p:nvPr/>
          </p:nvSpPr>
          <p:spPr bwMode="auto">
            <a:xfrm>
              <a:off x="4529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581" name="Rectangle 149"/>
            <p:cNvSpPr>
              <a:spLocks noChangeArrowheads="1"/>
            </p:cNvSpPr>
            <p:nvPr/>
          </p:nvSpPr>
          <p:spPr bwMode="auto">
            <a:xfrm>
              <a:off x="4658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582" name="Rectangle 150"/>
            <p:cNvSpPr>
              <a:spLocks noChangeArrowheads="1"/>
            </p:cNvSpPr>
            <p:nvPr/>
          </p:nvSpPr>
          <p:spPr bwMode="auto">
            <a:xfrm>
              <a:off x="2863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83" name="Rectangle 151"/>
            <p:cNvSpPr>
              <a:spLocks noChangeArrowheads="1"/>
            </p:cNvSpPr>
            <p:nvPr/>
          </p:nvSpPr>
          <p:spPr bwMode="auto">
            <a:xfrm>
              <a:off x="2992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84" name="Rectangle 152"/>
            <p:cNvSpPr>
              <a:spLocks noChangeArrowheads="1"/>
            </p:cNvSpPr>
            <p:nvPr/>
          </p:nvSpPr>
          <p:spPr bwMode="auto">
            <a:xfrm>
              <a:off x="3121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85" name="Line 153"/>
            <p:cNvSpPr>
              <a:spLocks noChangeShapeType="1"/>
            </p:cNvSpPr>
            <p:nvPr/>
          </p:nvSpPr>
          <p:spPr bwMode="auto">
            <a:xfrm flipH="1">
              <a:off x="4852" y="3351"/>
              <a:ext cx="1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Text Box 154"/>
            <p:cNvSpPr txBox="1">
              <a:spLocks noChangeArrowheads="1"/>
            </p:cNvSpPr>
            <p:nvPr/>
          </p:nvSpPr>
          <p:spPr bwMode="auto">
            <a:xfrm>
              <a:off x="5028" y="3217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sz="1800"/>
            </a:p>
          </p:txBody>
        </p:sp>
        <p:sp>
          <p:nvSpPr>
            <p:cNvPr id="63587" name="Line 155"/>
            <p:cNvSpPr>
              <a:spLocks noChangeShapeType="1"/>
            </p:cNvSpPr>
            <p:nvPr/>
          </p:nvSpPr>
          <p:spPr bwMode="auto">
            <a:xfrm flipH="1">
              <a:off x="2527" y="3325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156"/>
            <p:cNvSpPr>
              <a:spLocks noChangeShapeType="1"/>
            </p:cNvSpPr>
            <p:nvPr/>
          </p:nvSpPr>
          <p:spPr bwMode="auto">
            <a:xfrm>
              <a:off x="2863" y="3132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89" name="Line 157"/>
            <p:cNvSpPr>
              <a:spLocks noChangeShapeType="1"/>
            </p:cNvSpPr>
            <p:nvPr/>
          </p:nvSpPr>
          <p:spPr bwMode="auto">
            <a:xfrm>
              <a:off x="3024" y="3132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58"/>
          <p:cNvGrpSpPr>
            <a:grpSpLocks/>
          </p:cNvGrpSpPr>
          <p:nvPr/>
        </p:nvGrpSpPr>
        <p:grpSpPr bwMode="auto">
          <a:xfrm>
            <a:off x="1592263" y="5297490"/>
            <a:ext cx="2481264" cy="919163"/>
            <a:chOff x="1003" y="3024"/>
            <a:chExt cx="1563" cy="579"/>
          </a:xfrm>
        </p:grpSpPr>
        <p:sp>
          <p:nvSpPr>
            <p:cNvPr id="63558" name="AutoShape 159"/>
            <p:cNvSpPr>
              <a:spLocks noChangeArrowheads="1"/>
            </p:cNvSpPr>
            <p:nvPr/>
          </p:nvSpPr>
          <p:spPr bwMode="auto">
            <a:xfrm>
              <a:off x="1296" y="3024"/>
              <a:ext cx="240" cy="19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9" name="Rectangle 160"/>
            <p:cNvSpPr>
              <a:spLocks noChangeArrowheads="1"/>
            </p:cNvSpPr>
            <p:nvPr/>
          </p:nvSpPr>
          <p:spPr bwMode="auto">
            <a:xfrm>
              <a:off x="1003" y="3312"/>
              <a:ext cx="15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strvar</a:t>
              </a:r>
              <a:r>
                <a:rPr lang="en-US" dirty="0"/>
                <a:t> = </a:t>
              </a:r>
              <a:r>
                <a:rPr lang="en-US" dirty="0" smtClean="0">
                  <a:solidFill>
                    <a:schemeClr val="accent2"/>
                  </a:solidFill>
                  <a:latin typeface="Arial" pitchFamily="34" charset="0"/>
                </a:rPr>
                <a:t>"</a:t>
              </a:r>
              <a:r>
                <a:rPr lang="en-US" dirty="0" smtClean="0"/>
                <a:t>Hello Al</a:t>
              </a:r>
              <a:r>
                <a:rPr lang="en-US" dirty="0" smtClean="0">
                  <a:solidFill>
                    <a:schemeClr val="accent2"/>
                  </a:solidFill>
                  <a:latin typeface="Arial" pitchFamily="34" charset="0"/>
                </a:rPr>
                <a:t>"</a:t>
              </a:r>
              <a:endParaRPr lang="en-US" dirty="0"/>
            </a:p>
          </p:txBody>
        </p:sp>
      </p:grpSp>
      <p:grpSp>
        <p:nvGrpSpPr>
          <p:cNvPr id="7" name="Group 193"/>
          <p:cNvGrpSpPr>
            <a:grpSpLocks/>
          </p:cNvGrpSpPr>
          <p:nvPr/>
        </p:nvGrpSpPr>
        <p:grpSpPr bwMode="auto">
          <a:xfrm>
            <a:off x="260351" y="3122612"/>
            <a:ext cx="7859715" cy="512763"/>
            <a:chOff x="164" y="2256"/>
            <a:chExt cx="4951" cy="323"/>
          </a:xfrm>
        </p:grpSpPr>
        <p:sp>
          <p:nvSpPr>
            <p:cNvPr id="63528" name="Rectangle 162"/>
            <p:cNvSpPr>
              <a:spLocks noChangeArrowheads="1"/>
            </p:cNvSpPr>
            <p:nvPr/>
          </p:nvSpPr>
          <p:spPr bwMode="auto">
            <a:xfrm>
              <a:off x="164" y="2305"/>
              <a:ext cx="11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dirty="0" smtClean="0">
                  <a:solidFill>
                    <a:srgbClr val="CC3300"/>
                  </a:solidFill>
                </a:rPr>
                <a:t>After </a:t>
              </a:r>
              <a:r>
                <a:rPr lang="en-US" sz="1800" dirty="0" err="1" smtClean="0">
                  <a:solidFill>
                    <a:srgbClr val="CC3300"/>
                  </a:solidFill>
                </a:rPr>
                <a:t>cin.ignore</a:t>
              </a:r>
              <a:r>
                <a:rPr lang="en-US" sz="1800" dirty="0" smtClean="0">
                  <a:solidFill>
                    <a:srgbClr val="CC3300"/>
                  </a:solidFill>
                </a:rPr>
                <a:t>()</a:t>
              </a:r>
              <a:endParaRPr lang="en-US" sz="1800" dirty="0">
                <a:solidFill>
                  <a:srgbClr val="CC3300"/>
                </a:solidFill>
              </a:endParaRPr>
            </a:p>
          </p:txBody>
        </p:sp>
        <p:sp>
          <p:nvSpPr>
            <p:cNvPr id="63529" name="Rectangle 163"/>
            <p:cNvSpPr>
              <a:spLocks noChangeArrowheads="1"/>
            </p:cNvSpPr>
            <p:nvPr/>
          </p:nvSpPr>
          <p:spPr bwMode="auto">
            <a:xfrm>
              <a:off x="1294" y="2385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63530" name="Rectangle 164"/>
            <p:cNvSpPr>
              <a:spLocks noChangeArrowheads="1"/>
            </p:cNvSpPr>
            <p:nvPr/>
          </p:nvSpPr>
          <p:spPr bwMode="auto">
            <a:xfrm>
              <a:off x="1422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63531" name="Rectangle 165"/>
            <p:cNvSpPr>
              <a:spLocks noChangeArrowheads="1"/>
            </p:cNvSpPr>
            <p:nvPr/>
          </p:nvSpPr>
          <p:spPr bwMode="auto">
            <a:xfrm>
              <a:off x="1552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\0</a:t>
              </a:r>
            </a:p>
          </p:txBody>
        </p:sp>
        <p:sp>
          <p:nvSpPr>
            <p:cNvPr id="63532" name="Rectangle 166"/>
            <p:cNvSpPr>
              <a:spLocks noChangeArrowheads="1"/>
            </p:cNvSpPr>
            <p:nvPr/>
          </p:nvSpPr>
          <p:spPr bwMode="auto">
            <a:xfrm>
              <a:off x="1681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33" name="Rectangle 167"/>
            <p:cNvSpPr>
              <a:spLocks noChangeArrowheads="1"/>
            </p:cNvSpPr>
            <p:nvPr/>
          </p:nvSpPr>
          <p:spPr bwMode="auto">
            <a:xfrm>
              <a:off x="1810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34" name="Rectangle 168"/>
            <p:cNvSpPr>
              <a:spLocks noChangeArrowheads="1"/>
            </p:cNvSpPr>
            <p:nvPr/>
          </p:nvSpPr>
          <p:spPr bwMode="auto">
            <a:xfrm>
              <a:off x="1940" y="2385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35" name="Rectangle 169"/>
            <p:cNvSpPr>
              <a:spLocks noChangeArrowheads="1"/>
            </p:cNvSpPr>
            <p:nvPr/>
          </p:nvSpPr>
          <p:spPr bwMode="auto">
            <a:xfrm>
              <a:off x="2068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36" name="Rectangle 170"/>
            <p:cNvSpPr>
              <a:spLocks noChangeArrowheads="1"/>
            </p:cNvSpPr>
            <p:nvPr/>
          </p:nvSpPr>
          <p:spPr bwMode="auto">
            <a:xfrm>
              <a:off x="2198" y="2385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37" name="Rectangle 171"/>
            <p:cNvSpPr>
              <a:spLocks noChangeArrowheads="1"/>
            </p:cNvSpPr>
            <p:nvPr/>
          </p:nvSpPr>
          <p:spPr bwMode="auto">
            <a:xfrm>
              <a:off x="2326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38" name="Rectangle 172"/>
            <p:cNvSpPr>
              <a:spLocks noChangeArrowheads="1"/>
            </p:cNvSpPr>
            <p:nvPr/>
          </p:nvSpPr>
          <p:spPr bwMode="auto">
            <a:xfrm>
              <a:off x="3220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39" name="Rectangle 173"/>
            <p:cNvSpPr>
              <a:spLocks noChangeArrowheads="1"/>
            </p:cNvSpPr>
            <p:nvPr/>
          </p:nvSpPr>
          <p:spPr bwMode="auto">
            <a:xfrm>
              <a:off x="3350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40" name="Rectangle 174"/>
            <p:cNvSpPr>
              <a:spLocks noChangeArrowheads="1"/>
            </p:cNvSpPr>
            <p:nvPr/>
          </p:nvSpPr>
          <p:spPr bwMode="auto">
            <a:xfrm>
              <a:off x="3479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41" name="Rectangle 175"/>
            <p:cNvSpPr>
              <a:spLocks noChangeArrowheads="1"/>
            </p:cNvSpPr>
            <p:nvPr/>
          </p:nvSpPr>
          <p:spPr bwMode="auto">
            <a:xfrm>
              <a:off x="3608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42" name="Rectangle 176"/>
            <p:cNvSpPr>
              <a:spLocks noChangeArrowheads="1"/>
            </p:cNvSpPr>
            <p:nvPr/>
          </p:nvSpPr>
          <p:spPr bwMode="auto">
            <a:xfrm>
              <a:off x="3738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43" name="Rectangle 177"/>
            <p:cNvSpPr>
              <a:spLocks noChangeArrowheads="1"/>
            </p:cNvSpPr>
            <p:nvPr/>
          </p:nvSpPr>
          <p:spPr bwMode="auto">
            <a:xfrm>
              <a:off x="3867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44" name="Rectangle 178"/>
            <p:cNvSpPr>
              <a:spLocks noChangeArrowheads="1"/>
            </p:cNvSpPr>
            <p:nvPr/>
          </p:nvSpPr>
          <p:spPr bwMode="auto">
            <a:xfrm>
              <a:off x="3996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45" name="Rectangle 179"/>
            <p:cNvSpPr>
              <a:spLocks noChangeArrowheads="1"/>
            </p:cNvSpPr>
            <p:nvPr/>
          </p:nvSpPr>
          <p:spPr bwMode="auto">
            <a:xfrm>
              <a:off x="4125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46" name="Rectangle 180"/>
            <p:cNvSpPr>
              <a:spLocks noChangeArrowheads="1"/>
            </p:cNvSpPr>
            <p:nvPr/>
          </p:nvSpPr>
          <p:spPr bwMode="auto">
            <a:xfrm>
              <a:off x="4254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547" name="Rectangle 181"/>
            <p:cNvSpPr>
              <a:spLocks noChangeArrowheads="1"/>
            </p:cNvSpPr>
            <p:nvPr/>
          </p:nvSpPr>
          <p:spPr bwMode="auto">
            <a:xfrm>
              <a:off x="4384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548" name="Rectangle 182"/>
            <p:cNvSpPr>
              <a:spLocks noChangeArrowheads="1"/>
            </p:cNvSpPr>
            <p:nvPr/>
          </p:nvSpPr>
          <p:spPr bwMode="auto">
            <a:xfrm>
              <a:off x="4499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549" name="Rectangle 183"/>
            <p:cNvSpPr>
              <a:spLocks noChangeArrowheads="1"/>
            </p:cNvSpPr>
            <p:nvPr/>
          </p:nvSpPr>
          <p:spPr bwMode="auto">
            <a:xfrm>
              <a:off x="4628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63550" name="Rectangle 184"/>
            <p:cNvSpPr>
              <a:spLocks noChangeArrowheads="1"/>
            </p:cNvSpPr>
            <p:nvPr/>
          </p:nvSpPr>
          <p:spPr bwMode="auto">
            <a:xfrm>
              <a:off x="2834" y="2385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51" name="Rectangle 185"/>
            <p:cNvSpPr>
              <a:spLocks noChangeArrowheads="1"/>
            </p:cNvSpPr>
            <p:nvPr/>
          </p:nvSpPr>
          <p:spPr bwMode="auto">
            <a:xfrm>
              <a:off x="2962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52" name="Rectangle 186"/>
            <p:cNvSpPr>
              <a:spLocks noChangeArrowheads="1"/>
            </p:cNvSpPr>
            <p:nvPr/>
          </p:nvSpPr>
          <p:spPr bwMode="auto">
            <a:xfrm>
              <a:off x="3092" y="2385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63553" name="Line 187"/>
            <p:cNvSpPr>
              <a:spLocks noChangeShapeType="1"/>
            </p:cNvSpPr>
            <p:nvPr/>
          </p:nvSpPr>
          <p:spPr bwMode="auto">
            <a:xfrm flipH="1">
              <a:off x="4822" y="2475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4" name="Text Box 188"/>
            <p:cNvSpPr txBox="1">
              <a:spLocks noChangeArrowheads="1"/>
            </p:cNvSpPr>
            <p:nvPr/>
          </p:nvSpPr>
          <p:spPr bwMode="auto">
            <a:xfrm>
              <a:off x="4999" y="2342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sz="1800"/>
            </a:p>
          </p:txBody>
        </p:sp>
        <p:sp>
          <p:nvSpPr>
            <p:cNvPr id="63555" name="Line 189"/>
            <p:cNvSpPr>
              <a:spLocks noChangeShapeType="1"/>
            </p:cNvSpPr>
            <p:nvPr/>
          </p:nvSpPr>
          <p:spPr bwMode="auto">
            <a:xfrm flipH="1">
              <a:off x="2498" y="2450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6" name="Line 190"/>
            <p:cNvSpPr>
              <a:spLocks noChangeShapeType="1"/>
            </p:cNvSpPr>
            <p:nvPr/>
          </p:nvSpPr>
          <p:spPr bwMode="auto">
            <a:xfrm>
              <a:off x="2834" y="2256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7" name="Line 191"/>
            <p:cNvSpPr>
              <a:spLocks noChangeShapeType="1"/>
            </p:cNvSpPr>
            <p:nvPr/>
          </p:nvSpPr>
          <p:spPr bwMode="auto">
            <a:xfrm>
              <a:off x="2928" y="2256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533400" y="3503612"/>
            <a:ext cx="1321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</a:rPr>
              <a:t>fflush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err="1">
                <a:solidFill>
                  <a:srgbClr val="0000FF"/>
                </a:solidFill>
              </a:rPr>
              <a:t>stdin</a:t>
            </a:r>
            <a:r>
              <a:rPr lang="en-US" sz="1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600577" y="5449887"/>
            <a:ext cx="3903663" cy="1179513"/>
          </a:xfrm>
          <a:prstGeom prst="wedgeRoundRectCallout">
            <a:avLst>
              <a:gd name="adj1" fmla="val -49125"/>
              <a:gd name="adj2" fmla="val -6939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You may need to call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ungetc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('\n',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dirty="0" smtClean="0"/>
              <a:t>to put '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lang="en-US" sz="2000" dirty="0"/>
              <a:t>'</a:t>
            </a:r>
            <a:r>
              <a:rPr lang="en-US" sz="2000" dirty="0" smtClean="0"/>
              <a:t> back in case it is needed.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When to use </a:t>
            </a: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the Flush 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in C ?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98525" y="927890"/>
            <a:ext cx="7788275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>
              <a:lnSpc>
                <a:spcPct val="120000"/>
              </a:lnSpc>
            </a:pPr>
            <a:r>
              <a:rPr lang="en-US" dirty="0"/>
              <a:t>We used </a:t>
            </a:r>
            <a:r>
              <a:rPr lang="en-US" i="1" dirty="0" err="1"/>
              <a:t>fflush</a:t>
            </a:r>
            <a:r>
              <a:rPr lang="en-US" dirty="0"/>
              <a:t>(</a:t>
            </a:r>
            <a:r>
              <a:rPr lang="en-US" i="1" dirty="0" err="1"/>
              <a:t>stdin</a:t>
            </a:r>
            <a:r>
              <a:rPr lang="en-US" dirty="0"/>
              <a:t>) to remove the delimiter (a space, a newline, </a:t>
            </a:r>
            <a:r>
              <a:rPr lang="en-US" dirty="0" err="1"/>
              <a:t>etc</a:t>
            </a:r>
            <a:r>
              <a:rPr lang="en-US" dirty="0"/>
              <a:t>) before switching from </a:t>
            </a:r>
            <a:r>
              <a:rPr lang="en-US" i="1" dirty="0"/>
              <a:t>scanf</a:t>
            </a:r>
            <a:r>
              <a:rPr lang="en-US" dirty="0"/>
              <a:t> to </a:t>
            </a:r>
            <a:r>
              <a:rPr lang="en-US" i="1" dirty="0" err="1"/>
              <a:t>getc</a:t>
            </a:r>
            <a:r>
              <a:rPr lang="en-US" dirty="0"/>
              <a:t>(</a:t>
            </a:r>
            <a:r>
              <a:rPr lang="en-US" i="1" dirty="0" err="1"/>
              <a:t>stdin</a:t>
            </a:r>
            <a:r>
              <a:rPr lang="en-US" dirty="0"/>
              <a:t>). </a:t>
            </a:r>
          </a:p>
          <a:p>
            <a:pPr marL="233363" indent="-233363">
              <a:lnSpc>
                <a:spcPct val="120000"/>
              </a:lnSpc>
              <a:buFontTx/>
              <a:buChar char="•"/>
            </a:pPr>
            <a:r>
              <a:rPr lang="en-US" dirty="0"/>
              <a:t>The formatted input function </a:t>
            </a:r>
            <a:r>
              <a:rPr lang="en-US" i="1" dirty="0"/>
              <a:t>scanf</a:t>
            </a:r>
            <a:r>
              <a:rPr lang="en-US" dirty="0"/>
              <a:t> will only read up to the delimiter and leave the delimiter in the input buffer. </a:t>
            </a:r>
          </a:p>
          <a:p>
            <a:pPr marL="233363" indent="-233363">
              <a:lnSpc>
                <a:spcPct val="120000"/>
              </a:lnSpc>
              <a:buFontTx/>
              <a:buChar char="•"/>
            </a:pPr>
            <a:r>
              <a:rPr lang="en-US" dirty="0"/>
              <a:t>If we do not call </a:t>
            </a:r>
            <a:r>
              <a:rPr lang="en-US" i="1" dirty="0"/>
              <a:t>fflush</a:t>
            </a:r>
            <a:r>
              <a:rPr lang="en-US" dirty="0"/>
              <a:t>(</a:t>
            </a:r>
            <a:r>
              <a:rPr lang="en-US" i="1" dirty="0"/>
              <a:t>stdin</a:t>
            </a:r>
            <a:r>
              <a:rPr lang="en-US" dirty="0"/>
              <a:t>), the left delimiter will be read by an unformatted input function such as </a:t>
            </a:r>
            <a:r>
              <a:rPr lang="en-US" i="1" dirty="0" err="1" smtClean="0"/>
              <a:t>getc</a:t>
            </a:r>
            <a:r>
              <a:rPr lang="en-US" dirty="0" smtClean="0"/>
              <a:t>(</a:t>
            </a:r>
            <a:r>
              <a:rPr lang="en-US" i="1" dirty="0" smtClean="0"/>
              <a:t>stdin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i="1" dirty="0" smtClean="0"/>
              <a:t>getchar</a:t>
            </a:r>
            <a:r>
              <a:rPr lang="en-US" dirty="0" smtClean="0"/>
              <a:t>(</a:t>
            </a:r>
            <a:r>
              <a:rPr lang="en-US" sz="1100" i="1" dirty="0"/>
              <a:t> </a:t>
            </a:r>
            <a:r>
              <a:rPr lang="en-US" dirty="0" smtClean="0"/>
              <a:t>). Note: </a:t>
            </a:r>
            <a:r>
              <a:rPr lang="en-US" i="1" dirty="0" err="1"/>
              <a:t>getc</a:t>
            </a:r>
            <a:r>
              <a:rPr lang="en-US" dirty="0"/>
              <a:t>(</a:t>
            </a:r>
            <a:r>
              <a:rPr lang="en-US" i="1" dirty="0"/>
              <a:t>stdin</a:t>
            </a:r>
            <a:r>
              <a:rPr lang="en-US" dirty="0" smtClean="0"/>
              <a:t>) can read from any file.</a:t>
            </a:r>
            <a:endParaRPr lang="en-US" dirty="0"/>
          </a:p>
          <a:p>
            <a:pPr marL="233363" indent="-233363">
              <a:lnSpc>
                <a:spcPct val="120000"/>
              </a:lnSpc>
              <a:buFontTx/>
              <a:buChar char="•"/>
            </a:pPr>
            <a:r>
              <a:rPr lang="en-US" dirty="0"/>
              <a:t>We call function </a:t>
            </a:r>
            <a:r>
              <a:rPr lang="en-US" i="1" dirty="0" err="1"/>
              <a:t>fflush</a:t>
            </a:r>
            <a:r>
              <a:rPr lang="en-US" dirty="0"/>
              <a:t>(</a:t>
            </a:r>
            <a:r>
              <a:rPr lang="en-US" i="1" dirty="0" err="1"/>
              <a:t>stdin</a:t>
            </a:r>
            <a:r>
              <a:rPr lang="en-US" dirty="0"/>
              <a:t>) to flush the buffer of the standard input file </a:t>
            </a:r>
            <a:r>
              <a:rPr lang="en-US" i="1" dirty="0" err="1"/>
              <a:t>stdin</a:t>
            </a:r>
            <a:r>
              <a:rPr lang="en-US" dirty="0"/>
              <a:t>. </a:t>
            </a:r>
          </a:p>
          <a:p>
            <a:pPr marL="233363" indent="-233363">
              <a:lnSpc>
                <a:spcPct val="120000"/>
              </a:lnSpc>
              <a:buFontTx/>
              <a:buChar char="•"/>
            </a:pPr>
            <a:r>
              <a:rPr lang="en-US" dirty="0"/>
              <a:t>It is not a problem if two consecutive </a:t>
            </a:r>
            <a:r>
              <a:rPr lang="en-US" i="1" dirty="0"/>
              <a:t>scanf</a:t>
            </a:r>
            <a:r>
              <a:rPr lang="en-US" dirty="0"/>
              <a:t> functions are called because formatted input function can automatically remove the delimiter. The C++ function equivalent to </a:t>
            </a:r>
            <a:r>
              <a:rPr lang="en-US" i="1" dirty="0" err="1"/>
              <a:t>fflush</a:t>
            </a:r>
            <a:r>
              <a:rPr lang="en-US" dirty="0"/>
              <a:t> is </a:t>
            </a:r>
            <a:r>
              <a:rPr lang="en-US" i="1" dirty="0" err="1"/>
              <a:t>cin.ignore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450" y="590490"/>
            <a:ext cx="3932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cs typeface="Times New Roman" pitchFamily="18" charset="0"/>
              </a:rPr>
              <a:t>C File Operations: Text 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Section </a:t>
            </a:r>
            <a:r>
              <a:rPr lang="en-US" sz="2000" dirty="0" smtClean="0">
                <a:solidFill>
                  <a:schemeClr val="accent2"/>
                </a:solidFill>
                <a:cs typeface="Times New Roman" pitchFamily="18" charset="0"/>
              </a:rPr>
              <a:t>2.6.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37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09600" y="1038644"/>
            <a:ext cx="8077200" cy="551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>
            <a:spAutoFit/>
          </a:bodyPr>
          <a:lstStyle/>
          <a:p>
            <a:pPr marL="457200" indent="-457200" defTabSz="966788">
              <a:lnSpc>
                <a:spcPct val="110000"/>
              </a:lnSpc>
              <a:buFontTx/>
              <a:buChar char="•"/>
              <a:tabLst>
                <a:tab pos="479425" algn="l"/>
                <a:tab pos="971550" algn="l"/>
                <a:tab pos="3627438" algn="l"/>
              </a:tabLst>
            </a:pPr>
            <a:r>
              <a:rPr lang="en-US" sz="2000" dirty="0"/>
              <a:t>The function </a:t>
            </a:r>
            <a:r>
              <a:rPr lang="en-US" sz="2000" i="1" dirty="0" err="1">
                <a:solidFill>
                  <a:srgbClr val="0000FF"/>
                </a:solidFill>
              </a:rPr>
              <a:t>cin.ignore</a:t>
            </a:r>
            <a:r>
              <a:rPr lang="en-US" sz="2000" dirty="0">
                <a:solidFill>
                  <a:srgbClr val="0000FF"/>
                </a:solidFill>
              </a:rPr>
              <a:t>() </a:t>
            </a:r>
            <a:r>
              <a:rPr lang="en-US" sz="2000" dirty="0"/>
              <a:t>is similar to but more powerful than the C-styled </a:t>
            </a:r>
            <a:r>
              <a:rPr lang="en-US" sz="2000" i="1" dirty="0" err="1">
                <a:solidFill>
                  <a:srgbClr val="0000FF"/>
                </a:solidFill>
              </a:rPr>
              <a:t>fflush</a:t>
            </a:r>
            <a:r>
              <a:rPr lang="en-US" sz="2000" i="1" dirty="0">
                <a:solidFill>
                  <a:srgbClr val="0000FF"/>
                </a:solidFill>
              </a:rPr>
              <a:t>(</a:t>
            </a:r>
            <a:r>
              <a:rPr lang="en-US" sz="2000" i="1" dirty="0" err="1">
                <a:solidFill>
                  <a:srgbClr val="0000FF"/>
                </a:solidFill>
              </a:rPr>
              <a:t>stdin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  <a:r>
              <a:rPr lang="en-US" sz="2000" dirty="0"/>
              <a:t> function that flushes the input buffer to remove the remaining delimiter in the buffer of the standard input file </a:t>
            </a:r>
            <a:r>
              <a:rPr lang="en-US" sz="2000" dirty="0" err="1"/>
              <a:t>stdin</a:t>
            </a:r>
            <a:r>
              <a:rPr lang="en-US" sz="2000" dirty="0"/>
              <a:t> after a </a:t>
            </a:r>
            <a:r>
              <a:rPr lang="en-US" sz="2000" i="1" dirty="0" err="1"/>
              <a:t>scanf</a:t>
            </a:r>
            <a:r>
              <a:rPr lang="en-US" sz="2000" dirty="0"/>
              <a:t> operation. </a:t>
            </a:r>
          </a:p>
          <a:p>
            <a:pPr marL="457200" indent="-457200" defTabSz="966788">
              <a:lnSpc>
                <a:spcPct val="110000"/>
              </a:lnSpc>
              <a:buFontTx/>
              <a:buChar char="•"/>
              <a:tabLst>
                <a:tab pos="479425" algn="l"/>
                <a:tab pos="971550" algn="l"/>
                <a:tab pos="3627438" algn="l"/>
              </a:tabLst>
            </a:pPr>
            <a:r>
              <a:rPr lang="en-US" sz="2000" dirty="0"/>
              <a:t>In C++, you must use </a:t>
            </a:r>
            <a:r>
              <a:rPr lang="en-US" sz="2000" i="1" dirty="0" err="1"/>
              <a:t>cin.ignore</a:t>
            </a:r>
            <a:r>
              <a:rPr lang="en-US" sz="2000" dirty="0"/>
              <a:t>() if you switch from the formatted input function </a:t>
            </a:r>
            <a:r>
              <a:rPr lang="en-US" sz="2000" i="1" dirty="0" err="1"/>
              <a:t>cin</a:t>
            </a:r>
            <a:r>
              <a:rPr lang="en-US" sz="2000" dirty="0"/>
              <a:t> &gt;&gt; to an unformatted input functions such as </a:t>
            </a:r>
            <a:r>
              <a:rPr lang="en-US" sz="2000" i="1" dirty="0" err="1"/>
              <a:t>cin.get</a:t>
            </a:r>
            <a:r>
              <a:rPr lang="en-US" sz="2000" dirty="0"/>
              <a:t> or </a:t>
            </a:r>
            <a:r>
              <a:rPr lang="en-US" sz="2000" i="1" dirty="0" err="1"/>
              <a:t>cin.getline</a:t>
            </a:r>
            <a:r>
              <a:rPr lang="en-US" sz="2000" dirty="0"/>
              <a:t>, and etc.  </a:t>
            </a:r>
          </a:p>
          <a:p>
            <a:pPr marL="457200" indent="-457200" defTabSz="966788">
              <a:lnSpc>
                <a:spcPct val="110000"/>
              </a:lnSpc>
              <a:buFontTx/>
              <a:buChar char="•"/>
              <a:tabLst>
                <a:tab pos="479425" algn="l"/>
                <a:tab pos="971550" algn="l"/>
                <a:tab pos="3627438" algn="l"/>
              </a:tabLst>
            </a:pPr>
            <a:r>
              <a:rPr lang="en-US" sz="2000" dirty="0"/>
              <a:t>Similar to </a:t>
            </a:r>
            <a:r>
              <a:rPr lang="en-US" sz="2000" dirty="0" err="1"/>
              <a:t>scanf</a:t>
            </a:r>
            <a:r>
              <a:rPr lang="en-US" sz="2000" dirty="0"/>
              <a:t>, </a:t>
            </a:r>
            <a:r>
              <a:rPr lang="en-US" sz="2000" i="1" dirty="0" err="1"/>
              <a:t>cin</a:t>
            </a:r>
            <a:r>
              <a:rPr lang="en-US" sz="2000" dirty="0"/>
              <a:t> &gt;&gt; will only read up to a space or newline and leave the space or newline in the buffer. </a:t>
            </a:r>
          </a:p>
          <a:p>
            <a:pPr marL="457200" indent="-457200" defTabSz="966788">
              <a:lnSpc>
                <a:spcPct val="110000"/>
              </a:lnSpc>
              <a:buFontTx/>
              <a:buChar char="•"/>
              <a:tabLst>
                <a:tab pos="479425" algn="l"/>
                <a:tab pos="971550" algn="l"/>
                <a:tab pos="3627438" algn="l"/>
              </a:tabLst>
            </a:pPr>
            <a:r>
              <a:rPr lang="en-US" sz="2000" dirty="0"/>
              <a:t>The function </a:t>
            </a:r>
            <a:r>
              <a:rPr lang="en-US" sz="2000" i="1" dirty="0" err="1">
                <a:solidFill>
                  <a:srgbClr val="0000FF"/>
                </a:solidFill>
              </a:rPr>
              <a:t>cin.ignore</a:t>
            </a:r>
            <a:r>
              <a:rPr lang="en-US" sz="2000" dirty="0">
                <a:solidFill>
                  <a:srgbClr val="0000FF"/>
                </a:solidFill>
              </a:rPr>
              <a:t>() </a:t>
            </a:r>
            <a:r>
              <a:rPr lang="en-US" sz="2000" dirty="0"/>
              <a:t>will remove the space or newline. The function </a:t>
            </a:r>
            <a:r>
              <a:rPr lang="en-US" sz="2000" i="1" dirty="0" err="1"/>
              <a:t>cin.ignore</a:t>
            </a:r>
            <a:r>
              <a:rPr lang="en-US" sz="2000" dirty="0"/>
              <a:t>() is more powerful than simply remove one character from the input buffer. There are three overloaded  functions. </a:t>
            </a:r>
          </a:p>
          <a:p>
            <a:pPr marL="941388" lvl="1" indent="-457200" defTabSz="966788">
              <a:lnSpc>
                <a:spcPct val="110000"/>
              </a:lnSpc>
              <a:buFontTx/>
              <a:buAutoNum type="arabicParenBoth"/>
              <a:tabLst>
                <a:tab pos="479425" algn="l"/>
                <a:tab pos="971550" algn="l"/>
                <a:tab pos="3627438" algn="l"/>
              </a:tabLst>
            </a:pPr>
            <a:r>
              <a:rPr lang="en-US" sz="2000" i="1" dirty="0" err="1">
                <a:solidFill>
                  <a:srgbClr val="0000FF"/>
                </a:solidFill>
              </a:rPr>
              <a:t>cin.ignore</a:t>
            </a:r>
            <a:r>
              <a:rPr lang="en-US" sz="2000" dirty="0">
                <a:solidFill>
                  <a:srgbClr val="0000FF"/>
                </a:solidFill>
              </a:rPr>
              <a:t>()</a:t>
            </a:r>
            <a:r>
              <a:rPr lang="en-US" sz="2000" dirty="0"/>
              <a:t>: discard one character from the input buffer; </a:t>
            </a:r>
          </a:p>
          <a:p>
            <a:pPr marL="941388" lvl="1" indent="-457200" defTabSz="966788">
              <a:lnSpc>
                <a:spcPct val="110000"/>
              </a:lnSpc>
              <a:buFontTx/>
              <a:buAutoNum type="arabicParenBoth"/>
              <a:tabLst>
                <a:tab pos="479425" algn="l"/>
                <a:tab pos="971550" algn="l"/>
                <a:tab pos="3627438" algn="l"/>
              </a:tabLst>
            </a:pPr>
            <a:r>
              <a:rPr lang="en-US" sz="2000" i="1" dirty="0" err="1">
                <a:solidFill>
                  <a:srgbClr val="0000FF"/>
                </a:solidFill>
              </a:rPr>
              <a:t>cin.ignore</a:t>
            </a:r>
            <a:r>
              <a:rPr lang="en-US" sz="2000" i="1" dirty="0">
                <a:solidFill>
                  <a:srgbClr val="0000FF"/>
                </a:solidFill>
              </a:rPr>
              <a:t>(</a:t>
            </a:r>
            <a:r>
              <a:rPr lang="en-US" sz="2000" i="1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n)</a:t>
            </a:r>
            <a:r>
              <a:rPr lang="en-US" sz="2000" dirty="0"/>
              <a:t>: discard n characters from the input buffer; and </a:t>
            </a:r>
          </a:p>
          <a:p>
            <a:pPr marL="941388" lvl="1" indent="-457200" defTabSz="966788">
              <a:lnSpc>
                <a:spcPct val="110000"/>
              </a:lnSpc>
              <a:buFontTx/>
              <a:buAutoNum type="arabicParenBoth"/>
              <a:tabLst>
                <a:tab pos="479425" algn="l"/>
                <a:tab pos="971550" algn="l"/>
                <a:tab pos="3627438" algn="l"/>
              </a:tabLst>
            </a:pPr>
            <a:r>
              <a:rPr lang="en-US" sz="2000" i="1" dirty="0" err="1">
                <a:solidFill>
                  <a:srgbClr val="0000FF"/>
                </a:solidFill>
              </a:rPr>
              <a:t>cin.ignore</a:t>
            </a:r>
            <a:r>
              <a:rPr lang="en-US" sz="2000" i="1" dirty="0">
                <a:solidFill>
                  <a:srgbClr val="0000FF"/>
                </a:solidFill>
              </a:rPr>
              <a:t>(</a:t>
            </a:r>
            <a:r>
              <a:rPr lang="en-US" sz="2000" i="1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n, </a:t>
            </a:r>
            <a:r>
              <a:rPr lang="en-US" sz="2000" i="1" dirty="0">
                <a:solidFill>
                  <a:srgbClr val="0000FF"/>
                </a:solidFill>
              </a:rPr>
              <a:t>char</a:t>
            </a:r>
            <a:r>
              <a:rPr lang="en-US" sz="2000" dirty="0">
                <a:solidFill>
                  <a:srgbClr val="0000FF"/>
                </a:solidFill>
              </a:rPr>
              <a:t> term): </a:t>
            </a:r>
            <a:r>
              <a:rPr lang="en-US" sz="2000" dirty="0"/>
              <a:t>discard n characters or stop when the character in the parameter term is encountered. </a:t>
            </a:r>
            <a:r>
              <a:rPr lang="en-US" sz="2000" dirty="0" smtClean="0"/>
              <a:t>Example in text.</a:t>
            </a:r>
            <a:endParaRPr lang="en-US" sz="2000" dirty="0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</a:rPr>
              <a:t>When to use cin.ignore()?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519410"/>
            <a:ext cx="416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cs typeface="Times New Roman" pitchFamily="18" charset="0"/>
              </a:rPr>
              <a:t>C++ File Operations: Text Section 3.5.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66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14400" y="600075"/>
            <a:ext cx="7772400" cy="606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Imperative language C/C++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Getting started with C/C++ programming: I/O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Data declaration and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cope rules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Basic data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types; Basic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computer organization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Arrays and strings </a:t>
            </a:r>
            <a:endParaRPr lang="en-GB" dirty="0" smtClean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 Basics</a:t>
            </a:r>
            <a:endParaRPr lang="en-GB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Pointers, Arrays, and Strings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 and Constants,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Enumeration,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Struct of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Arrays</a:t>
            </a:r>
            <a:endParaRPr lang="en-GB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00FF"/>
                </a:solidFill>
                <a:cs typeface="Times New Roman" pitchFamily="18" charset="0"/>
              </a:rPr>
              <a:t>Padding, File System, and Buffer Flushing</a:t>
            </a:r>
            <a:endParaRPr lang="en-GB" sz="2800" dirty="0">
              <a:solidFill>
                <a:srgbClr val="0000FF"/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 smtClean="0">
                <a:cs typeface="Times New Roman" pitchFamily="18" charset="0"/>
              </a:rPr>
              <a:t>Linked Lists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Parameter Passing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Recursion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Large examples of </a:t>
            </a:r>
            <a:r>
              <a:rPr lang="en-GB" sz="2800" dirty="0" smtClean="0">
                <a:cs typeface="Times New Roman" pitchFamily="18" charset="0"/>
              </a:rPr>
              <a:t>recursion and structures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Modules and Packages</a:t>
            </a:r>
            <a:endParaRPr lang="en-GB" sz="2800" dirty="0"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Summary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2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95311" y="3600500"/>
            <a:ext cx="3810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7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library fflush() or write your own flush()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594"/>
            <a:ext cx="7807325" cy="17526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Some C/C++ environments offer library flush functions, and some do not.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You can write your own, for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671513" y="3200400"/>
            <a:ext cx="8396287" cy="334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68580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sz="2000" dirty="0">
                <a:latin typeface="Courier New" panose="02070309020205020404" pitchFamily="49" charset="0"/>
                <a:ea typeface="SimSun" panose="02010600030101010101" pitchFamily="2" charset="-122"/>
              </a:rPr>
              <a:t>// Manually flush all characters in the stdin buffer </a:t>
            </a:r>
            <a:endParaRPr lang="en-US" sz="2000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68580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void 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f</a:t>
            </a:r>
            <a:r>
              <a:rPr lang="en-US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lush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(){ 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68580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char 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c;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68580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	do {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68580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		c = getchar();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68580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	} while (c != '\n' &amp;&amp; c != EOF); </a:t>
            </a:r>
            <a:endParaRPr lang="en-US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68580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sz="20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	// </a:t>
            </a:r>
            <a:r>
              <a:rPr lang="en-US" sz="2000" dirty="0">
                <a:latin typeface="Courier New" panose="02070309020205020404" pitchFamily="49" charset="0"/>
                <a:ea typeface="SimSun" panose="02010600030101010101" pitchFamily="2" charset="-122"/>
              </a:rPr>
              <a:t>EOF: End of File flag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68580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58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0254" y="152400"/>
            <a:ext cx="7772400" cy="512064"/>
          </a:xfrm>
        </p:spPr>
        <p:txBody>
          <a:bodyPr>
            <a:noAutofit/>
          </a:bodyPr>
          <a:lstStyle/>
          <a:p>
            <a:r>
              <a:rPr lang="en-US" sz="3600" dirty="0" smtClean="0"/>
              <a:t>Structure Alignment and Padding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09600" y="6858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Processor reads integers and floats in words. If a structure involves a “</a:t>
            </a:r>
            <a:r>
              <a:rPr lang="en-GB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itchFamily="18" charset="0"/>
              </a:rPr>
              <a:t>word</a:t>
            </a:r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” type variable, such as </a:t>
            </a:r>
            <a:r>
              <a:rPr lang="en-GB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itchFamily="18" charset="0"/>
              </a:rPr>
              <a:t>int</a:t>
            </a:r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, </a:t>
            </a:r>
            <a:r>
              <a:rPr lang="en-GB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itchFamily="18" charset="0"/>
              </a:rPr>
              <a:t>pointer</a:t>
            </a:r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, or </a:t>
            </a:r>
            <a:r>
              <a:rPr lang="en-GB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itchFamily="18" charset="0"/>
              </a:rPr>
              <a:t>float</a:t>
            </a:r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, the structure size must be multiples of 4 bytes in 32-bit (multiple of 8 in 64-bit</a:t>
            </a:r>
            <a:r>
              <a:rPr lang="en-GB" dirty="0">
                <a:latin typeface="Calibri" panose="020F0502020204030204" pitchFamily="34" charset="0"/>
                <a:cs typeface="Times New Roman" pitchFamily="18" charset="0"/>
              </a:rPr>
              <a:t>) </a:t>
            </a:r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machines. If the total size is not multiple of 4, </a:t>
            </a:r>
            <a:r>
              <a:rPr lang="en-GB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itchFamily="18" charset="0"/>
              </a:rPr>
              <a:t>padding</a:t>
            </a:r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 is needed to align the data in memory</a:t>
            </a:r>
            <a:r>
              <a:rPr lang="en-GB" dirty="0">
                <a:latin typeface="Calibri" panose="020F0502020204030204" pitchFamily="34" charset="0"/>
                <a:cs typeface="Times New Roman" pitchFamily="18" charset="0"/>
              </a:rPr>
              <a:t>.</a:t>
            </a:r>
          </a:p>
          <a:p>
            <a:r>
              <a:rPr lang="en-GB" dirty="0" smtClean="0">
                <a:latin typeface="Calibri" panose="020F0502020204030204" pitchFamily="34" charset="0"/>
                <a:cs typeface="Times New Roman" pitchFamily="18" charset="0"/>
              </a:rPr>
              <a:t>It may need the padding of one, two, three, or more bytes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274" y="2971800"/>
            <a:ext cx="518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err="1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struct</a:t>
            </a: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personnel {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char 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name[16];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phone;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char 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address[24];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char gender;    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// F or M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// char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CSmajor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;  // Y or N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// char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KnowJava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; // Y or N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} person;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printf("structure size = %d", </a:t>
            </a:r>
            <a:r>
              <a:rPr lang="en-US" sz="20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sizeof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person</a:t>
            </a: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);</a:t>
            </a:r>
            <a:endParaRPr lang="en-US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315200" y="4657578"/>
            <a:ext cx="1600200" cy="838200"/>
          </a:xfrm>
          <a:prstGeom prst="wedgeRoundRectCallout">
            <a:avLst>
              <a:gd name="adj1" fmla="val -71705"/>
              <a:gd name="adj2" fmla="val 8331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Padding of 3 bytes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219700" y="3058088"/>
            <a:ext cx="2857500" cy="838200"/>
          </a:xfrm>
          <a:prstGeom prst="wedgeRoundRectCallout">
            <a:avLst>
              <a:gd name="adj1" fmla="val -143019"/>
              <a:gd name="adj2" fmla="val 3631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If no “word” type is involved, no padding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5867400"/>
            <a:ext cx="7783883" cy="400110"/>
            <a:chOff x="685800" y="5867400"/>
            <a:chExt cx="7783883" cy="400110"/>
          </a:xfrm>
        </p:grpSpPr>
        <p:sp>
          <p:nvSpPr>
            <p:cNvPr id="8" name="Rectangle 7"/>
            <p:cNvSpPr/>
            <p:nvPr/>
          </p:nvSpPr>
          <p:spPr bwMode="auto">
            <a:xfrm>
              <a:off x="685800" y="5871865"/>
              <a:ext cx="18288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16 bytes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29000" y="5871865"/>
              <a:ext cx="28956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514600" y="5871865"/>
              <a:ext cx="9144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324600" y="5871865"/>
              <a:ext cx="228600" cy="381000"/>
            </a:xfrm>
            <a:prstGeom prst="rect">
              <a:avLst/>
            </a:prstGeom>
            <a:solidFill>
              <a:srgbClr val="33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3200" y="5871865"/>
              <a:ext cx="228600" cy="381000"/>
            </a:xfrm>
            <a:prstGeom prst="rect">
              <a:avLst/>
            </a:prstGeom>
            <a:solidFill>
              <a:srgbClr val="33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781800" y="5871865"/>
              <a:ext cx="228600" cy="381000"/>
            </a:xfrm>
            <a:prstGeom prst="rect">
              <a:avLst/>
            </a:prstGeom>
            <a:solidFill>
              <a:srgbClr val="33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010400" y="5871865"/>
              <a:ext cx="2286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15200" y="5867400"/>
              <a:ext cx="1154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Size = 48</a:t>
              </a:r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5800" y="6324600"/>
            <a:ext cx="4953000" cy="381000"/>
            <a:chOff x="685800" y="6324600"/>
            <a:chExt cx="4953000" cy="381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85800" y="6324600"/>
              <a:ext cx="18288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16 bytes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14600" y="6324600"/>
              <a:ext cx="28956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410200" y="6324600"/>
              <a:ext cx="2286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715000" y="6320135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Size = 41</a:t>
            </a:r>
            <a:endParaRPr lang="en-US" sz="2000" dirty="0"/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4953000" y="4057063"/>
            <a:ext cx="2169355" cy="1201030"/>
          </a:xfrm>
          <a:prstGeom prst="wedgeRoundRectCallout">
            <a:avLst>
              <a:gd name="adj1" fmla="val -75759"/>
              <a:gd name="adj2" fmla="val 11808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Will the siz</a:t>
            </a:r>
            <a:r>
              <a:rPr lang="en-US" dirty="0" smtClean="0"/>
              <a:t>e increase if uncommented?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0600" y="35769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6" grpId="0" animBg="1"/>
      <p:bldP spid="25" grpId="0"/>
      <p:bldP spid="27" grpId="0" animBg="1"/>
      <p:bldP spid="28" grpId="0"/>
      <p:bldP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0254" y="152400"/>
            <a:ext cx="7772400" cy="512064"/>
          </a:xfrm>
        </p:spPr>
        <p:txBody>
          <a:bodyPr>
            <a:noAutofit/>
          </a:bodyPr>
          <a:lstStyle/>
          <a:p>
            <a:r>
              <a:rPr lang="en-US" sz="3600" dirty="0" smtClean="0"/>
              <a:t>Structure Alignment and Padding (2)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784274" y="685800"/>
            <a:ext cx="518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err="1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struct</a:t>
            </a: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personnel {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char 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name[16];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phone;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char 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address[24];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char gender;   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// F or M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char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CSmajor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;  // Y or N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} 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person;</a:t>
            </a: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printf("structure size = %d", </a:t>
            </a:r>
            <a:r>
              <a:rPr lang="en-US" sz="20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sizeof</a:t>
            </a:r>
            <a:r>
              <a: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person</a:t>
            </a:r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);</a:t>
            </a:r>
            <a:endParaRPr lang="en-US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3204865"/>
            <a:ext cx="1828800" cy="381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16 bytes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29000" y="3204865"/>
            <a:ext cx="2895600" cy="381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14600" y="3204865"/>
            <a:ext cx="914400" cy="381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24600" y="3204865"/>
            <a:ext cx="228600" cy="381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53200" y="3204865"/>
            <a:ext cx="228600" cy="381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781800" y="3204865"/>
            <a:ext cx="228600" cy="381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10400" y="3204865"/>
            <a:ext cx="228600" cy="381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200" y="320040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48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7315200" y="3877692"/>
            <a:ext cx="1600200" cy="838200"/>
          </a:xfrm>
          <a:prstGeom prst="wedgeRoundRectCallout">
            <a:avLst>
              <a:gd name="adj1" fmla="val -96456"/>
              <a:gd name="adj2" fmla="val -7590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Padding of 2 bytes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" y="3733800"/>
            <a:ext cx="8763000" cy="2914710"/>
            <a:chOff x="152400" y="3733800"/>
            <a:chExt cx="8763000" cy="2914710"/>
          </a:xfrm>
        </p:grpSpPr>
        <p:sp>
          <p:nvSpPr>
            <p:cNvPr id="37" name="Rounded Rectangular Callout 36"/>
            <p:cNvSpPr/>
            <p:nvPr/>
          </p:nvSpPr>
          <p:spPr bwMode="auto">
            <a:xfrm>
              <a:off x="4495800" y="4724400"/>
              <a:ext cx="1600200" cy="838200"/>
            </a:xfrm>
            <a:prstGeom prst="wedgeRoundRectCallout">
              <a:avLst>
                <a:gd name="adj1" fmla="val -181357"/>
                <a:gd name="adj2" fmla="val 133434"/>
                <a:gd name="adj3" fmla="val 16667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Padding of </a:t>
              </a:r>
              <a:r>
                <a:rPr lang="en-US" dirty="0"/>
                <a:t>3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bytes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84274" y="3733800"/>
              <a:ext cx="5181600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463550" algn="l"/>
                  <a:tab pos="914400" algn="l"/>
                  <a:tab pos="1377950" algn="l"/>
                </a:tabLst>
              </a:pPr>
              <a:r>
                <a:rPr lang="en-US" sz="2000" dirty="0" err="1" smtClean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struct</a:t>
              </a:r>
              <a:r>
                <a:rPr lang="en-US" sz="2000" dirty="0" smtClean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 </a:t>
              </a:r>
              <a:r>
                <a:rPr lang="en-US" sz="2000" dirty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personnel {</a:t>
              </a:r>
            </a:p>
            <a:p>
              <a:pPr>
                <a:tabLst>
                  <a:tab pos="463550" algn="l"/>
                  <a:tab pos="914400" algn="l"/>
                  <a:tab pos="1377950" algn="l"/>
                </a:tabLst>
              </a:pPr>
              <a:r>
                <a:rPr lang="en-US" sz="2000" dirty="0" smtClean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	char </a:t>
              </a:r>
              <a:r>
                <a:rPr lang="en-US" sz="2000" dirty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name[16];</a:t>
              </a:r>
            </a:p>
            <a:p>
              <a:pPr>
                <a:tabLst>
                  <a:tab pos="463550" algn="l"/>
                  <a:tab pos="914400" algn="l"/>
                  <a:tab pos="1377950" algn="l"/>
                </a:tabLst>
              </a:pPr>
              <a:r>
                <a:rPr lang="en-US" sz="2000" dirty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	</a:t>
              </a:r>
              <a:r>
                <a:rPr 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char </a:t>
              </a:r>
              <a:r>
                <a:rPr lang="en-US" sz="2000" dirty="0" err="1">
                  <a:solidFill>
                    <a:srgbClr val="0000FF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CSmajor</a:t>
              </a:r>
              <a:r>
                <a:rPr 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;  // Y or N</a:t>
              </a:r>
            </a:p>
            <a:p>
              <a:pPr>
                <a:tabLst>
                  <a:tab pos="463550" algn="l"/>
                  <a:tab pos="914400" algn="l"/>
                  <a:tab pos="1377950" algn="l"/>
                </a:tabLst>
              </a:pPr>
              <a:r>
                <a:rPr lang="en-US" sz="2000" dirty="0" smtClean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	</a:t>
              </a:r>
              <a:r>
                <a:rPr lang="en-US" sz="2000" dirty="0" err="1" smtClean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int</a:t>
              </a:r>
              <a:r>
                <a:rPr lang="en-US" sz="2000" dirty="0" smtClean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 </a:t>
              </a:r>
              <a:r>
                <a:rPr lang="en-US" sz="2000" dirty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phone;</a:t>
              </a:r>
            </a:p>
            <a:p>
              <a:pPr>
                <a:tabLst>
                  <a:tab pos="463550" algn="l"/>
                  <a:tab pos="914400" algn="l"/>
                  <a:tab pos="1377950" algn="l"/>
                </a:tabLst>
              </a:pPr>
              <a:r>
                <a:rPr lang="en-US" sz="2000" dirty="0" smtClean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	char </a:t>
              </a:r>
              <a:r>
                <a:rPr lang="en-US" sz="2000" dirty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address[24];</a:t>
              </a:r>
            </a:p>
            <a:p>
              <a:pPr>
                <a:tabLst>
                  <a:tab pos="463550" algn="l"/>
                  <a:tab pos="914400" algn="l"/>
                  <a:tab pos="1377950" algn="l"/>
                </a:tabLst>
              </a:pPr>
              <a:r>
                <a:rPr lang="en-US" sz="2000" dirty="0" smtClean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	</a:t>
              </a:r>
              <a:r>
                <a:rPr lang="en-US" sz="2000" dirty="0" smtClean="0">
                  <a:solidFill>
                    <a:srgbClr val="0000FF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char gender;    </a:t>
              </a:r>
              <a:r>
                <a:rPr 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// F or M</a:t>
              </a:r>
            </a:p>
            <a:p>
              <a:pPr>
                <a:tabLst>
                  <a:tab pos="463550" algn="l"/>
                  <a:tab pos="914400" algn="l"/>
                  <a:tab pos="1377950" algn="l"/>
                </a:tabLst>
              </a:pPr>
              <a:r>
                <a:rPr lang="en-US" sz="2000" dirty="0" smtClean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} </a:t>
              </a:r>
              <a:r>
                <a:rPr lang="en-US" sz="2000" dirty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person;</a:t>
              </a:r>
            </a:p>
            <a:p>
              <a:pPr>
                <a:tabLst>
                  <a:tab pos="463550" algn="l"/>
                  <a:tab pos="914400" algn="l"/>
                  <a:tab pos="1377950" algn="l"/>
                </a:tabLst>
              </a:pPr>
              <a:r>
                <a:rPr lang="en-US" sz="2000" dirty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printf("structure size = %d", </a:t>
              </a:r>
              <a:r>
                <a:rPr lang="en-US" sz="2000" dirty="0" err="1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sizeof</a:t>
              </a:r>
              <a:r>
                <a:rPr lang="en-US" sz="2000" dirty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 person</a:t>
              </a:r>
              <a:r>
                <a:rPr lang="en-US" sz="2000" dirty="0" smtClean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);</a:t>
              </a:r>
              <a:endParaRPr lang="en-US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52400" y="6252865"/>
              <a:ext cx="18288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16 bytes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810000" y="6252865"/>
              <a:ext cx="26670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895600" y="6252865"/>
              <a:ext cx="9144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477000" y="6252865"/>
              <a:ext cx="228600" cy="381000"/>
            </a:xfrm>
            <a:prstGeom prst="rect">
              <a:avLst/>
            </a:prstGeom>
            <a:solidFill>
              <a:srgbClr val="33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705600" y="6252865"/>
              <a:ext cx="228600" cy="381000"/>
            </a:xfrm>
            <a:prstGeom prst="rect">
              <a:avLst/>
            </a:prstGeom>
            <a:solidFill>
              <a:srgbClr val="33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934200" y="6252865"/>
              <a:ext cx="228600" cy="381000"/>
            </a:xfrm>
            <a:prstGeom prst="rect">
              <a:avLst/>
            </a:prstGeom>
            <a:solidFill>
              <a:srgbClr val="33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162800" y="6252865"/>
              <a:ext cx="2286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67600" y="6248400"/>
              <a:ext cx="1154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Size = 52</a:t>
              </a:r>
              <a:endParaRPr lang="en-US" sz="2000" dirty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81200" y="6248400"/>
              <a:ext cx="228600" cy="381000"/>
            </a:xfrm>
            <a:prstGeom prst="rect">
              <a:avLst/>
            </a:prstGeom>
            <a:solidFill>
              <a:srgbClr val="33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209800" y="6248400"/>
              <a:ext cx="228600" cy="381000"/>
            </a:xfrm>
            <a:prstGeom prst="rect">
              <a:avLst/>
            </a:prstGeom>
            <a:solidFill>
              <a:srgbClr val="33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438400" y="6248400"/>
              <a:ext cx="228600" cy="381000"/>
            </a:xfrm>
            <a:prstGeom prst="rect">
              <a:avLst/>
            </a:prstGeom>
            <a:solidFill>
              <a:srgbClr val="33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667000" y="6248400"/>
              <a:ext cx="2286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Rounded Rectangular Callout 41"/>
            <p:cNvSpPr/>
            <p:nvPr/>
          </p:nvSpPr>
          <p:spPr bwMode="auto">
            <a:xfrm>
              <a:off x="7315200" y="4876800"/>
              <a:ext cx="1600200" cy="838200"/>
            </a:xfrm>
            <a:prstGeom prst="wedgeRoundRectCallout">
              <a:avLst>
                <a:gd name="adj1" fmla="val -78552"/>
                <a:gd name="adj2" fmla="val 107326"/>
                <a:gd name="adj3" fmla="val 16667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Padding of </a:t>
              </a:r>
              <a:r>
                <a:rPr lang="en-US" dirty="0"/>
                <a:t>3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bytes</a:t>
              </a:r>
            </a:p>
          </p:txBody>
        </p:sp>
      </p:grpSp>
      <p:sp>
        <p:nvSpPr>
          <p:cNvPr id="43" name="Rounded Rectangular Callout 42"/>
          <p:cNvSpPr/>
          <p:nvPr/>
        </p:nvSpPr>
        <p:spPr bwMode="auto">
          <a:xfrm>
            <a:off x="3543300" y="685800"/>
            <a:ext cx="2667000" cy="1046205"/>
          </a:xfrm>
          <a:prstGeom prst="wedgeRoundRectCallout">
            <a:avLst>
              <a:gd name="adj1" fmla="val -49086"/>
              <a:gd name="adj2" fmla="val 6879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It is more efficient to keep the character-type variables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together.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362700" y="762000"/>
            <a:ext cx="27051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457200" algn="l"/>
              </a:tabLst>
            </a:pPr>
            <a:r>
              <a:rPr lang="en-US" sz="1800" dirty="0"/>
              <a:t>struct contact </a:t>
            </a: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char</a:t>
            </a:r>
            <a:r>
              <a:rPr lang="en-US" sz="1800" dirty="0"/>
              <a:t>  </a:t>
            </a:r>
            <a:r>
              <a:rPr lang="en-US" sz="1800" dirty="0" smtClean="0"/>
              <a:t>name[10];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int</a:t>
            </a:r>
            <a:r>
              <a:rPr lang="en-US" sz="1800" dirty="0"/>
              <a:t>  </a:t>
            </a:r>
            <a:r>
              <a:rPr lang="en-US" sz="1800" dirty="0" smtClean="0"/>
              <a:t>   phone;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char</a:t>
            </a:r>
            <a:r>
              <a:rPr lang="en-US" sz="1800" dirty="0"/>
              <a:t>  </a:t>
            </a:r>
            <a:r>
              <a:rPr lang="en-US" sz="1800" dirty="0" smtClean="0"/>
              <a:t>address[10</a:t>
            </a:r>
            <a:r>
              <a:rPr lang="en-US" sz="1800" dirty="0"/>
              <a:t>];</a:t>
            </a:r>
            <a:br>
              <a:rPr lang="en-US" sz="1800" dirty="0"/>
            </a:br>
            <a:r>
              <a:rPr lang="en-US" sz="1800" dirty="0"/>
              <a:t>} x;</a:t>
            </a:r>
          </a:p>
          <a:p>
            <a:pPr>
              <a:tabLst>
                <a:tab pos="457200" algn="l"/>
              </a:tabLst>
            </a:pPr>
            <a:r>
              <a:rPr lang="en-US" sz="1800" dirty="0" smtClean="0"/>
              <a:t>(1) What </a:t>
            </a:r>
            <a:r>
              <a:rPr lang="en-US" sz="1800" dirty="0"/>
              <a:t>is the size of variable x in bytes</a:t>
            </a:r>
            <a:r>
              <a:rPr lang="en-US" sz="1800" dirty="0" smtClean="0"/>
              <a:t>?</a:t>
            </a:r>
          </a:p>
          <a:p>
            <a:pPr>
              <a:tabLst>
                <a:tab pos="457200" algn="l"/>
              </a:tabLst>
            </a:pPr>
            <a:r>
              <a:rPr lang="en-US" sz="1800" dirty="0" smtClean="0"/>
              <a:t>(2) Can it be reduced?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182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47675" y="76200"/>
            <a:ext cx="8239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File 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Type and File </a:t>
            </a: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Operations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Saving Data to 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Disk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576763" y="5064125"/>
            <a:ext cx="12906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44" tIns="48372" rIns="96744" bIns="48372" anchor="ctr"/>
          <a:lstStyle/>
          <a:p>
            <a:pPr defTabSz="966788"/>
            <a:endParaRPr lang="en-US" sz="2500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798888" y="5184775"/>
            <a:ext cx="409575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44" tIns="48372" rIns="96744" bIns="48372">
            <a:spAutoFit/>
          </a:bodyPr>
          <a:lstStyle/>
          <a:p>
            <a:pPr defTabSz="966788">
              <a:lnSpc>
                <a:spcPct val="90000"/>
              </a:lnSpc>
            </a:pPr>
            <a:r>
              <a:rPr lang="en-US" sz="1700"/>
              <a:t>20</a:t>
            </a:r>
          </a:p>
          <a:p>
            <a:pPr defTabSz="966788">
              <a:lnSpc>
                <a:spcPct val="90000"/>
              </a:lnSpc>
            </a:pPr>
            <a:r>
              <a:rPr lang="en-US" sz="1700"/>
              <a:t>16</a:t>
            </a:r>
          </a:p>
          <a:p>
            <a:pPr defTabSz="966788">
              <a:lnSpc>
                <a:spcPct val="90000"/>
              </a:lnSpc>
            </a:pPr>
            <a:r>
              <a:rPr lang="en-US" sz="1700"/>
              <a:t>12</a:t>
            </a:r>
          </a:p>
          <a:p>
            <a:pPr defTabSz="966788">
              <a:lnSpc>
                <a:spcPct val="90000"/>
              </a:lnSpc>
            </a:pPr>
            <a:r>
              <a:rPr lang="en-US" sz="1700"/>
              <a:t>8</a:t>
            </a:r>
          </a:p>
          <a:p>
            <a:pPr defTabSz="966788">
              <a:lnSpc>
                <a:spcPct val="90000"/>
              </a:lnSpc>
            </a:pPr>
            <a:r>
              <a:rPr lang="en-US" sz="1700"/>
              <a:t>4</a:t>
            </a:r>
          </a:p>
          <a:p>
            <a:pPr defTabSz="966788"/>
            <a:r>
              <a:rPr lang="en-US" sz="1700"/>
              <a:t>0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3724275" y="2482850"/>
            <a:ext cx="51752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44" tIns="48372" rIns="96744" bIns="48372">
            <a:spAutoFit/>
          </a:bodyPr>
          <a:lstStyle/>
          <a:p>
            <a:pPr defTabSz="966788">
              <a:lnSpc>
                <a:spcPct val="90000"/>
              </a:lnSpc>
            </a:pPr>
            <a:r>
              <a:rPr lang="en-US" sz="1700"/>
              <a:t>228</a:t>
            </a:r>
          </a:p>
          <a:p>
            <a:pPr defTabSz="966788"/>
            <a:r>
              <a:rPr lang="en-US" sz="1700"/>
              <a:t>224</a:t>
            </a:r>
          </a:p>
          <a:p>
            <a:pPr defTabSz="966788">
              <a:lnSpc>
                <a:spcPct val="90000"/>
              </a:lnSpc>
            </a:pPr>
            <a:r>
              <a:rPr lang="en-US" sz="1700"/>
              <a:t>220</a:t>
            </a:r>
          </a:p>
          <a:p>
            <a:pPr defTabSz="966788">
              <a:lnSpc>
                <a:spcPct val="90000"/>
              </a:lnSpc>
            </a:pPr>
            <a:r>
              <a:rPr lang="en-US" sz="1700"/>
              <a:t>216</a:t>
            </a:r>
          </a:p>
          <a:p>
            <a:pPr defTabSz="966788">
              <a:lnSpc>
                <a:spcPct val="90000"/>
              </a:lnSpc>
            </a:pPr>
            <a:r>
              <a:rPr lang="en-US" sz="1700"/>
              <a:t>212</a:t>
            </a:r>
          </a:p>
          <a:p>
            <a:pPr defTabSz="966788">
              <a:lnSpc>
                <a:spcPct val="90000"/>
              </a:lnSpc>
            </a:pPr>
            <a:r>
              <a:rPr lang="en-US" sz="1700"/>
              <a:t>208</a:t>
            </a:r>
          </a:p>
          <a:p>
            <a:pPr defTabSz="966788">
              <a:lnSpc>
                <a:spcPct val="90000"/>
              </a:lnSpc>
            </a:pPr>
            <a:r>
              <a:rPr lang="en-US" sz="1700"/>
              <a:t>204</a:t>
            </a:r>
          </a:p>
          <a:p>
            <a:pPr defTabSz="966788"/>
            <a:r>
              <a:rPr lang="en-US" sz="1700"/>
              <a:t>200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3757613" y="4579938"/>
            <a:ext cx="4635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44" tIns="48372" rIns="96744" bIns="48372">
            <a:spAutoFit/>
          </a:bodyPr>
          <a:lstStyle/>
          <a:p>
            <a:pPr defTabSz="966788"/>
            <a:r>
              <a:rPr lang="en-US" sz="1700"/>
              <a:t>. . .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457700" y="2127250"/>
            <a:ext cx="9731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44" tIns="48372" rIns="96744" bIns="48372">
            <a:spAutoFit/>
          </a:bodyPr>
          <a:lstStyle/>
          <a:p>
            <a:pPr algn="ctr" defTabSz="966788"/>
            <a:r>
              <a:rPr lang="en-US" sz="1700">
                <a:latin typeface="Helvetica" charset="0"/>
              </a:rPr>
              <a:t>memory</a:t>
            </a: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4254500" y="4370388"/>
            <a:ext cx="1290638" cy="806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4254500" y="5176838"/>
            <a:ext cx="1290638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4254500" y="5418138"/>
            <a:ext cx="1290638" cy="242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1"/>
          <p:cNvSpPr>
            <a:spLocks noChangeArrowheads="1"/>
          </p:cNvSpPr>
          <p:nvPr/>
        </p:nvSpPr>
        <p:spPr bwMode="auto">
          <a:xfrm>
            <a:off x="4254500" y="5661025"/>
            <a:ext cx="1290638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2"/>
          <p:cNvSpPr>
            <a:spLocks noChangeArrowheads="1"/>
          </p:cNvSpPr>
          <p:nvPr/>
        </p:nvSpPr>
        <p:spPr bwMode="auto">
          <a:xfrm>
            <a:off x="4254500" y="6362700"/>
            <a:ext cx="1290638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744" tIns="48372" rIns="96744" bIns="48372" anchor="ctr"/>
          <a:lstStyle/>
          <a:p>
            <a:pPr defTabSz="966788"/>
            <a:r>
              <a:rPr lang="en-US" sz="1700"/>
              <a:t>      </a:t>
            </a:r>
          </a:p>
        </p:txBody>
      </p:sp>
      <p:sp>
        <p:nvSpPr>
          <p:cNvPr id="3086" name="Rectangle 13"/>
          <p:cNvSpPr>
            <a:spLocks noChangeArrowheads="1"/>
          </p:cNvSpPr>
          <p:nvPr/>
        </p:nvSpPr>
        <p:spPr bwMode="auto">
          <a:xfrm>
            <a:off x="4254500" y="6134100"/>
            <a:ext cx="1290638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Rectangle 14"/>
          <p:cNvSpPr>
            <a:spLocks noChangeArrowheads="1"/>
          </p:cNvSpPr>
          <p:nvPr/>
        </p:nvSpPr>
        <p:spPr bwMode="auto">
          <a:xfrm>
            <a:off x="4254500" y="5902325"/>
            <a:ext cx="1290638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Rectangle 15"/>
          <p:cNvSpPr>
            <a:spLocks noChangeArrowheads="1"/>
          </p:cNvSpPr>
          <p:nvPr/>
        </p:nvSpPr>
        <p:spPr bwMode="auto">
          <a:xfrm>
            <a:off x="4254500" y="2482850"/>
            <a:ext cx="1290638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6"/>
          <p:cNvSpPr>
            <a:spLocks noChangeArrowheads="1"/>
          </p:cNvSpPr>
          <p:nvPr/>
        </p:nvSpPr>
        <p:spPr bwMode="auto">
          <a:xfrm>
            <a:off x="4254500" y="2725738"/>
            <a:ext cx="1290638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7"/>
          <p:cNvSpPr>
            <a:spLocks noChangeArrowheads="1"/>
          </p:cNvSpPr>
          <p:nvPr/>
        </p:nvSpPr>
        <p:spPr bwMode="auto">
          <a:xfrm>
            <a:off x="4254500" y="2967038"/>
            <a:ext cx="1290638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8"/>
          <p:cNvSpPr>
            <a:spLocks noChangeArrowheads="1"/>
          </p:cNvSpPr>
          <p:nvPr/>
        </p:nvSpPr>
        <p:spPr bwMode="auto">
          <a:xfrm>
            <a:off x="4254500" y="3208338"/>
            <a:ext cx="1290638" cy="242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19"/>
          <p:cNvSpPr>
            <a:spLocks noChangeArrowheads="1"/>
          </p:cNvSpPr>
          <p:nvPr/>
        </p:nvSpPr>
        <p:spPr bwMode="auto">
          <a:xfrm>
            <a:off x="4254500" y="3451225"/>
            <a:ext cx="1290638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0"/>
          <p:cNvSpPr>
            <a:spLocks noChangeArrowheads="1"/>
          </p:cNvSpPr>
          <p:nvPr/>
        </p:nvSpPr>
        <p:spPr bwMode="auto">
          <a:xfrm>
            <a:off x="4254500" y="3692525"/>
            <a:ext cx="1290638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1"/>
          <p:cNvSpPr>
            <a:spLocks noChangeArrowheads="1"/>
          </p:cNvSpPr>
          <p:nvPr/>
        </p:nvSpPr>
        <p:spPr bwMode="auto">
          <a:xfrm>
            <a:off x="4254500" y="3933825"/>
            <a:ext cx="1290638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Rectangle 22"/>
          <p:cNvSpPr>
            <a:spLocks noChangeArrowheads="1"/>
          </p:cNvSpPr>
          <p:nvPr/>
        </p:nvSpPr>
        <p:spPr bwMode="auto">
          <a:xfrm>
            <a:off x="4254500" y="4176713"/>
            <a:ext cx="1290638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23"/>
          <p:cNvSpPr>
            <a:spLocks noChangeShapeType="1"/>
          </p:cNvSpPr>
          <p:nvPr/>
        </p:nvSpPr>
        <p:spPr bwMode="auto">
          <a:xfrm>
            <a:off x="4900613" y="2517775"/>
            <a:ext cx="0" cy="41100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Line 24"/>
          <p:cNvSpPr>
            <a:spLocks noChangeShapeType="1"/>
          </p:cNvSpPr>
          <p:nvPr/>
        </p:nvSpPr>
        <p:spPr bwMode="auto">
          <a:xfrm>
            <a:off x="5222875" y="2517775"/>
            <a:ext cx="0" cy="41100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Line 25"/>
          <p:cNvSpPr>
            <a:spLocks noChangeShapeType="1"/>
          </p:cNvSpPr>
          <p:nvPr/>
        </p:nvSpPr>
        <p:spPr bwMode="auto">
          <a:xfrm>
            <a:off x="4576763" y="2517775"/>
            <a:ext cx="0" cy="41100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45639"/>
              </p:ext>
            </p:extLst>
          </p:nvPr>
        </p:nvGraphicFramePr>
        <p:xfrm>
          <a:off x="1524000" y="6069013"/>
          <a:ext cx="12890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" name="Bitmap Image" r:id="rId3" imgW="7640116" imgH="4704762" progId="PBrush">
                  <p:embed/>
                </p:oleObj>
              </mc:Choice>
              <mc:Fallback>
                <p:oleObj name="Bitmap Image" r:id="rId3" imgW="7640116" imgH="47047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69013"/>
                        <a:ext cx="12890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AutoShape 27"/>
          <p:cNvSpPr>
            <a:spLocks noChangeArrowheads="1"/>
          </p:cNvSpPr>
          <p:nvPr/>
        </p:nvSpPr>
        <p:spPr bwMode="auto">
          <a:xfrm>
            <a:off x="3055938" y="6149975"/>
            <a:ext cx="322262" cy="3222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4254500" y="5964238"/>
            <a:ext cx="1531938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>
            <a:spAutoFit/>
          </a:bodyPr>
          <a:lstStyle/>
          <a:p>
            <a:pPr defTabSz="966788">
              <a:lnSpc>
                <a:spcPct val="40000"/>
              </a:lnSpc>
              <a:spcBef>
                <a:spcPct val="50000"/>
              </a:spcBef>
            </a:pPr>
            <a:r>
              <a:rPr lang="en-US" sz="1700"/>
              <a:t>8    9   10   11</a:t>
            </a:r>
          </a:p>
          <a:p>
            <a:pPr defTabSz="966788">
              <a:lnSpc>
                <a:spcPct val="40000"/>
              </a:lnSpc>
              <a:spcBef>
                <a:spcPct val="50000"/>
              </a:spcBef>
            </a:pPr>
            <a:r>
              <a:rPr lang="en-US" sz="1700"/>
              <a:t>4    5     6    7</a:t>
            </a:r>
          </a:p>
          <a:p>
            <a:pPr defTabSz="966788">
              <a:lnSpc>
                <a:spcPct val="40000"/>
              </a:lnSpc>
              <a:spcBef>
                <a:spcPct val="50000"/>
              </a:spcBef>
            </a:pPr>
            <a:r>
              <a:rPr lang="en-US" sz="1700"/>
              <a:t>0    1    2     3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819275" y="5807075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disk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81000" y="1600200"/>
            <a:ext cx="32639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7338" indent="-287338"/>
            <a:r>
              <a:rPr lang="en-US" b="1" dirty="0">
                <a:solidFill>
                  <a:schemeClr val="accent2"/>
                </a:solidFill>
              </a:rPr>
              <a:t>Disk</a:t>
            </a:r>
            <a:r>
              <a:rPr lang="en-US" dirty="0"/>
              <a:t> Characteristics:</a:t>
            </a:r>
          </a:p>
          <a:p>
            <a:pPr marL="287338" indent="-287338">
              <a:buFontTx/>
              <a:buChar char="•"/>
            </a:pPr>
            <a:r>
              <a:rPr lang="en-US" dirty="0"/>
              <a:t>Very large in size</a:t>
            </a:r>
          </a:p>
          <a:p>
            <a:pPr marL="287338" indent="-287338">
              <a:buFontTx/>
              <a:buChar char="•"/>
            </a:pPr>
            <a:r>
              <a:rPr lang="en-US" dirty="0"/>
              <a:t>Permanent storage for:</a:t>
            </a:r>
            <a:br>
              <a:rPr lang="en-US" dirty="0"/>
            </a:br>
            <a:r>
              <a:rPr lang="en-US" dirty="0"/>
              <a:t>all “files” like student</a:t>
            </a:r>
            <a:br>
              <a:rPr lang="en-US" dirty="0"/>
            </a:br>
            <a:r>
              <a:rPr lang="en-US" dirty="0"/>
              <a:t>records and homework</a:t>
            </a:r>
            <a:br>
              <a:rPr lang="en-US" dirty="0"/>
            </a:br>
            <a:r>
              <a:rPr lang="en-US" dirty="0"/>
              <a:t>you did on computer. </a:t>
            </a:r>
          </a:p>
          <a:p>
            <a:pPr marL="287338" indent="-287338">
              <a:buFontTx/>
              <a:buChar char="•"/>
            </a:pPr>
            <a:r>
              <a:rPr lang="en-US" dirty="0"/>
              <a:t>Very slow</a:t>
            </a:r>
          </a:p>
          <a:p>
            <a:pPr marL="287338" indent="-287338">
              <a:buFontTx/>
              <a:buChar char="•"/>
            </a:pPr>
            <a:r>
              <a:rPr lang="en-US" dirty="0"/>
              <a:t>Read and write </a:t>
            </a:r>
            <a:br>
              <a:rPr lang="en-US" dirty="0"/>
            </a:br>
            <a:r>
              <a:rPr lang="en-US" dirty="0"/>
              <a:t>in large block</a:t>
            </a:r>
          </a:p>
          <a:p>
            <a:pPr marL="287338" indent="-287338">
              <a:buFontTx/>
              <a:buChar char="•"/>
            </a:pPr>
            <a:r>
              <a:rPr lang="en-US" dirty="0"/>
              <a:t>Sequential access by </a:t>
            </a:r>
            <a:br>
              <a:rPr lang="en-US" dirty="0"/>
            </a:br>
            <a:r>
              <a:rPr lang="en-US" dirty="0"/>
              <a:t>pointer</a:t>
            </a:r>
          </a:p>
          <a:p>
            <a:pPr marL="287338" indent="-287338"/>
            <a:endParaRPr lang="en-US" dirty="0"/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791200" y="1600200"/>
            <a:ext cx="340221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7338" indent="-287338"/>
            <a:r>
              <a:rPr lang="en-US" b="1" dirty="0">
                <a:solidFill>
                  <a:schemeClr val="accent2"/>
                </a:solidFill>
              </a:rPr>
              <a:t>Memory</a:t>
            </a:r>
            <a:r>
              <a:rPr lang="en-US" dirty="0"/>
              <a:t> Characteristics:</a:t>
            </a:r>
          </a:p>
          <a:p>
            <a:pPr marL="287338" indent="-287338">
              <a:buFontTx/>
              <a:buChar char="•"/>
            </a:pPr>
            <a:r>
              <a:rPr lang="en-US" dirty="0"/>
              <a:t>Smaller in size</a:t>
            </a:r>
          </a:p>
          <a:p>
            <a:pPr marL="287338" indent="-287338">
              <a:buFontTx/>
              <a:buChar char="•"/>
            </a:pPr>
            <a:r>
              <a:rPr lang="en-US" dirty="0"/>
              <a:t>Data vanish </a:t>
            </a:r>
            <a:br>
              <a:rPr lang="en-US" dirty="0"/>
            </a:br>
            <a:r>
              <a:rPr lang="en-US" dirty="0"/>
              <a:t>after quitting a program</a:t>
            </a:r>
          </a:p>
          <a:p>
            <a:pPr marL="287338" indent="-287338">
              <a:buFontTx/>
              <a:buChar char="•"/>
            </a:pPr>
            <a:r>
              <a:rPr lang="en-US" dirty="0" smtClean="0"/>
              <a:t>Much faster than disk</a:t>
            </a:r>
            <a:endParaRPr lang="en-US" dirty="0"/>
          </a:p>
          <a:p>
            <a:pPr marL="287338" indent="-287338">
              <a:buFontTx/>
              <a:buChar char="•"/>
            </a:pPr>
            <a:r>
              <a:rPr lang="en-US" dirty="0"/>
              <a:t>Read and write </a:t>
            </a:r>
            <a:br>
              <a:rPr lang="en-US" dirty="0"/>
            </a:br>
            <a:r>
              <a:rPr lang="en-US" dirty="0"/>
              <a:t>in bytes or words</a:t>
            </a:r>
          </a:p>
          <a:p>
            <a:pPr marL="287338" indent="-287338">
              <a:buFontTx/>
              <a:buChar char="•"/>
            </a:pPr>
            <a:r>
              <a:rPr lang="en-US" dirty="0"/>
              <a:t>Random access by</a:t>
            </a:r>
            <a:br>
              <a:rPr lang="en-US" dirty="0"/>
            </a:br>
            <a:r>
              <a:rPr lang="en-US" dirty="0"/>
              <a:t>address</a:t>
            </a:r>
          </a:p>
          <a:p>
            <a:pPr marL="287338" indent="-287338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06102" y="986135"/>
            <a:ext cx="2480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Text Section 2.5.6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523875" y="76200"/>
            <a:ext cx="8239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How to </a:t>
            </a: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make disk 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file access (</a:t>
            </a:r>
            <a:r>
              <a:rPr lang="en-US" sz="3400" b="1" dirty="0">
                <a:solidFill>
                  <a:srgbClr val="C00000"/>
                </a:solidFill>
                <a:cs typeface="Times New Roman" pitchFamily="18" charset="0"/>
              </a:rPr>
              <a:t>read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) faster?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cs typeface="Times New Roman" pitchFamily="18" charset="0"/>
              </a:rPr>
              <a:t>Disk access is million times slower than memory access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95400" y="4808538"/>
          <a:ext cx="22098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" name="Bitmap Image" r:id="rId3" imgW="7640116" imgH="4704762" progId="PBrush">
                  <p:embed/>
                </p:oleObj>
              </mc:Choice>
              <mc:Fallback>
                <p:oleObj name="Bitmap Image" r:id="rId3" imgW="7640116" imgH="47047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8538"/>
                        <a:ext cx="22098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1676400" y="4953000"/>
            <a:ext cx="1447800" cy="152400"/>
          </a:xfrm>
          <a:prstGeom prst="ellips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876800" y="28194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876800" y="29718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876800" y="31242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876800" y="32766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876800" y="34290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876800" y="35814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4876800" y="37338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4876800" y="38862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876800" y="40386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4876800" y="41910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4876800" y="43434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4876800" y="44958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6800" y="46482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76800" y="48006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4876800" y="49530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4876800" y="51054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4876800" y="52578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4876800" y="54102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876800" y="55626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4876800" y="57150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4876800" y="58674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4876800" y="60198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4876800" y="61722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4876800" y="63246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4876800" y="64770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4876800" y="66294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 flipV="1">
            <a:off x="2286000" y="3886200"/>
            <a:ext cx="2590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2667000" y="4953000"/>
            <a:ext cx="2209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 rot="-5400000">
            <a:off x="4920456" y="4833144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Buffer</a:t>
            </a:r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533400" y="31242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File on disk, also called a stream</a:t>
            </a:r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762000" y="3505200"/>
            <a:ext cx="9144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22860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26670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4" name="Freeform 38"/>
          <p:cNvSpPr>
            <a:spLocks/>
          </p:cNvSpPr>
          <p:nvPr/>
        </p:nvSpPr>
        <p:spPr bwMode="auto">
          <a:xfrm>
            <a:off x="2286000" y="4953000"/>
            <a:ext cx="381000" cy="1588"/>
          </a:xfrm>
          <a:custGeom>
            <a:avLst/>
            <a:gdLst>
              <a:gd name="T0" fmla="*/ 0 w 240"/>
              <a:gd name="T1" fmla="*/ 0 h 1"/>
              <a:gd name="T2" fmla="*/ 2147483647 w 240"/>
              <a:gd name="T3" fmla="*/ 0 h 1"/>
              <a:gd name="T4" fmla="*/ 0 60000 65536"/>
              <a:gd name="T5" fmla="*/ 0 60000 65536"/>
              <a:gd name="T6" fmla="*/ 0 w 240"/>
              <a:gd name="T7" fmla="*/ 0 h 1"/>
              <a:gd name="T8" fmla="*/ 240 w 2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1">
                <a:moveTo>
                  <a:pt x="0" y="0"/>
                </a:moveTo>
                <a:cubicBezTo>
                  <a:pt x="100" y="0"/>
                  <a:pt x="200" y="0"/>
                  <a:pt x="24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15240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 block</a:t>
            </a:r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5105400" y="26670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memory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3429000" y="4418013"/>
            <a:ext cx="1371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Copy a block into the buffer</a:t>
            </a:r>
          </a:p>
        </p:txBody>
      </p:sp>
      <p:sp>
        <p:nvSpPr>
          <p:cNvPr id="4139" name="Line 43"/>
          <p:cNvSpPr>
            <a:spLocks noChangeShapeType="1"/>
          </p:cNvSpPr>
          <p:nvPr/>
        </p:nvSpPr>
        <p:spPr bwMode="auto">
          <a:xfrm flipH="1">
            <a:off x="5105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5638800" y="3748088"/>
            <a:ext cx="193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f</a:t>
            </a:r>
            <a:r>
              <a:rPr lang="en-US" sz="1800"/>
              <a:t>: a pointer to a file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533400" y="1003300"/>
            <a:ext cx="8610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39725" indent="-339725">
              <a:buFontTx/>
              <a:buAutoNum type="arabicPeriod"/>
            </a:pPr>
            <a:r>
              <a:rPr lang="en-US" sz="1800" dirty="0"/>
              <a:t>Declare a pointer </a:t>
            </a:r>
            <a:r>
              <a:rPr lang="en-US" sz="1800" i="1" dirty="0"/>
              <a:t>f</a:t>
            </a:r>
            <a:r>
              <a:rPr lang="en-US" sz="1800" dirty="0"/>
              <a:t> to a FILE type;</a:t>
            </a:r>
          </a:p>
          <a:p>
            <a:pPr marL="339725" indent="-339725">
              <a:buFontTx/>
              <a:buAutoNum type="arabicPeriod"/>
            </a:pPr>
            <a:r>
              <a:rPr lang="en-US" sz="1800" b="1" dirty="0">
                <a:solidFill>
                  <a:schemeClr val="accent2"/>
                </a:solidFill>
              </a:rPr>
              <a:t>Open a file for read</a:t>
            </a:r>
            <a:r>
              <a:rPr lang="en-US" sz="1800" dirty="0"/>
              <a:t>: </a:t>
            </a:r>
            <a:r>
              <a:rPr lang="en-US" sz="1800" dirty="0" smtClean="0"/>
              <a:t>Creating </a:t>
            </a:r>
            <a:r>
              <a:rPr lang="en-US" sz="1800" dirty="0"/>
              <a:t>a </a:t>
            </a:r>
            <a:r>
              <a:rPr lang="en-US" sz="1800" dirty="0">
                <a:solidFill>
                  <a:srgbClr val="0000FF"/>
                </a:solidFill>
              </a:rPr>
              <a:t>buffer</a:t>
            </a:r>
            <a:r>
              <a:rPr lang="en-US" sz="1800" dirty="0"/>
              <a:t> that can hold a block of bytes (e.g., 1024 bytes);</a:t>
            </a:r>
          </a:p>
          <a:p>
            <a:pPr marL="339725" indent="-339725">
              <a:buFontTx/>
              <a:buAutoNum type="arabicPeriod"/>
            </a:pPr>
            <a:r>
              <a:rPr lang="en-US" sz="1800" dirty="0"/>
              <a:t>Copy the first block of a file into buffer;</a:t>
            </a:r>
          </a:p>
          <a:p>
            <a:pPr marL="339725" indent="-339725">
              <a:buFontTx/>
              <a:buAutoNum type="arabicPeriod"/>
            </a:pPr>
            <a:r>
              <a:rPr lang="en-US" sz="1800" dirty="0"/>
              <a:t>A program uses the pointer to read the data in the buffer sequentially;</a:t>
            </a:r>
          </a:p>
          <a:p>
            <a:pPr marL="339725" indent="-339725">
              <a:buFontTx/>
              <a:buAutoNum type="arabicPeriod"/>
            </a:pPr>
            <a:r>
              <a:rPr lang="en-US" sz="1800" dirty="0"/>
              <a:t>When the pointer moves down to the end of the buffer, the next block is </a:t>
            </a:r>
            <a:r>
              <a:rPr lang="en-US" sz="1800" dirty="0" smtClean="0"/>
              <a:t>copied automatically </a:t>
            </a:r>
            <a:r>
              <a:rPr lang="en-US" sz="1800" dirty="0"/>
              <a:t>into the buffer and the pointer is reset to the beginning of the </a:t>
            </a:r>
            <a:r>
              <a:rPr lang="en-US" sz="1800" dirty="0" smtClean="0"/>
              <a:t>buffer</a:t>
            </a:r>
          </a:p>
          <a:p>
            <a:pPr marL="339725" indent="-339725">
              <a:buFontTx/>
              <a:buAutoNum type="arabicPeriod"/>
            </a:pPr>
            <a:r>
              <a:rPr lang="en-US" sz="1800" dirty="0" smtClean="0"/>
              <a:t>Close file</a:t>
            </a:r>
            <a:endParaRPr lang="en-US" sz="1800" dirty="0"/>
          </a:p>
          <a:p>
            <a:pPr marL="339725" indent="-339725">
              <a:buFontTx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88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381000" y="762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How to </a:t>
            </a: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make disk 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file access (</a:t>
            </a:r>
            <a:r>
              <a:rPr lang="en-US" sz="3400" b="1" dirty="0">
                <a:solidFill>
                  <a:srgbClr val="C00000"/>
                </a:solidFill>
                <a:cs typeface="Times New Roman" pitchFamily="18" charset="0"/>
              </a:rPr>
              <a:t>write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) faster?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295400" y="4808538"/>
          <a:ext cx="22098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" name="Bitmap Image" r:id="rId3" imgW="7640116" imgH="4704762" progId="PBrush">
                  <p:embed/>
                </p:oleObj>
              </mc:Choice>
              <mc:Fallback>
                <p:oleObj name="Bitmap Image" r:id="rId3" imgW="7640116" imgH="47047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8538"/>
                        <a:ext cx="22098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1676400" y="4953000"/>
            <a:ext cx="1447800" cy="152400"/>
          </a:xfrm>
          <a:prstGeom prst="ellipse">
            <a:avLst/>
          </a:prstGeom>
          <a:noFill/>
          <a:ln w="38100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876800" y="28194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876800" y="29718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876800" y="31242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876800" y="32766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876800" y="34290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876800" y="35814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876800" y="37338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876800" y="38862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876800" y="40386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4876800" y="41910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4876800" y="43434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4876800" y="44958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4876800" y="46482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4876800" y="48006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4876800" y="49530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4876800" y="51054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4876800" y="52578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4876800" y="54102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4876800" y="55626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4876800" y="57150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4876800" y="58674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4876800" y="6019800"/>
            <a:ext cx="2286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4876800" y="61722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4876800" y="63246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4876800" y="64770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4876800" y="66294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 flipV="1">
            <a:off x="2286000" y="3886200"/>
            <a:ext cx="2590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2667000" y="4953000"/>
            <a:ext cx="2209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 rot="-5400000">
            <a:off x="4920456" y="4833144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Buffer</a:t>
            </a:r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>
            <a:off x="22860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26670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6" name="Freeform 36"/>
          <p:cNvSpPr>
            <a:spLocks/>
          </p:cNvSpPr>
          <p:nvPr/>
        </p:nvSpPr>
        <p:spPr bwMode="auto">
          <a:xfrm>
            <a:off x="2286000" y="4953000"/>
            <a:ext cx="381000" cy="1588"/>
          </a:xfrm>
          <a:custGeom>
            <a:avLst/>
            <a:gdLst>
              <a:gd name="T0" fmla="*/ 0 w 240"/>
              <a:gd name="T1" fmla="*/ 0 h 1"/>
              <a:gd name="T2" fmla="*/ 2147483647 w 240"/>
              <a:gd name="T3" fmla="*/ 0 h 1"/>
              <a:gd name="T4" fmla="*/ 0 60000 65536"/>
              <a:gd name="T5" fmla="*/ 0 60000 65536"/>
              <a:gd name="T6" fmla="*/ 0 w 240"/>
              <a:gd name="T7" fmla="*/ 0 h 1"/>
              <a:gd name="T8" fmla="*/ 240 w 2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1">
                <a:moveTo>
                  <a:pt x="0" y="0"/>
                </a:moveTo>
                <a:cubicBezTo>
                  <a:pt x="100" y="0"/>
                  <a:pt x="200" y="0"/>
                  <a:pt x="24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095500" y="3748799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 block</a:t>
            </a:r>
          </a:p>
        </p:txBody>
      </p:sp>
      <p:sp>
        <p:nvSpPr>
          <p:cNvPr id="5158" name="Line 38"/>
          <p:cNvSpPr>
            <a:spLocks noChangeShapeType="1"/>
          </p:cNvSpPr>
          <p:nvPr/>
        </p:nvSpPr>
        <p:spPr bwMode="auto">
          <a:xfrm>
            <a:off x="2429988" y="4087574"/>
            <a:ext cx="0" cy="7308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5105400" y="26670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memory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3429000" y="4418013"/>
            <a:ext cx="1371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Copy the buffer into a block</a:t>
            </a:r>
          </a:p>
        </p:txBody>
      </p:sp>
      <p:sp>
        <p:nvSpPr>
          <p:cNvPr id="5161" name="Line 41"/>
          <p:cNvSpPr>
            <a:spLocks noChangeShapeType="1"/>
          </p:cNvSpPr>
          <p:nvPr/>
        </p:nvSpPr>
        <p:spPr bwMode="auto">
          <a:xfrm flipH="1">
            <a:off x="5105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638800" y="3748088"/>
            <a:ext cx="193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f</a:t>
            </a:r>
            <a:r>
              <a:rPr lang="en-US" sz="1800"/>
              <a:t>: a pointer to a file</a:t>
            </a:r>
          </a:p>
        </p:txBody>
      </p: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533400" y="1003300"/>
            <a:ext cx="85343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39725" indent="-339725">
              <a:buFontTx/>
              <a:buAutoNum type="arabicPeriod"/>
            </a:pPr>
            <a:r>
              <a:rPr lang="en-US" sz="1800" dirty="0" smtClean="0"/>
              <a:t>Choose a file name, e.g., “myFile.txt”</a:t>
            </a:r>
          </a:p>
          <a:p>
            <a:pPr marL="339725" indent="-339725">
              <a:buFontTx/>
              <a:buAutoNum type="arabicPeriod"/>
            </a:pPr>
            <a:r>
              <a:rPr lang="en-US" sz="1800" dirty="0" smtClean="0"/>
              <a:t>Declare </a:t>
            </a:r>
            <a:r>
              <a:rPr lang="en-US" sz="1800" dirty="0"/>
              <a:t>a pointer </a:t>
            </a:r>
            <a:r>
              <a:rPr lang="en-US" sz="1800" i="1" dirty="0"/>
              <a:t>f</a:t>
            </a:r>
            <a:r>
              <a:rPr lang="en-US" sz="1800" dirty="0"/>
              <a:t> to a FILE type;</a:t>
            </a:r>
          </a:p>
          <a:p>
            <a:pPr marL="339725" indent="-339725">
              <a:buFontTx/>
              <a:buAutoNum type="arabicPeriod"/>
            </a:pPr>
            <a:r>
              <a:rPr lang="en-US" sz="1800" b="1" dirty="0">
                <a:solidFill>
                  <a:schemeClr val="accent2"/>
                </a:solidFill>
              </a:rPr>
              <a:t>Open a file for write</a:t>
            </a:r>
            <a:r>
              <a:rPr lang="en-US" sz="1800" dirty="0"/>
              <a:t>: Create a buffer that can hold a block of bytes (e.g., 1024 bytes);</a:t>
            </a:r>
          </a:p>
          <a:p>
            <a:pPr marL="339725" indent="-339725">
              <a:buFontTx/>
              <a:buAutoNum type="arabicPeriod"/>
            </a:pPr>
            <a:r>
              <a:rPr lang="en-US" sz="1800" dirty="0"/>
              <a:t>A program uses the pointer to write the data in the buffer;</a:t>
            </a:r>
          </a:p>
          <a:p>
            <a:pPr marL="339725" indent="-339725">
              <a:buFontTx/>
              <a:buAutoNum type="arabicPeriod"/>
            </a:pPr>
            <a:r>
              <a:rPr lang="en-US" sz="1800" dirty="0"/>
              <a:t>When the buffer is full, the block is copied into the disk;</a:t>
            </a:r>
          </a:p>
          <a:p>
            <a:pPr marL="339725" indent="-339725">
              <a:buFontTx/>
              <a:buAutoNum type="arabicPeriod"/>
            </a:pPr>
            <a:r>
              <a:rPr lang="en-US" sz="1800" dirty="0"/>
              <a:t>Move the pointer to the beginning for more write-operations </a:t>
            </a:r>
            <a:endParaRPr lang="en-US" sz="1800" dirty="0" smtClean="0"/>
          </a:p>
          <a:p>
            <a:pPr marL="339725" indent="-339725">
              <a:buFontTx/>
              <a:buAutoNum type="arabicPeriod"/>
            </a:pPr>
            <a:r>
              <a:rPr lang="en-US" sz="1800" dirty="0" smtClean="0"/>
              <a:t>Close file</a:t>
            </a:r>
            <a:endParaRPr lang="en-US" sz="1800" dirty="0"/>
          </a:p>
          <a:p>
            <a:pPr marL="339725" indent="-339725">
              <a:buFontTx/>
              <a:buAutoNum type="arabicPeriod"/>
            </a:pP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222161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myDataFile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1635384" y="4452994"/>
            <a:ext cx="574416" cy="36541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545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563563"/>
          </a:xfrm>
        </p:spPr>
        <p:txBody>
          <a:bodyPr/>
          <a:lstStyle/>
          <a:p>
            <a:r>
              <a:rPr lang="en-US" dirty="0" smtClean="0"/>
              <a:t>Save a </a:t>
            </a:r>
            <a:r>
              <a:rPr lang="en-US" dirty="0" smtClean="0">
                <a:solidFill>
                  <a:srgbClr val="CC3300"/>
                </a:solidFill>
              </a:rPr>
              <a:t>Linked List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CC3300"/>
                </a:solidFill>
              </a:rPr>
              <a:t>Array</a:t>
            </a:r>
            <a:r>
              <a:rPr lang="en-US" dirty="0" smtClean="0"/>
              <a:t> into a File in Disk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246714" y="1179358"/>
            <a:ext cx="1279097" cy="786761"/>
            <a:chOff x="1776" y="1930"/>
            <a:chExt cx="384" cy="384"/>
          </a:xfrm>
        </p:grpSpPr>
        <p:sp>
          <p:nvSpPr>
            <p:cNvPr id="6225" name="Rectangle 5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ourier New" pitchFamily="49" charset="0"/>
                </a:rPr>
                <a:t>John</a:t>
              </a:r>
            </a:p>
          </p:txBody>
        </p:sp>
        <p:sp>
          <p:nvSpPr>
            <p:cNvPr id="6226" name="Rectangle 6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>
                  <a:latin typeface="Courier New" pitchFamily="49" charset="0"/>
                </a:rPr>
                <a:t>1122334</a:t>
              </a:r>
            </a:p>
          </p:txBody>
        </p:sp>
        <p:sp>
          <p:nvSpPr>
            <p:cNvPr id="6227" name="Rectangle 7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>
                  <a:latin typeface="Courier New" pitchFamily="49" charset="0"/>
                </a:rPr>
                <a:t>02/28/1988</a:t>
              </a:r>
            </a:p>
          </p:txBody>
        </p:sp>
        <p:sp>
          <p:nvSpPr>
            <p:cNvPr id="6228" name="Rectangle 8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>
                  <a:latin typeface="Courier New" pitchFamily="49" charset="0"/>
                </a:rPr>
                <a:t>next</a:t>
              </a:r>
            </a:p>
          </p:txBody>
        </p:sp>
      </p:grpSp>
      <p:grpSp>
        <p:nvGrpSpPr>
          <p:cNvPr id="6149" name="Group 9"/>
          <p:cNvGrpSpPr>
            <a:grpSpLocks/>
          </p:cNvGrpSpPr>
          <p:nvPr/>
        </p:nvGrpSpPr>
        <p:grpSpPr bwMode="auto">
          <a:xfrm>
            <a:off x="3214838" y="1179358"/>
            <a:ext cx="1279098" cy="786761"/>
            <a:chOff x="1776" y="1930"/>
            <a:chExt cx="384" cy="384"/>
          </a:xfrm>
        </p:grpSpPr>
        <p:sp>
          <p:nvSpPr>
            <p:cNvPr id="6221" name="Rectangle 10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ourier New" pitchFamily="49" charset="0"/>
                </a:rPr>
                <a:t>Lee</a:t>
              </a:r>
            </a:p>
          </p:txBody>
        </p:sp>
        <p:sp>
          <p:nvSpPr>
            <p:cNvPr id="6222" name="Rectangle 11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>
                  <a:latin typeface="Courier New" pitchFamily="49" charset="0"/>
                </a:rPr>
                <a:t>1122556</a:t>
              </a:r>
            </a:p>
          </p:txBody>
        </p:sp>
        <p:sp>
          <p:nvSpPr>
            <p:cNvPr id="6223" name="Rectangle 12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 dirty="0">
                  <a:latin typeface="Courier New" pitchFamily="49" charset="0"/>
                </a:rPr>
                <a:t>10/15/1990</a:t>
              </a:r>
            </a:p>
          </p:txBody>
        </p:sp>
        <p:sp>
          <p:nvSpPr>
            <p:cNvPr id="6224" name="Rectangle 13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>
                  <a:latin typeface="Courier New" pitchFamily="49" charset="0"/>
                </a:rPr>
                <a:t>next</a:t>
              </a:r>
            </a:p>
          </p:txBody>
        </p:sp>
      </p:grpSp>
      <p:sp>
        <p:nvSpPr>
          <p:cNvPr id="6150" name="Freeform 14"/>
          <p:cNvSpPr>
            <a:spLocks/>
          </p:cNvSpPr>
          <p:nvPr/>
        </p:nvSpPr>
        <p:spPr bwMode="auto">
          <a:xfrm>
            <a:off x="2329121" y="1278314"/>
            <a:ext cx="885716" cy="590070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6151" name="Line 15"/>
          <p:cNvSpPr>
            <a:spLocks noChangeShapeType="1"/>
          </p:cNvSpPr>
          <p:nvPr/>
        </p:nvSpPr>
        <p:spPr bwMode="auto">
          <a:xfrm>
            <a:off x="853334" y="1278314"/>
            <a:ext cx="3933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6152" name="Text Box 16"/>
          <p:cNvSpPr txBox="1">
            <a:spLocks noChangeArrowheads="1"/>
          </p:cNvSpPr>
          <p:nvPr/>
        </p:nvSpPr>
        <p:spPr bwMode="auto">
          <a:xfrm>
            <a:off x="304800" y="1154925"/>
            <a:ext cx="472707" cy="23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400">
                <a:latin typeface="Courier New" pitchFamily="49" charset="0"/>
              </a:rPr>
              <a:t>head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98003" y="685800"/>
            <a:ext cx="645046" cy="527765"/>
            <a:chOff x="432" y="912"/>
            <a:chExt cx="528" cy="432"/>
          </a:xfrm>
        </p:grpSpPr>
        <p:sp>
          <p:nvSpPr>
            <p:cNvPr id="6219" name="Text Box 23"/>
            <p:cNvSpPr txBox="1">
              <a:spLocks noChangeArrowheads="1"/>
            </p:cNvSpPr>
            <p:nvPr/>
          </p:nvSpPr>
          <p:spPr bwMode="auto">
            <a:xfrm>
              <a:off x="432" y="912"/>
              <a:ext cx="38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40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6220" name="Line 24"/>
            <p:cNvSpPr>
              <a:spLocks noChangeShapeType="1"/>
            </p:cNvSpPr>
            <p:nvPr/>
          </p:nvSpPr>
          <p:spPr bwMode="auto">
            <a:xfrm>
              <a:off x="624" y="110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6154" name="Rectangle 26"/>
          <p:cNvSpPr>
            <a:spLocks noChangeArrowheads="1"/>
          </p:cNvSpPr>
          <p:nvPr/>
        </p:nvSpPr>
        <p:spPr bwMode="auto">
          <a:xfrm>
            <a:off x="5182962" y="1179358"/>
            <a:ext cx="1279097" cy="19669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400">
                <a:latin typeface="Courier New" pitchFamily="49" charset="0"/>
              </a:rPr>
              <a:t>Marry</a:t>
            </a: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5182962" y="1376049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1122889</a:t>
            </a:r>
          </a:p>
        </p:txBody>
      </p:sp>
      <p:sp>
        <p:nvSpPr>
          <p:cNvPr id="6156" name="Rectangle 28"/>
          <p:cNvSpPr>
            <a:spLocks noChangeArrowheads="1"/>
          </p:cNvSpPr>
          <p:nvPr/>
        </p:nvSpPr>
        <p:spPr bwMode="auto">
          <a:xfrm>
            <a:off x="5182962" y="1572739"/>
            <a:ext cx="1279097" cy="19669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12/31/1977</a:t>
            </a:r>
          </a:p>
        </p:txBody>
      </p:sp>
      <p:sp>
        <p:nvSpPr>
          <p:cNvPr id="6157" name="Rectangle 29"/>
          <p:cNvSpPr>
            <a:spLocks noChangeArrowheads="1"/>
          </p:cNvSpPr>
          <p:nvPr/>
        </p:nvSpPr>
        <p:spPr bwMode="auto">
          <a:xfrm>
            <a:off x="5182962" y="1769429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NULL</a:t>
            </a:r>
          </a:p>
        </p:txBody>
      </p:sp>
      <p:sp>
        <p:nvSpPr>
          <p:cNvPr id="6158" name="Freeform 30"/>
          <p:cNvSpPr>
            <a:spLocks/>
          </p:cNvSpPr>
          <p:nvPr/>
        </p:nvSpPr>
        <p:spPr bwMode="auto">
          <a:xfrm>
            <a:off x="4297245" y="1278314"/>
            <a:ext cx="885717" cy="590070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533141" y="685800"/>
            <a:ext cx="645046" cy="527765"/>
            <a:chOff x="432" y="912"/>
            <a:chExt cx="528" cy="432"/>
          </a:xfrm>
        </p:grpSpPr>
        <p:sp>
          <p:nvSpPr>
            <p:cNvPr id="6217" name="Text Box 36"/>
            <p:cNvSpPr txBox="1">
              <a:spLocks noChangeArrowheads="1"/>
            </p:cNvSpPr>
            <p:nvPr/>
          </p:nvSpPr>
          <p:spPr bwMode="auto">
            <a:xfrm>
              <a:off x="432" y="912"/>
              <a:ext cx="38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40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6218" name="Line 37"/>
            <p:cNvSpPr>
              <a:spLocks noChangeShapeType="1"/>
            </p:cNvSpPr>
            <p:nvPr/>
          </p:nvSpPr>
          <p:spPr bwMode="auto">
            <a:xfrm>
              <a:off x="624" y="110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526920" y="685800"/>
            <a:ext cx="645046" cy="527765"/>
            <a:chOff x="432" y="912"/>
            <a:chExt cx="528" cy="432"/>
          </a:xfrm>
        </p:grpSpPr>
        <p:sp>
          <p:nvSpPr>
            <p:cNvPr id="6215" name="Text Box 39"/>
            <p:cNvSpPr txBox="1">
              <a:spLocks noChangeArrowheads="1"/>
            </p:cNvSpPr>
            <p:nvPr/>
          </p:nvSpPr>
          <p:spPr bwMode="auto">
            <a:xfrm>
              <a:off x="432" y="912"/>
              <a:ext cx="38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40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6216" name="Line 40"/>
            <p:cNvSpPr>
              <a:spLocks noChangeShapeType="1"/>
            </p:cNvSpPr>
            <p:nvPr/>
          </p:nvSpPr>
          <p:spPr bwMode="auto">
            <a:xfrm>
              <a:off x="624" y="110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</p:grpSp>
      <p:graphicFrame>
        <p:nvGraphicFramePr>
          <p:cNvPr id="6146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05767"/>
              </p:ext>
            </p:extLst>
          </p:nvPr>
        </p:nvGraphicFramePr>
        <p:xfrm>
          <a:off x="2717800" y="4579938"/>
          <a:ext cx="22098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" name="Bitmap Image" r:id="rId3" imgW="7640116" imgH="4704762" progId="PBrush">
                  <p:embed/>
                </p:oleObj>
              </mc:Choice>
              <mc:Fallback>
                <p:oleObj name="Bitmap Image" r:id="rId3" imgW="7640116" imgH="47047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579938"/>
                        <a:ext cx="22098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Oval 42"/>
          <p:cNvSpPr>
            <a:spLocks noChangeArrowheads="1"/>
          </p:cNvSpPr>
          <p:nvPr/>
        </p:nvSpPr>
        <p:spPr bwMode="auto">
          <a:xfrm>
            <a:off x="3098800" y="4724400"/>
            <a:ext cx="1447800" cy="152400"/>
          </a:xfrm>
          <a:prstGeom prst="ellipse">
            <a:avLst/>
          </a:prstGeom>
          <a:noFill/>
          <a:ln w="38100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45"/>
          <p:cNvSpPr>
            <a:spLocks noChangeArrowheads="1"/>
          </p:cNvSpPr>
          <p:nvPr/>
        </p:nvSpPr>
        <p:spPr bwMode="auto">
          <a:xfrm>
            <a:off x="6299200" y="28956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46"/>
          <p:cNvSpPr>
            <a:spLocks noChangeArrowheads="1"/>
          </p:cNvSpPr>
          <p:nvPr/>
        </p:nvSpPr>
        <p:spPr bwMode="auto">
          <a:xfrm>
            <a:off x="6299200" y="30480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6299200" y="32004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48"/>
          <p:cNvSpPr>
            <a:spLocks noChangeArrowheads="1"/>
          </p:cNvSpPr>
          <p:nvPr/>
        </p:nvSpPr>
        <p:spPr bwMode="auto">
          <a:xfrm>
            <a:off x="6299200" y="33528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6299200" y="35052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50"/>
          <p:cNvSpPr>
            <a:spLocks noChangeArrowheads="1"/>
          </p:cNvSpPr>
          <p:nvPr/>
        </p:nvSpPr>
        <p:spPr bwMode="auto">
          <a:xfrm>
            <a:off x="6299200" y="36576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Rectangle 51"/>
          <p:cNvSpPr>
            <a:spLocks noChangeArrowheads="1"/>
          </p:cNvSpPr>
          <p:nvPr/>
        </p:nvSpPr>
        <p:spPr bwMode="auto">
          <a:xfrm>
            <a:off x="6299200" y="38100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Rectangle 52"/>
          <p:cNvSpPr>
            <a:spLocks noChangeArrowheads="1"/>
          </p:cNvSpPr>
          <p:nvPr/>
        </p:nvSpPr>
        <p:spPr bwMode="auto">
          <a:xfrm>
            <a:off x="6299200" y="39624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53"/>
          <p:cNvSpPr>
            <a:spLocks noChangeArrowheads="1"/>
          </p:cNvSpPr>
          <p:nvPr/>
        </p:nvSpPr>
        <p:spPr bwMode="auto">
          <a:xfrm>
            <a:off x="6299200" y="41148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Rectangle 54"/>
          <p:cNvSpPr>
            <a:spLocks noChangeArrowheads="1"/>
          </p:cNvSpPr>
          <p:nvPr/>
        </p:nvSpPr>
        <p:spPr bwMode="auto">
          <a:xfrm>
            <a:off x="6299200" y="42672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Rectangle 55"/>
          <p:cNvSpPr>
            <a:spLocks noChangeArrowheads="1"/>
          </p:cNvSpPr>
          <p:nvPr/>
        </p:nvSpPr>
        <p:spPr bwMode="auto">
          <a:xfrm>
            <a:off x="6299200" y="44196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Rectangle 56"/>
          <p:cNvSpPr>
            <a:spLocks noChangeArrowheads="1"/>
          </p:cNvSpPr>
          <p:nvPr/>
        </p:nvSpPr>
        <p:spPr bwMode="auto">
          <a:xfrm>
            <a:off x="6299200" y="45720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Rectangle 57"/>
          <p:cNvSpPr>
            <a:spLocks noChangeArrowheads="1"/>
          </p:cNvSpPr>
          <p:nvPr/>
        </p:nvSpPr>
        <p:spPr bwMode="auto">
          <a:xfrm>
            <a:off x="6299200" y="47244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Rectangle 58"/>
          <p:cNvSpPr>
            <a:spLocks noChangeArrowheads="1"/>
          </p:cNvSpPr>
          <p:nvPr/>
        </p:nvSpPr>
        <p:spPr bwMode="auto">
          <a:xfrm>
            <a:off x="6299200" y="48768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59"/>
          <p:cNvSpPr>
            <a:spLocks noChangeArrowheads="1"/>
          </p:cNvSpPr>
          <p:nvPr/>
        </p:nvSpPr>
        <p:spPr bwMode="auto">
          <a:xfrm>
            <a:off x="6299200" y="50292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60"/>
          <p:cNvSpPr>
            <a:spLocks noChangeArrowheads="1"/>
          </p:cNvSpPr>
          <p:nvPr/>
        </p:nvSpPr>
        <p:spPr bwMode="auto">
          <a:xfrm>
            <a:off x="6299200" y="51816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Rectangle 61"/>
          <p:cNvSpPr>
            <a:spLocks noChangeArrowheads="1"/>
          </p:cNvSpPr>
          <p:nvPr/>
        </p:nvSpPr>
        <p:spPr bwMode="auto">
          <a:xfrm>
            <a:off x="6299200" y="53340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Rectangle 62"/>
          <p:cNvSpPr>
            <a:spLocks noChangeArrowheads="1"/>
          </p:cNvSpPr>
          <p:nvPr/>
        </p:nvSpPr>
        <p:spPr bwMode="auto">
          <a:xfrm>
            <a:off x="6299200" y="54864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Rectangle 63"/>
          <p:cNvSpPr>
            <a:spLocks noChangeArrowheads="1"/>
          </p:cNvSpPr>
          <p:nvPr/>
        </p:nvSpPr>
        <p:spPr bwMode="auto">
          <a:xfrm>
            <a:off x="6299200" y="56388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6299200" y="5791200"/>
            <a:ext cx="228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6299200" y="59436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6299200" y="60960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Rectangle 67"/>
          <p:cNvSpPr>
            <a:spLocks noChangeArrowheads="1"/>
          </p:cNvSpPr>
          <p:nvPr/>
        </p:nvSpPr>
        <p:spPr bwMode="auto">
          <a:xfrm>
            <a:off x="6299200" y="6248400"/>
            <a:ext cx="228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69"/>
          <p:cNvSpPr>
            <a:spLocks noChangeShapeType="1"/>
          </p:cNvSpPr>
          <p:nvPr/>
        </p:nvSpPr>
        <p:spPr bwMode="auto">
          <a:xfrm flipV="1">
            <a:off x="3708400" y="3276600"/>
            <a:ext cx="2590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6" name="Line 70"/>
          <p:cNvSpPr>
            <a:spLocks noChangeShapeType="1"/>
          </p:cNvSpPr>
          <p:nvPr/>
        </p:nvSpPr>
        <p:spPr bwMode="auto">
          <a:xfrm>
            <a:off x="4089400" y="4724400"/>
            <a:ext cx="2209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7" name="Text Box 71"/>
          <p:cNvSpPr txBox="1">
            <a:spLocks noChangeArrowheads="1"/>
          </p:cNvSpPr>
          <p:nvPr/>
        </p:nvSpPr>
        <p:spPr bwMode="auto">
          <a:xfrm rot="16200000">
            <a:off x="5504656" y="4604544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Buffer</a:t>
            </a:r>
          </a:p>
        </p:txBody>
      </p:sp>
      <p:sp>
        <p:nvSpPr>
          <p:cNvPr id="6188" name="Line 72"/>
          <p:cNvSpPr>
            <a:spLocks noChangeShapeType="1"/>
          </p:cNvSpPr>
          <p:nvPr/>
        </p:nvSpPr>
        <p:spPr bwMode="auto">
          <a:xfrm>
            <a:off x="37084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9" name="Line 73"/>
          <p:cNvSpPr>
            <a:spLocks noChangeShapeType="1"/>
          </p:cNvSpPr>
          <p:nvPr/>
        </p:nvSpPr>
        <p:spPr bwMode="auto">
          <a:xfrm>
            <a:off x="40894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0" name="Freeform 74"/>
          <p:cNvSpPr>
            <a:spLocks/>
          </p:cNvSpPr>
          <p:nvPr/>
        </p:nvSpPr>
        <p:spPr bwMode="auto">
          <a:xfrm>
            <a:off x="3708400" y="4724400"/>
            <a:ext cx="381000" cy="1588"/>
          </a:xfrm>
          <a:custGeom>
            <a:avLst/>
            <a:gdLst>
              <a:gd name="T0" fmla="*/ 0 w 240"/>
              <a:gd name="T1" fmla="*/ 0 h 1"/>
              <a:gd name="T2" fmla="*/ 2147483647 w 240"/>
              <a:gd name="T3" fmla="*/ 0 h 1"/>
              <a:gd name="T4" fmla="*/ 0 60000 65536"/>
              <a:gd name="T5" fmla="*/ 0 60000 65536"/>
              <a:gd name="T6" fmla="*/ 0 w 240"/>
              <a:gd name="T7" fmla="*/ 0 h 1"/>
              <a:gd name="T8" fmla="*/ 240 w 2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1">
                <a:moveTo>
                  <a:pt x="0" y="0"/>
                </a:moveTo>
                <a:cubicBezTo>
                  <a:pt x="100" y="0"/>
                  <a:pt x="200" y="0"/>
                  <a:pt x="24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6527800" y="3048000"/>
            <a:ext cx="2463800" cy="366713"/>
            <a:chOff x="2448" y="2160"/>
            <a:chExt cx="1552" cy="231"/>
          </a:xfrm>
        </p:grpSpPr>
        <p:sp>
          <p:nvSpPr>
            <p:cNvPr id="6213" name="Line 79"/>
            <p:cNvSpPr>
              <a:spLocks noChangeShapeType="1"/>
            </p:cNvSpPr>
            <p:nvPr/>
          </p:nvSpPr>
          <p:spPr bwMode="auto">
            <a:xfrm flipH="1">
              <a:off x="2448" y="229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Text Box 80"/>
            <p:cNvSpPr txBox="1">
              <a:spLocks noChangeArrowheads="1"/>
            </p:cNvSpPr>
            <p:nvPr/>
          </p:nvSpPr>
          <p:spPr bwMode="auto">
            <a:xfrm>
              <a:off x="2784" y="2160"/>
              <a:ext cx="1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/>
                <a:t>f</a:t>
              </a:r>
              <a:r>
                <a:rPr lang="en-US" sz="1800"/>
                <a:t>: a pointer to a file</a:t>
              </a:r>
            </a:p>
          </p:txBody>
        </p:sp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6299200" y="3200400"/>
            <a:ext cx="228600" cy="609600"/>
            <a:chOff x="4320" y="2352"/>
            <a:chExt cx="144" cy="384"/>
          </a:xfrm>
        </p:grpSpPr>
        <p:sp>
          <p:nvSpPr>
            <p:cNvPr id="6209" name="Rectangle 82"/>
            <p:cNvSpPr>
              <a:spLocks noChangeArrowheads="1"/>
            </p:cNvSpPr>
            <p:nvPr/>
          </p:nvSpPr>
          <p:spPr bwMode="auto">
            <a:xfrm>
              <a:off x="4320" y="2352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Rectangle 83"/>
            <p:cNvSpPr>
              <a:spLocks noChangeArrowheads="1"/>
            </p:cNvSpPr>
            <p:nvPr/>
          </p:nvSpPr>
          <p:spPr bwMode="auto">
            <a:xfrm>
              <a:off x="4320" y="2448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Rectangle 84"/>
            <p:cNvSpPr>
              <a:spLocks noChangeArrowheads="1"/>
            </p:cNvSpPr>
            <p:nvPr/>
          </p:nvSpPr>
          <p:spPr bwMode="auto">
            <a:xfrm>
              <a:off x="4320" y="2544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Rectangle 85"/>
            <p:cNvSpPr>
              <a:spLocks noChangeArrowheads="1"/>
            </p:cNvSpPr>
            <p:nvPr/>
          </p:nvSpPr>
          <p:spPr bwMode="auto">
            <a:xfrm>
              <a:off x="4320" y="2640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6527800" y="3671888"/>
            <a:ext cx="2463800" cy="366712"/>
            <a:chOff x="2448" y="2160"/>
            <a:chExt cx="1552" cy="231"/>
          </a:xfrm>
        </p:grpSpPr>
        <p:sp>
          <p:nvSpPr>
            <p:cNvPr id="6207" name="Line 102"/>
            <p:cNvSpPr>
              <a:spLocks noChangeShapeType="1"/>
            </p:cNvSpPr>
            <p:nvPr/>
          </p:nvSpPr>
          <p:spPr bwMode="auto">
            <a:xfrm flipH="1">
              <a:off x="2448" y="229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Text Box 103"/>
            <p:cNvSpPr txBox="1">
              <a:spLocks noChangeArrowheads="1"/>
            </p:cNvSpPr>
            <p:nvPr/>
          </p:nvSpPr>
          <p:spPr bwMode="auto">
            <a:xfrm>
              <a:off x="2784" y="2160"/>
              <a:ext cx="1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/>
                <a:t>f</a:t>
              </a:r>
              <a:r>
                <a:rPr lang="en-US" sz="1800"/>
                <a:t>: a pointer to a file</a:t>
              </a:r>
            </a:p>
          </p:txBody>
        </p:sp>
      </p:grpSp>
      <p:grpSp>
        <p:nvGrpSpPr>
          <p:cNvPr id="10" name="Group 104"/>
          <p:cNvGrpSpPr>
            <a:grpSpLocks/>
          </p:cNvGrpSpPr>
          <p:nvPr/>
        </p:nvGrpSpPr>
        <p:grpSpPr bwMode="auto">
          <a:xfrm>
            <a:off x="6527800" y="4295775"/>
            <a:ext cx="2463800" cy="366713"/>
            <a:chOff x="2448" y="2160"/>
            <a:chExt cx="1552" cy="231"/>
          </a:xfrm>
        </p:grpSpPr>
        <p:sp>
          <p:nvSpPr>
            <p:cNvPr id="6205" name="Line 105"/>
            <p:cNvSpPr>
              <a:spLocks noChangeShapeType="1"/>
            </p:cNvSpPr>
            <p:nvPr/>
          </p:nvSpPr>
          <p:spPr bwMode="auto">
            <a:xfrm flipH="1">
              <a:off x="2448" y="229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Text Box 106"/>
            <p:cNvSpPr txBox="1">
              <a:spLocks noChangeArrowheads="1"/>
            </p:cNvSpPr>
            <p:nvPr/>
          </p:nvSpPr>
          <p:spPr bwMode="auto">
            <a:xfrm>
              <a:off x="2784" y="2160"/>
              <a:ext cx="1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/>
                <a:t>f</a:t>
              </a:r>
              <a:r>
                <a:rPr lang="en-US" sz="1800"/>
                <a:t>: a pointer to a file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6299200" y="3810000"/>
            <a:ext cx="228600" cy="609600"/>
            <a:chOff x="4320" y="2352"/>
            <a:chExt cx="144" cy="384"/>
          </a:xfrm>
        </p:grpSpPr>
        <p:sp>
          <p:nvSpPr>
            <p:cNvPr id="6201" name="Rectangle 108"/>
            <p:cNvSpPr>
              <a:spLocks noChangeArrowheads="1"/>
            </p:cNvSpPr>
            <p:nvPr/>
          </p:nvSpPr>
          <p:spPr bwMode="auto">
            <a:xfrm>
              <a:off x="4320" y="2352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Rectangle 109"/>
            <p:cNvSpPr>
              <a:spLocks noChangeArrowheads="1"/>
            </p:cNvSpPr>
            <p:nvPr/>
          </p:nvSpPr>
          <p:spPr bwMode="auto">
            <a:xfrm>
              <a:off x="4320" y="2448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Rectangle 110"/>
            <p:cNvSpPr>
              <a:spLocks noChangeArrowheads="1"/>
            </p:cNvSpPr>
            <p:nvPr/>
          </p:nvSpPr>
          <p:spPr bwMode="auto">
            <a:xfrm>
              <a:off x="4320" y="2544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Rectangle 111"/>
            <p:cNvSpPr>
              <a:spLocks noChangeArrowheads="1"/>
            </p:cNvSpPr>
            <p:nvPr/>
          </p:nvSpPr>
          <p:spPr bwMode="auto">
            <a:xfrm>
              <a:off x="4320" y="2640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2"/>
          <p:cNvGrpSpPr>
            <a:grpSpLocks/>
          </p:cNvGrpSpPr>
          <p:nvPr/>
        </p:nvGrpSpPr>
        <p:grpSpPr bwMode="auto">
          <a:xfrm>
            <a:off x="6299200" y="4419600"/>
            <a:ext cx="228600" cy="609600"/>
            <a:chOff x="4320" y="2352"/>
            <a:chExt cx="144" cy="384"/>
          </a:xfrm>
        </p:grpSpPr>
        <p:sp>
          <p:nvSpPr>
            <p:cNvPr id="6197" name="Rectangle 113"/>
            <p:cNvSpPr>
              <a:spLocks noChangeArrowheads="1"/>
            </p:cNvSpPr>
            <p:nvPr/>
          </p:nvSpPr>
          <p:spPr bwMode="auto">
            <a:xfrm>
              <a:off x="4320" y="2352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Rectangle 114"/>
            <p:cNvSpPr>
              <a:spLocks noChangeArrowheads="1"/>
            </p:cNvSpPr>
            <p:nvPr/>
          </p:nvSpPr>
          <p:spPr bwMode="auto">
            <a:xfrm>
              <a:off x="4320" y="2448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Rectangle 115"/>
            <p:cNvSpPr>
              <a:spLocks noChangeArrowheads="1"/>
            </p:cNvSpPr>
            <p:nvPr/>
          </p:nvSpPr>
          <p:spPr bwMode="auto">
            <a:xfrm>
              <a:off x="4320" y="2544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Rectangle 116"/>
            <p:cNvSpPr>
              <a:spLocks noChangeArrowheads="1"/>
            </p:cNvSpPr>
            <p:nvPr/>
          </p:nvSpPr>
          <p:spPr bwMode="auto">
            <a:xfrm>
              <a:off x="4320" y="2640"/>
              <a:ext cx="14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Content Placeholder 2"/>
          <p:cNvSpPr>
            <a:spLocks noGrp="1"/>
          </p:cNvSpPr>
          <p:nvPr>
            <p:ph idx="1"/>
          </p:nvPr>
        </p:nvSpPr>
        <p:spPr>
          <a:xfrm>
            <a:off x="95786" y="2590800"/>
            <a:ext cx="3409413" cy="1947636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tabLst>
                <a:tab pos="1081088" algn="l"/>
              </a:tabLs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personnel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1081088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char	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name[30];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1081088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id;</a:t>
            </a:r>
          </a:p>
          <a:p>
            <a:pPr>
              <a:tabLst>
                <a:tab pos="1081088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char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birthday[11];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1081088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personnel  *next;</a:t>
            </a:r>
          </a:p>
          <a:p>
            <a:pPr>
              <a:tabLst>
                <a:tab pos="10810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3913" y="4876800"/>
            <a:ext cx="2362200" cy="533400"/>
          </a:xfrm>
          <a:prstGeom prst="wedgeRoundRectCallout">
            <a:avLst>
              <a:gd name="adj1" fmla="val -31055"/>
              <a:gd name="adj2" fmla="val -12236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is the size?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3913" y="6015335"/>
            <a:ext cx="4752887" cy="385465"/>
            <a:chOff x="152400" y="6015335"/>
            <a:chExt cx="4752887" cy="385465"/>
          </a:xfrm>
        </p:grpSpPr>
        <p:sp>
          <p:nvSpPr>
            <p:cNvPr id="3" name="Rectangle 2"/>
            <p:cNvSpPr/>
            <p:nvPr/>
          </p:nvSpPr>
          <p:spPr bwMode="auto">
            <a:xfrm>
              <a:off x="152400" y="6019800"/>
              <a:ext cx="18288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81200" y="6016711"/>
              <a:ext cx="2286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209800" y="6019800"/>
              <a:ext cx="4572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664941" y="6019800"/>
              <a:ext cx="687859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3352800" y="6019800"/>
              <a:ext cx="18415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3505200" y="6019800"/>
              <a:ext cx="457200" cy="381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6015335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Size=56</a:t>
              </a:r>
              <a:endParaRPr lang="en-US" sz="1800" dirty="0"/>
            </a:p>
          </p:txBody>
        </p:sp>
      </p:grpSp>
      <p:sp>
        <p:nvSpPr>
          <p:cNvPr id="96" name="Rectangle 26"/>
          <p:cNvSpPr>
            <a:spLocks noChangeArrowheads="1"/>
          </p:cNvSpPr>
          <p:nvPr/>
        </p:nvSpPr>
        <p:spPr bwMode="auto">
          <a:xfrm>
            <a:off x="7620001" y="2000728"/>
            <a:ext cx="1279097" cy="19669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400">
                <a:latin typeface="Courier New" pitchFamily="49" charset="0"/>
              </a:rPr>
              <a:t>Marry</a:t>
            </a:r>
          </a:p>
        </p:txBody>
      </p:sp>
      <p:sp>
        <p:nvSpPr>
          <p:cNvPr id="97" name="Rectangle 27"/>
          <p:cNvSpPr>
            <a:spLocks noChangeArrowheads="1"/>
          </p:cNvSpPr>
          <p:nvPr/>
        </p:nvSpPr>
        <p:spPr bwMode="auto">
          <a:xfrm>
            <a:off x="7620001" y="2197419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1122889</a:t>
            </a:r>
          </a:p>
        </p:txBody>
      </p:sp>
      <p:sp>
        <p:nvSpPr>
          <p:cNvPr id="98" name="Rectangle 28"/>
          <p:cNvSpPr>
            <a:spLocks noChangeArrowheads="1"/>
          </p:cNvSpPr>
          <p:nvPr/>
        </p:nvSpPr>
        <p:spPr bwMode="auto">
          <a:xfrm>
            <a:off x="7620001" y="2394109"/>
            <a:ext cx="1279097" cy="19669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12/31/1977</a:t>
            </a:r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7620000" y="1410657"/>
            <a:ext cx="1279098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400">
                <a:latin typeface="Courier New" pitchFamily="49" charset="0"/>
              </a:rPr>
              <a:t>Lee</a:t>
            </a: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auto">
          <a:xfrm>
            <a:off x="7620000" y="1607347"/>
            <a:ext cx="1279098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1122556</a:t>
            </a: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auto">
          <a:xfrm>
            <a:off x="7620000" y="1804038"/>
            <a:ext cx="1279098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 dirty="0">
                <a:latin typeface="Courier New" pitchFamily="49" charset="0"/>
              </a:rPr>
              <a:t>10/15/1990</a:t>
            </a:r>
          </a:p>
        </p:txBody>
      </p:sp>
      <p:sp>
        <p:nvSpPr>
          <p:cNvPr id="106" name="Rectangle 5"/>
          <p:cNvSpPr>
            <a:spLocks noChangeArrowheads="1"/>
          </p:cNvSpPr>
          <p:nvPr/>
        </p:nvSpPr>
        <p:spPr bwMode="auto">
          <a:xfrm>
            <a:off x="7620000" y="820586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400">
                <a:latin typeface="Courier New" pitchFamily="49" charset="0"/>
              </a:rPr>
              <a:t>John</a:t>
            </a: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7620000" y="1017276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1122334</a:t>
            </a:r>
          </a:p>
        </p:txBody>
      </p: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7620000" y="1213967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02/28/1988</a:t>
            </a:r>
          </a:p>
        </p:txBody>
      </p:sp>
      <p:sp>
        <p:nvSpPr>
          <p:cNvPr id="16" name="Left Brace 15"/>
          <p:cNvSpPr/>
          <p:nvPr/>
        </p:nvSpPr>
        <p:spPr bwMode="auto">
          <a:xfrm>
            <a:off x="7391400" y="820586"/>
            <a:ext cx="152400" cy="55546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1" name="Left Brace 110"/>
          <p:cNvSpPr/>
          <p:nvPr/>
        </p:nvSpPr>
        <p:spPr bwMode="auto">
          <a:xfrm>
            <a:off x="7391400" y="1425738"/>
            <a:ext cx="152400" cy="55546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Left Brace 111"/>
          <p:cNvSpPr/>
          <p:nvPr/>
        </p:nvSpPr>
        <p:spPr bwMode="auto">
          <a:xfrm>
            <a:off x="7391400" y="2035338"/>
            <a:ext cx="152400" cy="55546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658232" y="2308592"/>
            <a:ext cx="747124" cy="1631216"/>
            <a:chOff x="3658232" y="2308592"/>
            <a:chExt cx="747124" cy="1631216"/>
          </a:xfrm>
        </p:grpSpPr>
        <p:sp>
          <p:nvSpPr>
            <p:cNvPr id="17" name="TextBox 16"/>
            <p:cNvSpPr txBox="1"/>
            <p:nvPr/>
          </p:nvSpPr>
          <p:spPr>
            <a:xfrm>
              <a:off x="3713830" y="2308592"/>
              <a:ext cx="64953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/>
                <a:t>30</a:t>
              </a:r>
            </a:p>
            <a:p>
              <a:pPr algn="r"/>
              <a:r>
                <a:rPr lang="en-US" sz="2000" dirty="0" smtClean="0"/>
                <a:t>8</a:t>
              </a:r>
            </a:p>
            <a:p>
              <a:pPr algn="r"/>
              <a:r>
                <a:rPr lang="en-US" sz="2000" dirty="0" smtClean="0"/>
                <a:t>11</a:t>
              </a:r>
            </a:p>
            <a:p>
              <a:pPr algn="r"/>
              <a:r>
                <a:rPr lang="en-US" sz="2000" dirty="0" smtClean="0"/>
                <a:t>4</a:t>
              </a:r>
            </a:p>
            <a:p>
              <a:pPr algn="r"/>
              <a:r>
                <a:rPr lang="en-US" sz="2000" dirty="0" smtClean="0"/>
                <a:t>= 53</a:t>
              </a:r>
              <a:endParaRPr lang="en-US" sz="2000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3705313" y="3564618"/>
              <a:ext cx="700043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658232" y="319688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6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563563"/>
          </a:xfrm>
        </p:spPr>
        <p:txBody>
          <a:bodyPr/>
          <a:lstStyle/>
          <a:p>
            <a:r>
              <a:rPr lang="en-US" sz="3200" dirty="0" smtClean="0"/>
              <a:t>Storing Structures in Binary File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1143000"/>
            <a:ext cx="8015287" cy="5715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FF"/>
                </a:solidFill>
              </a:rPr>
              <a:t>Text file</a:t>
            </a:r>
            <a:r>
              <a:rPr lang="en-US" sz="2800" dirty="0" smtClean="0"/>
              <a:t>: Store a string of characters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FF"/>
                </a:solidFill>
              </a:rPr>
              <a:t>Binary File</a:t>
            </a:r>
            <a:r>
              <a:rPr lang="en-US" sz="2800" dirty="0" smtClean="0"/>
              <a:t>: Store structured data, like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objects with multiple members.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Open a file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#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"myDataFile.txt"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File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fileBuffer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"w");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"r", "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File operations: </a:t>
            </a:r>
            <a:r>
              <a:rPr lang="en-US" sz="2800" dirty="0" err="1" smtClean="0"/>
              <a:t>fwrite</a:t>
            </a:r>
            <a:r>
              <a:rPr lang="en-US" sz="2800" dirty="0" smtClean="0"/>
              <a:t> (or </a:t>
            </a:r>
            <a:r>
              <a:rPr lang="en-US" sz="2800" dirty="0" err="1" smtClean="0"/>
              <a:t>fread</a:t>
            </a:r>
            <a:r>
              <a:rPr lang="en-US" sz="2800" dirty="0" smtClean="0"/>
              <a:t>). They take </a:t>
            </a:r>
            <a:r>
              <a:rPr lang="en-US" sz="2800" dirty="0"/>
              <a:t>four parameters:</a:t>
            </a:r>
          </a:p>
          <a:p>
            <a:pPr marL="798513" lvl="1" indent="-314325">
              <a:buFont typeface="+mj-lt"/>
              <a:buAutoNum type="arabicPeriod"/>
            </a:pPr>
            <a:r>
              <a:rPr lang="en-US" sz="2400" dirty="0"/>
              <a:t>A memory </a:t>
            </a:r>
            <a:r>
              <a:rPr lang="en-US" sz="2400" dirty="0" smtClean="0"/>
              <a:t>address (pointer variable) where the source data will be stored into file or destination for read data.</a:t>
            </a:r>
            <a:endParaRPr lang="en-US" sz="2400" dirty="0"/>
          </a:p>
          <a:p>
            <a:pPr marL="798513" lvl="1" indent="-314325">
              <a:buFont typeface="+mj-lt"/>
              <a:buAutoNum type="arabicPeriod"/>
            </a:pPr>
            <a:r>
              <a:rPr lang="en-US" sz="2400" dirty="0"/>
              <a:t>Number of bytes to read per </a:t>
            </a:r>
            <a:r>
              <a:rPr lang="en-US" sz="2400" dirty="0" smtClean="0"/>
              <a:t>item: Use </a:t>
            </a:r>
            <a:r>
              <a:rPr lang="en-US" sz="2400" dirty="0" err="1" smtClean="0">
                <a:solidFill>
                  <a:srgbClr val="0000FF"/>
                </a:solidFill>
              </a:rPr>
              <a:t>sizeof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to obtain the bytes of a data structure</a:t>
            </a:r>
            <a:endParaRPr lang="en-US" sz="2400" dirty="0"/>
          </a:p>
          <a:p>
            <a:pPr marL="798513" lvl="1" indent="-314325">
              <a:buFont typeface="+mj-lt"/>
              <a:buAutoNum type="arabicPeriod"/>
            </a:pPr>
            <a:r>
              <a:rPr lang="en-US" sz="2400" dirty="0"/>
              <a:t>Number of </a:t>
            </a:r>
            <a:r>
              <a:rPr lang="en-US" sz="2400" dirty="0" smtClean="0"/>
              <a:t>items to read or write: Normally, use 1.</a:t>
            </a:r>
            <a:endParaRPr lang="en-US" sz="2400" dirty="0"/>
          </a:p>
          <a:p>
            <a:pPr marL="798513" lvl="1" indent="-314325">
              <a:buFont typeface="+mj-lt"/>
              <a:buAutoNum type="arabicPeriod"/>
            </a:pPr>
            <a:r>
              <a:rPr lang="en-US" sz="2400" dirty="0" smtClean="0"/>
              <a:t>The file name to be written (or read).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81000" y="681335"/>
            <a:ext cx="852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cs typeface="Times New Roman" pitchFamily="18" charset="0"/>
              </a:rPr>
              <a:t>C File Operations: Text 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Section </a:t>
            </a:r>
            <a:r>
              <a:rPr lang="en-US" sz="2000" dirty="0" smtClean="0">
                <a:solidFill>
                  <a:schemeClr val="accent2"/>
                </a:solidFill>
                <a:cs typeface="Times New Roman" pitchFamily="18" charset="0"/>
              </a:rPr>
              <a:t>2.6. For C++ File Operations: Text Section 3.5.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2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34872</TotalTime>
  <Words>1647</Words>
  <Application>Microsoft Office PowerPoint</Application>
  <PresentationFormat>Letter Paper (8.5x11 in)</PresentationFormat>
  <Paragraphs>463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 Unicode MS</vt:lpstr>
      <vt:lpstr>SimSun</vt:lpstr>
      <vt:lpstr>StarBats</vt:lpstr>
      <vt:lpstr>ZapfDingbats</vt:lpstr>
      <vt:lpstr>Arial</vt:lpstr>
      <vt:lpstr>Calibri</vt:lpstr>
      <vt:lpstr>Courier New</vt:lpstr>
      <vt:lpstr>Helvetica</vt:lpstr>
      <vt:lpstr>Times New Roman</vt:lpstr>
      <vt:lpstr>Wingdings</vt:lpstr>
      <vt:lpstr>Default Design</vt:lpstr>
      <vt:lpstr>Bitmap Image</vt:lpstr>
      <vt:lpstr>PowerPoint Presentation</vt:lpstr>
      <vt:lpstr>PowerPoint Presentation</vt:lpstr>
      <vt:lpstr>Structure Alignment and Padding</vt:lpstr>
      <vt:lpstr>Structure Alignment and Padding (2)</vt:lpstr>
      <vt:lpstr>PowerPoint Presentation</vt:lpstr>
      <vt:lpstr>PowerPoint Presentation</vt:lpstr>
      <vt:lpstr>PowerPoint Presentation</vt:lpstr>
      <vt:lpstr>Save a Linked List or Array into a File in Disk</vt:lpstr>
      <vt:lpstr>Storing Structures in Binary File</vt:lpstr>
      <vt:lpstr>PowerPoint Presentation</vt:lpstr>
      <vt:lpstr>PowerPoint Presentation</vt:lpstr>
      <vt:lpstr>Making File Access by Position</vt:lpstr>
      <vt:lpstr>Making File Access by Position: fseek</vt:lpstr>
      <vt:lpstr>Understanding the Buffer in the File System</vt:lpstr>
      <vt:lpstr>Understanding the File System Buffer: Case 1: Variable and Buffer Map of Formatted I/O</vt:lpstr>
      <vt:lpstr>Case 2: Variable and Buffer Map of Unformatted I/O</vt:lpstr>
      <vt:lpstr>Use cin.ignore() or fflush(stdin) to flush the buffer</vt:lpstr>
      <vt:lpstr>PowerPoint Presentation</vt:lpstr>
      <vt:lpstr>PowerPoint Presentation</vt:lpstr>
      <vt:lpstr>Use library fflush() or write your own flush()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2288</cp:revision>
  <cp:lastPrinted>2014-09-26T18:58:25Z</cp:lastPrinted>
  <dcterms:created xsi:type="dcterms:W3CDTF">2000-01-15T20:24:49Z</dcterms:created>
  <dcterms:modified xsi:type="dcterms:W3CDTF">2019-02-13T01:07:57Z</dcterms:modified>
</cp:coreProperties>
</file>