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handoutMasterIdLst>
    <p:handoutMasterId r:id="rId56"/>
  </p:handoutMasterIdLst>
  <p:sldIdLst>
    <p:sldId id="563" r:id="rId2"/>
    <p:sldId id="564" r:id="rId3"/>
    <p:sldId id="436" r:id="rId4"/>
    <p:sldId id="437" r:id="rId5"/>
    <p:sldId id="438" r:id="rId6"/>
    <p:sldId id="449" r:id="rId7"/>
    <p:sldId id="439" r:id="rId8"/>
    <p:sldId id="440" r:id="rId9"/>
    <p:sldId id="441" r:id="rId10"/>
    <p:sldId id="442" r:id="rId11"/>
    <p:sldId id="443" r:id="rId12"/>
    <p:sldId id="470" r:id="rId13"/>
    <p:sldId id="471" r:id="rId14"/>
    <p:sldId id="444" r:id="rId15"/>
    <p:sldId id="445" r:id="rId16"/>
    <p:sldId id="446" r:id="rId17"/>
    <p:sldId id="447" r:id="rId18"/>
    <p:sldId id="454" r:id="rId19"/>
    <p:sldId id="452" r:id="rId20"/>
    <p:sldId id="453" r:id="rId21"/>
    <p:sldId id="550" r:id="rId22"/>
    <p:sldId id="544" r:id="rId23"/>
    <p:sldId id="545" r:id="rId24"/>
    <p:sldId id="486" r:id="rId25"/>
    <p:sldId id="497" r:id="rId26"/>
    <p:sldId id="547" r:id="rId27"/>
    <p:sldId id="548" r:id="rId28"/>
    <p:sldId id="546" r:id="rId29"/>
    <p:sldId id="565" r:id="rId30"/>
    <p:sldId id="566" r:id="rId31"/>
    <p:sldId id="567" r:id="rId32"/>
    <p:sldId id="568" r:id="rId33"/>
    <p:sldId id="569" r:id="rId34"/>
    <p:sldId id="570" r:id="rId35"/>
    <p:sldId id="571" r:id="rId36"/>
    <p:sldId id="572" r:id="rId37"/>
    <p:sldId id="573" r:id="rId38"/>
    <p:sldId id="574" r:id="rId39"/>
    <p:sldId id="575" r:id="rId40"/>
    <p:sldId id="576" r:id="rId41"/>
    <p:sldId id="577" r:id="rId42"/>
    <p:sldId id="578" r:id="rId43"/>
    <p:sldId id="579" r:id="rId44"/>
    <p:sldId id="580" r:id="rId45"/>
    <p:sldId id="581" r:id="rId46"/>
    <p:sldId id="582" r:id="rId47"/>
    <p:sldId id="583" r:id="rId48"/>
    <p:sldId id="584" r:id="rId49"/>
    <p:sldId id="585" r:id="rId50"/>
    <p:sldId id="586" r:id="rId51"/>
    <p:sldId id="587" r:id="rId52"/>
    <p:sldId id="588" r:id="rId53"/>
    <p:sldId id="589" r:id="rId54"/>
  </p:sldIdLst>
  <p:sldSz cx="9144000" cy="6858000" type="letter"/>
  <p:notesSz cx="7315200" cy="9601200"/>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272">
          <p15:clr>
            <a:srgbClr val="A4A3A4"/>
          </p15:clr>
        </p15:guide>
        <p15:guide id="2" pos="5232">
          <p15:clr>
            <a:srgbClr val="A4A3A4"/>
          </p15:clr>
        </p15:guide>
      </p15:sldGuideLst>
    </p:ext>
    <p:ext uri="{2D200454-40CA-4A62-9FC3-DE9A4176ACB9}">
      <p15:notesGuideLst xmlns:p15="http://schemas.microsoft.com/office/powerpoint/2012/main">
        <p15:guide id="1" orient="horz" pos="2435">
          <p15:clr>
            <a:srgbClr val="A4A3A4"/>
          </p15:clr>
        </p15:guide>
        <p15:guide id="2" pos="1982">
          <p15:clr>
            <a:srgbClr val="A4A3A4"/>
          </p15:clr>
        </p15:guide>
        <p15:guide id="3" orient="horz" pos="2520">
          <p15:clr>
            <a:srgbClr val="A4A3A4"/>
          </p15:clr>
        </p15:guide>
        <p15:guide id="4" pos="20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00FF"/>
    <a:srgbClr val="0066CC"/>
    <a:srgbClr val="CC3300"/>
    <a:srgbClr val="FFFF00"/>
    <a:srgbClr val="33CCFF"/>
    <a:srgbClr val="00FF00"/>
    <a:srgbClr val="FFCC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8" autoAdjust="0"/>
    <p:restoredTop sz="94522" autoAdjust="0"/>
  </p:normalViewPr>
  <p:slideViewPr>
    <p:cSldViewPr>
      <p:cViewPr varScale="1">
        <p:scale>
          <a:sx n="103" d="100"/>
          <a:sy n="103" d="100"/>
        </p:scale>
        <p:origin x="1458" y="126"/>
      </p:cViewPr>
      <p:guideLst>
        <p:guide orient="horz" pos="4272"/>
        <p:guide pos="5232"/>
      </p:guideLst>
    </p:cSldViewPr>
  </p:slideViewPr>
  <p:outlineViewPr>
    <p:cViewPr varScale="1">
      <p:scale>
        <a:sx n="170" d="200"/>
        <a:sy n="170" d="200"/>
      </p:scale>
      <p:origin x="-780" y="-84"/>
    </p:cViewPr>
    <p:sldLst>
      <p:sld r:id="rId1" collapse="1"/>
      <p:sld r:id="rId2" collapse="1"/>
      <p:sld r:id="rId3" collapse="1"/>
      <p:sld r:id="rId4" collapse="1"/>
    </p:sldLst>
  </p:outlineViewPr>
  <p:notesTextViewPr>
    <p:cViewPr>
      <p:scale>
        <a:sx n="3" d="2"/>
        <a:sy n="3" d="2"/>
      </p:scale>
      <p:origin x="0" y="0"/>
    </p:cViewPr>
  </p:notesTextViewPr>
  <p:sorterViewPr>
    <p:cViewPr>
      <p:scale>
        <a:sx n="100" d="100"/>
        <a:sy n="100" d="100"/>
      </p:scale>
      <p:origin x="0" y="17940"/>
    </p:cViewPr>
  </p:sorterViewPr>
  <p:notesViewPr>
    <p:cSldViewPr>
      <p:cViewPr varScale="1">
        <p:scale>
          <a:sx n="32" d="100"/>
          <a:sy n="32" d="100"/>
        </p:scale>
        <p:origin x="-1506" y="-90"/>
      </p:cViewPr>
      <p:guideLst>
        <p:guide orient="horz" pos="2435"/>
        <p:guide pos="1982"/>
        <p:guide orient="horz" pos="2520"/>
        <p:guide pos="207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3.xml"/><Relationship Id="rId1" Type="http://schemas.openxmlformats.org/officeDocument/2006/relationships/slide" Target="slides/slide1.xml"/><Relationship Id="rId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197" cy="479649"/>
          </a:xfrm>
          <a:prstGeom prst="rect">
            <a:avLst/>
          </a:prstGeom>
          <a:noFill/>
          <a:ln w="9525">
            <a:noFill/>
            <a:miter lim="800000"/>
            <a:headEnd/>
            <a:tailEnd/>
          </a:ln>
          <a:effectLst/>
        </p:spPr>
        <p:txBody>
          <a:bodyPr vert="horz" wrap="square" lIns="84747" tIns="42373" rIns="84747" bIns="42373" numCol="1" anchor="t" anchorCtr="0" compatLnSpc="1">
            <a:prstTxWarp prst="textNoShape">
              <a:avLst/>
            </a:prstTxWarp>
          </a:bodyPr>
          <a:lstStyle>
            <a:lvl1pPr defTabSz="848288">
              <a:defRPr sz="1100"/>
            </a:lvl1pPr>
          </a:lstStyle>
          <a:p>
            <a:pPr>
              <a:defRPr/>
            </a:pPr>
            <a:endParaRPr lang="en-US"/>
          </a:p>
        </p:txBody>
      </p:sp>
      <p:sp>
        <p:nvSpPr>
          <p:cNvPr id="64515" name="Rectangle 3"/>
          <p:cNvSpPr>
            <a:spLocks noGrp="1" noChangeArrowheads="1"/>
          </p:cNvSpPr>
          <p:nvPr>
            <p:ph type="dt" sz="quarter" idx="1"/>
          </p:nvPr>
        </p:nvSpPr>
        <p:spPr bwMode="auto">
          <a:xfrm>
            <a:off x="4128397" y="0"/>
            <a:ext cx="3171857" cy="479649"/>
          </a:xfrm>
          <a:prstGeom prst="rect">
            <a:avLst/>
          </a:prstGeom>
          <a:noFill/>
          <a:ln w="9525">
            <a:noFill/>
            <a:miter lim="800000"/>
            <a:headEnd/>
            <a:tailEnd/>
          </a:ln>
          <a:effectLst/>
        </p:spPr>
        <p:txBody>
          <a:bodyPr vert="horz" wrap="square" lIns="84747" tIns="42373" rIns="84747" bIns="42373" numCol="1" anchor="t" anchorCtr="0" compatLnSpc="1">
            <a:prstTxWarp prst="textNoShape">
              <a:avLst/>
            </a:prstTxWarp>
          </a:bodyPr>
          <a:lstStyle>
            <a:lvl1pPr algn="r" defTabSz="848288">
              <a:defRPr sz="1100"/>
            </a:lvl1pPr>
          </a:lstStyle>
          <a:p>
            <a:pPr>
              <a:defRPr/>
            </a:pPr>
            <a:endParaRPr lang="en-US"/>
          </a:p>
        </p:txBody>
      </p:sp>
      <p:sp>
        <p:nvSpPr>
          <p:cNvPr id="64516" name="Rectangle 4"/>
          <p:cNvSpPr>
            <a:spLocks noGrp="1" noChangeArrowheads="1"/>
          </p:cNvSpPr>
          <p:nvPr>
            <p:ph type="ftr" sz="quarter" idx="2"/>
          </p:nvPr>
        </p:nvSpPr>
        <p:spPr bwMode="auto">
          <a:xfrm>
            <a:off x="0" y="9100196"/>
            <a:ext cx="3170197" cy="479649"/>
          </a:xfrm>
          <a:prstGeom prst="rect">
            <a:avLst/>
          </a:prstGeom>
          <a:noFill/>
          <a:ln w="9525">
            <a:noFill/>
            <a:miter lim="800000"/>
            <a:headEnd/>
            <a:tailEnd/>
          </a:ln>
          <a:effectLst/>
        </p:spPr>
        <p:txBody>
          <a:bodyPr vert="horz" wrap="square" lIns="84747" tIns="42373" rIns="84747" bIns="42373" numCol="1" anchor="b" anchorCtr="0" compatLnSpc="1">
            <a:prstTxWarp prst="textNoShape">
              <a:avLst/>
            </a:prstTxWarp>
          </a:bodyPr>
          <a:lstStyle>
            <a:lvl1pPr defTabSz="848288">
              <a:defRPr sz="1100"/>
            </a:lvl1pPr>
          </a:lstStyle>
          <a:p>
            <a:pPr>
              <a:defRPr/>
            </a:pPr>
            <a:endParaRPr lang="en-US"/>
          </a:p>
        </p:txBody>
      </p:sp>
      <p:sp>
        <p:nvSpPr>
          <p:cNvPr id="64517" name="Rectangle 5"/>
          <p:cNvSpPr>
            <a:spLocks noGrp="1" noChangeArrowheads="1"/>
          </p:cNvSpPr>
          <p:nvPr>
            <p:ph type="sldNum" sz="quarter" idx="3"/>
          </p:nvPr>
        </p:nvSpPr>
        <p:spPr bwMode="auto">
          <a:xfrm>
            <a:off x="4128397" y="9100196"/>
            <a:ext cx="3171857" cy="479649"/>
          </a:xfrm>
          <a:prstGeom prst="rect">
            <a:avLst/>
          </a:prstGeom>
          <a:noFill/>
          <a:ln w="9525">
            <a:noFill/>
            <a:miter lim="800000"/>
            <a:headEnd/>
            <a:tailEnd/>
          </a:ln>
          <a:effectLst/>
        </p:spPr>
        <p:txBody>
          <a:bodyPr vert="horz" wrap="square" lIns="84747" tIns="42373" rIns="84747" bIns="42373" numCol="1" anchor="b" anchorCtr="0" compatLnSpc="1">
            <a:prstTxWarp prst="textNoShape">
              <a:avLst/>
            </a:prstTxWarp>
          </a:bodyPr>
          <a:lstStyle>
            <a:lvl1pPr algn="r" defTabSz="848288">
              <a:defRPr sz="1100"/>
            </a:lvl1pPr>
          </a:lstStyle>
          <a:p>
            <a:pPr>
              <a:defRPr/>
            </a:pPr>
            <a:fld id="{BFAD2BAA-275D-4998-93DE-23AFCCF9929C}" type="slidenum">
              <a:rPr lang="en-US"/>
              <a:pPr>
                <a:defRPr/>
              </a:pPr>
              <a:t>‹#›</a:t>
            </a:fld>
            <a:endParaRPr lang="en-US"/>
          </a:p>
        </p:txBody>
      </p:sp>
    </p:spTree>
    <p:extLst>
      <p:ext uri="{BB962C8B-B14F-4D97-AF65-F5344CB8AC3E}">
        <p14:creationId xmlns:p14="http://schemas.microsoft.com/office/powerpoint/2010/main" val="1868658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
          <p:cNvSpPr>
            <a:spLocks noGrp="1" noRot="1" noChangeAspect="1" noChangeArrowheads="1" noTextEdit="1"/>
          </p:cNvSpPr>
          <p:nvPr>
            <p:ph type="sldImg"/>
          </p:nvPr>
        </p:nvSpPr>
        <p:spPr bwMode="auto">
          <a:xfrm>
            <a:off x="1443038" y="923925"/>
            <a:ext cx="4429125" cy="3321050"/>
          </a:xfrm>
          <a:prstGeom prst="rect">
            <a:avLst/>
          </a:prstGeom>
          <a:solidFill>
            <a:srgbClr val="FFFFFF"/>
          </a:solidFill>
          <a:ln w="9525">
            <a:solidFill>
              <a:srgbClr val="000000"/>
            </a:solidFill>
            <a:miter lim="800000"/>
            <a:headEnd/>
            <a:tailEnd/>
          </a:ln>
        </p:spPr>
      </p:sp>
      <p:sp>
        <p:nvSpPr>
          <p:cNvPr id="149507" name="Text Box 2"/>
          <p:cNvSpPr txBox="1">
            <a:spLocks noChangeArrowheads="1"/>
          </p:cNvSpPr>
          <p:nvPr/>
        </p:nvSpPr>
        <p:spPr bwMode="auto">
          <a:xfrm>
            <a:off x="1132569" y="4568168"/>
            <a:ext cx="5055044" cy="3687714"/>
          </a:xfrm>
          <a:prstGeom prst="rect">
            <a:avLst/>
          </a:prstGeom>
          <a:noFill/>
          <a:ln>
            <a:noFill/>
          </a:ln>
          <a:extLst/>
        </p:spPr>
        <p:txBody>
          <a:bodyPr lIns="0" tIns="0" rIns="0" bIns="0"/>
          <a:lstStyle>
            <a:lvl1pPr defTabSz="815975">
              <a:defRPr sz="2400">
                <a:solidFill>
                  <a:schemeClr val="tx1"/>
                </a:solidFill>
                <a:latin typeface="Times New Roman" pitchFamily="18" charset="0"/>
              </a:defRPr>
            </a:lvl1pPr>
            <a:lvl2pPr marL="742950" indent="-285750" defTabSz="815975">
              <a:defRPr sz="2400">
                <a:solidFill>
                  <a:schemeClr val="tx1"/>
                </a:solidFill>
                <a:latin typeface="Times New Roman" pitchFamily="18" charset="0"/>
              </a:defRPr>
            </a:lvl2pPr>
            <a:lvl3pPr marL="1143000" indent="-228600" defTabSz="815975">
              <a:defRPr sz="2400">
                <a:solidFill>
                  <a:schemeClr val="tx1"/>
                </a:solidFill>
                <a:latin typeface="Times New Roman" pitchFamily="18" charset="0"/>
              </a:defRPr>
            </a:lvl3pPr>
            <a:lvl4pPr marL="1600200" indent="-228600" defTabSz="815975">
              <a:defRPr sz="2400">
                <a:solidFill>
                  <a:schemeClr val="tx1"/>
                </a:solidFill>
                <a:latin typeface="Times New Roman" pitchFamily="18" charset="0"/>
              </a:defRPr>
            </a:lvl4pPr>
            <a:lvl5pPr marL="2057400" indent="-228600" defTabSz="815975">
              <a:defRPr sz="2400">
                <a:solidFill>
                  <a:schemeClr val="tx1"/>
                </a:solidFill>
                <a:latin typeface="Times New Roman" pitchFamily="18" charset="0"/>
              </a:defRPr>
            </a:lvl5pPr>
            <a:lvl6pPr marL="2514600" indent="-228600" defTabSz="815975" eaLnBrk="0" fontAlgn="base" hangingPunct="0">
              <a:spcBef>
                <a:spcPct val="0"/>
              </a:spcBef>
              <a:spcAft>
                <a:spcPct val="0"/>
              </a:spcAft>
              <a:defRPr sz="2400">
                <a:solidFill>
                  <a:schemeClr val="tx1"/>
                </a:solidFill>
                <a:latin typeface="Times New Roman" pitchFamily="18" charset="0"/>
              </a:defRPr>
            </a:lvl6pPr>
            <a:lvl7pPr marL="2971800" indent="-228600" defTabSz="815975" eaLnBrk="0" fontAlgn="base" hangingPunct="0">
              <a:spcBef>
                <a:spcPct val="0"/>
              </a:spcBef>
              <a:spcAft>
                <a:spcPct val="0"/>
              </a:spcAft>
              <a:defRPr sz="2400">
                <a:solidFill>
                  <a:schemeClr val="tx1"/>
                </a:solidFill>
                <a:latin typeface="Times New Roman" pitchFamily="18" charset="0"/>
              </a:defRPr>
            </a:lvl7pPr>
            <a:lvl8pPr marL="3429000" indent="-228600" defTabSz="815975" eaLnBrk="0" fontAlgn="base" hangingPunct="0">
              <a:spcBef>
                <a:spcPct val="0"/>
              </a:spcBef>
              <a:spcAft>
                <a:spcPct val="0"/>
              </a:spcAft>
              <a:defRPr sz="2400">
                <a:solidFill>
                  <a:schemeClr val="tx1"/>
                </a:solidFill>
                <a:latin typeface="Times New Roman" pitchFamily="18" charset="0"/>
              </a:defRPr>
            </a:lvl8pPr>
            <a:lvl9pPr marL="3886200" indent="-228600" defTabSz="815975" eaLnBrk="0" fontAlgn="base" hangingPunct="0">
              <a:spcBef>
                <a:spcPct val="0"/>
              </a:spcBef>
              <a:spcAft>
                <a:spcPct val="0"/>
              </a:spcAft>
              <a:defRPr sz="2400">
                <a:solidFill>
                  <a:schemeClr val="tx1"/>
                </a:solidFill>
                <a:latin typeface="Times New Roman" pitchFamily="18" charset="0"/>
              </a:defRPr>
            </a:lvl9pPr>
          </a:lstStyle>
          <a:p>
            <a:pPr>
              <a:defRPr/>
            </a:pPr>
            <a:endParaRPr lang="en-US" sz="2200" smtClean="0">
              <a:latin typeface="Arial" pitchFamily="34" charset="0"/>
            </a:endParaRPr>
          </a:p>
        </p:txBody>
      </p:sp>
    </p:spTree>
    <p:extLst>
      <p:ext uri="{BB962C8B-B14F-4D97-AF65-F5344CB8AC3E}">
        <p14:creationId xmlns:p14="http://schemas.microsoft.com/office/powerpoint/2010/main" val="2261530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bwMode="auto">
          <a:xfrm>
            <a:off x="732351" y="4559954"/>
            <a:ext cx="5852160" cy="4321772"/>
          </a:xfrm>
          <a:prstGeom prst="rect">
            <a:avLst/>
          </a:prstGeom>
          <a:noFill/>
          <a:ln>
            <a:miter lim="800000"/>
            <a:headEnd/>
            <a:tailEnd/>
          </a:ln>
        </p:spPr>
        <p:txBody>
          <a:bodyPr lIns="96658" tIns="48329" rIns="96658" bIns="48329"/>
          <a:lstStyle/>
          <a:p>
            <a:pPr eaLnBrk="1" hangingPunct="1"/>
            <a:endParaRPr lang="en-US" smtClean="0"/>
          </a:p>
        </p:txBody>
      </p:sp>
      <p:sp>
        <p:nvSpPr>
          <p:cNvPr id="152580" name="Slide Number Placeholder 3"/>
          <p:cNvSpPr>
            <a:spLocks noGrp="1"/>
          </p:cNvSpPr>
          <p:nvPr>
            <p:ph type="sldNum" sz="quarter" idx="4294967295"/>
          </p:nvPr>
        </p:nvSpPr>
        <p:spPr bwMode="auto">
          <a:xfrm>
            <a:off x="4143343" y="9119908"/>
            <a:ext cx="3170196" cy="479649"/>
          </a:xfrm>
          <a:prstGeom prst="rect">
            <a:avLst/>
          </a:prstGeom>
          <a:noFill/>
          <a:ln>
            <a:miter lim="800000"/>
            <a:headEnd/>
            <a:tailEnd/>
          </a:ln>
        </p:spPr>
        <p:txBody>
          <a:bodyPr lIns="96658" tIns="48329" rIns="96658" bIns="48329"/>
          <a:lstStyle/>
          <a:p>
            <a:pPr defTabSz="963813"/>
            <a:fld id="{53E30303-2A56-46CF-9F3C-A066CA11BC3F}" type="slidenum">
              <a:rPr lang="en-US">
                <a:latin typeface="Arial" pitchFamily="34" charset="0"/>
              </a:rPr>
              <a:pPr defTabSz="963813"/>
              <a:t>40</a:t>
            </a:fld>
            <a:endParaRPr lang="en-US">
              <a:latin typeface="Arial" pitchFamily="34" charset="0"/>
            </a:endParaRPr>
          </a:p>
        </p:txBody>
      </p:sp>
    </p:spTree>
    <p:extLst>
      <p:ext uri="{BB962C8B-B14F-4D97-AF65-F5344CB8AC3E}">
        <p14:creationId xmlns:p14="http://schemas.microsoft.com/office/powerpoint/2010/main" val="67946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bwMode="auto">
          <a:xfrm>
            <a:off x="732351" y="4559954"/>
            <a:ext cx="5852160" cy="4321772"/>
          </a:xfrm>
          <a:prstGeom prst="rect">
            <a:avLst/>
          </a:prstGeom>
          <a:noFill/>
          <a:ln>
            <a:miter lim="800000"/>
            <a:headEnd/>
            <a:tailEnd/>
          </a:ln>
        </p:spPr>
        <p:txBody>
          <a:bodyPr lIns="96658" tIns="48329" rIns="96658" bIns="48329"/>
          <a:lstStyle/>
          <a:p>
            <a:endParaRPr lang="en-US" smtClean="0"/>
          </a:p>
        </p:txBody>
      </p:sp>
      <p:sp>
        <p:nvSpPr>
          <p:cNvPr id="153604" name="Slide Number Placeholder 3"/>
          <p:cNvSpPr>
            <a:spLocks noGrp="1"/>
          </p:cNvSpPr>
          <p:nvPr>
            <p:ph type="sldNum" sz="quarter" idx="4294967295"/>
          </p:nvPr>
        </p:nvSpPr>
        <p:spPr bwMode="auto">
          <a:xfrm>
            <a:off x="4143343" y="9119908"/>
            <a:ext cx="3170196" cy="479649"/>
          </a:xfrm>
          <a:prstGeom prst="rect">
            <a:avLst/>
          </a:prstGeom>
          <a:noFill/>
          <a:ln>
            <a:miter lim="800000"/>
            <a:headEnd/>
            <a:tailEnd/>
          </a:ln>
        </p:spPr>
        <p:txBody>
          <a:bodyPr lIns="96658" tIns="48329" rIns="96658" bIns="48329"/>
          <a:lstStyle/>
          <a:p>
            <a:pPr defTabSz="963813"/>
            <a:fld id="{36E4A4CE-0B73-4391-925F-7B5E540DA43B}" type="slidenum">
              <a:rPr lang="en-US">
                <a:latin typeface="Arial" pitchFamily="34" charset="0"/>
              </a:rPr>
              <a:pPr defTabSz="963813"/>
              <a:t>41</a:t>
            </a:fld>
            <a:endParaRPr lang="en-US">
              <a:latin typeface="Arial" pitchFamily="34" charset="0"/>
            </a:endParaRPr>
          </a:p>
        </p:txBody>
      </p:sp>
    </p:spTree>
    <p:extLst>
      <p:ext uri="{BB962C8B-B14F-4D97-AF65-F5344CB8AC3E}">
        <p14:creationId xmlns:p14="http://schemas.microsoft.com/office/powerpoint/2010/main" val="3429252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bwMode="auto">
          <a:xfrm>
            <a:off x="732351" y="4559954"/>
            <a:ext cx="5852160" cy="4321772"/>
          </a:xfrm>
          <a:prstGeom prst="rect">
            <a:avLst/>
          </a:prstGeom>
          <a:noFill/>
          <a:ln>
            <a:miter lim="800000"/>
            <a:headEnd/>
            <a:tailEnd/>
          </a:ln>
        </p:spPr>
        <p:txBody>
          <a:bodyPr lIns="96658" tIns="48329" rIns="96658" bIns="48329"/>
          <a:lstStyle/>
          <a:p>
            <a:endParaRPr lang="en-US" smtClean="0"/>
          </a:p>
        </p:txBody>
      </p:sp>
      <p:sp>
        <p:nvSpPr>
          <p:cNvPr id="154628" name="Slide Number Placeholder 3"/>
          <p:cNvSpPr>
            <a:spLocks noGrp="1"/>
          </p:cNvSpPr>
          <p:nvPr>
            <p:ph type="sldNum" sz="quarter" idx="4294967295"/>
          </p:nvPr>
        </p:nvSpPr>
        <p:spPr bwMode="auto">
          <a:xfrm>
            <a:off x="4143343" y="9119908"/>
            <a:ext cx="3170196" cy="479649"/>
          </a:xfrm>
          <a:prstGeom prst="rect">
            <a:avLst/>
          </a:prstGeom>
          <a:noFill/>
          <a:ln>
            <a:miter lim="800000"/>
            <a:headEnd/>
            <a:tailEnd/>
          </a:ln>
        </p:spPr>
        <p:txBody>
          <a:bodyPr lIns="96658" tIns="48329" rIns="96658" bIns="48329"/>
          <a:lstStyle/>
          <a:p>
            <a:pPr defTabSz="963813"/>
            <a:fld id="{DA8598FC-CE42-4302-9071-0F2EA7A17D3A}" type="slidenum">
              <a:rPr lang="en-US" altLang="ko-KR">
                <a:latin typeface="Arial" pitchFamily="34" charset="0"/>
              </a:rPr>
              <a:pPr defTabSz="963813"/>
              <a:t>42</a:t>
            </a:fld>
            <a:endParaRPr lang="en-US" altLang="ko-KR">
              <a:latin typeface="Arial" pitchFamily="34" charset="0"/>
            </a:endParaRPr>
          </a:p>
        </p:txBody>
      </p:sp>
    </p:spTree>
    <p:extLst>
      <p:ext uri="{BB962C8B-B14F-4D97-AF65-F5344CB8AC3E}">
        <p14:creationId xmlns:p14="http://schemas.microsoft.com/office/powerpoint/2010/main" val="338530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endParaRPr lang="en-US" dirty="0"/>
          </a:p>
        </p:txBody>
      </p:sp>
    </p:spTree>
    <p:extLst>
      <p:ext uri="{BB962C8B-B14F-4D97-AF65-F5344CB8AC3E}">
        <p14:creationId xmlns:p14="http://schemas.microsoft.com/office/powerpoint/2010/main" val="88395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403225"/>
            <a:ext cx="1951038" cy="5822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513" y="403225"/>
            <a:ext cx="5703887" cy="5822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513" y="403225"/>
            <a:ext cx="7807325" cy="563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513" y="1209675"/>
            <a:ext cx="3827462" cy="501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209675"/>
            <a:ext cx="3827463" cy="501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1513" y="403225"/>
            <a:ext cx="7807325"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71513" y="1209675"/>
            <a:ext cx="7807325" cy="50165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513" y="1209675"/>
            <a:ext cx="3827462"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209675"/>
            <a:ext cx="3827463"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5"/>
          <p:cNvSpPr>
            <a:spLocks noGrp="1" noChangeArrowheads="1"/>
          </p:cNvSpPr>
          <p:nvPr>
            <p:ph type="title"/>
          </p:nvPr>
        </p:nvSpPr>
        <p:spPr bwMode="auto">
          <a:xfrm>
            <a:off x="671513" y="403225"/>
            <a:ext cx="7807325" cy="563563"/>
          </a:xfrm>
          <a:prstGeom prst="rect">
            <a:avLst/>
          </a:prstGeom>
          <a:noFill/>
          <a:ln w="9525">
            <a:noFill/>
            <a:miter lim="800000"/>
            <a:headEnd/>
            <a:tailEnd/>
          </a:ln>
        </p:spPr>
        <p:txBody>
          <a:bodyPr vert="horz" wrap="square" lIns="96736" tIns="48368" rIns="96736" bIns="48368" numCol="1" anchor="ctr" anchorCtr="0" compatLnSpc="1">
            <a:prstTxWarp prst="textNoShape">
              <a:avLst/>
            </a:prstTxWarp>
          </a:bodyPr>
          <a:lstStyle/>
          <a:p>
            <a:pPr lvl="0"/>
            <a:r>
              <a:rPr lang="en-GB" smtClean="0"/>
              <a:t>Click to edit the title text format</a:t>
            </a:r>
          </a:p>
        </p:txBody>
      </p:sp>
      <p:sp>
        <p:nvSpPr>
          <p:cNvPr id="7171" name="Rectangle 16"/>
          <p:cNvSpPr>
            <a:spLocks noGrp="1" noChangeArrowheads="1"/>
          </p:cNvSpPr>
          <p:nvPr>
            <p:ph type="body" idx="1"/>
          </p:nvPr>
        </p:nvSpPr>
        <p:spPr bwMode="auto">
          <a:xfrm>
            <a:off x="671513" y="1209675"/>
            <a:ext cx="7807325" cy="5016500"/>
          </a:xfrm>
          <a:prstGeom prst="rect">
            <a:avLst/>
          </a:prstGeom>
          <a:noFill/>
          <a:ln w="9525">
            <a:noFill/>
            <a:miter lim="800000"/>
            <a:headEnd/>
            <a:tailEnd/>
          </a:ln>
        </p:spPr>
        <p:txBody>
          <a:bodyPr vert="horz" wrap="square" lIns="96736" tIns="48368" rIns="96736" bIns="48368"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Eigth Outline Level</a:t>
            </a:r>
          </a:p>
          <a:p>
            <a:pPr lvl="4"/>
            <a:r>
              <a:rPr lang="en-GB" smtClean="0"/>
              <a:t>Ninth Outline Level</a:t>
            </a:r>
          </a:p>
        </p:txBody>
      </p:sp>
      <p:sp>
        <p:nvSpPr>
          <p:cNvPr id="1028" name="Text Box 18"/>
          <p:cNvSpPr txBox="1">
            <a:spLocks noChangeArrowheads="1"/>
          </p:cNvSpPr>
          <p:nvPr/>
        </p:nvSpPr>
        <p:spPr bwMode="auto">
          <a:xfrm>
            <a:off x="8686800" y="6370638"/>
            <a:ext cx="533400" cy="293687"/>
          </a:xfrm>
          <a:prstGeom prst="rect">
            <a:avLst/>
          </a:prstGeom>
          <a:noFill/>
          <a:ln>
            <a:noFill/>
          </a:ln>
          <a:extLst/>
        </p:spPr>
        <p:txBody>
          <a:bodyPr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lgn="ctr">
              <a:defRPr/>
            </a:pPr>
            <a:fld id="{924B52FD-FDBD-4DD6-943A-47423C5D5083}" type="slidenum">
              <a:rPr lang="en-US" sz="1300" smtClean="0">
                <a:solidFill>
                  <a:srgbClr val="0000FF"/>
                </a:solidFill>
              </a:rPr>
              <a:pPr algn="ctr">
                <a:defRPr/>
              </a:pPr>
              <a:t>‹#›</a:t>
            </a:fld>
            <a:endParaRPr lang="en-US" sz="2500" smtClean="0">
              <a:solidFill>
                <a:srgbClr val="0000FF"/>
              </a:solidFill>
            </a:endParaRPr>
          </a:p>
        </p:txBody>
      </p:sp>
      <p:sp>
        <p:nvSpPr>
          <p:cNvPr id="1029" name="Text Box 19"/>
          <p:cNvSpPr txBox="1">
            <a:spLocks noChangeArrowheads="1"/>
          </p:cNvSpPr>
          <p:nvPr/>
        </p:nvSpPr>
        <p:spPr bwMode="auto">
          <a:xfrm>
            <a:off x="8693150" y="5964238"/>
            <a:ext cx="509588" cy="293687"/>
          </a:xfrm>
          <a:prstGeom prst="rect">
            <a:avLst/>
          </a:prstGeom>
          <a:noFill/>
          <a:ln>
            <a:noFill/>
          </a:ln>
          <a:extLst/>
        </p:spPr>
        <p:txBody>
          <a:bodyPr wrap="none"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r>
              <a:rPr lang="en-US" sz="1300" smtClean="0">
                <a:solidFill>
                  <a:srgbClr val="0000FF"/>
                </a:solidFill>
              </a:rPr>
              <a:t>Ch 2</a:t>
            </a:r>
            <a:endParaRPr lang="en-US" sz="2500" smtClean="0">
              <a:solidFill>
                <a:srgbClr val="0000FF"/>
              </a:solidFill>
            </a:endParaRPr>
          </a:p>
        </p:txBody>
      </p:sp>
      <p:sp>
        <p:nvSpPr>
          <p:cNvPr id="1030" name="Line 34"/>
          <p:cNvSpPr>
            <a:spLocks noChangeShapeType="1"/>
          </p:cNvSpPr>
          <p:nvPr userDrawn="1"/>
        </p:nvSpPr>
        <p:spPr bwMode="auto">
          <a:xfrm flipV="1">
            <a:off x="534988" y="0"/>
            <a:ext cx="0" cy="6861175"/>
          </a:xfrm>
          <a:prstGeom prst="line">
            <a:avLst/>
          </a:prstGeom>
          <a:noFill/>
          <a:ln w="19050">
            <a:solidFill>
              <a:schemeClr val="hlink"/>
            </a:solidFill>
            <a:prstDash val="sysDot"/>
            <a:round/>
            <a:headEnd/>
            <a:tailEnd/>
          </a:ln>
        </p:spPr>
        <p:txBody>
          <a:bodyPr/>
          <a:lstStyle/>
          <a:p>
            <a:pPr>
              <a:defRPr/>
            </a:pPr>
            <a:endParaRPr lang="en-US"/>
          </a:p>
        </p:txBody>
      </p:sp>
      <p:sp>
        <p:nvSpPr>
          <p:cNvPr id="1031" name="Line 35"/>
          <p:cNvSpPr>
            <a:spLocks noChangeShapeType="1"/>
          </p:cNvSpPr>
          <p:nvPr userDrawn="1"/>
        </p:nvSpPr>
        <p:spPr bwMode="auto">
          <a:xfrm>
            <a:off x="-52388" y="6370638"/>
            <a:ext cx="1046163" cy="0"/>
          </a:xfrm>
          <a:prstGeom prst="line">
            <a:avLst/>
          </a:prstGeom>
          <a:noFill/>
          <a:ln w="9525" cap="rnd">
            <a:solidFill>
              <a:schemeClr val="hlink"/>
            </a:solidFill>
            <a:prstDash val="sysDot"/>
            <a:round/>
            <a:headEnd/>
            <a:tailEnd/>
          </a:ln>
        </p:spPr>
        <p:txBody>
          <a:bodyPr/>
          <a:lstStyle/>
          <a:p>
            <a:pPr>
              <a:defRPr/>
            </a:pPr>
            <a:endParaRPr lang="en-US"/>
          </a:p>
        </p:txBody>
      </p:sp>
      <p:sp>
        <p:nvSpPr>
          <p:cNvPr id="1032" name="Text Box 36"/>
          <p:cNvSpPr txBox="1">
            <a:spLocks noChangeArrowheads="1"/>
          </p:cNvSpPr>
          <p:nvPr userDrawn="1"/>
        </p:nvSpPr>
        <p:spPr bwMode="auto">
          <a:xfrm>
            <a:off x="-100013" y="5999163"/>
            <a:ext cx="701676" cy="293687"/>
          </a:xfrm>
          <a:prstGeom prst="rect">
            <a:avLst/>
          </a:prstGeom>
          <a:noFill/>
          <a:ln>
            <a:noFill/>
          </a:ln>
          <a:extLst/>
        </p:spPr>
        <p:txBody>
          <a:bodyPr wrap="none"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r>
              <a:rPr lang="en-US" sz="1300" smtClean="0">
                <a:solidFill>
                  <a:srgbClr val="99CCFF"/>
                </a:solidFill>
              </a:rPr>
              <a:t>Y Chen</a:t>
            </a:r>
          </a:p>
        </p:txBody>
      </p:sp>
      <p:sp>
        <p:nvSpPr>
          <p:cNvPr id="1033" name="Text Box 37"/>
          <p:cNvSpPr txBox="1">
            <a:spLocks noChangeArrowheads="1"/>
          </p:cNvSpPr>
          <p:nvPr userDrawn="1"/>
        </p:nvSpPr>
        <p:spPr bwMode="auto">
          <a:xfrm>
            <a:off x="-100013" y="5726113"/>
            <a:ext cx="744538" cy="293687"/>
          </a:xfrm>
          <a:prstGeom prst="rect">
            <a:avLst/>
          </a:prstGeom>
          <a:noFill/>
          <a:ln>
            <a:noFill/>
          </a:ln>
          <a:extLst/>
        </p:spPr>
        <p:txBody>
          <a:bodyPr wrap="none"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r>
              <a:rPr lang="en-US" sz="1300" dirty="0" smtClean="0">
                <a:solidFill>
                  <a:srgbClr val="99CCFF"/>
                </a:solidFill>
              </a:rPr>
              <a:t>CSE240</a:t>
            </a:r>
          </a:p>
        </p:txBody>
      </p:sp>
      <p:sp>
        <p:nvSpPr>
          <p:cNvPr id="1034" name="Line 38"/>
          <p:cNvSpPr>
            <a:spLocks noChangeShapeType="1"/>
          </p:cNvSpPr>
          <p:nvPr userDrawn="1"/>
        </p:nvSpPr>
        <p:spPr bwMode="auto">
          <a:xfrm flipV="1">
            <a:off x="8686800" y="0"/>
            <a:ext cx="0" cy="6861175"/>
          </a:xfrm>
          <a:prstGeom prst="line">
            <a:avLst/>
          </a:prstGeom>
          <a:noFill/>
          <a:ln w="19050">
            <a:solidFill>
              <a:schemeClr val="hlink"/>
            </a:solidFill>
            <a:prstDash val="sysDot"/>
            <a:round/>
            <a:headEnd/>
            <a:tailEnd/>
          </a:ln>
        </p:spPr>
        <p:txBody>
          <a:bodyPr/>
          <a:lstStyle/>
          <a:p>
            <a:pPr>
              <a:defRPr/>
            </a:pPr>
            <a:endParaRPr lang="en-US"/>
          </a:p>
        </p:txBody>
      </p:sp>
      <p:sp>
        <p:nvSpPr>
          <p:cNvPr id="1035" name="Line 39"/>
          <p:cNvSpPr>
            <a:spLocks noChangeShapeType="1"/>
          </p:cNvSpPr>
          <p:nvPr userDrawn="1"/>
        </p:nvSpPr>
        <p:spPr bwMode="auto">
          <a:xfrm>
            <a:off x="8355013" y="6289675"/>
            <a:ext cx="838200" cy="0"/>
          </a:xfrm>
          <a:prstGeom prst="line">
            <a:avLst/>
          </a:prstGeom>
          <a:noFill/>
          <a:ln w="9525" cap="rnd">
            <a:solidFill>
              <a:schemeClr val="hlink"/>
            </a:solidFill>
            <a:prstDash val="sysDot"/>
            <a:round/>
            <a:headEnd/>
            <a:tailEnd/>
          </a:ln>
        </p:spPr>
        <p:txBody>
          <a:bodyPr/>
          <a:lstStyle/>
          <a:p>
            <a:pPr>
              <a:defRPr/>
            </a:pPr>
            <a:endParaRPr lang="en-US"/>
          </a:p>
        </p:txBody>
      </p:sp>
      <p:sp>
        <p:nvSpPr>
          <p:cNvPr id="1036" name="Oval 40"/>
          <p:cNvSpPr>
            <a:spLocks noChangeArrowheads="1"/>
          </p:cNvSpPr>
          <p:nvPr userDrawn="1"/>
        </p:nvSpPr>
        <p:spPr bwMode="auto">
          <a:xfrm>
            <a:off x="8736013" y="6289675"/>
            <a:ext cx="403225" cy="403225"/>
          </a:xfrm>
          <a:prstGeom prst="ellipse">
            <a:avLst/>
          </a:prstGeom>
          <a:noFill/>
          <a:ln w="9525">
            <a:solidFill>
              <a:schemeClr val="hlink"/>
            </a:solidFill>
            <a:round/>
            <a:headEnd/>
            <a:tailEnd/>
          </a:ln>
        </p:spPr>
        <p:txBody>
          <a:bodyPr wrap="none" anchor="ctr"/>
          <a:lstStyle/>
          <a:p>
            <a:pPr>
              <a:defRPr/>
            </a:pPr>
            <a:endParaRPr lang="en-US"/>
          </a:p>
        </p:txBody>
      </p:sp>
      <p:sp>
        <p:nvSpPr>
          <p:cNvPr id="1037" name="Oval 41"/>
          <p:cNvSpPr>
            <a:spLocks noChangeArrowheads="1"/>
          </p:cNvSpPr>
          <p:nvPr userDrawn="1"/>
        </p:nvSpPr>
        <p:spPr bwMode="auto">
          <a:xfrm>
            <a:off x="8736013" y="5888038"/>
            <a:ext cx="403225" cy="401637"/>
          </a:xfrm>
          <a:prstGeom prst="ellipse">
            <a:avLst/>
          </a:prstGeom>
          <a:noFill/>
          <a:ln w="9525">
            <a:solidFill>
              <a:schemeClr val="hlink"/>
            </a:solidFill>
            <a:round/>
            <a:headEnd/>
            <a:tailEnd/>
          </a:ln>
        </p:spPr>
        <p:txBody>
          <a:bodyPr wrap="none" anchor="ctr"/>
          <a:lstStyle/>
          <a:p>
            <a:pPr>
              <a:defRPr/>
            </a:pPr>
            <a:endParaRPr lang="en-US"/>
          </a:p>
        </p:txBody>
      </p:sp>
      <p:sp>
        <p:nvSpPr>
          <p:cNvPr id="1038" name="Line 42"/>
          <p:cNvSpPr>
            <a:spLocks noChangeShapeType="1"/>
          </p:cNvSpPr>
          <p:nvPr userDrawn="1"/>
        </p:nvSpPr>
        <p:spPr bwMode="auto">
          <a:xfrm>
            <a:off x="49213" y="887413"/>
            <a:ext cx="1047750" cy="0"/>
          </a:xfrm>
          <a:prstGeom prst="line">
            <a:avLst/>
          </a:prstGeom>
          <a:noFill/>
          <a:ln w="9525" cap="rnd">
            <a:solidFill>
              <a:schemeClr val="hlink"/>
            </a:solidFill>
            <a:prstDash val="sysDot"/>
            <a:round/>
            <a:headEnd/>
            <a:tailEnd/>
          </a:ln>
        </p:spPr>
        <p:txBody>
          <a:bodyPr/>
          <a:lstStyle/>
          <a:p>
            <a:pPr>
              <a:defRPr/>
            </a:pPr>
            <a:endParaRPr lang="en-US"/>
          </a:p>
        </p:txBody>
      </p:sp>
      <p:sp>
        <p:nvSpPr>
          <p:cNvPr id="1039" name="Text Box 43"/>
          <p:cNvSpPr txBox="1">
            <a:spLocks noChangeArrowheads="1"/>
          </p:cNvSpPr>
          <p:nvPr userDrawn="1"/>
        </p:nvSpPr>
        <p:spPr bwMode="auto">
          <a:xfrm>
            <a:off x="69850" y="6451600"/>
            <a:ext cx="688975" cy="263525"/>
          </a:xfrm>
          <a:prstGeom prst="rect">
            <a:avLst/>
          </a:prstGeom>
          <a:noFill/>
          <a:ln>
            <a:noFill/>
          </a:ln>
          <a:extLst/>
        </p:spPr>
        <p:txBody>
          <a:bodyPr wrap="none"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lgn="r">
              <a:defRPr/>
            </a:pPr>
            <a:fld id="{7C3AD1AC-066F-4E15-9EFE-5A69B61C068A}" type="datetime1">
              <a:rPr lang="en-US" sz="1100" smtClean="0">
                <a:solidFill>
                  <a:schemeClr val="folHlink"/>
                </a:solidFill>
              </a:rPr>
              <a:pPr algn="r">
                <a:defRPr/>
              </a:pPr>
              <a:t>2/21/2019</a:t>
            </a:fld>
            <a:endParaRPr lang="en-US" sz="1100" smtClean="0">
              <a:solidFill>
                <a:schemeClr val="folHlink"/>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363538" indent="-363538" algn="ctr" defTabSz="966788" rtl="0" eaLnBrk="0" fontAlgn="base" hangingPunct="0">
        <a:lnSpc>
          <a:spcPct val="85000"/>
        </a:lnSpc>
        <a:spcBef>
          <a:spcPct val="20000"/>
        </a:spcBef>
        <a:spcAft>
          <a:spcPct val="0"/>
        </a:spcAft>
        <a:defRPr sz="3000" b="1">
          <a:solidFill>
            <a:srgbClr val="000080"/>
          </a:solidFill>
          <a:latin typeface="+mj-lt"/>
          <a:ea typeface="+mj-ea"/>
          <a:cs typeface="+mj-cs"/>
        </a:defRPr>
      </a:lvl1pPr>
      <a:lvl2pPr marL="3635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2pPr>
      <a:lvl3pPr marL="3635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3pPr>
      <a:lvl4pPr marL="3635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4pPr>
      <a:lvl5pPr marL="3635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5pPr>
      <a:lvl6pPr marL="8207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6pPr>
      <a:lvl7pPr marL="12779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7pPr>
      <a:lvl8pPr marL="17351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8pPr>
      <a:lvl9pPr marL="21923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9pPr>
    </p:titleStyle>
    <p:bodyStyle>
      <a:lvl1pPr marL="363538" indent="-363538" algn="l" defTabSz="966788" rtl="0" eaLnBrk="0" fontAlgn="base" hangingPunct="0">
        <a:lnSpc>
          <a:spcPct val="85000"/>
        </a:lnSpc>
        <a:spcBef>
          <a:spcPct val="20000"/>
        </a:spcBef>
        <a:spcAft>
          <a:spcPct val="0"/>
        </a:spcAft>
        <a:buClr>
          <a:srgbClr val="000000"/>
        </a:buClr>
        <a:buSzPct val="75000"/>
        <a:buFont typeface="Wingdings" pitchFamily="2" charset="2"/>
        <a:defRPr sz="3400">
          <a:solidFill>
            <a:srgbClr val="000000"/>
          </a:solidFill>
          <a:latin typeface="+mn-lt"/>
          <a:ea typeface="+mn-ea"/>
          <a:cs typeface="+mn-cs"/>
        </a:defRPr>
      </a:lvl1pPr>
      <a:lvl2pPr marL="785813" indent="-301625" algn="l" defTabSz="966788" rtl="0" eaLnBrk="0" fontAlgn="base" hangingPunct="0">
        <a:lnSpc>
          <a:spcPct val="85000"/>
        </a:lnSpc>
        <a:spcBef>
          <a:spcPct val="20000"/>
        </a:spcBef>
        <a:spcAft>
          <a:spcPct val="0"/>
        </a:spcAft>
        <a:buClr>
          <a:srgbClr val="000000"/>
        </a:buClr>
        <a:buSzPct val="75000"/>
        <a:buFont typeface="Wingdings" pitchFamily="2" charset="2"/>
        <a:buChar char="§"/>
        <a:defRPr sz="3000">
          <a:solidFill>
            <a:srgbClr val="000000"/>
          </a:solidFill>
          <a:latin typeface="+mn-lt"/>
        </a:defRPr>
      </a:lvl2pPr>
      <a:lvl3pPr marL="1209675" indent="-242888" algn="l" defTabSz="966788" rtl="0" eaLnBrk="0" fontAlgn="base" hangingPunct="0">
        <a:lnSpc>
          <a:spcPct val="85000"/>
        </a:lnSpc>
        <a:spcBef>
          <a:spcPct val="20000"/>
        </a:spcBef>
        <a:spcAft>
          <a:spcPct val="0"/>
        </a:spcAft>
        <a:buClr>
          <a:srgbClr val="000000"/>
        </a:buClr>
        <a:buSzPct val="75000"/>
        <a:buFont typeface="ZapfDingbats" pitchFamily="82" charset="2"/>
        <a:buChar char="s"/>
        <a:defRPr sz="2500">
          <a:solidFill>
            <a:srgbClr val="000000"/>
          </a:solidFill>
          <a:latin typeface="+mn-lt"/>
        </a:defRPr>
      </a:lvl3pPr>
      <a:lvl4pPr marL="1690688" indent="-239713" algn="l" defTabSz="966788" rtl="0" eaLnBrk="0" fontAlgn="base" hangingPunct="0">
        <a:lnSpc>
          <a:spcPct val="85000"/>
        </a:lnSpc>
        <a:spcBef>
          <a:spcPct val="20000"/>
        </a:spcBef>
        <a:spcAft>
          <a:spcPct val="0"/>
        </a:spcAft>
        <a:buClr>
          <a:srgbClr val="000000"/>
        </a:buClr>
        <a:buSzPct val="75000"/>
        <a:buChar char="•"/>
        <a:defRPr sz="2100">
          <a:solidFill>
            <a:srgbClr val="000000"/>
          </a:solidFill>
          <a:latin typeface="+mn-lt"/>
        </a:defRPr>
      </a:lvl4pPr>
      <a:lvl5pPr marL="21764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5pPr>
      <a:lvl6pPr marL="26336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6pPr>
      <a:lvl7pPr marL="30908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7pPr>
      <a:lvl8pPr marL="35480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8pPr>
      <a:lvl9pPr marL="40052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upload.wikimedia.org/wikipedia/commons/f/fe/Btree.sv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30"/>
          <p:cNvSpPr>
            <a:spLocks noChangeArrowheads="1"/>
          </p:cNvSpPr>
          <p:nvPr/>
        </p:nvSpPr>
        <p:spPr bwMode="auto">
          <a:xfrm>
            <a:off x="1905000" y="2438400"/>
            <a:ext cx="6400800" cy="3657600"/>
          </a:xfrm>
          <a:prstGeom prst="rect">
            <a:avLst/>
          </a:prstGeom>
          <a:noFill/>
          <a:ln w="9525">
            <a:noFill/>
            <a:miter lim="800000"/>
            <a:headEnd/>
            <a:tailEnd/>
          </a:ln>
        </p:spPr>
        <p:txBody>
          <a:bodyPr lIns="96736" tIns="48368" rIns="96736" bIns="48368"/>
          <a:lstStyle/>
          <a:p>
            <a:pPr marL="363538" indent="-363538" defTabSz="966788">
              <a:lnSpc>
                <a:spcPct val="85000"/>
              </a:lnSpc>
              <a:spcBef>
                <a:spcPct val="20000"/>
              </a:spcBef>
              <a:buClr>
                <a:srgbClr val="000000"/>
              </a:buClr>
              <a:buSzPct val="75000"/>
              <a:buFont typeface="Wingdings" pitchFamily="2" charset="2"/>
              <a:buNone/>
            </a:pPr>
            <a:r>
              <a:rPr lang="en-US" sz="3200" dirty="0">
                <a:solidFill>
                  <a:schemeClr val="accent2"/>
                </a:solidFill>
              </a:rPr>
              <a:t>Chapter 2</a:t>
            </a:r>
          </a:p>
          <a:p>
            <a:pPr marL="363538" indent="-363538" defTabSz="966788">
              <a:lnSpc>
                <a:spcPct val="85000"/>
              </a:lnSpc>
              <a:spcBef>
                <a:spcPct val="20000"/>
              </a:spcBef>
              <a:buClr>
                <a:srgbClr val="000000"/>
              </a:buClr>
              <a:buSzPct val="75000"/>
              <a:buFont typeface="Wingdings" pitchFamily="2" charset="2"/>
              <a:buNone/>
            </a:pPr>
            <a:r>
              <a:rPr lang="en-US" sz="3200" dirty="0">
                <a:solidFill>
                  <a:schemeClr val="accent2"/>
                </a:solidFill>
              </a:rPr>
              <a:t>The Imperative Languages </a:t>
            </a:r>
            <a:r>
              <a:rPr lang="en-US" sz="3200" dirty="0" smtClean="0">
                <a:solidFill>
                  <a:schemeClr val="accent2"/>
                </a:solidFill>
              </a:rPr>
              <a:t>C/C++</a:t>
            </a:r>
            <a:endParaRPr lang="en-US" sz="3800" b="1" dirty="0" smtClean="0">
              <a:solidFill>
                <a:schemeClr val="accent2"/>
              </a:solidFill>
            </a:endParaRPr>
          </a:p>
          <a:p>
            <a:pPr marL="363538" indent="-363538" defTabSz="966788">
              <a:lnSpc>
                <a:spcPct val="85000"/>
              </a:lnSpc>
              <a:spcBef>
                <a:spcPct val="20000"/>
              </a:spcBef>
              <a:buClr>
                <a:srgbClr val="000000"/>
              </a:buClr>
              <a:buSzPct val="75000"/>
              <a:buFont typeface="Wingdings" pitchFamily="2" charset="2"/>
              <a:buNone/>
            </a:pPr>
            <a:r>
              <a:rPr lang="en-US" sz="3800" b="1" dirty="0" smtClean="0">
                <a:solidFill>
                  <a:schemeClr val="accent2"/>
                </a:solidFill>
              </a:rPr>
              <a:t>Lecture 14</a:t>
            </a:r>
            <a:r>
              <a:rPr lang="en-US" sz="3800" b="1" dirty="0">
                <a:solidFill>
                  <a:schemeClr val="accent2"/>
                </a:solidFill>
              </a:rPr>
              <a:t> </a:t>
            </a:r>
            <a:endParaRPr lang="en-US" sz="3800" b="1" dirty="0" smtClean="0">
              <a:solidFill>
                <a:schemeClr val="accent2"/>
              </a:solidFill>
            </a:endParaRPr>
          </a:p>
          <a:p>
            <a:pPr marL="363538" indent="-363538" defTabSz="966788">
              <a:lnSpc>
                <a:spcPct val="85000"/>
              </a:lnSpc>
              <a:spcBef>
                <a:spcPct val="20000"/>
              </a:spcBef>
              <a:buClr>
                <a:srgbClr val="000000"/>
              </a:buClr>
              <a:buSzPct val="75000"/>
              <a:buFont typeface="Wingdings" pitchFamily="2" charset="2"/>
              <a:buNone/>
            </a:pPr>
            <a:r>
              <a:rPr lang="en-US" sz="2800" b="1" dirty="0" smtClean="0">
                <a:solidFill>
                  <a:schemeClr val="accent2"/>
                </a:solidFill>
              </a:rPr>
              <a:t>Recursive Structures and Applications</a:t>
            </a:r>
            <a:endParaRPr lang="en-US" sz="2800" b="1" i="1" dirty="0">
              <a:solidFill>
                <a:schemeClr val="accent2"/>
              </a:solidFill>
            </a:endParaRPr>
          </a:p>
          <a:p>
            <a:pPr defTabSz="966788">
              <a:lnSpc>
                <a:spcPct val="85000"/>
              </a:lnSpc>
              <a:spcBef>
                <a:spcPts val="1800"/>
              </a:spcBef>
              <a:buClr>
                <a:srgbClr val="000000"/>
              </a:buClr>
              <a:buSzPct val="75000"/>
            </a:pPr>
            <a:r>
              <a:rPr lang="en-US" dirty="0" smtClean="0">
                <a:solidFill>
                  <a:schemeClr val="accent2"/>
                </a:solidFill>
              </a:rPr>
              <a:t> </a:t>
            </a:r>
          </a:p>
          <a:p>
            <a:pPr defTabSz="966788">
              <a:lnSpc>
                <a:spcPct val="85000"/>
              </a:lnSpc>
              <a:spcBef>
                <a:spcPts val="1800"/>
              </a:spcBef>
              <a:buClr>
                <a:srgbClr val="000000"/>
              </a:buClr>
              <a:buSzPct val="75000"/>
            </a:pPr>
            <a:r>
              <a:rPr lang="en-US" dirty="0" smtClean="0">
                <a:solidFill>
                  <a:schemeClr val="accent2"/>
                </a:solidFill>
              </a:rPr>
              <a:t>Reading: Textbook Section 2.8</a:t>
            </a:r>
            <a:endParaRPr lang="en-US" sz="3800" b="1" dirty="0">
              <a:solidFill>
                <a:schemeClr val="accent2"/>
              </a:solidFill>
            </a:endParaRPr>
          </a:p>
        </p:txBody>
      </p:sp>
      <p:sp>
        <p:nvSpPr>
          <p:cNvPr id="8195" name="Rectangle 131"/>
          <p:cNvSpPr>
            <a:spLocks noChangeArrowheads="1"/>
          </p:cNvSpPr>
          <p:nvPr/>
        </p:nvSpPr>
        <p:spPr bwMode="auto">
          <a:xfrm>
            <a:off x="3124200" y="6172200"/>
            <a:ext cx="2364994" cy="482401"/>
          </a:xfrm>
          <a:prstGeom prst="rect">
            <a:avLst/>
          </a:prstGeom>
          <a:noFill/>
          <a:ln w="9525">
            <a:noFill/>
            <a:miter lim="800000"/>
            <a:headEnd/>
            <a:tailEnd/>
          </a:ln>
        </p:spPr>
        <p:txBody>
          <a:bodyPr wrap="none" lIns="96736" tIns="48368" rIns="96736" bIns="48368">
            <a:spAutoFit/>
          </a:bodyPr>
          <a:lstStyle/>
          <a:p>
            <a:pPr algn="ctr" defTabSz="966788"/>
            <a:r>
              <a:rPr lang="en-US" sz="2500" dirty="0"/>
              <a:t>Dr. </a:t>
            </a:r>
            <a:r>
              <a:rPr lang="en-US" sz="2500" dirty="0" smtClean="0"/>
              <a:t>Yinong Chen</a:t>
            </a:r>
            <a:endParaRPr lang="en-US" sz="2500" dirty="0"/>
          </a:p>
        </p:txBody>
      </p:sp>
      <p:sp>
        <p:nvSpPr>
          <p:cNvPr id="8196" name="Rectangle 132"/>
          <p:cNvSpPr>
            <a:spLocks noChangeArrowheads="1"/>
          </p:cNvSpPr>
          <p:nvPr/>
        </p:nvSpPr>
        <p:spPr bwMode="auto">
          <a:xfrm>
            <a:off x="685800" y="9906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dirty="0">
                <a:solidFill>
                  <a:srgbClr val="280099"/>
                </a:solidFill>
              </a:rPr>
              <a:t>CSE240</a:t>
            </a:r>
          </a:p>
          <a:p>
            <a:pPr marL="363538" indent="-363538" algn="ctr" defTabSz="966788">
              <a:lnSpc>
                <a:spcPct val="85000"/>
              </a:lnSpc>
              <a:spcBef>
                <a:spcPct val="20000"/>
              </a:spcBef>
            </a:pPr>
            <a:r>
              <a:rPr lang="en-GB" altLang="en-US" sz="3000" b="1" i="1" dirty="0">
                <a:solidFill>
                  <a:srgbClr val="280099"/>
                </a:solidFill>
              </a:rPr>
              <a:t>Introduction to</a:t>
            </a:r>
            <a:r>
              <a:rPr lang="en-US" altLang="en-US" sz="3000" b="1" i="1" dirty="0">
                <a:solidFill>
                  <a:srgbClr val="280099"/>
                </a:solidFill>
              </a:rPr>
              <a:t> </a:t>
            </a:r>
            <a:r>
              <a:rPr lang="en-GB" altLang="en-US" sz="3000" b="1" i="1" dirty="0">
                <a:solidFill>
                  <a:srgbClr val="280099"/>
                </a:solidFill>
              </a:rPr>
              <a:t>Programming Languages</a:t>
            </a:r>
            <a:r>
              <a:rPr lang="en-GB" altLang="en-US" sz="2100" b="1" i="1" dirty="0">
                <a:solidFill>
                  <a:srgbClr val="280099"/>
                </a:solidFill>
              </a:rPr>
              <a:t> </a:t>
            </a:r>
            <a:endParaRPr lang="en-US" altLang="en-US" sz="2100" b="1" i="1" dirty="0">
              <a:solidFill>
                <a:srgbClr val="280099"/>
              </a:solidFill>
            </a:endParaRPr>
          </a:p>
        </p:txBody>
      </p:sp>
      <p:grpSp>
        <p:nvGrpSpPr>
          <p:cNvPr id="9" name="Group 8"/>
          <p:cNvGrpSpPr/>
          <p:nvPr/>
        </p:nvGrpSpPr>
        <p:grpSpPr>
          <a:xfrm>
            <a:off x="357981" y="269875"/>
            <a:ext cx="5996781" cy="514083"/>
            <a:chOff x="381000" y="421716"/>
            <a:chExt cx="5996781" cy="514083"/>
          </a:xfrm>
        </p:grpSpPr>
        <p:pic>
          <p:nvPicPr>
            <p:cNvPr id="10" name="Picture 9" descr="School of Computing, Informatics, and Decision Systems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866" y="421716"/>
              <a:ext cx="3663915" cy="4353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1716"/>
              <a:ext cx="2143125" cy="514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3" name="Straight Connector 2"/>
          <p:cNvCxnSpPr/>
          <p:nvPr/>
        </p:nvCxnSpPr>
        <p:spPr bwMode="auto">
          <a:xfrm>
            <a:off x="1981200" y="3438236"/>
            <a:ext cx="6248400" cy="0"/>
          </a:xfrm>
          <a:prstGeom prst="line">
            <a:avLst/>
          </a:prstGeom>
          <a:solidFill>
            <a:srgbClr val="00B8FF"/>
          </a:solidFill>
          <a:ln w="381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143966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644525" y="912813"/>
            <a:ext cx="8226425" cy="5597399"/>
          </a:xfrm>
          <a:prstGeom prst="rect">
            <a:avLst/>
          </a:prstGeom>
          <a:noFill/>
          <a:ln w="9525">
            <a:noFill/>
            <a:miter lim="800000"/>
            <a:headEnd/>
            <a:tailEnd/>
          </a:ln>
        </p:spPr>
        <p:txBody>
          <a:bodyPr lIns="96744" tIns="48372" rIns="96744" bIns="48372">
            <a:spAutoFit/>
          </a:bodyPr>
          <a:lstStyle/>
          <a:p>
            <a:pPr marL="368300" indent="-368300" defTabSz="966788">
              <a:lnSpc>
                <a:spcPct val="120000"/>
              </a:lnSpc>
              <a:buFontTx/>
              <a:buChar char="•"/>
            </a:pPr>
            <a:r>
              <a:rPr lang="en-US" sz="2500" dirty="0">
                <a:cs typeface="Times New Roman" pitchFamily="18" charset="0"/>
              </a:rPr>
              <a:t>The size-</a:t>
            </a:r>
            <a:r>
              <a:rPr lang="en-US" sz="2500" dirty="0">
                <a:cs typeface="Courier New" pitchFamily="49" charset="0"/>
              </a:rPr>
              <a:t>m</a:t>
            </a:r>
            <a:r>
              <a:rPr lang="en-US" sz="2500" dirty="0">
                <a:cs typeface="Times New Roman" pitchFamily="18" charset="0"/>
              </a:rPr>
              <a:t> problem is simply the size-</a:t>
            </a:r>
            <a:r>
              <a:rPr lang="en-US" sz="2500" dirty="0">
                <a:cs typeface="Courier New" pitchFamily="49" charset="0"/>
              </a:rPr>
              <a:t>n</a:t>
            </a:r>
            <a:r>
              <a:rPr lang="en-US" sz="2500" dirty="0">
                <a:cs typeface="Times New Roman" pitchFamily="18" charset="0"/>
              </a:rPr>
              <a:t> problem with n replaced by m, where </a:t>
            </a:r>
            <a:r>
              <a:rPr lang="en-US" sz="2500" dirty="0">
                <a:cs typeface="Courier New" pitchFamily="49" charset="0"/>
              </a:rPr>
              <a:t>m &lt; n</a:t>
            </a:r>
            <a:r>
              <a:rPr lang="en-US" sz="2500" dirty="0">
                <a:cs typeface="Times New Roman" pitchFamily="18" charset="0"/>
              </a:rPr>
              <a:t> is determined by how much we can reduce the size in one iteration. </a:t>
            </a:r>
          </a:p>
          <a:p>
            <a:pPr marL="368300" indent="-368300" defTabSz="966788">
              <a:lnSpc>
                <a:spcPct val="120000"/>
              </a:lnSpc>
              <a:buFontTx/>
              <a:buChar char="•"/>
            </a:pPr>
            <a:r>
              <a:rPr lang="en-US" sz="2500" dirty="0">
                <a:cs typeface="Times New Roman" pitchFamily="18" charset="0"/>
              </a:rPr>
              <a:t>If we can only reduce the problem size by one, </a:t>
            </a:r>
            <a:r>
              <a:rPr lang="en-US" sz="2500" dirty="0">
                <a:cs typeface="Courier New" pitchFamily="49" charset="0"/>
              </a:rPr>
              <a:t>m</a:t>
            </a:r>
            <a:r>
              <a:rPr lang="en-US" sz="2500" dirty="0">
                <a:cs typeface="Times New Roman" pitchFamily="18" charset="0"/>
              </a:rPr>
              <a:t> is </a:t>
            </a:r>
            <a:r>
              <a:rPr lang="en-US" sz="2500" dirty="0">
                <a:cs typeface="Courier New" pitchFamily="49" charset="0"/>
              </a:rPr>
              <a:t>n-1</a:t>
            </a:r>
            <a:r>
              <a:rPr lang="en-US" sz="2500" dirty="0">
                <a:cs typeface="Times New Roman" pitchFamily="18" charset="0"/>
              </a:rPr>
              <a:t>. For example: </a:t>
            </a:r>
            <a:r>
              <a:rPr lang="en-US" sz="2500" dirty="0">
                <a:cs typeface="Courier New" pitchFamily="49" charset="0"/>
              </a:rPr>
              <a:t>factorial(n-1)</a:t>
            </a:r>
            <a:r>
              <a:rPr lang="en-US" sz="2500" dirty="0">
                <a:cs typeface="Times New Roman" pitchFamily="18" charset="0"/>
              </a:rPr>
              <a:t>.</a:t>
            </a:r>
          </a:p>
          <a:p>
            <a:pPr marL="368300" indent="-368300" defTabSz="966788">
              <a:lnSpc>
                <a:spcPct val="120000"/>
              </a:lnSpc>
              <a:buFontTx/>
              <a:buChar char="•"/>
            </a:pPr>
            <a:r>
              <a:rPr lang="en-US" sz="2500" dirty="0" smtClean="0">
                <a:cs typeface="Times New Roman" pitchFamily="18" charset="0"/>
              </a:rPr>
              <a:t>In some cases, </a:t>
            </a:r>
            <a:r>
              <a:rPr lang="en-US" sz="2500" dirty="0">
                <a:cs typeface="Times New Roman" pitchFamily="18" charset="0"/>
              </a:rPr>
              <a:t>we need to find an </a:t>
            </a:r>
            <a:r>
              <a:rPr lang="en-US" sz="2500" dirty="0">
                <a:cs typeface="Courier New" pitchFamily="49" charset="0"/>
              </a:rPr>
              <a:t>m</a:t>
            </a:r>
            <a:r>
              <a:rPr lang="en-US" sz="2500" dirty="0">
                <a:cs typeface="Times New Roman" pitchFamily="18" charset="0"/>
              </a:rPr>
              <a:t> that is not </a:t>
            </a:r>
            <a:r>
              <a:rPr lang="en-US" sz="2500" dirty="0">
                <a:cs typeface="Courier New" pitchFamily="49" charset="0"/>
              </a:rPr>
              <a:t>n-1</a:t>
            </a:r>
            <a:r>
              <a:rPr lang="en-US" sz="2500" dirty="0">
                <a:cs typeface="Times New Roman" pitchFamily="18" charset="0"/>
              </a:rPr>
              <a:t>. How to find a proper </a:t>
            </a:r>
            <a:r>
              <a:rPr lang="en-US" sz="2500" dirty="0">
                <a:cs typeface="Courier New" pitchFamily="49" charset="0"/>
              </a:rPr>
              <a:t>m</a:t>
            </a:r>
            <a:r>
              <a:rPr lang="en-US" sz="2500" dirty="0">
                <a:cs typeface="Times New Roman" pitchFamily="18" charset="0"/>
              </a:rPr>
              <a:t> is application-specific. </a:t>
            </a:r>
          </a:p>
          <a:p>
            <a:pPr marL="368300" indent="-368300" defTabSz="966788">
              <a:lnSpc>
                <a:spcPct val="120000"/>
              </a:lnSpc>
              <a:buFontTx/>
              <a:buChar char="•"/>
            </a:pPr>
            <a:r>
              <a:rPr lang="en-US" sz="2500" dirty="0">
                <a:cs typeface="Times New Roman" pitchFamily="18" charset="0"/>
              </a:rPr>
              <a:t>Do not try to define a solution, or the return value, of size-</a:t>
            </a:r>
            <a:r>
              <a:rPr lang="en-US" sz="2500" dirty="0">
                <a:cs typeface="Courier New" pitchFamily="49" charset="0"/>
              </a:rPr>
              <a:t>m</a:t>
            </a:r>
            <a:r>
              <a:rPr lang="en-US" sz="2500" dirty="0">
                <a:cs typeface="Times New Roman" pitchFamily="18" charset="0"/>
              </a:rPr>
              <a:t> problem here in this step! All we need to do here is: simply </a:t>
            </a:r>
            <a:r>
              <a:rPr lang="en-US" sz="2500" b="1" dirty="0">
                <a:solidFill>
                  <a:schemeClr val="accent2"/>
                </a:solidFill>
                <a:cs typeface="Times New Roman" pitchFamily="18" charset="0"/>
              </a:rPr>
              <a:t>assume</a:t>
            </a:r>
            <a:r>
              <a:rPr lang="en-US" sz="2500" dirty="0">
                <a:cs typeface="Times New Roman" pitchFamily="18" charset="0"/>
              </a:rPr>
              <a:t> the size-m problem will return a </a:t>
            </a:r>
            <a:r>
              <a:rPr lang="en-US" sz="2500" dirty="0" smtClean="0">
                <a:cs typeface="Times New Roman" pitchFamily="18" charset="0"/>
              </a:rPr>
              <a:t>value, and we can use </a:t>
            </a:r>
            <a:r>
              <a:rPr lang="en-US" sz="2500" dirty="0">
                <a:cs typeface="Times New Roman" pitchFamily="18" charset="0"/>
              </a:rPr>
              <a:t>the value, e.g.,  </a:t>
            </a:r>
            <a:r>
              <a:rPr lang="en-US" sz="2500" dirty="0">
                <a:cs typeface="Courier New" pitchFamily="49" charset="0"/>
              </a:rPr>
              <a:t>n*</a:t>
            </a:r>
            <a:r>
              <a:rPr lang="en-US" sz="2500" b="1" dirty="0">
                <a:solidFill>
                  <a:schemeClr val="accent2"/>
                </a:solidFill>
                <a:cs typeface="Courier New" pitchFamily="49" charset="0"/>
              </a:rPr>
              <a:t>factorial(n-1);</a:t>
            </a:r>
            <a:r>
              <a:rPr lang="en-US" sz="2500" dirty="0">
                <a:cs typeface="Times New Roman" pitchFamily="18" charset="0"/>
              </a:rPr>
              <a:t> </a:t>
            </a:r>
            <a:r>
              <a:rPr lang="en-US" sz="2500" dirty="0" smtClean="0">
                <a:cs typeface="Times New Roman" pitchFamily="18" charset="0"/>
              </a:rPr>
              <a:t/>
            </a:r>
            <a:br>
              <a:rPr lang="en-US" sz="2500" dirty="0" smtClean="0">
                <a:cs typeface="Times New Roman" pitchFamily="18" charset="0"/>
              </a:rPr>
            </a:br>
            <a:r>
              <a:rPr lang="en-US" sz="2500" dirty="0" smtClean="0">
                <a:cs typeface="Times New Roman" pitchFamily="18" charset="0"/>
              </a:rPr>
              <a:t>For the merge sort, m = ½ n.</a:t>
            </a:r>
            <a:endParaRPr lang="en-US" sz="2500" dirty="0">
              <a:cs typeface="Times New Roman" pitchFamily="18" charset="0"/>
            </a:endParaRPr>
          </a:p>
        </p:txBody>
      </p:sp>
      <p:sp>
        <p:nvSpPr>
          <p:cNvPr id="106499" name="Rectangle 3"/>
          <p:cNvSpPr>
            <a:spLocks noChangeArrowheads="1"/>
          </p:cNvSpPr>
          <p:nvPr/>
        </p:nvSpPr>
        <p:spPr bwMode="auto">
          <a:xfrm>
            <a:off x="138113" y="161925"/>
            <a:ext cx="8867775" cy="563563"/>
          </a:xfrm>
          <a:prstGeom prst="rect">
            <a:avLst/>
          </a:prstGeom>
          <a:noFill/>
          <a:ln w="9525">
            <a:noFill/>
            <a:miter lim="800000"/>
            <a:headEnd/>
            <a:tailEnd/>
          </a:ln>
        </p:spPr>
        <p:txBody>
          <a:bodyPr lIns="96744" tIns="48372" rIns="96744" bIns="48372" anchor="ctr"/>
          <a:lstStyle/>
          <a:p>
            <a:pPr marL="1635125" indent="-1635125" defTabSz="966788">
              <a:lnSpc>
                <a:spcPct val="85000"/>
              </a:lnSpc>
              <a:spcBef>
                <a:spcPct val="20000"/>
              </a:spcBef>
            </a:pPr>
            <a:r>
              <a:rPr lang="en-US" sz="3400" b="1">
                <a:solidFill>
                  <a:srgbClr val="000080"/>
                </a:solidFill>
                <a:cs typeface="Times New Roman" pitchFamily="18" charset="0"/>
              </a:rPr>
              <a:t>Step 3:	Formulate the size-m problem, m &lt;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6498">
                                            <p:txEl>
                                              <p:pRg st="3" end="3"/>
                                            </p:txEl>
                                          </p:spTgt>
                                        </p:tgtEl>
                                        <p:attrNameLst>
                                          <p:attrName>style.visibility</p:attrName>
                                        </p:attrNameLst>
                                      </p:cBhvr>
                                      <p:to>
                                        <p:strVal val="visible"/>
                                      </p:to>
                                    </p:set>
                                    <p:animEffect transition="in" filter="wipe(up)">
                                      <p:cBhvr>
                                        <p:cTn id="7" dur="500"/>
                                        <p:tgtEl>
                                          <p:spTgt spid="1064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457200" y="1143000"/>
            <a:ext cx="8226425" cy="5099058"/>
          </a:xfrm>
          <a:prstGeom prst="rect">
            <a:avLst/>
          </a:prstGeom>
          <a:noFill/>
          <a:ln w="9525">
            <a:noFill/>
            <a:miter lim="800000"/>
            <a:headEnd/>
            <a:tailEnd/>
          </a:ln>
        </p:spPr>
        <p:txBody>
          <a:bodyPr lIns="96744" tIns="48372" rIns="96744" bIns="48372">
            <a:spAutoFit/>
          </a:bodyPr>
          <a:lstStyle/>
          <a:p>
            <a:pPr marL="368300" indent="-368300" defTabSz="966788">
              <a:lnSpc>
                <a:spcPct val="130000"/>
              </a:lnSpc>
              <a:buFontTx/>
              <a:buChar char="•"/>
            </a:pPr>
            <a:r>
              <a:rPr lang="en-US" sz="2500" dirty="0">
                <a:cs typeface="Times New Roman" pitchFamily="18" charset="0"/>
              </a:rPr>
              <a:t>In this step, we will use the </a:t>
            </a:r>
            <a:r>
              <a:rPr lang="en-US" sz="2500" b="1" dirty="0">
                <a:solidFill>
                  <a:schemeClr val="accent2"/>
                </a:solidFill>
                <a:cs typeface="Times New Roman" pitchFamily="18" charset="0"/>
              </a:rPr>
              <a:t>assumed</a:t>
            </a:r>
            <a:r>
              <a:rPr lang="en-US" sz="2500" dirty="0">
                <a:cs typeface="Times New Roman" pitchFamily="18" charset="0"/>
              </a:rPr>
              <a:t> solution or return value for size-</a:t>
            </a:r>
            <a:r>
              <a:rPr lang="en-US" sz="2500" dirty="0">
                <a:cs typeface="Courier New" pitchFamily="49" charset="0"/>
              </a:rPr>
              <a:t>m</a:t>
            </a:r>
            <a:r>
              <a:rPr lang="en-US" sz="2500" dirty="0">
                <a:cs typeface="Times New Roman" pitchFamily="18" charset="0"/>
              </a:rPr>
              <a:t> or size-(</a:t>
            </a:r>
            <a:r>
              <a:rPr lang="en-US" sz="2500" dirty="0">
                <a:cs typeface="Courier New" pitchFamily="49" charset="0"/>
              </a:rPr>
              <a:t>n-1</a:t>
            </a:r>
            <a:r>
              <a:rPr lang="en-US" sz="2500" dirty="0">
                <a:cs typeface="Times New Roman" pitchFamily="18" charset="0"/>
              </a:rPr>
              <a:t>) problem to construct the solution of the size-</a:t>
            </a:r>
            <a:r>
              <a:rPr lang="en-US" sz="2500" dirty="0">
                <a:cs typeface="Courier New" pitchFamily="49" charset="0"/>
              </a:rPr>
              <a:t>n</a:t>
            </a:r>
            <a:r>
              <a:rPr lang="en-US" sz="2500" dirty="0">
                <a:cs typeface="Times New Roman" pitchFamily="18" charset="0"/>
              </a:rPr>
              <a:t> problem. </a:t>
            </a:r>
          </a:p>
          <a:p>
            <a:pPr marL="368300" indent="-368300" defTabSz="966788">
              <a:lnSpc>
                <a:spcPct val="130000"/>
              </a:lnSpc>
              <a:buFontTx/>
              <a:buChar char="•"/>
            </a:pPr>
            <a:r>
              <a:rPr lang="en-US" sz="2500" dirty="0">
                <a:cs typeface="Times New Roman" pitchFamily="18" charset="0"/>
              </a:rPr>
              <a:t>This step is application-specific. In the case of factorial problem, the solution of the size-</a:t>
            </a:r>
            <a:r>
              <a:rPr lang="en-US" sz="2500" dirty="0">
                <a:cs typeface="Courier New" pitchFamily="49" charset="0"/>
              </a:rPr>
              <a:t>n</a:t>
            </a:r>
            <a:r>
              <a:rPr lang="en-US" sz="2500" dirty="0">
                <a:cs typeface="Times New Roman" pitchFamily="18" charset="0"/>
              </a:rPr>
              <a:t> problem is </a:t>
            </a:r>
            <a:br>
              <a:rPr lang="en-US" sz="2500" dirty="0">
                <a:cs typeface="Times New Roman" pitchFamily="18" charset="0"/>
              </a:rPr>
            </a:br>
            <a:r>
              <a:rPr lang="en-GB" sz="2500" b="1" dirty="0">
                <a:solidFill>
                  <a:schemeClr val="accent2"/>
                </a:solidFill>
                <a:cs typeface="Times New Roman" pitchFamily="18" charset="0"/>
              </a:rPr>
              <a:t>n*factorial (n-1)</a:t>
            </a:r>
            <a:r>
              <a:rPr lang="en-GB" sz="2500" dirty="0">
                <a:cs typeface="Times New Roman" pitchFamily="18" charset="0"/>
              </a:rPr>
              <a:t>;</a:t>
            </a:r>
            <a:endParaRPr lang="en-US" sz="2500" dirty="0">
              <a:cs typeface="Times New Roman" pitchFamily="18" charset="0"/>
            </a:endParaRPr>
          </a:p>
          <a:p>
            <a:pPr marL="368300" indent="-368300" defTabSz="966788">
              <a:lnSpc>
                <a:spcPct val="130000"/>
              </a:lnSpc>
              <a:buFontTx/>
              <a:buChar char="•"/>
            </a:pPr>
            <a:r>
              <a:rPr lang="en-US" sz="2500" dirty="0">
                <a:cs typeface="Times New Roman" pitchFamily="18" charset="0"/>
              </a:rPr>
              <a:t>Sometimes, we need to use the return values of multiple size-m problems, where </a:t>
            </a:r>
            <a:r>
              <a:rPr lang="en-GB" sz="2500" dirty="0">
                <a:cs typeface="Courier New" pitchFamily="49" charset="0"/>
              </a:rPr>
              <a:t>0 </a:t>
            </a:r>
            <a:r>
              <a:rPr lang="en-GB" sz="2500" dirty="0">
                <a:cs typeface="Times New Roman" pitchFamily="18" charset="0"/>
                <a:sym typeface="Symbol" pitchFamily="18" charset="2"/>
              </a:rPr>
              <a:t></a:t>
            </a:r>
            <a:r>
              <a:rPr lang="en-GB" sz="2500" dirty="0">
                <a:cs typeface="Courier New" pitchFamily="49" charset="0"/>
              </a:rPr>
              <a:t> m &lt; n</a:t>
            </a:r>
            <a:r>
              <a:rPr lang="en-US" sz="2500" dirty="0">
                <a:cs typeface="Times New Roman" pitchFamily="18" charset="0"/>
              </a:rPr>
              <a:t> to construct the solution of size-n problem</a:t>
            </a:r>
            <a:r>
              <a:rPr lang="en-US" sz="2500" dirty="0" smtClean="0">
                <a:cs typeface="Times New Roman" pitchFamily="18" charset="0"/>
              </a:rPr>
              <a:t>. </a:t>
            </a:r>
            <a:br>
              <a:rPr lang="en-US" sz="2500" dirty="0" smtClean="0">
                <a:cs typeface="Times New Roman" pitchFamily="18" charset="0"/>
              </a:rPr>
            </a:br>
            <a:r>
              <a:rPr lang="en-US" sz="2500" dirty="0" smtClean="0">
                <a:cs typeface="Times New Roman" pitchFamily="18" charset="0"/>
              </a:rPr>
              <a:t>In the case of merge sort:</a:t>
            </a:r>
            <a:endParaRPr lang="en-US" sz="2500" dirty="0">
              <a:cs typeface="Times New Roman" pitchFamily="18" charset="0"/>
            </a:endParaRPr>
          </a:p>
        </p:txBody>
      </p:sp>
      <p:sp>
        <p:nvSpPr>
          <p:cNvPr id="107523" name="Rectangle 3"/>
          <p:cNvSpPr>
            <a:spLocks noChangeArrowheads="1"/>
          </p:cNvSpPr>
          <p:nvPr/>
        </p:nvSpPr>
        <p:spPr bwMode="auto">
          <a:xfrm>
            <a:off x="806450" y="322263"/>
            <a:ext cx="7821613" cy="565150"/>
          </a:xfrm>
          <a:prstGeom prst="rect">
            <a:avLst/>
          </a:prstGeom>
          <a:noFill/>
          <a:ln w="9525">
            <a:noFill/>
            <a:miter lim="800000"/>
            <a:headEnd/>
            <a:tailEnd/>
          </a:ln>
        </p:spPr>
        <p:txBody>
          <a:bodyPr lIns="96744" tIns="48372" rIns="96744" bIns="48372" anchor="ctr"/>
          <a:lstStyle/>
          <a:p>
            <a:pPr marL="1635125" indent="-1635125" defTabSz="966788">
              <a:lnSpc>
                <a:spcPct val="85000"/>
              </a:lnSpc>
              <a:spcBef>
                <a:spcPct val="20000"/>
              </a:spcBef>
            </a:pPr>
            <a:r>
              <a:rPr lang="en-US" sz="3400" b="1" dirty="0">
                <a:solidFill>
                  <a:srgbClr val="000080"/>
                </a:solidFill>
                <a:cs typeface="Times New Roman" pitchFamily="18" charset="0"/>
              </a:rPr>
              <a:t>Step 4:	Construct the solution of size-n problem from size-m problem</a:t>
            </a:r>
            <a:r>
              <a:rPr lang="en-US" sz="3400" dirty="0">
                <a:cs typeface="Times New Roman" pitchFamily="18" charset="0"/>
              </a:rPr>
              <a:t> </a:t>
            </a:r>
          </a:p>
        </p:txBody>
      </p:sp>
      <p:grpSp>
        <p:nvGrpSpPr>
          <p:cNvPr id="2" name="Group 1"/>
          <p:cNvGrpSpPr/>
          <p:nvPr/>
        </p:nvGrpSpPr>
        <p:grpSpPr>
          <a:xfrm>
            <a:off x="4419600" y="5253687"/>
            <a:ext cx="2989263" cy="1604313"/>
            <a:chOff x="4419600" y="5253687"/>
            <a:chExt cx="2989263" cy="1604313"/>
          </a:xfrm>
        </p:grpSpPr>
        <p:sp>
          <p:nvSpPr>
            <p:cNvPr id="5" name="Text Box 41"/>
            <p:cNvSpPr txBox="1">
              <a:spLocks noChangeArrowheads="1"/>
            </p:cNvSpPr>
            <p:nvPr/>
          </p:nvSpPr>
          <p:spPr bwMode="auto">
            <a:xfrm>
              <a:off x="4587536" y="5671984"/>
              <a:ext cx="534037" cy="440136"/>
            </a:xfrm>
            <a:prstGeom prst="rect">
              <a:avLst/>
            </a:prstGeom>
            <a:noFill/>
            <a:ln w="9525">
              <a:noFill/>
              <a:miter lim="800000"/>
              <a:headEnd/>
              <a:tailEnd/>
            </a:ln>
          </p:spPr>
          <p:txBody>
            <a:bodyPr wrap="none" lIns="102355" tIns="51178" rIns="102355" bIns="51178">
              <a:spAutoFit/>
            </a:bodyPr>
            <a:lstStyle/>
            <a:p>
              <a:pPr defTabSz="1022350"/>
              <a:r>
                <a:rPr lang="en-US" sz="2200"/>
                <a:t>B1</a:t>
              </a:r>
            </a:p>
          </p:txBody>
        </p:sp>
        <p:sp>
          <p:nvSpPr>
            <p:cNvPr id="6" name="Rectangle 42"/>
            <p:cNvSpPr>
              <a:spLocks noChangeArrowheads="1"/>
            </p:cNvSpPr>
            <p:nvPr/>
          </p:nvSpPr>
          <p:spPr bwMode="auto">
            <a:xfrm>
              <a:off x="5071192" y="6533778"/>
              <a:ext cx="1854015" cy="255346"/>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dirty="0"/>
                <a:t>1 2 2 3 4 5 6 6</a:t>
              </a:r>
            </a:p>
          </p:txBody>
        </p:sp>
        <p:sp>
          <p:nvSpPr>
            <p:cNvPr id="7" name="Text Box 43"/>
            <p:cNvSpPr txBox="1">
              <a:spLocks noChangeArrowheads="1"/>
            </p:cNvSpPr>
            <p:nvPr/>
          </p:nvSpPr>
          <p:spPr bwMode="auto">
            <a:xfrm>
              <a:off x="4661428" y="6417864"/>
              <a:ext cx="392971" cy="440136"/>
            </a:xfrm>
            <a:prstGeom prst="rect">
              <a:avLst/>
            </a:prstGeom>
            <a:noFill/>
            <a:ln w="9525">
              <a:noFill/>
              <a:miter lim="800000"/>
              <a:headEnd/>
              <a:tailEnd/>
            </a:ln>
          </p:spPr>
          <p:txBody>
            <a:bodyPr wrap="none" lIns="102355" tIns="51178" rIns="102355" bIns="51178">
              <a:spAutoFit/>
            </a:bodyPr>
            <a:lstStyle/>
            <a:p>
              <a:pPr defTabSz="1022350"/>
              <a:r>
                <a:rPr lang="en-US" sz="2200"/>
                <a:t>B</a:t>
              </a:r>
            </a:p>
          </p:txBody>
        </p:sp>
        <p:sp>
          <p:nvSpPr>
            <p:cNvPr id="8" name="Line 44"/>
            <p:cNvSpPr>
              <a:spLocks noChangeShapeType="1"/>
            </p:cNvSpPr>
            <p:nvPr/>
          </p:nvSpPr>
          <p:spPr bwMode="auto">
            <a:xfrm flipH="1">
              <a:off x="5344928" y="5971008"/>
              <a:ext cx="848077" cy="549330"/>
            </a:xfrm>
            <a:prstGeom prst="line">
              <a:avLst/>
            </a:prstGeom>
            <a:noFill/>
            <a:ln w="9525">
              <a:solidFill>
                <a:schemeClr val="tx1"/>
              </a:solidFill>
              <a:round/>
              <a:headEnd/>
              <a:tailEnd/>
            </a:ln>
          </p:spPr>
          <p:txBody>
            <a:bodyPr/>
            <a:lstStyle/>
            <a:p>
              <a:endParaRPr lang="en-US"/>
            </a:p>
          </p:txBody>
        </p:sp>
        <p:sp>
          <p:nvSpPr>
            <p:cNvPr id="9" name="Line 45"/>
            <p:cNvSpPr>
              <a:spLocks noChangeShapeType="1"/>
            </p:cNvSpPr>
            <p:nvPr/>
          </p:nvSpPr>
          <p:spPr bwMode="auto">
            <a:xfrm flipH="1">
              <a:off x="5716067" y="5971008"/>
              <a:ext cx="638157" cy="564450"/>
            </a:xfrm>
            <a:prstGeom prst="line">
              <a:avLst/>
            </a:prstGeom>
            <a:noFill/>
            <a:ln w="9525">
              <a:solidFill>
                <a:schemeClr val="tx1"/>
              </a:solidFill>
              <a:round/>
              <a:headEnd/>
              <a:tailEnd/>
            </a:ln>
          </p:spPr>
          <p:txBody>
            <a:bodyPr/>
            <a:lstStyle/>
            <a:p>
              <a:endParaRPr lang="en-US"/>
            </a:p>
          </p:txBody>
        </p:sp>
        <p:sp>
          <p:nvSpPr>
            <p:cNvPr id="10" name="Line 46"/>
            <p:cNvSpPr>
              <a:spLocks noChangeShapeType="1"/>
            </p:cNvSpPr>
            <p:nvPr/>
          </p:nvSpPr>
          <p:spPr bwMode="auto">
            <a:xfrm>
              <a:off x="5225693" y="5971008"/>
              <a:ext cx="329155" cy="564450"/>
            </a:xfrm>
            <a:prstGeom prst="line">
              <a:avLst/>
            </a:prstGeom>
            <a:noFill/>
            <a:ln w="9525">
              <a:solidFill>
                <a:schemeClr val="tx1"/>
              </a:solidFill>
              <a:round/>
              <a:headEnd/>
              <a:tailEnd/>
            </a:ln>
          </p:spPr>
          <p:txBody>
            <a:bodyPr/>
            <a:lstStyle/>
            <a:p>
              <a:endParaRPr lang="en-US"/>
            </a:p>
          </p:txBody>
        </p:sp>
        <p:sp>
          <p:nvSpPr>
            <p:cNvPr id="11" name="Line 47"/>
            <p:cNvSpPr>
              <a:spLocks noChangeShapeType="1"/>
            </p:cNvSpPr>
            <p:nvPr/>
          </p:nvSpPr>
          <p:spPr bwMode="auto">
            <a:xfrm flipH="1">
              <a:off x="5942781" y="5971008"/>
              <a:ext cx="572662" cy="549330"/>
            </a:xfrm>
            <a:prstGeom prst="line">
              <a:avLst/>
            </a:prstGeom>
            <a:noFill/>
            <a:ln w="9525">
              <a:solidFill>
                <a:schemeClr val="tx1"/>
              </a:solidFill>
              <a:round/>
              <a:headEnd/>
              <a:tailEnd/>
            </a:ln>
          </p:spPr>
          <p:txBody>
            <a:bodyPr/>
            <a:lstStyle/>
            <a:p>
              <a:endParaRPr lang="en-US"/>
            </a:p>
          </p:txBody>
        </p:sp>
        <p:sp>
          <p:nvSpPr>
            <p:cNvPr id="12" name="Line 48"/>
            <p:cNvSpPr>
              <a:spLocks noChangeShapeType="1"/>
            </p:cNvSpPr>
            <p:nvPr/>
          </p:nvSpPr>
          <p:spPr bwMode="auto">
            <a:xfrm>
              <a:off x="5467521" y="5971008"/>
              <a:ext cx="651592" cy="564450"/>
            </a:xfrm>
            <a:prstGeom prst="line">
              <a:avLst/>
            </a:prstGeom>
            <a:noFill/>
            <a:ln w="9525">
              <a:solidFill>
                <a:schemeClr val="tx1"/>
              </a:solidFill>
              <a:round/>
              <a:headEnd/>
              <a:tailEnd/>
            </a:ln>
          </p:spPr>
          <p:txBody>
            <a:bodyPr/>
            <a:lstStyle/>
            <a:p>
              <a:endParaRPr lang="en-US"/>
            </a:p>
          </p:txBody>
        </p:sp>
        <p:sp>
          <p:nvSpPr>
            <p:cNvPr id="13" name="Line 49"/>
            <p:cNvSpPr>
              <a:spLocks noChangeShapeType="1"/>
            </p:cNvSpPr>
            <p:nvPr/>
          </p:nvSpPr>
          <p:spPr bwMode="auto">
            <a:xfrm>
              <a:off x="5628740" y="5971008"/>
              <a:ext cx="651592" cy="564450"/>
            </a:xfrm>
            <a:prstGeom prst="line">
              <a:avLst/>
            </a:prstGeom>
            <a:noFill/>
            <a:ln w="9525">
              <a:solidFill>
                <a:schemeClr val="tx1"/>
              </a:solidFill>
              <a:round/>
              <a:headEnd/>
              <a:tailEnd/>
            </a:ln>
          </p:spPr>
          <p:txBody>
            <a:bodyPr/>
            <a:lstStyle/>
            <a:p>
              <a:endParaRPr lang="en-US"/>
            </a:p>
          </p:txBody>
        </p:sp>
        <p:sp>
          <p:nvSpPr>
            <p:cNvPr id="14" name="Line 50"/>
            <p:cNvSpPr>
              <a:spLocks noChangeShapeType="1"/>
            </p:cNvSpPr>
            <p:nvPr/>
          </p:nvSpPr>
          <p:spPr bwMode="auto">
            <a:xfrm flipH="1">
              <a:off x="6683379" y="5971008"/>
              <a:ext cx="73892" cy="564450"/>
            </a:xfrm>
            <a:prstGeom prst="line">
              <a:avLst/>
            </a:prstGeom>
            <a:noFill/>
            <a:ln w="9525">
              <a:solidFill>
                <a:schemeClr val="tx1"/>
              </a:solidFill>
              <a:round/>
              <a:headEnd/>
              <a:tailEnd/>
            </a:ln>
          </p:spPr>
          <p:txBody>
            <a:bodyPr/>
            <a:lstStyle/>
            <a:p>
              <a:endParaRPr lang="en-US"/>
            </a:p>
          </p:txBody>
        </p:sp>
        <p:sp>
          <p:nvSpPr>
            <p:cNvPr id="15" name="Line 51"/>
            <p:cNvSpPr>
              <a:spLocks noChangeShapeType="1"/>
            </p:cNvSpPr>
            <p:nvPr/>
          </p:nvSpPr>
          <p:spPr bwMode="auto">
            <a:xfrm>
              <a:off x="5789959" y="5971008"/>
              <a:ext cx="732201" cy="564450"/>
            </a:xfrm>
            <a:prstGeom prst="line">
              <a:avLst/>
            </a:prstGeom>
            <a:noFill/>
            <a:ln w="9525">
              <a:solidFill>
                <a:schemeClr val="tx1"/>
              </a:solidFill>
              <a:round/>
              <a:headEnd/>
              <a:tailEnd/>
            </a:ln>
          </p:spPr>
          <p:txBody>
            <a:bodyPr/>
            <a:lstStyle/>
            <a:p>
              <a:endParaRPr lang="en-US"/>
            </a:p>
          </p:txBody>
        </p:sp>
        <p:sp>
          <p:nvSpPr>
            <p:cNvPr id="18" name="Text Box 54"/>
            <p:cNvSpPr txBox="1">
              <a:spLocks noChangeArrowheads="1"/>
            </p:cNvSpPr>
            <p:nvPr/>
          </p:nvSpPr>
          <p:spPr bwMode="auto">
            <a:xfrm>
              <a:off x="6874826" y="5692143"/>
              <a:ext cx="534037" cy="440136"/>
            </a:xfrm>
            <a:prstGeom prst="rect">
              <a:avLst/>
            </a:prstGeom>
            <a:noFill/>
            <a:ln w="9525">
              <a:noFill/>
              <a:miter lim="800000"/>
              <a:headEnd/>
              <a:tailEnd/>
            </a:ln>
          </p:spPr>
          <p:txBody>
            <a:bodyPr wrap="none" lIns="102355" tIns="51178" rIns="102355" bIns="51178">
              <a:spAutoFit/>
            </a:bodyPr>
            <a:lstStyle/>
            <a:p>
              <a:pPr defTabSz="1022350"/>
              <a:r>
                <a:rPr lang="en-US" sz="2200"/>
                <a:t>B2</a:t>
              </a:r>
            </a:p>
          </p:txBody>
        </p:sp>
        <p:cxnSp>
          <p:nvCxnSpPr>
            <p:cNvPr id="25" name="AutoShape 61"/>
            <p:cNvCxnSpPr>
              <a:cxnSpLocks noChangeShapeType="1"/>
              <a:endCxn id="30" idx="0"/>
            </p:cNvCxnSpPr>
            <p:nvPr/>
          </p:nvCxnSpPr>
          <p:spPr bwMode="auto">
            <a:xfrm>
              <a:off x="5506147" y="5253687"/>
              <a:ext cx="0" cy="519092"/>
            </a:xfrm>
            <a:prstGeom prst="straightConnector1">
              <a:avLst/>
            </a:prstGeom>
            <a:noFill/>
            <a:ln w="9525">
              <a:solidFill>
                <a:schemeClr val="tx1"/>
              </a:solidFill>
              <a:round/>
              <a:headEnd/>
              <a:tailEnd type="triangle" w="med" len="med"/>
            </a:ln>
          </p:spPr>
        </p:cxnSp>
        <p:cxnSp>
          <p:nvCxnSpPr>
            <p:cNvPr id="26" name="AutoShape 62"/>
            <p:cNvCxnSpPr>
              <a:cxnSpLocks noChangeShapeType="1"/>
              <a:endCxn id="31" idx="0"/>
            </p:cNvCxnSpPr>
            <p:nvPr/>
          </p:nvCxnSpPr>
          <p:spPr bwMode="auto">
            <a:xfrm>
              <a:off x="6473459" y="5253687"/>
              <a:ext cx="0" cy="519092"/>
            </a:xfrm>
            <a:prstGeom prst="straightConnector1">
              <a:avLst/>
            </a:prstGeom>
            <a:noFill/>
            <a:ln w="9525">
              <a:solidFill>
                <a:schemeClr val="tx1"/>
              </a:solidFill>
              <a:round/>
              <a:headEnd/>
              <a:tailEnd type="triangle" w="med" len="med"/>
            </a:ln>
          </p:spPr>
        </p:cxnSp>
        <p:sp>
          <p:nvSpPr>
            <p:cNvPr id="28" name="Text Box 64"/>
            <p:cNvSpPr txBox="1">
              <a:spLocks noChangeArrowheads="1"/>
            </p:cNvSpPr>
            <p:nvPr/>
          </p:nvSpPr>
          <p:spPr bwMode="auto">
            <a:xfrm>
              <a:off x="4426317" y="5260406"/>
              <a:ext cx="557548" cy="388059"/>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sort</a:t>
              </a:r>
            </a:p>
          </p:txBody>
        </p:sp>
        <p:sp>
          <p:nvSpPr>
            <p:cNvPr id="29" name="Text Box 65"/>
            <p:cNvSpPr txBox="1">
              <a:spLocks noChangeArrowheads="1"/>
            </p:cNvSpPr>
            <p:nvPr/>
          </p:nvSpPr>
          <p:spPr bwMode="auto">
            <a:xfrm>
              <a:off x="4419600" y="6066763"/>
              <a:ext cx="799376" cy="388059"/>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merge</a:t>
              </a:r>
            </a:p>
          </p:txBody>
        </p:sp>
        <p:sp>
          <p:nvSpPr>
            <p:cNvPr id="30" name="Rectangle 66"/>
            <p:cNvSpPr>
              <a:spLocks noChangeArrowheads="1"/>
            </p:cNvSpPr>
            <p:nvPr/>
          </p:nvSpPr>
          <p:spPr bwMode="auto">
            <a:xfrm>
              <a:off x="5071192" y="5772779"/>
              <a:ext cx="868230" cy="255346"/>
            </a:xfrm>
            <a:prstGeom prst="rect">
              <a:avLst/>
            </a:prstGeom>
            <a:solidFill>
              <a:schemeClr val="bg1"/>
            </a:solidFill>
            <a:ln w="9525">
              <a:solidFill>
                <a:schemeClr val="tx1"/>
              </a:solidFill>
              <a:miter lim="800000"/>
              <a:headEnd/>
              <a:tailEnd/>
            </a:ln>
          </p:spPr>
          <p:txBody>
            <a:bodyPr wrap="none" lIns="102355" tIns="51178" rIns="102355" bIns="51178" anchor="ctr"/>
            <a:lstStyle/>
            <a:p>
              <a:pPr algn="ctr" defTabSz="1022350"/>
              <a:r>
                <a:rPr lang="en-US" sz="2000"/>
                <a:t>2 4 5 6</a:t>
              </a:r>
            </a:p>
          </p:txBody>
        </p:sp>
        <p:sp>
          <p:nvSpPr>
            <p:cNvPr id="31" name="Rectangle 67"/>
            <p:cNvSpPr>
              <a:spLocks noChangeArrowheads="1"/>
            </p:cNvSpPr>
            <p:nvPr/>
          </p:nvSpPr>
          <p:spPr bwMode="auto">
            <a:xfrm>
              <a:off x="6038504" y="5772779"/>
              <a:ext cx="868230" cy="255346"/>
            </a:xfrm>
            <a:prstGeom prst="rect">
              <a:avLst/>
            </a:prstGeom>
            <a:solidFill>
              <a:schemeClr val="bg1"/>
            </a:solidFill>
            <a:ln w="9525">
              <a:solidFill>
                <a:schemeClr val="tx1"/>
              </a:solidFill>
              <a:miter lim="800000"/>
              <a:headEnd/>
              <a:tailEnd/>
            </a:ln>
          </p:spPr>
          <p:txBody>
            <a:bodyPr wrap="none" lIns="102355" tIns="51178" rIns="102355" bIns="51178" anchor="ctr"/>
            <a:lstStyle/>
            <a:p>
              <a:pPr algn="ctr" defTabSz="1022350"/>
              <a:r>
                <a:rPr lang="en-US" sz="2000"/>
                <a:t>1 2 3 6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71513" y="228600"/>
            <a:ext cx="7807325" cy="563563"/>
          </a:xfrm>
        </p:spPr>
        <p:txBody>
          <a:bodyPr/>
          <a:lstStyle/>
          <a:p>
            <a:r>
              <a:rPr lang="en-US" sz="3200" smtClean="0"/>
              <a:t>Towers of Hanoi Puzzle</a:t>
            </a:r>
          </a:p>
        </p:txBody>
      </p:sp>
      <p:sp>
        <p:nvSpPr>
          <p:cNvPr id="108547" name="Rectangle 3"/>
          <p:cNvSpPr>
            <a:spLocks noGrp="1" noChangeArrowheads="1"/>
          </p:cNvSpPr>
          <p:nvPr>
            <p:ph type="body" idx="1"/>
          </p:nvPr>
        </p:nvSpPr>
        <p:spPr>
          <a:xfrm>
            <a:off x="228600" y="1066800"/>
            <a:ext cx="8015287" cy="5572125"/>
          </a:xfrm>
        </p:spPr>
        <p:txBody>
          <a:bodyPr/>
          <a:lstStyle/>
          <a:p>
            <a:pPr>
              <a:buFont typeface="Wingdings" pitchFamily="2" charset="2"/>
              <a:buChar char="§"/>
            </a:pPr>
            <a:r>
              <a:rPr lang="en-US" sz="3000" dirty="0" smtClean="0"/>
              <a:t>One of the best puzzle games all time;</a:t>
            </a:r>
          </a:p>
          <a:p>
            <a:pPr>
              <a:buFont typeface="Wingdings" pitchFamily="2" charset="2"/>
              <a:buChar char="§"/>
            </a:pPr>
            <a:r>
              <a:rPr lang="en-US" sz="3000" dirty="0" smtClean="0"/>
              <a:t>The game/toy was invented by </a:t>
            </a:r>
            <a:br>
              <a:rPr lang="en-US" sz="3000" dirty="0" smtClean="0"/>
            </a:br>
            <a:r>
              <a:rPr lang="en-US" sz="3000" dirty="0" smtClean="0"/>
              <a:t>Fran</a:t>
            </a:r>
            <a:r>
              <a:rPr lang="en-US" sz="3000" dirty="0" smtClean="0">
                <a:cs typeface="Times New Roman" pitchFamily="18" charset="0"/>
              </a:rPr>
              <a:t>çois Anatole Lucas in 1883;</a:t>
            </a:r>
          </a:p>
          <a:p>
            <a:pPr>
              <a:buFont typeface="Wingdings" pitchFamily="2" charset="2"/>
              <a:buChar char="§"/>
            </a:pPr>
            <a:r>
              <a:rPr lang="en-US" sz="3000" dirty="0" smtClean="0">
                <a:cs typeface="Times New Roman" pitchFamily="18" charset="0"/>
              </a:rPr>
              <a:t>The idea came from a similar problem described in a 1550 book “De </a:t>
            </a:r>
            <a:r>
              <a:rPr lang="en-US" sz="3000" dirty="0" err="1" smtClean="0">
                <a:cs typeface="Times New Roman" pitchFamily="18" charset="0"/>
              </a:rPr>
              <a:t>Subtiliate</a:t>
            </a:r>
            <a:r>
              <a:rPr lang="en-US" sz="3000" dirty="0" smtClean="0">
                <a:cs typeface="Times New Roman" pitchFamily="18" charset="0"/>
              </a:rPr>
              <a:t>” by Italian mathematician </a:t>
            </a:r>
            <a:r>
              <a:rPr lang="en-US" sz="3000" dirty="0" err="1" smtClean="0">
                <a:cs typeface="Times New Roman" pitchFamily="18" charset="0"/>
              </a:rPr>
              <a:t>Girolamo</a:t>
            </a:r>
            <a:r>
              <a:rPr lang="en-US" sz="3000" dirty="0" smtClean="0">
                <a:cs typeface="Times New Roman" pitchFamily="18" charset="0"/>
              </a:rPr>
              <a:t> </a:t>
            </a:r>
            <a:r>
              <a:rPr lang="en-US" sz="3000" dirty="0" err="1" smtClean="0">
                <a:cs typeface="Times New Roman" pitchFamily="18" charset="0"/>
              </a:rPr>
              <a:t>Cardano</a:t>
            </a:r>
            <a:r>
              <a:rPr lang="en-US" sz="3000" dirty="0" smtClean="0">
                <a:cs typeface="Times New Roman" pitchFamily="18" charset="0"/>
              </a:rPr>
              <a:t>:</a:t>
            </a:r>
          </a:p>
          <a:p>
            <a:r>
              <a:rPr lang="en-US" sz="3000" dirty="0" smtClean="0">
                <a:cs typeface="Times New Roman" pitchFamily="18" charset="0"/>
              </a:rPr>
              <a:t>	A monastery in Hanoi has a golden board with 3 wooden pegs. Initially, there are 64 gold disks on the first peg. The monks have the orders to move the disks from the first peg to the third peg, using the second peg as the buffer. </a:t>
            </a:r>
          </a:p>
          <a:p>
            <a:pPr>
              <a:buFont typeface="Wingdings" pitchFamily="2" charset="2"/>
              <a:buChar char="§"/>
            </a:pPr>
            <a:r>
              <a:rPr lang="en-US" sz="3000" dirty="0">
                <a:solidFill>
                  <a:srgbClr val="0000FF"/>
                </a:solidFill>
                <a:cs typeface="Times New Roman" pitchFamily="18" charset="0"/>
              </a:rPr>
              <a:t>They can move one disk at a time and a larger disk may not be placed on a smaller disk ...</a:t>
            </a:r>
          </a:p>
        </p:txBody>
      </p:sp>
      <p:grpSp>
        <p:nvGrpSpPr>
          <p:cNvPr id="2" name="Group 1"/>
          <p:cNvGrpSpPr/>
          <p:nvPr/>
        </p:nvGrpSpPr>
        <p:grpSpPr>
          <a:xfrm>
            <a:off x="6320336" y="762000"/>
            <a:ext cx="2767574" cy="1347788"/>
            <a:chOff x="762000" y="3883346"/>
            <a:chExt cx="5638800" cy="2746054"/>
          </a:xfrm>
        </p:grpSpPr>
        <p:grpSp>
          <p:nvGrpSpPr>
            <p:cNvPr id="4" name="Group 31"/>
            <p:cNvGrpSpPr>
              <a:grpSpLocks/>
            </p:cNvGrpSpPr>
            <p:nvPr/>
          </p:nvGrpSpPr>
          <p:grpSpPr bwMode="auto">
            <a:xfrm>
              <a:off x="762000" y="4724400"/>
              <a:ext cx="5638800" cy="1905000"/>
              <a:chOff x="480" y="2976"/>
              <a:chExt cx="4896" cy="1200"/>
            </a:xfrm>
          </p:grpSpPr>
          <p:sp>
            <p:nvSpPr>
              <p:cNvPr id="5" name="AutoShape 4"/>
              <p:cNvSpPr>
                <a:spLocks noChangeArrowheads="1"/>
              </p:cNvSpPr>
              <p:nvPr/>
            </p:nvSpPr>
            <p:spPr bwMode="auto">
              <a:xfrm>
                <a:off x="480" y="3201"/>
                <a:ext cx="4896" cy="975"/>
              </a:xfrm>
              <a:prstGeom prst="flowChartInputOutput">
                <a:avLst/>
              </a:prstGeom>
              <a:solidFill>
                <a:srgbClr val="FFFFCC"/>
              </a:solidFill>
              <a:ln w="9525">
                <a:solidFill>
                  <a:schemeClr val="tx1"/>
                </a:solidFill>
                <a:miter lim="800000"/>
                <a:headEnd/>
                <a:tailEnd/>
              </a:ln>
            </p:spPr>
            <p:txBody>
              <a:bodyPr wrap="none" anchor="ctr"/>
              <a:lstStyle/>
              <a:p>
                <a:endParaRPr lang="en-US"/>
              </a:p>
            </p:txBody>
          </p:sp>
          <p:sp>
            <p:nvSpPr>
              <p:cNvPr id="6" name="Freeform 7"/>
              <p:cNvSpPr>
                <a:spLocks/>
              </p:cNvSpPr>
              <p:nvPr/>
            </p:nvSpPr>
            <p:spPr bwMode="auto">
              <a:xfrm>
                <a:off x="4354" y="2976"/>
                <a:ext cx="1022" cy="1200"/>
              </a:xfrm>
              <a:custGeom>
                <a:avLst/>
                <a:gdLst>
                  <a:gd name="T0" fmla="*/ 1102 w 912"/>
                  <a:gd name="T1" fmla="*/ 1789 h 768"/>
                  <a:gd name="T2" fmla="*/ 1611 w 912"/>
                  <a:gd name="T3" fmla="*/ 0 h 768"/>
                  <a:gd name="T4" fmla="*/ 1611 w 912"/>
                  <a:gd name="T5" fmla="*/ 1342 h 768"/>
                  <a:gd name="T6" fmla="*/ 0 w 912"/>
                  <a:gd name="T7" fmla="*/ 7153 h 768"/>
                  <a:gd name="T8" fmla="*/ 0 60000 65536"/>
                  <a:gd name="T9" fmla="*/ 0 60000 65536"/>
                  <a:gd name="T10" fmla="*/ 0 60000 65536"/>
                  <a:gd name="T11" fmla="*/ 0 60000 65536"/>
                  <a:gd name="T12" fmla="*/ 0 w 912"/>
                  <a:gd name="T13" fmla="*/ 0 h 768"/>
                  <a:gd name="T14" fmla="*/ 912 w 912"/>
                  <a:gd name="T15" fmla="*/ 768 h 768"/>
                </a:gdLst>
                <a:ahLst/>
                <a:cxnLst>
                  <a:cxn ang="T8">
                    <a:pos x="T0" y="T1"/>
                  </a:cxn>
                  <a:cxn ang="T9">
                    <a:pos x="T2" y="T3"/>
                  </a:cxn>
                  <a:cxn ang="T10">
                    <a:pos x="T4" y="T5"/>
                  </a:cxn>
                  <a:cxn ang="T11">
                    <a:pos x="T6" y="T7"/>
                  </a:cxn>
                </a:cxnLst>
                <a:rect l="T12" t="T13" r="T14" b="T15"/>
                <a:pathLst>
                  <a:path w="912" h="768">
                    <a:moveTo>
                      <a:pt x="624" y="192"/>
                    </a:moveTo>
                    <a:lnTo>
                      <a:pt x="912" y="0"/>
                    </a:lnTo>
                    <a:lnTo>
                      <a:pt x="912" y="144"/>
                    </a:lnTo>
                    <a:lnTo>
                      <a:pt x="0" y="768"/>
                    </a:lnTo>
                  </a:path>
                </a:pathLst>
              </a:custGeom>
              <a:solidFill>
                <a:srgbClr val="FFFFCC"/>
              </a:solidFill>
              <a:ln w="9525">
                <a:noFill/>
                <a:round/>
                <a:headEnd/>
                <a:tailEnd/>
              </a:ln>
            </p:spPr>
            <p:txBody>
              <a:bodyPr/>
              <a:lstStyle/>
              <a:p>
                <a:endParaRPr lang="en-US"/>
              </a:p>
            </p:txBody>
          </p:sp>
          <p:sp>
            <p:nvSpPr>
              <p:cNvPr id="7" name="Rectangle 6"/>
              <p:cNvSpPr>
                <a:spLocks noChangeArrowheads="1"/>
              </p:cNvSpPr>
              <p:nvPr/>
            </p:nvSpPr>
            <p:spPr bwMode="auto">
              <a:xfrm>
                <a:off x="480" y="3951"/>
                <a:ext cx="3888" cy="225"/>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8" name="AutoShape 5"/>
              <p:cNvSpPr>
                <a:spLocks noChangeArrowheads="1"/>
              </p:cNvSpPr>
              <p:nvPr/>
            </p:nvSpPr>
            <p:spPr bwMode="auto">
              <a:xfrm>
                <a:off x="480" y="2976"/>
                <a:ext cx="4896" cy="975"/>
              </a:xfrm>
              <a:prstGeom prst="flowChartInputOutput">
                <a:avLst/>
              </a:prstGeom>
              <a:solidFill>
                <a:srgbClr val="FFFFCC"/>
              </a:solidFill>
              <a:ln w="9525">
                <a:solidFill>
                  <a:schemeClr val="tx1"/>
                </a:solidFill>
                <a:miter lim="800000"/>
                <a:headEnd/>
                <a:tailEnd/>
              </a:ln>
            </p:spPr>
            <p:txBody>
              <a:bodyPr wrap="none" anchor="ctr"/>
              <a:lstStyle/>
              <a:p>
                <a:endParaRPr lang="en-US"/>
              </a:p>
            </p:txBody>
          </p:sp>
          <p:sp>
            <p:nvSpPr>
              <p:cNvPr id="9" name="Line 8"/>
              <p:cNvSpPr>
                <a:spLocks noChangeShapeType="1"/>
              </p:cNvSpPr>
              <p:nvPr/>
            </p:nvSpPr>
            <p:spPr bwMode="auto">
              <a:xfrm flipH="1">
                <a:off x="480" y="2976"/>
                <a:ext cx="968" cy="975"/>
              </a:xfrm>
              <a:prstGeom prst="line">
                <a:avLst/>
              </a:prstGeom>
              <a:noFill/>
              <a:ln w="9525">
                <a:solidFill>
                  <a:schemeClr val="tx1"/>
                </a:solidFill>
                <a:round/>
                <a:headEnd/>
                <a:tailEnd/>
              </a:ln>
            </p:spPr>
            <p:txBody>
              <a:bodyPr/>
              <a:lstStyle/>
              <a:p>
                <a:endParaRPr lang="en-US"/>
              </a:p>
            </p:txBody>
          </p:sp>
          <p:sp>
            <p:nvSpPr>
              <p:cNvPr id="10" name="Line 10"/>
              <p:cNvSpPr>
                <a:spLocks noChangeShapeType="1"/>
              </p:cNvSpPr>
              <p:nvPr/>
            </p:nvSpPr>
            <p:spPr bwMode="auto">
              <a:xfrm>
                <a:off x="5376" y="2976"/>
                <a:ext cx="0" cy="225"/>
              </a:xfrm>
              <a:prstGeom prst="line">
                <a:avLst/>
              </a:prstGeom>
              <a:noFill/>
              <a:ln w="9525">
                <a:solidFill>
                  <a:schemeClr val="tx1"/>
                </a:solidFill>
                <a:round/>
                <a:headEnd/>
                <a:tailEnd/>
              </a:ln>
            </p:spPr>
            <p:txBody>
              <a:bodyPr/>
              <a:lstStyle/>
              <a:p>
                <a:endParaRPr lang="en-US"/>
              </a:p>
            </p:txBody>
          </p:sp>
        </p:grpSp>
        <p:sp>
          <p:nvSpPr>
            <p:cNvPr id="11" name="AutoShape 17"/>
            <p:cNvSpPr>
              <a:spLocks noChangeArrowheads="1"/>
            </p:cNvSpPr>
            <p:nvPr/>
          </p:nvSpPr>
          <p:spPr bwMode="auto">
            <a:xfrm>
              <a:off x="2590800" y="45720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2" name="AutoShape 28"/>
            <p:cNvSpPr>
              <a:spLocks noChangeArrowheads="1"/>
            </p:cNvSpPr>
            <p:nvPr/>
          </p:nvSpPr>
          <p:spPr bwMode="auto">
            <a:xfrm>
              <a:off x="5257800" y="44958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3" name="AutoShape 29"/>
            <p:cNvSpPr>
              <a:spLocks noChangeArrowheads="1"/>
            </p:cNvSpPr>
            <p:nvPr/>
          </p:nvSpPr>
          <p:spPr bwMode="auto">
            <a:xfrm>
              <a:off x="3875765" y="3883346"/>
              <a:ext cx="76201" cy="1143001"/>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4" name="Oval 13"/>
            <p:cNvSpPr>
              <a:spLocks noChangeArrowheads="1"/>
            </p:cNvSpPr>
            <p:nvPr/>
          </p:nvSpPr>
          <p:spPr bwMode="auto">
            <a:xfrm>
              <a:off x="1600200" y="5867400"/>
              <a:ext cx="2057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5" name="Oval 14"/>
            <p:cNvSpPr>
              <a:spLocks noChangeArrowheads="1"/>
            </p:cNvSpPr>
            <p:nvPr/>
          </p:nvSpPr>
          <p:spPr bwMode="auto">
            <a:xfrm>
              <a:off x="1676400" y="5791200"/>
              <a:ext cx="19050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6" name="Oval 15"/>
            <p:cNvSpPr>
              <a:spLocks noChangeArrowheads="1"/>
            </p:cNvSpPr>
            <p:nvPr/>
          </p:nvSpPr>
          <p:spPr bwMode="auto">
            <a:xfrm>
              <a:off x="1752600" y="5715000"/>
              <a:ext cx="17526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7" name="Oval 16"/>
            <p:cNvSpPr>
              <a:spLocks noChangeArrowheads="1"/>
            </p:cNvSpPr>
            <p:nvPr/>
          </p:nvSpPr>
          <p:spPr bwMode="auto">
            <a:xfrm>
              <a:off x="1828800" y="5638800"/>
              <a:ext cx="16002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8" name="Oval 23"/>
            <p:cNvSpPr>
              <a:spLocks noChangeArrowheads="1"/>
            </p:cNvSpPr>
            <p:nvPr/>
          </p:nvSpPr>
          <p:spPr bwMode="auto">
            <a:xfrm>
              <a:off x="1905000" y="5562600"/>
              <a:ext cx="14478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9" name="Oval 24"/>
            <p:cNvSpPr>
              <a:spLocks noChangeArrowheads="1"/>
            </p:cNvSpPr>
            <p:nvPr/>
          </p:nvSpPr>
          <p:spPr bwMode="auto">
            <a:xfrm>
              <a:off x="1981200" y="5486400"/>
              <a:ext cx="1295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0" name="Oval 25"/>
            <p:cNvSpPr>
              <a:spLocks noChangeArrowheads="1"/>
            </p:cNvSpPr>
            <p:nvPr/>
          </p:nvSpPr>
          <p:spPr bwMode="auto">
            <a:xfrm>
              <a:off x="2057400" y="5410200"/>
              <a:ext cx="11430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1" name="Oval 26"/>
            <p:cNvSpPr>
              <a:spLocks noChangeArrowheads="1"/>
            </p:cNvSpPr>
            <p:nvPr/>
          </p:nvSpPr>
          <p:spPr bwMode="auto">
            <a:xfrm>
              <a:off x="2133600" y="5334000"/>
              <a:ext cx="9906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2" name="Oval 27"/>
            <p:cNvSpPr>
              <a:spLocks noChangeArrowheads="1"/>
            </p:cNvSpPr>
            <p:nvPr/>
          </p:nvSpPr>
          <p:spPr bwMode="auto">
            <a:xfrm flipV="1">
              <a:off x="2209800" y="5257800"/>
              <a:ext cx="8382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3" name="Oval 20"/>
            <p:cNvSpPr>
              <a:spLocks noChangeArrowheads="1"/>
            </p:cNvSpPr>
            <p:nvPr/>
          </p:nvSpPr>
          <p:spPr bwMode="auto">
            <a:xfrm>
              <a:off x="2286000" y="5181600"/>
              <a:ext cx="6858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4" name="Oval 21"/>
            <p:cNvSpPr>
              <a:spLocks noChangeArrowheads="1"/>
            </p:cNvSpPr>
            <p:nvPr/>
          </p:nvSpPr>
          <p:spPr bwMode="auto">
            <a:xfrm>
              <a:off x="2362200" y="5105400"/>
              <a:ext cx="533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5" name="Oval 22"/>
            <p:cNvSpPr>
              <a:spLocks noChangeArrowheads="1"/>
            </p:cNvSpPr>
            <p:nvPr/>
          </p:nvSpPr>
          <p:spPr bwMode="auto">
            <a:xfrm>
              <a:off x="2438400" y="5029200"/>
              <a:ext cx="381000" cy="76200"/>
            </a:xfrm>
            <a:prstGeom prst="ellipse">
              <a:avLst/>
            </a:prstGeom>
            <a:solidFill>
              <a:srgbClr val="FFCC00"/>
            </a:solidFill>
            <a:ln w="9525">
              <a:solidFill>
                <a:schemeClr val="tx1"/>
              </a:solidFill>
              <a:round/>
              <a:headEnd/>
              <a:tailEnd/>
            </a:ln>
          </p:spPr>
          <p:txBody>
            <a:bodyPr wrap="none" anchor="ctr"/>
            <a:lstStyle/>
            <a:p>
              <a:endParaRPr lang="en-US"/>
            </a:p>
          </p:txBody>
        </p:sp>
      </p:grpSp>
      <p:sp>
        <p:nvSpPr>
          <p:cNvPr id="3" name="TextBox 2"/>
          <p:cNvSpPr txBox="1"/>
          <p:nvPr/>
        </p:nvSpPr>
        <p:spPr>
          <a:xfrm>
            <a:off x="7052846" y="713132"/>
            <a:ext cx="338554" cy="461665"/>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7696200" y="304800"/>
            <a:ext cx="338554" cy="461665"/>
          </a:xfrm>
          <a:prstGeom prst="rect">
            <a:avLst/>
          </a:prstGeom>
          <a:noFill/>
        </p:spPr>
        <p:txBody>
          <a:bodyPr wrap="none" rtlCol="0">
            <a:spAutoFit/>
          </a:bodyPr>
          <a:lstStyle/>
          <a:p>
            <a:r>
              <a:rPr lang="en-US" dirty="0" smtClean="0"/>
              <a:t>2</a:t>
            </a:r>
            <a:endParaRPr lang="en-US" dirty="0"/>
          </a:p>
        </p:txBody>
      </p:sp>
      <p:sp>
        <p:nvSpPr>
          <p:cNvPr id="29" name="TextBox 28"/>
          <p:cNvSpPr txBox="1"/>
          <p:nvPr/>
        </p:nvSpPr>
        <p:spPr>
          <a:xfrm>
            <a:off x="8382000" y="605135"/>
            <a:ext cx="338554" cy="461665"/>
          </a:xfrm>
          <a:prstGeom prst="rect">
            <a:avLst/>
          </a:prstGeom>
          <a:noFill/>
        </p:spPr>
        <p:txBody>
          <a:bodyPr wrap="none" rtlCol="0">
            <a:spAutoFit/>
          </a:bodyPr>
          <a:lstStyle/>
          <a:p>
            <a:r>
              <a:rPr lang="en-US" dirty="0"/>
              <a:t>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09600" y="228600"/>
            <a:ext cx="7807325" cy="563563"/>
          </a:xfrm>
        </p:spPr>
        <p:txBody>
          <a:bodyPr/>
          <a:lstStyle/>
          <a:p>
            <a:r>
              <a:rPr lang="en-US" dirty="0" smtClean="0"/>
              <a:t>How long would it take to move all disks?</a:t>
            </a:r>
          </a:p>
        </p:txBody>
      </p:sp>
      <p:grpSp>
        <p:nvGrpSpPr>
          <p:cNvPr id="109571" name="Group 31"/>
          <p:cNvGrpSpPr>
            <a:grpSpLocks/>
          </p:cNvGrpSpPr>
          <p:nvPr/>
        </p:nvGrpSpPr>
        <p:grpSpPr bwMode="auto">
          <a:xfrm>
            <a:off x="762000" y="4724400"/>
            <a:ext cx="7772400" cy="1905000"/>
            <a:chOff x="480" y="2976"/>
            <a:chExt cx="4896" cy="1200"/>
          </a:xfrm>
        </p:grpSpPr>
        <p:sp>
          <p:nvSpPr>
            <p:cNvPr id="109588" name="AutoShape 4"/>
            <p:cNvSpPr>
              <a:spLocks noChangeArrowheads="1"/>
            </p:cNvSpPr>
            <p:nvPr/>
          </p:nvSpPr>
          <p:spPr bwMode="auto">
            <a:xfrm>
              <a:off x="480" y="3201"/>
              <a:ext cx="4896" cy="975"/>
            </a:xfrm>
            <a:prstGeom prst="flowChartInputOutput">
              <a:avLst/>
            </a:prstGeom>
            <a:solidFill>
              <a:srgbClr val="FFFFCC"/>
            </a:solidFill>
            <a:ln w="9525">
              <a:solidFill>
                <a:schemeClr val="tx1"/>
              </a:solidFill>
              <a:miter lim="800000"/>
              <a:headEnd/>
              <a:tailEnd/>
            </a:ln>
          </p:spPr>
          <p:txBody>
            <a:bodyPr wrap="none" anchor="ctr"/>
            <a:lstStyle/>
            <a:p>
              <a:endParaRPr lang="en-US"/>
            </a:p>
          </p:txBody>
        </p:sp>
        <p:sp>
          <p:nvSpPr>
            <p:cNvPr id="109589" name="Freeform 7"/>
            <p:cNvSpPr>
              <a:spLocks/>
            </p:cNvSpPr>
            <p:nvPr/>
          </p:nvSpPr>
          <p:spPr bwMode="auto">
            <a:xfrm>
              <a:off x="4354" y="2976"/>
              <a:ext cx="1022" cy="1200"/>
            </a:xfrm>
            <a:custGeom>
              <a:avLst/>
              <a:gdLst>
                <a:gd name="T0" fmla="*/ 1102 w 912"/>
                <a:gd name="T1" fmla="*/ 1789 h 768"/>
                <a:gd name="T2" fmla="*/ 1611 w 912"/>
                <a:gd name="T3" fmla="*/ 0 h 768"/>
                <a:gd name="T4" fmla="*/ 1611 w 912"/>
                <a:gd name="T5" fmla="*/ 1342 h 768"/>
                <a:gd name="T6" fmla="*/ 0 w 912"/>
                <a:gd name="T7" fmla="*/ 7153 h 768"/>
                <a:gd name="T8" fmla="*/ 0 60000 65536"/>
                <a:gd name="T9" fmla="*/ 0 60000 65536"/>
                <a:gd name="T10" fmla="*/ 0 60000 65536"/>
                <a:gd name="T11" fmla="*/ 0 60000 65536"/>
                <a:gd name="T12" fmla="*/ 0 w 912"/>
                <a:gd name="T13" fmla="*/ 0 h 768"/>
                <a:gd name="T14" fmla="*/ 912 w 912"/>
                <a:gd name="T15" fmla="*/ 768 h 768"/>
              </a:gdLst>
              <a:ahLst/>
              <a:cxnLst>
                <a:cxn ang="T8">
                  <a:pos x="T0" y="T1"/>
                </a:cxn>
                <a:cxn ang="T9">
                  <a:pos x="T2" y="T3"/>
                </a:cxn>
                <a:cxn ang="T10">
                  <a:pos x="T4" y="T5"/>
                </a:cxn>
                <a:cxn ang="T11">
                  <a:pos x="T6" y="T7"/>
                </a:cxn>
              </a:cxnLst>
              <a:rect l="T12" t="T13" r="T14" b="T15"/>
              <a:pathLst>
                <a:path w="912" h="768">
                  <a:moveTo>
                    <a:pt x="624" y="192"/>
                  </a:moveTo>
                  <a:lnTo>
                    <a:pt x="912" y="0"/>
                  </a:lnTo>
                  <a:lnTo>
                    <a:pt x="912" y="144"/>
                  </a:lnTo>
                  <a:lnTo>
                    <a:pt x="0" y="768"/>
                  </a:lnTo>
                </a:path>
              </a:pathLst>
            </a:custGeom>
            <a:solidFill>
              <a:srgbClr val="FFFFCC"/>
            </a:solidFill>
            <a:ln w="9525">
              <a:noFill/>
              <a:round/>
              <a:headEnd/>
              <a:tailEnd/>
            </a:ln>
          </p:spPr>
          <p:txBody>
            <a:bodyPr/>
            <a:lstStyle/>
            <a:p>
              <a:endParaRPr lang="en-US"/>
            </a:p>
          </p:txBody>
        </p:sp>
        <p:sp>
          <p:nvSpPr>
            <p:cNvPr id="109590" name="Rectangle 6"/>
            <p:cNvSpPr>
              <a:spLocks noChangeArrowheads="1"/>
            </p:cNvSpPr>
            <p:nvPr/>
          </p:nvSpPr>
          <p:spPr bwMode="auto">
            <a:xfrm>
              <a:off x="480" y="3951"/>
              <a:ext cx="3888" cy="225"/>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9591" name="AutoShape 5"/>
            <p:cNvSpPr>
              <a:spLocks noChangeArrowheads="1"/>
            </p:cNvSpPr>
            <p:nvPr/>
          </p:nvSpPr>
          <p:spPr bwMode="auto">
            <a:xfrm>
              <a:off x="480" y="2976"/>
              <a:ext cx="4896" cy="975"/>
            </a:xfrm>
            <a:prstGeom prst="flowChartInputOutput">
              <a:avLst/>
            </a:prstGeom>
            <a:solidFill>
              <a:srgbClr val="FFFFCC"/>
            </a:solidFill>
            <a:ln w="9525">
              <a:solidFill>
                <a:schemeClr val="tx1"/>
              </a:solidFill>
              <a:miter lim="800000"/>
              <a:headEnd/>
              <a:tailEnd/>
            </a:ln>
          </p:spPr>
          <p:txBody>
            <a:bodyPr wrap="none" anchor="ctr"/>
            <a:lstStyle/>
            <a:p>
              <a:endParaRPr lang="en-US"/>
            </a:p>
          </p:txBody>
        </p:sp>
        <p:sp>
          <p:nvSpPr>
            <p:cNvPr id="109592" name="Line 8"/>
            <p:cNvSpPr>
              <a:spLocks noChangeShapeType="1"/>
            </p:cNvSpPr>
            <p:nvPr/>
          </p:nvSpPr>
          <p:spPr bwMode="auto">
            <a:xfrm flipH="1">
              <a:off x="480" y="2976"/>
              <a:ext cx="968" cy="975"/>
            </a:xfrm>
            <a:prstGeom prst="line">
              <a:avLst/>
            </a:prstGeom>
            <a:noFill/>
            <a:ln w="9525">
              <a:solidFill>
                <a:schemeClr val="tx1"/>
              </a:solidFill>
              <a:round/>
              <a:headEnd/>
              <a:tailEnd/>
            </a:ln>
          </p:spPr>
          <p:txBody>
            <a:bodyPr/>
            <a:lstStyle/>
            <a:p>
              <a:endParaRPr lang="en-US"/>
            </a:p>
          </p:txBody>
        </p:sp>
        <p:sp>
          <p:nvSpPr>
            <p:cNvPr id="109593" name="Line 10"/>
            <p:cNvSpPr>
              <a:spLocks noChangeShapeType="1"/>
            </p:cNvSpPr>
            <p:nvPr/>
          </p:nvSpPr>
          <p:spPr bwMode="auto">
            <a:xfrm>
              <a:off x="5376" y="2976"/>
              <a:ext cx="0" cy="225"/>
            </a:xfrm>
            <a:prstGeom prst="line">
              <a:avLst/>
            </a:prstGeom>
            <a:noFill/>
            <a:ln w="9525">
              <a:solidFill>
                <a:schemeClr val="tx1"/>
              </a:solidFill>
              <a:round/>
              <a:headEnd/>
              <a:tailEnd/>
            </a:ln>
          </p:spPr>
          <p:txBody>
            <a:bodyPr/>
            <a:lstStyle/>
            <a:p>
              <a:endParaRPr lang="en-US"/>
            </a:p>
          </p:txBody>
        </p:sp>
      </p:grpSp>
      <p:sp>
        <p:nvSpPr>
          <p:cNvPr id="109572" name="AutoShape 17"/>
          <p:cNvSpPr>
            <a:spLocks noChangeArrowheads="1"/>
          </p:cNvSpPr>
          <p:nvPr/>
        </p:nvSpPr>
        <p:spPr bwMode="auto">
          <a:xfrm>
            <a:off x="2590800" y="45720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09573" name="AutoShape 28"/>
          <p:cNvSpPr>
            <a:spLocks noChangeArrowheads="1"/>
          </p:cNvSpPr>
          <p:nvPr/>
        </p:nvSpPr>
        <p:spPr bwMode="auto">
          <a:xfrm>
            <a:off x="6781800" y="44196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09574" name="AutoShape 29"/>
          <p:cNvSpPr>
            <a:spLocks noChangeArrowheads="1"/>
          </p:cNvSpPr>
          <p:nvPr/>
        </p:nvSpPr>
        <p:spPr bwMode="auto">
          <a:xfrm>
            <a:off x="4724400" y="40386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09575" name="Rectangle 30"/>
          <p:cNvSpPr>
            <a:spLocks noGrp="1" noChangeArrowheads="1"/>
          </p:cNvSpPr>
          <p:nvPr>
            <p:ph type="body" idx="1"/>
          </p:nvPr>
        </p:nvSpPr>
        <p:spPr>
          <a:xfrm>
            <a:off x="671513" y="1143000"/>
            <a:ext cx="8015287" cy="2362200"/>
          </a:xfrm>
          <a:noFill/>
        </p:spPr>
        <p:txBody>
          <a:bodyPr/>
          <a:lstStyle/>
          <a:p>
            <a:pPr>
              <a:lnSpc>
                <a:spcPct val="75000"/>
              </a:lnSpc>
            </a:pPr>
            <a:r>
              <a:rPr lang="en-US" sz="3000" dirty="0" smtClean="0"/>
              <a:t>… It would be the end of the world if all disks are moved to the third peg.</a:t>
            </a:r>
          </a:p>
          <a:p>
            <a:pPr>
              <a:lnSpc>
                <a:spcPct val="75000"/>
              </a:lnSpc>
            </a:pPr>
            <a:r>
              <a:rPr lang="en-US" sz="3000" dirty="0" smtClean="0"/>
              <a:t>How long would it take? </a:t>
            </a:r>
          </a:p>
          <a:p>
            <a:pPr>
              <a:lnSpc>
                <a:spcPct val="75000"/>
              </a:lnSpc>
            </a:pPr>
            <a:r>
              <a:rPr lang="en-US" sz="3000" dirty="0" smtClean="0"/>
              <a:t>	2</a:t>
            </a:r>
            <a:r>
              <a:rPr lang="en-US" sz="3000" baseline="30000" dirty="0" smtClean="0"/>
              <a:t>64</a:t>
            </a:r>
            <a:r>
              <a:rPr lang="en-US" sz="3000" dirty="0" smtClean="0"/>
              <a:t> – 1 moves, which is 582 * 10</a:t>
            </a:r>
            <a:r>
              <a:rPr lang="en-US" sz="3000" baseline="30000" dirty="0" smtClean="0"/>
              <a:t>9</a:t>
            </a:r>
            <a:r>
              <a:rPr lang="en-US" sz="3000" dirty="0" smtClean="0"/>
              <a:t> years, if the monks can move one disk in one second and they never make a mistake in their moves.</a:t>
            </a:r>
          </a:p>
        </p:txBody>
      </p:sp>
      <p:sp>
        <p:nvSpPr>
          <p:cNvPr id="109576" name="Oval 13"/>
          <p:cNvSpPr>
            <a:spLocks noChangeArrowheads="1"/>
          </p:cNvSpPr>
          <p:nvPr/>
        </p:nvSpPr>
        <p:spPr bwMode="auto">
          <a:xfrm>
            <a:off x="1600200" y="5867400"/>
            <a:ext cx="2057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77" name="Oval 14"/>
          <p:cNvSpPr>
            <a:spLocks noChangeArrowheads="1"/>
          </p:cNvSpPr>
          <p:nvPr/>
        </p:nvSpPr>
        <p:spPr bwMode="auto">
          <a:xfrm>
            <a:off x="1676400" y="5791200"/>
            <a:ext cx="19050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78" name="Oval 15"/>
          <p:cNvSpPr>
            <a:spLocks noChangeArrowheads="1"/>
          </p:cNvSpPr>
          <p:nvPr/>
        </p:nvSpPr>
        <p:spPr bwMode="auto">
          <a:xfrm>
            <a:off x="1752600" y="5715000"/>
            <a:ext cx="17526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79" name="Oval 16"/>
          <p:cNvSpPr>
            <a:spLocks noChangeArrowheads="1"/>
          </p:cNvSpPr>
          <p:nvPr/>
        </p:nvSpPr>
        <p:spPr bwMode="auto">
          <a:xfrm>
            <a:off x="1828800" y="5638800"/>
            <a:ext cx="16002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0" name="Oval 23"/>
          <p:cNvSpPr>
            <a:spLocks noChangeArrowheads="1"/>
          </p:cNvSpPr>
          <p:nvPr/>
        </p:nvSpPr>
        <p:spPr bwMode="auto">
          <a:xfrm>
            <a:off x="1905000" y="5562600"/>
            <a:ext cx="14478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1" name="Oval 24"/>
          <p:cNvSpPr>
            <a:spLocks noChangeArrowheads="1"/>
          </p:cNvSpPr>
          <p:nvPr/>
        </p:nvSpPr>
        <p:spPr bwMode="auto">
          <a:xfrm>
            <a:off x="1981200" y="5486400"/>
            <a:ext cx="1295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2" name="Oval 25"/>
          <p:cNvSpPr>
            <a:spLocks noChangeArrowheads="1"/>
          </p:cNvSpPr>
          <p:nvPr/>
        </p:nvSpPr>
        <p:spPr bwMode="auto">
          <a:xfrm>
            <a:off x="2057400" y="5410200"/>
            <a:ext cx="11430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3" name="Oval 26"/>
          <p:cNvSpPr>
            <a:spLocks noChangeArrowheads="1"/>
          </p:cNvSpPr>
          <p:nvPr/>
        </p:nvSpPr>
        <p:spPr bwMode="auto">
          <a:xfrm>
            <a:off x="2133600" y="5334000"/>
            <a:ext cx="9906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4" name="Oval 27"/>
          <p:cNvSpPr>
            <a:spLocks noChangeArrowheads="1"/>
          </p:cNvSpPr>
          <p:nvPr/>
        </p:nvSpPr>
        <p:spPr bwMode="auto">
          <a:xfrm flipV="1">
            <a:off x="2209800" y="5257800"/>
            <a:ext cx="8382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5" name="Oval 20"/>
          <p:cNvSpPr>
            <a:spLocks noChangeArrowheads="1"/>
          </p:cNvSpPr>
          <p:nvPr/>
        </p:nvSpPr>
        <p:spPr bwMode="auto">
          <a:xfrm>
            <a:off x="2286000" y="5181600"/>
            <a:ext cx="6858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95957" name="Oval 21"/>
          <p:cNvSpPr>
            <a:spLocks noChangeArrowheads="1"/>
          </p:cNvSpPr>
          <p:nvPr/>
        </p:nvSpPr>
        <p:spPr bwMode="auto">
          <a:xfrm>
            <a:off x="2362200" y="5105400"/>
            <a:ext cx="533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95958" name="Oval 22"/>
          <p:cNvSpPr>
            <a:spLocks noChangeArrowheads="1"/>
          </p:cNvSpPr>
          <p:nvPr/>
        </p:nvSpPr>
        <p:spPr bwMode="auto">
          <a:xfrm>
            <a:off x="2438400" y="5029200"/>
            <a:ext cx="381000" cy="76200"/>
          </a:xfrm>
          <a:prstGeom prst="ellipse">
            <a:avLst/>
          </a:prstGeom>
          <a:solidFill>
            <a:srgbClr val="FFCC00"/>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4.6346E-6 C 0.08698 -0.09806 0.17413 -0.19612 0.21302 -0.19381 C 0.25191 -0.19149 0.24271 -0.08881 0.23368 0.01387 " pathEditMode="relative" rAng="0" ptsTypes="aaA">
                                      <p:cBhvr>
                                        <p:cTn id="6" dur="2000" fill="hold"/>
                                        <p:tgtEl>
                                          <p:spTgt spid="295958"/>
                                        </p:tgtEl>
                                        <p:attrNameLst>
                                          <p:attrName>ppt_x</p:attrName>
                                          <p:attrName>ppt_y</p:attrName>
                                        </p:attrNameLst>
                                      </p:cBhvr>
                                      <p:rCtr x="12600" y="-91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3.88889E-6 -8.73265E-6 C 0.17084 -0.0821 0.34184 -0.1642 0.41806 -0.15403 C 0.49427 -0.14385 0.4757 -0.04163 0.45712 0.06059 " pathEditMode="relative" ptsTypes="aaA">
                                      <p:cBhvr>
                                        <p:cTn id="10" dur="2000" fill="hold"/>
                                        <p:tgtEl>
                                          <p:spTgt spid="295957"/>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23368 0.01387 C 0.23368 -0.06985 0.23385 -0.15333 0.26736 -0.18502 C 0.30087 -0.2167 0.40312 -0.21832 0.4349 -0.17646 C 0.46667 -0.1346 0.4625 -0.03446 0.45833 0.06568 " pathEditMode="relative" rAng="0" ptsTypes="aaaA">
                                      <p:cBhvr>
                                        <p:cTn id="14" dur="2000" fill="hold"/>
                                        <p:tgtEl>
                                          <p:spTgt spid="295958"/>
                                        </p:tgtEl>
                                        <p:attrNameLst>
                                          <p:attrName>ppt_x</p:attrName>
                                          <p:attrName>ppt_y</p:attrName>
                                        </p:attrNameLst>
                                      </p:cBhvr>
                                      <p:rCtr x="11600" y="-9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7" grpId="0" animBg="1"/>
      <p:bldP spid="295958" grpId="0" animBg="1"/>
      <p:bldP spid="29595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44450"/>
            <a:ext cx="9144000" cy="563563"/>
          </a:xfrm>
          <a:prstGeom prst="rect">
            <a:avLst/>
          </a:prstGeom>
          <a:noFill/>
          <a:ln w="9525">
            <a:noFill/>
            <a:miter lim="800000"/>
            <a:headEnd/>
            <a:tailEnd/>
          </a:ln>
        </p:spPr>
        <p:txBody>
          <a:bodyPr lIns="96744" tIns="48372" rIns="96744" bIns="48372" anchor="ctr"/>
          <a:lstStyle/>
          <a:p>
            <a:pPr marL="1635125" indent="-1635125" algn="ctr" defTabSz="966788">
              <a:lnSpc>
                <a:spcPct val="85000"/>
              </a:lnSpc>
              <a:spcBef>
                <a:spcPct val="20000"/>
              </a:spcBef>
            </a:pPr>
            <a:r>
              <a:rPr lang="en-US" sz="3200" b="1" dirty="0">
                <a:solidFill>
                  <a:srgbClr val="000080"/>
                </a:solidFill>
                <a:cs typeface="Times New Roman" pitchFamily="18" charset="0"/>
              </a:rPr>
              <a:t>Hanoi Towers: Following the </a:t>
            </a:r>
            <a:r>
              <a:rPr lang="en-US" sz="3200" b="1" dirty="0" smtClean="0">
                <a:solidFill>
                  <a:srgbClr val="000080"/>
                </a:solidFill>
                <a:cs typeface="Times New Roman" pitchFamily="18" charset="0"/>
              </a:rPr>
              <a:t>4-Step Design </a:t>
            </a:r>
            <a:r>
              <a:rPr lang="en-US" sz="3200" b="1" dirty="0">
                <a:solidFill>
                  <a:srgbClr val="000080"/>
                </a:solidFill>
                <a:cs typeface="Times New Roman" pitchFamily="18" charset="0"/>
              </a:rPr>
              <a:t>Steps</a:t>
            </a:r>
          </a:p>
        </p:txBody>
      </p:sp>
      <p:sp>
        <p:nvSpPr>
          <p:cNvPr id="110595" name="Rectangle 4"/>
          <p:cNvSpPr>
            <a:spLocks noChangeArrowheads="1"/>
          </p:cNvSpPr>
          <p:nvPr/>
        </p:nvSpPr>
        <p:spPr bwMode="auto">
          <a:xfrm>
            <a:off x="3987800" y="849313"/>
            <a:ext cx="103188" cy="798512"/>
          </a:xfrm>
          <a:prstGeom prst="rect">
            <a:avLst/>
          </a:prstGeom>
          <a:solidFill>
            <a:srgbClr val="996600"/>
          </a:solidFill>
          <a:ln w="9525">
            <a:noFill/>
            <a:miter lim="800000"/>
            <a:headEnd/>
            <a:tailEnd/>
          </a:ln>
        </p:spPr>
        <p:txBody>
          <a:bodyPr wrap="none" anchor="ctr"/>
          <a:lstStyle/>
          <a:p>
            <a:endParaRPr lang="en-US"/>
          </a:p>
        </p:txBody>
      </p:sp>
      <p:sp>
        <p:nvSpPr>
          <p:cNvPr id="110596" name="Rectangle 5"/>
          <p:cNvSpPr>
            <a:spLocks noChangeArrowheads="1"/>
          </p:cNvSpPr>
          <p:nvPr/>
        </p:nvSpPr>
        <p:spPr bwMode="auto">
          <a:xfrm>
            <a:off x="5661025" y="849313"/>
            <a:ext cx="106363" cy="798512"/>
          </a:xfrm>
          <a:prstGeom prst="rect">
            <a:avLst/>
          </a:prstGeom>
          <a:solidFill>
            <a:srgbClr val="996600"/>
          </a:solidFill>
          <a:ln w="9525">
            <a:noFill/>
            <a:miter lim="800000"/>
            <a:headEnd/>
            <a:tailEnd/>
          </a:ln>
        </p:spPr>
        <p:txBody>
          <a:bodyPr wrap="none" anchor="ctr"/>
          <a:lstStyle/>
          <a:p>
            <a:endParaRPr lang="en-US"/>
          </a:p>
        </p:txBody>
      </p:sp>
      <p:sp>
        <p:nvSpPr>
          <p:cNvPr id="110597" name="Rectangle 6"/>
          <p:cNvSpPr>
            <a:spLocks noChangeArrowheads="1"/>
          </p:cNvSpPr>
          <p:nvPr/>
        </p:nvSpPr>
        <p:spPr bwMode="auto">
          <a:xfrm>
            <a:off x="7334250" y="849313"/>
            <a:ext cx="106363" cy="798512"/>
          </a:xfrm>
          <a:prstGeom prst="rect">
            <a:avLst/>
          </a:prstGeom>
          <a:solidFill>
            <a:srgbClr val="996600"/>
          </a:solidFill>
          <a:ln w="9525">
            <a:noFill/>
            <a:miter lim="800000"/>
            <a:headEnd/>
            <a:tailEnd/>
          </a:ln>
        </p:spPr>
        <p:txBody>
          <a:bodyPr wrap="none" anchor="ctr"/>
          <a:lstStyle/>
          <a:p>
            <a:endParaRPr lang="en-US"/>
          </a:p>
        </p:txBody>
      </p:sp>
      <p:sp>
        <p:nvSpPr>
          <p:cNvPr id="110598" name="Text Box 7"/>
          <p:cNvSpPr txBox="1">
            <a:spLocks noChangeArrowheads="1"/>
          </p:cNvSpPr>
          <p:nvPr/>
        </p:nvSpPr>
        <p:spPr bwMode="auto">
          <a:xfrm>
            <a:off x="747713" y="1065213"/>
            <a:ext cx="1679575" cy="677862"/>
          </a:xfrm>
          <a:prstGeom prst="rect">
            <a:avLst/>
          </a:prstGeom>
          <a:noFill/>
          <a:ln w="9525">
            <a:noFill/>
            <a:miter lim="800000"/>
            <a:headEnd/>
            <a:tailEnd/>
          </a:ln>
        </p:spPr>
        <p:txBody>
          <a:bodyPr wrap="none" lIns="96744" tIns="48372" rIns="96744" bIns="48372">
            <a:spAutoFit/>
          </a:bodyPr>
          <a:lstStyle/>
          <a:p>
            <a:pPr defTabSz="966788"/>
            <a:r>
              <a:rPr lang="en-US" sz="1900"/>
              <a:t>Step 1</a:t>
            </a:r>
            <a:br>
              <a:rPr lang="en-US" sz="1900"/>
            </a:br>
            <a:r>
              <a:rPr lang="en-US" sz="1900"/>
              <a:t>Size-n problem</a:t>
            </a:r>
          </a:p>
        </p:txBody>
      </p:sp>
      <p:grpSp>
        <p:nvGrpSpPr>
          <p:cNvPr id="110599" name="Group 8"/>
          <p:cNvGrpSpPr>
            <a:grpSpLocks/>
          </p:cNvGrpSpPr>
          <p:nvPr/>
        </p:nvGrpSpPr>
        <p:grpSpPr bwMode="auto">
          <a:xfrm>
            <a:off x="3287713" y="942975"/>
            <a:ext cx="1555750" cy="619125"/>
            <a:chOff x="1296" y="1296"/>
            <a:chExt cx="873" cy="417"/>
          </a:xfrm>
        </p:grpSpPr>
        <p:sp>
          <p:nvSpPr>
            <p:cNvPr id="110631" name="Oval 9"/>
            <p:cNvSpPr>
              <a:spLocks noChangeArrowheads="1"/>
            </p:cNvSpPr>
            <p:nvPr/>
          </p:nvSpPr>
          <p:spPr bwMode="auto">
            <a:xfrm>
              <a:off x="1296" y="1602"/>
              <a:ext cx="873" cy="111"/>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32" name="Oval 10"/>
            <p:cNvSpPr>
              <a:spLocks noChangeArrowheads="1"/>
            </p:cNvSpPr>
            <p:nvPr/>
          </p:nvSpPr>
          <p:spPr bwMode="auto">
            <a:xfrm>
              <a:off x="1427" y="1492"/>
              <a:ext cx="611" cy="74"/>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33" name="Oval 11"/>
            <p:cNvSpPr>
              <a:spLocks noChangeArrowheads="1"/>
            </p:cNvSpPr>
            <p:nvPr/>
          </p:nvSpPr>
          <p:spPr bwMode="auto">
            <a:xfrm>
              <a:off x="1558" y="1381"/>
              <a:ext cx="349" cy="74"/>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34" name="Oval 12"/>
            <p:cNvSpPr>
              <a:spLocks noChangeArrowheads="1"/>
            </p:cNvSpPr>
            <p:nvPr/>
          </p:nvSpPr>
          <p:spPr bwMode="auto">
            <a:xfrm>
              <a:off x="1632" y="1296"/>
              <a:ext cx="192" cy="48"/>
            </a:xfrm>
            <a:prstGeom prst="ellipse">
              <a:avLst/>
            </a:prstGeom>
            <a:solidFill>
              <a:srgbClr val="FFCC00"/>
            </a:solidFill>
            <a:ln w="9525">
              <a:solidFill>
                <a:schemeClr val="bg1"/>
              </a:solidFill>
              <a:round/>
              <a:headEnd/>
              <a:tailEnd/>
            </a:ln>
          </p:spPr>
          <p:txBody>
            <a:bodyPr wrap="none" anchor="ctr"/>
            <a:lstStyle/>
            <a:p>
              <a:endParaRPr lang="en-US"/>
            </a:p>
          </p:txBody>
        </p:sp>
      </p:grpSp>
      <p:sp>
        <p:nvSpPr>
          <p:cNvPr id="110600" name="Rectangle 40"/>
          <p:cNvSpPr>
            <a:spLocks noChangeArrowheads="1"/>
          </p:cNvSpPr>
          <p:nvPr/>
        </p:nvSpPr>
        <p:spPr bwMode="auto">
          <a:xfrm>
            <a:off x="2057400" y="1774825"/>
            <a:ext cx="6405563" cy="384175"/>
          </a:xfrm>
          <a:prstGeom prst="rect">
            <a:avLst/>
          </a:prstGeom>
          <a:noFill/>
          <a:ln w="9525">
            <a:noFill/>
            <a:miter lim="800000"/>
            <a:headEnd/>
            <a:tailEnd/>
          </a:ln>
        </p:spPr>
        <p:txBody>
          <a:bodyPr wrap="none" lIns="96744" tIns="48372" rIns="96744" bIns="48372">
            <a:spAutoFit/>
          </a:bodyPr>
          <a:lstStyle/>
          <a:p>
            <a:pPr defTabSz="966788"/>
            <a:r>
              <a:rPr lang="en-US" sz="1900" dirty="0">
                <a:solidFill>
                  <a:schemeClr val="accent2"/>
                </a:solidFill>
                <a:latin typeface="Courier New" pitchFamily="49" charset="0"/>
                <a:cs typeface="Courier New" pitchFamily="49" charset="0"/>
              </a:rPr>
              <a:t>void Hanoi(</a:t>
            </a:r>
            <a:r>
              <a:rPr lang="en-US" sz="1900" b="1" dirty="0">
                <a:solidFill>
                  <a:schemeClr val="accent2"/>
                </a:solidFill>
                <a:latin typeface="Courier New" pitchFamily="49" charset="0"/>
                <a:cs typeface="Courier New" pitchFamily="49" charset="0"/>
              </a:rPr>
              <a:t>n</a:t>
            </a:r>
            <a:r>
              <a:rPr lang="en-US" sz="1900" dirty="0">
                <a:solidFill>
                  <a:schemeClr val="accent2"/>
                </a:solidFill>
                <a:latin typeface="Courier New" pitchFamily="49" charset="0"/>
                <a:cs typeface="Courier New" pitchFamily="49" charset="0"/>
              </a:rPr>
              <a:t>, source, center,  destination)</a:t>
            </a:r>
          </a:p>
        </p:txBody>
      </p:sp>
      <p:sp>
        <p:nvSpPr>
          <p:cNvPr id="268329" name="Rectangle 41"/>
          <p:cNvSpPr>
            <a:spLocks noChangeArrowheads="1"/>
          </p:cNvSpPr>
          <p:nvPr/>
        </p:nvSpPr>
        <p:spPr bwMode="auto">
          <a:xfrm>
            <a:off x="3208338" y="3363913"/>
            <a:ext cx="5738562" cy="390077"/>
          </a:xfrm>
          <a:prstGeom prst="rect">
            <a:avLst/>
          </a:prstGeom>
          <a:noFill/>
          <a:ln w="9525">
            <a:noFill/>
            <a:miter lim="800000"/>
            <a:headEnd/>
            <a:tailEnd/>
          </a:ln>
        </p:spPr>
        <p:txBody>
          <a:bodyPr wrap="none" lIns="96744" tIns="48372" rIns="96744" bIns="48372">
            <a:spAutoFit/>
          </a:bodyPr>
          <a:lstStyle/>
          <a:p>
            <a:pPr defTabSz="966788"/>
            <a:r>
              <a:rPr lang="en-US" sz="1900" smtClean="0">
                <a:solidFill>
                  <a:schemeClr val="accent2"/>
                </a:solidFill>
                <a:latin typeface="Courier New" pitchFamily="49" charset="0"/>
                <a:cs typeface="Courier New" pitchFamily="49" charset="0"/>
              </a:rPr>
              <a:t>“Move </a:t>
            </a:r>
            <a:r>
              <a:rPr lang="en-US" sz="1900">
                <a:solidFill>
                  <a:schemeClr val="accent2"/>
                </a:solidFill>
                <a:latin typeface="Courier New" pitchFamily="49" charset="0"/>
                <a:cs typeface="Courier New" pitchFamily="49" charset="0"/>
              </a:rPr>
              <a:t>disk from source to </a:t>
            </a:r>
            <a:r>
              <a:rPr lang="en-US" sz="1900" smtClean="0">
                <a:solidFill>
                  <a:schemeClr val="accent2"/>
                </a:solidFill>
                <a:latin typeface="Courier New" pitchFamily="49" charset="0"/>
                <a:cs typeface="Courier New" pitchFamily="49" charset="0"/>
              </a:rPr>
              <a:t>destination”</a:t>
            </a:r>
            <a:endParaRPr lang="en-US" sz="1900">
              <a:solidFill>
                <a:schemeClr val="accent2"/>
              </a:solidFill>
              <a:latin typeface="Courier New" pitchFamily="49" charset="0"/>
              <a:cs typeface="Courier New" pitchFamily="49" charset="0"/>
            </a:endParaRPr>
          </a:p>
        </p:txBody>
      </p:sp>
      <p:sp>
        <p:nvSpPr>
          <p:cNvPr id="110602" name="Rectangle 3"/>
          <p:cNvSpPr>
            <a:spLocks noChangeArrowheads="1"/>
          </p:cNvSpPr>
          <p:nvPr/>
        </p:nvSpPr>
        <p:spPr bwMode="auto">
          <a:xfrm>
            <a:off x="3287713" y="1593850"/>
            <a:ext cx="5127625" cy="111125"/>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68303" name="Rectangle 15"/>
          <p:cNvSpPr>
            <a:spLocks noChangeArrowheads="1"/>
          </p:cNvSpPr>
          <p:nvPr/>
        </p:nvSpPr>
        <p:spPr bwMode="auto">
          <a:xfrm>
            <a:off x="3987800" y="2333625"/>
            <a:ext cx="103188" cy="798513"/>
          </a:xfrm>
          <a:prstGeom prst="rect">
            <a:avLst/>
          </a:prstGeom>
          <a:solidFill>
            <a:srgbClr val="996600"/>
          </a:solidFill>
          <a:ln w="9525">
            <a:noFill/>
            <a:miter lim="800000"/>
            <a:headEnd/>
            <a:tailEnd/>
          </a:ln>
        </p:spPr>
        <p:txBody>
          <a:bodyPr wrap="none" anchor="ctr"/>
          <a:lstStyle/>
          <a:p>
            <a:endParaRPr lang="en-US"/>
          </a:p>
        </p:txBody>
      </p:sp>
      <p:sp>
        <p:nvSpPr>
          <p:cNvPr id="268304" name="Rectangle 16"/>
          <p:cNvSpPr>
            <a:spLocks noChangeArrowheads="1"/>
          </p:cNvSpPr>
          <p:nvPr/>
        </p:nvSpPr>
        <p:spPr bwMode="auto">
          <a:xfrm>
            <a:off x="5661025" y="2333625"/>
            <a:ext cx="106363" cy="798513"/>
          </a:xfrm>
          <a:prstGeom prst="rect">
            <a:avLst/>
          </a:prstGeom>
          <a:solidFill>
            <a:srgbClr val="996600"/>
          </a:solidFill>
          <a:ln w="9525">
            <a:noFill/>
            <a:miter lim="800000"/>
            <a:headEnd/>
            <a:tailEnd/>
          </a:ln>
        </p:spPr>
        <p:txBody>
          <a:bodyPr wrap="none" anchor="ctr"/>
          <a:lstStyle/>
          <a:p>
            <a:endParaRPr lang="en-US"/>
          </a:p>
        </p:txBody>
      </p:sp>
      <p:sp>
        <p:nvSpPr>
          <p:cNvPr id="268305" name="Rectangle 17"/>
          <p:cNvSpPr>
            <a:spLocks noChangeArrowheads="1"/>
          </p:cNvSpPr>
          <p:nvPr/>
        </p:nvSpPr>
        <p:spPr bwMode="auto">
          <a:xfrm>
            <a:off x="7334250" y="2333625"/>
            <a:ext cx="106363" cy="798513"/>
          </a:xfrm>
          <a:prstGeom prst="rect">
            <a:avLst/>
          </a:prstGeom>
          <a:solidFill>
            <a:srgbClr val="996600"/>
          </a:solidFill>
          <a:ln w="9525">
            <a:noFill/>
            <a:miter lim="800000"/>
            <a:headEnd/>
            <a:tailEnd/>
          </a:ln>
        </p:spPr>
        <p:txBody>
          <a:bodyPr wrap="none" anchor="ctr"/>
          <a:lstStyle/>
          <a:p>
            <a:endParaRPr lang="en-US"/>
          </a:p>
        </p:txBody>
      </p:sp>
      <p:sp>
        <p:nvSpPr>
          <p:cNvPr id="268306" name="Text Box 18"/>
          <p:cNvSpPr txBox="1">
            <a:spLocks noChangeArrowheads="1"/>
          </p:cNvSpPr>
          <p:nvPr/>
        </p:nvSpPr>
        <p:spPr bwMode="auto">
          <a:xfrm>
            <a:off x="725488" y="2219325"/>
            <a:ext cx="2093912" cy="1250950"/>
          </a:xfrm>
          <a:prstGeom prst="rect">
            <a:avLst/>
          </a:prstGeom>
          <a:noFill/>
          <a:ln w="9525">
            <a:noFill/>
            <a:miter lim="800000"/>
            <a:headEnd/>
            <a:tailEnd/>
          </a:ln>
        </p:spPr>
        <p:txBody>
          <a:bodyPr lIns="96744" tIns="48372" rIns="96744" bIns="48372">
            <a:spAutoFit/>
          </a:bodyPr>
          <a:lstStyle/>
          <a:p>
            <a:pPr defTabSz="966788"/>
            <a:r>
              <a:rPr lang="en-US" sz="1900"/>
              <a:t>Step 2</a:t>
            </a:r>
          </a:p>
          <a:p>
            <a:pPr defTabSz="966788"/>
            <a:r>
              <a:rPr lang="en-US" sz="1900"/>
              <a:t>Stopping condition</a:t>
            </a:r>
          </a:p>
          <a:p>
            <a:pPr defTabSz="966788"/>
            <a:r>
              <a:rPr lang="en-US" sz="1900"/>
              <a:t>(size-1 problem) and solution:</a:t>
            </a:r>
          </a:p>
        </p:txBody>
      </p:sp>
      <p:sp>
        <p:nvSpPr>
          <p:cNvPr id="268307" name="Oval 19"/>
          <p:cNvSpPr>
            <a:spLocks noChangeArrowheads="1"/>
          </p:cNvSpPr>
          <p:nvPr/>
        </p:nvSpPr>
        <p:spPr bwMode="auto">
          <a:xfrm>
            <a:off x="3271838" y="2881313"/>
            <a:ext cx="1554162" cy="165100"/>
          </a:xfrm>
          <a:prstGeom prst="ellipse">
            <a:avLst/>
          </a:prstGeom>
          <a:solidFill>
            <a:srgbClr val="FFCC00"/>
          </a:solidFill>
          <a:ln w="9525">
            <a:solidFill>
              <a:schemeClr val="bg1"/>
            </a:solidFill>
            <a:round/>
            <a:headEnd/>
            <a:tailEnd/>
          </a:ln>
        </p:spPr>
        <p:txBody>
          <a:bodyPr wrap="none" anchor="ctr"/>
          <a:lstStyle/>
          <a:p>
            <a:endParaRPr lang="en-US"/>
          </a:p>
        </p:txBody>
      </p:sp>
      <p:sp>
        <p:nvSpPr>
          <p:cNvPr id="268302" name="Rectangle 14"/>
          <p:cNvSpPr>
            <a:spLocks noChangeArrowheads="1"/>
          </p:cNvSpPr>
          <p:nvPr/>
        </p:nvSpPr>
        <p:spPr bwMode="auto">
          <a:xfrm>
            <a:off x="3287713" y="3074988"/>
            <a:ext cx="5127625" cy="111125"/>
          </a:xfrm>
          <a:prstGeom prst="rect">
            <a:avLst/>
          </a:prstGeom>
          <a:solidFill>
            <a:srgbClr val="FFFFCC"/>
          </a:solidFill>
          <a:ln w="9525">
            <a:solidFill>
              <a:schemeClr val="tx1"/>
            </a:solidFill>
            <a:miter lim="800000"/>
            <a:headEnd/>
            <a:tailEnd/>
          </a:ln>
        </p:spPr>
        <p:txBody>
          <a:bodyPr wrap="none" anchor="ctr"/>
          <a:lstStyle/>
          <a:p>
            <a:endParaRPr lang="en-US"/>
          </a:p>
        </p:txBody>
      </p:sp>
      <p:grpSp>
        <p:nvGrpSpPr>
          <p:cNvPr id="3" name="Group 44"/>
          <p:cNvGrpSpPr>
            <a:grpSpLocks/>
          </p:cNvGrpSpPr>
          <p:nvPr/>
        </p:nvGrpSpPr>
        <p:grpSpPr bwMode="auto">
          <a:xfrm>
            <a:off x="725488" y="4073525"/>
            <a:ext cx="8166100" cy="1190625"/>
            <a:chOff x="457" y="2566"/>
            <a:chExt cx="5144" cy="750"/>
          </a:xfrm>
        </p:grpSpPr>
        <p:sp>
          <p:nvSpPr>
            <p:cNvPr id="110624" name="Rectangle 22"/>
            <p:cNvSpPr>
              <a:spLocks noChangeArrowheads="1"/>
            </p:cNvSpPr>
            <p:nvPr/>
          </p:nvSpPr>
          <p:spPr bwMode="auto">
            <a:xfrm>
              <a:off x="2512" y="2566"/>
              <a:ext cx="65" cy="502"/>
            </a:xfrm>
            <a:prstGeom prst="rect">
              <a:avLst/>
            </a:prstGeom>
            <a:solidFill>
              <a:srgbClr val="996600"/>
            </a:solidFill>
            <a:ln w="9525">
              <a:noFill/>
              <a:miter lim="800000"/>
              <a:headEnd/>
              <a:tailEnd/>
            </a:ln>
          </p:spPr>
          <p:txBody>
            <a:bodyPr wrap="none" anchor="ctr"/>
            <a:lstStyle/>
            <a:p>
              <a:endParaRPr lang="en-US"/>
            </a:p>
          </p:txBody>
        </p:sp>
        <p:sp>
          <p:nvSpPr>
            <p:cNvPr id="110625" name="Rectangle 23"/>
            <p:cNvSpPr>
              <a:spLocks noChangeArrowheads="1"/>
            </p:cNvSpPr>
            <p:nvPr/>
          </p:nvSpPr>
          <p:spPr bwMode="auto">
            <a:xfrm>
              <a:off x="3566" y="2566"/>
              <a:ext cx="67" cy="502"/>
            </a:xfrm>
            <a:prstGeom prst="rect">
              <a:avLst/>
            </a:prstGeom>
            <a:solidFill>
              <a:srgbClr val="996600"/>
            </a:solidFill>
            <a:ln w="9525">
              <a:noFill/>
              <a:miter lim="800000"/>
              <a:headEnd/>
              <a:tailEnd/>
            </a:ln>
          </p:spPr>
          <p:txBody>
            <a:bodyPr wrap="none" anchor="ctr"/>
            <a:lstStyle/>
            <a:p>
              <a:endParaRPr lang="en-US"/>
            </a:p>
          </p:txBody>
        </p:sp>
        <p:sp>
          <p:nvSpPr>
            <p:cNvPr id="110626" name="Rectangle 24"/>
            <p:cNvSpPr>
              <a:spLocks noChangeArrowheads="1"/>
            </p:cNvSpPr>
            <p:nvPr/>
          </p:nvSpPr>
          <p:spPr bwMode="auto">
            <a:xfrm>
              <a:off x="4620" y="2566"/>
              <a:ext cx="67" cy="502"/>
            </a:xfrm>
            <a:prstGeom prst="rect">
              <a:avLst/>
            </a:prstGeom>
            <a:solidFill>
              <a:srgbClr val="996600"/>
            </a:solidFill>
            <a:ln w="9525">
              <a:noFill/>
              <a:miter lim="800000"/>
              <a:headEnd/>
              <a:tailEnd/>
            </a:ln>
          </p:spPr>
          <p:txBody>
            <a:bodyPr wrap="none" anchor="ctr"/>
            <a:lstStyle/>
            <a:p>
              <a:endParaRPr lang="en-US"/>
            </a:p>
          </p:txBody>
        </p:sp>
        <p:sp>
          <p:nvSpPr>
            <p:cNvPr id="110627" name="Text Box 25"/>
            <p:cNvSpPr txBox="1">
              <a:spLocks noChangeArrowheads="1"/>
            </p:cNvSpPr>
            <p:nvPr/>
          </p:nvSpPr>
          <p:spPr bwMode="auto">
            <a:xfrm>
              <a:off x="457" y="2658"/>
              <a:ext cx="1283" cy="424"/>
            </a:xfrm>
            <a:prstGeom prst="rect">
              <a:avLst/>
            </a:prstGeom>
            <a:noFill/>
            <a:ln w="9525">
              <a:noFill/>
              <a:miter lim="800000"/>
              <a:headEnd/>
              <a:tailEnd/>
            </a:ln>
          </p:spPr>
          <p:txBody>
            <a:bodyPr wrap="none" lIns="96744" tIns="48372" rIns="96744" bIns="48372">
              <a:spAutoFit/>
            </a:bodyPr>
            <a:lstStyle/>
            <a:p>
              <a:pPr defTabSz="966788"/>
              <a:r>
                <a:rPr lang="en-US" sz="1900"/>
                <a:t>Step 3:</a:t>
              </a:r>
            </a:p>
            <a:p>
              <a:pPr defTabSz="966788"/>
              <a:r>
                <a:rPr lang="en-US" sz="1900"/>
                <a:t>Size-(n-1) problem</a:t>
              </a:r>
            </a:p>
          </p:txBody>
        </p:sp>
        <p:sp>
          <p:nvSpPr>
            <p:cNvPr id="110628" name="Text Box 34"/>
            <p:cNvSpPr txBox="1">
              <a:spLocks noChangeArrowheads="1"/>
            </p:cNvSpPr>
            <p:nvPr/>
          </p:nvSpPr>
          <p:spPr bwMode="auto">
            <a:xfrm>
              <a:off x="457" y="3023"/>
              <a:ext cx="976" cy="242"/>
            </a:xfrm>
            <a:prstGeom prst="rect">
              <a:avLst/>
            </a:prstGeom>
            <a:noFill/>
            <a:ln w="9525">
              <a:noFill/>
              <a:miter lim="800000"/>
              <a:headEnd/>
              <a:tailEnd/>
            </a:ln>
          </p:spPr>
          <p:txBody>
            <a:bodyPr wrap="none" lIns="96744" tIns="48372" rIns="96744" bIns="48372">
              <a:spAutoFit/>
            </a:bodyPr>
            <a:lstStyle/>
            <a:p>
              <a:pPr defTabSz="966788"/>
              <a:r>
                <a:rPr lang="en-US" sz="1900"/>
                <a:t>Several cases:</a:t>
              </a:r>
            </a:p>
          </p:txBody>
        </p:sp>
        <p:sp>
          <p:nvSpPr>
            <p:cNvPr id="110629" name="Rectangle 38"/>
            <p:cNvSpPr>
              <a:spLocks noChangeArrowheads="1"/>
            </p:cNvSpPr>
            <p:nvPr/>
          </p:nvSpPr>
          <p:spPr bwMode="auto">
            <a:xfrm>
              <a:off x="1839" y="3074"/>
              <a:ext cx="3762" cy="242"/>
            </a:xfrm>
            <a:prstGeom prst="rect">
              <a:avLst/>
            </a:prstGeom>
            <a:noFill/>
            <a:ln w="9525">
              <a:noFill/>
              <a:miter lim="800000"/>
              <a:headEnd/>
              <a:tailEnd/>
            </a:ln>
          </p:spPr>
          <p:txBody>
            <a:bodyPr wrap="none" lIns="96744" tIns="48372" rIns="96744" bIns="48372">
              <a:spAutoFit/>
            </a:bodyPr>
            <a:lstStyle/>
            <a:p>
              <a:pPr defTabSz="966788"/>
              <a:r>
                <a:rPr lang="en-US" sz="1900">
                  <a:solidFill>
                    <a:schemeClr val="accent2"/>
                  </a:solidFill>
                  <a:latin typeface="Courier New" pitchFamily="49" charset="0"/>
                  <a:cs typeface="Courier New" pitchFamily="49" charset="0"/>
                </a:rPr>
                <a:t>(hanoi n-1 </a:t>
              </a:r>
              <a:r>
                <a:rPr lang="en-US" sz="1900">
                  <a:solidFill>
                    <a:srgbClr val="CC3300"/>
                  </a:solidFill>
                  <a:latin typeface="Courier New" pitchFamily="49" charset="0"/>
                  <a:cs typeface="Courier New" pitchFamily="49" charset="0"/>
                </a:rPr>
                <a:t>source  center</a:t>
              </a:r>
              <a:r>
                <a:rPr lang="en-US" sz="1900">
                  <a:solidFill>
                    <a:schemeClr val="accent2"/>
                  </a:solidFill>
                  <a:latin typeface="Courier New" pitchFamily="49" charset="0"/>
                  <a:cs typeface="Courier New" pitchFamily="49" charset="0"/>
                </a:rPr>
                <a:t>   destination)</a:t>
              </a:r>
            </a:p>
          </p:txBody>
        </p:sp>
        <p:sp>
          <p:nvSpPr>
            <p:cNvPr id="110630" name="Rectangle 21"/>
            <p:cNvSpPr>
              <a:spLocks noChangeArrowheads="1"/>
            </p:cNvSpPr>
            <p:nvPr/>
          </p:nvSpPr>
          <p:spPr bwMode="auto">
            <a:xfrm>
              <a:off x="2071" y="3032"/>
              <a:ext cx="3229" cy="70"/>
            </a:xfrm>
            <a:prstGeom prst="rect">
              <a:avLst/>
            </a:prstGeom>
            <a:solidFill>
              <a:srgbClr val="FFFFCC"/>
            </a:solidFill>
            <a:ln w="9525">
              <a:solidFill>
                <a:schemeClr val="tx1"/>
              </a:solidFill>
              <a:miter lim="800000"/>
              <a:headEnd/>
              <a:tailEnd/>
            </a:ln>
          </p:spPr>
          <p:txBody>
            <a:bodyPr wrap="none" anchor="ctr"/>
            <a:lstStyle/>
            <a:p>
              <a:endParaRPr lang="en-US"/>
            </a:p>
          </p:txBody>
        </p:sp>
      </p:grpSp>
      <p:grpSp>
        <p:nvGrpSpPr>
          <p:cNvPr id="4" name="Group 46"/>
          <p:cNvGrpSpPr>
            <a:grpSpLocks/>
          </p:cNvGrpSpPr>
          <p:nvPr/>
        </p:nvGrpSpPr>
        <p:grpSpPr bwMode="auto">
          <a:xfrm>
            <a:off x="2959100" y="5478463"/>
            <a:ext cx="5683250" cy="1236662"/>
            <a:chOff x="1864" y="3451"/>
            <a:chExt cx="3580" cy="779"/>
          </a:xfrm>
        </p:grpSpPr>
        <p:sp>
          <p:nvSpPr>
            <p:cNvPr id="110619" name="Rectangle 31"/>
            <p:cNvSpPr>
              <a:spLocks noChangeArrowheads="1"/>
            </p:cNvSpPr>
            <p:nvPr/>
          </p:nvSpPr>
          <p:spPr bwMode="auto">
            <a:xfrm>
              <a:off x="2512" y="3451"/>
              <a:ext cx="65" cy="503"/>
            </a:xfrm>
            <a:prstGeom prst="rect">
              <a:avLst/>
            </a:prstGeom>
            <a:solidFill>
              <a:srgbClr val="996600"/>
            </a:solidFill>
            <a:ln w="9525">
              <a:noFill/>
              <a:miter lim="800000"/>
              <a:headEnd/>
              <a:tailEnd/>
            </a:ln>
          </p:spPr>
          <p:txBody>
            <a:bodyPr wrap="none" anchor="ctr"/>
            <a:lstStyle/>
            <a:p>
              <a:endParaRPr lang="en-US"/>
            </a:p>
          </p:txBody>
        </p:sp>
        <p:sp>
          <p:nvSpPr>
            <p:cNvPr id="110620" name="Rectangle 32"/>
            <p:cNvSpPr>
              <a:spLocks noChangeArrowheads="1"/>
            </p:cNvSpPr>
            <p:nvPr/>
          </p:nvSpPr>
          <p:spPr bwMode="auto">
            <a:xfrm>
              <a:off x="3566" y="3451"/>
              <a:ext cx="67" cy="503"/>
            </a:xfrm>
            <a:prstGeom prst="rect">
              <a:avLst/>
            </a:prstGeom>
            <a:solidFill>
              <a:srgbClr val="996600"/>
            </a:solidFill>
            <a:ln w="9525">
              <a:noFill/>
              <a:miter lim="800000"/>
              <a:headEnd/>
              <a:tailEnd/>
            </a:ln>
          </p:spPr>
          <p:txBody>
            <a:bodyPr wrap="none" anchor="ctr"/>
            <a:lstStyle/>
            <a:p>
              <a:endParaRPr lang="en-US"/>
            </a:p>
          </p:txBody>
        </p:sp>
        <p:sp>
          <p:nvSpPr>
            <p:cNvPr id="110621" name="Rectangle 33"/>
            <p:cNvSpPr>
              <a:spLocks noChangeArrowheads="1"/>
            </p:cNvSpPr>
            <p:nvPr/>
          </p:nvSpPr>
          <p:spPr bwMode="auto">
            <a:xfrm>
              <a:off x="4620" y="3451"/>
              <a:ext cx="67" cy="503"/>
            </a:xfrm>
            <a:prstGeom prst="rect">
              <a:avLst/>
            </a:prstGeom>
            <a:solidFill>
              <a:srgbClr val="996600"/>
            </a:solidFill>
            <a:ln w="9525">
              <a:noFill/>
              <a:miter lim="800000"/>
              <a:headEnd/>
              <a:tailEnd/>
            </a:ln>
          </p:spPr>
          <p:txBody>
            <a:bodyPr wrap="none" anchor="ctr"/>
            <a:lstStyle/>
            <a:p>
              <a:endParaRPr lang="en-US"/>
            </a:p>
          </p:txBody>
        </p:sp>
        <p:sp>
          <p:nvSpPr>
            <p:cNvPr id="110622" name="Rectangle 39"/>
            <p:cNvSpPr>
              <a:spLocks noChangeArrowheads="1"/>
            </p:cNvSpPr>
            <p:nvPr/>
          </p:nvSpPr>
          <p:spPr bwMode="auto">
            <a:xfrm>
              <a:off x="1864" y="3988"/>
              <a:ext cx="3580" cy="242"/>
            </a:xfrm>
            <a:prstGeom prst="rect">
              <a:avLst/>
            </a:prstGeom>
            <a:noFill/>
            <a:ln w="9525">
              <a:noFill/>
              <a:miter lim="800000"/>
              <a:headEnd/>
              <a:tailEnd/>
            </a:ln>
          </p:spPr>
          <p:txBody>
            <a:bodyPr wrap="none" lIns="96744" tIns="48372" rIns="96744" bIns="48372">
              <a:spAutoFit/>
            </a:bodyPr>
            <a:lstStyle/>
            <a:p>
              <a:pPr defTabSz="966788"/>
              <a:r>
                <a:rPr lang="en-US" sz="1900">
                  <a:solidFill>
                    <a:schemeClr val="accent2"/>
                  </a:solidFill>
                  <a:latin typeface="Courier New" pitchFamily="49" charset="0"/>
                  <a:cs typeface="Courier New" pitchFamily="49" charset="0"/>
                </a:rPr>
                <a:t>(hanoi n-1 </a:t>
              </a:r>
              <a:r>
                <a:rPr lang="en-US" sz="1900">
                  <a:solidFill>
                    <a:srgbClr val="CC3300"/>
                  </a:solidFill>
                  <a:latin typeface="Courier New" pitchFamily="49" charset="0"/>
                  <a:cs typeface="Courier New" pitchFamily="49" charset="0"/>
                </a:rPr>
                <a:t>center source</a:t>
              </a:r>
              <a:r>
                <a:rPr lang="en-US" sz="1900">
                  <a:solidFill>
                    <a:schemeClr val="accent2"/>
                  </a:solidFill>
                  <a:latin typeface="Courier New" pitchFamily="49" charset="0"/>
                  <a:cs typeface="Courier New" pitchFamily="49" charset="0"/>
                </a:rPr>
                <a:t>  destination)</a:t>
              </a:r>
            </a:p>
          </p:txBody>
        </p:sp>
        <p:sp>
          <p:nvSpPr>
            <p:cNvPr id="110623" name="Rectangle 30"/>
            <p:cNvSpPr>
              <a:spLocks noChangeArrowheads="1"/>
            </p:cNvSpPr>
            <p:nvPr/>
          </p:nvSpPr>
          <p:spPr bwMode="auto">
            <a:xfrm>
              <a:off x="2071" y="3918"/>
              <a:ext cx="3229" cy="70"/>
            </a:xfrm>
            <a:prstGeom prst="rect">
              <a:avLst/>
            </a:prstGeom>
            <a:solidFill>
              <a:srgbClr val="FFFFCC"/>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3284538" y="4267200"/>
            <a:ext cx="1552575" cy="490538"/>
            <a:chOff x="2247" y="2352"/>
            <a:chExt cx="873" cy="332"/>
          </a:xfrm>
        </p:grpSpPr>
        <p:sp>
          <p:nvSpPr>
            <p:cNvPr id="110616" name="Oval 27"/>
            <p:cNvSpPr>
              <a:spLocks noChangeArrowheads="1"/>
            </p:cNvSpPr>
            <p:nvPr/>
          </p:nvSpPr>
          <p:spPr bwMode="auto">
            <a:xfrm>
              <a:off x="2247" y="2573"/>
              <a:ext cx="873" cy="111"/>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17" name="Oval 28"/>
            <p:cNvSpPr>
              <a:spLocks noChangeArrowheads="1"/>
            </p:cNvSpPr>
            <p:nvPr/>
          </p:nvSpPr>
          <p:spPr bwMode="auto">
            <a:xfrm>
              <a:off x="2378" y="2463"/>
              <a:ext cx="611" cy="74"/>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18" name="Oval 29"/>
            <p:cNvSpPr>
              <a:spLocks noChangeArrowheads="1"/>
            </p:cNvSpPr>
            <p:nvPr/>
          </p:nvSpPr>
          <p:spPr bwMode="auto">
            <a:xfrm>
              <a:off x="2509" y="2352"/>
              <a:ext cx="349" cy="74"/>
            </a:xfrm>
            <a:prstGeom prst="ellipse">
              <a:avLst/>
            </a:prstGeom>
            <a:solidFill>
              <a:srgbClr val="FFCC00"/>
            </a:solidFill>
            <a:ln w="9525">
              <a:solidFill>
                <a:schemeClr val="bg1"/>
              </a:solidFill>
              <a:round/>
              <a:headEnd/>
              <a:tailEnd/>
            </a:ln>
          </p:spPr>
          <p:txBody>
            <a:bodyPr wrap="none" anchor="ctr"/>
            <a:lstStyle/>
            <a:p>
              <a:endParaRPr lang="en-US"/>
            </a:p>
          </p:txBody>
        </p:sp>
      </p:grpSp>
      <p:grpSp>
        <p:nvGrpSpPr>
          <p:cNvPr id="6" name="Group 45"/>
          <p:cNvGrpSpPr>
            <a:grpSpLocks/>
          </p:cNvGrpSpPr>
          <p:nvPr/>
        </p:nvGrpSpPr>
        <p:grpSpPr bwMode="auto">
          <a:xfrm>
            <a:off x="4918075" y="5715000"/>
            <a:ext cx="1554163" cy="490538"/>
            <a:chOff x="3098" y="3613"/>
            <a:chExt cx="979" cy="309"/>
          </a:xfrm>
        </p:grpSpPr>
        <p:sp>
          <p:nvSpPr>
            <p:cNvPr id="110613" name="Oval 35"/>
            <p:cNvSpPr>
              <a:spLocks noChangeArrowheads="1"/>
            </p:cNvSpPr>
            <p:nvPr/>
          </p:nvSpPr>
          <p:spPr bwMode="auto">
            <a:xfrm>
              <a:off x="3098" y="3818"/>
              <a:ext cx="979" cy="104"/>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14" name="Oval 36"/>
            <p:cNvSpPr>
              <a:spLocks noChangeArrowheads="1"/>
            </p:cNvSpPr>
            <p:nvPr/>
          </p:nvSpPr>
          <p:spPr bwMode="auto">
            <a:xfrm>
              <a:off x="3245" y="3717"/>
              <a:ext cx="685" cy="69"/>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15" name="Oval 37"/>
            <p:cNvSpPr>
              <a:spLocks noChangeArrowheads="1"/>
            </p:cNvSpPr>
            <p:nvPr/>
          </p:nvSpPr>
          <p:spPr bwMode="auto">
            <a:xfrm>
              <a:off x="3392" y="3613"/>
              <a:ext cx="391" cy="69"/>
            </a:xfrm>
            <a:prstGeom prst="ellipse">
              <a:avLst/>
            </a:prstGeom>
            <a:solidFill>
              <a:srgbClr val="FFCC00"/>
            </a:solidFill>
            <a:ln w="9525">
              <a:solidFill>
                <a:schemeClr val="bg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8303"/>
                                        </p:tgtEl>
                                        <p:attrNameLst>
                                          <p:attrName>style.visibility</p:attrName>
                                        </p:attrNameLst>
                                      </p:cBhvr>
                                      <p:to>
                                        <p:strVal val="visible"/>
                                      </p:to>
                                    </p:set>
                                    <p:animEffect transition="in" filter="fade">
                                      <p:cBhvr>
                                        <p:cTn id="7" dur="2000"/>
                                        <p:tgtEl>
                                          <p:spTgt spid="2683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8304"/>
                                        </p:tgtEl>
                                        <p:attrNameLst>
                                          <p:attrName>style.visibility</p:attrName>
                                        </p:attrNameLst>
                                      </p:cBhvr>
                                      <p:to>
                                        <p:strVal val="visible"/>
                                      </p:to>
                                    </p:set>
                                    <p:animEffect transition="in" filter="fade">
                                      <p:cBhvr>
                                        <p:cTn id="10" dur="2000"/>
                                        <p:tgtEl>
                                          <p:spTgt spid="268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8305"/>
                                        </p:tgtEl>
                                        <p:attrNameLst>
                                          <p:attrName>style.visibility</p:attrName>
                                        </p:attrNameLst>
                                      </p:cBhvr>
                                      <p:to>
                                        <p:strVal val="visible"/>
                                      </p:to>
                                    </p:set>
                                    <p:animEffect transition="in" filter="fade">
                                      <p:cBhvr>
                                        <p:cTn id="13" dur="2000"/>
                                        <p:tgtEl>
                                          <p:spTgt spid="26830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8306"/>
                                        </p:tgtEl>
                                        <p:attrNameLst>
                                          <p:attrName>style.visibility</p:attrName>
                                        </p:attrNameLst>
                                      </p:cBhvr>
                                      <p:to>
                                        <p:strVal val="visible"/>
                                      </p:to>
                                    </p:set>
                                    <p:animEffect transition="in" filter="fade">
                                      <p:cBhvr>
                                        <p:cTn id="16" dur="2000"/>
                                        <p:tgtEl>
                                          <p:spTgt spid="26830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8307"/>
                                        </p:tgtEl>
                                        <p:attrNameLst>
                                          <p:attrName>style.visibility</p:attrName>
                                        </p:attrNameLst>
                                      </p:cBhvr>
                                      <p:to>
                                        <p:strVal val="visible"/>
                                      </p:to>
                                    </p:set>
                                    <p:animEffect transition="in" filter="fade">
                                      <p:cBhvr>
                                        <p:cTn id="19" dur="2000"/>
                                        <p:tgtEl>
                                          <p:spTgt spid="26830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8302"/>
                                        </p:tgtEl>
                                        <p:attrNameLst>
                                          <p:attrName>style.visibility</p:attrName>
                                        </p:attrNameLst>
                                      </p:cBhvr>
                                      <p:to>
                                        <p:strVal val="visible"/>
                                      </p:to>
                                    </p:set>
                                    <p:animEffect transition="in" filter="fade">
                                      <p:cBhvr>
                                        <p:cTn id="22" dur="2000"/>
                                        <p:tgtEl>
                                          <p:spTgt spid="2683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1" nodeType="clickEffect">
                                  <p:stCondLst>
                                    <p:cond delay="0"/>
                                  </p:stCondLst>
                                  <p:childTnLst>
                                    <p:animMotion origin="layout" path="M -3.05556E-6 -6.75301E-6 C -0.01128 -0.0495 -0.02257 -0.09899 0.03299 -0.12327 C 0.08854 -0.14756 0.27761 -0.16606 0.33299 -0.14501 C 0.38837 -0.12397 0.37708 -0.06037 0.3658 0.00323 " pathEditMode="relative" ptsTypes="aaaA">
                                      <p:cBhvr>
                                        <p:cTn id="26" dur="2000" fill="hold"/>
                                        <p:tgtEl>
                                          <p:spTgt spid="268307"/>
                                        </p:tgtEl>
                                        <p:attrNameLst>
                                          <p:attrName>ppt_x</p:attrName>
                                          <p:attrName>ppt_y</p:attrName>
                                        </p:attrNameLst>
                                      </p:cBhvr>
                                    </p:animMotion>
                                  </p:childTnLst>
                                </p:cTn>
                              </p:par>
                              <p:par>
                                <p:cTn id="27" presetID="15" presetClass="entr" presetSubtype="0" fill="hold" grpId="0" nodeType="withEffect">
                                  <p:stCondLst>
                                    <p:cond delay="0"/>
                                  </p:stCondLst>
                                  <p:childTnLst>
                                    <p:set>
                                      <p:cBhvr>
                                        <p:cTn id="28" dur="1" fill="hold">
                                          <p:stCondLst>
                                            <p:cond delay="0"/>
                                          </p:stCondLst>
                                        </p:cTn>
                                        <p:tgtEl>
                                          <p:spTgt spid="268329"/>
                                        </p:tgtEl>
                                        <p:attrNameLst>
                                          <p:attrName>style.visibility</p:attrName>
                                        </p:attrNameLst>
                                      </p:cBhvr>
                                      <p:to>
                                        <p:strVal val="visible"/>
                                      </p:to>
                                    </p:set>
                                    <p:anim calcmode="lin" valueType="num">
                                      <p:cBhvr>
                                        <p:cTn id="29" dur="1000" fill="hold"/>
                                        <p:tgtEl>
                                          <p:spTgt spid="268329"/>
                                        </p:tgtEl>
                                        <p:attrNameLst>
                                          <p:attrName>ppt_w</p:attrName>
                                        </p:attrNameLst>
                                      </p:cBhvr>
                                      <p:tavLst>
                                        <p:tav tm="0">
                                          <p:val>
                                            <p:fltVal val="0"/>
                                          </p:val>
                                        </p:tav>
                                        <p:tav tm="100000">
                                          <p:val>
                                            <p:strVal val="#ppt_w"/>
                                          </p:val>
                                        </p:tav>
                                      </p:tavLst>
                                    </p:anim>
                                    <p:anim calcmode="lin" valueType="num">
                                      <p:cBhvr>
                                        <p:cTn id="30" dur="1000" fill="hold"/>
                                        <p:tgtEl>
                                          <p:spTgt spid="268329"/>
                                        </p:tgtEl>
                                        <p:attrNameLst>
                                          <p:attrName>ppt_h</p:attrName>
                                        </p:attrNameLst>
                                      </p:cBhvr>
                                      <p:tavLst>
                                        <p:tav tm="0">
                                          <p:val>
                                            <p:fltVal val="0"/>
                                          </p:val>
                                        </p:tav>
                                        <p:tav tm="100000">
                                          <p:val>
                                            <p:strVal val="#ppt_h"/>
                                          </p:val>
                                        </p:tav>
                                      </p:tavLst>
                                    </p:anim>
                                    <p:anim calcmode="lin" valueType="num">
                                      <p:cBhvr>
                                        <p:cTn id="31" dur="1000" fill="hold"/>
                                        <p:tgtEl>
                                          <p:spTgt spid="268329"/>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683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000"/>
                                        <p:tgtEl>
                                          <p:spTgt spid="3"/>
                                        </p:tgtEl>
                                      </p:cBhvr>
                                    </p:animEffect>
                                  </p:childTnLst>
                                </p:cTn>
                              </p:par>
                              <p:par>
                                <p:cTn id="38" presetID="10"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2000"/>
                                        <p:tgtEl>
                                          <p:spTgt spid="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0" presetClass="path" presetSubtype="0" accel="50000" decel="50000" fill="hold" nodeType="clickEffect">
                                  <p:stCondLst>
                                    <p:cond delay="0"/>
                                  </p:stCondLst>
                                  <p:childTnLst>
                                    <p:animMotion origin="layout" path="M 2.22222E-6 -1.79463E-6 C -0.00261 -0.05388 -0.00521 -0.10777 0.02291 -0.13136 C 0.05104 -0.15495 0.1434 -0.1642 0.16927 -0.14153 C 0.19514 -0.11887 0.18646 -0.05689 0.17778 0.00509 " pathEditMode="relative" rAng="0" ptsTypes="aaaA">
                                      <p:cBhvr>
                                        <p:cTn id="44" dur="2000" fill="hold"/>
                                        <p:tgtEl>
                                          <p:spTgt spid="5"/>
                                        </p:tgtEl>
                                        <p:attrNameLst>
                                          <p:attrName>ppt_x</p:attrName>
                                          <p:attrName>ppt_y</p:attrName>
                                        </p:attrNameLst>
                                      </p:cBhvr>
                                      <p:rCtr x="9497" y="-7956"/>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2000"/>
                                        <p:tgtEl>
                                          <p:spTgt spid="4"/>
                                        </p:tgtEl>
                                      </p:cBhvr>
                                    </p:animEffect>
                                  </p:childTnLst>
                                </p:cTn>
                              </p:par>
                              <p:par>
                                <p:cTn id="50" presetID="10" presetClass="entr" presetSubtype="0" fill="hold"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20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5.27778E-6 -7.28955E-6 C 5.27778E-6 -0.04464 0.00018 -0.08904 0.02779 -0.10963 C 0.05539 -0.13021 0.13942 -0.14177 0.16581 -0.12304 C 0.1922 -0.10431 0.18907 -0.05042 0.18612 0.00346 " pathEditMode="relative" ptsTypes="aaaA">
                                      <p:cBhvr>
                                        <p:cTn id="5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29" grpId="0"/>
      <p:bldP spid="268303" grpId="0" animBg="1"/>
      <p:bldP spid="268304" grpId="0" animBg="1"/>
      <p:bldP spid="268305" grpId="0" animBg="1"/>
      <p:bldP spid="268306" grpId="0"/>
      <p:bldP spid="268307" grpId="0" animBg="1"/>
      <p:bldP spid="268307" grpId="1" animBg="1"/>
      <p:bldP spid="2683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806450" y="161925"/>
            <a:ext cx="7821613" cy="563563"/>
          </a:xfrm>
          <a:prstGeom prst="rect">
            <a:avLst/>
          </a:prstGeom>
          <a:noFill/>
          <a:ln w="9525">
            <a:noFill/>
            <a:miter lim="800000"/>
            <a:headEnd/>
            <a:tailEnd/>
          </a:ln>
        </p:spPr>
        <p:txBody>
          <a:bodyPr lIns="96744" tIns="48372" rIns="96744" bIns="48372" anchor="ctr"/>
          <a:lstStyle/>
          <a:p>
            <a:pPr marL="1635125" indent="-1635125" defTabSz="966788">
              <a:lnSpc>
                <a:spcPct val="85000"/>
              </a:lnSpc>
              <a:spcBef>
                <a:spcPct val="20000"/>
              </a:spcBef>
            </a:pPr>
            <a:r>
              <a:rPr lang="en-US" sz="3400" b="1">
                <a:solidFill>
                  <a:srgbClr val="000080"/>
                </a:solidFill>
                <a:cs typeface="Times New Roman" pitchFamily="18" charset="0"/>
              </a:rPr>
              <a:t>Hanoi Towers Example:</a:t>
            </a:r>
          </a:p>
        </p:txBody>
      </p:sp>
      <p:sp>
        <p:nvSpPr>
          <p:cNvPr id="111619" name="Text Box 7"/>
          <p:cNvSpPr txBox="1">
            <a:spLocks noChangeArrowheads="1"/>
          </p:cNvSpPr>
          <p:nvPr/>
        </p:nvSpPr>
        <p:spPr bwMode="auto">
          <a:xfrm>
            <a:off x="887413" y="887413"/>
            <a:ext cx="4899025" cy="388937"/>
          </a:xfrm>
          <a:prstGeom prst="rect">
            <a:avLst/>
          </a:prstGeom>
          <a:noFill/>
          <a:ln w="9525">
            <a:noFill/>
            <a:miter lim="800000"/>
            <a:headEnd/>
            <a:tailEnd/>
          </a:ln>
        </p:spPr>
        <p:txBody>
          <a:bodyPr wrap="none" lIns="96744" tIns="48372" rIns="96744" bIns="48372">
            <a:spAutoFit/>
          </a:bodyPr>
          <a:lstStyle/>
          <a:p>
            <a:pPr defTabSz="966788"/>
            <a:r>
              <a:rPr lang="en-US" sz="1900" dirty="0"/>
              <a:t>Step 4: </a:t>
            </a:r>
            <a:r>
              <a:rPr lang="en-US" sz="1900" dirty="0">
                <a:latin typeface="Times" charset="0"/>
                <a:cs typeface="Times New Roman" pitchFamily="18" charset="0"/>
              </a:rPr>
              <a:t>Construct the solution of size-n problem</a:t>
            </a:r>
            <a:r>
              <a:rPr lang="en-US" sz="1900" dirty="0"/>
              <a:t> </a:t>
            </a:r>
          </a:p>
        </p:txBody>
      </p:sp>
      <p:sp>
        <p:nvSpPr>
          <p:cNvPr id="269327" name="Rectangle 15"/>
          <p:cNvSpPr>
            <a:spLocks noChangeArrowheads="1"/>
          </p:cNvSpPr>
          <p:nvPr/>
        </p:nvSpPr>
        <p:spPr bwMode="auto">
          <a:xfrm>
            <a:off x="3987800" y="2347913"/>
            <a:ext cx="103188" cy="796925"/>
          </a:xfrm>
          <a:prstGeom prst="rect">
            <a:avLst/>
          </a:prstGeom>
          <a:solidFill>
            <a:srgbClr val="996600"/>
          </a:solidFill>
          <a:ln w="9525">
            <a:noFill/>
            <a:miter lim="800000"/>
            <a:headEnd/>
            <a:tailEnd/>
          </a:ln>
        </p:spPr>
        <p:txBody>
          <a:bodyPr wrap="none" anchor="ctr"/>
          <a:lstStyle/>
          <a:p>
            <a:endParaRPr lang="en-US"/>
          </a:p>
        </p:txBody>
      </p:sp>
      <p:sp>
        <p:nvSpPr>
          <p:cNvPr id="269328" name="Rectangle 16"/>
          <p:cNvSpPr>
            <a:spLocks noChangeArrowheads="1"/>
          </p:cNvSpPr>
          <p:nvPr/>
        </p:nvSpPr>
        <p:spPr bwMode="auto">
          <a:xfrm>
            <a:off x="5661025" y="2347913"/>
            <a:ext cx="106363" cy="796925"/>
          </a:xfrm>
          <a:prstGeom prst="rect">
            <a:avLst/>
          </a:prstGeom>
          <a:solidFill>
            <a:srgbClr val="996600"/>
          </a:solidFill>
          <a:ln w="9525">
            <a:noFill/>
            <a:miter lim="800000"/>
            <a:headEnd/>
            <a:tailEnd/>
          </a:ln>
        </p:spPr>
        <p:txBody>
          <a:bodyPr wrap="none" anchor="ctr"/>
          <a:lstStyle/>
          <a:p>
            <a:endParaRPr lang="en-US"/>
          </a:p>
        </p:txBody>
      </p:sp>
      <p:sp>
        <p:nvSpPr>
          <p:cNvPr id="269329" name="Rectangle 17"/>
          <p:cNvSpPr>
            <a:spLocks noChangeArrowheads="1"/>
          </p:cNvSpPr>
          <p:nvPr/>
        </p:nvSpPr>
        <p:spPr bwMode="auto">
          <a:xfrm>
            <a:off x="7334250" y="2347913"/>
            <a:ext cx="106363" cy="796925"/>
          </a:xfrm>
          <a:prstGeom prst="rect">
            <a:avLst/>
          </a:prstGeom>
          <a:solidFill>
            <a:srgbClr val="996600"/>
          </a:solidFill>
          <a:ln w="9525">
            <a:noFill/>
            <a:miter lim="800000"/>
            <a:headEnd/>
            <a:tailEnd/>
          </a:ln>
        </p:spPr>
        <p:txBody>
          <a:bodyPr wrap="none" anchor="ctr"/>
          <a:lstStyle/>
          <a:p>
            <a:endParaRPr lang="en-US"/>
          </a:p>
        </p:txBody>
      </p:sp>
      <p:sp>
        <p:nvSpPr>
          <p:cNvPr id="269330" name="Text Box 18"/>
          <p:cNvSpPr txBox="1">
            <a:spLocks noChangeArrowheads="1"/>
          </p:cNvSpPr>
          <p:nvPr/>
        </p:nvSpPr>
        <p:spPr bwMode="auto">
          <a:xfrm>
            <a:off x="725488" y="2057400"/>
            <a:ext cx="1804987" cy="962025"/>
          </a:xfrm>
          <a:prstGeom prst="rect">
            <a:avLst/>
          </a:prstGeom>
          <a:noFill/>
          <a:ln w="9525">
            <a:noFill/>
            <a:miter lim="800000"/>
            <a:headEnd/>
            <a:tailEnd/>
          </a:ln>
        </p:spPr>
        <p:txBody>
          <a:bodyPr wrap="none" lIns="96744" tIns="48372" rIns="96744" bIns="48372">
            <a:spAutoFit/>
          </a:bodyPr>
          <a:lstStyle/>
          <a:p>
            <a:pPr defTabSz="966788"/>
            <a:r>
              <a:rPr lang="en-US" sz="1900"/>
              <a:t>(1):</a:t>
            </a:r>
          </a:p>
          <a:p>
            <a:pPr defTabSz="966788"/>
            <a:r>
              <a:rPr lang="en-US" sz="1900"/>
              <a:t>Move </a:t>
            </a:r>
            <a:r>
              <a:rPr lang="en-US" sz="1900">
                <a:latin typeface="Courier New" pitchFamily="49" charset="0"/>
              </a:rPr>
              <a:t>n-1</a:t>
            </a:r>
            <a:r>
              <a:rPr lang="en-US" sz="1900"/>
              <a:t> disks</a:t>
            </a:r>
          </a:p>
          <a:p>
            <a:pPr defTabSz="966788"/>
            <a:r>
              <a:rPr lang="en-US" sz="1900"/>
              <a:t>to the center peg</a:t>
            </a:r>
          </a:p>
        </p:txBody>
      </p:sp>
      <p:sp>
        <p:nvSpPr>
          <p:cNvPr id="269335" name="Oval 23"/>
          <p:cNvSpPr>
            <a:spLocks noChangeArrowheads="1"/>
          </p:cNvSpPr>
          <p:nvPr/>
        </p:nvSpPr>
        <p:spPr bwMode="auto">
          <a:xfrm>
            <a:off x="3271838" y="2895600"/>
            <a:ext cx="1554162" cy="163513"/>
          </a:xfrm>
          <a:prstGeom prst="ellipse">
            <a:avLst/>
          </a:prstGeom>
          <a:solidFill>
            <a:srgbClr val="FFCC00"/>
          </a:solidFill>
          <a:ln w="9525">
            <a:solidFill>
              <a:schemeClr val="bg1"/>
            </a:solidFill>
            <a:round/>
            <a:headEnd/>
            <a:tailEnd/>
          </a:ln>
        </p:spPr>
        <p:txBody>
          <a:bodyPr wrap="none" anchor="ctr"/>
          <a:lstStyle/>
          <a:p>
            <a:endParaRPr lang="en-US"/>
          </a:p>
        </p:txBody>
      </p:sp>
      <p:sp>
        <p:nvSpPr>
          <p:cNvPr id="269341" name="Text Box 29"/>
          <p:cNvSpPr txBox="1">
            <a:spLocks noChangeArrowheads="1"/>
          </p:cNvSpPr>
          <p:nvPr/>
        </p:nvSpPr>
        <p:spPr bwMode="auto">
          <a:xfrm>
            <a:off x="5129213" y="5318125"/>
            <a:ext cx="1804987" cy="962025"/>
          </a:xfrm>
          <a:prstGeom prst="rect">
            <a:avLst/>
          </a:prstGeom>
          <a:noFill/>
          <a:ln w="9525">
            <a:noFill/>
            <a:miter lim="800000"/>
            <a:headEnd/>
            <a:tailEnd/>
          </a:ln>
        </p:spPr>
        <p:txBody>
          <a:bodyPr wrap="none" lIns="96744" tIns="48372" rIns="96744" bIns="48372">
            <a:spAutoFit/>
          </a:bodyPr>
          <a:lstStyle/>
          <a:p>
            <a:pPr defTabSz="966788"/>
            <a:r>
              <a:rPr lang="en-US" sz="1900"/>
              <a:t>(3):</a:t>
            </a:r>
          </a:p>
          <a:p>
            <a:pPr defTabSz="966788"/>
            <a:r>
              <a:rPr lang="en-US" sz="1900"/>
              <a:t>Move </a:t>
            </a:r>
            <a:r>
              <a:rPr lang="en-US" sz="1900">
                <a:latin typeface="Courier New" pitchFamily="49" charset="0"/>
              </a:rPr>
              <a:t>n-1</a:t>
            </a:r>
            <a:r>
              <a:rPr lang="en-US" sz="1900"/>
              <a:t> disks</a:t>
            </a:r>
          </a:p>
          <a:p>
            <a:pPr defTabSz="966788"/>
            <a:r>
              <a:rPr lang="en-US" sz="1900"/>
              <a:t>to the right peg</a:t>
            </a:r>
          </a:p>
        </p:txBody>
      </p:sp>
      <p:sp>
        <p:nvSpPr>
          <p:cNvPr id="269349" name="Rectangle 37"/>
          <p:cNvSpPr>
            <a:spLocks noChangeArrowheads="1"/>
          </p:cNvSpPr>
          <p:nvPr/>
        </p:nvSpPr>
        <p:spPr bwMode="auto">
          <a:xfrm>
            <a:off x="3987800" y="4254500"/>
            <a:ext cx="103188" cy="798513"/>
          </a:xfrm>
          <a:prstGeom prst="rect">
            <a:avLst/>
          </a:prstGeom>
          <a:solidFill>
            <a:srgbClr val="996600"/>
          </a:solidFill>
          <a:ln w="9525">
            <a:noFill/>
            <a:miter lim="800000"/>
            <a:headEnd/>
            <a:tailEnd/>
          </a:ln>
        </p:spPr>
        <p:txBody>
          <a:bodyPr wrap="none" anchor="ctr"/>
          <a:lstStyle/>
          <a:p>
            <a:endParaRPr lang="en-US"/>
          </a:p>
        </p:txBody>
      </p:sp>
      <p:sp>
        <p:nvSpPr>
          <p:cNvPr id="269350" name="Rectangle 38"/>
          <p:cNvSpPr>
            <a:spLocks noChangeArrowheads="1"/>
          </p:cNvSpPr>
          <p:nvPr/>
        </p:nvSpPr>
        <p:spPr bwMode="auto">
          <a:xfrm>
            <a:off x="5661025" y="4254500"/>
            <a:ext cx="106363" cy="798513"/>
          </a:xfrm>
          <a:prstGeom prst="rect">
            <a:avLst/>
          </a:prstGeom>
          <a:solidFill>
            <a:srgbClr val="996600"/>
          </a:solidFill>
          <a:ln w="9525">
            <a:noFill/>
            <a:miter lim="800000"/>
            <a:headEnd/>
            <a:tailEnd/>
          </a:ln>
        </p:spPr>
        <p:txBody>
          <a:bodyPr wrap="none" anchor="ctr"/>
          <a:lstStyle/>
          <a:p>
            <a:endParaRPr lang="en-US"/>
          </a:p>
        </p:txBody>
      </p:sp>
      <p:sp>
        <p:nvSpPr>
          <p:cNvPr id="269351" name="Rectangle 39"/>
          <p:cNvSpPr>
            <a:spLocks noChangeArrowheads="1"/>
          </p:cNvSpPr>
          <p:nvPr/>
        </p:nvSpPr>
        <p:spPr bwMode="auto">
          <a:xfrm>
            <a:off x="7334250" y="4254500"/>
            <a:ext cx="106363" cy="798513"/>
          </a:xfrm>
          <a:prstGeom prst="rect">
            <a:avLst/>
          </a:prstGeom>
          <a:solidFill>
            <a:srgbClr val="996600"/>
          </a:solidFill>
          <a:ln w="9525">
            <a:noFill/>
            <a:miter lim="800000"/>
            <a:headEnd/>
            <a:tailEnd/>
          </a:ln>
        </p:spPr>
        <p:txBody>
          <a:bodyPr wrap="none" anchor="ctr"/>
          <a:lstStyle/>
          <a:p>
            <a:endParaRPr lang="en-US"/>
          </a:p>
        </p:txBody>
      </p:sp>
      <p:sp>
        <p:nvSpPr>
          <p:cNvPr id="269352" name="Text Box 40"/>
          <p:cNvSpPr txBox="1">
            <a:spLocks noChangeArrowheads="1"/>
          </p:cNvSpPr>
          <p:nvPr/>
        </p:nvSpPr>
        <p:spPr bwMode="auto">
          <a:xfrm>
            <a:off x="725488" y="4191000"/>
            <a:ext cx="1658937" cy="962025"/>
          </a:xfrm>
          <a:prstGeom prst="rect">
            <a:avLst/>
          </a:prstGeom>
          <a:noFill/>
          <a:ln w="9525">
            <a:noFill/>
            <a:miter lim="800000"/>
            <a:headEnd/>
            <a:tailEnd/>
          </a:ln>
        </p:spPr>
        <p:txBody>
          <a:bodyPr wrap="none" lIns="96744" tIns="48372" rIns="96744" bIns="48372">
            <a:spAutoFit/>
          </a:bodyPr>
          <a:lstStyle/>
          <a:p>
            <a:pPr defTabSz="966788"/>
            <a:r>
              <a:rPr lang="en-US" sz="1900"/>
              <a:t>(2):</a:t>
            </a:r>
          </a:p>
          <a:p>
            <a:pPr defTabSz="966788"/>
            <a:r>
              <a:rPr lang="en-US" sz="1900"/>
              <a:t>Move </a:t>
            </a:r>
            <a:r>
              <a:rPr lang="en-US" sz="1900">
                <a:latin typeface="Courier New" pitchFamily="49" charset="0"/>
              </a:rPr>
              <a:t>1</a:t>
            </a:r>
            <a:r>
              <a:rPr lang="en-US" sz="1900"/>
              <a:t> disk</a:t>
            </a:r>
          </a:p>
          <a:p>
            <a:pPr defTabSz="966788"/>
            <a:r>
              <a:rPr lang="en-US" sz="1900"/>
              <a:t>to the right peg</a:t>
            </a:r>
          </a:p>
        </p:txBody>
      </p:sp>
      <p:grpSp>
        <p:nvGrpSpPr>
          <p:cNvPr id="2" name="Group 48"/>
          <p:cNvGrpSpPr>
            <a:grpSpLocks/>
          </p:cNvGrpSpPr>
          <p:nvPr/>
        </p:nvGrpSpPr>
        <p:grpSpPr bwMode="auto">
          <a:xfrm>
            <a:off x="3505200" y="2432050"/>
            <a:ext cx="1089025" cy="401638"/>
            <a:chOff x="2218" y="1146"/>
            <a:chExt cx="686" cy="253"/>
          </a:xfrm>
        </p:grpSpPr>
        <p:sp>
          <p:nvSpPr>
            <p:cNvPr id="111649" name="Oval 49"/>
            <p:cNvSpPr>
              <a:spLocks noChangeArrowheads="1"/>
            </p:cNvSpPr>
            <p:nvPr/>
          </p:nvSpPr>
          <p:spPr bwMode="auto">
            <a:xfrm>
              <a:off x="2218" y="1329"/>
              <a:ext cx="686"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50" name="Oval 50"/>
            <p:cNvSpPr>
              <a:spLocks noChangeArrowheads="1"/>
            </p:cNvSpPr>
            <p:nvPr/>
          </p:nvSpPr>
          <p:spPr bwMode="auto">
            <a:xfrm>
              <a:off x="2365" y="1225"/>
              <a:ext cx="392"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51" name="Oval 51"/>
            <p:cNvSpPr>
              <a:spLocks noChangeArrowheads="1"/>
            </p:cNvSpPr>
            <p:nvPr/>
          </p:nvSpPr>
          <p:spPr bwMode="auto">
            <a:xfrm>
              <a:off x="2448" y="1146"/>
              <a:ext cx="216" cy="45"/>
            </a:xfrm>
            <a:prstGeom prst="ellipse">
              <a:avLst/>
            </a:prstGeom>
            <a:solidFill>
              <a:srgbClr val="FFCC00"/>
            </a:solidFill>
            <a:ln w="9525">
              <a:solidFill>
                <a:schemeClr val="bg1"/>
              </a:solidFill>
              <a:round/>
              <a:headEnd/>
              <a:tailEnd/>
            </a:ln>
          </p:spPr>
          <p:txBody>
            <a:bodyPr wrap="none" anchor="ctr"/>
            <a:lstStyle/>
            <a:p>
              <a:endParaRPr lang="en-US"/>
            </a:p>
          </p:txBody>
        </p:sp>
      </p:grpSp>
      <p:sp>
        <p:nvSpPr>
          <p:cNvPr id="269364" name="Oval 52"/>
          <p:cNvSpPr>
            <a:spLocks noChangeArrowheads="1"/>
          </p:cNvSpPr>
          <p:nvPr/>
        </p:nvSpPr>
        <p:spPr bwMode="auto">
          <a:xfrm>
            <a:off x="3246438" y="4837113"/>
            <a:ext cx="1554162" cy="163512"/>
          </a:xfrm>
          <a:prstGeom prst="ellipse">
            <a:avLst/>
          </a:prstGeom>
          <a:solidFill>
            <a:srgbClr val="FFCC00"/>
          </a:solidFill>
          <a:ln w="9525">
            <a:solidFill>
              <a:schemeClr val="bg1"/>
            </a:solidFill>
            <a:round/>
            <a:headEnd/>
            <a:tailEnd/>
          </a:ln>
        </p:spPr>
        <p:txBody>
          <a:bodyPr wrap="none" anchor="ctr"/>
          <a:lstStyle/>
          <a:p>
            <a:endParaRPr lang="en-US"/>
          </a:p>
        </p:txBody>
      </p:sp>
      <p:grpSp>
        <p:nvGrpSpPr>
          <p:cNvPr id="3" name="Group 53"/>
          <p:cNvGrpSpPr>
            <a:grpSpLocks/>
          </p:cNvGrpSpPr>
          <p:nvPr/>
        </p:nvGrpSpPr>
        <p:grpSpPr bwMode="auto">
          <a:xfrm>
            <a:off x="5159375" y="4543425"/>
            <a:ext cx="1089025" cy="401638"/>
            <a:chOff x="2218" y="1146"/>
            <a:chExt cx="686" cy="253"/>
          </a:xfrm>
        </p:grpSpPr>
        <p:sp>
          <p:nvSpPr>
            <p:cNvPr id="111646" name="Oval 54"/>
            <p:cNvSpPr>
              <a:spLocks noChangeArrowheads="1"/>
            </p:cNvSpPr>
            <p:nvPr/>
          </p:nvSpPr>
          <p:spPr bwMode="auto">
            <a:xfrm>
              <a:off x="2218" y="1329"/>
              <a:ext cx="686"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47" name="Oval 55"/>
            <p:cNvSpPr>
              <a:spLocks noChangeArrowheads="1"/>
            </p:cNvSpPr>
            <p:nvPr/>
          </p:nvSpPr>
          <p:spPr bwMode="auto">
            <a:xfrm>
              <a:off x="2365" y="1225"/>
              <a:ext cx="392"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48" name="Oval 56"/>
            <p:cNvSpPr>
              <a:spLocks noChangeArrowheads="1"/>
            </p:cNvSpPr>
            <p:nvPr/>
          </p:nvSpPr>
          <p:spPr bwMode="auto">
            <a:xfrm>
              <a:off x="2448" y="1146"/>
              <a:ext cx="216" cy="45"/>
            </a:xfrm>
            <a:prstGeom prst="ellipse">
              <a:avLst/>
            </a:prstGeom>
            <a:solidFill>
              <a:srgbClr val="FFCC00"/>
            </a:solidFill>
            <a:ln w="9525">
              <a:solidFill>
                <a:schemeClr val="bg1"/>
              </a:solidFill>
              <a:round/>
              <a:headEnd/>
              <a:tailEnd/>
            </a:ln>
          </p:spPr>
          <p:txBody>
            <a:bodyPr wrap="none" anchor="ctr"/>
            <a:lstStyle/>
            <a:p>
              <a:endParaRPr lang="en-US"/>
            </a:p>
          </p:txBody>
        </p:sp>
      </p:grpSp>
      <p:sp>
        <p:nvSpPr>
          <p:cNvPr id="269326" name="Rectangle 14"/>
          <p:cNvSpPr>
            <a:spLocks noChangeArrowheads="1"/>
          </p:cNvSpPr>
          <p:nvPr/>
        </p:nvSpPr>
        <p:spPr bwMode="auto">
          <a:xfrm>
            <a:off x="3287713" y="3087688"/>
            <a:ext cx="5127625" cy="111125"/>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69348" name="Rectangle 36"/>
          <p:cNvSpPr>
            <a:spLocks noChangeArrowheads="1"/>
          </p:cNvSpPr>
          <p:nvPr/>
        </p:nvSpPr>
        <p:spPr bwMode="auto">
          <a:xfrm>
            <a:off x="3287713" y="4995863"/>
            <a:ext cx="5127625" cy="111125"/>
          </a:xfrm>
          <a:prstGeom prst="rect">
            <a:avLst/>
          </a:prstGeom>
          <a:solidFill>
            <a:srgbClr val="FFFFCC"/>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9326"/>
                                        </p:tgtEl>
                                        <p:attrNameLst>
                                          <p:attrName>style.visibility</p:attrName>
                                        </p:attrNameLst>
                                      </p:cBhvr>
                                      <p:to>
                                        <p:strVal val="visible"/>
                                      </p:to>
                                    </p:set>
                                    <p:animEffect transition="in" filter="fade">
                                      <p:cBhvr>
                                        <p:cTn id="7" dur="2000"/>
                                        <p:tgtEl>
                                          <p:spTgt spid="2693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327"/>
                                        </p:tgtEl>
                                        <p:attrNameLst>
                                          <p:attrName>style.visibility</p:attrName>
                                        </p:attrNameLst>
                                      </p:cBhvr>
                                      <p:to>
                                        <p:strVal val="visible"/>
                                      </p:to>
                                    </p:set>
                                    <p:animEffect transition="in" filter="fade">
                                      <p:cBhvr>
                                        <p:cTn id="10" dur="2000"/>
                                        <p:tgtEl>
                                          <p:spTgt spid="2693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9328"/>
                                        </p:tgtEl>
                                        <p:attrNameLst>
                                          <p:attrName>style.visibility</p:attrName>
                                        </p:attrNameLst>
                                      </p:cBhvr>
                                      <p:to>
                                        <p:strVal val="visible"/>
                                      </p:to>
                                    </p:set>
                                    <p:animEffect transition="in" filter="fade">
                                      <p:cBhvr>
                                        <p:cTn id="13" dur="2000"/>
                                        <p:tgtEl>
                                          <p:spTgt spid="2693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9329"/>
                                        </p:tgtEl>
                                        <p:attrNameLst>
                                          <p:attrName>style.visibility</p:attrName>
                                        </p:attrNameLst>
                                      </p:cBhvr>
                                      <p:to>
                                        <p:strVal val="visible"/>
                                      </p:to>
                                    </p:set>
                                    <p:animEffect transition="in" filter="fade">
                                      <p:cBhvr>
                                        <p:cTn id="16" dur="2000"/>
                                        <p:tgtEl>
                                          <p:spTgt spid="2693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9330"/>
                                        </p:tgtEl>
                                        <p:attrNameLst>
                                          <p:attrName>style.visibility</p:attrName>
                                        </p:attrNameLst>
                                      </p:cBhvr>
                                      <p:to>
                                        <p:strVal val="visible"/>
                                      </p:to>
                                    </p:set>
                                    <p:animEffect transition="in" filter="fade">
                                      <p:cBhvr>
                                        <p:cTn id="19" dur="2000"/>
                                        <p:tgtEl>
                                          <p:spTgt spid="2693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9335"/>
                                        </p:tgtEl>
                                        <p:attrNameLst>
                                          <p:attrName>style.visibility</p:attrName>
                                        </p:attrNameLst>
                                      </p:cBhvr>
                                      <p:to>
                                        <p:strVal val="visible"/>
                                      </p:to>
                                    </p:set>
                                    <p:animEffect transition="in" filter="fade">
                                      <p:cBhvr>
                                        <p:cTn id="22" dur="2000"/>
                                        <p:tgtEl>
                                          <p:spTgt spid="269335"/>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nodeType="clickEffect">
                                  <p:stCondLst>
                                    <p:cond delay="0"/>
                                  </p:stCondLst>
                                  <p:childTnLst>
                                    <p:animMotion origin="layout" path="M -1.94444E-6 3.7037E-6 C -0.00434 -0.03449 -0.0085 -0.06875 0.0191 -0.08426 C 0.0467 -0.09977 0.13854 -0.11274 0.1658 -0.09283 C 0.19306 -0.07292 0.18768 -0.01875 0.18229 0.03541 " pathEditMode="relative" rAng="0" ptsTypes="AAAA">
                                      <p:cBhvr>
                                        <p:cTn id="29" dur="2000" fill="hold"/>
                                        <p:tgtEl>
                                          <p:spTgt spid="2"/>
                                        </p:tgtEl>
                                        <p:attrNameLst>
                                          <p:attrName>ppt_x</p:attrName>
                                          <p:attrName>ppt_y</p:attrName>
                                        </p:attrNameLst>
                                      </p:cBhvr>
                                      <p:rCtr x="9167" y="-3380"/>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xit" presetSubtype="0" fill="hold" grpId="1" nodeType="clickEffect">
                                  <p:stCondLst>
                                    <p:cond delay="0"/>
                                  </p:stCondLst>
                                  <p:childTnLst>
                                    <p:animEffect transition="out" filter="fade">
                                      <p:cBhvr>
                                        <p:cTn id="33" dur="2000"/>
                                        <p:tgtEl>
                                          <p:spTgt spid="269327"/>
                                        </p:tgtEl>
                                      </p:cBhvr>
                                    </p:animEffect>
                                    <p:set>
                                      <p:cBhvr>
                                        <p:cTn id="34" dur="1" fill="hold">
                                          <p:stCondLst>
                                            <p:cond delay="1999"/>
                                          </p:stCondLst>
                                        </p:cTn>
                                        <p:tgtEl>
                                          <p:spTgt spid="26932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2000"/>
                                        <p:tgtEl>
                                          <p:spTgt spid="269328"/>
                                        </p:tgtEl>
                                      </p:cBhvr>
                                    </p:animEffect>
                                    <p:set>
                                      <p:cBhvr>
                                        <p:cTn id="37" dur="1" fill="hold">
                                          <p:stCondLst>
                                            <p:cond delay="1999"/>
                                          </p:stCondLst>
                                        </p:cTn>
                                        <p:tgtEl>
                                          <p:spTgt spid="26932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2000"/>
                                        <p:tgtEl>
                                          <p:spTgt spid="269329"/>
                                        </p:tgtEl>
                                      </p:cBhvr>
                                    </p:animEffect>
                                    <p:set>
                                      <p:cBhvr>
                                        <p:cTn id="40" dur="1" fill="hold">
                                          <p:stCondLst>
                                            <p:cond delay="1999"/>
                                          </p:stCondLst>
                                        </p:cTn>
                                        <p:tgtEl>
                                          <p:spTgt spid="26932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2000"/>
                                        <p:tgtEl>
                                          <p:spTgt spid="269330"/>
                                        </p:tgtEl>
                                      </p:cBhvr>
                                    </p:animEffect>
                                    <p:set>
                                      <p:cBhvr>
                                        <p:cTn id="43" dur="1" fill="hold">
                                          <p:stCondLst>
                                            <p:cond delay="1999"/>
                                          </p:stCondLst>
                                        </p:cTn>
                                        <p:tgtEl>
                                          <p:spTgt spid="269330"/>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2000"/>
                                        <p:tgtEl>
                                          <p:spTgt spid="269335"/>
                                        </p:tgtEl>
                                      </p:cBhvr>
                                    </p:animEffect>
                                    <p:set>
                                      <p:cBhvr>
                                        <p:cTn id="46" dur="1" fill="hold">
                                          <p:stCondLst>
                                            <p:cond delay="1999"/>
                                          </p:stCondLst>
                                        </p:cTn>
                                        <p:tgtEl>
                                          <p:spTgt spid="269335"/>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2"/>
                                        </p:tgtEl>
                                      </p:cBhvr>
                                    </p:animEffect>
                                    <p:set>
                                      <p:cBhvr>
                                        <p:cTn id="49" dur="1" fill="hold">
                                          <p:stCondLst>
                                            <p:cond delay="1999"/>
                                          </p:stCondLst>
                                        </p:cTn>
                                        <p:tgtEl>
                                          <p:spTgt spid="2"/>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2000"/>
                                        <p:tgtEl>
                                          <p:spTgt spid="269326"/>
                                        </p:tgtEl>
                                      </p:cBhvr>
                                    </p:animEffect>
                                    <p:set>
                                      <p:cBhvr>
                                        <p:cTn id="52" dur="1" fill="hold">
                                          <p:stCondLst>
                                            <p:cond delay="1999"/>
                                          </p:stCondLst>
                                        </p:cTn>
                                        <p:tgtEl>
                                          <p:spTgt spid="269326"/>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269352"/>
                                        </p:tgtEl>
                                        <p:attrNameLst>
                                          <p:attrName>style.visibility</p:attrName>
                                        </p:attrNameLst>
                                      </p:cBhvr>
                                      <p:to>
                                        <p:strVal val="visible"/>
                                      </p:to>
                                    </p:set>
                                    <p:animEffect transition="in" filter="fade">
                                      <p:cBhvr>
                                        <p:cTn id="55" dur="2000"/>
                                        <p:tgtEl>
                                          <p:spTgt spid="269352"/>
                                        </p:tgtEl>
                                      </p:cBhvr>
                                    </p:animEffect>
                                  </p:childTnLst>
                                </p:cTn>
                              </p:par>
                            </p:childTnLst>
                          </p:cTn>
                        </p:par>
                        <p:par>
                          <p:cTn id="56" fill="hold" nodeType="afterGroup">
                            <p:stCondLst>
                              <p:cond delay="2000"/>
                            </p:stCondLst>
                            <p:childTnLst>
                              <p:par>
                                <p:cTn id="57" presetID="10" presetClass="entr" presetSubtype="0" fill="hold" grpId="0" nodeType="afterEffect">
                                  <p:stCondLst>
                                    <p:cond delay="0"/>
                                  </p:stCondLst>
                                  <p:childTnLst>
                                    <p:set>
                                      <p:cBhvr>
                                        <p:cTn id="58" dur="1" fill="hold">
                                          <p:stCondLst>
                                            <p:cond delay="0"/>
                                          </p:stCondLst>
                                        </p:cTn>
                                        <p:tgtEl>
                                          <p:spTgt spid="269349"/>
                                        </p:tgtEl>
                                        <p:attrNameLst>
                                          <p:attrName>style.visibility</p:attrName>
                                        </p:attrNameLst>
                                      </p:cBhvr>
                                      <p:to>
                                        <p:strVal val="visible"/>
                                      </p:to>
                                    </p:set>
                                    <p:animEffect transition="in" filter="fade">
                                      <p:cBhvr>
                                        <p:cTn id="59" dur="2000"/>
                                        <p:tgtEl>
                                          <p:spTgt spid="26934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9350"/>
                                        </p:tgtEl>
                                        <p:attrNameLst>
                                          <p:attrName>style.visibility</p:attrName>
                                        </p:attrNameLst>
                                      </p:cBhvr>
                                      <p:to>
                                        <p:strVal val="visible"/>
                                      </p:to>
                                    </p:set>
                                    <p:animEffect transition="in" filter="fade">
                                      <p:cBhvr>
                                        <p:cTn id="62" dur="2000"/>
                                        <p:tgtEl>
                                          <p:spTgt spid="26935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9351"/>
                                        </p:tgtEl>
                                        <p:attrNameLst>
                                          <p:attrName>style.visibility</p:attrName>
                                        </p:attrNameLst>
                                      </p:cBhvr>
                                      <p:to>
                                        <p:strVal val="visible"/>
                                      </p:to>
                                    </p:set>
                                    <p:animEffect transition="in" filter="fade">
                                      <p:cBhvr>
                                        <p:cTn id="65" dur="2000"/>
                                        <p:tgtEl>
                                          <p:spTgt spid="26935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9364"/>
                                        </p:tgtEl>
                                        <p:attrNameLst>
                                          <p:attrName>style.visibility</p:attrName>
                                        </p:attrNameLst>
                                      </p:cBhvr>
                                      <p:to>
                                        <p:strVal val="visible"/>
                                      </p:to>
                                    </p:set>
                                    <p:animEffect transition="in" filter="fade">
                                      <p:cBhvr>
                                        <p:cTn id="68" dur="2000"/>
                                        <p:tgtEl>
                                          <p:spTgt spid="269364"/>
                                        </p:tgtEl>
                                      </p:cBhvr>
                                    </p:animEffect>
                                  </p:childTnLst>
                                </p:cTn>
                              </p:par>
                              <p:par>
                                <p:cTn id="69" presetID="10"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2000"/>
                                        <p:tgtEl>
                                          <p:spTgt spid="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69348"/>
                                        </p:tgtEl>
                                        <p:attrNameLst>
                                          <p:attrName>style.visibility</p:attrName>
                                        </p:attrNameLst>
                                      </p:cBhvr>
                                      <p:to>
                                        <p:strVal val="visible"/>
                                      </p:to>
                                    </p:set>
                                    <p:animEffect transition="in" filter="fade">
                                      <p:cBhvr>
                                        <p:cTn id="74" dur="2000"/>
                                        <p:tgtEl>
                                          <p:spTgt spid="2693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0" presetClass="path" presetSubtype="0" accel="50000" decel="50000" fill="hold" grpId="1" nodeType="clickEffect">
                                  <p:stCondLst>
                                    <p:cond delay="0"/>
                                  </p:stCondLst>
                                  <p:childTnLst>
                                    <p:animMotion origin="layout" path="M 0.00052 -0.00023 C 0.00122 -0.05208 0.00191 -0.1037 0.05885 -0.12662 C 0.1158 -0.14977 0.29115 -0.15949 0.34236 -0.13843 C 0.39358 -0.11759 0.37986 -0.05903 0.36632 -0.00023 " pathEditMode="relative" rAng="0" ptsTypes="AAAA">
                                      <p:cBhvr>
                                        <p:cTn id="78" dur="2000" fill="hold"/>
                                        <p:tgtEl>
                                          <p:spTgt spid="269364"/>
                                        </p:tgtEl>
                                        <p:attrNameLst>
                                          <p:attrName>ppt_x</p:attrName>
                                          <p:attrName>ppt_y</p:attrName>
                                        </p:attrNameLst>
                                      </p:cBhvr>
                                      <p:rCtr x="18906" y="-7500"/>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69341"/>
                                        </p:tgtEl>
                                        <p:attrNameLst>
                                          <p:attrName>style.visibility</p:attrName>
                                        </p:attrNameLst>
                                      </p:cBhvr>
                                      <p:to>
                                        <p:strVal val="visible"/>
                                      </p:to>
                                    </p:set>
                                    <p:animEffect transition="in" filter="wipe(left)">
                                      <p:cBhvr>
                                        <p:cTn id="83" dur="500"/>
                                        <p:tgtEl>
                                          <p:spTgt spid="269341"/>
                                        </p:tgtEl>
                                      </p:cBhvr>
                                    </p:animEffect>
                                  </p:childTnLst>
                                </p:cTn>
                              </p:par>
                            </p:childTnLst>
                          </p:cTn>
                        </p:par>
                        <p:par>
                          <p:cTn id="84" fill="hold" nodeType="afterGroup">
                            <p:stCondLst>
                              <p:cond delay="500"/>
                            </p:stCondLst>
                            <p:childTnLst>
                              <p:par>
                                <p:cTn id="85" presetID="0" presetClass="path" presetSubtype="0" accel="50000" decel="50000" fill="hold" nodeType="afterEffect">
                                  <p:stCondLst>
                                    <p:cond delay="0"/>
                                  </p:stCondLst>
                                  <p:childTnLst>
                                    <p:animMotion origin="layout" path="M -4.72222E-6 3.33333E-6 C 0.00764 -0.05093 0.01528 -0.10162 0.04185 -0.11945 C 0.06841 -0.1375 0.1356 -0.12385 0.15955 -0.10787 C 0.18351 -0.0919 0.18473 -0.05787 0.18612 -0.02361 " pathEditMode="relative" rAng="0" ptsTypes="AAAA">
                                      <p:cBhvr>
                                        <p:cTn id="86" dur="2000" fill="hold"/>
                                        <p:tgtEl>
                                          <p:spTgt spid="3"/>
                                        </p:tgtEl>
                                        <p:attrNameLst>
                                          <p:attrName>ppt_x</p:attrName>
                                          <p:attrName>ppt_y</p:attrName>
                                        </p:attrNameLst>
                                      </p:cBhvr>
                                      <p:rCtr x="9306" y="-6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7" grpId="0" animBg="1"/>
      <p:bldP spid="269327" grpId="1" animBg="1"/>
      <p:bldP spid="269328" grpId="0" animBg="1"/>
      <p:bldP spid="269328" grpId="1" animBg="1"/>
      <p:bldP spid="269329" grpId="0" animBg="1"/>
      <p:bldP spid="269329" grpId="1" animBg="1"/>
      <p:bldP spid="269330" grpId="0"/>
      <p:bldP spid="269330" grpId="1"/>
      <p:bldP spid="269335" grpId="0" animBg="1"/>
      <p:bldP spid="269335" grpId="1" animBg="1"/>
      <p:bldP spid="269341" grpId="0"/>
      <p:bldP spid="269349" grpId="0" animBg="1"/>
      <p:bldP spid="269350" grpId="0" animBg="1"/>
      <p:bldP spid="269351" grpId="0" animBg="1"/>
      <p:bldP spid="269352" grpId="0"/>
      <p:bldP spid="269364" grpId="0" animBg="1"/>
      <p:bldP spid="269364" grpId="1" animBg="1"/>
      <p:bldP spid="269326" grpId="0" animBg="1"/>
      <p:bldP spid="269326" grpId="1" animBg="1"/>
      <p:bldP spid="2693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671513" y="0"/>
            <a:ext cx="7807325" cy="563563"/>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dirty="0">
                <a:solidFill>
                  <a:srgbClr val="000080"/>
                </a:solidFill>
              </a:rPr>
              <a:t>Hanoi Towers </a:t>
            </a:r>
            <a:r>
              <a:rPr lang="en-US" sz="3400" b="1" dirty="0" smtClean="0">
                <a:solidFill>
                  <a:srgbClr val="000080"/>
                </a:solidFill>
              </a:rPr>
              <a:t>Program in C++</a:t>
            </a:r>
            <a:endParaRPr lang="en-US" sz="3400" b="1" dirty="0">
              <a:solidFill>
                <a:srgbClr val="000080"/>
              </a:solidFill>
            </a:endParaRPr>
          </a:p>
        </p:txBody>
      </p:sp>
      <p:sp>
        <p:nvSpPr>
          <p:cNvPr id="112643" name="Rectangle 3"/>
          <p:cNvSpPr>
            <a:spLocks noChangeArrowheads="1"/>
          </p:cNvSpPr>
          <p:nvPr/>
        </p:nvSpPr>
        <p:spPr bwMode="auto">
          <a:xfrm>
            <a:off x="609600" y="609600"/>
            <a:ext cx="8382000" cy="6172200"/>
          </a:xfrm>
          <a:prstGeom prst="rect">
            <a:avLst/>
          </a:prstGeom>
          <a:noFill/>
          <a:ln w="9525">
            <a:noFill/>
            <a:miter lim="800000"/>
            <a:headEnd/>
            <a:tailEnd/>
          </a:ln>
        </p:spPr>
        <p:txBody>
          <a:bodyPr lIns="96744" tIns="48372" rIns="96744" bIns="48372"/>
          <a:lstStyle/>
          <a:p>
            <a:pPr marL="363538" indent="-363538" defTabSz="966788">
              <a:lnSpc>
                <a:spcPct val="110000"/>
              </a:lnSpc>
              <a:tabLst>
                <a:tab pos="973138" algn="l"/>
                <a:tab pos="1446213" algn="l"/>
              </a:tabLst>
            </a:pPr>
            <a:r>
              <a:rPr lang="en-US" sz="1800" noProof="1">
                <a:latin typeface="Courier New" pitchFamily="49" charset="0"/>
              </a:rPr>
              <a:t>#include &lt;iostream</a:t>
            </a:r>
            <a:r>
              <a:rPr lang="en-US" sz="1800" noProof="1" smtClean="0">
                <a:latin typeface="Courier New" pitchFamily="49" charset="0"/>
              </a:rPr>
              <a:t>&gt;	// C++ library for I/O</a:t>
            </a:r>
            <a:endParaRPr lang="en-US" sz="1800" noProof="1">
              <a:latin typeface="Courier New" pitchFamily="49" charset="0"/>
            </a:endParaRPr>
          </a:p>
          <a:p>
            <a:pPr marL="363538" indent="-363538" defTabSz="966788">
              <a:lnSpc>
                <a:spcPct val="110000"/>
              </a:lnSpc>
              <a:tabLst>
                <a:tab pos="973138" algn="l"/>
                <a:tab pos="1446213" algn="l"/>
              </a:tabLst>
            </a:pPr>
            <a:r>
              <a:rPr lang="en-US" sz="1800" noProof="1">
                <a:latin typeface="Courier New" pitchFamily="49" charset="0"/>
              </a:rPr>
              <a:t>using namespace std</a:t>
            </a:r>
            <a:r>
              <a:rPr lang="en-US" sz="1800" noProof="1" smtClean="0">
                <a:latin typeface="Courier New" pitchFamily="49" charset="0"/>
              </a:rPr>
              <a:t>;</a:t>
            </a:r>
            <a:r>
              <a:rPr lang="en-US" sz="1800" noProof="1">
                <a:latin typeface="Courier New" pitchFamily="49" charset="0"/>
              </a:rPr>
              <a:t> 	// C++ library for </a:t>
            </a:r>
            <a:r>
              <a:rPr lang="en-US" sz="1800" noProof="1" smtClean="0">
                <a:latin typeface="Courier New" pitchFamily="49" charset="0"/>
              </a:rPr>
              <a:t>I/O</a:t>
            </a:r>
            <a:endParaRPr lang="en-US" sz="1800" noProof="1">
              <a:latin typeface="Courier New" pitchFamily="49" charset="0"/>
            </a:endParaRPr>
          </a:p>
          <a:p>
            <a:pPr marL="363538" indent="-363538" defTabSz="966788">
              <a:lnSpc>
                <a:spcPct val="110000"/>
              </a:lnSpc>
              <a:tabLst>
                <a:tab pos="973138" algn="l"/>
                <a:tab pos="1446213" algn="l"/>
              </a:tabLst>
            </a:pPr>
            <a:r>
              <a:rPr lang="en-US" sz="1800" noProof="1">
                <a:latin typeface="Courier New" pitchFamily="49" charset="0"/>
              </a:rPr>
              <a:t>void hanoitowers(int n, char *S, char *M, char *D) {</a:t>
            </a:r>
          </a:p>
          <a:p>
            <a:pPr marL="363538" indent="-363538" defTabSz="966788">
              <a:lnSpc>
                <a:spcPct val="110000"/>
              </a:lnSpc>
              <a:tabLst>
                <a:tab pos="973138" algn="l"/>
                <a:tab pos="1446213" algn="l"/>
              </a:tabLst>
            </a:pPr>
            <a:r>
              <a:rPr lang="en-US" sz="1800" noProof="1">
                <a:latin typeface="Courier New" pitchFamily="49" charset="0"/>
              </a:rPr>
              <a:t>	if (n == 1) {	</a:t>
            </a:r>
            <a:r>
              <a:rPr lang="en-US" sz="1800" noProof="1">
                <a:solidFill>
                  <a:srgbClr val="0000FF"/>
                </a:solidFill>
                <a:latin typeface="Courier New" pitchFamily="49" charset="0"/>
              </a:rPr>
              <a:t>// stopping condition</a:t>
            </a:r>
          </a:p>
          <a:p>
            <a:pPr marL="363538" indent="-363538" defTabSz="966788">
              <a:lnSpc>
                <a:spcPct val="110000"/>
              </a:lnSpc>
              <a:tabLst>
                <a:tab pos="973138" algn="l"/>
                <a:tab pos="1446213" algn="l"/>
              </a:tabLst>
            </a:pPr>
            <a:r>
              <a:rPr lang="en-US" sz="1800" noProof="1">
                <a:latin typeface="Courier New" pitchFamily="49" charset="0"/>
              </a:rPr>
              <a:t>		cout &lt;&lt; "move top from " &lt;&lt; S &lt;&lt; " to "&lt;&lt; D &lt;&lt; endl;</a:t>
            </a:r>
          </a:p>
          <a:p>
            <a:pPr marL="363538" indent="-363538" defTabSz="966788">
              <a:lnSpc>
                <a:spcPct val="110000"/>
              </a:lnSpc>
              <a:tabLst>
                <a:tab pos="973138" algn="l"/>
                <a:tab pos="1446213" algn="l"/>
              </a:tabLst>
            </a:pPr>
            <a:r>
              <a:rPr lang="en-US" sz="1800" noProof="1">
                <a:latin typeface="Courier New" pitchFamily="49" charset="0"/>
              </a:rPr>
              <a:t>	}</a:t>
            </a:r>
          </a:p>
          <a:p>
            <a:pPr marL="363538" indent="-363538" defTabSz="966788">
              <a:lnSpc>
                <a:spcPct val="110000"/>
              </a:lnSpc>
              <a:tabLst>
                <a:tab pos="973138" algn="l"/>
                <a:tab pos="1446213" algn="l"/>
              </a:tabLst>
            </a:pPr>
            <a:r>
              <a:rPr lang="en-US" sz="1800" noProof="1">
                <a:latin typeface="Courier New" pitchFamily="49" charset="0"/>
              </a:rPr>
              <a:t>	else {		</a:t>
            </a:r>
            <a:r>
              <a:rPr lang="en-US" sz="1800" noProof="1">
                <a:solidFill>
                  <a:srgbClr val="0000FF"/>
                </a:solidFill>
                <a:latin typeface="Courier New" pitchFamily="49" charset="0"/>
              </a:rPr>
              <a:t>// from size-(n-1) to size-n problem</a:t>
            </a:r>
          </a:p>
          <a:p>
            <a:pPr marL="363538" indent="-363538" defTabSz="966788">
              <a:lnSpc>
                <a:spcPct val="110000"/>
              </a:lnSpc>
              <a:tabLst>
                <a:tab pos="973138" algn="l"/>
                <a:tab pos="1446213" algn="l"/>
              </a:tabLst>
            </a:pPr>
            <a:r>
              <a:rPr lang="en-US" sz="1800" noProof="1">
                <a:latin typeface="Courier New" pitchFamily="49" charset="0"/>
              </a:rPr>
              <a:t>		hanoitowers(n - 1, S, D, M</a:t>
            </a:r>
            <a:r>
              <a:rPr lang="en-US" sz="1800" noProof="1" smtClean="0">
                <a:latin typeface="Courier New" pitchFamily="49" charset="0"/>
              </a:rPr>
              <a:t>);	</a:t>
            </a:r>
            <a:r>
              <a:rPr lang="en-US" sz="1800" noProof="1" smtClean="0">
                <a:solidFill>
                  <a:srgbClr val="0000FF"/>
                </a:solidFill>
                <a:latin typeface="Courier New" pitchFamily="49" charset="0"/>
              </a:rPr>
              <a:t>// size-(n-1) problem</a:t>
            </a:r>
            <a:endParaRPr lang="en-US" sz="1800" noProof="1">
              <a:solidFill>
                <a:srgbClr val="0000FF"/>
              </a:solidFill>
              <a:latin typeface="Courier New" pitchFamily="49" charset="0"/>
            </a:endParaRPr>
          </a:p>
          <a:p>
            <a:pPr marL="363538" indent="-363538" defTabSz="966788">
              <a:lnSpc>
                <a:spcPct val="110000"/>
              </a:lnSpc>
              <a:tabLst>
                <a:tab pos="973138" algn="l"/>
                <a:tab pos="1446213" algn="l"/>
              </a:tabLst>
            </a:pPr>
            <a:r>
              <a:rPr lang="en-US" sz="1800" noProof="1">
                <a:latin typeface="Courier New" pitchFamily="49" charset="0"/>
              </a:rPr>
              <a:t>		hanoitowers(1, S, M, D);</a:t>
            </a:r>
          </a:p>
          <a:p>
            <a:pPr marL="363538" indent="-363538" defTabSz="966788">
              <a:lnSpc>
                <a:spcPct val="110000"/>
              </a:lnSpc>
              <a:tabLst>
                <a:tab pos="973138" algn="l"/>
                <a:tab pos="1446213" algn="l"/>
              </a:tabLst>
            </a:pPr>
            <a:r>
              <a:rPr lang="en-US" sz="1800" noProof="1">
                <a:latin typeface="Courier New" pitchFamily="49" charset="0"/>
              </a:rPr>
              <a:t>		hanoitowers(n - 1, M, S, D</a:t>
            </a:r>
            <a:r>
              <a:rPr lang="en-US" sz="1800" noProof="1" smtClean="0">
                <a:latin typeface="Courier New" pitchFamily="49" charset="0"/>
              </a:rPr>
              <a:t>);</a:t>
            </a:r>
            <a:r>
              <a:rPr lang="en-US" sz="1800" noProof="1">
                <a:solidFill>
                  <a:srgbClr val="0000FF"/>
                </a:solidFill>
                <a:latin typeface="Courier New" pitchFamily="49" charset="0"/>
              </a:rPr>
              <a:t> // size-(n-1) problem</a:t>
            </a:r>
            <a:endParaRPr lang="en-US" sz="1800" noProof="1">
              <a:latin typeface="Courier New" pitchFamily="49" charset="0"/>
            </a:endParaRPr>
          </a:p>
          <a:p>
            <a:pPr marL="363538" indent="-363538" defTabSz="966788">
              <a:lnSpc>
                <a:spcPct val="110000"/>
              </a:lnSpc>
              <a:tabLst>
                <a:tab pos="973138" algn="l"/>
                <a:tab pos="1446213" algn="l"/>
              </a:tabLst>
            </a:pPr>
            <a:r>
              <a:rPr lang="en-US" sz="1800" noProof="1" smtClean="0">
                <a:latin typeface="Courier New" pitchFamily="49" charset="0"/>
              </a:rPr>
              <a:t>}</a:t>
            </a:r>
            <a:r>
              <a:rPr lang="en-US" sz="1800" noProof="1">
                <a:latin typeface="Courier New" pitchFamily="49" charset="0"/>
              </a:rPr>
              <a:t>	</a:t>
            </a:r>
            <a:r>
              <a:rPr lang="en-US" sz="1800" noProof="1" smtClean="0">
                <a:latin typeface="Courier New" pitchFamily="49" charset="0"/>
              </a:rPr>
              <a:t>}</a:t>
            </a:r>
            <a:endParaRPr lang="en-US" sz="1800" noProof="1">
              <a:latin typeface="Courier New" pitchFamily="49" charset="0"/>
            </a:endParaRPr>
          </a:p>
          <a:p>
            <a:pPr marL="363538" indent="-363538" defTabSz="966788">
              <a:lnSpc>
                <a:spcPct val="110000"/>
              </a:lnSpc>
              <a:tabLst>
                <a:tab pos="973138" algn="l"/>
                <a:tab pos="1446213" algn="l"/>
              </a:tabLst>
            </a:pPr>
            <a:r>
              <a:rPr lang="en-US" sz="1800" noProof="1">
                <a:latin typeface="Courier New" pitchFamily="49" charset="0"/>
              </a:rPr>
              <a:t>void hanoi(int n) {	// define a simpler human-interface</a:t>
            </a:r>
          </a:p>
          <a:p>
            <a:pPr marL="363538" indent="-363538" defTabSz="966788">
              <a:lnSpc>
                <a:spcPct val="110000"/>
              </a:lnSpc>
              <a:tabLst>
                <a:tab pos="973138" algn="l"/>
                <a:tab pos="1446213" algn="l"/>
              </a:tabLst>
            </a:pPr>
            <a:r>
              <a:rPr lang="en-US" sz="1800" noProof="1">
                <a:latin typeface="Courier New" pitchFamily="49" charset="0"/>
              </a:rPr>
              <a:t>	hanoitowers(n, "Left", "Center", "Right");</a:t>
            </a:r>
          </a:p>
          <a:p>
            <a:pPr marL="363538" indent="-363538" defTabSz="966788">
              <a:lnSpc>
                <a:spcPct val="110000"/>
              </a:lnSpc>
              <a:tabLst>
                <a:tab pos="973138" algn="l"/>
                <a:tab pos="1446213" algn="l"/>
              </a:tabLst>
            </a:pPr>
            <a:r>
              <a:rPr lang="en-US" sz="1800" noProof="1">
                <a:latin typeface="Courier New" pitchFamily="49" charset="0"/>
              </a:rPr>
              <a:t>}</a:t>
            </a:r>
          </a:p>
          <a:p>
            <a:pPr marL="363538" indent="-363538" defTabSz="966788">
              <a:lnSpc>
                <a:spcPct val="110000"/>
              </a:lnSpc>
              <a:tabLst>
                <a:tab pos="973138" algn="l"/>
                <a:tab pos="1446213" algn="l"/>
              </a:tabLst>
            </a:pPr>
            <a:r>
              <a:rPr lang="en-US" sz="1800" noProof="1">
                <a:latin typeface="Courier New" pitchFamily="49" charset="0"/>
              </a:rPr>
              <a:t>void main() {</a:t>
            </a:r>
          </a:p>
          <a:p>
            <a:pPr marL="363538" indent="-363538" defTabSz="966788">
              <a:lnSpc>
                <a:spcPct val="110000"/>
              </a:lnSpc>
              <a:tabLst>
                <a:tab pos="973138" algn="l"/>
                <a:tab pos="1446213" algn="l"/>
              </a:tabLst>
            </a:pPr>
            <a:r>
              <a:rPr lang="en-US" sz="1800" noProof="1">
                <a:latin typeface="Courier New" pitchFamily="49" charset="0"/>
              </a:rPr>
              <a:t>	cout &lt;&lt; "For  n = </a:t>
            </a:r>
            <a:r>
              <a:rPr lang="en-US" sz="1800" noProof="1" smtClean="0">
                <a:latin typeface="Courier New" pitchFamily="49" charset="0"/>
              </a:rPr>
              <a:t>3" </a:t>
            </a:r>
            <a:r>
              <a:rPr lang="en-US" sz="1800" noProof="1">
                <a:latin typeface="Courier New" pitchFamily="49" charset="0"/>
              </a:rPr>
              <a:t>&lt;&lt; endl;</a:t>
            </a:r>
          </a:p>
          <a:p>
            <a:pPr marL="363538" indent="-363538" defTabSz="966788">
              <a:lnSpc>
                <a:spcPct val="110000"/>
              </a:lnSpc>
              <a:tabLst>
                <a:tab pos="973138" algn="l"/>
                <a:tab pos="1446213" algn="l"/>
              </a:tabLst>
            </a:pPr>
            <a:r>
              <a:rPr lang="en-US" sz="1800" noProof="1">
                <a:latin typeface="Courier New" pitchFamily="49" charset="0"/>
              </a:rPr>
              <a:t>	hanoi(3);</a:t>
            </a:r>
          </a:p>
          <a:p>
            <a:pPr marL="363538" indent="-363538" defTabSz="966788">
              <a:lnSpc>
                <a:spcPct val="110000"/>
              </a:lnSpc>
              <a:tabLst>
                <a:tab pos="973138" algn="l"/>
                <a:tab pos="1446213" algn="l"/>
              </a:tabLst>
            </a:pPr>
            <a:r>
              <a:rPr lang="en-US" sz="1800" noProof="1">
                <a:latin typeface="Courier New" pitchFamily="49" charset="0"/>
              </a:rPr>
              <a:t>	cout &lt;&lt; "For  n = 4" &lt;&lt; endl;</a:t>
            </a:r>
          </a:p>
          <a:p>
            <a:pPr marL="363538" indent="-363538" defTabSz="966788">
              <a:lnSpc>
                <a:spcPct val="110000"/>
              </a:lnSpc>
              <a:tabLst>
                <a:tab pos="973138" algn="l"/>
                <a:tab pos="1446213" algn="l"/>
              </a:tabLst>
            </a:pPr>
            <a:r>
              <a:rPr lang="en-US" sz="1800" noProof="1">
                <a:latin typeface="Courier New" pitchFamily="49" charset="0"/>
              </a:rPr>
              <a:t>	hanoitowers(4, "Source", "Spare", "Destination");</a:t>
            </a:r>
          </a:p>
          <a:p>
            <a:pPr marL="363538" indent="-363538" defTabSz="966788">
              <a:lnSpc>
                <a:spcPct val="110000"/>
              </a:lnSpc>
              <a:tabLst>
                <a:tab pos="973138" algn="l"/>
                <a:tab pos="1446213" algn="l"/>
              </a:tabLst>
            </a:pPr>
            <a:r>
              <a:rPr lang="en-US" sz="1800" noProof="1">
                <a:latin typeface="Courier New" pitchFamily="49" charset="0"/>
              </a:rPr>
              <a:t>}</a:t>
            </a:r>
            <a:endParaRPr lang="en-US" sz="1800" dirty="0">
              <a:latin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671513" y="161925"/>
            <a:ext cx="7807325" cy="563563"/>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a:solidFill>
                  <a:srgbClr val="000080"/>
                </a:solidFill>
              </a:rPr>
              <a:t>Hanoi Towers Program Output</a:t>
            </a:r>
          </a:p>
        </p:txBody>
      </p:sp>
      <p:sp>
        <p:nvSpPr>
          <p:cNvPr id="113667" name="Rectangle 3"/>
          <p:cNvSpPr>
            <a:spLocks noChangeArrowheads="1"/>
          </p:cNvSpPr>
          <p:nvPr/>
        </p:nvSpPr>
        <p:spPr bwMode="auto">
          <a:xfrm>
            <a:off x="228600" y="1143000"/>
            <a:ext cx="8116888" cy="5078412"/>
          </a:xfrm>
          <a:prstGeom prst="rect">
            <a:avLst/>
          </a:prstGeom>
          <a:noFill/>
          <a:ln w="9525">
            <a:noFill/>
            <a:miter lim="800000"/>
            <a:headEnd/>
            <a:tailEnd/>
          </a:ln>
        </p:spPr>
        <p:txBody>
          <a:bodyPr lIns="96744" tIns="48372" rIns="96744" bIns="48372"/>
          <a:lstStyle/>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dirty="0" err="1">
                <a:solidFill>
                  <a:srgbClr val="000000"/>
                </a:solidFill>
                <a:latin typeface="Courier New" pitchFamily="49" charset="0"/>
                <a:cs typeface="Courier New" pitchFamily="49" charset="0"/>
              </a:rPr>
              <a:t>hanoi</a:t>
            </a:r>
            <a:r>
              <a:rPr lang="en-US" sz="2500" dirty="0">
                <a:solidFill>
                  <a:srgbClr val="000000"/>
                </a:solidFill>
                <a:latin typeface="Courier New" pitchFamily="49" charset="0"/>
                <a:cs typeface="Courier New" pitchFamily="49" charset="0"/>
              </a:rPr>
              <a:t>(3)</a:t>
            </a:r>
            <a:r>
              <a:rPr lang="en-GB" sz="2500" dirty="0">
                <a:solidFill>
                  <a:srgbClr val="000000"/>
                </a:solidFill>
                <a:latin typeface="Courier New" pitchFamily="49" charset="0"/>
                <a:cs typeface="Times New Roman" pitchFamily="18" charset="0"/>
              </a:rPr>
              <a:t> </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endParaRPr lang="en-GB" sz="2500" dirty="0">
              <a:solidFill>
                <a:srgbClr val="000000"/>
              </a:solidFill>
              <a:latin typeface="Courier New" pitchFamily="49" charset="0"/>
              <a:cs typeface="Times New Roman" pitchFamily="18" charset="0"/>
            </a:endParaRP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dirty="0">
                <a:solidFill>
                  <a:srgbClr val="000000"/>
                </a:solidFill>
                <a:latin typeface="Courier New" pitchFamily="49" charset="0"/>
                <a:cs typeface="Times New Roman" pitchFamily="18" charset="0"/>
              </a:rPr>
              <a:t>move top from Left to Right</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dirty="0">
                <a:solidFill>
                  <a:srgbClr val="000000"/>
                </a:solidFill>
                <a:latin typeface="Courier New" pitchFamily="49" charset="0"/>
                <a:cs typeface="Times New Roman" pitchFamily="18" charset="0"/>
              </a:rPr>
              <a:t>move top from Left to Center</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dirty="0">
                <a:solidFill>
                  <a:srgbClr val="000000"/>
                </a:solidFill>
                <a:latin typeface="Courier New" pitchFamily="49" charset="0"/>
                <a:cs typeface="Times New Roman" pitchFamily="18" charset="0"/>
              </a:rPr>
              <a:t>move top from Right to Center</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dirty="0">
                <a:solidFill>
                  <a:srgbClr val="000000"/>
                </a:solidFill>
                <a:latin typeface="Courier New" pitchFamily="49" charset="0"/>
                <a:cs typeface="Times New Roman" pitchFamily="18" charset="0"/>
              </a:rPr>
              <a:t>move top from Left to Right</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dirty="0">
                <a:solidFill>
                  <a:srgbClr val="000000"/>
                </a:solidFill>
                <a:latin typeface="Courier New" pitchFamily="49" charset="0"/>
                <a:cs typeface="Times New Roman" pitchFamily="18" charset="0"/>
              </a:rPr>
              <a:t>move top from Center to Left</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dirty="0">
                <a:solidFill>
                  <a:srgbClr val="000000"/>
                </a:solidFill>
                <a:latin typeface="Courier New" pitchFamily="49" charset="0"/>
                <a:cs typeface="Times New Roman" pitchFamily="18" charset="0"/>
              </a:rPr>
              <a:t>move top from Center to Right</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dirty="0">
                <a:solidFill>
                  <a:srgbClr val="000000"/>
                </a:solidFill>
                <a:latin typeface="Courier New" pitchFamily="49" charset="0"/>
                <a:cs typeface="Times New Roman" pitchFamily="18" charset="0"/>
              </a:rPr>
              <a:t>move top from Left to Right</a:t>
            </a:r>
          </a:p>
        </p:txBody>
      </p:sp>
      <p:pic>
        <p:nvPicPr>
          <p:cNvPr id="3" name="Picture 2"/>
          <p:cNvPicPr>
            <a:picLocks noChangeAspect="1"/>
          </p:cNvPicPr>
          <p:nvPr/>
        </p:nvPicPr>
        <p:blipFill>
          <a:blip r:embed="rId2"/>
          <a:stretch>
            <a:fillRect/>
          </a:stretch>
        </p:blipFill>
        <p:spPr>
          <a:xfrm>
            <a:off x="5943600" y="1447800"/>
            <a:ext cx="3134841" cy="439535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4"/>
          <p:cNvSpPr txBox="1">
            <a:spLocks noChangeArrowheads="1"/>
          </p:cNvSpPr>
          <p:nvPr/>
        </p:nvSpPr>
        <p:spPr bwMode="auto">
          <a:xfrm>
            <a:off x="533400" y="1263650"/>
            <a:ext cx="8229600" cy="641350"/>
          </a:xfrm>
          <a:prstGeom prst="rect">
            <a:avLst/>
          </a:prstGeom>
          <a:noFill/>
          <a:ln w="9525">
            <a:noFill/>
            <a:miter lim="800000"/>
            <a:headEnd/>
            <a:tailEnd/>
          </a:ln>
        </p:spPr>
        <p:txBody>
          <a:bodyPr>
            <a:spAutoFit/>
          </a:bodyPr>
          <a:lstStyle/>
          <a:p>
            <a:pPr marL="457200" indent="-457200"/>
            <a:r>
              <a:rPr lang="en-GB" sz="1800" b="1"/>
              <a:t>1. </a:t>
            </a:r>
            <a:r>
              <a:rPr lang="en-US" sz="1800" b="1"/>
              <a:t>Formulate the size-n problem.</a:t>
            </a:r>
            <a:endParaRPr lang="en-GB" sz="1800"/>
          </a:p>
          <a:p>
            <a:pPr marL="457200" indent="-457200"/>
            <a:r>
              <a:rPr lang="en-US" sz="1800">
                <a:latin typeface="Courier New" pitchFamily="49" charset="0"/>
              </a:rPr>
              <a:t>int* sorting(int *A, int n);</a:t>
            </a:r>
            <a:endParaRPr lang="en-GB" sz="1800" b="1">
              <a:latin typeface="Courier New" pitchFamily="49" charset="0"/>
            </a:endParaRPr>
          </a:p>
        </p:txBody>
      </p:sp>
      <p:sp>
        <p:nvSpPr>
          <p:cNvPr id="115715" name="Rectangle 2"/>
          <p:cNvSpPr>
            <a:spLocks noGrp="1" noChangeArrowheads="1"/>
          </p:cNvSpPr>
          <p:nvPr>
            <p:ph type="title"/>
          </p:nvPr>
        </p:nvSpPr>
        <p:spPr>
          <a:xfrm>
            <a:off x="76200" y="228600"/>
            <a:ext cx="8991599" cy="563563"/>
          </a:xfrm>
        </p:spPr>
        <p:txBody>
          <a:bodyPr/>
          <a:lstStyle/>
          <a:p>
            <a:r>
              <a:rPr lang="en-US" sz="2800" dirty="0" smtClean="0"/>
              <a:t>Insertion Sorting : </a:t>
            </a:r>
            <a:r>
              <a:rPr lang="en-US" sz="2800" dirty="0"/>
              <a:t>Implemented in the Fantastic </a:t>
            </a:r>
            <a:r>
              <a:rPr lang="en-US" sz="2800" dirty="0" smtClean="0"/>
              <a:t>Four</a:t>
            </a:r>
          </a:p>
        </p:txBody>
      </p:sp>
      <p:sp>
        <p:nvSpPr>
          <p:cNvPr id="115716" name="Rectangle 5"/>
          <p:cNvSpPr>
            <a:spLocks noChangeArrowheads="1"/>
          </p:cNvSpPr>
          <p:nvPr/>
        </p:nvSpPr>
        <p:spPr bwMode="auto">
          <a:xfrm>
            <a:off x="5029200"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17" name="Rectangle 6"/>
          <p:cNvSpPr>
            <a:spLocks noChangeArrowheads="1"/>
          </p:cNvSpPr>
          <p:nvPr/>
        </p:nvSpPr>
        <p:spPr bwMode="auto">
          <a:xfrm>
            <a:off x="5240338"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18" name="Rectangle 7"/>
          <p:cNvSpPr>
            <a:spLocks noChangeArrowheads="1"/>
          </p:cNvSpPr>
          <p:nvPr/>
        </p:nvSpPr>
        <p:spPr bwMode="auto">
          <a:xfrm>
            <a:off x="5451475"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19" name="Rectangle 8"/>
          <p:cNvSpPr>
            <a:spLocks noChangeArrowheads="1"/>
          </p:cNvSpPr>
          <p:nvPr/>
        </p:nvSpPr>
        <p:spPr bwMode="auto">
          <a:xfrm>
            <a:off x="5662613" y="1447800"/>
            <a:ext cx="212725"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0" name="Rectangle 9"/>
          <p:cNvSpPr>
            <a:spLocks noChangeArrowheads="1"/>
          </p:cNvSpPr>
          <p:nvPr/>
        </p:nvSpPr>
        <p:spPr bwMode="auto">
          <a:xfrm>
            <a:off x="5875338"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1" name="Rectangle 10"/>
          <p:cNvSpPr>
            <a:spLocks noChangeArrowheads="1"/>
          </p:cNvSpPr>
          <p:nvPr/>
        </p:nvSpPr>
        <p:spPr bwMode="auto">
          <a:xfrm>
            <a:off x="6086475"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2" name="Rectangle 11"/>
          <p:cNvSpPr>
            <a:spLocks noChangeArrowheads="1"/>
          </p:cNvSpPr>
          <p:nvPr/>
        </p:nvSpPr>
        <p:spPr bwMode="auto">
          <a:xfrm>
            <a:off x="6297613"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3" name="Rectangle 12"/>
          <p:cNvSpPr>
            <a:spLocks noChangeArrowheads="1"/>
          </p:cNvSpPr>
          <p:nvPr/>
        </p:nvSpPr>
        <p:spPr bwMode="auto">
          <a:xfrm>
            <a:off x="6508750" y="1447800"/>
            <a:ext cx="739775" cy="317500"/>
          </a:xfrm>
          <a:prstGeom prst="rect">
            <a:avLst/>
          </a:prstGeom>
          <a:solidFill>
            <a:srgbClr val="FDFFDD"/>
          </a:solidFill>
          <a:ln w="9525">
            <a:solidFill>
              <a:schemeClr val="tx1"/>
            </a:solidFill>
            <a:miter lim="800000"/>
            <a:headEnd/>
            <a:tailEnd/>
          </a:ln>
        </p:spPr>
        <p:txBody>
          <a:bodyPr wrap="none" anchor="ctr"/>
          <a:lstStyle/>
          <a:p>
            <a:pPr algn="ctr"/>
            <a:r>
              <a:rPr lang="en-US" sz="1000"/>
              <a:t>. . .</a:t>
            </a:r>
          </a:p>
        </p:txBody>
      </p:sp>
      <p:sp>
        <p:nvSpPr>
          <p:cNvPr id="115724" name="Rectangle 13"/>
          <p:cNvSpPr>
            <a:spLocks noChangeArrowheads="1"/>
          </p:cNvSpPr>
          <p:nvPr/>
        </p:nvSpPr>
        <p:spPr bwMode="auto">
          <a:xfrm>
            <a:off x="7248525"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5" name="Rectangle 14"/>
          <p:cNvSpPr>
            <a:spLocks noChangeArrowheads="1"/>
          </p:cNvSpPr>
          <p:nvPr/>
        </p:nvSpPr>
        <p:spPr bwMode="auto">
          <a:xfrm>
            <a:off x="7459663" y="1447800"/>
            <a:ext cx="212725"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6" name="Rectangle 15"/>
          <p:cNvSpPr>
            <a:spLocks noChangeArrowheads="1"/>
          </p:cNvSpPr>
          <p:nvPr/>
        </p:nvSpPr>
        <p:spPr bwMode="auto">
          <a:xfrm>
            <a:off x="7672388"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7" name="Rectangle 16"/>
          <p:cNvSpPr>
            <a:spLocks noChangeArrowheads="1"/>
          </p:cNvSpPr>
          <p:nvPr/>
        </p:nvSpPr>
        <p:spPr bwMode="auto">
          <a:xfrm>
            <a:off x="7883525"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8" name="Rectangle 17"/>
          <p:cNvSpPr>
            <a:spLocks noChangeArrowheads="1"/>
          </p:cNvSpPr>
          <p:nvPr/>
        </p:nvSpPr>
        <p:spPr bwMode="auto">
          <a:xfrm>
            <a:off x="8094663"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grpSp>
        <p:nvGrpSpPr>
          <p:cNvPr id="2" name="Group 90"/>
          <p:cNvGrpSpPr>
            <a:grpSpLocks/>
          </p:cNvGrpSpPr>
          <p:nvPr/>
        </p:nvGrpSpPr>
        <p:grpSpPr bwMode="auto">
          <a:xfrm>
            <a:off x="5130800" y="5638800"/>
            <a:ext cx="1955800" cy="838200"/>
            <a:chOff x="3168" y="3552"/>
            <a:chExt cx="1232" cy="528"/>
          </a:xfrm>
        </p:grpSpPr>
        <p:sp>
          <p:nvSpPr>
            <p:cNvPr id="115778" name="Line 75"/>
            <p:cNvSpPr>
              <a:spLocks noChangeShapeType="1"/>
            </p:cNvSpPr>
            <p:nvPr/>
          </p:nvSpPr>
          <p:spPr bwMode="auto">
            <a:xfrm flipV="1">
              <a:off x="3840" y="3600"/>
              <a:ext cx="0" cy="240"/>
            </a:xfrm>
            <a:prstGeom prst="line">
              <a:avLst/>
            </a:prstGeom>
            <a:noFill/>
            <a:ln w="9525">
              <a:solidFill>
                <a:schemeClr val="tx1"/>
              </a:solidFill>
              <a:round/>
              <a:headEnd/>
              <a:tailEnd type="triangle" w="med" len="med"/>
            </a:ln>
          </p:spPr>
          <p:txBody>
            <a:bodyPr/>
            <a:lstStyle/>
            <a:p>
              <a:endParaRPr lang="en-US"/>
            </a:p>
          </p:txBody>
        </p:sp>
        <p:sp>
          <p:nvSpPr>
            <p:cNvPr id="115779" name="Rectangle 77"/>
            <p:cNvSpPr>
              <a:spLocks noChangeArrowheads="1"/>
            </p:cNvSpPr>
            <p:nvPr/>
          </p:nvSpPr>
          <p:spPr bwMode="auto">
            <a:xfrm>
              <a:off x="3755" y="3880"/>
              <a:ext cx="133" cy="200"/>
            </a:xfrm>
            <a:prstGeom prst="rect">
              <a:avLst/>
            </a:prstGeom>
            <a:solidFill>
              <a:srgbClr val="FDFFDD"/>
            </a:solidFill>
            <a:ln w="9525">
              <a:solidFill>
                <a:schemeClr val="tx1"/>
              </a:solidFill>
              <a:miter lim="800000"/>
              <a:headEnd/>
              <a:tailEnd/>
            </a:ln>
          </p:spPr>
          <p:txBody>
            <a:bodyPr wrap="none" anchor="ctr"/>
            <a:lstStyle/>
            <a:p>
              <a:pPr algn="ctr"/>
              <a:r>
                <a:rPr lang="en-US" sz="1200"/>
                <a:t>x</a:t>
              </a:r>
            </a:p>
          </p:txBody>
        </p:sp>
        <p:sp>
          <p:nvSpPr>
            <p:cNvPr id="115780" name="Text Box 79"/>
            <p:cNvSpPr txBox="1">
              <a:spLocks noChangeArrowheads="1"/>
            </p:cNvSpPr>
            <p:nvPr/>
          </p:nvSpPr>
          <p:spPr bwMode="auto">
            <a:xfrm>
              <a:off x="3168" y="3552"/>
              <a:ext cx="476" cy="288"/>
            </a:xfrm>
            <a:prstGeom prst="rect">
              <a:avLst/>
            </a:prstGeom>
            <a:noFill/>
            <a:ln w="9525">
              <a:noFill/>
              <a:miter lim="800000"/>
              <a:headEnd/>
              <a:tailEnd/>
            </a:ln>
          </p:spPr>
          <p:txBody>
            <a:bodyPr wrap="none">
              <a:spAutoFit/>
            </a:bodyPr>
            <a:lstStyle/>
            <a:p>
              <a:r>
                <a:rPr lang="en-US" dirty="0"/>
                <a:t>&lt;= x</a:t>
              </a:r>
            </a:p>
          </p:txBody>
        </p:sp>
        <p:sp>
          <p:nvSpPr>
            <p:cNvPr id="115781" name="Text Box 80"/>
            <p:cNvSpPr txBox="1">
              <a:spLocks noChangeArrowheads="1"/>
            </p:cNvSpPr>
            <p:nvPr/>
          </p:nvSpPr>
          <p:spPr bwMode="auto">
            <a:xfrm>
              <a:off x="4032" y="3552"/>
              <a:ext cx="368" cy="288"/>
            </a:xfrm>
            <a:prstGeom prst="rect">
              <a:avLst/>
            </a:prstGeom>
            <a:noFill/>
            <a:ln w="9525">
              <a:noFill/>
              <a:miter lim="800000"/>
              <a:headEnd/>
              <a:tailEnd/>
            </a:ln>
          </p:spPr>
          <p:txBody>
            <a:bodyPr wrap="none">
              <a:spAutoFit/>
            </a:bodyPr>
            <a:lstStyle/>
            <a:p>
              <a:r>
                <a:rPr lang="en-US"/>
                <a:t>&gt; x</a:t>
              </a:r>
            </a:p>
          </p:txBody>
        </p:sp>
      </p:grpSp>
      <p:grpSp>
        <p:nvGrpSpPr>
          <p:cNvPr id="3" name="Group 86"/>
          <p:cNvGrpSpPr>
            <a:grpSpLocks/>
          </p:cNvGrpSpPr>
          <p:nvPr/>
        </p:nvGrpSpPr>
        <p:grpSpPr bwMode="auto">
          <a:xfrm>
            <a:off x="533400" y="2057400"/>
            <a:ext cx="8229600" cy="838200"/>
            <a:chOff x="336" y="1296"/>
            <a:chExt cx="5184" cy="528"/>
          </a:xfrm>
        </p:grpSpPr>
        <p:sp>
          <p:nvSpPr>
            <p:cNvPr id="115776" name="Rectangle 37"/>
            <p:cNvSpPr>
              <a:spLocks noChangeArrowheads="1"/>
            </p:cNvSpPr>
            <p:nvPr/>
          </p:nvSpPr>
          <p:spPr bwMode="auto">
            <a:xfrm>
              <a:off x="3168" y="1624"/>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77" name="Text Box 83"/>
            <p:cNvSpPr txBox="1">
              <a:spLocks noChangeArrowheads="1"/>
            </p:cNvSpPr>
            <p:nvPr/>
          </p:nvSpPr>
          <p:spPr bwMode="auto">
            <a:xfrm>
              <a:off x="336" y="1296"/>
              <a:ext cx="5184" cy="231"/>
            </a:xfrm>
            <a:prstGeom prst="rect">
              <a:avLst/>
            </a:prstGeom>
            <a:noFill/>
            <a:ln w="9525">
              <a:noFill/>
              <a:miter lim="800000"/>
              <a:headEnd/>
              <a:tailEnd/>
            </a:ln>
          </p:spPr>
          <p:txBody>
            <a:bodyPr>
              <a:spAutoFit/>
            </a:bodyPr>
            <a:lstStyle/>
            <a:p>
              <a:pPr marL="457200" indent="-457200"/>
              <a:r>
                <a:rPr lang="en-GB" sz="1800" b="1"/>
                <a:t>2. </a:t>
              </a:r>
              <a:r>
                <a:rPr lang="en-US" sz="1800" b="1"/>
                <a:t>Find the stopping condition and the corresponding return value</a:t>
              </a:r>
              <a:r>
                <a:rPr lang="en-GB" sz="1800" b="1"/>
                <a:t>.</a:t>
              </a:r>
              <a:endParaRPr lang="en-GB" sz="1800"/>
            </a:p>
          </p:txBody>
        </p:sp>
      </p:grpSp>
      <p:grpSp>
        <p:nvGrpSpPr>
          <p:cNvPr id="4" name="Group 87"/>
          <p:cNvGrpSpPr>
            <a:grpSpLocks/>
          </p:cNvGrpSpPr>
          <p:nvPr/>
        </p:nvGrpSpPr>
        <p:grpSpPr bwMode="auto">
          <a:xfrm>
            <a:off x="533400" y="3048000"/>
            <a:ext cx="8229600" cy="1600200"/>
            <a:chOff x="336" y="1920"/>
            <a:chExt cx="5184" cy="1008"/>
          </a:xfrm>
        </p:grpSpPr>
        <p:sp>
          <p:nvSpPr>
            <p:cNvPr id="115746" name="Text Box 34"/>
            <p:cNvSpPr txBox="1">
              <a:spLocks noChangeArrowheads="1"/>
            </p:cNvSpPr>
            <p:nvPr/>
          </p:nvSpPr>
          <p:spPr bwMode="auto">
            <a:xfrm>
              <a:off x="3804" y="2352"/>
              <a:ext cx="420" cy="288"/>
            </a:xfrm>
            <a:prstGeom prst="rect">
              <a:avLst/>
            </a:prstGeom>
            <a:noFill/>
            <a:ln w="9525">
              <a:noFill/>
              <a:miter lim="800000"/>
              <a:headEnd/>
              <a:tailEnd/>
            </a:ln>
          </p:spPr>
          <p:txBody>
            <a:bodyPr wrap="none">
              <a:spAutoFit/>
            </a:bodyPr>
            <a:lstStyle/>
            <a:p>
              <a:r>
                <a:rPr lang="en-US"/>
                <a:t>n- 1</a:t>
              </a:r>
            </a:p>
          </p:txBody>
        </p:sp>
        <p:sp>
          <p:nvSpPr>
            <p:cNvPr id="115747" name="Text Box 35"/>
            <p:cNvSpPr txBox="1">
              <a:spLocks noChangeArrowheads="1"/>
            </p:cNvSpPr>
            <p:nvPr/>
          </p:nvSpPr>
          <p:spPr bwMode="auto">
            <a:xfrm>
              <a:off x="5212" y="2400"/>
              <a:ext cx="212" cy="288"/>
            </a:xfrm>
            <a:prstGeom prst="rect">
              <a:avLst/>
            </a:prstGeom>
            <a:noFill/>
            <a:ln w="9525">
              <a:noFill/>
              <a:miter lim="800000"/>
              <a:headEnd/>
              <a:tailEnd/>
            </a:ln>
          </p:spPr>
          <p:txBody>
            <a:bodyPr wrap="none">
              <a:spAutoFit/>
            </a:bodyPr>
            <a:lstStyle/>
            <a:p>
              <a:r>
                <a:rPr lang="en-US"/>
                <a:t>1</a:t>
              </a:r>
            </a:p>
          </p:txBody>
        </p:sp>
        <p:sp>
          <p:nvSpPr>
            <p:cNvPr id="115748" name="Rectangle 38"/>
            <p:cNvSpPr>
              <a:spLocks noChangeArrowheads="1"/>
            </p:cNvSpPr>
            <p:nvPr/>
          </p:nvSpPr>
          <p:spPr bwMode="auto">
            <a:xfrm>
              <a:off x="3168"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49" name="Rectangle 39"/>
            <p:cNvSpPr>
              <a:spLocks noChangeArrowheads="1"/>
            </p:cNvSpPr>
            <p:nvPr/>
          </p:nvSpPr>
          <p:spPr bwMode="auto">
            <a:xfrm>
              <a:off x="3301"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0" name="Rectangle 40"/>
            <p:cNvSpPr>
              <a:spLocks noChangeArrowheads="1"/>
            </p:cNvSpPr>
            <p:nvPr/>
          </p:nvSpPr>
          <p:spPr bwMode="auto">
            <a:xfrm>
              <a:off x="3434"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1" name="Rectangle 41"/>
            <p:cNvSpPr>
              <a:spLocks noChangeArrowheads="1"/>
            </p:cNvSpPr>
            <p:nvPr/>
          </p:nvSpPr>
          <p:spPr bwMode="auto">
            <a:xfrm>
              <a:off x="3567" y="2200"/>
              <a:ext cx="134"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2" name="Rectangle 42"/>
            <p:cNvSpPr>
              <a:spLocks noChangeArrowheads="1"/>
            </p:cNvSpPr>
            <p:nvPr/>
          </p:nvSpPr>
          <p:spPr bwMode="auto">
            <a:xfrm>
              <a:off x="3701"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3" name="Rectangle 43"/>
            <p:cNvSpPr>
              <a:spLocks noChangeArrowheads="1"/>
            </p:cNvSpPr>
            <p:nvPr/>
          </p:nvSpPr>
          <p:spPr bwMode="auto">
            <a:xfrm>
              <a:off x="3834"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4" name="Rectangle 44"/>
            <p:cNvSpPr>
              <a:spLocks noChangeArrowheads="1"/>
            </p:cNvSpPr>
            <p:nvPr/>
          </p:nvSpPr>
          <p:spPr bwMode="auto">
            <a:xfrm>
              <a:off x="3967"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5" name="Rectangle 45"/>
            <p:cNvSpPr>
              <a:spLocks noChangeArrowheads="1"/>
            </p:cNvSpPr>
            <p:nvPr/>
          </p:nvSpPr>
          <p:spPr bwMode="auto">
            <a:xfrm>
              <a:off x="4100" y="2200"/>
              <a:ext cx="466" cy="200"/>
            </a:xfrm>
            <a:prstGeom prst="rect">
              <a:avLst/>
            </a:prstGeom>
            <a:solidFill>
              <a:srgbClr val="FDFFDD"/>
            </a:solidFill>
            <a:ln w="9525">
              <a:solidFill>
                <a:schemeClr val="tx1"/>
              </a:solidFill>
              <a:miter lim="800000"/>
              <a:headEnd/>
              <a:tailEnd/>
            </a:ln>
          </p:spPr>
          <p:txBody>
            <a:bodyPr wrap="none" anchor="ctr"/>
            <a:lstStyle/>
            <a:p>
              <a:pPr algn="ctr"/>
              <a:r>
                <a:rPr lang="en-US" sz="1000"/>
                <a:t>. . .</a:t>
              </a:r>
            </a:p>
          </p:txBody>
        </p:sp>
        <p:sp>
          <p:nvSpPr>
            <p:cNvPr id="115756" name="Rectangle 46"/>
            <p:cNvSpPr>
              <a:spLocks noChangeArrowheads="1"/>
            </p:cNvSpPr>
            <p:nvPr/>
          </p:nvSpPr>
          <p:spPr bwMode="auto">
            <a:xfrm>
              <a:off x="4566"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7" name="Rectangle 47"/>
            <p:cNvSpPr>
              <a:spLocks noChangeArrowheads="1"/>
            </p:cNvSpPr>
            <p:nvPr/>
          </p:nvSpPr>
          <p:spPr bwMode="auto">
            <a:xfrm>
              <a:off x="4699" y="2200"/>
              <a:ext cx="134"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8" name="Rectangle 48"/>
            <p:cNvSpPr>
              <a:spLocks noChangeArrowheads="1"/>
            </p:cNvSpPr>
            <p:nvPr/>
          </p:nvSpPr>
          <p:spPr bwMode="auto">
            <a:xfrm>
              <a:off x="4833"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9" name="Rectangle 49"/>
            <p:cNvSpPr>
              <a:spLocks noChangeArrowheads="1"/>
            </p:cNvSpPr>
            <p:nvPr/>
          </p:nvSpPr>
          <p:spPr bwMode="auto">
            <a:xfrm>
              <a:off x="4966"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60" name="Rectangle 51"/>
            <p:cNvSpPr>
              <a:spLocks noChangeArrowheads="1"/>
            </p:cNvSpPr>
            <p:nvPr/>
          </p:nvSpPr>
          <p:spPr bwMode="auto">
            <a:xfrm>
              <a:off x="3168"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1" name="Rectangle 52"/>
            <p:cNvSpPr>
              <a:spLocks noChangeArrowheads="1"/>
            </p:cNvSpPr>
            <p:nvPr/>
          </p:nvSpPr>
          <p:spPr bwMode="auto">
            <a:xfrm>
              <a:off x="3301"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2" name="Rectangle 53"/>
            <p:cNvSpPr>
              <a:spLocks noChangeArrowheads="1"/>
            </p:cNvSpPr>
            <p:nvPr/>
          </p:nvSpPr>
          <p:spPr bwMode="auto">
            <a:xfrm>
              <a:off x="3434"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3" name="Rectangle 54"/>
            <p:cNvSpPr>
              <a:spLocks noChangeArrowheads="1"/>
            </p:cNvSpPr>
            <p:nvPr/>
          </p:nvSpPr>
          <p:spPr bwMode="auto">
            <a:xfrm>
              <a:off x="3567" y="2728"/>
              <a:ext cx="134"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4" name="Rectangle 55"/>
            <p:cNvSpPr>
              <a:spLocks noChangeArrowheads="1"/>
            </p:cNvSpPr>
            <p:nvPr/>
          </p:nvSpPr>
          <p:spPr bwMode="auto">
            <a:xfrm>
              <a:off x="3701"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5" name="Rectangle 56"/>
            <p:cNvSpPr>
              <a:spLocks noChangeArrowheads="1"/>
            </p:cNvSpPr>
            <p:nvPr/>
          </p:nvSpPr>
          <p:spPr bwMode="auto">
            <a:xfrm>
              <a:off x="3834"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6" name="Rectangle 57"/>
            <p:cNvSpPr>
              <a:spLocks noChangeArrowheads="1"/>
            </p:cNvSpPr>
            <p:nvPr/>
          </p:nvSpPr>
          <p:spPr bwMode="auto">
            <a:xfrm>
              <a:off x="3967"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7" name="Rectangle 58"/>
            <p:cNvSpPr>
              <a:spLocks noChangeArrowheads="1"/>
            </p:cNvSpPr>
            <p:nvPr/>
          </p:nvSpPr>
          <p:spPr bwMode="auto">
            <a:xfrm>
              <a:off x="4100" y="2728"/>
              <a:ext cx="466" cy="200"/>
            </a:xfrm>
            <a:prstGeom prst="rect">
              <a:avLst/>
            </a:prstGeom>
            <a:solidFill>
              <a:schemeClr val="accent1"/>
            </a:solidFill>
            <a:ln w="9525">
              <a:solidFill>
                <a:schemeClr val="tx1"/>
              </a:solidFill>
              <a:miter lim="800000"/>
              <a:headEnd/>
              <a:tailEnd/>
            </a:ln>
          </p:spPr>
          <p:txBody>
            <a:bodyPr wrap="none" anchor="ctr"/>
            <a:lstStyle/>
            <a:p>
              <a:pPr algn="ctr"/>
              <a:r>
                <a:rPr lang="en-US" sz="1000"/>
                <a:t>. . .</a:t>
              </a:r>
            </a:p>
          </p:txBody>
        </p:sp>
        <p:sp>
          <p:nvSpPr>
            <p:cNvPr id="115768" name="Rectangle 59"/>
            <p:cNvSpPr>
              <a:spLocks noChangeArrowheads="1"/>
            </p:cNvSpPr>
            <p:nvPr/>
          </p:nvSpPr>
          <p:spPr bwMode="auto">
            <a:xfrm>
              <a:off x="4566"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9" name="Rectangle 60"/>
            <p:cNvSpPr>
              <a:spLocks noChangeArrowheads="1"/>
            </p:cNvSpPr>
            <p:nvPr/>
          </p:nvSpPr>
          <p:spPr bwMode="auto">
            <a:xfrm>
              <a:off x="4699" y="2728"/>
              <a:ext cx="134"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70" name="Rectangle 61"/>
            <p:cNvSpPr>
              <a:spLocks noChangeArrowheads="1"/>
            </p:cNvSpPr>
            <p:nvPr/>
          </p:nvSpPr>
          <p:spPr bwMode="auto">
            <a:xfrm>
              <a:off x="4833"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71" name="Rectangle 62"/>
            <p:cNvSpPr>
              <a:spLocks noChangeArrowheads="1"/>
            </p:cNvSpPr>
            <p:nvPr/>
          </p:nvSpPr>
          <p:spPr bwMode="auto">
            <a:xfrm>
              <a:off x="4966"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72" name="Rectangle 76"/>
            <p:cNvSpPr>
              <a:spLocks noChangeArrowheads="1"/>
            </p:cNvSpPr>
            <p:nvPr/>
          </p:nvSpPr>
          <p:spPr bwMode="auto">
            <a:xfrm>
              <a:off x="5232" y="2208"/>
              <a:ext cx="133" cy="200"/>
            </a:xfrm>
            <a:prstGeom prst="rect">
              <a:avLst/>
            </a:prstGeom>
            <a:solidFill>
              <a:srgbClr val="FDFFDD"/>
            </a:solidFill>
            <a:ln w="9525">
              <a:solidFill>
                <a:schemeClr val="tx1"/>
              </a:solidFill>
              <a:miter lim="800000"/>
              <a:headEnd/>
              <a:tailEnd/>
            </a:ln>
          </p:spPr>
          <p:txBody>
            <a:bodyPr wrap="none" anchor="ctr"/>
            <a:lstStyle/>
            <a:p>
              <a:pPr algn="ctr"/>
              <a:r>
                <a:rPr lang="en-US" sz="1200"/>
                <a:t>x</a:t>
              </a:r>
            </a:p>
          </p:txBody>
        </p:sp>
        <p:cxnSp>
          <p:nvCxnSpPr>
            <p:cNvPr id="115773" name="AutoShape 81"/>
            <p:cNvCxnSpPr>
              <a:cxnSpLocks noChangeShapeType="1"/>
              <a:stCxn id="115748" idx="1"/>
              <a:endCxn id="115760" idx="1"/>
            </p:cNvCxnSpPr>
            <p:nvPr/>
          </p:nvCxnSpPr>
          <p:spPr bwMode="auto">
            <a:xfrm rot="10800000" flipH="1" flipV="1">
              <a:off x="3168" y="2300"/>
              <a:ext cx="1" cy="528"/>
            </a:xfrm>
            <a:prstGeom prst="curvedConnector3">
              <a:avLst>
                <a:gd name="adj1" fmla="val -14400005"/>
              </a:avLst>
            </a:prstGeom>
            <a:noFill/>
            <a:ln w="28575">
              <a:solidFill>
                <a:schemeClr val="accent1"/>
              </a:solidFill>
              <a:prstDash val="dash"/>
              <a:round/>
              <a:headEnd/>
              <a:tailEnd type="triangle" w="med" len="med"/>
            </a:ln>
          </p:spPr>
        </p:cxnSp>
        <p:sp>
          <p:nvSpPr>
            <p:cNvPr id="115774" name="Text Box 82"/>
            <p:cNvSpPr txBox="1">
              <a:spLocks noChangeArrowheads="1"/>
            </p:cNvSpPr>
            <p:nvPr/>
          </p:nvSpPr>
          <p:spPr bwMode="auto">
            <a:xfrm>
              <a:off x="2352" y="2400"/>
              <a:ext cx="681" cy="288"/>
            </a:xfrm>
            <a:prstGeom prst="rect">
              <a:avLst/>
            </a:prstGeom>
            <a:noFill/>
            <a:ln w="9525">
              <a:noFill/>
              <a:miter lim="800000"/>
              <a:headEnd/>
              <a:tailEnd/>
            </a:ln>
          </p:spPr>
          <p:txBody>
            <a:bodyPr wrap="none">
              <a:spAutoFit/>
            </a:bodyPr>
            <a:lstStyle/>
            <a:p>
              <a:r>
                <a:rPr lang="en-US"/>
                <a:t>assume</a:t>
              </a:r>
            </a:p>
          </p:txBody>
        </p:sp>
        <p:sp>
          <p:nvSpPr>
            <p:cNvPr id="115775" name="Text Box 84"/>
            <p:cNvSpPr txBox="1">
              <a:spLocks noChangeArrowheads="1"/>
            </p:cNvSpPr>
            <p:nvPr/>
          </p:nvSpPr>
          <p:spPr bwMode="auto">
            <a:xfrm>
              <a:off x="336" y="1920"/>
              <a:ext cx="5184" cy="231"/>
            </a:xfrm>
            <a:prstGeom prst="rect">
              <a:avLst/>
            </a:prstGeom>
            <a:noFill/>
            <a:ln w="9525">
              <a:noFill/>
              <a:miter lim="800000"/>
              <a:headEnd/>
              <a:tailEnd/>
            </a:ln>
          </p:spPr>
          <p:txBody>
            <a:bodyPr>
              <a:spAutoFit/>
            </a:bodyPr>
            <a:lstStyle/>
            <a:p>
              <a:pPr marL="457200" indent="-457200"/>
              <a:r>
                <a:rPr lang="en-US" sz="1800" b="1"/>
                <a:t>3. Select m,  formulate the size-m problem, assume it is sorted.</a:t>
              </a:r>
              <a:endParaRPr lang="en-US" sz="1800"/>
            </a:p>
          </p:txBody>
        </p:sp>
      </p:grpSp>
      <p:grpSp>
        <p:nvGrpSpPr>
          <p:cNvPr id="7" name="Group 6"/>
          <p:cNvGrpSpPr/>
          <p:nvPr/>
        </p:nvGrpSpPr>
        <p:grpSpPr>
          <a:xfrm>
            <a:off x="6096000" y="5334000"/>
            <a:ext cx="2008188" cy="317500"/>
            <a:chOff x="6096000" y="5334000"/>
            <a:chExt cx="2008188" cy="317500"/>
          </a:xfrm>
        </p:grpSpPr>
        <p:sp>
          <p:nvSpPr>
            <p:cNvPr id="115738" name="Rectangle 68"/>
            <p:cNvSpPr>
              <a:spLocks noChangeArrowheads="1"/>
            </p:cNvSpPr>
            <p:nvPr/>
          </p:nvSpPr>
          <p:spPr bwMode="auto">
            <a:xfrm>
              <a:off x="6096000"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9" name="Rectangle 69"/>
            <p:cNvSpPr>
              <a:spLocks noChangeArrowheads="1"/>
            </p:cNvSpPr>
            <p:nvPr/>
          </p:nvSpPr>
          <p:spPr bwMode="auto">
            <a:xfrm>
              <a:off x="6307138"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0" name="Rectangle 70"/>
            <p:cNvSpPr>
              <a:spLocks noChangeArrowheads="1"/>
            </p:cNvSpPr>
            <p:nvPr/>
          </p:nvSpPr>
          <p:spPr bwMode="auto">
            <a:xfrm>
              <a:off x="6518275" y="5334000"/>
              <a:ext cx="739775" cy="317500"/>
            </a:xfrm>
            <a:prstGeom prst="rect">
              <a:avLst/>
            </a:prstGeom>
            <a:solidFill>
              <a:schemeClr val="accent1"/>
            </a:solidFill>
            <a:ln w="9525">
              <a:solidFill>
                <a:schemeClr val="tx1"/>
              </a:solidFill>
              <a:miter lim="800000"/>
              <a:headEnd/>
              <a:tailEnd/>
            </a:ln>
          </p:spPr>
          <p:txBody>
            <a:bodyPr wrap="none" anchor="ctr"/>
            <a:lstStyle/>
            <a:p>
              <a:pPr algn="ctr"/>
              <a:r>
                <a:rPr lang="en-US" sz="1000"/>
                <a:t>. . .</a:t>
              </a:r>
            </a:p>
          </p:txBody>
        </p:sp>
        <p:sp>
          <p:nvSpPr>
            <p:cNvPr id="115741" name="Rectangle 71"/>
            <p:cNvSpPr>
              <a:spLocks noChangeArrowheads="1"/>
            </p:cNvSpPr>
            <p:nvPr/>
          </p:nvSpPr>
          <p:spPr bwMode="auto">
            <a:xfrm>
              <a:off x="7258050"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2" name="Rectangle 72"/>
            <p:cNvSpPr>
              <a:spLocks noChangeArrowheads="1"/>
            </p:cNvSpPr>
            <p:nvPr/>
          </p:nvSpPr>
          <p:spPr bwMode="auto">
            <a:xfrm>
              <a:off x="7469188" y="5334000"/>
              <a:ext cx="212725"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3" name="Rectangle 73"/>
            <p:cNvSpPr>
              <a:spLocks noChangeArrowheads="1"/>
            </p:cNvSpPr>
            <p:nvPr/>
          </p:nvSpPr>
          <p:spPr bwMode="auto">
            <a:xfrm>
              <a:off x="7681913"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4" name="Rectangle 74"/>
            <p:cNvSpPr>
              <a:spLocks noChangeArrowheads="1"/>
            </p:cNvSpPr>
            <p:nvPr/>
          </p:nvSpPr>
          <p:spPr bwMode="auto">
            <a:xfrm>
              <a:off x="7893050"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6" name="Group 5"/>
          <p:cNvGrpSpPr/>
          <p:nvPr/>
        </p:nvGrpSpPr>
        <p:grpSpPr>
          <a:xfrm>
            <a:off x="533400" y="4876800"/>
            <a:ext cx="8229600" cy="774700"/>
            <a:chOff x="533400" y="4876800"/>
            <a:chExt cx="8229600" cy="774700"/>
          </a:xfrm>
        </p:grpSpPr>
        <p:sp>
          <p:nvSpPr>
            <p:cNvPr id="115733" name="Rectangle 63"/>
            <p:cNvSpPr>
              <a:spLocks noChangeArrowheads="1"/>
            </p:cNvSpPr>
            <p:nvPr/>
          </p:nvSpPr>
          <p:spPr bwMode="auto">
            <a:xfrm>
              <a:off x="5038725"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4" name="Rectangle 64"/>
            <p:cNvSpPr>
              <a:spLocks noChangeArrowheads="1"/>
            </p:cNvSpPr>
            <p:nvPr/>
          </p:nvSpPr>
          <p:spPr bwMode="auto">
            <a:xfrm>
              <a:off x="5249863"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5" name="Rectangle 65"/>
            <p:cNvSpPr>
              <a:spLocks noChangeArrowheads="1"/>
            </p:cNvSpPr>
            <p:nvPr/>
          </p:nvSpPr>
          <p:spPr bwMode="auto">
            <a:xfrm>
              <a:off x="5461000"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6" name="Rectangle 66"/>
            <p:cNvSpPr>
              <a:spLocks noChangeArrowheads="1"/>
            </p:cNvSpPr>
            <p:nvPr/>
          </p:nvSpPr>
          <p:spPr bwMode="auto">
            <a:xfrm>
              <a:off x="5672138" y="5334000"/>
              <a:ext cx="212725"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7" name="Rectangle 67"/>
            <p:cNvSpPr>
              <a:spLocks noChangeArrowheads="1"/>
            </p:cNvSpPr>
            <p:nvPr/>
          </p:nvSpPr>
          <p:spPr bwMode="auto">
            <a:xfrm>
              <a:off x="5884863"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5" name="Text Box 85"/>
            <p:cNvSpPr txBox="1">
              <a:spLocks noChangeArrowheads="1"/>
            </p:cNvSpPr>
            <p:nvPr/>
          </p:nvSpPr>
          <p:spPr bwMode="auto">
            <a:xfrm>
              <a:off x="533400" y="4876800"/>
              <a:ext cx="8229600" cy="366713"/>
            </a:xfrm>
            <a:prstGeom prst="rect">
              <a:avLst/>
            </a:prstGeom>
            <a:noFill/>
            <a:ln w="9525">
              <a:noFill/>
              <a:miter lim="800000"/>
              <a:headEnd/>
              <a:tailEnd/>
            </a:ln>
          </p:spPr>
          <p:txBody>
            <a:bodyPr>
              <a:spAutoFit/>
            </a:bodyPr>
            <a:lstStyle/>
            <a:p>
              <a:pPr marL="457200" indent="-457200"/>
              <a:r>
                <a:rPr lang="en-US" sz="1800" b="1" dirty="0"/>
                <a:t>4. Construct the solution of size-n problem. </a:t>
              </a:r>
              <a:endParaRPr 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42" presetClass="path" presetSubtype="0" accel="50000" decel="50000" fill="hold" nodeType="afterEffect">
                                  <p:stCondLst>
                                    <p:cond delay="0"/>
                                  </p:stCondLst>
                                  <p:childTnLst>
                                    <p:animMotion origin="layout" path="M -0.00833 0.00092 L 0.03194 4.98612E-6 " pathEditMode="relative" rAng="0" ptsTypes="AA">
                                      <p:cBhvr>
                                        <p:cTn id="23" dur="2000" fill="hold"/>
                                        <p:tgtEl>
                                          <p:spTgt spid="7"/>
                                        </p:tgtEl>
                                        <p:attrNameLst>
                                          <p:attrName>ppt_x</p:attrName>
                                          <p:attrName>ppt_y</p:attrName>
                                        </p:attrNameLst>
                                      </p:cBhvr>
                                      <p:rCtr x="2014" y="-46"/>
                                    </p:animMotion>
                                  </p:childTnLst>
                                </p:cTn>
                              </p:par>
                              <p:par>
                                <p:cTn id="24" presetID="2" presetClass="entr" presetSubtype="8"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3000" fill="hold"/>
                                        <p:tgtEl>
                                          <p:spTgt spid="2"/>
                                        </p:tgtEl>
                                        <p:attrNameLst>
                                          <p:attrName>ppt_x</p:attrName>
                                        </p:attrNameLst>
                                      </p:cBhvr>
                                      <p:tavLst>
                                        <p:tav tm="0">
                                          <p:val>
                                            <p:strVal val="0-#ppt_w/2"/>
                                          </p:val>
                                        </p:tav>
                                        <p:tav tm="100000">
                                          <p:val>
                                            <p:strVal val="#ppt_x"/>
                                          </p:val>
                                        </p:tav>
                                      </p:tavLst>
                                    </p:anim>
                                    <p:anim calcmode="lin" valueType="num">
                                      <p:cBhvr additive="base">
                                        <p:cTn id="27" dur="3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71513" y="152400"/>
            <a:ext cx="7807325" cy="563563"/>
          </a:xfrm>
        </p:spPr>
        <p:txBody>
          <a:bodyPr/>
          <a:lstStyle/>
          <a:p>
            <a:r>
              <a:rPr lang="en-US" sz="2600" dirty="0" smtClean="0"/>
              <a:t>Insertion Sorting: Applying the Fantastic Four</a:t>
            </a:r>
          </a:p>
        </p:txBody>
      </p:sp>
      <p:sp>
        <p:nvSpPr>
          <p:cNvPr id="114691" name="Text Box 4"/>
          <p:cNvSpPr txBox="1">
            <a:spLocks noChangeArrowheads="1"/>
          </p:cNvSpPr>
          <p:nvPr/>
        </p:nvSpPr>
        <p:spPr bwMode="auto">
          <a:xfrm>
            <a:off x="533400" y="987425"/>
            <a:ext cx="8458200" cy="5584825"/>
          </a:xfrm>
          <a:prstGeom prst="rect">
            <a:avLst/>
          </a:prstGeom>
          <a:noFill/>
          <a:ln w="9525">
            <a:noFill/>
            <a:miter lim="800000"/>
            <a:headEnd/>
            <a:tailEnd/>
          </a:ln>
        </p:spPr>
        <p:txBody>
          <a:bodyPr>
            <a:spAutoFit/>
          </a:bodyPr>
          <a:lstStyle/>
          <a:p>
            <a:pPr marL="457200" indent="-457200"/>
            <a:r>
              <a:rPr lang="en-GB" sz="1800" b="1" dirty="0"/>
              <a:t>1. </a:t>
            </a:r>
            <a:r>
              <a:rPr lang="en-US" sz="1800" b="1" dirty="0"/>
              <a:t>Formulate the size-n problem.</a:t>
            </a:r>
            <a:endParaRPr lang="en-GB" sz="1800" dirty="0"/>
          </a:p>
          <a:p>
            <a:pPr marL="457200" indent="-457200"/>
            <a:r>
              <a:rPr lang="en-US" sz="1800" dirty="0"/>
              <a:t>	</a:t>
            </a:r>
            <a:r>
              <a:rPr lang="en-US" sz="1800" dirty="0" err="1">
                <a:latin typeface="Courier New" pitchFamily="49" charset="0"/>
              </a:rPr>
              <a:t>int</a:t>
            </a:r>
            <a:r>
              <a:rPr lang="en-US" sz="1800" dirty="0">
                <a:latin typeface="Courier New" pitchFamily="49" charset="0"/>
              </a:rPr>
              <a:t>* sorting(</a:t>
            </a:r>
            <a:r>
              <a:rPr lang="en-US" sz="1800" dirty="0" err="1">
                <a:latin typeface="Courier New" pitchFamily="49" charset="0"/>
              </a:rPr>
              <a:t>int</a:t>
            </a:r>
            <a:r>
              <a:rPr lang="en-US" sz="1800" dirty="0">
                <a:latin typeface="Courier New" pitchFamily="49" charset="0"/>
              </a:rPr>
              <a:t> *A, </a:t>
            </a:r>
            <a:r>
              <a:rPr lang="en-US" sz="1800" dirty="0" err="1">
                <a:latin typeface="Courier New" pitchFamily="49" charset="0"/>
              </a:rPr>
              <a:t>int</a:t>
            </a:r>
            <a:r>
              <a:rPr lang="en-US" sz="1800" dirty="0">
                <a:latin typeface="Courier New" pitchFamily="49" charset="0"/>
              </a:rPr>
              <a:t> n);</a:t>
            </a:r>
            <a:endParaRPr lang="en-GB" sz="1800" dirty="0">
              <a:latin typeface="Courier New" pitchFamily="49" charset="0"/>
            </a:endParaRPr>
          </a:p>
          <a:p>
            <a:pPr marL="457200" indent="-457200"/>
            <a:endParaRPr lang="en-GB" sz="1800" b="1" dirty="0">
              <a:latin typeface="Courier New" pitchFamily="49" charset="0"/>
            </a:endParaRPr>
          </a:p>
          <a:p>
            <a:pPr marL="457200" indent="-457200"/>
            <a:r>
              <a:rPr lang="en-GB" sz="1800" b="1" dirty="0"/>
              <a:t>2. </a:t>
            </a:r>
            <a:r>
              <a:rPr lang="en-US" sz="1800" b="1" dirty="0"/>
              <a:t>Find the stopping condition and the corresponding return value</a:t>
            </a:r>
            <a:r>
              <a:rPr lang="en-GB" sz="1800" b="1" dirty="0"/>
              <a:t>.</a:t>
            </a:r>
            <a:endParaRPr lang="en-GB" sz="1800" dirty="0"/>
          </a:p>
          <a:p>
            <a:pPr marL="457200" indent="-457200"/>
            <a:r>
              <a:rPr lang="en-GB" sz="1800" dirty="0"/>
              <a:t>The stopping condition is n </a:t>
            </a:r>
            <a:r>
              <a:rPr lang="en-GB" sz="1800" dirty="0" smtClean="0"/>
              <a:t>== </a:t>
            </a:r>
            <a:r>
              <a:rPr lang="en-GB" sz="1800" dirty="0"/>
              <a:t>1, and the solution or return value is the address of </a:t>
            </a:r>
            <a:r>
              <a:rPr lang="en-US" sz="1800" dirty="0"/>
              <a:t>A</a:t>
            </a:r>
            <a:r>
              <a:rPr lang="en-GB" sz="1800" dirty="0"/>
              <a:t>.</a:t>
            </a:r>
          </a:p>
          <a:p>
            <a:pPr marL="457200" indent="-457200"/>
            <a:endParaRPr lang="en-US" sz="1800" b="1" dirty="0"/>
          </a:p>
          <a:p>
            <a:pPr marL="457200" indent="-457200"/>
            <a:r>
              <a:rPr lang="en-US" sz="1800" b="1" dirty="0"/>
              <a:t>3. Select m and formulate the size-m problem.</a:t>
            </a:r>
            <a:endParaRPr lang="en-US" sz="1800" dirty="0"/>
          </a:p>
          <a:p>
            <a:pPr marL="457200" indent="-457200"/>
            <a:r>
              <a:rPr lang="en-US" sz="1800" dirty="0"/>
              <a:t>We take a simple approach by reducing the size of the problem by one: m = n – 1</a:t>
            </a:r>
          </a:p>
          <a:p>
            <a:pPr marL="457200" indent="-457200"/>
            <a:r>
              <a:rPr lang="en-US" sz="1800" dirty="0"/>
              <a:t>The size-(n-1) problem is </a:t>
            </a:r>
            <a:r>
              <a:rPr lang="en-US" sz="1800" dirty="0" err="1">
                <a:latin typeface="Courier New" pitchFamily="49" charset="0"/>
              </a:rPr>
              <a:t>int</a:t>
            </a:r>
            <a:r>
              <a:rPr lang="en-US" sz="1800" dirty="0">
                <a:latin typeface="Courier New" pitchFamily="49" charset="0"/>
              </a:rPr>
              <a:t> *sorting(B, n-1);</a:t>
            </a:r>
          </a:p>
          <a:p>
            <a:pPr marL="457200" indent="-457200"/>
            <a:r>
              <a:rPr lang="en-US" sz="1800" dirty="0"/>
              <a:t>where B is the address of an array of size-(n-1)</a:t>
            </a:r>
            <a:r>
              <a:rPr lang="en-GB" sz="1800" dirty="0"/>
              <a:t>. We </a:t>
            </a:r>
            <a:r>
              <a:rPr lang="en-GB" sz="1800" b="1" dirty="0"/>
              <a:t>assume</a:t>
            </a:r>
            <a:r>
              <a:rPr lang="en-GB" sz="1800" dirty="0"/>
              <a:t> </a:t>
            </a:r>
            <a:r>
              <a:rPr lang="en-US" sz="1800" dirty="0"/>
              <a:t>B</a:t>
            </a:r>
            <a:r>
              <a:rPr lang="en-GB" sz="1800" dirty="0"/>
              <a:t> will be sorted if we call this function. This is very important!</a:t>
            </a:r>
          </a:p>
          <a:p>
            <a:pPr marL="457200" indent="-457200"/>
            <a:endParaRPr lang="en-US" sz="1800" b="1" dirty="0"/>
          </a:p>
          <a:p>
            <a:pPr marL="457200" indent="-457200"/>
            <a:r>
              <a:rPr lang="en-US" sz="1800" b="1" dirty="0"/>
              <a:t>4. Construct the solution of size-n problem. </a:t>
            </a:r>
            <a:endParaRPr lang="en-US" sz="1800" dirty="0"/>
          </a:p>
          <a:p>
            <a:pPr marL="457200" indent="-457200"/>
            <a:r>
              <a:rPr lang="en-US" sz="1800" dirty="0"/>
              <a:t>Since step 3 can solve the size-(n-1) problem, it is then easy to solve the size-n problem: </a:t>
            </a:r>
          </a:p>
          <a:p>
            <a:pPr marL="457200" indent="-457200"/>
            <a:r>
              <a:rPr lang="en-US" sz="1800" dirty="0"/>
              <a:t>We split array A into two parts: the sub array of the first n-1 elements is </a:t>
            </a:r>
            <a:r>
              <a:rPr lang="en-US" sz="1800" dirty="0" smtClean="0"/>
              <a:t>B, </a:t>
            </a:r>
            <a:r>
              <a:rPr lang="en-US" sz="1800" dirty="0"/>
              <a:t>and the remaining element is x. </a:t>
            </a:r>
          </a:p>
          <a:p>
            <a:pPr marL="457200" indent="-457200"/>
            <a:r>
              <a:rPr lang="en-US" sz="1800" dirty="0"/>
              <a:t>We call the function in step 3 to sort the size-(n-1)</a:t>
            </a:r>
            <a:r>
              <a:rPr lang="en-GB" sz="1800" dirty="0"/>
              <a:t> </a:t>
            </a:r>
            <a:r>
              <a:rPr lang="en-US" sz="1800" dirty="0"/>
              <a:t>array B. </a:t>
            </a:r>
          </a:p>
          <a:p>
            <a:pPr marL="457200" indent="-457200"/>
            <a:r>
              <a:rPr lang="en-US" sz="1800" dirty="0"/>
              <a:t>We find the </a:t>
            </a:r>
            <a:r>
              <a:rPr lang="en-US" sz="1800" dirty="0" smtClean="0"/>
              <a:t>correct position </a:t>
            </a:r>
            <a:r>
              <a:rPr lang="en-US" sz="1800" dirty="0"/>
              <a:t>p for inserting x into B.</a:t>
            </a:r>
          </a:p>
          <a:p>
            <a:pPr marL="457200" indent="-457200"/>
            <a:r>
              <a:rPr lang="en-US" sz="1800" dirty="0"/>
              <a:t>We make space for x by shifting the elements after position p one place right; </a:t>
            </a:r>
          </a:p>
          <a:p>
            <a:pPr marL="457200" indent="-457200"/>
            <a:r>
              <a:rPr lang="en-US" sz="1800" dirty="0"/>
              <a:t>We insert x at the position p.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914400" y="600075"/>
            <a:ext cx="7772400" cy="5945435"/>
          </a:xfrm>
          <a:prstGeom prst="rect">
            <a:avLst/>
          </a:prstGeom>
          <a:noFill/>
          <a:ln w="9525">
            <a:noFill/>
            <a:miter lim="800000"/>
            <a:headEnd/>
            <a:tailEnd/>
          </a:ln>
        </p:spPr>
        <p:txBody>
          <a:bodyPr wrap="square" lIns="96736" tIns="48368" rIns="96736" bIns="48368">
            <a:spAutoFit/>
          </a:bodyPr>
          <a:lstStyle/>
          <a:p>
            <a:pPr marL="366713" indent="-366713" algn="just" defTabSz="966788">
              <a:buFont typeface="Wingdings" pitchFamily="2" charset="2"/>
              <a:buChar char="§"/>
            </a:pPr>
            <a:r>
              <a:rPr lang="en-GB" dirty="0">
                <a:solidFill>
                  <a:schemeClr val="bg1">
                    <a:lumMod val="50000"/>
                  </a:schemeClr>
                </a:solidFill>
                <a:cs typeface="Times New Roman" pitchFamily="18" charset="0"/>
              </a:rPr>
              <a:t>Imperative language C/C++</a:t>
            </a:r>
          </a:p>
          <a:p>
            <a:pPr marL="366713" indent="-366713" algn="just" defTabSz="966788">
              <a:buFont typeface="Wingdings" pitchFamily="2" charset="2"/>
              <a:buChar char="§"/>
            </a:pPr>
            <a:r>
              <a:rPr lang="en-GB" dirty="0">
                <a:solidFill>
                  <a:schemeClr val="bg1">
                    <a:lumMod val="50000"/>
                  </a:schemeClr>
                </a:solidFill>
                <a:cs typeface="Times New Roman" pitchFamily="18" charset="0"/>
              </a:rPr>
              <a:t>Getting started with C/C++ programming: I/O</a:t>
            </a:r>
          </a:p>
          <a:p>
            <a:pPr marL="366713" indent="-366713" algn="just" defTabSz="966788">
              <a:buFont typeface="Wingdings" pitchFamily="2" charset="2"/>
              <a:buChar char="§"/>
            </a:pPr>
            <a:r>
              <a:rPr lang="en-GB" dirty="0" smtClean="0">
                <a:solidFill>
                  <a:schemeClr val="bg1">
                    <a:lumMod val="50000"/>
                  </a:schemeClr>
                </a:solidFill>
                <a:cs typeface="Times New Roman" pitchFamily="18" charset="0"/>
              </a:rPr>
              <a:t>Data declaration and </a:t>
            </a:r>
            <a:r>
              <a:rPr lang="en-GB" dirty="0">
                <a:solidFill>
                  <a:schemeClr val="bg1">
                    <a:lumMod val="50000"/>
                  </a:schemeClr>
                </a:solidFill>
                <a:cs typeface="Times New Roman" pitchFamily="18" charset="0"/>
              </a:rPr>
              <a:t>s</a:t>
            </a:r>
            <a:r>
              <a:rPr lang="en-GB" dirty="0" smtClean="0">
                <a:solidFill>
                  <a:schemeClr val="bg1">
                    <a:lumMod val="50000"/>
                  </a:schemeClr>
                </a:solidFill>
                <a:cs typeface="Times New Roman" pitchFamily="18" charset="0"/>
              </a:rPr>
              <a:t>cope rules </a:t>
            </a:r>
          </a:p>
          <a:p>
            <a:pPr marL="366713" indent="-366713" algn="just" defTabSz="966788">
              <a:buFont typeface="Wingdings" pitchFamily="2" charset="2"/>
              <a:buChar char="§"/>
            </a:pPr>
            <a:r>
              <a:rPr lang="en-GB" dirty="0">
                <a:solidFill>
                  <a:schemeClr val="bg1">
                    <a:lumMod val="50000"/>
                  </a:schemeClr>
                </a:solidFill>
                <a:cs typeface="Times New Roman" pitchFamily="18" charset="0"/>
              </a:rPr>
              <a:t>Basic data </a:t>
            </a:r>
            <a:r>
              <a:rPr lang="en-GB" dirty="0" smtClean="0">
                <a:solidFill>
                  <a:schemeClr val="bg1">
                    <a:lumMod val="50000"/>
                  </a:schemeClr>
                </a:solidFill>
                <a:cs typeface="Times New Roman" pitchFamily="18" charset="0"/>
              </a:rPr>
              <a:t>types; Basic </a:t>
            </a:r>
            <a:r>
              <a:rPr lang="en-GB" dirty="0">
                <a:solidFill>
                  <a:schemeClr val="bg1">
                    <a:lumMod val="50000"/>
                  </a:schemeClr>
                </a:solidFill>
                <a:cs typeface="Times New Roman" pitchFamily="18" charset="0"/>
              </a:rPr>
              <a:t>computer organization</a:t>
            </a:r>
          </a:p>
          <a:p>
            <a:pPr marL="366713" indent="-366713" algn="just" defTabSz="966788">
              <a:buFont typeface="Wingdings" pitchFamily="2" charset="2"/>
              <a:buChar char="§"/>
            </a:pPr>
            <a:r>
              <a:rPr lang="en-GB" dirty="0">
                <a:solidFill>
                  <a:schemeClr val="bg1">
                    <a:lumMod val="50000"/>
                  </a:schemeClr>
                </a:solidFill>
                <a:cs typeface="Times New Roman" pitchFamily="18" charset="0"/>
              </a:rPr>
              <a:t>Arrays and strings </a:t>
            </a:r>
            <a:endParaRPr lang="en-GB" dirty="0" smtClean="0">
              <a:solidFill>
                <a:schemeClr val="bg1">
                  <a:lumMod val="50000"/>
                </a:schemeClr>
              </a:solidFill>
              <a:cs typeface="Times New Roman" pitchFamily="18" charset="0"/>
            </a:endParaRPr>
          </a:p>
          <a:p>
            <a:pPr marL="366713" indent="-366713" algn="just" defTabSz="966788">
              <a:buFont typeface="Wingdings" pitchFamily="2" charset="2"/>
              <a:buChar char="§"/>
            </a:pPr>
            <a:r>
              <a:rPr lang="en-GB" dirty="0" smtClean="0">
                <a:solidFill>
                  <a:schemeClr val="bg1">
                    <a:lumMod val="50000"/>
                  </a:schemeClr>
                </a:solidFill>
                <a:cs typeface="Times New Roman" pitchFamily="18" charset="0"/>
              </a:rPr>
              <a:t>Pointer Basics</a:t>
            </a:r>
            <a:endParaRPr lang="en-GB" dirty="0">
              <a:solidFill>
                <a:schemeClr val="bg1">
                  <a:lumMod val="50000"/>
                </a:schemeClr>
              </a:solidFill>
              <a:cs typeface="Times New Roman" pitchFamily="18" charset="0"/>
            </a:endParaRPr>
          </a:p>
          <a:p>
            <a:pPr marL="366713" indent="-366713" algn="just" defTabSz="966788">
              <a:buFont typeface="Wingdings" pitchFamily="2" charset="2"/>
              <a:buChar char="§"/>
            </a:pPr>
            <a:r>
              <a:rPr lang="en-GB" dirty="0">
                <a:solidFill>
                  <a:schemeClr val="bg1">
                    <a:lumMod val="50000"/>
                  </a:schemeClr>
                </a:solidFill>
                <a:cs typeface="Times New Roman" pitchFamily="18" charset="0"/>
              </a:rPr>
              <a:t>Pointers, Arrays, and Strings</a:t>
            </a:r>
          </a:p>
          <a:p>
            <a:pPr marL="366713" indent="-366713" algn="just" defTabSz="966788">
              <a:buFont typeface="Wingdings" pitchFamily="2" charset="2"/>
              <a:buChar char="§"/>
            </a:pPr>
            <a:r>
              <a:rPr lang="en-GB" dirty="0">
                <a:solidFill>
                  <a:schemeClr val="bg1">
                    <a:lumMod val="50000"/>
                  </a:schemeClr>
                </a:solidFill>
                <a:cs typeface="Times New Roman" pitchFamily="18" charset="0"/>
              </a:rPr>
              <a:t>Pointer and Constants, </a:t>
            </a:r>
            <a:r>
              <a:rPr lang="en-GB" dirty="0" smtClean="0">
                <a:solidFill>
                  <a:schemeClr val="bg1">
                    <a:lumMod val="50000"/>
                  </a:schemeClr>
                </a:solidFill>
                <a:cs typeface="Times New Roman" pitchFamily="18" charset="0"/>
              </a:rPr>
              <a:t>Enumeration, </a:t>
            </a:r>
            <a:r>
              <a:rPr lang="en-GB" dirty="0">
                <a:solidFill>
                  <a:schemeClr val="bg1">
                    <a:lumMod val="50000"/>
                  </a:schemeClr>
                </a:solidFill>
                <a:cs typeface="Times New Roman" pitchFamily="18" charset="0"/>
              </a:rPr>
              <a:t>Struct of </a:t>
            </a:r>
            <a:r>
              <a:rPr lang="en-GB" dirty="0" smtClean="0">
                <a:solidFill>
                  <a:schemeClr val="bg1">
                    <a:lumMod val="50000"/>
                  </a:schemeClr>
                </a:solidFill>
                <a:cs typeface="Times New Roman" pitchFamily="18" charset="0"/>
              </a:rPr>
              <a:t>Arrays</a:t>
            </a:r>
            <a:endParaRPr lang="en-GB" dirty="0">
              <a:solidFill>
                <a:schemeClr val="bg1">
                  <a:lumMod val="50000"/>
                </a:schemeClr>
              </a:solidFill>
              <a:cs typeface="Times New Roman" pitchFamily="18" charset="0"/>
            </a:endParaRPr>
          </a:p>
          <a:p>
            <a:pPr marL="366713" indent="-366713" algn="just" defTabSz="966788">
              <a:buFont typeface="Wingdings" pitchFamily="2" charset="2"/>
              <a:buChar char="§"/>
            </a:pPr>
            <a:r>
              <a:rPr lang="en-GB" dirty="0">
                <a:solidFill>
                  <a:schemeClr val="bg1">
                    <a:lumMod val="50000"/>
                  </a:schemeClr>
                </a:solidFill>
                <a:cs typeface="Times New Roman" pitchFamily="18" charset="0"/>
              </a:rPr>
              <a:t>Padding, File System, and Buffer Flushing</a:t>
            </a:r>
          </a:p>
          <a:p>
            <a:pPr marL="366713" indent="-366713" algn="just" defTabSz="966788">
              <a:buFont typeface="Wingdings" pitchFamily="2" charset="2"/>
              <a:buChar char="§"/>
            </a:pPr>
            <a:r>
              <a:rPr lang="en-GB" dirty="0">
                <a:solidFill>
                  <a:schemeClr val="bg1">
                    <a:lumMod val="50000"/>
                  </a:schemeClr>
                </a:solidFill>
                <a:cs typeface="Times New Roman" pitchFamily="18" charset="0"/>
              </a:rPr>
              <a:t>Linked List </a:t>
            </a:r>
          </a:p>
          <a:p>
            <a:pPr marL="366713" indent="-366713" algn="just" defTabSz="966788">
              <a:buFont typeface="Wingdings" pitchFamily="2" charset="2"/>
              <a:buChar char="§"/>
            </a:pPr>
            <a:r>
              <a:rPr lang="en-GB" dirty="0">
                <a:solidFill>
                  <a:schemeClr val="bg1">
                    <a:lumMod val="50000"/>
                  </a:schemeClr>
                </a:solidFill>
                <a:cs typeface="Times New Roman" pitchFamily="18" charset="0"/>
              </a:rPr>
              <a:t>Parameter Passing</a:t>
            </a:r>
          </a:p>
          <a:p>
            <a:pPr marL="366713" indent="-366713" algn="just" defTabSz="966788">
              <a:buFont typeface="Wingdings" pitchFamily="2" charset="2"/>
              <a:buChar char="§"/>
            </a:pPr>
            <a:r>
              <a:rPr lang="en-GB" sz="2800" dirty="0" smtClean="0">
                <a:solidFill>
                  <a:srgbClr val="0000FF"/>
                </a:solidFill>
                <a:cs typeface="Times New Roman" pitchFamily="18" charset="0"/>
              </a:rPr>
              <a:t>Recursive Structures and Applications</a:t>
            </a:r>
            <a:endParaRPr lang="en-GB" sz="2800" dirty="0">
              <a:solidFill>
                <a:srgbClr val="0000FF"/>
              </a:solidFill>
              <a:cs typeface="Times New Roman" pitchFamily="18" charset="0"/>
            </a:endParaRPr>
          </a:p>
          <a:p>
            <a:pPr marL="366713" indent="-366713" algn="just" defTabSz="966788">
              <a:buFont typeface="Wingdings" pitchFamily="2" charset="2"/>
              <a:buChar char="§"/>
            </a:pPr>
            <a:r>
              <a:rPr lang="en-GB" sz="2800" dirty="0">
                <a:solidFill>
                  <a:srgbClr val="0000FF"/>
                </a:solidFill>
                <a:cs typeface="Times New Roman" pitchFamily="18" charset="0"/>
              </a:rPr>
              <a:t>Examples of recursion and structures</a:t>
            </a:r>
          </a:p>
          <a:p>
            <a:pPr marL="366713" indent="-366713" algn="just" defTabSz="966788">
              <a:buFont typeface="Wingdings" pitchFamily="2" charset="2"/>
              <a:buChar char="§"/>
            </a:pPr>
            <a:r>
              <a:rPr lang="en-US" sz="2800" dirty="0">
                <a:solidFill>
                  <a:srgbClr val="0000FF"/>
                </a:solidFill>
                <a:cs typeface="Times New Roman" pitchFamily="18" charset="0"/>
              </a:rPr>
              <a:t>Modules and Packages</a:t>
            </a:r>
            <a:endParaRPr lang="en-GB" sz="2800" dirty="0">
              <a:solidFill>
                <a:srgbClr val="0000FF"/>
              </a:solidFill>
              <a:cs typeface="Times New Roman" pitchFamily="18" charset="0"/>
            </a:endParaRPr>
          </a:p>
          <a:p>
            <a:pPr marL="366713" indent="-366713" algn="just" defTabSz="966788">
              <a:buFont typeface="Wingdings" pitchFamily="2" charset="2"/>
              <a:buChar char="§"/>
            </a:pPr>
            <a:r>
              <a:rPr lang="en-GB" sz="2800" dirty="0">
                <a:solidFill>
                  <a:srgbClr val="0000FF"/>
                </a:solidFill>
                <a:cs typeface="Times New Roman" pitchFamily="18" charset="0"/>
              </a:rPr>
              <a:t>Summary</a:t>
            </a:r>
          </a:p>
        </p:txBody>
      </p:sp>
      <p:sp>
        <p:nvSpPr>
          <p:cNvPr id="9219" name="Rectangle 3"/>
          <p:cNvSpPr>
            <a:spLocks noChangeArrowheads="1"/>
          </p:cNvSpPr>
          <p:nvPr/>
        </p:nvSpPr>
        <p:spPr bwMode="auto">
          <a:xfrm>
            <a:off x="671513" y="0"/>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smtClean="0">
                <a:solidFill>
                  <a:schemeClr val="accent2"/>
                </a:solidFill>
                <a:cs typeface="Times New Roman" pitchFamily="18" charset="0"/>
              </a:rPr>
              <a:t>Chapter 2 Outline</a:t>
            </a:r>
            <a:endParaRPr lang="en-US" sz="3400" b="1" dirty="0">
              <a:solidFill>
                <a:schemeClr val="accent2"/>
              </a:solidFill>
            </a:endParaRPr>
          </a:p>
        </p:txBody>
      </p:sp>
      <p:sp>
        <p:nvSpPr>
          <p:cNvPr id="2" name="Right Arrow 1"/>
          <p:cNvSpPr/>
          <p:nvPr/>
        </p:nvSpPr>
        <p:spPr bwMode="auto">
          <a:xfrm>
            <a:off x="584199" y="4687456"/>
            <a:ext cx="381000" cy="3810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07049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71513" y="0"/>
            <a:ext cx="7807325" cy="457200"/>
          </a:xfrm>
        </p:spPr>
        <p:txBody>
          <a:bodyPr/>
          <a:lstStyle/>
          <a:p>
            <a:r>
              <a:rPr lang="en-US" sz="2200" dirty="0" smtClean="0"/>
              <a:t>Insertion Sorting: Implemented in the Fantastic Four</a:t>
            </a:r>
          </a:p>
        </p:txBody>
      </p:sp>
      <p:sp>
        <p:nvSpPr>
          <p:cNvPr id="116739" name="Rectangle 3"/>
          <p:cNvSpPr>
            <a:spLocks noGrp="1" noChangeArrowheads="1"/>
          </p:cNvSpPr>
          <p:nvPr>
            <p:ph type="body" idx="1"/>
          </p:nvPr>
        </p:nvSpPr>
        <p:spPr>
          <a:xfrm>
            <a:off x="671513" y="457200"/>
            <a:ext cx="8243887" cy="6324600"/>
          </a:xfrm>
        </p:spPr>
        <p:txBody>
          <a:bodyPr/>
          <a:lstStyle/>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#include &lt;</a:t>
            </a:r>
            <a:r>
              <a:rPr lang="en-US" altLang="zh-CN" sz="1400" dirty="0" err="1" smtClean="0">
                <a:latin typeface="Courier New" pitchFamily="49" charset="0"/>
                <a:ea typeface="SimSun" pitchFamily="2" charset="-122"/>
              </a:rPr>
              <a:t>stdio.h</a:t>
            </a:r>
            <a:r>
              <a:rPr lang="en-US" altLang="zh-CN" sz="1400" dirty="0" smtClean="0">
                <a:latin typeface="Courier New" pitchFamily="49" charset="0"/>
                <a:ea typeface="SimSun" pitchFamily="2" charset="-122"/>
              </a:rPr>
              <a:t>&gt;</a:t>
            </a:r>
          </a:p>
          <a:p>
            <a:pPr>
              <a:lnSpc>
                <a:spcPct val="95000"/>
              </a:lnSpc>
              <a:tabLst>
                <a:tab pos="914400" algn="l"/>
                <a:tab pos="1376363" algn="l"/>
                <a:tab pos="1828800" algn="l"/>
                <a:tab pos="2290763" algn="l"/>
              </a:tabLst>
            </a:pPr>
            <a:r>
              <a:rPr lang="en-US" altLang="zh-CN" sz="1400" b="1" dirty="0" err="1" smtClean="0">
                <a:solidFill>
                  <a:srgbClr val="0000FF"/>
                </a:solidFill>
                <a:latin typeface="Courier New" pitchFamily="49" charset="0"/>
                <a:ea typeface="SimSun" pitchFamily="2" charset="-122"/>
              </a:rPr>
              <a:t>int</a:t>
            </a:r>
            <a:r>
              <a:rPr lang="en-US" altLang="zh-CN" sz="1400" b="1" dirty="0" smtClean="0">
                <a:solidFill>
                  <a:srgbClr val="0000FF"/>
                </a:solidFill>
                <a:latin typeface="Courier New" pitchFamily="49" charset="0"/>
                <a:ea typeface="SimSun" pitchFamily="2" charset="-122"/>
              </a:rPr>
              <a:t>* sorting(</a:t>
            </a:r>
            <a:r>
              <a:rPr lang="en-US" altLang="zh-CN" sz="1400" b="1" dirty="0" err="1" smtClean="0">
                <a:solidFill>
                  <a:srgbClr val="0000FF"/>
                </a:solidFill>
                <a:latin typeface="Courier New" pitchFamily="49" charset="0"/>
                <a:ea typeface="SimSun" pitchFamily="2" charset="-122"/>
              </a:rPr>
              <a:t>int</a:t>
            </a:r>
            <a:r>
              <a:rPr lang="en-US" altLang="zh-CN" sz="1400" b="1" dirty="0" smtClean="0">
                <a:solidFill>
                  <a:srgbClr val="0000FF"/>
                </a:solidFill>
                <a:latin typeface="Courier New" pitchFamily="49" charset="0"/>
                <a:ea typeface="SimSun" pitchFamily="2" charset="-122"/>
              </a:rPr>
              <a:t> *A, </a:t>
            </a:r>
            <a:r>
              <a:rPr lang="en-US" altLang="zh-CN" sz="1400" b="1" dirty="0" err="1" smtClean="0">
                <a:solidFill>
                  <a:srgbClr val="0000FF"/>
                </a:solidFill>
                <a:latin typeface="Courier New" pitchFamily="49" charset="0"/>
                <a:ea typeface="SimSun" pitchFamily="2" charset="-122"/>
              </a:rPr>
              <a:t>int</a:t>
            </a:r>
            <a:r>
              <a:rPr lang="en-US" altLang="zh-CN" sz="1400" b="1" dirty="0" smtClean="0">
                <a:solidFill>
                  <a:srgbClr val="0000FF"/>
                </a:solidFill>
                <a:latin typeface="Courier New" pitchFamily="49" charset="0"/>
                <a:ea typeface="SimSun" pitchFamily="2" charset="-122"/>
              </a:rPr>
              <a:t> n) </a:t>
            </a:r>
            <a:r>
              <a:rPr lang="en-US" altLang="zh-CN" sz="1400" dirty="0" smtClean="0">
                <a:latin typeface="Courier New" pitchFamily="49" charset="0"/>
                <a:ea typeface="SimSun" pitchFamily="2" charset="-122"/>
              </a:rPr>
              <a:t>{	// </a:t>
            </a:r>
            <a:r>
              <a:rPr lang="en-US" altLang="zh-CN" sz="1400" b="1" dirty="0" smtClean="0">
                <a:latin typeface="Courier New" pitchFamily="49" charset="0"/>
                <a:ea typeface="SimSun" pitchFamily="2" charset="-122"/>
              </a:rPr>
              <a:t>size-n problem</a:t>
            </a:r>
            <a:endParaRPr lang="en-US" altLang="zh-CN" sz="1400" dirty="0" smtClean="0">
              <a:latin typeface="Courier New" pitchFamily="49" charset="0"/>
              <a:ea typeface="SimSun" pitchFamily="2" charset="-122"/>
            </a:endParaRP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a:t>
            </a:r>
            <a:r>
              <a:rPr lang="en-US" altLang="zh-CN" sz="1400" dirty="0" err="1" smtClean="0">
                <a:latin typeface="Courier New" pitchFamily="49" charset="0"/>
                <a:ea typeface="SimSun" pitchFamily="2" charset="-122"/>
              </a:rPr>
              <a:t>int</a:t>
            </a:r>
            <a:r>
              <a:rPr lang="en-US" altLang="zh-CN" sz="1400" dirty="0" smtClean="0">
                <a:latin typeface="Courier New" pitchFamily="49" charset="0"/>
                <a:ea typeface="SimSun" pitchFamily="2" charset="-122"/>
              </a:rPr>
              <a:t> *B,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j, p = n-1, x;</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a:t>
            </a:r>
            <a:r>
              <a:rPr lang="en-US" altLang="zh-CN" sz="1400" b="1" dirty="0" smtClean="0">
                <a:solidFill>
                  <a:srgbClr val="0000FF"/>
                </a:solidFill>
                <a:latin typeface="Courier New" pitchFamily="49" charset="0"/>
                <a:ea typeface="SimSun" pitchFamily="2" charset="-122"/>
              </a:rPr>
              <a:t>if (n==1) return A;</a:t>
            </a:r>
            <a:r>
              <a:rPr lang="en-US" altLang="zh-CN" sz="1400" dirty="0" smtClean="0">
                <a:latin typeface="Courier New" pitchFamily="49" charset="0"/>
                <a:ea typeface="SimSun" pitchFamily="2" charset="-122"/>
              </a:rPr>
              <a:t>	// </a:t>
            </a:r>
            <a:r>
              <a:rPr lang="en-US" altLang="zh-CN" sz="1400" b="1" dirty="0" smtClean="0">
                <a:latin typeface="Courier New" pitchFamily="49" charset="0"/>
                <a:ea typeface="SimSun" pitchFamily="2" charset="-122"/>
              </a:rPr>
              <a:t>stopping condition and return value</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else {</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x = A[n-1];		// Store the last element in x</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a:t>
            </a:r>
            <a:r>
              <a:rPr lang="en-US" altLang="zh-CN" sz="1400" dirty="0" smtClean="0">
                <a:solidFill>
                  <a:srgbClr val="0000FF"/>
                </a:solidFill>
                <a:latin typeface="Courier New" pitchFamily="49" charset="0"/>
                <a:ea typeface="SimSun" pitchFamily="2" charset="-122"/>
              </a:rPr>
              <a:t>B = </a:t>
            </a:r>
            <a:r>
              <a:rPr lang="en-US" altLang="zh-CN" sz="1400" b="1" dirty="0" smtClean="0">
                <a:solidFill>
                  <a:srgbClr val="0000FF"/>
                </a:solidFill>
                <a:latin typeface="Courier New" pitchFamily="49" charset="0"/>
                <a:ea typeface="SimSun" pitchFamily="2" charset="-122"/>
              </a:rPr>
              <a:t>sorting(A, n-1);</a:t>
            </a:r>
            <a:r>
              <a:rPr lang="en-US" altLang="zh-CN" sz="1400" dirty="0" smtClean="0">
                <a:latin typeface="Courier New" pitchFamily="49" charset="0"/>
                <a:ea typeface="SimSun" pitchFamily="2" charset="-122"/>
              </a:rPr>
              <a:t>	// </a:t>
            </a:r>
            <a:r>
              <a:rPr lang="en-US" altLang="zh-CN" sz="1400" b="1" dirty="0" smtClean="0">
                <a:latin typeface="Courier New" pitchFamily="49" charset="0"/>
                <a:ea typeface="SimSun" pitchFamily="2" charset="-122"/>
              </a:rPr>
              <a:t>size-(n-1) problem</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 0;</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while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&lt; n-1) { 	// </a:t>
            </a:r>
            <a:r>
              <a:rPr lang="en-US" altLang="zh-CN" sz="1400" b="1" dirty="0" smtClean="0">
                <a:latin typeface="Courier New" pitchFamily="49" charset="0"/>
                <a:ea typeface="SimSun" pitchFamily="2" charset="-122"/>
              </a:rPr>
              <a:t>construct size-n solution</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if (x &lt; B[</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p =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 found the position p for x</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 n;	// exit the loop</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else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 		// x should be inserted at position p</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for (j = p; j &lt; n-1; j++)  // make space</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B[n-1-(j-p)] = B[n-1-(j-p)-1];</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B[p] = x; 		// put x in the correct place</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return B;</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 // end of else branch</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void main() {</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a:t>
            </a:r>
            <a:r>
              <a:rPr lang="en-US" altLang="zh-CN" sz="1400" dirty="0" err="1" smtClean="0">
                <a:latin typeface="Courier New" pitchFamily="49" charset="0"/>
                <a:ea typeface="SimSun" pitchFamily="2" charset="-122"/>
              </a:rPr>
              <a:t>int</a:t>
            </a:r>
            <a:r>
              <a:rPr lang="en-US" altLang="zh-CN" sz="1400" dirty="0" smtClean="0">
                <a:latin typeface="Courier New" pitchFamily="49" charset="0"/>
                <a:ea typeface="SimSun" pitchFamily="2" charset="-122"/>
              </a:rPr>
              <a:t> *SA, k, A[] = {3, 2, 4, 2, 9, 7, 1, 6}; // sample array</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k = (</a:t>
            </a:r>
            <a:r>
              <a:rPr lang="en-US" altLang="zh-CN" sz="1400" dirty="0" err="1" smtClean="0">
                <a:latin typeface="Courier New" pitchFamily="49" charset="0"/>
                <a:ea typeface="SimSun" pitchFamily="2" charset="-122"/>
              </a:rPr>
              <a:t>int</a:t>
            </a:r>
            <a:r>
              <a:rPr lang="en-US" altLang="zh-CN" sz="1400" dirty="0" smtClean="0">
                <a:latin typeface="Courier New" pitchFamily="49" charset="0"/>
                <a:ea typeface="SimSun" pitchFamily="2" charset="-122"/>
              </a:rPr>
              <a:t>)</a:t>
            </a:r>
            <a:r>
              <a:rPr lang="en-US" altLang="zh-CN" sz="1400" dirty="0" err="1" smtClean="0">
                <a:latin typeface="Courier New" pitchFamily="49" charset="0"/>
                <a:ea typeface="SimSun" pitchFamily="2" charset="-122"/>
              </a:rPr>
              <a:t>sizeof</a:t>
            </a:r>
            <a:r>
              <a:rPr lang="en-US" altLang="zh-CN" sz="1400" dirty="0" smtClean="0">
                <a:latin typeface="Courier New" pitchFamily="49" charset="0"/>
                <a:ea typeface="SimSun" pitchFamily="2" charset="-122"/>
              </a:rPr>
              <a:t>(A)/</a:t>
            </a:r>
            <a:r>
              <a:rPr lang="en-US" altLang="zh-CN" sz="1400" dirty="0" err="1" smtClean="0">
                <a:latin typeface="Courier New" pitchFamily="49" charset="0"/>
                <a:ea typeface="SimSun" pitchFamily="2" charset="-122"/>
              </a:rPr>
              <a:t>sizeof</a:t>
            </a:r>
            <a:r>
              <a:rPr lang="en-US" altLang="zh-CN" sz="1400" dirty="0" smtClean="0">
                <a:latin typeface="Courier New" pitchFamily="49" charset="0"/>
                <a:ea typeface="SimSun" pitchFamily="2" charset="-122"/>
              </a:rPr>
              <a:t>(</a:t>
            </a:r>
            <a:r>
              <a:rPr lang="en-US" altLang="zh-CN" sz="1400" dirty="0" err="1" smtClean="0">
                <a:latin typeface="Courier New" pitchFamily="49" charset="0"/>
                <a:ea typeface="SimSun" pitchFamily="2" charset="-122"/>
              </a:rPr>
              <a:t>int</a:t>
            </a:r>
            <a:r>
              <a:rPr lang="en-US" altLang="zh-CN" sz="1400" dirty="0" smtClean="0">
                <a:latin typeface="Courier New" pitchFamily="49" charset="0"/>
                <a:ea typeface="SimSun" pitchFamily="2" charset="-122"/>
              </a:rPr>
              <a:t>); // get the length of the array</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	</a:t>
            </a:r>
            <a:r>
              <a:rPr lang="nb-NO" altLang="zh-CN" sz="1400" dirty="0" smtClean="0">
                <a:latin typeface="Courier New" pitchFamily="49" charset="0"/>
                <a:ea typeface="SimSun" pitchFamily="2" charset="-122"/>
              </a:rPr>
              <a:t>SA = sorting(A, k);</a:t>
            </a:r>
          </a:p>
          <a:p>
            <a:pPr>
              <a:lnSpc>
                <a:spcPct val="95000"/>
              </a:lnSpc>
              <a:tabLst>
                <a:tab pos="914400" algn="l"/>
                <a:tab pos="1376363" algn="l"/>
                <a:tab pos="1828800" algn="l"/>
                <a:tab pos="2290763" algn="l"/>
              </a:tabLst>
            </a:pPr>
            <a:r>
              <a:rPr lang="en-US" altLang="zh-CN" sz="1400" dirty="0" smtClean="0">
                <a:latin typeface="Courier New" pitchFamily="49" charset="0"/>
                <a:ea typeface="SimSun" pitchFamily="2" charset="-122"/>
              </a:rPr>
              <a:t>}</a:t>
            </a:r>
            <a:endParaRPr lang="en-US" sz="1400" dirty="0" smtClean="0">
              <a:latin typeface="Courier New" pitchFamily="49" charset="0"/>
            </a:endParaRPr>
          </a:p>
        </p:txBody>
      </p:sp>
      <p:pic>
        <p:nvPicPr>
          <p:cNvPr id="2" name="Picture 1"/>
          <p:cNvPicPr>
            <a:picLocks noChangeAspect="1"/>
          </p:cNvPicPr>
          <p:nvPr/>
        </p:nvPicPr>
        <p:blipFill>
          <a:blip r:embed="rId2"/>
          <a:stretch>
            <a:fillRect/>
          </a:stretch>
        </p:blipFill>
        <p:spPr>
          <a:xfrm>
            <a:off x="5791200" y="4953000"/>
            <a:ext cx="2362200" cy="8930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Sorting Algorithms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97887101"/>
              </p:ext>
            </p:extLst>
          </p:nvPr>
        </p:nvGraphicFramePr>
        <p:xfrm>
          <a:off x="1763744" y="1295400"/>
          <a:ext cx="6999256" cy="3270928"/>
        </p:xfrm>
        <a:graphic>
          <a:graphicData uri="http://schemas.openxmlformats.org/drawingml/2006/table">
            <a:tbl>
              <a:tblPr firstRow="1" bandRow="1">
                <a:tableStyleId>{5C22544A-7EE6-4342-B048-85BDC9FD1C3A}</a:tableStyleId>
              </a:tblPr>
              <a:tblGrid>
                <a:gridCol w="2597662">
                  <a:extLst>
                    <a:ext uri="{9D8B030D-6E8A-4147-A177-3AD203B41FA5}">
                      <a16:colId xmlns:a16="http://schemas.microsoft.com/office/drawing/2014/main" val="20000"/>
                    </a:ext>
                  </a:extLst>
                </a:gridCol>
                <a:gridCol w="2236875">
                  <a:extLst>
                    <a:ext uri="{9D8B030D-6E8A-4147-A177-3AD203B41FA5}">
                      <a16:colId xmlns:a16="http://schemas.microsoft.com/office/drawing/2014/main" val="20001"/>
                    </a:ext>
                  </a:extLst>
                </a:gridCol>
                <a:gridCol w="2164719">
                  <a:extLst>
                    <a:ext uri="{9D8B030D-6E8A-4147-A177-3AD203B41FA5}">
                      <a16:colId xmlns:a16="http://schemas.microsoft.com/office/drawing/2014/main" val="20002"/>
                    </a:ext>
                  </a:extLst>
                </a:gridCol>
              </a:tblGrid>
              <a:tr h="677068">
                <a:tc>
                  <a:txBody>
                    <a:bodyPr/>
                    <a:lstStyle/>
                    <a:p>
                      <a:pPr>
                        <a:lnSpc>
                          <a:spcPct val="150000"/>
                        </a:lnSpc>
                        <a:spcBef>
                          <a:spcPts val="600"/>
                        </a:spcBef>
                        <a:spcAft>
                          <a:spcPts val="600"/>
                        </a:spcAft>
                      </a:pPr>
                      <a:r>
                        <a:rPr lang="en-US" sz="2500" dirty="0" smtClean="0"/>
                        <a:t>Sorting Algorithm</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Worse-case</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Average</a:t>
                      </a:r>
                      <a:endParaRPr lang="en-US" sz="2500" dirty="0"/>
                    </a:p>
                  </a:txBody>
                  <a:tcPr marL="96765" marR="96765" marT="48362" marB="48362"/>
                </a:tc>
                <a:extLst>
                  <a:ext uri="{0D108BD9-81ED-4DB2-BD59-A6C34878D82A}">
                    <a16:rowId xmlns:a16="http://schemas.microsoft.com/office/drawing/2014/main" val="10000"/>
                  </a:ext>
                </a:extLst>
              </a:tr>
              <a:tr h="677068">
                <a:tc>
                  <a:txBody>
                    <a:bodyPr/>
                    <a:lstStyle/>
                    <a:p>
                      <a:pPr>
                        <a:lnSpc>
                          <a:spcPct val="150000"/>
                        </a:lnSpc>
                        <a:spcBef>
                          <a:spcPts val="600"/>
                        </a:spcBef>
                        <a:spcAft>
                          <a:spcPts val="600"/>
                        </a:spcAft>
                      </a:pPr>
                      <a:r>
                        <a:rPr lang="en-US" sz="2500" dirty="0" smtClean="0">
                          <a:solidFill>
                            <a:srgbClr val="0000FF"/>
                          </a:solidFill>
                        </a:rPr>
                        <a:t>Insertion Sort</a:t>
                      </a:r>
                      <a:endParaRPr lang="en-US" sz="2500" dirty="0">
                        <a:solidFill>
                          <a:srgbClr val="0000FF"/>
                        </a:solidFill>
                      </a:endParaRPr>
                    </a:p>
                  </a:txBody>
                  <a:tcPr marL="96765" marR="96765" marT="48362" marB="48362"/>
                </a:tc>
                <a:tc>
                  <a:txBody>
                    <a:bodyPr/>
                    <a:lstStyle/>
                    <a:p>
                      <a:pPr algn="ctr">
                        <a:lnSpc>
                          <a:spcPct val="150000"/>
                        </a:lnSpc>
                        <a:spcBef>
                          <a:spcPts val="600"/>
                        </a:spcBef>
                        <a:spcAft>
                          <a:spcPts val="600"/>
                        </a:spcAft>
                      </a:pPr>
                      <a:r>
                        <a:rPr lang="en-US" sz="2500" dirty="0" smtClean="0"/>
                        <a:t>O(</a:t>
                      </a:r>
                      <a:r>
                        <a:rPr lang="en-US" sz="2500" i="1" dirty="0" smtClean="0"/>
                        <a:t>n</a:t>
                      </a:r>
                      <a:r>
                        <a:rPr lang="en-US" sz="2500" baseline="30000" dirty="0" smtClean="0"/>
                        <a:t>2</a:t>
                      </a:r>
                      <a:r>
                        <a:rPr lang="en-US" sz="2500" dirty="0" smtClean="0"/>
                        <a:t>)</a:t>
                      </a:r>
                      <a:endParaRPr lang="en-US" sz="2500" dirty="0"/>
                    </a:p>
                  </a:txBody>
                  <a:tcPr marL="96765" marR="96765" marT="48362" marB="48362"/>
                </a:tc>
                <a:tc>
                  <a:txBody>
                    <a:bodyPr/>
                    <a:lstStyle/>
                    <a:p>
                      <a:pPr marL="0" marR="0" indent="0" algn="ctr" defTabSz="914400" rtl="0" eaLnBrk="1" fontAlgn="auto" latinLnBrk="0" hangingPunct="1">
                        <a:lnSpc>
                          <a:spcPct val="150000"/>
                        </a:lnSpc>
                        <a:spcBef>
                          <a:spcPts val="600"/>
                        </a:spcBef>
                        <a:spcAft>
                          <a:spcPts val="600"/>
                        </a:spcAft>
                        <a:buClrTx/>
                        <a:buSzTx/>
                        <a:buFontTx/>
                        <a:buNone/>
                        <a:tabLst/>
                        <a:defRPr/>
                      </a:pPr>
                      <a:r>
                        <a:rPr lang="en-US" sz="2500" dirty="0" smtClean="0"/>
                        <a:t>Slow</a:t>
                      </a:r>
                    </a:p>
                  </a:txBody>
                  <a:tcPr marL="96765" marR="96765" marT="48362" marB="48362"/>
                </a:tc>
                <a:extLst>
                  <a:ext uri="{0D108BD9-81ED-4DB2-BD59-A6C34878D82A}">
                    <a16:rowId xmlns:a16="http://schemas.microsoft.com/office/drawing/2014/main" val="10001"/>
                  </a:ext>
                </a:extLst>
              </a:tr>
              <a:tr h="677068">
                <a:tc>
                  <a:txBody>
                    <a:bodyPr/>
                    <a:lstStyle/>
                    <a:p>
                      <a:pPr>
                        <a:lnSpc>
                          <a:spcPct val="150000"/>
                        </a:lnSpc>
                        <a:spcBef>
                          <a:spcPts val="600"/>
                        </a:spcBef>
                        <a:spcAft>
                          <a:spcPts val="600"/>
                        </a:spcAft>
                      </a:pPr>
                      <a:r>
                        <a:rPr lang="en-US" sz="2500" dirty="0" err="1" smtClean="0"/>
                        <a:t>Mergesort</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O(</a:t>
                      </a:r>
                      <a:r>
                        <a:rPr lang="en-US" sz="2500" i="1" kern="1200" dirty="0" err="1" smtClean="0">
                          <a:solidFill>
                            <a:schemeClr val="dk1"/>
                          </a:solidFill>
                          <a:latin typeface="+mn-lt"/>
                          <a:ea typeface="+mn-ea"/>
                          <a:cs typeface="+mn-cs"/>
                        </a:rPr>
                        <a:t>n</a:t>
                      </a:r>
                      <a:r>
                        <a:rPr lang="en-US" sz="2500" dirty="0" err="1" smtClean="0"/>
                        <a:t>lg</a:t>
                      </a:r>
                      <a:r>
                        <a:rPr lang="en-US" sz="2500" i="1" kern="1200" dirty="0" err="1" smtClean="0">
                          <a:solidFill>
                            <a:schemeClr val="dk1"/>
                          </a:solidFill>
                          <a:latin typeface="+mn-lt"/>
                          <a:ea typeface="+mn-ea"/>
                          <a:cs typeface="+mn-cs"/>
                        </a:rPr>
                        <a:t>n</a:t>
                      </a:r>
                      <a:r>
                        <a:rPr lang="en-US" sz="2500" dirty="0" smtClean="0"/>
                        <a:t>)</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Fast</a:t>
                      </a:r>
                      <a:endParaRPr lang="en-US" sz="2500" dirty="0"/>
                    </a:p>
                  </a:txBody>
                  <a:tcPr marL="96765" marR="96765" marT="48362" marB="48362"/>
                </a:tc>
                <a:extLst>
                  <a:ext uri="{0D108BD9-81ED-4DB2-BD59-A6C34878D82A}">
                    <a16:rowId xmlns:a16="http://schemas.microsoft.com/office/drawing/2014/main" val="10002"/>
                  </a:ext>
                </a:extLst>
              </a:tr>
              <a:tr h="677068">
                <a:tc>
                  <a:txBody>
                    <a:bodyPr/>
                    <a:lstStyle/>
                    <a:p>
                      <a:pPr>
                        <a:lnSpc>
                          <a:spcPct val="150000"/>
                        </a:lnSpc>
                        <a:spcBef>
                          <a:spcPts val="600"/>
                        </a:spcBef>
                        <a:spcAft>
                          <a:spcPts val="600"/>
                        </a:spcAft>
                      </a:pPr>
                      <a:r>
                        <a:rPr lang="en-US" sz="2500" dirty="0" smtClean="0"/>
                        <a:t>Quicksort</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O(</a:t>
                      </a:r>
                      <a:r>
                        <a:rPr lang="en-US" sz="2500" i="1" kern="1200" dirty="0" smtClean="0">
                          <a:solidFill>
                            <a:schemeClr val="dk1"/>
                          </a:solidFill>
                          <a:latin typeface="+mn-lt"/>
                          <a:ea typeface="+mn-ea"/>
                          <a:cs typeface="+mn-cs"/>
                        </a:rPr>
                        <a:t>n</a:t>
                      </a:r>
                      <a:r>
                        <a:rPr lang="en-US" sz="2500" baseline="30000" dirty="0" smtClean="0"/>
                        <a:t>2</a:t>
                      </a:r>
                      <a:r>
                        <a:rPr lang="en-US" sz="2500" dirty="0" smtClean="0"/>
                        <a:t>)</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Fastest</a:t>
                      </a:r>
                      <a:endParaRPr lang="en-US" sz="2500" dirty="0"/>
                    </a:p>
                  </a:txBody>
                  <a:tcPr marL="96765" marR="96765" marT="48362" marB="48362"/>
                </a:tc>
                <a:extLst>
                  <a:ext uri="{0D108BD9-81ED-4DB2-BD59-A6C34878D82A}">
                    <a16:rowId xmlns:a16="http://schemas.microsoft.com/office/drawing/2014/main" val="10003"/>
                  </a:ext>
                </a:extLst>
              </a:tr>
            </a:tbl>
          </a:graphicData>
        </a:graphic>
      </p:graphicFrame>
      <p:sp>
        <p:nvSpPr>
          <p:cNvPr id="3" name="Left Brace 2"/>
          <p:cNvSpPr/>
          <p:nvPr/>
        </p:nvSpPr>
        <p:spPr bwMode="auto">
          <a:xfrm>
            <a:off x="1382744" y="2593860"/>
            <a:ext cx="228600" cy="198120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190500" y="2922740"/>
            <a:ext cx="1306544" cy="1323439"/>
          </a:xfrm>
          <a:prstGeom prst="rect">
            <a:avLst/>
          </a:prstGeom>
          <a:noFill/>
        </p:spPr>
        <p:txBody>
          <a:bodyPr wrap="square" rtlCol="0">
            <a:spAutoFit/>
          </a:bodyPr>
          <a:lstStyle/>
          <a:p>
            <a:r>
              <a:rPr lang="en-US" sz="2000" dirty="0" smtClean="0"/>
              <a:t>CSE205 or </a:t>
            </a:r>
            <a:br>
              <a:rPr lang="en-US" sz="2000" dirty="0" smtClean="0"/>
            </a:br>
            <a:r>
              <a:rPr lang="en-US" sz="2000" dirty="0" smtClean="0"/>
              <a:t>Read Text Section 2.8</a:t>
            </a:r>
            <a:endParaRPr lang="en-US" sz="2000" dirty="0"/>
          </a:p>
        </p:txBody>
      </p:sp>
      <p:sp>
        <p:nvSpPr>
          <p:cNvPr id="6" name="Rectangle 5"/>
          <p:cNvSpPr/>
          <p:nvPr/>
        </p:nvSpPr>
        <p:spPr>
          <a:xfrm>
            <a:off x="2590800" y="4806466"/>
            <a:ext cx="4745210" cy="1938992"/>
          </a:xfrm>
          <a:prstGeom prst="rect">
            <a:avLst/>
          </a:prstGeom>
        </p:spPr>
        <p:txBody>
          <a:bodyPr wrap="none">
            <a:spAutoFit/>
          </a:bodyPr>
          <a:lstStyle/>
          <a:p>
            <a:r>
              <a:rPr lang="en-US" smtClean="0"/>
              <a:t>Optional Text </a:t>
            </a:r>
            <a:r>
              <a:rPr lang="en-US" dirty="0" smtClean="0"/>
              <a:t>Reading:</a:t>
            </a:r>
          </a:p>
          <a:p>
            <a:r>
              <a:rPr lang="en-US" dirty="0" smtClean="0"/>
              <a:t>Section 2.8.4: Insertion Sort</a:t>
            </a:r>
          </a:p>
          <a:p>
            <a:r>
              <a:rPr lang="en-US" dirty="0"/>
              <a:t>Section </a:t>
            </a:r>
            <a:r>
              <a:rPr lang="en-US" dirty="0" smtClean="0"/>
              <a:t>2.8.5: merge Sort</a:t>
            </a:r>
            <a:endParaRPr lang="en-US" dirty="0"/>
          </a:p>
          <a:p>
            <a:r>
              <a:rPr lang="en-US" dirty="0"/>
              <a:t>Section </a:t>
            </a:r>
            <a:r>
              <a:rPr lang="en-US" dirty="0" smtClean="0"/>
              <a:t>2.8.6: Quick Sort</a:t>
            </a:r>
          </a:p>
          <a:p>
            <a:r>
              <a:rPr lang="en-US" dirty="0"/>
              <a:t>Section </a:t>
            </a:r>
            <a:r>
              <a:rPr lang="en-US" dirty="0" smtClean="0"/>
              <a:t>2.8.7: Gray Code Generation</a:t>
            </a:r>
          </a:p>
        </p:txBody>
      </p:sp>
      <p:sp>
        <p:nvSpPr>
          <p:cNvPr id="7" name="Right Arrow 6"/>
          <p:cNvSpPr/>
          <p:nvPr/>
        </p:nvSpPr>
        <p:spPr bwMode="auto">
          <a:xfrm>
            <a:off x="1154144" y="5074480"/>
            <a:ext cx="1219200" cy="1447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117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0-#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037"/>
            <a:ext cx="7807325" cy="563563"/>
          </a:xfrm>
        </p:spPr>
        <p:txBody>
          <a:bodyPr/>
          <a:lstStyle/>
          <a:p>
            <a:r>
              <a:rPr lang="en-US" dirty="0" smtClean="0"/>
              <a:t>Graph and Tree</a:t>
            </a:r>
            <a:endParaRPr lang="en-US" dirty="0"/>
          </a:p>
        </p:txBody>
      </p:sp>
      <p:sp>
        <p:nvSpPr>
          <p:cNvPr id="3" name="Content Placeholder 2"/>
          <p:cNvSpPr>
            <a:spLocks noGrp="1"/>
          </p:cNvSpPr>
          <p:nvPr>
            <p:ph idx="1"/>
          </p:nvPr>
        </p:nvSpPr>
        <p:spPr>
          <a:xfrm>
            <a:off x="228600" y="838200"/>
            <a:ext cx="6019801" cy="5715000"/>
          </a:xfrm>
        </p:spPr>
        <p:txBody>
          <a:bodyPr/>
          <a:lstStyle/>
          <a:p>
            <a:pPr marL="457200" indent="-457200">
              <a:lnSpc>
                <a:spcPct val="100000"/>
              </a:lnSpc>
              <a:buFont typeface="Arial" panose="020B0604020202020204" pitchFamily="34" charset="0"/>
              <a:buChar char="•"/>
            </a:pPr>
            <a:r>
              <a:rPr lang="en-US" sz="3200" dirty="0" smtClean="0"/>
              <a:t>In a </a:t>
            </a:r>
            <a:r>
              <a:rPr lang="en-US" sz="3200" dirty="0" smtClean="0">
                <a:solidFill>
                  <a:srgbClr val="0000FF"/>
                </a:solidFill>
              </a:rPr>
              <a:t>linked list</a:t>
            </a:r>
            <a:r>
              <a:rPr lang="en-US" sz="3200" dirty="0" smtClean="0"/>
              <a:t>, each node has one next-node.</a:t>
            </a:r>
          </a:p>
          <a:p>
            <a:pPr marL="457200" indent="-457200">
              <a:lnSpc>
                <a:spcPct val="100000"/>
              </a:lnSpc>
              <a:buFont typeface="Arial" panose="020B0604020202020204" pitchFamily="34" charset="0"/>
              <a:buChar char="•"/>
            </a:pPr>
            <a:r>
              <a:rPr lang="en-US" sz="3200" dirty="0" smtClean="0"/>
              <a:t>If more than one next node are allowed, the structure is a </a:t>
            </a:r>
            <a:r>
              <a:rPr lang="en-US" sz="3200" dirty="0" smtClean="0">
                <a:solidFill>
                  <a:srgbClr val="0000FF"/>
                </a:solidFill>
              </a:rPr>
              <a:t>graph</a:t>
            </a:r>
            <a:r>
              <a:rPr lang="en-US" sz="3200" dirty="0" smtClean="0"/>
              <a:t>.</a:t>
            </a:r>
          </a:p>
          <a:p>
            <a:pPr marL="457200" indent="-457200">
              <a:lnSpc>
                <a:spcPct val="100000"/>
              </a:lnSpc>
              <a:buFont typeface="Arial" panose="020B0604020202020204" pitchFamily="34" charset="0"/>
              <a:buChar char="•"/>
            </a:pPr>
            <a:r>
              <a:rPr lang="en-US" sz="3200" dirty="0" smtClean="0"/>
              <a:t>A graph is a </a:t>
            </a:r>
            <a:r>
              <a:rPr lang="en-US" sz="3200" dirty="0" smtClean="0">
                <a:solidFill>
                  <a:srgbClr val="0000FF"/>
                </a:solidFill>
              </a:rPr>
              <a:t>tree</a:t>
            </a:r>
            <a:r>
              <a:rPr lang="en-US" sz="3200" dirty="0" smtClean="0"/>
              <a:t>, if it does not contain a loop, and there is no more than one path between any two nodes.</a:t>
            </a:r>
          </a:p>
          <a:p>
            <a:pPr marL="457200" indent="-457200">
              <a:lnSpc>
                <a:spcPct val="100000"/>
              </a:lnSpc>
              <a:buFont typeface="Arial" panose="020B0604020202020204" pitchFamily="34" charset="0"/>
              <a:buChar char="•"/>
            </a:pPr>
            <a:r>
              <a:rPr lang="en-US" sz="3200" dirty="0" smtClean="0"/>
              <a:t>The height </a:t>
            </a:r>
            <a:r>
              <a:rPr lang="en-US" altLang="en-US" sz="3200" dirty="0">
                <a:latin typeface="Times New Roman" pitchFamily="18" charset="0"/>
              </a:rPr>
              <a:t>(</a:t>
            </a:r>
            <a:r>
              <a:rPr lang="en-US" altLang="en-US" sz="3200" dirty="0" smtClean="0">
                <a:latin typeface="Times New Roman" pitchFamily="18" charset="0"/>
              </a:rPr>
              <a:t>depth) </a:t>
            </a:r>
            <a:r>
              <a:rPr lang="en-US" sz="3200" dirty="0" smtClean="0"/>
              <a:t>of a tree is the number </a:t>
            </a:r>
            <a:r>
              <a:rPr lang="en-US" sz="3200" dirty="0" smtClean="0">
                <a:solidFill>
                  <a:srgbClr val="0000FF"/>
                </a:solidFill>
              </a:rPr>
              <a:t>edges</a:t>
            </a:r>
            <a:r>
              <a:rPr lang="en-US" sz="3200" dirty="0" smtClean="0"/>
              <a:t> from the root to the deepest (farthest) leaf.</a:t>
            </a:r>
          </a:p>
        </p:txBody>
      </p:sp>
      <p:sp>
        <p:nvSpPr>
          <p:cNvPr id="4" name="Oval 3"/>
          <p:cNvSpPr/>
          <p:nvPr/>
        </p:nvSpPr>
        <p:spPr bwMode="auto">
          <a:xfrm>
            <a:off x="6629400" y="1000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Oval 4"/>
          <p:cNvSpPr/>
          <p:nvPr/>
        </p:nvSpPr>
        <p:spPr bwMode="auto">
          <a:xfrm>
            <a:off x="7315200" y="1000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7" name="Straight Arrow Connector 6"/>
          <p:cNvCxnSpPr>
            <a:stCxn id="4" idx="6"/>
            <a:endCxn id="5" idx="2"/>
          </p:cNvCxnSpPr>
          <p:nvPr/>
        </p:nvCxnSpPr>
        <p:spPr bwMode="auto">
          <a:xfrm>
            <a:off x="6934200" y="1152525"/>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 name="Oval 7"/>
          <p:cNvSpPr/>
          <p:nvPr/>
        </p:nvSpPr>
        <p:spPr bwMode="auto">
          <a:xfrm>
            <a:off x="8458200" y="1000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9" name="Straight Arrow Connector 8"/>
          <p:cNvCxnSpPr>
            <a:stCxn id="53" idx="6"/>
            <a:endCxn id="8" idx="2"/>
          </p:cNvCxnSpPr>
          <p:nvPr/>
        </p:nvCxnSpPr>
        <p:spPr bwMode="auto">
          <a:xfrm>
            <a:off x="8229600" y="1152525"/>
            <a:ext cx="228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1" name="Straight Arrow Connector 10"/>
          <p:cNvCxnSpPr>
            <a:stCxn id="5" idx="6"/>
            <a:endCxn id="53" idx="2"/>
          </p:cNvCxnSpPr>
          <p:nvPr/>
        </p:nvCxnSpPr>
        <p:spPr bwMode="auto">
          <a:xfrm>
            <a:off x="7620000" y="11525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nvGrpSpPr>
          <p:cNvPr id="72" name="Group 71"/>
          <p:cNvGrpSpPr/>
          <p:nvPr/>
        </p:nvGrpSpPr>
        <p:grpSpPr>
          <a:xfrm>
            <a:off x="6553200" y="1685925"/>
            <a:ext cx="2209800" cy="1295400"/>
            <a:chOff x="6705600" y="1838325"/>
            <a:chExt cx="2209800" cy="1295400"/>
          </a:xfrm>
        </p:grpSpPr>
        <p:sp>
          <p:nvSpPr>
            <p:cNvPr id="13" name="Oval 12"/>
            <p:cNvSpPr/>
            <p:nvPr/>
          </p:nvSpPr>
          <p:spPr bwMode="auto">
            <a:xfrm>
              <a:off x="6705600" y="229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7391400" y="229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15" name="Straight Arrow Connector 14"/>
            <p:cNvCxnSpPr>
              <a:stCxn id="13" idx="6"/>
              <a:endCxn id="14" idx="2"/>
            </p:cNvCxnSpPr>
            <p:nvPr/>
          </p:nvCxnSpPr>
          <p:spPr bwMode="auto">
            <a:xfrm>
              <a:off x="7010400" y="2447925"/>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6" name="Oval 15"/>
            <p:cNvSpPr/>
            <p:nvPr/>
          </p:nvSpPr>
          <p:spPr bwMode="auto">
            <a:xfrm>
              <a:off x="8610600" y="229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17" name="Straight Arrow Connector 16"/>
            <p:cNvCxnSpPr>
              <a:stCxn id="21" idx="6"/>
              <a:endCxn id="16" idx="2"/>
            </p:cNvCxnSpPr>
            <p:nvPr/>
          </p:nvCxnSpPr>
          <p:spPr bwMode="auto">
            <a:xfrm>
              <a:off x="8305800" y="24479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8" name="Straight Arrow Connector 17"/>
            <p:cNvCxnSpPr>
              <a:stCxn id="14" idx="6"/>
              <a:endCxn id="21" idx="2"/>
            </p:cNvCxnSpPr>
            <p:nvPr/>
          </p:nvCxnSpPr>
          <p:spPr bwMode="auto">
            <a:xfrm>
              <a:off x="7696200" y="24479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9" name="Oval 18"/>
            <p:cNvSpPr/>
            <p:nvPr/>
          </p:nvSpPr>
          <p:spPr bwMode="auto">
            <a:xfrm>
              <a:off x="7391400" y="18383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0" name="Oval 19"/>
            <p:cNvSpPr/>
            <p:nvPr/>
          </p:nvSpPr>
          <p:spPr bwMode="auto">
            <a:xfrm>
              <a:off x="7391400" y="28289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1" name="Oval 20"/>
            <p:cNvSpPr/>
            <p:nvPr/>
          </p:nvSpPr>
          <p:spPr bwMode="auto">
            <a:xfrm>
              <a:off x="8001000" y="229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23" name="Straight Arrow Connector 22"/>
            <p:cNvCxnSpPr>
              <a:stCxn id="13" idx="6"/>
              <a:endCxn id="20" idx="2"/>
            </p:cNvCxnSpPr>
            <p:nvPr/>
          </p:nvCxnSpPr>
          <p:spPr bwMode="auto">
            <a:xfrm>
              <a:off x="7010400" y="2447925"/>
              <a:ext cx="3810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8" name="Straight Arrow Connector 27"/>
            <p:cNvCxnSpPr>
              <a:stCxn id="13" idx="6"/>
              <a:endCxn id="19" idx="2"/>
            </p:cNvCxnSpPr>
            <p:nvPr/>
          </p:nvCxnSpPr>
          <p:spPr bwMode="auto">
            <a:xfrm flipV="1">
              <a:off x="7010400" y="1990725"/>
              <a:ext cx="381000" cy="4572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1" name="Straight Arrow Connector 30"/>
            <p:cNvCxnSpPr>
              <a:stCxn id="20" idx="7"/>
              <a:endCxn id="21" idx="4"/>
            </p:cNvCxnSpPr>
            <p:nvPr/>
          </p:nvCxnSpPr>
          <p:spPr bwMode="auto">
            <a:xfrm flipV="1">
              <a:off x="7651563" y="2600325"/>
              <a:ext cx="501837" cy="273237"/>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5" name="Straight Arrow Connector 34"/>
            <p:cNvCxnSpPr>
              <a:stCxn id="19" idx="6"/>
              <a:endCxn id="16" idx="0"/>
            </p:cNvCxnSpPr>
            <p:nvPr/>
          </p:nvCxnSpPr>
          <p:spPr bwMode="auto">
            <a:xfrm>
              <a:off x="7696200" y="1990725"/>
              <a:ext cx="10668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5" name="Straight Arrow Connector 74"/>
            <p:cNvCxnSpPr>
              <a:stCxn id="16" idx="3"/>
              <a:endCxn id="20" idx="5"/>
            </p:cNvCxnSpPr>
            <p:nvPr/>
          </p:nvCxnSpPr>
          <p:spPr bwMode="auto">
            <a:xfrm flipH="1">
              <a:off x="7651563" y="2555688"/>
              <a:ext cx="1003674"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3" name="Straight Arrow Connector 62"/>
            <p:cNvCxnSpPr>
              <a:stCxn id="21" idx="1"/>
              <a:endCxn id="19" idx="5"/>
            </p:cNvCxnSpPr>
            <p:nvPr/>
          </p:nvCxnSpPr>
          <p:spPr bwMode="auto">
            <a:xfrm flipH="1" flipV="1">
              <a:off x="7651563" y="2098488"/>
              <a:ext cx="394074" cy="241674"/>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grpSp>
        <p:nvGrpSpPr>
          <p:cNvPr id="73" name="Group 72"/>
          <p:cNvGrpSpPr/>
          <p:nvPr/>
        </p:nvGrpSpPr>
        <p:grpSpPr>
          <a:xfrm>
            <a:off x="6553200" y="3286125"/>
            <a:ext cx="2209800" cy="1295400"/>
            <a:chOff x="6705600" y="3438525"/>
            <a:chExt cx="2209800" cy="1295400"/>
          </a:xfrm>
        </p:grpSpPr>
        <p:sp>
          <p:nvSpPr>
            <p:cNvPr id="38" name="Oval 37"/>
            <p:cNvSpPr/>
            <p:nvPr/>
          </p:nvSpPr>
          <p:spPr bwMode="auto">
            <a:xfrm>
              <a:off x="67056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9" name="Oval 38"/>
            <p:cNvSpPr/>
            <p:nvPr/>
          </p:nvSpPr>
          <p:spPr bwMode="auto">
            <a:xfrm>
              <a:off x="73914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40" name="Straight Arrow Connector 39"/>
            <p:cNvCxnSpPr>
              <a:stCxn id="38" idx="6"/>
              <a:endCxn id="39" idx="2"/>
            </p:cNvCxnSpPr>
            <p:nvPr/>
          </p:nvCxnSpPr>
          <p:spPr bwMode="auto">
            <a:xfrm>
              <a:off x="7010400" y="4048125"/>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1" name="Oval 40"/>
            <p:cNvSpPr/>
            <p:nvPr/>
          </p:nvSpPr>
          <p:spPr bwMode="auto">
            <a:xfrm>
              <a:off x="86106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42" name="Straight Arrow Connector 41"/>
            <p:cNvCxnSpPr>
              <a:stCxn id="46" idx="6"/>
              <a:endCxn id="41" idx="2"/>
            </p:cNvCxnSpPr>
            <p:nvPr/>
          </p:nvCxnSpPr>
          <p:spPr bwMode="auto">
            <a:xfrm>
              <a:off x="8305800" y="40481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3" name="Straight Arrow Connector 42"/>
            <p:cNvCxnSpPr>
              <a:stCxn id="39" idx="6"/>
              <a:endCxn id="46" idx="2"/>
            </p:cNvCxnSpPr>
            <p:nvPr/>
          </p:nvCxnSpPr>
          <p:spPr bwMode="auto">
            <a:xfrm>
              <a:off x="7696200" y="40481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4" name="Oval 43"/>
            <p:cNvSpPr/>
            <p:nvPr/>
          </p:nvSpPr>
          <p:spPr bwMode="auto">
            <a:xfrm>
              <a:off x="7391400" y="3438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45" name="Oval 44"/>
            <p:cNvSpPr/>
            <p:nvPr/>
          </p:nvSpPr>
          <p:spPr bwMode="auto">
            <a:xfrm>
              <a:off x="7391400" y="4429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46" name="Oval 45"/>
            <p:cNvSpPr/>
            <p:nvPr/>
          </p:nvSpPr>
          <p:spPr bwMode="auto">
            <a:xfrm>
              <a:off x="80010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47" name="Straight Arrow Connector 46"/>
            <p:cNvCxnSpPr>
              <a:stCxn id="38" idx="6"/>
              <a:endCxn id="45" idx="2"/>
            </p:cNvCxnSpPr>
            <p:nvPr/>
          </p:nvCxnSpPr>
          <p:spPr bwMode="auto">
            <a:xfrm>
              <a:off x="7010400" y="4048125"/>
              <a:ext cx="3810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8" name="Straight Arrow Connector 47"/>
            <p:cNvCxnSpPr>
              <a:stCxn id="38" idx="6"/>
              <a:endCxn id="44" idx="2"/>
            </p:cNvCxnSpPr>
            <p:nvPr/>
          </p:nvCxnSpPr>
          <p:spPr bwMode="auto">
            <a:xfrm flipV="1">
              <a:off x="7010400" y="3590925"/>
              <a:ext cx="381000" cy="4572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0" name="Straight Arrow Connector 49"/>
            <p:cNvCxnSpPr>
              <a:stCxn id="44" idx="6"/>
              <a:endCxn id="51" idx="2"/>
            </p:cNvCxnSpPr>
            <p:nvPr/>
          </p:nvCxnSpPr>
          <p:spPr bwMode="auto">
            <a:xfrm>
              <a:off x="7696200" y="3590925"/>
              <a:ext cx="2667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51" name="Oval 50"/>
            <p:cNvSpPr/>
            <p:nvPr/>
          </p:nvSpPr>
          <p:spPr bwMode="auto">
            <a:xfrm>
              <a:off x="7962900" y="3438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sp>
        <p:nvSpPr>
          <p:cNvPr id="53" name="Oval 52"/>
          <p:cNvSpPr/>
          <p:nvPr/>
        </p:nvSpPr>
        <p:spPr bwMode="auto">
          <a:xfrm>
            <a:off x="7924800" y="1000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nvGrpSpPr>
          <p:cNvPr id="78" name="Group 77"/>
          <p:cNvGrpSpPr/>
          <p:nvPr/>
        </p:nvGrpSpPr>
        <p:grpSpPr>
          <a:xfrm>
            <a:off x="6477000" y="5257800"/>
            <a:ext cx="2209800" cy="1295400"/>
            <a:chOff x="6705600" y="3438525"/>
            <a:chExt cx="2209800" cy="1295400"/>
          </a:xfrm>
        </p:grpSpPr>
        <p:sp>
          <p:nvSpPr>
            <p:cNvPr id="79" name="Oval 78"/>
            <p:cNvSpPr/>
            <p:nvPr/>
          </p:nvSpPr>
          <p:spPr bwMode="auto">
            <a:xfrm>
              <a:off x="67056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0" name="Oval 79"/>
            <p:cNvSpPr/>
            <p:nvPr/>
          </p:nvSpPr>
          <p:spPr bwMode="auto">
            <a:xfrm>
              <a:off x="73914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1" name="Straight Arrow Connector 80"/>
            <p:cNvCxnSpPr>
              <a:stCxn id="79" idx="6"/>
              <a:endCxn id="80" idx="2"/>
            </p:cNvCxnSpPr>
            <p:nvPr/>
          </p:nvCxnSpPr>
          <p:spPr bwMode="auto">
            <a:xfrm>
              <a:off x="7010400" y="4048125"/>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2" name="Oval 81"/>
            <p:cNvSpPr/>
            <p:nvPr/>
          </p:nvSpPr>
          <p:spPr bwMode="auto">
            <a:xfrm>
              <a:off x="86106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3" name="Straight Arrow Connector 82"/>
            <p:cNvCxnSpPr>
              <a:stCxn id="87" idx="6"/>
              <a:endCxn id="82" idx="2"/>
            </p:cNvCxnSpPr>
            <p:nvPr/>
          </p:nvCxnSpPr>
          <p:spPr bwMode="auto">
            <a:xfrm>
              <a:off x="8305800" y="40481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4" name="Straight Arrow Connector 83"/>
            <p:cNvCxnSpPr>
              <a:stCxn id="80" idx="6"/>
              <a:endCxn id="87" idx="2"/>
            </p:cNvCxnSpPr>
            <p:nvPr/>
          </p:nvCxnSpPr>
          <p:spPr bwMode="auto">
            <a:xfrm>
              <a:off x="7696200" y="40481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5" name="Oval 84"/>
            <p:cNvSpPr/>
            <p:nvPr/>
          </p:nvSpPr>
          <p:spPr bwMode="auto">
            <a:xfrm>
              <a:off x="7391400" y="3438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6" name="Oval 85"/>
            <p:cNvSpPr/>
            <p:nvPr/>
          </p:nvSpPr>
          <p:spPr bwMode="auto">
            <a:xfrm>
              <a:off x="7391400" y="4429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7" name="Oval 86"/>
            <p:cNvSpPr/>
            <p:nvPr/>
          </p:nvSpPr>
          <p:spPr bwMode="auto">
            <a:xfrm>
              <a:off x="80010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8" name="Straight Arrow Connector 87"/>
            <p:cNvCxnSpPr>
              <a:stCxn id="79" idx="6"/>
              <a:endCxn id="86" idx="2"/>
            </p:cNvCxnSpPr>
            <p:nvPr/>
          </p:nvCxnSpPr>
          <p:spPr bwMode="auto">
            <a:xfrm>
              <a:off x="7010400" y="4048125"/>
              <a:ext cx="3810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9" name="Straight Arrow Connector 88"/>
            <p:cNvCxnSpPr>
              <a:stCxn id="79" idx="6"/>
              <a:endCxn id="85" idx="2"/>
            </p:cNvCxnSpPr>
            <p:nvPr/>
          </p:nvCxnSpPr>
          <p:spPr bwMode="auto">
            <a:xfrm flipV="1">
              <a:off x="7010400" y="3590925"/>
              <a:ext cx="381000" cy="4572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0" name="Straight Arrow Connector 89"/>
            <p:cNvCxnSpPr>
              <a:stCxn id="85" idx="6"/>
              <a:endCxn id="91" idx="2"/>
            </p:cNvCxnSpPr>
            <p:nvPr/>
          </p:nvCxnSpPr>
          <p:spPr bwMode="auto">
            <a:xfrm>
              <a:off x="7696200" y="3590925"/>
              <a:ext cx="2667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91" name="Oval 90"/>
            <p:cNvSpPr/>
            <p:nvPr/>
          </p:nvSpPr>
          <p:spPr bwMode="auto">
            <a:xfrm>
              <a:off x="7962900" y="3438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grpSp>
        <p:nvGrpSpPr>
          <p:cNvPr id="106" name="Group 105"/>
          <p:cNvGrpSpPr/>
          <p:nvPr/>
        </p:nvGrpSpPr>
        <p:grpSpPr>
          <a:xfrm>
            <a:off x="6248400" y="4876800"/>
            <a:ext cx="679994" cy="757535"/>
            <a:chOff x="6248400" y="5029200"/>
            <a:chExt cx="679994" cy="757535"/>
          </a:xfrm>
        </p:grpSpPr>
        <p:sp>
          <p:nvSpPr>
            <p:cNvPr id="92" name="TextBox 91"/>
            <p:cNvSpPr txBox="1"/>
            <p:nvPr/>
          </p:nvSpPr>
          <p:spPr>
            <a:xfrm>
              <a:off x="6248400" y="5029200"/>
              <a:ext cx="679994" cy="461665"/>
            </a:xfrm>
            <a:prstGeom prst="rect">
              <a:avLst/>
            </a:prstGeom>
            <a:noFill/>
          </p:spPr>
          <p:txBody>
            <a:bodyPr wrap="none" rtlCol="0">
              <a:spAutoFit/>
            </a:bodyPr>
            <a:lstStyle/>
            <a:p>
              <a:r>
                <a:rPr lang="en-US" dirty="0" smtClean="0"/>
                <a:t>root</a:t>
              </a:r>
              <a:endParaRPr lang="en-US" dirty="0"/>
            </a:p>
          </p:txBody>
        </p:sp>
        <p:cxnSp>
          <p:nvCxnSpPr>
            <p:cNvPr id="95" name="Straight Arrow Connector 94"/>
            <p:cNvCxnSpPr>
              <a:stCxn id="92" idx="2"/>
            </p:cNvCxnSpPr>
            <p:nvPr/>
          </p:nvCxnSpPr>
          <p:spPr bwMode="auto">
            <a:xfrm>
              <a:off x="6588397" y="5490865"/>
              <a:ext cx="41003" cy="295870"/>
            </a:xfrm>
            <a:prstGeom prst="straightConnector1">
              <a:avLst/>
            </a:prstGeom>
            <a:solidFill>
              <a:srgbClr val="00B8FF"/>
            </a:solidFill>
            <a:ln w="9525" cap="flat" cmpd="sng" algn="ctr">
              <a:solidFill>
                <a:schemeClr val="tx1"/>
              </a:solidFill>
              <a:prstDash val="dash"/>
              <a:round/>
              <a:headEnd type="none" w="med" len="med"/>
              <a:tailEnd type="arrow"/>
            </a:ln>
            <a:effectLst/>
          </p:spPr>
        </p:cxnSp>
      </p:grpSp>
      <p:grpSp>
        <p:nvGrpSpPr>
          <p:cNvPr id="107" name="Group 106"/>
          <p:cNvGrpSpPr/>
          <p:nvPr/>
        </p:nvGrpSpPr>
        <p:grpSpPr>
          <a:xfrm>
            <a:off x="7600950" y="4722166"/>
            <a:ext cx="1625271" cy="1678634"/>
            <a:chOff x="7600950" y="4874566"/>
            <a:chExt cx="1625271" cy="1678634"/>
          </a:xfrm>
        </p:grpSpPr>
        <p:sp>
          <p:nvSpPr>
            <p:cNvPr id="93" name="TextBox 92"/>
            <p:cNvSpPr txBox="1"/>
            <p:nvPr/>
          </p:nvSpPr>
          <p:spPr>
            <a:xfrm>
              <a:off x="8273716" y="4874566"/>
              <a:ext cx="952505" cy="461665"/>
            </a:xfrm>
            <a:prstGeom prst="rect">
              <a:avLst/>
            </a:prstGeom>
            <a:noFill/>
          </p:spPr>
          <p:txBody>
            <a:bodyPr wrap="none" rtlCol="0">
              <a:spAutoFit/>
            </a:bodyPr>
            <a:lstStyle/>
            <a:p>
              <a:r>
                <a:rPr lang="en-US" dirty="0" smtClean="0"/>
                <a:t>leaves</a:t>
              </a:r>
              <a:endParaRPr lang="en-US" dirty="0"/>
            </a:p>
          </p:txBody>
        </p:sp>
        <p:cxnSp>
          <p:nvCxnSpPr>
            <p:cNvPr id="96" name="Straight Arrow Connector 95"/>
            <p:cNvCxnSpPr>
              <a:stCxn id="93" idx="2"/>
            </p:cNvCxnSpPr>
            <p:nvPr/>
          </p:nvCxnSpPr>
          <p:spPr bwMode="auto">
            <a:xfrm flipH="1">
              <a:off x="8610600" y="5336231"/>
              <a:ext cx="139369" cy="450504"/>
            </a:xfrm>
            <a:prstGeom prst="straightConnector1">
              <a:avLst/>
            </a:prstGeom>
            <a:solidFill>
              <a:srgbClr val="00B8FF"/>
            </a:solidFill>
            <a:ln w="9525" cap="flat" cmpd="sng" algn="ctr">
              <a:solidFill>
                <a:schemeClr val="tx1"/>
              </a:solidFill>
              <a:prstDash val="dash"/>
              <a:round/>
              <a:headEnd type="none" w="med" len="med"/>
              <a:tailEnd type="arrow"/>
            </a:ln>
            <a:effectLst/>
          </p:spPr>
        </p:cxnSp>
        <p:cxnSp>
          <p:nvCxnSpPr>
            <p:cNvPr id="100" name="Straight Arrow Connector 99"/>
            <p:cNvCxnSpPr>
              <a:stCxn id="93" idx="2"/>
            </p:cNvCxnSpPr>
            <p:nvPr/>
          </p:nvCxnSpPr>
          <p:spPr bwMode="auto">
            <a:xfrm flipH="1">
              <a:off x="8153400" y="5336231"/>
              <a:ext cx="596569" cy="154634"/>
            </a:xfrm>
            <a:prstGeom prst="straightConnector1">
              <a:avLst/>
            </a:prstGeom>
            <a:solidFill>
              <a:srgbClr val="00B8FF"/>
            </a:solidFill>
            <a:ln w="9525" cap="flat" cmpd="sng" algn="ctr">
              <a:solidFill>
                <a:schemeClr val="tx1"/>
              </a:solidFill>
              <a:prstDash val="dash"/>
              <a:round/>
              <a:headEnd type="none" w="med" len="med"/>
              <a:tailEnd type="arrow"/>
            </a:ln>
            <a:effectLst/>
          </p:spPr>
        </p:cxnSp>
        <p:cxnSp>
          <p:nvCxnSpPr>
            <p:cNvPr id="103" name="Straight Arrow Connector 102"/>
            <p:cNvCxnSpPr>
              <a:stCxn id="93" idx="2"/>
            </p:cNvCxnSpPr>
            <p:nvPr/>
          </p:nvCxnSpPr>
          <p:spPr bwMode="auto">
            <a:xfrm flipH="1">
              <a:off x="7600950" y="5336231"/>
              <a:ext cx="1149019" cy="1216969"/>
            </a:xfrm>
            <a:prstGeom prst="straightConnector1">
              <a:avLst/>
            </a:prstGeom>
            <a:solidFill>
              <a:srgbClr val="00B8FF"/>
            </a:solidFill>
            <a:ln w="9525" cap="flat" cmpd="sng" algn="ctr">
              <a:solidFill>
                <a:schemeClr val="tx1"/>
              </a:solidFill>
              <a:prstDash val="dash"/>
              <a:round/>
              <a:headEnd type="none" w="med" len="med"/>
              <a:tailEnd type="arrow"/>
            </a:ln>
            <a:effectLst/>
          </p:spPr>
        </p:cxnSp>
      </p:grpSp>
      <p:sp>
        <p:nvSpPr>
          <p:cNvPr id="6" name="Rectangle 5"/>
          <p:cNvSpPr/>
          <p:nvPr/>
        </p:nvSpPr>
        <p:spPr>
          <a:xfrm>
            <a:off x="5562600" y="6248400"/>
            <a:ext cx="1630575" cy="461665"/>
          </a:xfrm>
          <a:prstGeom prst="rect">
            <a:avLst/>
          </a:prstGeom>
        </p:spPr>
        <p:txBody>
          <a:bodyPr wrap="none">
            <a:spAutoFit/>
          </a:bodyPr>
          <a:lstStyle/>
          <a:p>
            <a:r>
              <a:rPr lang="en-US" dirty="0" smtClean="0">
                <a:sym typeface="Wingdings" panose="05000000000000000000" pitchFamily="2" charset="2"/>
              </a:rPr>
              <a:t>Height  </a:t>
            </a:r>
            <a:r>
              <a:rPr lang="en-US" dirty="0">
                <a:sym typeface="Wingdings" panose="05000000000000000000" pitchFamily="2" charset="2"/>
              </a:rPr>
              <a:t>3</a:t>
            </a:r>
            <a:endParaRPr lang="en-US" dirty="0"/>
          </a:p>
        </p:txBody>
      </p:sp>
    </p:spTree>
    <p:extLst>
      <p:ext uri="{BB962C8B-B14F-4D97-AF65-F5344CB8AC3E}">
        <p14:creationId xmlns:p14="http://schemas.microsoft.com/office/powerpoint/2010/main" val="337286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left)">
                                      <p:cBhvr>
                                        <p:cTn id="23" dur="500"/>
                                        <p:tgtEl>
                                          <p:spTgt spid="5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wipe(left)">
                                      <p:cBhvr>
                                        <p:cTn id="36" dur="500"/>
                                        <p:tgtEl>
                                          <p:spTgt spid="3">
                                            <p:txEl>
                                              <p:pRg st="1" end="1"/>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wipe(left)">
                                      <p:cBhvr>
                                        <p:cTn id="45" dur="500"/>
                                        <p:tgtEl>
                                          <p:spTgt spid="3">
                                            <p:txEl>
                                              <p:pRg st="2" end="2"/>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left)">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wipe(left)">
                                      <p:cBhvr>
                                        <p:cTn id="54" dur="500"/>
                                        <p:tgtEl>
                                          <p:spTgt spid="3">
                                            <p:txEl>
                                              <p:pRg st="3" end="3"/>
                                            </p:txEl>
                                          </p:spTgt>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wipe(left)">
                                      <p:cBhvr>
                                        <p:cTn id="58" dur="500"/>
                                        <p:tgtEl>
                                          <p:spTgt spid="78"/>
                                        </p:tgtEl>
                                      </p:cBhvr>
                                    </p:animEffec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wipe(up)">
                                      <p:cBhvr>
                                        <p:cTn id="62" dur="500"/>
                                        <p:tgtEl>
                                          <p:spTgt spid="106"/>
                                        </p:tgtEl>
                                      </p:cBhvr>
                                    </p:animEffect>
                                  </p:childTnLst>
                                </p:cTn>
                              </p:par>
                            </p:childTnLst>
                          </p:cTn>
                        </p:par>
                        <p:par>
                          <p:cTn id="63" fill="hold">
                            <p:stCondLst>
                              <p:cond delay="1500"/>
                            </p:stCondLst>
                            <p:childTnLst>
                              <p:par>
                                <p:cTn id="64" presetID="22" presetClass="entr" presetSubtype="1" fill="hold" nodeType="afterEffect">
                                  <p:stCondLst>
                                    <p:cond delay="0"/>
                                  </p:stCondLst>
                                  <p:childTnLst>
                                    <p:set>
                                      <p:cBhvr>
                                        <p:cTn id="65" dur="1" fill="hold">
                                          <p:stCondLst>
                                            <p:cond delay="0"/>
                                          </p:stCondLst>
                                        </p:cTn>
                                        <p:tgtEl>
                                          <p:spTgt spid="107"/>
                                        </p:tgtEl>
                                        <p:attrNameLst>
                                          <p:attrName>style.visibility</p:attrName>
                                        </p:attrNameLst>
                                      </p:cBhvr>
                                      <p:to>
                                        <p:strVal val="visible"/>
                                      </p:to>
                                    </p:set>
                                    <p:animEffect transition="in" filter="wipe(up)">
                                      <p:cBhvr>
                                        <p:cTn id="66" dur="500"/>
                                        <p:tgtEl>
                                          <p:spTgt spid="107"/>
                                        </p:tgtEl>
                                      </p:cBhvr>
                                    </p:animEffect>
                                  </p:childTnLst>
                                </p:cTn>
                              </p:par>
                            </p:childTnLst>
                          </p:cTn>
                        </p:par>
                        <p:par>
                          <p:cTn id="67" fill="hold">
                            <p:stCondLst>
                              <p:cond delay="2000"/>
                            </p:stCondLst>
                            <p:childTnLst>
                              <p:par>
                                <p:cTn id="68" presetID="2" presetClass="entr" presetSubtype="8"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0-#ppt_w/2"/>
                                          </p:val>
                                        </p:tav>
                                        <p:tav tm="100000">
                                          <p:val>
                                            <p:strVal val="#ppt_x"/>
                                          </p:val>
                                        </p:tav>
                                      </p:tavLst>
                                    </p:anim>
                                    <p:anim calcmode="lin" valueType="num">
                                      <p:cBhvr additive="base">
                                        <p:cTn id="7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53"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07325" cy="563563"/>
          </a:xfrm>
        </p:spPr>
        <p:txBody>
          <a:bodyPr/>
          <a:lstStyle/>
          <a:p>
            <a:r>
              <a:rPr lang="en-US" dirty="0" smtClean="0"/>
              <a:t>Binary Tree and Binary Search Tree</a:t>
            </a:r>
            <a:endParaRPr lang="en-US" dirty="0"/>
          </a:p>
        </p:txBody>
      </p:sp>
      <p:sp>
        <p:nvSpPr>
          <p:cNvPr id="3" name="Content Placeholder 2"/>
          <p:cNvSpPr>
            <a:spLocks noGrp="1"/>
          </p:cNvSpPr>
          <p:nvPr>
            <p:ph idx="1"/>
          </p:nvPr>
        </p:nvSpPr>
        <p:spPr>
          <a:xfrm>
            <a:off x="533400" y="838200"/>
            <a:ext cx="6187982" cy="5791200"/>
          </a:xfrm>
        </p:spPr>
        <p:txBody>
          <a:bodyPr/>
          <a:lstStyle/>
          <a:p>
            <a:pPr marL="457200" indent="-457200">
              <a:lnSpc>
                <a:spcPct val="100000"/>
              </a:lnSpc>
              <a:buFont typeface="Arial" panose="020B0604020202020204" pitchFamily="34" charset="0"/>
              <a:buChar char="•"/>
            </a:pPr>
            <a:r>
              <a:rPr lang="en-US" sz="3200" dirty="0" smtClean="0"/>
              <a:t>A tree is a </a:t>
            </a:r>
            <a:r>
              <a:rPr lang="en-US" sz="3200" dirty="0" smtClean="0">
                <a:solidFill>
                  <a:srgbClr val="0000FF"/>
                </a:solidFill>
              </a:rPr>
              <a:t>binary tree</a:t>
            </a:r>
            <a:r>
              <a:rPr lang="en-US" sz="3200" dirty="0" smtClean="0"/>
              <a:t>, if any of its node can have at most two next nodes (</a:t>
            </a:r>
            <a:r>
              <a:rPr lang="en-US" sz="3200" dirty="0" smtClean="0">
                <a:solidFill>
                  <a:srgbClr val="0000FF"/>
                </a:solidFill>
              </a:rPr>
              <a:t>child</a:t>
            </a:r>
            <a:r>
              <a:rPr lang="en-US" sz="3200" dirty="0" smtClean="0"/>
              <a:t> nodes).</a:t>
            </a:r>
          </a:p>
          <a:p>
            <a:pPr marL="457200" indent="-457200">
              <a:lnSpc>
                <a:spcPct val="100000"/>
              </a:lnSpc>
              <a:buFont typeface="Arial" panose="020B0604020202020204" pitchFamily="34" charset="0"/>
              <a:buChar char="•"/>
            </a:pPr>
            <a:r>
              <a:rPr lang="en-US" sz="3200" dirty="0" smtClean="0"/>
              <a:t>In a </a:t>
            </a:r>
            <a:r>
              <a:rPr lang="en-US" sz="3200" dirty="0">
                <a:solidFill>
                  <a:srgbClr val="0000FF"/>
                </a:solidFill>
              </a:rPr>
              <a:t>full binary </a:t>
            </a:r>
            <a:r>
              <a:rPr lang="en-US" sz="3200" dirty="0" smtClean="0"/>
              <a:t>tree, each </a:t>
            </a:r>
            <a:r>
              <a:rPr lang="en-US" sz="3200" dirty="0"/>
              <a:t>node has </a:t>
            </a:r>
            <a:r>
              <a:rPr lang="en-US" sz="3200" dirty="0" smtClean="0"/>
              <a:t>either no child or </a:t>
            </a:r>
            <a:r>
              <a:rPr lang="en-US" sz="3200" dirty="0"/>
              <a:t>two children.</a:t>
            </a:r>
          </a:p>
          <a:p>
            <a:pPr marL="457200" indent="-457200">
              <a:lnSpc>
                <a:spcPct val="100000"/>
              </a:lnSpc>
              <a:buFont typeface="Arial" panose="020B0604020202020204" pitchFamily="34" charset="0"/>
              <a:buChar char="•"/>
            </a:pPr>
            <a:r>
              <a:rPr lang="en-US" sz="3200" dirty="0" smtClean="0"/>
              <a:t>A </a:t>
            </a:r>
            <a:r>
              <a:rPr lang="en-US" sz="3200" dirty="0" smtClean="0">
                <a:solidFill>
                  <a:srgbClr val="0000FF"/>
                </a:solidFill>
              </a:rPr>
              <a:t>balanced binary </a:t>
            </a:r>
            <a:r>
              <a:rPr lang="en-US" sz="3200" dirty="0">
                <a:solidFill>
                  <a:srgbClr val="0000FF"/>
                </a:solidFill>
              </a:rPr>
              <a:t>tree</a:t>
            </a:r>
            <a:r>
              <a:rPr lang="en-US" sz="3200" dirty="0"/>
              <a:t> </a:t>
            </a:r>
            <a:r>
              <a:rPr lang="en-US" altLang="en-US" sz="3200" dirty="0">
                <a:latin typeface="Times New Roman" pitchFamily="18" charset="0"/>
              </a:rPr>
              <a:t>is a </a:t>
            </a:r>
            <a:r>
              <a:rPr lang="en-US" altLang="en-US" sz="3200" dirty="0" smtClean="0">
                <a:latin typeface="Times New Roman" pitchFamily="18" charset="0"/>
              </a:rPr>
              <a:t>tree, </a:t>
            </a:r>
            <a:r>
              <a:rPr lang="en-US" altLang="en-US" sz="3200" dirty="0">
                <a:latin typeface="Times New Roman" pitchFamily="18" charset="0"/>
              </a:rPr>
              <a:t>in which the heights (depths) of </a:t>
            </a:r>
            <a:r>
              <a:rPr lang="en-US" altLang="en-US" sz="3200" dirty="0" smtClean="0">
                <a:latin typeface="Times New Roman" pitchFamily="18" charset="0"/>
              </a:rPr>
              <a:t>any two leave nodes </a:t>
            </a:r>
            <a:r>
              <a:rPr lang="en-US" altLang="en-US" sz="3200" dirty="0">
                <a:latin typeface="Times New Roman" pitchFamily="18" charset="0"/>
              </a:rPr>
              <a:t>never differ by more than </a:t>
            </a:r>
            <a:r>
              <a:rPr lang="en-US" altLang="en-US" sz="3200" dirty="0" smtClean="0">
                <a:latin typeface="Times New Roman" pitchFamily="18" charset="0"/>
              </a:rPr>
              <a:t>1</a:t>
            </a:r>
            <a:r>
              <a:rPr lang="en-US" sz="3200" dirty="0" smtClean="0"/>
              <a:t>. For a </a:t>
            </a:r>
            <a:r>
              <a:rPr lang="en-US" sz="3200" i="1" dirty="0" smtClean="0"/>
              <a:t>n</a:t>
            </a:r>
            <a:r>
              <a:rPr lang="en-US" sz="3200" dirty="0" smtClean="0"/>
              <a:t>-node tree, its height is O(</a:t>
            </a:r>
            <a:r>
              <a:rPr lang="en-US" sz="3200" dirty="0" err="1" smtClean="0"/>
              <a:t>lg</a:t>
            </a:r>
            <a:r>
              <a:rPr lang="en-US" sz="3200" baseline="-25000" dirty="0"/>
              <a:t> </a:t>
            </a:r>
            <a:r>
              <a:rPr lang="en-US" sz="3200" i="1" dirty="0" smtClean="0"/>
              <a:t>n</a:t>
            </a:r>
            <a:r>
              <a:rPr lang="en-US" sz="3200" dirty="0" smtClean="0"/>
              <a:t>) + 1</a:t>
            </a:r>
            <a:endParaRPr lang="en-US" sz="3200" dirty="0"/>
          </a:p>
        </p:txBody>
      </p:sp>
      <p:grpSp>
        <p:nvGrpSpPr>
          <p:cNvPr id="74" name="Group 73"/>
          <p:cNvGrpSpPr/>
          <p:nvPr/>
        </p:nvGrpSpPr>
        <p:grpSpPr>
          <a:xfrm rot="5400000">
            <a:off x="6781801" y="678526"/>
            <a:ext cx="1866899" cy="1485900"/>
            <a:chOff x="6896101" y="4695825"/>
            <a:chExt cx="1866899" cy="1485900"/>
          </a:xfrm>
        </p:grpSpPr>
        <p:sp>
          <p:nvSpPr>
            <p:cNvPr id="58" name="Oval 57"/>
            <p:cNvSpPr/>
            <p:nvPr/>
          </p:nvSpPr>
          <p:spPr bwMode="auto">
            <a:xfrm>
              <a:off x="6896101" y="53054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9" name="Oval 58"/>
            <p:cNvSpPr/>
            <p:nvPr/>
          </p:nvSpPr>
          <p:spPr bwMode="auto">
            <a:xfrm>
              <a:off x="7391400" y="5572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60" name="Straight Arrow Connector 59"/>
            <p:cNvCxnSpPr>
              <a:stCxn id="58" idx="5"/>
              <a:endCxn id="59" idx="2"/>
            </p:cNvCxnSpPr>
            <p:nvPr/>
          </p:nvCxnSpPr>
          <p:spPr bwMode="auto">
            <a:xfrm rot="16200000" flipH="1">
              <a:off x="7194364" y="5527488"/>
              <a:ext cx="158937" cy="23513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61" name="Oval 60"/>
            <p:cNvSpPr/>
            <p:nvPr/>
          </p:nvSpPr>
          <p:spPr bwMode="auto">
            <a:xfrm>
              <a:off x="8458200" y="5556223"/>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62" name="Straight Arrow Connector 61"/>
            <p:cNvCxnSpPr>
              <a:stCxn id="66" idx="5"/>
              <a:endCxn id="61" idx="2"/>
            </p:cNvCxnSpPr>
            <p:nvPr/>
          </p:nvCxnSpPr>
          <p:spPr bwMode="auto">
            <a:xfrm rot="16200000" flipH="1">
              <a:off x="8229522" y="5479945"/>
              <a:ext cx="212939" cy="244417"/>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3" name="Straight Arrow Connector 62"/>
            <p:cNvCxnSpPr>
              <a:stCxn id="59" idx="7"/>
              <a:endCxn id="66" idx="2"/>
            </p:cNvCxnSpPr>
            <p:nvPr/>
          </p:nvCxnSpPr>
          <p:spPr bwMode="auto">
            <a:xfrm rot="16200000">
              <a:off x="7688171" y="5351313"/>
              <a:ext cx="228841" cy="302057"/>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64" name="Oval 63"/>
            <p:cNvSpPr/>
            <p:nvPr/>
          </p:nvSpPr>
          <p:spPr bwMode="auto">
            <a:xfrm>
              <a:off x="7391401" y="5003894"/>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5" name="Oval 64"/>
            <p:cNvSpPr/>
            <p:nvPr/>
          </p:nvSpPr>
          <p:spPr bwMode="auto">
            <a:xfrm>
              <a:off x="7904981" y="58769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6" name="Oval 65"/>
            <p:cNvSpPr/>
            <p:nvPr/>
          </p:nvSpPr>
          <p:spPr bwMode="auto">
            <a:xfrm>
              <a:off x="7953620" y="5235521"/>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67" name="Straight Arrow Connector 66"/>
            <p:cNvCxnSpPr>
              <a:stCxn id="59" idx="5"/>
              <a:endCxn id="65" idx="2"/>
            </p:cNvCxnSpPr>
            <p:nvPr/>
          </p:nvCxnSpPr>
          <p:spPr bwMode="auto">
            <a:xfrm rot="16200000" flipH="1">
              <a:off x="7679754" y="5804098"/>
              <a:ext cx="197037" cy="25341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8" name="Straight Arrow Connector 67"/>
            <p:cNvCxnSpPr>
              <a:stCxn id="58" idx="7"/>
              <a:endCxn id="64" idx="2"/>
            </p:cNvCxnSpPr>
            <p:nvPr/>
          </p:nvCxnSpPr>
          <p:spPr bwMode="auto">
            <a:xfrm rot="16200000">
              <a:off x="7176949" y="5135609"/>
              <a:ext cx="193768" cy="235137"/>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9" name="Straight Arrow Connector 68"/>
            <p:cNvCxnSpPr>
              <a:stCxn id="64" idx="7"/>
              <a:endCxn id="70" idx="2"/>
            </p:cNvCxnSpPr>
            <p:nvPr/>
          </p:nvCxnSpPr>
          <p:spPr bwMode="auto">
            <a:xfrm rot="16200000">
              <a:off x="7683390" y="4816400"/>
              <a:ext cx="200306" cy="2639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70" name="Oval 69"/>
            <p:cNvSpPr/>
            <p:nvPr/>
          </p:nvSpPr>
          <p:spPr bwMode="auto">
            <a:xfrm>
              <a:off x="7915520" y="46958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grpSp>
        <p:nvGrpSpPr>
          <p:cNvPr id="54" name="Group 53"/>
          <p:cNvGrpSpPr/>
          <p:nvPr/>
        </p:nvGrpSpPr>
        <p:grpSpPr>
          <a:xfrm rot="5400000">
            <a:off x="7026793" y="2690673"/>
            <a:ext cx="1783423" cy="1086592"/>
            <a:chOff x="6940961" y="5079351"/>
            <a:chExt cx="1783423" cy="1086592"/>
          </a:xfrm>
        </p:grpSpPr>
        <p:sp>
          <p:nvSpPr>
            <p:cNvPr id="55" name="Oval 54"/>
            <p:cNvSpPr/>
            <p:nvPr/>
          </p:nvSpPr>
          <p:spPr bwMode="auto">
            <a:xfrm>
              <a:off x="6940961" y="5339514"/>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6" name="Oval 55"/>
            <p:cNvSpPr/>
            <p:nvPr/>
          </p:nvSpPr>
          <p:spPr bwMode="auto">
            <a:xfrm>
              <a:off x="7391400" y="5572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57" name="Straight Arrow Connector 56"/>
            <p:cNvCxnSpPr>
              <a:stCxn id="55" idx="5"/>
              <a:endCxn id="56" idx="2"/>
            </p:cNvCxnSpPr>
            <p:nvPr/>
          </p:nvCxnSpPr>
          <p:spPr bwMode="auto">
            <a:xfrm rot="16200000" flipH="1">
              <a:off x="7233839" y="5566963"/>
              <a:ext cx="124848" cy="19027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71" name="Oval 70"/>
            <p:cNvSpPr/>
            <p:nvPr/>
          </p:nvSpPr>
          <p:spPr bwMode="auto">
            <a:xfrm>
              <a:off x="8413052" y="5079351"/>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76" name="Straight Arrow Connector 75"/>
            <p:cNvCxnSpPr>
              <a:stCxn id="80" idx="7"/>
              <a:endCxn id="71" idx="2"/>
            </p:cNvCxnSpPr>
            <p:nvPr/>
          </p:nvCxnSpPr>
          <p:spPr bwMode="auto">
            <a:xfrm rot="16200000">
              <a:off x="8213254" y="5190388"/>
              <a:ext cx="158436" cy="241161"/>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7" name="Straight Arrow Connector 76"/>
            <p:cNvCxnSpPr>
              <a:stCxn id="56" idx="7"/>
              <a:endCxn id="80" idx="2"/>
            </p:cNvCxnSpPr>
            <p:nvPr/>
          </p:nvCxnSpPr>
          <p:spPr bwMode="auto">
            <a:xfrm rot="16200000">
              <a:off x="7722240" y="5427273"/>
              <a:ext cx="118812" cy="260165"/>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78" name="Oval 77"/>
            <p:cNvSpPr/>
            <p:nvPr/>
          </p:nvSpPr>
          <p:spPr bwMode="auto">
            <a:xfrm>
              <a:off x="7391400" y="51149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9" name="Oval 78"/>
            <p:cNvSpPr/>
            <p:nvPr/>
          </p:nvSpPr>
          <p:spPr bwMode="auto">
            <a:xfrm>
              <a:off x="7931263" y="5861143"/>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0" name="Oval 79"/>
            <p:cNvSpPr/>
            <p:nvPr/>
          </p:nvSpPr>
          <p:spPr bwMode="auto">
            <a:xfrm>
              <a:off x="7911728" y="5345550"/>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1" name="Straight Arrow Connector 80"/>
            <p:cNvCxnSpPr>
              <a:stCxn id="56" idx="5"/>
              <a:endCxn id="79" idx="2"/>
            </p:cNvCxnSpPr>
            <p:nvPr/>
          </p:nvCxnSpPr>
          <p:spPr bwMode="auto">
            <a:xfrm rot="16200000" flipH="1">
              <a:off x="7700786" y="5783065"/>
              <a:ext cx="181255" cy="2797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2" name="Straight Arrow Connector 81"/>
            <p:cNvCxnSpPr>
              <a:stCxn id="55" idx="7"/>
              <a:endCxn id="78" idx="2"/>
            </p:cNvCxnSpPr>
            <p:nvPr/>
          </p:nvCxnSpPr>
          <p:spPr bwMode="auto">
            <a:xfrm rot="16200000">
              <a:off x="7237850" y="5230600"/>
              <a:ext cx="116826" cy="19027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3" name="Straight Arrow Connector 82"/>
            <p:cNvCxnSpPr>
              <a:stCxn id="80" idx="5"/>
              <a:endCxn id="84" idx="2"/>
            </p:cNvCxnSpPr>
            <p:nvPr/>
          </p:nvCxnSpPr>
          <p:spPr bwMode="auto">
            <a:xfrm rot="16200000" flipH="1">
              <a:off x="8191344" y="5586260"/>
              <a:ext cx="208788" cy="247693"/>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4" name="Oval 83"/>
            <p:cNvSpPr/>
            <p:nvPr/>
          </p:nvSpPr>
          <p:spPr bwMode="auto">
            <a:xfrm>
              <a:off x="8419584" y="5662101"/>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grpSp>
        <p:nvGrpSpPr>
          <p:cNvPr id="85" name="Group 84"/>
          <p:cNvGrpSpPr/>
          <p:nvPr/>
        </p:nvGrpSpPr>
        <p:grpSpPr>
          <a:xfrm rot="5400000">
            <a:off x="6600546" y="4451164"/>
            <a:ext cx="1918072" cy="1981200"/>
            <a:chOff x="6889565" y="4657725"/>
            <a:chExt cx="1918072" cy="1981200"/>
          </a:xfrm>
        </p:grpSpPr>
        <p:sp>
          <p:nvSpPr>
            <p:cNvPr id="86" name="Oval 85"/>
            <p:cNvSpPr/>
            <p:nvPr/>
          </p:nvSpPr>
          <p:spPr bwMode="auto">
            <a:xfrm>
              <a:off x="6889565" y="5394918"/>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7" name="Oval 86"/>
            <p:cNvSpPr/>
            <p:nvPr/>
          </p:nvSpPr>
          <p:spPr bwMode="auto">
            <a:xfrm>
              <a:off x="7391400" y="5892707"/>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8" name="Straight Arrow Connector 87"/>
            <p:cNvCxnSpPr>
              <a:stCxn id="86" idx="5"/>
              <a:endCxn id="87" idx="2"/>
            </p:cNvCxnSpPr>
            <p:nvPr/>
          </p:nvCxnSpPr>
          <p:spPr bwMode="auto">
            <a:xfrm rot="16200000" flipH="1">
              <a:off x="7075551" y="5729258"/>
              <a:ext cx="390026" cy="241672"/>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9" name="Oval 88"/>
            <p:cNvSpPr/>
            <p:nvPr/>
          </p:nvSpPr>
          <p:spPr bwMode="auto">
            <a:xfrm>
              <a:off x="8502837" y="5826161"/>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90" name="Straight Arrow Connector 89"/>
            <p:cNvCxnSpPr>
              <a:stCxn id="93" idx="7"/>
              <a:endCxn id="89" idx="2"/>
            </p:cNvCxnSpPr>
            <p:nvPr/>
          </p:nvCxnSpPr>
          <p:spPr bwMode="auto">
            <a:xfrm rot="16200000">
              <a:off x="8280418" y="5927743"/>
              <a:ext cx="171601" cy="273237"/>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1" name="Straight Arrow Connector 90"/>
            <p:cNvCxnSpPr>
              <a:stCxn id="87" idx="7"/>
              <a:endCxn id="94" idx="2"/>
            </p:cNvCxnSpPr>
            <p:nvPr/>
          </p:nvCxnSpPr>
          <p:spPr bwMode="auto">
            <a:xfrm rot="16200000">
              <a:off x="7742190" y="5710098"/>
              <a:ext cx="136619" cy="31787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92" name="Oval 91"/>
            <p:cNvSpPr/>
            <p:nvPr/>
          </p:nvSpPr>
          <p:spPr bwMode="auto">
            <a:xfrm>
              <a:off x="7391400" y="4978308"/>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3" name="Oval 92"/>
            <p:cNvSpPr/>
            <p:nvPr/>
          </p:nvSpPr>
          <p:spPr bwMode="auto">
            <a:xfrm>
              <a:off x="7969437" y="610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4" name="Oval 93"/>
            <p:cNvSpPr/>
            <p:nvPr/>
          </p:nvSpPr>
          <p:spPr bwMode="auto">
            <a:xfrm>
              <a:off x="7969437" y="56483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95" name="Straight Arrow Connector 94"/>
            <p:cNvCxnSpPr>
              <a:stCxn id="87" idx="5"/>
              <a:endCxn id="93" idx="2"/>
            </p:cNvCxnSpPr>
            <p:nvPr/>
          </p:nvCxnSpPr>
          <p:spPr bwMode="auto">
            <a:xfrm rot="16200000" flipH="1">
              <a:off x="7757972" y="6046461"/>
              <a:ext cx="105055" cy="31787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6" name="Straight Arrow Connector 95"/>
            <p:cNvCxnSpPr>
              <a:stCxn id="86" idx="7"/>
              <a:endCxn id="92" idx="2"/>
            </p:cNvCxnSpPr>
            <p:nvPr/>
          </p:nvCxnSpPr>
          <p:spPr bwMode="auto">
            <a:xfrm rot="16200000">
              <a:off x="7116141" y="5164296"/>
              <a:ext cx="308847" cy="241672"/>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7" name="Straight Arrow Connector 96"/>
            <p:cNvCxnSpPr>
              <a:stCxn id="93" idx="5"/>
              <a:endCxn id="98" idx="2"/>
            </p:cNvCxnSpPr>
            <p:nvPr/>
          </p:nvCxnSpPr>
          <p:spPr bwMode="auto">
            <a:xfrm rot="16200000" flipH="1">
              <a:off x="8305800" y="6289488"/>
              <a:ext cx="120837" cy="273237"/>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98" name="Oval 97"/>
            <p:cNvSpPr/>
            <p:nvPr/>
          </p:nvSpPr>
          <p:spPr bwMode="auto">
            <a:xfrm>
              <a:off x="8502837" y="6334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9" name="Oval 98"/>
            <p:cNvSpPr/>
            <p:nvPr/>
          </p:nvSpPr>
          <p:spPr bwMode="auto">
            <a:xfrm>
              <a:off x="8045637" y="4657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100" name="Straight Arrow Connector 99"/>
            <p:cNvCxnSpPr>
              <a:stCxn id="92" idx="7"/>
              <a:endCxn id="99" idx="2"/>
            </p:cNvCxnSpPr>
            <p:nvPr/>
          </p:nvCxnSpPr>
          <p:spPr bwMode="auto">
            <a:xfrm rot="16200000">
              <a:off x="7742190" y="4719498"/>
              <a:ext cx="212820" cy="39407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1" name="Straight Arrow Connector 100"/>
            <p:cNvCxnSpPr>
              <a:stCxn id="92" idx="5"/>
              <a:endCxn id="102" idx="2"/>
            </p:cNvCxnSpPr>
            <p:nvPr/>
          </p:nvCxnSpPr>
          <p:spPr bwMode="auto">
            <a:xfrm rot="16200000" flipH="1">
              <a:off x="7788182" y="5101852"/>
              <a:ext cx="120836" cy="39407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02" name="Oval 101"/>
            <p:cNvSpPr/>
            <p:nvPr/>
          </p:nvSpPr>
          <p:spPr bwMode="auto">
            <a:xfrm>
              <a:off x="8045637" y="5206907"/>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grpSp>
        <p:nvGrpSpPr>
          <p:cNvPr id="6" name="Group 5"/>
          <p:cNvGrpSpPr/>
          <p:nvPr/>
        </p:nvGrpSpPr>
        <p:grpSpPr>
          <a:xfrm>
            <a:off x="5334000" y="6019800"/>
            <a:ext cx="457200" cy="457200"/>
            <a:chOff x="5486400" y="6248400"/>
            <a:chExt cx="304800" cy="304800"/>
          </a:xfrm>
        </p:grpSpPr>
        <p:cxnSp>
          <p:nvCxnSpPr>
            <p:cNvPr id="5" name="Straight Connector 4"/>
            <p:cNvCxnSpPr/>
            <p:nvPr/>
          </p:nvCxnSpPr>
          <p:spPr bwMode="auto">
            <a:xfrm>
              <a:off x="5486400" y="6248400"/>
              <a:ext cx="304800" cy="304800"/>
            </a:xfrm>
            <a:prstGeom prst="line">
              <a:avLst/>
            </a:prstGeom>
            <a:solidFill>
              <a:srgbClr val="00B8FF"/>
            </a:solidFill>
            <a:ln w="28575" cap="flat" cmpd="sng" algn="ctr">
              <a:solidFill>
                <a:srgbClr val="FF0000"/>
              </a:solidFill>
              <a:prstDash val="solid"/>
              <a:round/>
              <a:headEnd type="none" w="med" len="med"/>
              <a:tailEnd type="none" w="med" len="med"/>
            </a:ln>
            <a:effectLst/>
          </p:spPr>
        </p:cxnSp>
        <p:cxnSp>
          <p:nvCxnSpPr>
            <p:cNvPr id="52" name="Straight Connector 51"/>
            <p:cNvCxnSpPr/>
            <p:nvPr/>
          </p:nvCxnSpPr>
          <p:spPr bwMode="auto">
            <a:xfrm flipH="1">
              <a:off x="5486400" y="6248400"/>
              <a:ext cx="304800" cy="304800"/>
            </a:xfrm>
            <a:prstGeom prst="line">
              <a:avLst/>
            </a:prstGeom>
            <a:solidFill>
              <a:srgbClr val="00B8FF"/>
            </a:solidFill>
            <a:ln w="2857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414270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left)">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8" presetClass="emph" presetSubtype="0" fill="hold" nodeType="afterEffect">
                                  <p:stCondLst>
                                    <p:cond delay="0"/>
                                  </p:stCondLst>
                                  <p:childTnLst>
                                    <p:animRot by="21600000">
                                      <p:cBhvr>
                                        <p:cTn id="35"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228600"/>
            <a:ext cx="8167687" cy="563563"/>
          </a:xfrm>
        </p:spPr>
        <p:txBody>
          <a:bodyPr/>
          <a:lstStyle/>
          <a:p>
            <a:r>
              <a:rPr lang="en-US" dirty="0" smtClean="0"/>
              <a:t>Binary Search Tree</a:t>
            </a:r>
          </a:p>
        </p:txBody>
      </p:sp>
      <p:sp>
        <p:nvSpPr>
          <p:cNvPr id="126979" name="Oval 4"/>
          <p:cNvSpPr>
            <a:spLocks noChangeArrowheads="1"/>
          </p:cNvSpPr>
          <p:nvPr/>
        </p:nvSpPr>
        <p:spPr bwMode="auto">
          <a:xfrm>
            <a:off x="1066800" y="19812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0" name="Oval 5"/>
          <p:cNvSpPr>
            <a:spLocks noChangeArrowheads="1"/>
          </p:cNvSpPr>
          <p:nvPr/>
        </p:nvSpPr>
        <p:spPr bwMode="auto">
          <a:xfrm>
            <a:off x="1066800" y="27432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1" name="Oval 7"/>
          <p:cNvSpPr>
            <a:spLocks noChangeArrowheads="1"/>
          </p:cNvSpPr>
          <p:nvPr/>
        </p:nvSpPr>
        <p:spPr bwMode="auto">
          <a:xfrm>
            <a:off x="1981200" y="5383582"/>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2" name="Oval 8"/>
          <p:cNvSpPr>
            <a:spLocks noChangeArrowheads="1"/>
          </p:cNvSpPr>
          <p:nvPr/>
        </p:nvSpPr>
        <p:spPr bwMode="auto">
          <a:xfrm>
            <a:off x="1295400" y="5383582"/>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3" name="Oval 9"/>
          <p:cNvSpPr>
            <a:spLocks noChangeArrowheads="1"/>
          </p:cNvSpPr>
          <p:nvPr/>
        </p:nvSpPr>
        <p:spPr bwMode="auto">
          <a:xfrm>
            <a:off x="1905000" y="3581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4" name="Oval 10"/>
          <p:cNvSpPr>
            <a:spLocks noChangeArrowheads="1"/>
          </p:cNvSpPr>
          <p:nvPr/>
        </p:nvSpPr>
        <p:spPr bwMode="auto">
          <a:xfrm>
            <a:off x="1828800" y="27432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5" name="Oval 11"/>
          <p:cNvSpPr>
            <a:spLocks noChangeArrowheads="1"/>
          </p:cNvSpPr>
          <p:nvPr/>
        </p:nvSpPr>
        <p:spPr bwMode="auto">
          <a:xfrm>
            <a:off x="304800" y="27432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cxnSp>
        <p:nvCxnSpPr>
          <p:cNvPr id="126986" name="AutoShape 12"/>
          <p:cNvCxnSpPr>
            <a:cxnSpLocks noChangeShapeType="1"/>
            <a:stCxn id="126979" idx="3"/>
            <a:endCxn id="126985" idx="7"/>
          </p:cNvCxnSpPr>
          <p:nvPr/>
        </p:nvCxnSpPr>
        <p:spPr bwMode="auto">
          <a:xfrm flipH="1">
            <a:off x="760413" y="2436813"/>
            <a:ext cx="384175" cy="384175"/>
          </a:xfrm>
          <a:prstGeom prst="straightConnector1">
            <a:avLst/>
          </a:prstGeom>
          <a:noFill/>
          <a:ln w="9525">
            <a:solidFill>
              <a:schemeClr val="tx1"/>
            </a:solidFill>
            <a:round/>
            <a:headEnd/>
            <a:tailEnd type="triangle" w="med" len="med"/>
          </a:ln>
        </p:spPr>
      </p:cxnSp>
      <p:cxnSp>
        <p:nvCxnSpPr>
          <p:cNvPr id="126987" name="AutoShape 13"/>
          <p:cNvCxnSpPr>
            <a:cxnSpLocks noChangeShapeType="1"/>
            <a:stCxn id="126979" idx="4"/>
            <a:endCxn id="126980" idx="0"/>
          </p:cNvCxnSpPr>
          <p:nvPr/>
        </p:nvCxnSpPr>
        <p:spPr bwMode="auto">
          <a:xfrm>
            <a:off x="1333500" y="2514600"/>
            <a:ext cx="0" cy="228600"/>
          </a:xfrm>
          <a:prstGeom prst="straightConnector1">
            <a:avLst/>
          </a:prstGeom>
          <a:noFill/>
          <a:ln w="9525">
            <a:solidFill>
              <a:schemeClr val="tx1"/>
            </a:solidFill>
            <a:round/>
            <a:headEnd/>
            <a:tailEnd type="triangle" w="med" len="med"/>
          </a:ln>
        </p:spPr>
      </p:cxnSp>
      <p:cxnSp>
        <p:nvCxnSpPr>
          <p:cNvPr id="126988" name="AutoShape 14"/>
          <p:cNvCxnSpPr>
            <a:cxnSpLocks noChangeShapeType="1"/>
            <a:stCxn id="126979" idx="5"/>
            <a:endCxn id="126984" idx="1"/>
          </p:cNvCxnSpPr>
          <p:nvPr/>
        </p:nvCxnSpPr>
        <p:spPr bwMode="auto">
          <a:xfrm>
            <a:off x="1522413" y="2436813"/>
            <a:ext cx="384175" cy="384175"/>
          </a:xfrm>
          <a:prstGeom prst="straightConnector1">
            <a:avLst/>
          </a:prstGeom>
          <a:noFill/>
          <a:ln w="9525">
            <a:solidFill>
              <a:schemeClr val="tx1"/>
            </a:solidFill>
            <a:round/>
            <a:headEnd/>
            <a:tailEnd type="triangle" w="med" len="med"/>
          </a:ln>
        </p:spPr>
      </p:cxnSp>
      <p:sp>
        <p:nvSpPr>
          <p:cNvPr id="126989" name="Oval 15"/>
          <p:cNvSpPr>
            <a:spLocks noChangeArrowheads="1"/>
          </p:cNvSpPr>
          <p:nvPr/>
        </p:nvSpPr>
        <p:spPr bwMode="auto">
          <a:xfrm>
            <a:off x="1066800" y="3581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90" name="Oval 16"/>
          <p:cNvSpPr>
            <a:spLocks noChangeArrowheads="1"/>
          </p:cNvSpPr>
          <p:nvPr/>
        </p:nvSpPr>
        <p:spPr bwMode="auto">
          <a:xfrm>
            <a:off x="1066800" y="4343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91" name="Oval 17"/>
          <p:cNvSpPr>
            <a:spLocks noChangeArrowheads="1"/>
          </p:cNvSpPr>
          <p:nvPr/>
        </p:nvSpPr>
        <p:spPr bwMode="auto">
          <a:xfrm>
            <a:off x="1828800" y="4343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92" name="Oval 18"/>
          <p:cNvSpPr>
            <a:spLocks noChangeArrowheads="1"/>
          </p:cNvSpPr>
          <p:nvPr/>
        </p:nvSpPr>
        <p:spPr bwMode="auto">
          <a:xfrm>
            <a:off x="304800" y="4343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cxnSp>
        <p:nvCxnSpPr>
          <p:cNvPr id="126993" name="AutoShape 19"/>
          <p:cNvCxnSpPr>
            <a:cxnSpLocks noChangeShapeType="1"/>
            <a:stCxn id="126989" idx="3"/>
            <a:endCxn id="126992" idx="7"/>
          </p:cNvCxnSpPr>
          <p:nvPr/>
        </p:nvCxnSpPr>
        <p:spPr bwMode="auto">
          <a:xfrm flipH="1">
            <a:off x="760413" y="4037013"/>
            <a:ext cx="384175" cy="384175"/>
          </a:xfrm>
          <a:prstGeom prst="straightConnector1">
            <a:avLst/>
          </a:prstGeom>
          <a:noFill/>
          <a:ln w="9525">
            <a:solidFill>
              <a:schemeClr val="tx1"/>
            </a:solidFill>
            <a:round/>
            <a:headEnd/>
            <a:tailEnd type="triangle" w="med" len="med"/>
          </a:ln>
        </p:spPr>
      </p:cxnSp>
      <p:cxnSp>
        <p:nvCxnSpPr>
          <p:cNvPr id="126994" name="AutoShape 20"/>
          <p:cNvCxnSpPr>
            <a:cxnSpLocks noChangeShapeType="1"/>
            <a:stCxn id="126989" idx="4"/>
            <a:endCxn id="126990" idx="0"/>
          </p:cNvCxnSpPr>
          <p:nvPr/>
        </p:nvCxnSpPr>
        <p:spPr bwMode="auto">
          <a:xfrm>
            <a:off x="1333500" y="4114800"/>
            <a:ext cx="0" cy="228600"/>
          </a:xfrm>
          <a:prstGeom prst="straightConnector1">
            <a:avLst/>
          </a:prstGeom>
          <a:noFill/>
          <a:ln w="9525">
            <a:solidFill>
              <a:schemeClr val="tx1"/>
            </a:solidFill>
            <a:round/>
            <a:headEnd/>
            <a:tailEnd type="triangle" w="med" len="med"/>
          </a:ln>
        </p:spPr>
      </p:cxnSp>
      <p:cxnSp>
        <p:nvCxnSpPr>
          <p:cNvPr id="126995" name="AutoShape 21"/>
          <p:cNvCxnSpPr>
            <a:cxnSpLocks noChangeShapeType="1"/>
            <a:stCxn id="126989" idx="5"/>
            <a:endCxn id="126991" idx="1"/>
          </p:cNvCxnSpPr>
          <p:nvPr/>
        </p:nvCxnSpPr>
        <p:spPr bwMode="auto">
          <a:xfrm>
            <a:off x="1522413" y="4037013"/>
            <a:ext cx="384175" cy="384175"/>
          </a:xfrm>
          <a:prstGeom prst="straightConnector1">
            <a:avLst/>
          </a:prstGeom>
          <a:noFill/>
          <a:ln w="9525">
            <a:solidFill>
              <a:schemeClr val="tx1"/>
            </a:solidFill>
            <a:round/>
            <a:headEnd/>
            <a:tailEnd type="triangle" w="med" len="med"/>
          </a:ln>
        </p:spPr>
      </p:cxnSp>
      <p:cxnSp>
        <p:nvCxnSpPr>
          <p:cNvPr id="126996" name="AutoShape 22"/>
          <p:cNvCxnSpPr>
            <a:cxnSpLocks noChangeShapeType="1"/>
            <a:stCxn id="126984" idx="4"/>
            <a:endCxn id="126983" idx="0"/>
          </p:cNvCxnSpPr>
          <p:nvPr/>
        </p:nvCxnSpPr>
        <p:spPr bwMode="auto">
          <a:xfrm>
            <a:off x="2095500" y="3276600"/>
            <a:ext cx="76200" cy="304800"/>
          </a:xfrm>
          <a:prstGeom prst="straightConnector1">
            <a:avLst/>
          </a:prstGeom>
          <a:noFill/>
          <a:ln w="9525">
            <a:solidFill>
              <a:schemeClr val="tx1"/>
            </a:solidFill>
            <a:round/>
            <a:headEnd/>
            <a:tailEnd type="triangle" w="med" len="med"/>
          </a:ln>
        </p:spPr>
      </p:cxnSp>
      <p:cxnSp>
        <p:nvCxnSpPr>
          <p:cNvPr id="126997" name="AutoShape 23"/>
          <p:cNvCxnSpPr>
            <a:cxnSpLocks noChangeShapeType="1"/>
            <a:stCxn id="126990" idx="4"/>
            <a:endCxn id="126982" idx="0"/>
          </p:cNvCxnSpPr>
          <p:nvPr/>
        </p:nvCxnSpPr>
        <p:spPr bwMode="auto">
          <a:xfrm>
            <a:off x="1333500" y="4876800"/>
            <a:ext cx="228600" cy="506782"/>
          </a:xfrm>
          <a:prstGeom prst="straightConnector1">
            <a:avLst/>
          </a:prstGeom>
          <a:noFill/>
          <a:ln w="9525">
            <a:solidFill>
              <a:schemeClr val="tx1"/>
            </a:solidFill>
            <a:round/>
            <a:headEnd/>
            <a:tailEnd type="triangle" w="med" len="med"/>
          </a:ln>
        </p:spPr>
      </p:cxnSp>
      <p:cxnSp>
        <p:nvCxnSpPr>
          <p:cNvPr id="126998" name="AutoShape 24"/>
          <p:cNvCxnSpPr>
            <a:cxnSpLocks noChangeShapeType="1"/>
            <a:stCxn id="126980" idx="4"/>
            <a:endCxn id="126989" idx="0"/>
          </p:cNvCxnSpPr>
          <p:nvPr/>
        </p:nvCxnSpPr>
        <p:spPr bwMode="auto">
          <a:xfrm>
            <a:off x="1333500" y="3276600"/>
            <a:ext cx="0" cy="304800"/>
          </a:xfrm>
          <a:prstGeom prst="straightConnector1">
            <a:avLst/>
          </a:prstGeom>
          <a:noFill/>
          <a:ln w="9525">
            <a:solidFill>
              <a:schemeClr val="tx1"/>
            </a:solidFill>
            <a:round/>
            <a:headEnd/>
            <a:tailEnd type="triangle" w="med" len="med"/>
          </a:ln>
        </p:spPr>
      </p:cxnSp>
      <p:cxnSp>
        <p:nvCxnSpPr>
          <p:cNvPr id="126999" name="AutoShape 25"/>
          <p:cNvCxnSpPr>
            <a:cxnSpLocks noChangeShapeType="1"/>
            <a:stCxn id="126990" idx="5"/>
            <a:endCxn id="126981" idx="1"/>
          </p:cNvCxnSpPr>
          <p:nvPr/>
        </p:nvCxnSpPr>
        <p:spPr bwMode="auto">
          <a:xfrm>
            <a:off x="1522085" y="4798685"/>
            <a:ext cx="537230" cy="663012"/>
          </a:xfrm>
          <a:prstGeom prst="straightConnector1">
            <a:avLst/>
          </a:prstGeom>
          <a:noFill/>
          <a:ln w="9525">
            <a:solidFill>
              <a:schemeClr val="tx1"/>
            </a:solidFill>
            <a:round/>
            <a:headEnd/>
            <a:tailEnd type="triangle" w="med" len="med"/>
          </a:ln>
        </p:spPr>
      </p:cxnSp>
      <p:sp>
        <p:nvSpPr>
          <p:cNvPr id="127000" name="Text Box 26"/>
          <p:cNvSpPr txBox="1">
            <a:spLocks noChangeArrowheads="1"/>
          </p:cNvSpPr>
          <p:nvPr/>
        </p:nvSpPr>
        <p:spPr bwMode="auto">
          <a:xfrm>
            <a:off x="990600" y="1143000"/>
            <a:ext cx="674688" cy="457200"/>
          </a:xfrm>
          <a:prstGeom prst="rect">
            <a:avLst/>
          </a:prstGeom>
          <a:noFill/>
          <a:ln w="9525">
            <a:noFill/>
            <a:miter lim="800000"/>
            <a:headEnd/>
            <a:tailEnd/>
          </a:ln>
        </p:spPr>
        <p:txBody>
          <a:bodyPr wrap="none">
            <a:spAutoFit/>
          </a:bodyPr>
          <a:lstStyle/>
          <a:p>
            <a:r>
              <a:rPr lang="en-US"/>
              <a:t>root</a:t>
            </a:r>
          </a:p>
        </p:txBody>
      </p:sp>
      <p:sp>
        <p:nvSpPr>
          <p:cNvPr id="127001" name="Text Box 27"/>
          <p:cNvSpPr txBox="1">
            <a:spLocks noChangeArrowheads="1"/>
          </p:cNvSpPr>
          <p:nvPr/>
        </p:nvSpPr>
        <p:spPr bwMode="auto">
          <a:xfrm>
            <a:off x="914400" y="6019800"/>
            <a:ext cx="936625" cy="457200"/>
          </a:xfrm>
          <a:prstGeom prst="rect">
            <a:avLst/>
          </a:prstGeom>
          <a:noFill/>
          <a:ln w="9525">
            <a:noFill/>
            <a:miter lim="800000"/>
            <a:headEnd/>
            <a:tailEnd/>
          </a:ln>
        </p:spPr>
        <p:txBody>
          <a:bodyPr wrap="none">
            <a:spAutoFit/>
          </a:bodyPr>
          <a:lstStyle/>
          <a:p>
            <a:r>
              <a:rPr lang="en-US" dirty="0"/>
              <a:t>A tree</a:t>
            </a:r>
          </a:p>
        </p:txBody>
      </p:sp>
      <p:cxnSp>
        <p:nvCxnSpPr>
          <p:cNvPr id="127002" name="AutoShape 93"/>
          <p:cNvCxnSpPr>
            <a:cxnSpLocks noChangeShapeType="1"/>
            <a:stCxn id="127000" idx="2"/>
            <a:endCxn id="126979" idx="0"/>
          </p:cNvCxnSpPr>
          <p:nvPr/>
        </p:nvCxnSpPr>
        <p:spPr bwMode="auto">
          <a:xfrm>
            <a:off x="1328738" y="1600200"/>
            <a:ext cx="4762" cy="381000"/>
          </a:xfrm>
          <a:prstGeom prst="straightConnector1">
            <a:avLst/>
          </a:prstGeom>
          <a:noFill/>
          <a:ln w="9525">
            <a:solidFill>
              <a:schemeClr val="tx1"/>
            </a:solidFill>
            <a:round/>
            <a:headEnd/>
            <a:tailEnd type="triangle" w="med" len="med"/>
          </a:ln>
        </p:spPr>
      </p:cxnSp>
      <p:grpSp>
        <p:nvGrpSpPr>
          <p:cNvPr id="2" name="Group 98"/>
          <p:cNvGrpSpPr>
            <a:grpSpLocks/>
          </p:cNvGrpSpPr>
          <p:nvPr/>
        </p:nvGrpSpPr>
        <p:grpSpPr bwMode="auto">
          <a:xfrm>
            <a:off x="2819400" y="1143000"/>
            <a:ext cx="2590800" cy="5334000"/>
            <a:chOff x="1776" y="720"/>
            <a:chExt cx="1632" cy="3360"/>
          </a:xfrm>
        </p:grpSpPr>
        <p:sp>
          <p:nvSpPr>
            <p:cNvPr id="127027" name="Text Box 50"/>
            <p:cNvSpPr txBox="1">
              <a:spLocks noChangeArrowheads="1"/>
            </p:cNvSpPr>
            <p:nvPr/>
          </p:nvSpPr>
          <p:spPr bwMode="auto">
            <a:xfrm>
              <a:off x="2064" y="3792"/>
              <a:ext cx="1128" cy="288"/>
            </a:xfrm>
            <a:prstGeom prst="rect">
              <a:avLst/>
            </a:prstGeom>
            <a:noFill/>
            <a:ln w="9525">
              <a:noFill/>
              <a:miter lim="800000"/>
              <a:headEnd/>
              <a:tailEnd/>
            </a:ln>
          </p:spPr>
          <p:txBody>
            <a:bodyPr wrap="none">
              <a:spAutoFit/>
            </a:bodyPr>
            <a:lstStyle/>
            <a:p>
              <a:r>
                <a:rPr lang="en-US"/>
                <a:t>A binary tree</a:t>
              </a:r>
            </a:p>
          </p:txBody>
        </p:sp>
        <p:sp>
          <p:nvSpPr>
            <p:cNvPr id="127028" name="Oval 70"/>
            <p:cNvSpPr>
              <a:spLocks noChangeArrowheads="1"/>
            </p:cNvSpPr>
            <p:nvPr/>
          </p:nvSpPr>
          <p:spPr bwMode="auto">
            <a:xfrm>
              <a:off x="2256" y="1248"/>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29" name="Oval 71"/>
            <p:cNvSpPr>
              <a:spLocks noChangeArrowheads="1"/>
            </p:cNvSpPr>
            <p:nvPr/>
          </p:nvSpPr>
          <p:spPr bwMode="auto">
            <a:xfrm>
              <a:off x="2976" y="3264"/>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0" name="Oval 72"/>
            <p:cNvSpPr>
              <a:spLocks noChangeArrowheads="1"/>
            </p:cNvSpPr>
            <p:nvPr/>
          </p:nvSpPr>
          <p:spPr bwMode="auto">
            <a:xfrm>
              <a:off x="2448" y="3264"/>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1" name="Oval 73"/>
            <p:cNvSpPr>
              <a:spLocks noChangeArrowheads="1"/>
            </p:cNvSpPr>
            <p:nvPr/>
          </p:nvSpPr>
          <p:spPr bwMode="auto">
            <a:xfrm>
              <a:off x="3072" y="2256"/>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2" name="Oval 74"/>
            <p:cNvSpPr>
              <a:spLocks noChangeArrowheads="1"/>
            </p:cNvSpPr>
            <p:nvPr/>
          </p:nvSpPr>
          <p:spPr bwMode="auto">
            <a:xfrm>
              <a:off x="2736" y="1728"/>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3" name="Oval 75"/>
            <p:cNvSpPr>
              <a:spLocks noChangeArrowheads="1"/>
            </p:cNvSpPr>
            <p:nvPr/>
          </p:nvSpPr>
          <p:spPr bwMode="auto">
            <a:xfrm>
              <a:off x="1776" y="1728"/>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cxnSp>
          <p:nvCxnSpPr>
            <p:cNvPr id="127034" name="AutoShape 76"/>
            <p:cNvCxnSpPr>
              <a:cxnSpLocks noChangeShapeType="1"/>
              <a:stCxn id="127028" idx="3"/>
              <a:endCxn id="127033" idx="7"/>
            </p:cNvCxnSpPr>
            <p:nvPr/>
          </p:nvCxnSpPr>
          <p:spPr bwMode="auto">
            <a:xfrm flipH="1">
              <a:off x="2063" y="1535"/>
              <a:ext cx="242" cy="242"/>
            </a:xfrm>
            <a:prstGeom prst="straightConnector1">
              <a:avLst/>
            </a:prstGeom>
            <a:noFill/>
            <a:ln w="9525">
              <a:solidFill>
                <a:schemeClr val="tx1"/>
              </a:solidFill>
              <a:round/>
              <a:headEnd/>
              <a:tailEnd type="triangle" w="med" len="med"/>
            </a:ln>
          </p:spPr>
        </p:cxnSp>
        <p:cxnSp>
          <p:nvCxnSpPr>
            <p:cNvPr id="127035" name="AutoShape 77"/>
            <p:cNvCxnSpPr>
              <a:cxnSpLocks noChangeShapeType="1"/>
              <a:stCxn id="127028" idx="5"/>
              <a:endCxn id="127032" idx="1"/>
            </p:cNvCxnSpPr>
            <p:nvPr/>
          </p:nvCxnSpPr>
          <p:spPr bwMode="auto">
            <a:xfrm>
              <a:off x="2543" y="1535"/>
              <a:ext cx="242" cy="242"/>
            </a:xfrm>
            <a:prstGeom prst="straightConnector1">
              <a:avLst/>
            </a:prstGeom>
            <a:noFill/>
            <a:ln w="9525">
              <a:solidFill>
                <a:schemeClr val="tx1"/>
              </a:solidFill>
              <a:round/>
              <a:headEnd/>
              <a:tailEnd type="triangle" w="med" len="med"/>
            </a:ln>
          </p:spPr>
        </p:cxnSp>
        <p:sp>
          <p:nvSpPr>
            <p:cNvPr id="127036" name="Oval 78"/>
            <p:cNvSpPr>
              <a:spLocks noChangeArrowheads="1"/>
            </p:cNvSpPr>
            <p:nvPr/>
          </p:nvSpPr>
          <p:spPr bwMode="auto">
            <a:xfrm>
              <a:off x="2400" y="2256"/>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7" name="Oval 79"/>
            <p:cNvSpPr>
              <a:spLocks noChangeArrowheads="1"/>
            </p:cNvSpPr>
            <p:nvPr/>
          </p:nvSpPr>
          <p:spPr bwMode="auto">
            <a:xfrm>
              <a:off x="2688" y="2736"/>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8" name="Oval 80"/>
            <p:cNvSpPr>
              <a:spLocks noChangeArrowheads="1"/>
            </p:cNvSpPr>
            <p:nvPr/>
          </p:nvSpPr>
          <p:spPr bwMode="auto">
            <a:xfrm>
              <a:off x="2064" y="2736"/>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cxnSp>
          <p:nvCxnSpPr>
            <p:cNvPr id="127039" name="AutoShape 81"/>
            <p:cNvCxnSpPr>
              <a:cxnSpLocks noChangeShapeType="1"/>
              <a:stCxn id="127036" idx="3"/>
              <a:endCxn id="127038" idx="0"/>
            </p:cNvCxnSpPr>
            <p:nvPr/>
          </p:nvCxnSpPr>
          <p:spPr bwMode="auto">
            <a:xfrm flipH="1">
              <a:off x="2232" y="2543"/>
              <a:ext cx="217" cy="193"/>
            </a:xfrm>
            <a:prstGeom prst="straightConnector1">
              <a:avLst/>
            </a:prstGeom>
            <a:noFill/>
            <a:ln w="9525">
              <a:solidFill>
                <a:schemeClr val="tx1"/>
              </a:solidFill>
              <a:round/>
              <a:headEnd/>
              <a:tailEnd type="triangle" w="med" len="med"/>
            </a:ln>
          </p:spPr>
        </p:cxnSp>
        <p:cxnSp>
          <p:nvCxnSpPr>
            <p:cNvPr id="127040" name="AutoShape 82"/>
            <p:cNvCxnSpPr>
              <a:cxnSpLocks noChangeShapeType="1"/>
              <a:stCxn id="127036" idx="5"/>
              <a:endCxn id="127037" idx="0"/>
            </p:cNvCxnSpPr>
            <p:nvPr/>
          </p:nvCxnSpPr>
          <p:spPr bwMode="auto">
            <a:xfrm>
              <a:off x="2687" y="2543"/>
              <a:ext cx="169" cy="193"/>
            </a:xfrm>
            <a:prstGeom prst="straightConnector1">
              <a:avLst/>
            </a:prstGeom>
            <a:noFill/>
            <a:ln w="9525">
              <a:solidFill>
                <a:schemeClr val="tx1"/>
              </a:solidFill>
              <a:round/>
              <a:headEnd/>
              <a:tailEnd type="triangle" w="med" len="med"/>
            </a:ln>
          </p:spPr>
        </p:cxnSp>
        <p:cxnSp>
          <p:nvCxnSpPr>
            <p:cNvPr id="127041" name="AutoShape 83"/>
            <p:cNvCxnSpPr>
              <a:cxnSpLocks noChangeShapeType="1"/>
              <a:stCxn id="127032" idx="5"/>
              <a:endCxn id="127031" idx="0"/>
            </p:cNvCxnSpPr>
            <p:nvPr/>
          </p:nvCxnSpPr>
          <p:spPr bwMode="auto">
            <a:xfrm>
              <a:off x="3023" y="2015"/>
              <a:ext cx="217" cy="241"/>
            </a:xfrm>
            <a:prstGeom prst="straightConnector1">
              <a:avLst/>
            </a:prstGeom>
            <a:noFill/>
            <a:ln w="9525">
              <a:solidFill>
                <a:schemeClr val="tx1"/>
              </a:solidFill>
              <a:round/>
              <a:headEnd/>
              <a:tailEnd type="triangle" w="med" len="med"/>
            </a:ln>
          </p:spPr>
        </p:cxnSp>
        <p:cxnSp>
          <p:nvCxnSpPr>
            <p:cNvPr id="127042" name="AutoShape 84"/>
            <p:cNvCxnSpPr>
              <a:cxnSpLocks noChangeShapeType="1"/>
              <a:stCxn id="127037" idx="3"/>
              <a:endCxn id="127030" idx="0"/>
            </p:cNvCxnSpPr>
            <p:nvPr/>
          </p:nvCxnSpPr>
          <p:spPr bwMode="auto">
            <a:xfrm flipH="1">
              <a:off x="2616" y="3023"/>
              <a:ext cx="121" cy="241"/>
            </a:xfrm>
            <a:prstGeom prst="straightConnector1">
              <a:avLst/>
            </a:prstGeom>
            <a:noFill/>
            <a:ln w="9525">
              <a:solidFill>
                <a:schemeClr val="tx1"/>
              </a:solidFill>
              <a:round/>
              <a:headEnd/>
              <a:tailEnd type="triangle" w="med" len="med"/>
            </a:ln>
          </p:spPr>
        </p:cxnSp>
        <p:cxnSp>
          <p:nvCxnSpPr>
            <p:cNvPr id="127043" name="AutoShape 85"/>
            <p:cNvCxnSpPr>
              <a:cxnSpLocks noChangeShapeType="1"/>
              <a:stCxn id="127032" idx="3"/>
              <a:endCxn id="127036" idx="0"/>
            </p:cNvCxnSpPr>
            <p:nvPr/>
          </p:nvCxnSpPr>
          <p:spPr bwMode="auto">
            <a:xfrm flipH="1">
              <a:off x="2568" y="2015"/>
              <a:ext cx="217" cy="241"/>
            </a:xfrm>
            <a:prstGeom prst="straightConnector1">
              <a:avLst/>
            </a:prstGeom>
            <a:noFill/>
            <a:ln w="9525">
              <a:solidFill>
                <a:schemeClr val="tx1"/>
              </a:solidFill>
              <a:round/>
              <a:headEnd/>
              <a:tailEnd type="triangle" w="med" len="med"/>
            </a:ln>
          </p:spPr>
        </p:cxnSp>
        <p:cxnSp>
          <p:nvCxnSpPr>
            <p:cNvPr id="127044" name="AutoShape 86"/>
            <p:cNvCxnSpPr>
              <a:cxnSpLocks noChangeShapeType="1"/>
              <a:stCxn id="127037" idx="5"/>
              <a:endCxn id="127029" idx="0"/>
            </p:cNvCxnSpPr>
            <p:nvPr/>
          </p:nvCxnSpPr>
          <p:spPr bwMode="auto">
            <a:xfrm>
              <a:off x="2975" y="3023"/>
              <a:ext cx="169" cy="241"/>
            </a:xfrm>
            <a:prstGeom prst="straightConnector1">
              <a:avLst/>
            </a:prstGeom>
            <a:noFill/>
            <a:ln w="9525">
              <a:solidFill>
                <a:schemeClr val="tx1"/>
              </a:solidFill>
              <a:round/>
              <a:headEnd/>
              <a:tailEnd type="triangle" w="med" len="med"/>
            </a:ln>
          </p:spPr>
        </p:cxnSp>
        <p:sp>
          <p:nvSpPr>
            <p:cNvPr id="127045" name="Text Box 94"/>
            <p:cNvSpPr txBox="1">
              <a:spLocks noChangeArrowheads="1"/>
            </p:cNvSpPr>
            <p:nvPr/>
          </p:nvSpPr>
          <p:spPr bwMode="auto">
            <a:xfrm>
              <a:off x="2208" y="720"/>
              <a:ext cx="425" cy="288"/>
            </a:xfrm>
            <a:prstGeom prst="rect">
              <a:avLst/>
            </a:prstGeom>
            <a:noFill/>
            <a:ln w="9525">
              <a:noFill/>
              <a:miter lim="800000"/>
              <a:headEnd/>
              <a:tailEnd/>
            </a:ln>
          </p:spPr>
          <p:txBody>
            <a:bodyPr wrap="none">
              <a:spAutoFit/>
            </a:bodyPr>
            <a:lstStyle/>
            <a:p>
              <a:r>
                <a:rPr lang="en-US"/>
                <a:t>root</a:t>
              </a:r>
            </a:p>
          </p:txBody>
        </p:sp>
        <p:cxnSp>
          <p:nvCxnSpPr>
            <p:cNvPr id="127046" name="AutoShape 95"/>
            <p:cNvCxnSpPr>
              <a:cxnSpLocks noChangeShapeType="1"/>
              <a:stCxn id="127045" idx="2"/>
            </p:cNvCxnSpPr>
            <p:nvPr/>
          </p:nvCxnSpPr>
          <p:spPr bwMode="auto">
            <a:xfrm>
              <a:off x="2421" y="1008"/>
              <a:ext cx="3" cy="240"/>
            </a:xfrm>
            <a:prstGeom prst="straightConnector1">
              <a:avLst/>
            </a:prstGeom>
            <a:noFill/>
            <a:ln w="9525">
              <a:solidFill>
                <a:schemeClr val="tx1"/>
              </a:solidFill>
              <a:round/>
              <a:headEnd/>
              <a:tailEnd type="triangle" w="med" len="med"/>
            </a:ln>
          </p:spPr>
        </p:cxnSp>
      </p:grpSp>
      <p:grpSp>
        <p:nvGrpSpPr>
          <p:cNvPr id="3" name="Group 99"/>
          <p:cNvGrpSpPr>
            <a:grpSpLocks/>
          </p:cNvGrpSpPr>
          <p:nvPr/>
        </p:nvGrpSpPr>
        <p:grpSpPr bwMode="auto">
          <a:xfrm>
            <a:off x="5791200" y="1143000"/>
            <a:ext cx="3124200" cy="5334000"/>
            <a:chOff x="3648" y="720"/>
            <a:chExt cx="1968" cy="3360"/>
          </a:xfrm>
        </p:grpSpPr>
        <p:sp>
          <p:nvSpPr>
            <p:cNvPr id="127005" name="Oval 51"/>
            <p:cNvSpPr>
              <a:spLocks noChangeArrowheads="1"/>
            </p:cNvSpPr>
            <p:nvPr/>
          </p:nvSpPr>
          <p:spPr bwMode="auto">
            <a:xfrm>
              <a:off x="4464" y="1248"/>
              <a:ext cx="336" cy="336"/>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127006" name="Oval 52"/>
            <p:cNvSpPr>
              <a:spLocks noChangeArrowheads="1"/>
            </p:cNvSpPr>
            <p:nvPr/>
          </p:nvSpPr>
          <p:spPr bwMode="auto">
            <a:xfrm>
              <a:off x="4512" y="2832"/>
              <a:ext cx="336" cy="336"/>
            </a:xfrm>
            <a:prstGeom prst="ellipse">
              <a:avLst/>
            </a:prstGeom>
            <a:solidFill>
              <a:schemeClr val="hlink"/>
            </a:solidFill>
            <a:ln w="9525">
              <a:solidFill>
                <a:schemeClr val="tx1"/>
              </a:solidFill>
              <a:round/>
              <a:headEnd/>
              <a:tailEnd/>
            </a:ln>
          </p:spPr>
          <p:txBody>
            <a:bodyPr wrap="none" anchor="ctr"/>
            <a:lstStyle/>
            <a:p>
              <a:pPr algn="ctr"/>
              <a:r>
                <a:rPr lang="en-US"/>
                <a:t>12</a:t>
              </a:r>
            </a:p>
          </p:txBody>
        </p:sp>
        <p:sp>
          <p:nvSpPr>
            <p:cNvPr id="127007" name="Oval 53"/>
            <p:cNvSpPr>
              <a:spLocks noChangeArrowheads="1"/>
            </p:cNvSpPr>
            <p:nvPr/>
          </p:nvSpPr>
          <p:spPr bwMode="auto">
            <a:xfrm>
              <a:off x="3648" y="2784"/>
              <a:ext cx="336" cy="336"/>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127008" name="Oval 54"/>
            <p:cNvSpPr>
              <a:spLocks noChangeArrowheads="1"/>
            </p:cNvSpPr>
            <p:nvPr/>
          </p:nvSpPr>
          <p:spPr bwMode="auto">
            <a:xfrm>
              <a:off x="5280" y="2304"/>
              <a:ext cx="336" cy="336"/>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127009" name="Oval 55"/>
            <p:cNvSpPr>
              <a:spLocks noChangeArrowheads="1"/>
            </p:cNvSpPr>
            <p:nvPr/>
          </p:nvSpPr>
          <p:spPr bwMode="auto">
            <a:xfrm>
              <a:off x="4992" y="1728"/>
              <a:ext cx="336" cy="336"/>
            </a:xfrm>
            <a:prstGeom prst="ellipse">
              <a:avLst/>
            </a:prstGeom>
            <a:solidFill>
              <a:schemeClr val="hlink"/>
            </a:solidFill>
            <a:ln w="9525">
              <a:solidFill>
                <a:schemeClr val="tx1"/>
              </a:solidFill>
              <a:round/>
              <a:headEnd/>
              <a:tailEnd/>
            </a:ln>
          </p:spPr>
          <p:txBody>
            <a:bodyPr wrap="none" anchor="ctr"/>
            <a:lstStyle/>
            <a:p>
              <a:pPr algn="ctr"/>
              <a:r>
                <a:rPr lang="en-US"/>
                <a:t>15</a:t>
              </a:r>
            </a:p>
          </p:txBody>
        </p:sp>
        <p:sp>
          <p:nvSpPr>
            <p:cNvPr id="127010" name="Oval 56"/>
            <p:cNvSpPr>
              <a:spLocks noChangeArrowheads="1"/>
            </p:cNvSpPr>
            <p:nvPr/>
          </p:nvSpPr>
          <p:spPr bwMode="auto">
            <a:xfrm>
              <a:off x="4128" y="1728"/>
              <a:ext cx="336" cy="336"/>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127011" name="AutoShape 57"/>
            <p:cNvCxnSpPr>
              <a:cxnSpLocks noChangeShapeType="1"/>
              <a:stCxn id="127005" idx="3"/>
              <a:endCxn id="127010" idx="0"/>
            </p:cNvCxnSpPr>
            <p:nvPr/>
          </p:nvCxnSpPr>
          <p:spPr bwMode="auto">
            <a:xfrm flipH="1">
              <a:off x="4296" y="1535"/>
              <a:ext cx="217" cy="193"/>
            </a:xfrm>
            <a:prstGeom prst="straightConnector1">
              <a:avLst/>
            </a:prstGeom>
            <a:noFill/>
            <a:ln w="9525">
              <a:solidFill>
                <a:schemeClr val="tx1"/>
              </a:solidFill>
              <a:round/>
              <a:headEnd/>
              <a:tailEnd type="triangle" w="med" len="med"/>
            </a:ln>
          </p:spPr>
        </p:cxnSp>
        <p:cxnSp>
          <p:nvCxnSpPr>
            <p:cNvPr id="127012" name="AutoShape 58"/>
            <p:cNvCxnSpPr>
              <a:cxnSpLocks noChangeShapeType="1"/>
              <a:stCxn id="127005" idx="5"/>
              <a:endCxn id="127009" idx="0"/>
            </p:cNvCxnSpPr>
            <p:nvPr/>
          </p:nvCxnSpPr>
          <p:spPr bwMode="auto">
            <a:xfrm>
              <a:off x="4751" y="1535"/>
              <a:ext cx="409" cy="193"/>
            </a:xfrm>
            <a:prstGeom prst="straightConnector1">
              <a:avLst/>
            </a:prstGeom>
            <a:noFill/>
            <a:ln w="9525">
              <a:solidFill>
                <a:schemeClr val="tx1"/>
              </a:solidFill>
              <a:round/>
              <a:headEnd/>
              <a:tailEnd type="triangle" w="med" len="med"/>
            </a:ln>
          </p:spPr>
        </p:cxnSp>
        <p:sp>
          <p:nvSpPr>
            <p:cNvPr id="127013" name="Oval 59"/>
            <p:cNvSpPr>
              <a:spLocks noChangeArrowheads="1"/>
            </p:cNvSpPr>
            <p:nvPr/>
          </p:nvSpPr>
          <p:spPr bwMode="auto">
            <a:xfrm>
              <a:off x="4704" y="2304"/>
              <a:ext cx="336" cy="336"/>
            </a:xfrm>
            <a:prstGeom prst="ellipse">
              <a:avLst/>
            </a:prstGeom>
            <a:solidFill>
              <a:schemeClr val="hlink"/>
            </a:solidFill>
            <a:ln w="9525">
              <a:solidFill>
                <a:schemeClr val="tx1"/>
              </a:solidFill>
              <a:round/>
              <a:headEnd/>
              <a:tailEnd/>
            </a:ln>
          </p:spPr>
          <p:txBody>
            <a:bodyPr wrap="none" anchor="ctr"/>
            <a:lstStyle/>
            <a:p>
              <a:pPr algn="ctr"/>
              <a:r>
                <a:rPr lang="en-US" dirty="0"/>
                <a:t>14</a:t>
              </a:r>
            </a:p>
          </p:txBody>
        </p:sp>
        <p:sp>
          <p:nvSpPr>
            <p:cNvPr id="127014" name="Oval 60"/>
            <p:cNvSpPr>
              <a:spLocks noChangeArrowheads="1"/>
            </p:cNvSpPr>
            <p:nvPr/>
          </p:nvSpPr>
          <p:spPr bwMode="auto">
            <a:xfrm>
              <a:off x="3888" y="2304"/>
              <a:ext cx="336" cy="336"/>
            </a:xfrm>
            <a:prstGeom prst="ellipse">
              <a:avLst/>
            </a:prstGeom>
            <a:solidFill>
              <a:schemeClr val="hlink"/>
            </a:solidFill>
            <a:ln w="9525">
              <a:solidFill>
                <a:schemeClr val="tx1"/>
              </a:solidFill>
              <a:round/>
              <a:headEnd/>
              <a:tailEnd/>
            </a:ln>
          </p:spPr>
          <p:txBody>
            <a:bodyPr wrap="none" anchor="ctr"/>
            <a:lstStyle/>
            <a:p>
              <a:pPr algn="ctr"/>
              <a:r>
                <a:rPr lang="en-US"/>
                <a:t>5</a:t>
              </a:r>
            </a:p>
          </p:txBody>
        </p:sp>
        <p:sp>
          <p:nvSpPr>
            <p:cNvPr id="127015" name="Oval 61"/>
            <p:cNvSpPr>
              <a:spLocks noChangeArrowheads="1"/>
            </p:cNvSpPr>
            <p:nvPr/>
          </p:nvSpPr>
          <p:spPr bwMode="auto">
            <a:xfrm>
              <a:off x="4080" y="2784"/>
              <a:ext cx="336" cy="336"/>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27016" name="AutoShape 62"/>
            <p:cNvCxnSpPr>
              <a:cxnSpLocks noChangeShapeType="1"/>
              <a:stCxn id="127013" idx="3"/>
              <a:endCxn id="127006" idx="0"/>
            </p:cNvCxnSpPr>
            <p:nvPr/>
          </p:nvCxnSpPr>
          <p:spPr bwMode="auto">
            <a:xfrm flipH="1">
              <a:off x="4680" y="2591"/>
              <a:ext cx="73" cy="241"/>
            </a:xfrm>
            <a:prstGeom prst="straightConnector1">
              <a:avLst/>
            </a:prstGeom>
            <a:noFill/>
            <a:ln w="9525">
              <a:solidFill>
                <a:schemeClr val="tx1"/>
              </a:solidFill>
              <a:round/>
              <a:headEnd/>
              <a:tailEnd type="triangle" w="med" len="med"/>
            </a:ln>
          </p:spPr>
        </p:cxnSp>
        <p:cxnSp>
          <p:nvCxnSpPr>
            <p:cNvPr id="127017" name="AutoShape 63"/>
            <p:cNvCxnSpPr>
              <a:cxnSpLocks noChangeShapeType="1"/>
              <a:stCxn id="127010" idx="3"/>
              <a:endCxn id="127014" idx="0"/>
            </p:cNvCxnSpPr>
            <p:nvPr/>
          </p:nvCxnSpPr>
          <p:spPr bwMode="auto">
            <a:xfrm flipH="1">
              <a:off x="4056" y="2015"/>
              <a:ext cx="121" cy="289"/>
            </a:xfrm>
            <a:prstGeom prst="straightConnector1">
              <a:avLst/>
            </a:prstGeom>
            <a:noFill/>
            <a:ln w="9525">
              <a:solidFill>
                <a:schemeClr val="tx1"/>
              </a:solidFill>
              <a:round/>
              <a:headEnd/>
              <a:tailEnd type="triangle" w="med" len="med"/>
            </a:ln>
          </p:spPr>
        </p:cxnSp>
        <p:cxnSp>
          <p:nvCxnSpPr>
            <p:cNvPr id="127018" name="AutoShape 64"/>
            <p:cNvCxnSpPr>
              <a:cxnSpLocks noChangeShapeType="1"/>
              <a:stCxn id="127009" idx="5"/>
              <a:endCxn id="127008" idx="0"/>
            </p:cNvCxnSpPr>
            <p:nvPr/>
          </p:nvCxnSpPr>
          <p:spPr bwMode="auto">
            <a:xfrm>
              <a:off x="5279" y="2015"/>
              <a:ext cx="169" cy="289"/>
            </a:xfrm>
            <a:prstGeom prst="straightConnector1">
              <a:avLst/>
            </a:prstGeom>
            <a:noFill/>
            <a:ln w="9525">
              <a:solidFill>
                <a:schemeClr val="tx1"/>
              </a:solidFill>
              <a:round/>
              <a:headEnd/>
              <a:tailEnd type="triangle" w="med" len="med"/>
            </a:ln>
          </p:spPr>
        </p:cxnSp>
        <p:cxnSp>
          <p:nvCxnSpPr>
            <p:cNvPr id="127019" name="AutoShape 65"/>
            <p:cNvCxnSpPr>
              <a:cxnSpLocks noChangeShapeType="1"/>
              <a:stCxn id="127014" idx="3"/>
              <a:endCxn id="127007" idx="0"/>
            </p:cNvCxnSpPr>
            <p:nvPr/>
          </p:nvCxnSpPr>
          <p:spPr bwMode="auto">
            <a:xfrm flipH="1">
              <a:off x="3816" y="2591"/>
              <a:ext cx="121" cy="193"/>
            </a:xfrm>
            <a:prstGeom prst="straightConnector1">
              <a:avLst/>
            </a:prstGeom>
            <a:noFill/>
            <a:ln w="9525">
              <a:solidFill>
                <a:schemeClr val="tx1"/>
              </a:solidFill>
              <a:round/>
              <a:headEnd/>
              <a:tailEnd type="triangle" w="med" len="med"/>
            </a:ln>
          </p:spPr>
        </p:cxnSp>
        <p:cxnSp>
          <p:nvCxnSpPr>
            <p:cNvPr id="127020" name="AutoShape 66"/>
            <p:cNvCxnSpPr>
              <a:cxnSpLocks noChangeShapeType="1"/>
              <a:stCxn id="127009" idx="3"/>
              <a:endCxn id="127013" idx="0"/>
            </p:cNvCxnSpPr>
            <p:nvPr/>
          </p:nvCxnSpPr>
          <p:spPr bwMode="auto">
            <a:xfrm flipH="1">
              <a:off x="4872" y="2015"/>
              <a:ext cx="169" cy="289"/>
            </a:xfrm>
            <a:prstGeom prst="straightConnector1">
              <a:avLst/>
            </a:prstGeom>
            <a:noFill/>
            <a:ln w="9525">
              <a:solidFill>
                <a:schemeClr val="tx1"/>
              </a:solidFill>
              <a:round/>
              <a:headEnd/>
              <a:tailEnd type="triangle" w="med" len="med"/>
            </a:ln>
          </p:spPr>
        </p:cxnSp>
        <p:cxnSp>
          <p:nvCxnSpPr>
            <p:cNvPr id="127021" name="AutoShape 67"/>
            <p:cNvCxnSpPr>
              <a:cxnSpLocks noChangeShapeType="1"/>
              <a:stCxn id="127014" idx="5"/>
              <a:endCxn id="127015" idx="0"/>
            </p:cNvCxnSpPr>
            <p:nvPr/>
          </p:nvCxnSpPr>
          <p:spPr bwMode="auto">
            <a:xfrm>
              <a:off x="4175" y="2591"/>
              <a:ext cx="73" cy="193"/>
            </a:xfrm>
            <a:prstGeom prst="straightConnector1">
              <a:avLst/>
            </a:prstGeom>
            <a:noFill/>
            <a:ln w="9525">
              <a:solidFill>
                <a:schemeClr val="tx1"/>
              </a:solidFill>
              <a:round/>
              <a:headEnd/>
              <a:tailEnd type="triangle" w="med" len="med"/>
            </a:ln>
          </p:spPr>
        </p:cxnSp>
        <p:sp>
          <p:nvSpPr>
            <p:cNvPr id="127022" name="Text Box 69"/>
            <p:cNvSpPr txBox="1">
              <a:spLocks noChangeArrowheads="1"/>
            </p:cNvSpPr>
            <p:nvPr/>
          </p:nvSpPr>
          <p:spPr bwMode="auto">
            <a:xfrm>
              <a:off x="3840" y="3792"/>
              <a:ext cx="1666" cy="288"/>
            </a:xfrm>
            <a:prstGeom prst="rect">
              <a:avLst/>
            </a:prstGeom>
            <a:noFill/>
            <a:ln w="9525">
              <a:noFill/>
              <a:miter lim="800000"/>
              <a:headEnd/>
              <a:tailEnd/>
            </a:ln>
          </p:spPr>
          <p:txBody>
            <a:bodyPr wrap="none">
              <a:spAutoFit/>
            </a:bodyPr>
            <a:lstStyle/>
            <a:p>
              <a:r>
                <a:rPr lang="en-US"/>
                <a:t>A binary search tree</a:t>
              </a:r>
            </a:p>
          </p:txBody>
        </p:sp>
        <p:sp>
          <p:nvSpPr>
            <p:cNvPr id="127023" name="Oval 90"/>
            <p:cNvSpPr>
              <a:spLocks noChangeArrowheads="1"/>
            </p:cNvSpPr>
            <p:nvPr/>
          </p:nvSpPr>
          <p:spPr bwMode="auto">
            <a:xfrm>
              <a:off x="4272" y="3360"/>
              <a:ext cx="336" cy="336"/>
            </a:xfrm>
            <a:prstGeom prst="ellipse">
              <a:avLst/>
            </a:prstGeom>
            <a:solidFill>
              <a:schemeClr val="hlink"/>
            </a:solidFill>
            <a:ln w="9525">
              <a:solidFill>
                <a:schemeClr val="tx1"/>
              </a:solidFill>
              <a:round/>
              <a:headEnd/>
              <a:tailEnd/>
            </a:ln>
          </p:spPr>
          <p:txBody>
            <a:bodyPr wrap="none" anchor="ctr"/>
            <a:lstStyle/>
            <a:p>
              <a:pPr algn="ctr"/>
              <a:r>
                <a:rPr lang="en-US"/>
                <a:t>11</a:t>
              </a:r>
            </a:p>
          </p:txBody>
        </p:sp>
        <p:cxnSp>
          <p:nvCxnSpPr>
            <p:cNvPr id="127024" name="AutoShape 91"/>
            <p:cNvCxnSpPr>
              <a:cxnSpLocks noChangeShapeType="1"/>
              <a:stCxn id="127006" idx="3"/>
              <a:endCxn id="127023" idx="0"/>
            </p:cNvCxnSpPr>
            <p:nvPr/>
          </p:nvCxnSpPr>
          <p:spPr bwMode="auto">
            <a:xfrm flipH="1">
              <a:off x="4440" y="3119"/>
              <a:ext cx="121" cy="241"/>
            </a:xfrm>
            <a:prstGeom prst="straightConnector1">
              <a:avLst/>
            </a:prstGeom>
            <a:noFill/>
            <a:ln w="9525">
              <a:solidFill>
                <a:schemeClr val="tx1"/>
              </a:solidFill>
              <a:round/>
              <a:headEnd/>
              <a:tailEnd type="triangle" w="med" len="med"/>
            </a:ln>
          </p:spPr>
        </p:cxnSp>
        <p:sp>
          <p:nvSpPr>
            <p:cNvPr id="127025" name="Text Box 96"/>
            <p:cNvSpPr txBox="1">
              <a:spLocks noChangeArrowheads="1"/>
            </p:cNvSpPr>
            <p:nvPr/>
          </p:nvSpPr>
          <p:spPr bwMode="auto">
            <a:xfrm>
              <a:off x="4416" y="720"/>
              <a:ext cx="425" cy="288"/>
            </a:xfrm>
            <a:prstGeom prst="rect">
              <a:avLst/>
            </a:prstGeom>
            <a:noFill/>
            <a:ln w="9525">
              <a:noFill/>
              <a:miter lim="800000"/>
              <a:headEnd/>
              <a:tailEnd/>
            </a:ln>
          </p:spPr>
          <p:txBody>
            <a:bodyPr wrap="none">
              <a:spAutoFit/>
            </a:bodyPr>
            <a:lstStyle/>
            <a:p>
              <a:r>
                <a:rPr lang="en-US"/>
                <a:t>root</a:t>
              </a:r>
            </a:p>
          </p:txBody>
        </p:sp>
        <p:cxnSp>
          <p:nvCxnSpPr>
            <p:cNvPr id="127026" name="AutoShape 97"/>
            <p:cNvCxnSpPr>
              <a:cxnSpLocks noChangeShapeType="1"/>
              <a:stCxn id="127025" idx="2"/>
            </p:cNvCxnSpPr>
            <p:nvPr/>
          </p:nvCxnSpPr>
          <p:spPr bwMode="auto">
            <a:xfrm>
              <a:off x="4629" y="1008"/>
              <a:ext cx="3" cy="240"/>
            </a:xfrm>
            <a:prstGeom prst="straightConnector1">
              <a:avLst/>
            </a:prstGeom>
            <a:noFill/>
            <a:ln w="9525">
              <a:solidFill>
                <a:schemeClr val="tx1"/>
              </a:solidFill>
              <a:round/>
              <a:headEnd/>
              <a:tailEnd type="triangle" w="med" len="med"/>
            </a:ln>
          </p:spPr>
        </p:cxnSp>
      </p:grpSp>
      <p:sp>
        <p:nvSpPr>
          <p:cNvPr id="71" name="Oval 8"/>
          <p:cNvSpPr>
            <a:spLocks noChangeArrowheads="1"/>
          </p:cNvSpPr>
          <p:nvPr/>
        </p:nvSpPr>
        <p:spPr bwMode="auto">
          <a:xfrm>
            <a:off x="685800" y="54102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72" name="Oval 8"/>
          <p:cNvSpPr>
            <a:spLocks noChangeArrowheads="1"/>
          </p:cNvSpPr>
          <p:nvPr/>
        </p:nvSpPr>
        <p:spPr bwMode="auto">
          <a:xfrm>
            <a:off x="76200" y="5383582"/>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cxnSp>
        <p:nvCxnSpPr>
          <p:cNvPr id="73" name="AutoShape 23"/>
          <p:cNvCxnSpPr>
            <a:cxnSpLocks noChangeShapeType="1"/>
            <a:stCxn id="126990" idx="3"/>
            <a:endCxn id="72" idx="0"/>
          </p:cNvCxnSpPr>
          <p:nvPr/>
        </p:nvCxnSpPr>
        <p:spPr bwMode="auto">
          <a:xfrm flipH="1">
            <a:off x="342900" y="4798685"/>
            <a:ext cx="802015" cy="584897"/>
          </a:xfrm>
          <a:prstGeom prst="straightConnector1">
            <a:avLst/>
          </a:prstGeom>
          <a:noFill/>
          <a:ln w="9525">
            <a:solidFill>
              <a:schemeClr val="tx1"/>
            </a:solidFill>
            <a:round/>
            <a:headEnd/>
            <a:tailEnd type="triangle" w="med" len="med"/>
          </a:ln>
        </p:spPr>
      </p:cxnSp>
      <p:cxnSp>
        <p:nvCxnSpPr>
          <p:cNvPr id="74" name="AutoShape 23"/>
          <p:cNvCxnSpPr>
            <a:cxnSpLocks noChangeShapeType="1"/>
            <a:stCxn id="126990" idx="4"/>
            <a:endCxn id="71" idx="0"/>
          </p:cNvCxnSpPr>
          <p:nvPr/>
        </p:nvCxnSpPr>
        <p:spPr bwMode="auto">
          <a:xfrm flipH="1">
            <a:off x="952500" y="4876800"/>
            <a:ext cx="381000" cy="53340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65150" y="152400"/>
            <a:ext cx="7805738" cy="685800"/>
          </a:xfrm>
        </p:spPr>
        <p:txBody>
          <a:bodyPr/>
          <a:lstStyle/>
          <a:p>
            <a:r>
              <a:rPr lang="en-US" smtClean="0"/>
              <a:t>Traversing a Binary Search Tree</a:t>
            </a:r>
          </a:p>
        </p:txBody>
      </p:sp>
      <p:sp>
        <p:nvSpPr>
          <p:cNvPr id="323587" name="Rectangle 3"/>
          <p:cNvSpPr>
            <a:spLocks noGrp="1" noChangeArrowheads="1"/>
          </p:cNvSpPr>
          <p:nvPr>
            <p:ph type="body" idx="1"/>
          </p:nvPr>
        </p:nvSpPr>
        <p:spPr>
          <a:xfrm>
            <a:off x="649288" y="3290888"/>
            <a:ext cx="8037512" cy="3414712"/>
          </a:xfrm>
        </p:spPr>
        <p:txBody>
          <a:bodyPr/>
          <a:lstStyle/>
          <a:p>
            <a:pPr>
              <a:lnSpc>
                <a:spcPct val="90000"/>
              </a:lnSpc>
              <a:tabLst>
                <a:tab pos="4595813" algn="l"/>
              </a:tabLst>
            </a:pPr>
            <a:r>
              <a:rPr lang="en-US" dirty="0" smtClean="0">
                <a:solidFill>
                  <a:srgbClr val="C00000"/>
                </a:solidFill>
              </a:rPr>
              <a:t>Preorder</a:t>
            </a:r>
            <a:r>
              <a:rPr lang="en-US" dirty="0" smtClean="0"/>
              <a:t>: root - left subtree - right subtree</a:t>
            </a:r>
            <a:br>
              <a:rPr lang="en-US" dirty="0" smtClean="0"/>
            </a:br>
            <a:r>
              <a:rPr lang="en-US" dirty="0" smtClean="0"/>
              <a:t>7 5 5 6 8 9	5 2 5 6 5 9</a:t>
            </a:r>
          </a:p>
          <a:p>
            <a:pPr>
              <a:lnSpc>
                <a:spcPct val="90000"/>
              </a:lnSpc>
              <a:tabLst>
                <a:tab pos="4595813" algn="l"/>
              </a:tabLst>
            </a:pPr>
            <a:r>
              <a:rPr lang="en-US" dirty="0" err="1" smtClean="0">
                <a:solidFill>
                  <a:srgbClr val="C00000"/>
                </a:solidFill>
              </a:rPr>
              <a:t>Inorder</a:t>
            </a:r>
            <a:r>
              <a:rPr lang="en-US" dirty="0" smtClean="0">
                <a:solidFill>
                  <a:schemeClr val="accent2"/>
                </a:solidFill>
              </a:rPr>
              <a:t>: left subtree - root - right subtree</a:t>
            </a:r>
            <a:br>
              <a:rPr lang="en-US" dirty="0" smtClean="0">
                <a:solidFill>
                  <a:schemeClr val="accent2"/>
                </a:solidFill>
              </a:rPr>
            </a:br>
            <a:r>
              <a:rPr lang="en-US" dirty="0" smtClean="0">
                <a:solidFill>
                  <a:schemeClr val="accent2"/>
                </a:solidFill>
              </a:rPr>
              <a:t>5 5 6 7 8 9	2 5 5 5 6 9</a:t>
            </a:r>
          </a:p>
          <a:p>
            <a:pPr>
              <a:lnSpc>
                <a:spcPct val="90000"/>
              </a:lnSpc>
              <a:tabLst>
                <a:tab pos="4595813" algn="l"/>
              </a:tabLst>
            </a:pPr>
            <a:r>
              <a:rPr lang="en-US" dirty="0" err="1" smtClean="0">
                <a:solidFill>
                  <a:srgbClr val="C00000"/>
                </a:solidFill>
              </a:rPr>
              <a:t>Postorder</a:t>
            </a:r>
            <a:r>
              <a:rPr lang="en-US" dirty="0" smtClean="0"/>
              <a:t>: left subtree - right subtree - root</a:t>
            </a:r>
            <a:br>
              <a:rPr lang="en-US" dirty="0" smtClean="0"/>
            </a:br>
            <a:r>
              <a:rPr lang="en-US" dirty="0" smtClean="0"/>
              <a:t>5 6 5 9 8 7	2 5 9 6 5 5</a:t>
            </a:r>
          </a:p>
        </p:txBody>
      </p:sp>
      <p:sp>
        <p:nvSpPr>
          <p:cNvPr id="128004" name="Freeform 4"/>
          <p:cNvSpPr>
            <a:spLocks/>
          </p:cNvSpPr>
          <p:nvPr/>
        </p:nvSpPr>
        <p:spPr bwMode="auto">
          <a:xfrm>
            <a:off x="644525" y="1773238"/>
            <a:ext cx="1130300" cy="644525"/>
          </a:xfrm>
          <a:custGeom>
            <a:avLst/>
            <a:gdLst>
              <a:gd name="T0" fmla="*/ 0 w 672"/>
              <a:gd name="T1" fmla="*/ 2147483647 h 384"/>
              <a:gd name="T2" fmla="*/ 2147483647 w 672"/>
              <a:gd name="T3" fmla="*/ 0 h 384"/>
              <a:gd name="T4" fmla="*/ 2147483647 w 672"/>
              <a:gd name="T5" fmla="*/ 2147483647 h 384"/>
              <a:gd name="T6" fmla="*/ 0 60000 65536"/>
              <a:gd name="T7" fmla="*/ 0 60000 65536"/>
              <a:gd name="T8" fmla="*/ 0 60000 65536"/>
              <a:gd name="T9" fmla="*/ 0 w 672"/>
              <a:gd name="T10" fmla="*/ 0 h 384"/>
              <a:gd name="T11" fmla="*/ 672 w 672"/>
              <a:gd name="T12" fmla="*/ 384 h 384"/>
            </a:gdLst>
            <a:ahLst/>
            <a:cxnLst>
              <a:cxn ang="T6">
                <a:pos x="T0" y="T1"/>
              </a:cxn>
              <a:cxn ang="T7">
                <a:pos x="T2" y="T3"/>
              </a:cxn>
              <a:cxn ang="T8">
                <a:pos x="T4" y="T5"/>
              </a:cxn>
            </a:cxnLst>
            <a:rect l="T9" t="T10" r="T11" b="T12"/>
            <a:pathLst>
              <a:path w="672" h="384">
                <a:moveTo>
                  <a:pt x="0" y="384"/>
                </a:moveTo>
                <a:lnTo>
                  <a:pt x="336" y="0"/>
                </a:lnTo>
                <a:lnTo>
                  <a:pt x="672" y="384"/>
                </a:lnTo>
              </a:path>
            </a:pathLst>
          </a:custGeom>
          <a:noFill/>
          <a:ln w="9525">
            <a:solidFill>
              <a:schemeClr val="tx1"/>
            </a:solidFill>
            <a:round/>
            <a:headEnd/>
            <a:tailEnd/>
          </a:ln>
        </p:spPr>
        <p:txBody>
          <a:bodyPr/>
          <a:lstStyle/>
          <a:p>
            <a:endParaRPr lang="en-US"/>
          </a:p>
        </p:txBody>
      </p:sp>
      <p:sp>
        <p:nvSpPr>
          <p:cNvPr id="128005" name="Freeform 5"/>
          <p:cNvSpPr>
            <a:spLocks/>
          </p:cNvSpPr>
          <p:nvPr/>
        </p:nvSpPr>
        <p:spPr bwMode="auto">
          <a:xfrm>
            <a:off x="1209675" y="1289050"/>
            <a:ext cx="2741613" cy="1128713"/>
          </a:xfrm>
          <a:custGeom>
            <a:avLst/>
            <a:gdLst>
              <a:gd name="T0" fmla="*/ 0 w 1632"/>
              <a:gd name="T1" fmla="*/ 2147483647 h 672"/>
              <a:gd name="T2" fmla="*/ 2147483647 w 1632"/>
              <a:gd name="T3" fmla="*/ 0 h 672"/>
              <a:gd name="T4" fmla="*/ 2147483647 w 1632"/>
              <a:gd name="T5" fmla="*/ 2147483647 h 672"/>
              <a:gd name="T6" fmla="*/ 2147483647 w 1632"/>
              <a:gd name="T7" fmla="*/ 2147483647 h 672"/>
              <a:gd name="T8" fmla="*/ 0 60000 65536"/>
              <a:gd name="T9" fmla="*/ 0 60000 65536"/>
              <a:gd name="T10" fmla="*/ 0 60000 65536"/>
              <a:gd name="T11" fmla="*/ 0 60000 65536"/>
              <a:gd name="T12" fmla="*/ 0 w 1632"/>
              <a:gd name="T13" fmla="*/ 0 h 672"/>
              <a:gd name="T14" fmla="*/ 1632 w 1632"/>
              <a:gd name="T15" fmla="*/ 672 h 672"/>
            </a:gdLst>
            <a:ahLst/>
            <a:cxnLst>
              <a:cxn ang="T8">
                <a:pos x="T0" y="T1"/>
              </a:cxn>
              <a:cxn ang="T9">
                <a:pos x="T2" y="T3"/>
              </a:cxn>
              <a:cxn ang="T10">
                <a:pos x="T4" y="T5"/>
              </a:cxn>
              <a:cxn ang="T11">
                <a:pos x="T6" y="T7"/>
              </a:cxn>
            </a:cxnLst>
            <a:rect l="T12" t="T13" r="T14" b="T15"/>
            <a:pathLst>
              <a:path w="1632" h="672">
                <a:moveTo>
                  <a:pt x="0" y="288"/>
                </a:moveTo>
                <a:lnTo>
                  <a:pt x="624" y="0"/>
                </a:lnTo>
                <a:lnTo>
                  <a:pt x="1296" y="240"/>
                </a:lnTo>
                <a:lnTo>
                  <a:pt x="1632" y="672"/>
                </a:lnTo>
              </a:path>
            </a:pathLst>
          </a:custGeom>
          <a:noFill/>
          <a:ln w="9525">
            <a:solidFill>
              <a:schemeClr val="tx1"/>
            </a:solidFill>
            <a:round/>
            <a:headEnd/>
            <a:tailEnd/>
          </a:ln>
        </p:spPr>
        <p:txBody>
          <a:bodyPr/>
          <a:lstStyle/>
          <a:p>
            <a:endParaRPr lang="en-US"/>
          </a:p>
        </p:txBody>
      </p:sp>
      <p:sp>
        <p:nvSpPr>
          <p:cNvPr id="128006" name="Oval 6"/>
          <p:cNvSpPr>
            <a:spLocks noChangeArrowheads="1"/>
          </p:cNvSpPr>
          <p:nvPr/>
        </p:nvSpPr>
        <p:spPr bwMode="auto">
          <a:xfrm>
            <a:off x="484188" y="217646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
        <p:nvSpPr>
          <p:cNvPr id="128007" name="Oval 7"/>
          <p:cNvSpPr>
            <a:spLocks noChangeArrowheads="1"/>
          </p:cNvSpPr>
          <p:nvPr/>
        </p:nvSpPr>
        <p:spPr bwMode="auto">
          <a:xfrm>
            <a:off x="1612900" y="217646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6</a:t>
            </a:r>
          </a:p>
        </p:txBody>
      </p:sp>
      <p:sp>
        <p:nvSpPr>
          <p:cNvPr id="128008" name="Oval 8"/>
          <p:cNvSpPr>
            <a:spLocks noChangeArrowheads="1"/>
          </p:cNvSpPr>
          <p:nvPr/>
        </p:nvSpPr>
        <p:spPr bwMode="auto">
          <a:xfrm>
            <a:off x="3709988" y="217646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9</a:t>
            </a:r>
          </a:p>
        </p:txBody>
      </p:sp>
      <p:sp>
        <p:nvSpPr>
          <p:cNvPr id="128009" name="Oval 9"/>
          <p:cNvSpPr>
            <a:spLocks noChangeArrowheads="1"/>
          </p:cNvSpPr>
          <p:nvPr/>
        </p:nvSpPr>
        <p:spPr bwMode="auto">
          <a:xfrm>
            <a:off x="1047750" y="1531938"/>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
        <p:nvSpPr>
          <p:cNvPr id="128010" name="Oval 10"/>
          <p:cNvSpPr>
            <a:spLocks noChangeArrowheads="1"/>
          </p:cNvSpPr>
          <p:nvPr/>
        </p:nvSpPr>
        <p:spPr bwMode="auto">
          <a:xfrm>
            <a:off x="3144838" y="1531938"/>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8</a:t>
            </a:r>
          </a:p>
        </p:txBody>
      </p:sp>
      <p:sp>
        <p:nvSpPr>
          <p:cNvPr id="128011" name="Oval 11"/>
          <p:cNvSpPr>
            <a:spLocks noChangeArrowheads="1"/>
          </p:cNvSpPr>
          <p:nvPr/>
        </p:nvSpPr>
        <p:spPr bwMode="auto">
          <a:xfrm>
            <a:off x="2097088" y="112871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7</a:t>
            </a:r>
          </a:p>
        </p:txBody>
      </p:sp>
      <p:sp>
        <p:nvSpPr>
          <p:cNvPr id="128012" name="Freeform 12"/>
          <p:cNvSpPr>
            <a:spLocks/>
          </p:cNvSpPr>
          <p:nvPr/>
        </p:nvSpPr>
        <p:spPr bwMode="auto">
          <a:xfrm>
            <a:off x="7015163" y="2336800"/>
            <a:ext cx="1128712" cy="646113"/>
          </a:xfrm>
          <a:custGeom>
            <a:avLst/>
            <a:gdLst>
              <a:gd name="T0" fmla="*/ 0 w 672"/>
              <a:gd name="T1" fmla="*/ 2147483647 h 384"/>
              <a:gd name="T2" fmla="*/ 2147483647 w 672"/>
              <a:gd name="T3" fmla="*/ 0 h 384"/>
              <a:gd name="T4" fmla="*/ 2147483647 w 672"/>
              <a:gd name="T5" fmla="*/ 2147483647 h 384"/>
              <a:gd name="T6" fmla="*/ 0 60000 65536"/>
              <a:gd name="T7" fmla="*/ 0 60000 65536"/>
              <a:gd name="T8" fmla="*/ 0 60000 65536"/>
              <a:gd name="T9" fmla="*/ 0 w 672"/>
              <a:gd name="T10" fmla="*/ 0 h 384"/>
              <a:gd name="T11" fmla="*/ 672 w 672"/>
              <a:gd name="T12" fmla="*/ 384 h 384"/>
            </a:gdLst>
            <a:ahLst/>
            <a:cxnLst>
              <a:cxn ang="T6">
                <a:pos x="T0" y="T1"/>
              </a:cxn>
              <a:cxn ang="T7">
                <a:pos x="T2" y="T3"/>
              </a:cxn>
              <a:cxn ang="T8">
                <a:pos x="T4" y="T5"/>
              </a:cxn>
            </a:cxnLst>
            <a:rect l="T9" t="T10" r="T11" b="T12"/>
            <a:pathLst>
              <a:path w="672" h="384">
                <a:moveTo>
                  <a:pt x="0" y="384"/>
                </a:moveTo>
                <a:lnTo>
                  <a:pt x="336" y="0"/>
                </a:lnTo>
                <a:lnTo>
                  <a:pt x="672" y="384"/>
                </a:lnTo>
              </a:path>
            </a:pathLst>
          </a:custGeom>
          <a:noFill/>
          <a:ln w="9525">
            <a:solidFill>
              <a:schemeClr val="tx1"/>
            </a:solidFill>
            <a:round/>
            <a:headEnd/>
            <a:tailEnd/>
          </a:ln>
        </p:spPr>
        <p:txBody>
          <a:bodyPr/>
          <a:lstStyle/>
          <a:p>
            <a:endParaRPr lang="en-US"/>
          </a:p>
        </p:txBody>
      </p:sp>
      <p:sp>
        <p:nvSpPr>
          <p:cNvPr id="128013" name="Freeform 13"/>
          <p:cNvSpPr>
            <a:spLocks/>
          </p:cNvSpPr>
          <p:nvPr/>
        </p:nvSpPr>
        <p:spPr bwMode="auto">
          <a:xfrm>
            <a:off x="4919663" y="1289050"/>
            <a:ext cx="2741612" cy="1128713"/>
          </a:xfrm>
          <a:custGeom>
            <a:avLst/>
            <a:gdLst>
              <a:gd name="T0" fmla="*/ 0 w 1632"/>
              <a:gd name="T1" fmla="*/ 2147483647 h 672"/>
              <a:gd name="T2" fmla="*/ 2147483647 w 1632"/>
              <a:gd name="T3" fmla="*/ 0 h 672"/>
              <a:gd name="T4" fmla="*/ 2147483647 w 1632"/>
              <a:gd name="T5" fmla="*/ 2147483647 h 672"/>
              <a:gd name="T6" fmla="*/ 2147483647 w 1632"/>
              <a:gd name="T7" fmla="*/ 2147483647 h 672"/>
              <a:gd name="T8" fmla="*/ 0 60000 65536"/>
              <a:gd name="T9" fmla="*/ 0 60000 65536"/>
              <a:gd name="T10" fmla="*/ 0 60000 65536"/>
              <a:gd name="T11" fmla="*/ 0 60000 65536"/>
              <a:gd name="T12" fmla="*/ 0 w 1632"/>
              <a:gd name="T13" fmla="*/ 0 h 672"/>
              <a:gd name="T14" fmla="*/ 1632 w 1632"/>
              <a:gd name="T15" fmla="*/ 672 h 672"/>
            </a:gdLst>
            <a:ahLst/>
            <a:cxnLst>
              <a:cxn ang="T8">
                <a:pos x="T0" y="T1"/>
              </a:cxn>
              <a:cxn ang="T9">
                <a:pos x="T2" y="T3"/>
              </a:cxn>
              <a:cxn ang="T10">
                <a:pos x="T4" y="T5"/>
              </a:cxn>
              <a:cxn ang="T11">
                <a:pos x="T6" y="T7"/>
              </a:cxn>
            </a:cxnLst>
            <a:rect l="T12" t="T13" r="T14" b="T15"/>
            <a:pathLst>
              <a:path w="1632" h="672">
                <a:moveTo>
                  <a:pt x="0" y="288"/>
                </a:moveTo>
                <a:lnTo>
                  <a:pt x="624" y="0"/>
                </a:lnTo>
                <a:lnTo>
                  <a:pt x="1296" y="240"/>
                </a:lnTo>
                <a:lnTo>
                  <a:pt x="1632" y="672"/>
                </a:lnTo>
              </a:path>
            </a:pathLst>
          </a:custGeom>
          <a:noFill/>
          <a:ln w="9525">
            <a:solidFill>
              <a:schemeClr val="tx1"/>
            </a:solidFill>
            <a:round/>
            <a:headEnd/>
            <a:tailEnd/>
          </a:ln>
        </p:spPr>
        <p:txBody>
          <a:bodyPr/>
          <a:lstStyle/>
          <a:p>
            <a:endParaRPr lang="en-US"/>
          </a:p>
        </p:txBody>
      </p:sp>
      <p:sp>
        <p:nvSpPr>
          <p:cNvPr id="128014" name="Oval 14"/>
          <p:cNvSpPr>
            <a:spLocks noChangeArrowheads="1"/>
          </p:cNvSpPr>
          <p:nvPr/>
        </p:nvSpPr>
        <p:spPr bwMode="auto">
          <a:xfrm>
            <a:off x="6854825" y="2740025"/>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
        <p:nvSpPr>
          <p:cNvPr id="128015" name="Oval 15"/>
          <p:cNvSpPr>
            <a:spLocks noChangeArrowheads="1"/>
          </p:cNvSpPr>
          <p:nvPr/>
        </p:nvSpPr>
        <p:spPr bwMode="auto">
          <a:xfrm>
            <a:off x="7902575" y="2740025"/>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9</a:t>
            </a:r>
          </a:p>
        </p:txBody>
      </p:sp>
      <p:sp>
        <p:nvSpPr>
          <p:cNvPr id="128016" name="Oval 16"/>
          <p:cNvSpPr>
            <a:spLocks noChangeArrowheads="1"/>
          </p:cNvSpPr>
          <p:nvPr/>
        </p:nvSpPr>
        <p:spPr bwMode="auto">
          <a:xfrm>
            <a:off x="7418388" y="217646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6</a:t>
            </a:r>
          </a:p>
        </p:txBody>
      </p:sp>
      <p:sp>
        <p:nvSpPr>
          <p:cNvPr id="128017" name="Oval 17"/>
          <p:cNvSpPr>
            <a:spLocks noChangeArrowheads="1"/>
          </p:cNvSpPr>
          <p:nvPr/>
        </p:nvSpPr>
        <p:spPr bwMode="auto">
          <a:xfrm>
            <a:off x="4757738" y="1531938"/>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2</a:t>
            </a:r>
          </a:p>
        </p:txBody>
      </p:sp>
      <p:sp>
        <p:nvSpPr>
          <p:cNvPr id="128018" name="Oval 18"/>
          <p:cNvSpPr>
            <a:spLocks noChangeArrowheads="1"/>
          </p:cNvSpPr>
          <p:nvPr/>
        </p:nvSpPr>
        <p:spPr bwMode="auto">
          <a:xfrm>
            <a:off x="6854825" y="1531938"/>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
        <p:nvSpPr>
          <p:cNvPr id="128019" name="Oval 19"/>
          <p:cNvSpPr>
            <a:spLocks noChangeArrowheads="1"/>
          </p:cNvSpPr>
          <p:nvPr/>
        </p:nvSpPr>
        <p:spPr bwMode="auto">
          <a:xfrm>
            <a:off x="5805488" y="112871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wipe(left)">
                                      <p:cBhvr>
                                        <p:cTn id="7" dur="500"/>
                                        <p:tgtEl>
                                          <p:spTgt spid="32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wipe(left)">
                                      <p:cBhvr>
                                        <p:cTn id="12" dur="500"/>
                                        <p:tgtEl>
                                          <p:spTgt spid="32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wipe(left)">
                                      <p:cBhvr>
                                        <p:cTn id="17" dur="500"/>
                                        <p:tgtEl>
                                          <p:spTgt spid="323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228600"/>
            <a:ext cx="9144000" cy="563563"/>
          </a:xfrm>
        </p:spPr>
        <p:txBody>
          <a:bodyPr/>
          <a:lstStyle/>
          <a:p>
            <a:r>
              <a:rPr lang="en-US" sz="2800" dirty="0" smtClean="0"/>
              <a:t>Insertion Algorithm &amp; Complexity of Binary Search Tree</a:t>
            </a:r>
          </a:p>
        </p:txBody>
      </p:sp>
      <p:grpSp>
        <p:nvGrpSpPr>
          <p:cNvPr id="20" name="Group 19"/>
          <p:cNvGrpSpPr/>
          <p:nvPr/>
        </p:nvGrpSpPr>
        <p:grpSpPr>
          <a:xfrm>
            <a:off x="5221283" y="1029088"/>
            <a:ext cx="3465517" cy="5334086"/>
            <a:chOff x="4916487" y="1029088"/>
            <a:chExt cx="3465517" cy="5334086"/>
          </a:xfrm>
        </p:grpSpPr>
        <p:sp>
          <p:nvSpPr>
            <p:cNvPr id="127005" name="Oval 51"/>
            <p:cNvSpPr>
              <a:spLocks noChangeArrowheads="1"/>
            </p:cNvSpPr>
            <p:nvPr/>
          </p:nvSpPr>
          <p:spPr bwMode="auto">
            <a:xfrm>
              <a:off x="6477002" y="1831023"/>
              <a:ext cx="533401" cy="510323"/>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127006" name="Oval 52"/>
            <p:cNvSpPr>
              <a:spLocks noChangeArrowheads="1"/>
            </p:cNvSpPr>
            <p:nvPr/>
          </p:nvSpPr>
          <p:spPr bwMode="auto">
            <a:xfrm>
              <a:off x="6553202" y="4236830"/>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13</a:t>
              </a:r>
              <a:endParaRPr lang="en-US" dirty="0"/>
            </a:p>
          </p:txBody>
        </p:sp>
        <p:sp>
          <p:nvSpPr>
            <p:cNvPr id="127007" name="Oval 53"/>
            <p:cNvSpPr>
              <a:spLocks noChangeArrowheads="1"/>
            </p:cNvSpPr>
            <p:nvPr/>
          </p:nvSpPr>
          <p:spPr bwMode="auto">
            <a:xfrm>
              <a:off x="4916487" y="4176035"/>
              <a:ext cx="533401" cy="510323"/>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127008" name="Oval 54"/>
            <p:cNvSpPr>
              <a:spLocks noChangeArrowheads="1"/>
            </p:cNvSpPr>
            <p:nvPr/>
          </p:nvSpPr>
          <p:spPr bwMode="auto">
            <a:xfrm>
              <a:off x="7848603" y="3361991"/>
              <a:ext cx="533401" cy="510323"/>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127009" name="Oval 55"/>
            <p:cNvSpPr>
              <a:spLocks noChangeArrowheads="1"/>
            </p:cNvSpPr>
            <p:nvPr/>
          </p:nvSpPr>
          <p:spPr bwMode="auto">
            <a:xfrm>
              <a:off x="7315203" y="2560056"/>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15</a:t>
              </a:r>
            </a:p>
          </p:txBody>
        </p:sp>
        <p:sp>
          <p:nvSpPr>
            <p:cNvPr id="127010" name="Oval 56"/>
            <p:cNvSpPr>
              <a:spLocks noChangeArrowheads="1"/>
            </p:cNvSpPr>
            <p:nvPr/>
          </p:nvSpPr>
          <p:spPr bwMode="auto">
            <a:xfrm>
              <a:off x="5715001" y="2560056"/>
              <a:ext cx="533401" cy="510323"/>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127011" name="AutoShape 57"/>
            <p:cNvCxnSpPr>
              <a:cxnSpLocks noChangeShapeType="1"/>
              <a:stCxn id="127005" idx="3"/>
              <a:endCxn id="127010" idx="7"/>
            </p:cNvCxnSpPr>
            <p:nvPr/>
          </p:nvCxnSpPr>
          <p:spPr bwMode="auto">
            <a:xfrm flipH="1">
              <a:off x="6170614" y="2266924"/>
              <a:ext cx="384175" cy="367554"/>
            </a:xfrm>
            <a:prstGeom prst="straightConnector1">
              <a:avLst/>
            </a:prstGeom>
            <a:noFill/>
            <a:ln w="9525">
              <a:solidFill>
                <a:schemeClr val="tx1"/>
              </a:solidFill>
              <a:round/>
              <a:headEnd/>
              <a:tailEnd type="triangle" w="med" len="med"/>
            </a:ln>
          </p:spPr>
        </p:cxnSp>
        <p:cxnSp>
          <p:nvCxnSpPr>
            <p:cNvPr id="127012" name="AutoShape 58"/>
            <p:cNvCxnSpPr>
              <a:cxnSpLocks noChangeShapeType="1"/>
              <a:stCxn id="127005" idx="5"/>
              <a:endCxn id="127009" idx="1"/>
            </p:cNvCxnSpPr>
            <p:nvPr/>
          </p:nvCxnSpPr>
          <p:spPr bwMode="auto">
            <a:xfrm>
              <a:off x="6932615" y="2266924"/>
              <a:ext cx="460376" cy="367554"/>
            </a:xfrm>
            <a:prstGeom prst="straightConnector1">
              <a:avLst/>
            </a:prstGeom>
            <a:noFill/>
            <a:ln w="9525">
              <a:solidFill>
                <a:schemeClr val="tx1"/>
              </a:solidFill>
              <a:round/>
              <a:headEnd/>
              <a:tailEnd type="triangle" w="med" len="med"/>
            </a:ln>
          </p:spPr>
        </p:cxnSp>
        <p:sp>
          <p:nvSpPr>
            <p:cNvPr id="127013" name="Oval 59"/>
            <p:cNvSpPr>
              <a:spLocks noChangeArrowheads="1"/>
            </p:cNvSpPr>
            <p:nvPr/>
          </p:nvSpPr>
          <p:spPr bwMode="auto">
            <a:xfrm>
              <a:off x="6781802" y="3361991"/>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14</a:t>
              </a:r>
            </a:p>
          </p:txBody>
        </p:sp>
        <p:sp>
          <p:nvSpPr>
            <p:cNvPr id="127014" name="Oval 60"/>
            <p:cNvSpPr>
              <a:spLocks noChangeArrowheads="1"/>
            </p:cNvSpPr>
            <p:nvPr/>
          </p:nvSpPr>
          <p:spPr bwMode="auto">
            <a:xfrm>
              <a:off x="5373688" y="3360472"/>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5</a:t>
              </a:r>
            </a:p>
          </p:txBody>
        </p:sp>
        <p:sp>
          <p:nvSpPr>
            <p:cNvPr id="127015" name="Oval 61"/>
            <p:cNvSpPr>
              <a:spLocks noChangeArrowheads="1"/>
            </p:cNvSpPr>
            <p:nvPr/>
          </p:nvSpPr>
          <p:spPr bwMode="auto">
            <a:xfrm>
              <a:off x="5829301" y="4162407"/>
              <a:ext cx="533401" cy="510323"/>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27016" name="AutoShape 62"/>
            <p:cNvCxnSpPr>
              <a:cxnSpLocks noChangeShapeType="1"/>
              <a:stCxn id="127013" idx="4"/>
              <a:endCxn id="127006" idx="0"/>
            </p:cNvCxnSpPr>
            <p:nvPr/>
          </p:nvCxnSpPr>
          <p:spPr bwMode="auto">
            <a:xfrm flipH="1">
              <a:off x="6819902" y="3872314"/>
              <a:ext cx="228600" cy="364516"/>
            </a:xfrm>
            <a:prstGeom prst="straightConnector1">
              <a:avLst/>
            </a:prstGeom>
            <a:noFill/>
            <a:ln w="9525">
              <a:solidFill>
                <a:schemeClr val="tx1"/>
              </a:solidFill>
              <a:round/>
              <a:headEnd/>
              <a:tailEnd type="triangle" w="med" len="med"/>
            </a:ln>
          </p:spPr>
        </p:cxnSp>
        <p:cxnSp>
          <p:nvCxnSpPr>
            <p:cNvPr id="127017" name="AutoShape 63"/>
            <p:cNvCxnSpPr>
              <a:cxnSpLocks noChangeShapeType="1"/>
              <a:stCxn id="127010" idx="3"/>
              <a:endCxn id="127014" idx="0"/>
            </p:cNvCxnSpPr>
            <p:nvPr/>
          </p:nvCxnSpPr>
          <p:spPr bwMode="auto">
            <a:xfrm flipH="1">
              <a:off x="5640389" y="2995644"/>
              <a:ext cx="152727" cy="364828"/>
            </a:xfrm>
            <a:prstGeom prst="straightConnector1">
              <a:avLst/>
            </a:prstGeom>
            <a:noFill/>
            <a:ln w="9525">
              <a:solidFill>
                <a:schemeClr val="tx1"/>
              </a:solidFill>
              <a:round/>
              <a:headEnd/>
              <a:tailEnd type="triangle" w="med" len="med"/>
            </a:ln>
          </p:spPr>
        </p:cxnSp>
        <p:cxnSp>
          <p:nvCxnSpPr>
            <p:cNvPr id="127018" name="AutoShape 64"/>
            <p:cNvCxnSpPr>
              <a:cxnSpLocks noChangeShapeType="1"/>
              <a:stCxn id="127009" idx="5"/>
              <a:endCxn id="127008" idx="0"/>
            </p:cNvCxnSpPr>
            <p:nvPr/>
          </p:nvCxnSpPr>
          <p:spPr bwMode="auto">
            <a:xfrm>
              <a:off x="7770816" y="2995956"/>
              <a:ext cx="344488" cy="366035"/>
            </a:xfrm>
            <a:prstGeom prst="straightConnector1">
              <a:avLst/>
            </a:prstGeom>
            <a:noFill/>
            <a:ln w="9525">
              <a:solidFill>
                <a:schemeClr val="tx1"/>
              </a:solidFill>
              <a:round/>
              <a:headEnd/>
              <a:tailEnd type="triangle" w="med" len="med"/>
            </a:ln>
          </p:spPr>
        </p:cxnSp>
        <p:cxnSp>
          <p:nvCxnSpPr>
            <p:cNvPr id="127019" name="AutoShape 65"/>
            <p:cNvCxnSpPr>
              <a:cxnSpLocks noChangeShapeType="1"/>
              <a:stCxn id="127014" idx="3"/>
              <a:endCxn id="127007" idx="0"/>
            </p:cNvCxnSpPr>
            <p:nvPr/>
          </p:nvCxnSpPr>
          <p:spPr bwMode="auto">
            <a:xfrm flipH="1">
              <a:off x="5183188" y="3796060"/>
              <a:ext cx="268615" cy="379975"/>
            </a:xfrm>
            <a:prstGeom prst="straightConnector1">
              <a:avLst/>
            </a:prstGeom>
            <a:noFill/>
            <a:ln w="9525">
              <a:solidFill>
                <a:schemeClr val="tx1"/>
              </a:solidFill>
              <a:round/>
              <a:headEnd/>
              <a:tailEnd type="triangle" w="med" len="med"/>
            </a:ln>
          </p:spPr>
        </p:cxnSp>
        <p:cxnSp>
          <p:nvCxnSpPr>
            <p:cNvPr id="127020" name="AutoShape 66"/>
            <p:cNvCxnSpPr>
              <a:cxnSpLocks noChangeShapeType="1"/>
              <a:stCxn id="127009" idx="3"/>
              <a:endCxn id="127013" idx="0"/>
            </p:cNvCxnSpPr>
            <p:nvPr/>
          </p:nvCxnSpPr>
          <p:spPr bwMode="auto">
            <a:xfrm flipH="1">
              <a:off x="7048502" y="2995956"/>
              <a:ext cx="344488" cy="366035"/>
            </a:xfrm>
            <a:prstGeom prst="straightConnector1">
              <a:avLst/>
            </a:prstGeom>
            <a:noFill/>
            <a:ln w="9525">
              <a:solidFill>
                <a:schemeClr val="tx1"/>
              </a:solidFill>
              <a:round/>
              <a:headEnd/>
              <a:tailEnd type="triangle" w="med" len="med"/>
            </a:ln>
          </p:spPr>
        </p:cxnSp>
        <p:cxnSp>
          <p:nvCxnSpPr>
            <p:cNvPr id="127021" name="AutoShape 67"/>
            <p:cNvCxnSpPr>
              <a:cxnSpLocks noChangeShapeType="1"/>
              <a:stCxn id="127014" idx="5"/>
              <a:endCxn id="127015" idx="0"/>
            </p:cNvCxnSpPr>
            <p:nvPr/>
          </p:nvCxnSpPr>
          <p:spPr bwMode="auto">
            <a:xfrm>
              <a:off x="5828974" y="3796060"/>
              <a:ext cx="267028" cy="366347"/>
            </a:xfrm>
            <a:prstGeom prst="straightConnector1">
              <a:avLst/>
            </a:prstGeom>
            <a:noFill/>
            <a:ln w="9525">
              <a:solidFill>
                <a:schemeClr val="tx1"/>
              </a:solidFill>
              <a:round/>
              <a:headEnd/>
              <a:tailEnd type="triangle" w="med" len="med"/>
            </a:ln>
          </p:spPr>
        </p:cxnSp>
        <p:sp>
          <p:nvSpPr>
            <p:cNvPr id="127022" name="Text Box 69"/>
            <p:cNvSpPr txBox="1">
              <a:spLocks noChangeArrowheads="1"/>
            </p:cNvSpPr>
            <p:nvPr/>
          </p:nvSpPr>
          <p:spPr bwMode="auto">
            <a:xfrm>
              <a:off x="5486400" y="5694894"/>
              <a:ext cx="184150" cy="441976"/>
            </a:xfrm>
            <a:prstGeom prst="rect">
              <a:avLst/>
            </a:prstGeom>
            <a:noFill/>
            <a:ln w="9525">
              <a:noFill/>
              <a:miter lim="800000"/>
              <a:headEnd/>
              <a:tailEnd/>
            </a:ln>
          </p:spPr>
          <p:txBody>
            <a:bodyPr wrap="none">
              <a:spAutoFit/>
            </a:bodyPr>
            <a:lstStyle/>
            <a:p>
              <a:endParaRPr lang="en-US" dirty="0"/>
            </a:p>
          </p:txBody>
        </p:sp>
        <p:sp>
          <p:nvSpPr>
            <p:cNvPr id="127023" name="Oval 90"/>
            <p:cNvSpPr>
              <a:spLocks noChangeArrowheads="1"/>
            </p:cNvSpPr>
            <p:nvPr/>
          </p:nvSpPr>
          <p:spPr bwMode="auto">
            <a:xfrm>
              <a:off x="6172201" y="5038765"/>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12</a:t>
              </a:r>
              <a:endParaRPr lang="en-US" dirty="0"/>
            </a:p>
          </p:txBody>
        </p:sp>
        <p:cxnSp>
          <p:nvCxnSpPr>
            <p:cNvPr id="127024" name="AutoShape 91"/>
            <p:cNvCxnSpPr>
              <a:cxnSpLocks noChangeShapeType="1"/>
              <a:stCxn id="127006" idx="3"/>
              <a:endCxn id="127023" idx="0"/>
            </p:cNvCxnSpPr>
            <p:nvPr/>
          </p:nvCxnSpPr>
          <p:spPr bwMode="auto">
            <a:xfrm flipH="1">
              <a:off x="6438902" y="4672730"/>
              <a:ext cx="192088" cy="366035"/>
            </a:xfrm>
            <a:prstGeom prst="straightConnector1">
              <a:avLst/>
            </a:prstGeom>
            <a:noFill/>
            <a:ln w="9525">
              <a:solidFill>
                <a:schemeClr val="tx1"/>
              </a:solidFill>
              <a:round/>
              <a:headEnd/>
              <a:tailEnd type="triangle" w="med" len="med"/>
            </a:ln>
          </p:spPr>
        </p:cxnSp>
        <p:sp>
          <p:nvSpPr>
            <p:cNvPr id="127025" name="Text Box 96"/>
            <p:cNvSpPr txBox="1">
              <a:spLocks noChangeArrowheads="1"/>
            </p:cNvSpPr>
            <p:nvPr/>
          </p:nvSpPr>
          <p:spPr bwMode="auto">
            <a:xfrm>
              <a:off x="6400802" y="1029088"/>
              <a:ext cx="674688" cy="437419"/>
            </a:xfrm>
            <a:prstGeom prst="rect">
              <a:avLst/>
            </a:prstGeom>
            <a:noFill/>
            <a:ln w="9525">
              <a:noFill/>
              <a:miter lim="800000"/>
              <a:headEnd/>
              <a:tailEnd/>
            </a:ln>
          </p:spPr>
          <p:txBody>
            <a:bodyPr wrap="none">
              <a:spAutoFit/>
            </a:bodyPr>
            <a:lstStyle/>
            <a:p>
              <a:r>
                <a:rPr lang="en-US" dirty="0"/>
                <a:t>root</a:t>
              </a:r>
            </a:p>
          </p:txBody>
        </p:sp>
        <p:cxnSp>
          <p:nvCxnSpPr>
            <p:cNvPr id="127026" name="AutoShape 97"/>
            <p:cNvCxnSpPr>
              <a:cxnSpLocks noChangeShapeType="1"/>
              <a:stCxn id="127025" idx="2"/>
            </p:cNvCxnSpPr>
            <p:nvPr/>
          </p:nvCxnSpPr>
          <p:spPr bwMode="auto">
            <a:xfrm>
              <a:off x="6738939" y="1466507"/>
              <a:ext cx="4763" cy="364516"/>
            </a:xfrm>
            <a:prstGeom prst="straightConnector1">
              <a:avLst/>
            </a:prstGeom>
            <a:noFill/>
            <a:ln w="9525">
              <a:solidFill>
                <a:schemeClr val="tx1"/>
              </a:solidFill>
              <a:round/>
              <a:headEnd/>
              <a:tailEnd type="triangle" w="med" len="med"/>
            </a:ln>
          </p:spPr>
        </p:cxnSp>
        <p:sp>
          <p:nvSpPr>
            <p:cNvPr id="105" name="Oval 90"/>
            <p:cNvSpPr>
              <a:spLocks noChangeArrowheads="1"/>
            </p:cNvSpPr>
            <p:nvPr/>
          </p:nvSpPr>
          <p:spPr bwMode="auto">
            <a:xfrm>
              <a:off x="5791201" y="5852851"/>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11</a:t>
              </a:r>
              <a:endParaRPr lang="en-US" dirty="0"/>
            </a:p>
          </p:txBody>
        </p:sp>
        <p:cxnSp>
          <p:nvCxnSpPr>
            <p:cNvPr id="106" name="AutoShape 91"/>
            <p:cNvCxnSpPr>
              <a:cxnSpLocks noChangeShapeType="1"/>
              <a:stCxn id="127023" idx="3"/>
              <a:endCxn id="105" idx="0"/>
            </p:cNvCxnSpPr>
            <p:nvPr/>
          </p:nvCxnSpPr>
          <p:spPr bwMode="auto">
            <a:xfrm flipH="1">
              <a:off x="6057901" y="5474666"/>
              <a:ext cx="192088" cy="378185"/>
            </a:xfrm>
            <a:prstGeom prst="straightConnector1">
              <a:avLst/>
            </a:prstGeom>
            <a:noFill/>
            <a:ln w="9525">
              <a:solidFill>
                <a:schemeClr val="tx1"/>
              </a:solidFill>
              <a:round/>
              <a:headEnd/>
              <a:tailEnd type="triangle" w="med" len="med"/>
            </a:ln>
          </p:spPr>
        </p:cxnSp>
      </p:grpSp>
      <p:sp>
        <p:nvSpPr>
          <p:cNvPr id="4" name="Rectangle 3"/>
          <p:cNvSpPr/>
          <p:nvPr/>
        </p:nvSpPr>
        <p:spPr>
          <a:xfrm>
            <a:off x="457211" y="914400"/>
            <a:ext cx="5676886" cy="1569660"/>
          </a:xfrm>
          <a:prstGeom prst="rect">
            <a:avLst/>
          </a:prstGeom>
        </p:spPr>
        <p:txBody>
          <a:bodyPr wrap="square">
            <a:spAutoFit/>
          </a:bodyPr>
          <a:lstStyle/>
          <a:p>
            <a:r>
              <a:rPr lang="en-US" dirty="0"/>
              <a:t>The </a:t>
            </a:r>
            <a:r>
              <a:rPr lang="en-US" dirty="0" smtClean="0"/>
              <a:t>simplest </a:t>
            </a:r>
            <a:r>
              <a:rPr lang="en-US" dirty="0"/>
              <a:t>insertion algorithm</a:t>
            </a:r>
            <a:r>
              <a:rPr lang="en-US" dirty="0" smtClean="0"/>
              <a:t>:</a:t>
            </a:r>
          </a:p>
          <a:p>
            <a:pPr marL="457200" indent="-457200">
              <a:buAutoNum type="arabicParenBoth"/>
            </a:pPr>
            <a:r>
              <a:rPr lang="en-US" dirty="0" smtClean="0"/>
              <a:t>First number as root;</a:t>
            </a:r>
          </a:p>
          <a:p>
            <a:pPr marL="457200" indent="-457200">
              <a:buAutoNum type="arabicParenBoth"/>
            </a:pPr>
            <a:r>
              <a:rPr lang="en-US" dirty="0" smtClean="0"/>
              <a:t>A </a:t>
            </a:r>
            <a:r>
              <a:rPr lang="en-US" dirty="0"/>
              <a:t>s</a:t>
            </a:r>
            <a:r>
              <a:rPr lang="en-US" dirty="0" smtClean="0"/>
              <a:t>maller number goes </a:t>
            </a:r>
            <a:r>
              <a:rPr lang="en-US" dirty="0"/>
              <a:t>t</a:t>
            </a:r>
            <a:r>
              <a:rPr lang="en-US" dirty="0" smtClean="0"/>
              <a:t>o  left subtree;</a:t>
            </a:r>
          </a:p>
          <a:p>
            <a:pPr marL="457200" indent="-457200">
              <a:buAutoNum type="arabicParenBoth"/>
            </a:pPr>
            <a:r>
              <a:rPr lang="en-US" dirty="0" smtClean="0"/>
              <a:t>A larger number goes to right subtree.</a:t>
            </a:r>
            <a:endParaRPr lang="en-US" dirty="0"/>
          </a:p>
        </p:txBody>
      </p:sp>
      <p:sp>
        <p:nvSpPr>
          <p:cNvPr id="110" name="Rectangle 109"/>
          <p:cNvSpPr/>
          <p:nvPr/>
        </p:nvSpPr>
        <p:spPr>
          <a:xfrm>
            <a:off x="533400" y="2667000"/>
            <a:ext cx="4495789" cy="1200329"/>
          </a:xfrm>
          <a:prstGeom prst="rect">
            <a:avLst/>
          </a:prstGeom>
        </p:spPr>
        <p:txBody>
          <a:bodyPr wrap="square">
            <a:spAutoFit/>
          </a:bodyPr>
          <a:lstStyle/>
          <a:p>
            <a:r>
              <a:rPr lang="en-US" dirty="0" smtClean="0"/>
              <a:t>In the worst case, when the input numbers are sorted, the tree becomes a </a:t>
            </a:r>
            <a:r>
              <a:rPr lang="en-US" dirty="0" smtClean="0">
                <a:solidFill>
                  <a:srgbClr val="0066CC"/>
                </a:solidFill>
              </a:rPr>
              <a:t>linked list</a:t>
            </a:r>
            <a:r>
              <a:rPr lang="en-US" dirty="0" smtClean="0"/>
              <a:t>. </a:t>
            </a:r>
          </a:p>
        </p:txBody>
      </p:sp>
      <p:sp>
        <p:nvSpPr>
          <p:cNvPr id="111" name="Rectangle 110"/>
          <p:cNvSpPr/>
          <p:nvPr/>
        </p:nvSpPr>
        <p:spPr>
          <a:xfrm>
            <a:off x="533399" y="4538961"/>
            <a:ext cx="4495789" cy="830997"/>
          </a:xfrm>
          <a:prstGeom prst="rect">
            <a:avLst/>
          </a:prstGeom>
        </p:spPr>
        <p:txBody>
          <a:bodyPr wrap="square">
            <a:spAutoFit/>
          </a:bodyPr>
          <a:lstStyle/>
          <a:p>
            <a:r>
              <a:rPr lang="en-US" dirty="0" smtClean="0"/>
              <a:t>The complexity of this insertion algorithm is the order of </a:t>
            </a:r>
            <a:r>
              <a:rPr lang="en-US" dirty="0" smtClean="0">
                <a:solidFill>
                  <a:srgbClr val="0066CC"/>
                </a:solidFill>
              </a:rPr>
              <a:t>O(n)</a:t>
            </a:r>
            <a:r>
              <a:rPr lang="en-US" dirty="0" smtClean="0"/>
              <a:t>.</a:t>
            </a:r>
            <a:endParaRPr lang="en-US" dirty="0"/>
          </a:p>
        </p:txBody>
      </p:sp>
      <p:sp>
        <p:nvSpPr>
          <p:cNvPr id="18" name="Striped Right Arrow 17"/>
          <p:cNvSpPr/>
          <p:nvPr/>
        </p:nvSpPr>
        <p:spPr bwMode="auto">
          <a:xfrm>
            <a:off x="3505200" y="3909276"/>
            <a:ext cx="1219200" cy="510324"/>
          </a:xfrm>
          <a:prstGeom prst="stripedRightArrow">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3" name="Rectangle 112"/>
          <p:cNvSpPr/>
          <p:nvPr/>
        </p:nvSpPr>
        <p:spPr>
          <a:xfrm>
            <a:off x="533400" y="5562600"/>
            <a:ext cx="4687883" cy="830997"/>
          </a:xfrm>
          <a:prstGeom prst="rect">
            <a:avLst/>
          </a:prstGeom>
        </p:spPr>
        <p:txBody>
          <a:bodyPr wrap="square">
            <a:spAutoFit/>
          </a:bodyPr>
          <a:lstStyle/>
          <a:p>
            <a:r>
              <a:rPr lang="en-US" dirty="0" smtClean="0"/>
              <a:t>The complexity of search algorithm for an arbitrary tree is </a:t>
            </a:r>
            <a:r>
              <a:rPr lang="en-US" dirty="0" smtClean="0">
                <a:solidFill>
                  <a:srgbClr val="0066CC"/>
                </a:solidFill>
              </a:rPr>
              <a:t>O(n)</a:t>
            </a:r>
            <a:r>
              <a:rPr lang="en-US" dirty="0" smtClean="0"/>
              <a:t>.</a:t>
            </a:r>
            <a:endParaRPr lang="en-US" dirty="0"/>
          </a:p>
        </p:txBody>
      </p:sp>
      <p:sp>
        <p:nvSpPr>
          <p:cNvPr id="2" name="Rectangle 1"/>
          <p:cNvSpPr/>
          <p:nvPr/>
        </p:nvSpPr>
        <p:spPr>
          <a:xfrm>
            <a:off x="533400" y="3915939"/>
            <a:ext cx="2847896" cy="461665"/>
          </a:xfrm>
          <a:prstGeom prst="rect">
            <a:avLst/>
          </a:prstGeom>
        </p:spPr>
        <p:txBody>
          <a:bodyPr wrap="none">
            <a:spAutoFit/>
          </a:bodyPr>
          <a:lstStyle/>
          <a:p>
            <a:r>
              <a:rPr lang="en-US" dirty="0"/>
              <a:t>A typical scenario is: </a:t>
            </a:r>
          </a:p>
        </p:txBody>
      </p:sp>
    </p:spTree>
    <p:extLst>
      <p:ext uri="{BB962C8B-B14F-4D97-AF65-F5344CB8AC3E}">
        <p14:creationId xmlns:p14="http://schemas.microsoft.com/office/powerpoint/2010/main" val="389045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wipe(left)">
                                      <p:cBhvr>
                                        <p:cTn id="25" dur="500"/>
                                        <p:tgtEl>
                                          <p:spTgt spid="1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wipe(left)">
                                      <p:cBhvr>
                                        <p:cTn id="3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8" grpId="0" animBg="1"/>
      <p:bldP spid="113"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228600"/>
            <a:ext cx="9144000" cy="563563"/>
          </a:xfrm>
        </p:spPr>
        <p:txBody>
          <a:bodyPr/>
          <a:lstStyle/>
          <a:p>
            <a:r>
              <a:rPr lang="en-US" sz="2800" dirty="0" smtClean="0"/>
              <a:t>Restructure the tree during insertion to make it balanced</a:t>
            </a:r>
          </a:p>
        </p:txBody>
      </p:sp>
      <p:grpSp>
        <p:nvGrpSpPr>
          <p:cNvPr id="69" name="Group 68"/>
          <p:cNvGrpSpPr/>
          <p:nvPr/>
        </p:nvGrpSpPr>
        <p:grpSpPr>
          <a:xfrm>
            <a:off x="304800" y="1219114"/>
            <a:ext cx="3465517" cy="5334086"/>
            <a:chOff x="4916487" y="1029088"/>
            <a:chExt cx="3465517" cy="5334086"/>
          </a:xfrm>
        </p:grpSpPr>
        <p:sp>
          <p:nvSpPr>
            <p:cNvPr id="70" name="Oval 51"/>
            <p:cNvSpPr>
              <a:spLocks noChangeArrowheads="1"/>
            </p:cNvSpPr>
            <p:nvPr/>
          </p:nvSpPr>
          <p:spPr bwMode="auto">
            <a:xfrm>
              <a:off x="6477002" y="1831023"/>
              <a:ext cx="533401" cy="510323"/>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71" name="Oval 52"/>
            <p:cNvSpPr>
              <a:spLocks noChangeArrowheads="1"/>
            </p:cNvSpPr>
            <p:nvPr/>
          </p:nvSpPr>
          <p:spPr bwMode="auto">
            <a:xfrm>
              <a:off x="6553202" y="4236830"/>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13</a:t>
              </a:r>
              <a:endParaRPr lang="en-US" dirty="0"/>
            </a:p>
          </p:txBody>
        </p:sp>
        <p:sp>
          <p:nvSpPr>
            <p:cNvPr id="72" name="Oval 53"/>
            <p:cNvSpPr>
              <a:spLocks noChangeArrowheads="1"/>
            </p:cNvSpPr>
            <p:nvPr/>
          </p:nvSpPr>
          <p:spPr bwMode="auto">
            <a:xfrm>
              <a:off x="4916487" y="4176035"/>
              <a:ext cx="533401" cy="510323"/>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73" name="Oval 54"/>
            <p:cNvSpPr>
              <a:spLocks noChangeArrowheads="1"/>
            </p:cNvSpPr>
            <p:nvPr/>
          </p:nvSpPr>
          <p:spPr bwMode="auto">
            <a:xfrm>
              <a:off x="7848603" y="3361991"/>
              <a:ext cx="533401" cy="510323"/>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74" name="Oval 55"/>
            <p:cNvSpPr>
              <a:spLocks noChangeArrowheads="1"/>
            </p:cNvSpPr>
            <p:nvPr/>
          </p:nvSpPr>
          <p:spPr bwMode="auto">
            <a:xfrm>
              <a:off x="7315203" y="2560056"/>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15</a:t>
              </a:r>
            </a:p>
          </p:txBody>
        </p:sp>
        <p:sp>
          <p:nvSpPr>
            <p:cNvPr id="75" name="Oval 56"/>
            <p:cNvSpPr>
              <a:spLocks noChangeArrowheads="1"/>
            </p:cNvSpPr>
            <p:nvPr/>
          </p:nvSpPr>
          <p:spPr bwMode="auto">
            <a:xfrm>
              <a:off x="5715001" y="2560056"/>
              <a:ext cx="533401" cy="510323"/>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76" name="AutoShape 57"/>
            <p:cNvCxnSpPr>
              <a:cxnSpLocks noChangeShapeType="1"/>
              <a:stCxn id="70" idx="3"/>
              <a:endCxn id="75" idx="7"/>
            </p:cNvCxnSpPr>
            <p:nvPr/>
          </p:nvCxnSpPr>
          <p:spPr bwMode="auto">
            <a:xfrm flipH="1">
              <a:off x="6170614" y="2266924"/>
              <a:ext cx="384175" cy="367554"/>
            </a:xfrm>
            <a:prstGeom prst="straightConnector1">
              <a:avLst/>
            </a:prstGeom>
            <a:noFill/>
            <a:ln w="9525">
              <a:solidFill>
                <a:schemeClr val="tx1"/>
              </a:solidFill>
              <a:round/>
              <a:headEnd/>
              <a:tailEnd type="triangle" w="med" len="med"/>
            </a:ln>
          </p:spPr>
        </p:cxnSp>
        <p:cxnSp>
          <p:nvCxnSpPr>
            <p:cNvPr id="77" name="AutoShape 58"/>
            <p:cNvCxnSpPr>
              <a:cxnSpLocks noChangeShapeType="1"/>
              <a:stCxn id="70" idx="5"/>
              <a:endCxn id="74" idx="1"/>
            </p:cNvCxnSpPr>
            <p:nvPr/>
          </p:nvCxnSpPr>
          <p:spPr bwMode="auto">
            <a:xfrm>
              <a:off x="6932615" y="2266924"/>
              <a:ext cx="460376" cy="367554"/>
            </a:xfrm>
            <a:prstGeom prst="straightConnector1">
              <a:avLst/>
            </a:prstGeom>
            <a:noFill/>
            <a:ln w="9525">
              <a:solidFill>
                <a:schemeClr val="tx1"/>
              </a:solidFill>
              <a:round/>
              <a:headEnd/>
              <a:tailEnd type="triangle" w="med" len="med"/>
            </a:ln>
          </p:spPr>
        </p:cxnSp>
        <p:sp>
          <p:nvSpPr>
            <p:cNvPr id="78" name="Oval 59"/>
            <p:cNvSpPr>
              <a:spLocks noChangeArrowheads="1"/>
            </p:cNvSpPr>
            <p:nvPr/>
          </p:nvSpPr>
          <p:spPr bwMode="auto">
            <a:xfrm>
              <a:off x="6781802" y="3361991"/>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14</a:t>
              </a:r>
            </a:p>
          </p:txBody>
        </p:sp>
        <p:sp>
          <p:nvSpPr>
            <p:cNvPr id="79" name="Oval 60"/>
            <p:cNvSpPr>
              <a:spLocks noChangeArrowheads="1"/>
            </p:cNvSpPr>
            <p:nvPr/>
          </p:nvSpPr>
          <p:spPr bwMode="auto">
            <a:xfrm>
              <a:off x="5373688" y="3360472"/>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5</a:t>
              </a:r>
            </a:p>
          </p:txBody>
        </p:sp>
        <p:sp>
          <p:nvSpPr>
            <p:cNvPr id="80" name="Oval 61"/>
            <p:cNvSpPr>
              <a:spLocks noChangeArrowheads="1"/>
            </p:cNvSpPr>
            <p:nvPr/>
          </p:nvSpPr>
          <p:spPr bwMode="auto">
            <a:xfrm>
              <a:off x="5829301" y="4162407"/>
              <a:ext cx="533401" cy="510323"/>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81" name="AutoShape 62"/>
            <p:cNvCxnSpPr>
              <a:cxnSpLocks noChangeShapeType="1"/>
              <a:stCxn id="78" idx="4"/>
              <a:endCxn id="71" idx="0"/>
            </p:cNvCxnSpPr>
            <p:nvPr/>
          </p:nvCxnSpPr>
          <p:spPr bwMode="auto">
            <a:xfrm flipH="1">
              <a:off x="6819902" y="3872314"/>
              <a:ext cx="228600" cy="364516"/>
            </a:xfrm>
            <a:prstGeom prst="straightConnector1">
              <a:avLst/>
            </a:prstGeom>
            <a:noFill/>
            <a:ln w="9525">
              <a:solidFill>
                <a:schemeClr val="tx1"/>
              </a:solidFill>
              <a:round/>
              <a:headEnd/>
              <a:tailEnd type="triangle" w="med" len="med"/>
            </a:ln>
          </p:spPr>
        </p:cxnSp>
        <p:cxnSp>
          <p:nvCxnSpPr>
            <p:cNvPr id="82" name="AutoShape 63"/>
            <p:cNvCxnSpPr>
              <a:cxnSpLocks noChangeShapeType="1"/>
              <a:stCxn id="75" idx="3"/>
              <a:endCxn id="79" idx="0"/>
            </p:cNvCxnSpPr>
            <p:nvPr/>
          </p:nvCxnSpPr>
          <p:spPr bwMode="auto">
            <a:xfrm flipH="1">
              <a:off x="5640389" y="2995644"/>
              <a:ext cx="152727" cy="364828"/>
            </a:xfrm>
            <a:prstGeom prst="straightConnector1">
              <a:avLst/>
            </a:prstGeom>
            <a:noFill/>
            <a:ln w="9525">
              <a:solidFill>
                <a:schemeClr val="tx1"/>
              </a:solidFill>
              <a:round/>
              <a:headEnd/>
              <a:tailEnd type="triangle" w="med" len="med"/>
            </a:ln>
          </p:spPr>
        </p:cxnSp>
        <p:cxnSp>
          <p:nvCxnSpPr>
            <p:cNvPr id="83" name="AutoShape 64"/>
            <p:cNvCxnSpPr>
              <a:cxnSpLocks noChangeShapeType="1"/>
              <a:stCxn id="74" idx="5"/>
              <a:endCxn id="73" idx="0"/>
            </p:cNvCxnSpPr>
            <p:nvPr/>
          </p:nvCxnSpPr>
          <p:spPr bwMode="auto">
            <a:xfrm>
              <a:off x="7770816" y="2995956"/>
              <a:ext cx="344488" cy="366035"/>
            </a:xfrm>
            <a:prstGeom prst="straightConnector1">
              <a:avLst/>
            </a:prstGeom>
            <a:noFill/>
            <a:ln w="9525">
              <a:solidFill>
                <a:schemeClr val="tx1"/>
              </a:solidFill>
              <a:round/>
              <a:headEnd/>
              <a:tailEnd type="triangle" w="med" len="med"/>
            </a:ln>
          </p:spPr>
        </p:cxnSp>
        <p:cxnSp>
          <p:nvCxnSpPr>
            <p:cNvPr id="84" name="AutoShape 65"/>
            <p:cNvCxnSpPr>
              <a:cxnSpLocks noChangeShapeType="1"/>
              <a:stCxn id="79" idx="3"/>
              <a:endCxn id="72" idx="0"/>
            </p:cNvCxnSpPr>
            <p:nvPr/>
          </p:nvCxnSpPr>
          <p:spPr bwMode="auto">
            <a:xfrm flipH="1">
              <a:off x="5183188" y="3796060"/>
              <a:ext cx="268615" cy="379975"/>
            </a:xfrm>
            <a:prstGeom prst="straightConnector1">
              <a:avLst/>
            </a:prstGeom>
            <a:noFill/>
            <a:ln w="9525">
              <a:solidFill>
                <a:schemeClr val="tx1"/>
              </a:solidFill>
              <a:round/>
              <a:headEnd/>
              <a:tailEnd type="triangle" w="med" len="med"/>
            </a:ln>
          </p:spPr>
        </p:cxnSp>
        <p:cxnSp>
          <p:nvCxnSpPr>
            <p:cNvPr id="85" name="AutoShape 66"/>
            <p:cNvCxnSpPr>
              <a:cxnSpLocks noChangeShapeType="1"/>
              <a:stCxn id="74" idx="3"/>
              <a:endCxn id="78" idx="0"/>
            </p:cNvCxnSpPr>
            <p:nvPr/>
          </p:nvCxnSpPr>
          <p:spPr bwMode="auto">
            <a:xfrm flipH="1">
              <a:off x="7048502" y="2995956"/>
              <a:ext cx="344488" cy="366035"/>
            </a:xfrm>
            <a:prstGeom prst="straightConnector1">
              <a:avLst/>
            </a:prstGeom>
            <a:noFill/>
            <a:ln w="9525">
              <a:solidFill>
                <a:schemeClr val="tx1"/>
              </a:solidFill>
              <a:round/>
              <a:headEnd/>
              <a:tailEnd type="triangle" w="med" len="med"/>
            </a:ln>
          </p:spPr>
        </p:cxnSp>
        <p:cxnSp>
          <p:nvCxnSpPr>
            <p:cNvPr id="86" name="AutoShape 67"/>
            <p:cNvCxnSpPr>
              <a:cxnSpLocks noChangeShapeType="1"/>
              <a:stCxn id="79" idx="5"/>
              <a:endCxn id="80" idx="0"/>
            </p:cNvCxnSpPr>
            <p:nvPr/>
          </p:nvCxnSpPr>
          <p:spPr bwMode="auto">
            <a:xfrm>
              <a:off x="5828974" y="3796060"/>
              <a:ext cx="267028" cy="366347"/>
            </a:xfrm>
            <a:prstGeom prst="straightConnector1">
              <a:avLst/>
            </a:prstGeom>
            <a:noFill/>
            <a:ln w="9525">
              <a:solidFill>
                <a:schemeClr val="tx1"/>
              </a:solidFill>
              <a:round/>
              <a:headEnd/>
              <a:tailEnd type="triangle" w="med" len="med"/>
            </a:ln>
          </p:spPr>
        </p:cxnSp>
        <p:sp>
          <p:nvSpPr>
            <p:cNvPr id="87" name="Text Box 69"/>
            <p:cNvSpPr txBox="1">
              <a:spLocks noChangeArrowheads="1"/>
            </p:cNvSpPr>
            <p:nvPr/>
          </p:nvSpPr>
          <p:spPr bwMode="auto">
            <a:xfrm>
              <a:off x="5486400" y="5694894"/>
              <a:ext cx="184150" cy="441976"/>
            </a:xfrm>
            <a:prstGeom prst="rect">
              <a:avLst/>
            </a:prstGeom>
            <a:noFill/>
            <a:ln w="9525">
              <a:noFill/>
              <a:miter lim="800000"/>
              <a:headEnd/>
              <a:tailEnd/>
            </a:ln>
          </p:spPr>
          <p:txBody>
            <a:bodyPr wrap="none">
              <a:spAutoFit/>
            </a:bodyPr>
            <a:lstStyle/>
            <a:p>
              <a:endParaRPr lang="en-US" dirty="0"/>
            </a:p>
          </p:txBody>
        </p:sp>
        <p:sp>
          <p:nvSpPr>
            <p:cNvPr id="88" name="Oval 90"/>
            <p:cNvSpPr>
              <a:spLocks noChangeArrowheads="1"/>
            </p:cNvSpPr>
            <p:nvPr/>
          </p:nvSpPr>
          <p:spPr bwMode="auto">
            <a:xfrm>
              <a:off x="6172201" y="5038765"/>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12</a:t>
              </a:r>
              <a:endParaRPr lang="en-US" dirty="0"/>
            </a:p>
          </p:txBody>
        </p:sp>
        <p:cxnSp>
          <p:nvCxnSpPr>
            <p:cNvPr id="89" name="AutoShape 91"/>
            <p:cNvCxnSpPr>
              <a:cxnSpLocks noChangeShapeType="1"/>
              <a:stCxn id="71" idx="3"/>
              <a:endCxn id="88" idx="0"/>
            </p:cNvCxnSpPr>
            <p:nvPr/>
          </p:nvCxnSpPr>
          <p:spPr bwMode="auto">
            <a:xfrm flipH="1">
              <a:off x="6438902" y="4672730"/>
              <a:ext cx="192088" cy="366035"/>
            </a:xfrm>
            <a:prstGeom prst="straightConnector1">
              <a:avLst/>
            </a:prstGeom>
            <a:noFill/>
            <a:ln w="9525">
              <a:solidFill>
                <a:schemeClr val="tx1"/>
              </a:solidFill>
              <a:round/>
              <a:headEnd/>
              <a:tailEnd type="triangle" w="med" len="med"/>
            </a:ln>
          </p:spPr>
        </p:cxnSp>
        <p:sp>
          <p:nvSpPr>
            <p:cNvPr id="90" name="Text Box 96"/>
            <p:cNvSpPr txBox="1">
              <a:spLocks noChangeArrowheads="1"/>
            </p:cNvSpPr>
            <p:nvPr/>
          </p:nvSpPr>
          <p:spPr bwMode="auto">
            <a:xfrm>
              <a:off x="6400802" y="1029088"/>
              <a:ext cx="674688" cy="437419"/>
            </a:xfrm>
            <a:prstGeom prst="rect">
              <a:avLst/>
            </a:prstGeom>
            <a:noFill/>
            <a:ln w="9525">
              <a:noFill/>
              <a:miter lim="800000"/>
              <a:headEnd/>
              <a:tailEnd/>
            </a:ln>
          </p:spPr>
          <p:txBody>
            <a:bodyPr wrap="none">
              <a:spAutoFit/>
            </a:bodyPr>
            <a:lstStyle/>
            <a:p>
              <a:r>
                <a:rPr lang="en-US"/>
                <a:t>root</a:t>
              </a:r>
            </a:p>
          </p:txBody>
        </p:sp>
        <p:cxnSp>
          <p:nvCxnSpPr>
            <p:cNvPr id="91" name="AutoShape 97"/>
            <p:cNvCxnSpPr>
              <a:cxnSpLocks noChangeShapeType="1"/>
              <a:stCxn id="90" idx="2"/>
            </p:cNvCxnSpPr>
            <p:nvPr/>
          </p:nvCxnSpPr>
          <p:spPr bwMode="auto">
            <a:xfrm>
              <a:off x="6738939" y="1466507"/>
              <a:ext cx="4763" cy="364516"/>
            </a:xfrm>
            <a:prstGeom prst="straightConnector1">
              <a:avLst/>
            </a:prstGeom>
            <a:noFill/>
            <a:ln w="9525">
              <a:solidFill>
                <a:schemeClr val="tx1"/>
              </a:solidFill>
              <a:round/>
              <a:headEnd/>
              <a:tailEnd type="triangle" w="med" len="med"/>
            </a:ln>
          </p:spPr>
        </p:cxnSp>
        <p:sp>
          <p:nvSpPr>
            <p:cNvPr id="92" name="Oval 90"/>
            <p:cNvSpPr>
              <a:spLocks noChangeArrowheads="1"/>
            </p:cNvSpPr>
            <p:nvPr/>
          </p:nvSpPr>
          <p:spPr bwMode="auto">
            <a:xfrm>
              <a:off x="5791201" y="5852851"/>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11</a:t>
              </a:r>
              <a:endParaRPr lang="en-US" dirty="0"/>
            </a:p>
          </p:txBody>
        </p:sp>
        <p:cxnSp>
          <p:nvCxnSpPr>
            <p:cNvPr id="93" name="AutoShape 91"/>
            <p:cNvCxnSpPr>
              <a:cxnSpLocks noChangeShapeType="1"/>
              <a:stCxn id="88" idx="3"/>
              <a:endCxn id="92" idx="0"/>
            </p:cNvCxnSpPr>
            <p:nvPr/>
          </p:nvCxnSpPr>
          <p:spPr bwMode="auto">
            <a:xfrm flipH="1">
              <a:off x="6057901" y="5474666"/>
              <a:ext cx="192088" cy="378185"/>
            </a:xfrm>
            <a:prstGeom prst="straightConnector1">
              <a:avLst/>
            </a:prstGeom>
            <a:noFill/>
            <a:ln w="9525">
              <a:solidFill>
                <a:schemeClr val="tx1"/>
              </a:solidFill>
              <a:round/>
              <a:headEnd/>
              <a:tailEnd type="triangle" w="med" len="med"/>
            </a:ln>
          </p:spPr>
        </p:cxnSp>
      </p:grpSp>
      <p:sp>
        <p:nvSpPr>
          <p:cNvPr id="117" name="Text Box 69"/>
          <p:cNvSpPr txBox="1">
            <a:spLocks noChangeArrowheads="1"/>
          </p:cNvSpPr>
          <p:nvPr/>
        </p:nvSpPr>
        <p:spPr bwMode="auto">
          <a:xfrm>
            <a:off x="5141913" y="5855146"/>
            <a:ext cx="184150" cy="441976"/>
          </a:xfrm>
          <a:prstGeom prst="rect">
            <a:avLst/>
          </a:prstGeom>
          <a:noFill/>
          <a:ln w="9525">
            <a:noFill/>
            <a:miter lim="800000"/>
            <a:headEnd/>
            <a:tailEnd/>
          </a:ln>
        </p:spPr>
        <p:txBody>
          <a:bodyPr wrap="none">
            <a:spAutoFit/>
          </a:bodyPr>
          <a:lstStyle/>
          <a:p>
            <a:endParaRPr lang="en-US" dirty="0"/>
          </a:p>
        </p:txBody>
      </p:sp>
      <p:grpSp>
        <p:nvGrpSpPr>
          <p:cNvPr id="24" name="Group 23"/>
          <p:cNvGrpSpPr/>
          <p:nvPr/>
        </p:nvGrpSpPr>
        <p:grpSpPr>
          <a:xfrm>
            <a:off x="4992683" y="1382231"/>
            <a:ext cx="3465517" cy="3657270"/>
            <a:chOff x="4992683" y="1143000"/>
            <a:chExt cx="3465517" cy="3657270"/>
          </a:xfrm>
        </p:grpSpPr>
        <p:sp>
          <p:nvSpPr>
            <p:cNvPr id="95" name="Oval 51"/>
            <p:cNvSpPr>
              <a:spLocks noChangeArrowheads="1"/>
            </p:cNvSpPr>
            <p:nvPr/>
          </p:nvSpPr>
          <p:spPr bwMode="auto">
            <a:xfrm>
              <a:off x="6553198" y="1944935"/>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11</a:t>
              </a:r>
              <a:endParaRPr lang="en-US" dirty="0"/>
            </a:p>
          </p:txBody>
        </p:sp>
        <p:sp>
          <p:nvSpPr>
            <p:cNvPr id="96" name="Oval 52"/>
            <p:cNvSpPr>
              <a:spLocks noChangeArrowheads="1"/>
            </p:cNvSpPr>
            <p:nvPr/>
          </p:nvSpPr>
          <p:spPr bwMode="auto">
            <a:xfrm>
              <a:off x="7285364" y="4276318"/>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14</a:t>
              </a:r>
              <a:endParaRPr lang="en-US" dirty="0"/>
            </a:p>
          </p:txBody>
        </p:sp>
        <p:sp>
          <p:nvSpPr>
            <p:cNvPr id="97" name="Oval 53"/>
            <p:cNvSpPr>
              <a:spLocks noChangeArrowheads="1"/>
            </p:cNvSpPr>
            <p:nvPr/>
          </p:nvSpPr>
          <p:spPr bwMode="auto">
            <a:xfrm>
              <a:off x="4992683" y="4289947"/>
              <a:ext cx="533401" cy="510323"/>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98" name="Oval 54"/>
            <p:cNvSpPr>
              <a:spLocks noChangeArrowheads="1"/>
            </p:cNvSpPr>
            <p:nvPr/>
          </p:nvSpPr>
          <p:spPr bwMode="auto">
            <a:xfrm>
              <a:off x="7924799" y="3475903"/>
              <a:ext cx="533401" cy="510323"/>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99" name="Oval 55"/>
            <p:cNvSpPr>
              <a:spLocks noChangeArrowheads="1"/>
            </p:cNvSpPr>
            <p:nvPr/>
          </p:nvSpPr>
          <p:spPr bwMode="auto">
            <a:xfrm>
              <a:off x="7391399" y="2673968"/>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15</a:t>
              </a:r>
            </a:p>
          </p:txBody>
        </p:sp>
        <p:sp>
          <p:nvSpPr>
            <p:cNvPr id="100" name="Oval 56"/>
            <p:cNvSpPr>
              <a:spLocks noChangeArrowheads="1"/>
            </p:cNvSpPr>
            <p:nvPr/>
          </p:nvSpPr>
          <p:spPr bwMode="auto">
            <a:xfrm>
              <a:off x="5791197" y="2673968"/>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7</a:t>
              </a:r>
              <a:endParaRPr lang="en-US" dirty="0"/>
            </a:p>
          </p:txBody>
        </p:sp>
        <p:cxnSp>
          <p:nvCxnSpPr>
            <p:cNvPr id="101" name="AutoShape 57"/>
            <p:cNvCxnSpPr>
              <a:cxnSpLocks noChangeShapeType="1"/>
              <a:stCxn id="95" idx="3"/>
              <a:endCxn id="100" idx="7"/>
            </p:cNvCxnSpPr>
            <p:nvPr/>
          </p:nvCxnSpPr>
          <p:spPr bwMode="auto">
            <a:xfrm flipH="1">
              <a:off x="6246810" y="2380836"/>
              <a:ext cx="384175" cy="367554"/>
            </a:xfrm>
            <a:prstGeom prst="straightConnector1">
              <a:avLst/>
            </a:prstGeom>
            <a:noFill/>
            <a:ln w="9525">
              <a:solidFill>
                <a:schemeClr val="tx1"/>
              </a:solidFill>
              <a:round/>
              <a:headEnd/>
              <a:tailEnd type="triangle" w="med" len="med"/>
            </a:ln>
          </p:spPr>
        </p:cxnSp>
        <p:cxnSp>
          <p:nvCxnSpPr>
            <p:cNvPr id="102" name="AutoShape 58"/>
            <p:cNvCxnSpPr>
              <a:cxnSpLocks noChangeShapeType="1"/>
              <a:stCxn id="95" idx="5"/>
              <a:endCxn id="99" idx="1"/>
            </p:cNvCxnSpPr>
            <p:nvPr/>
          </p:nvCxnSpPr>
          <p:spPr bwMode="auto">
            <a:xfrm>
              <a:off x="7008811" y="2380836"/>
              <a:ext cx="460376" cy="367554"/>
            </a:xfrm>
            <a:prstGeom prst="straightConnector1">
              <a:avLst/>
            </a:prstGeom>
            <a:noFill/>
            <a:ln w="9525">
              <a:solidFill>
                <a:schemeClr val="tx1"/>
              </a:solidFill>
              <a:round/>
              <a:headEnd/>
              <a:tailEnd type="triangle" w="med" len="med"/>
            </a:ln>
          </p:spPr>
        </p:cxnSp>
        <p:sp>
          <p:nvSpPr>
            <p:cNvPr id="103" name="Oval 59"/>
            <p:cNvSpPr>
              <a:spLocks noChangeArrowheads="1"/>
            </p:cNvSpPr>
            <p:nvPr/>
          </p:nvSpPr>
          <p:spPr bwMode="auto">
            <a:xfrm>
              <a:off x="6857998" y="3475903"/>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13</a:t>
              </a:r>
              <a:endParaRPr lang="en-US" dirty="0"/>
            </a:p>
          </p:txBody>
        </p:sp>
        <p:sp>
          <p:nvSpPr>
            <p:cNvPr id="104" name="Oval 60"/>
            <p:cNvSpPr>
              <a:spLocks noChangeArrowheads="1"/>
            </p:cNvSpPr>
            <p:nvPr/>
          </p:nvSpPr>
          <p:spPr bwMode="auto">
            <a:xfrm>
              <a:off x="5746746" y="4276317"/>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8</a:t>
              </a:r>
              <a:endParaRPr lang="en-US" dirty="0"/>
            </a:p>
          </p:txBody>
        </p:sp>
        <p:sp>
          <p:nvSpPr>
            <p:cNvPr id="107" name="Oval 61"/>
            <p:cNvSpPr>
              <a:spLocks noChangeArrowheads="1"/>
            </p:cNvSpPr>
            <p:nvPr/>
          </p:nvSpPr>
          <p:spPr bwMode="auto">
            <a:xfrm>
              <a:off x="6134097" y="3475903"/>
              <a:ext cx="533400"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10</a:t>
              </a:r>
              <a:endParaRPr lang="en-US" dirty="0"/>
            </a:p>
          </p:txBody>
        </p:sp>
        <p:cxnSp>
          <p:nvCxnSpPr>
            <p:cNvPr id="108" name="AutoShape 62"/>
            <p:cNvCxnSpPr>
              <a:cxnSpLocks noChangeShapeType="1"/>
              <a:stCxn id="103" idx="5"/>
              <a:endCxn id="96" idx="0"/>
            </p:cNvCxnSpPr>
            <p:nvPr/>
          </p:nvCxnSpPr>
          <p:spPr bwMode="auto">
            <a:xfrm>
              <a:off x="7313284" y="3911491"/>
              <a:ext cx="238781" cy="364827"/>
            </a:xfrm>
            <a:prstGeom prst="straightConnector1">
              <a:avLst/>
            </a:prstGeom>
            <a:noFill/>
            <a:ln w="9525">
              <a:solidFill>
                <a:schemeClr val="tx1"/>
              </a:solidFill>
              <a:round/>
              <a:headEnd/>
              <a:tailEnd type="triangle" w="med" len="med"/>
            </a:ln>
          </p:spPr>
        </p:cxnSp>
        <p:cxnSp>
          <p:nvCxnSpPr>
            <p:cNvPr id="109" name="AutoShape 63"/>
            <p:cNvCxnSpPr>
              <a:cxnSpLocks noChangeShapeType="1"/>
              <a:stCxn id="107" idx="3"/>
              <a:endCxn id="104" idx="0"/>
            </p:cNvCxnSpPr>
            <p:nvPr/>
          </p:nvCxnSpPr>
          <p:spPr bwMode="auto">
            <a:xfrm flipH="1">
              <a:off x="6013447" y="3911491"/>
              <a:ext cx="198765" cy="364826"/>
            </a:xfrm>
            <a:prstGeom prst="straightConnector1">
              <a:avLst/>
            </a:prstGeom>
            <a:noFill/>
            <a:ln w="9525">
              <a:solidFill>
                <a:schemeClr val="tx1"/>
              </a:solidFill>
              <a:round/>
              <a:headEnd/>
              <a:tailEnd type="triangle" w="med" len="med"/>
            </a:ln>
          </p:spPr>
        </p:cxnSp>
        <p:cxnSp>
          <p:nvCxnSpPr>
            <p:cNvPr id="112" name="AutoShape 64"/>
            <p:cNvCxnSpPr>
              <a:cxnSpLocks noChangeShapeType="1"/>
              <a:stCxn id="99" idx="5"/>
              <a:endCxn id="98" idx="0"/>
            </p:cNvCxnSpPr>
            <p:nvPr/>
          </p:nvCxnSpPr>
          <p:spPr bwMode="auto">
            <a:xfrm>
              <a:off x="7847012" y="3109868"/>
              <a:ext cx="344488" cy="366035"/>
            </a:xfrm>
            <a:prstGeom prst="straightConnector1">
              <a:avLst/>
            </a:prstGeom>
            <a:noFill/>
            <a:ln w="9525">
              <a:solidFill>
                <a:schemeClr val="tx1"/>
              </a:solidFill>
              <a:round/>
              <a:headEnd/>
              <a:tailEnd type="triangle" w="med" len="med"/>
            </a:ln>
          </p:spPr>
        </p:cxnSp>
        <p:cxnSp>
          <p:nvCxnSpPr>
            <p:cNvPr id="114" name="AutoShape 65"/>
            <p:cNvCxnSpPr>
              <a:cxnSpLocks noChangeShapeType="1"/>
              <a:stCxn id="122" idx="3"/>
              <a:endCxn id="97" idx="0"/>
            </p:cNvCxnSpPr>
            <p:nvPr/>
          </p:nvCxnSpPr>
          <p:spPr bwMode="auto">
            <a:xfrm flipH="1">
              <a:off x="5259384" y="3885721"/>
              <a:ext cx="226709" cy="404226"/>
            </a:xfrm>
            <a:prstGeom prst="straightConnector1">
              <a:avLst/>
            </a:prstGeom>
            <a:noFill/>
            <a:ln w="9525">
              <a:solidFill>
                <a:schemeClr val="tx1"/>
              </a:solidFill>
              <a:round/>
              <a:headEnd/>
              <a:tailEnd type="triangle" w="med" len="med"/>
            </a:ln>
          </p:spPr>
        </p:cxnSp>
        <p:cxnSp>
          <p:nvCxnSpPr>
            <p:cNvPr id="115" name="AutoShape 66"/>
            <p:cNvCxnSpPr>
              <a:cxnSpLocks noChangeShapeType="1"/>
              <a:stCxn id="99" idx="3"/>
              <a:endCxn id="103" idx="0"/>
            </p:cNvCxnSpPr>
            <p:nvPr/>
          </p:nvCxnSpPr>
          <p:spPr bwMode="auto">
            <a:xfrm flipH="1">
              <a:off x="7124698" y="3109868"/>
              <a:ext cx="344488" cy="366035"/>
            </a:xfrm>
            <a:prstGeom prst="straightConnector1">
              <a:avLst/>
            </a:prstGeom>
            <a:noFill/>
            <a:ln w="9525">
              <a:solidFill>
                <a:schemeClr val="tx1"/>
              </a:solidFill>
              <a:round/>
              <a:headEnd/>
              <a:tailEnd type="triangle" w="med" len="med"/>
            </a:ln>
          </p:spPr>
        </p:cxnSp>
        <p:cxnSp>
          <p:nvCxnSpPr>
            <p:cNvPr id="116" name="AutoShape 67"/>
            <p:cNvCxnSpPr>
              <a:cxnSpLocks noChangeShapeType="1"/>
              <a:stCxn id="100" idx="5"/>
              <a:endCxn id="107" idx="0"/>
            </p:cNvCxnSpPr>
            <p:nvPr/>
          </p:nvCxnSpPr>
          <p:spPr bwMode="auto">
            <a:xfrm>
              <a:off x="6246483" y="3109556"/>
              <a:ext cx="154314" cy="366347"/>
            </a:xfrm>
            <a:prstGeom prst="straightConnector1">
              <a:avLst/>
            </a:prstGeom>
            <a:noFill/>
            <a:ln w="9525">
              <a:solidFill>
                <a:schemeClr val="tx1"/>
              </a:solidFill>
              <a:round/>
              <a:headEnd/>
              <a:tailEnd type="triangle" w="med" len="med"/>
            </a:ln>
          </p:spPr>
        </p:cxnSp>
        <p:sp>
          <p:nvSpPr>
            <p:cNvPr id="118" name="Oval 90"/>
            <p:cNvSpPr>
              <a:spLocks noChangeArrowheads="1"/>
            </p:cNvSpPr>
            <p:nvPr/>
          </p:nvSpPr>
          <p:spPr bwMode="auto">
            <a:xfrm>
              <a:off x="6476998" y="4276316"/>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12</a:t>
              </a:r>
              <a:endParaRPr lang="en-US" dirty="0"/>
            </a:p>
          </p:txBody>
        </p:sp>
        <p:cxnSp>
          <p:nvCxnSpPr>
            <p:cNvPr id="119" name="AutoShape 91"/>
            <p:cNvCxnSpPr>
              <a:cxnSpLocks noChangeShapeType="1"/>
              <a:stCxn id="103" idx="3"/>
              <a:endCxn id="118" idx="0"/>
            </p:cNvCxnSpPr>
            <p:nvPr/>
          </p:nvCxnSpPr>
          <p:spPr bwMode="auto">
            <a:xfrm flipH="1">
              <a:off x="6743699" y="3911491"/>
              <a:ext cx="192414" cy="364825"/>
            </a:xfrm>
            <a:prstGeom prst="straightConnector1">
              <a:avLst/>
            </a:prstGeom>
            <a:noFill/>
            <a:ln w="9525">
              <a:solidFill>
                <a:schemeClr val="tx1"/>
              </a:solidFill>
              <a:round/>
              <a:headEnd/>
              <a:tailEnd type="triangle" w="med" len="med"/>
            </a:ln>
          </p:spPr>
        </p:cxnSp>
        <p:sp>
          <p:nvSpPr>
            <p:cNvPr id="120" name="Text Box 96"/>
            <p:cNvSpPr txBox="1">
              <a:spLocks noChangeArrowheads="1"/>
            </p:cNvSpPr>
            <p:nvPr/>
          </p:nvSpPr>
          <p:spPr bwMode="auto">
            <a:xfrm>
              <a:off x="6476998" y="1143000"/>
              <a:ext cx="674688" cy="437419"/>
            </a:xfrm>
            <a:prstGeom prst="rect">
              <a:avLst/>
            </a:prstGeom>
            <a:noFill/>
            <a:ln w="9525">
              <a:noFill/>
              <a:miter lim="800000"/>
              <a:headEnd/>
              <a:tailEnd/>
            </a:ln>
          </p:spPr>
          <p:txBody>
            <a:bodyPr wrap="none">
              <a:spAutoFit/>
            </a:bodyPr>
            <a:lstStyle/>
            <a:p>
              <a:r>
                <a:rPr lang="en-US"/>
                <a:t>root</a:t>
              </a:r>
            </a:p>
          </p:txBody>
        </p:sp>
        <p:cxnSp>
          <p:nvCxnSpPr>
            <p:cNvPr id="121" name="AutoShape 97"/>
            <p:cNvCxnSpPr>
              <a:cxnSpLocks noChangeShapeType="1"/>
              <a:stCxn id="120" idx="2"/>
            </p:cNvCxnSpPr>
            <p:nvPr/>
          </p:nvCxnSpPr>
          <p:spPr bwMode="auto">
            <a:xfrm>
              <a:off x="6815135" y="1580419"/>
              <a:ext cx="4763" cy="364516"/>
            </a:xfrm>
            <a:prstGeom prst="straightConnector1">
              <a:avLst/>
            </a:prstGeom>
            <a:noFill/>
            <a:ln w="9525">
              <a:solidFill>
                <a:schemeClr val="tx1"/>
              </a:solidFill>
              <a:round/>
              <a:headEnd/>
              <a:tailEnd type="triangle" w="med" len="med"/>
            </a:ln>
          </p:spPr>
        </p:cxnSp>
        <p:sp>
          <p:nvSpPr>
            <p:cNvPr id="122" name="Oval 90"/>
            <p:cNvSpPr>
              <a:spLocks noChangeArrowheads="1"/>
            </p:cNvSpPr>
            <p:nvPr/>
          </p:nvSpPr>
          <p:spPr bwMode="auto">
            <a:xfrm>
              <a:off x="5407978" y="3450133"/>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5</a:t>
              </a:r>
              <a:endParaRPr lang="en-US" dirty="0"/>
            </a:p>
          </p:txBody>
        </p:sp>
        <p:cxnSp>
          <p:nvCxnSpPr>
            <p:cNvPr id="123" name="AutoShape 91"/>
            <p:cNvCxnSpPr>
              <a:cxnSpLocks noChangeShapeType="1"/>
              <a:stCxn id="100" idx="3"/>
              <a:endCxn id="122" idx="0"/>
            </p:cNvCxnSpPr>
            <p:nvPr/>
          </p:nvCxnSpPr>
          <p:spPr bwMode="auto">
            <a:xfrm flipH="1">
              <a:off x="5674679" y="3109556"/>
              <a:ext cx="194633" cy="340577"/>
            </a:xfrm>
            <a:prstGeom prst="straightConnector1">
              <a:avLst/>
            </a:prstGeom>
            <a:noFill/>
            <a:ln w="9525">
              <a:solidFill>
                <a:schemeClr val="tx1"/>
              </a:solidFill>
              <a:round/>
              <a:headEnd/>
              <a:tailEnd type="triangle" w="med" len="med"/>
            </a:ln>
          </p:spPr>
        </p:cxnSp>
      </p:grpSp>
      <p:sp>
        <p:nvSpPr>
          <p:cNvPr id="138" name="Striped Right Arrow 137"/>
          <p:cNvSpPr/>
          <p:nvPr/>
        </p:nvSpPr>
        <p:spPr bwMode="auto">
          <a:xfrm>
            <a:off x="4040184" y="3532116"/>
            <a:ext cx="1219200" cy="510324"/>
          </a:xfrm>
          <a:prstGeom prst="stripedRightArrow">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9" name="Rectangle 138"/>
          <p:cNvSpPr/>
          <p:nvPr/>
        </p:nvSpPr>
        <p:spPr>
          <a:xfrm>
            <a:off x="4295310" y="5320605"/>
            <a:ext cx="4495789" cy="1384995"/>
          </a:xfrm>
          <a:prstGeom prst="rect">
            <a:avLst/>
          </a:prstGeom>
        </p:spPr>
        <p:txBody>
          <a:bodyPr wrap="square">
            <a:spAutoFit/>
          </a:bodyPr>
          <a:lstStyle/>
          <a:p>
            <a:r>
              <a:rPr lang="en-US" sz="2800" dirty="0" smtClean="0"/>
              <a:t>The complexity of search algorithm for a balanced binary search tree is </a:t>
            </a:r>
            <a:r>
              <a:rPr lang="en-US" sz="2800" dirty="0" smtClean="0">
                <a:solidFill>
                  <a:srgbClr val="0066CC"/>
                </a:solidFill>
              </a:rPr>
              <a:t>O(</a:t>
            </a:r>
            <a:r>
              <a:rPr lang="en-US" sz="2800" dirty="0" err="1" smtClean="0">
                <a:solidFill>
                  <a:srgbClr val="0066CC"/>
                </a:solidFill>
              </a:rPr>
              <a:t>lg</a:t>
            </a:r>
            <a:r>
              <a:rPr lang="en-US" sz="2800" dirty="0" smtClean="0">
                <a:solidFill>
                  <a:srgbClr val="0066CC"/>
                </a:solidFill>
              </a:rPr>
              <a:t> </a:t>
            </a:r>
            <a:r>
              <a:rPr lang="en-US" sz="2800" i="1" dirty="0" smtClean="0">
                <a:solidFill>
                  <a:srgbClr val="0066CC"/>
                </a:solidFill>
              </a:rPr>
              <a:t>n</a:t>
            </a:r>
            <a:r>
              <a:rPr lang="en-US" sz="2800" dirty="0" smtClean="0">
                <a:solidFill>
                  <a:srgbClr val="0066CC"/>
                </a:solidFill>
              </a:rPr>
              <a:t>)</a:t>
            </a:r>
            <a:r>
              <a:rPr lang="en-US" sz="2800" dirty="0" smtClean="0"/>
              <a:t>.</a:t>
            </a:r>
            <a:endParaRPr lang="en-US" sz="2800" dirty="0"/>
          </a:p>
        </p:txBody>
      </p:sp>
      <p:sp>
        <p:nvSpPr>
          <p:cNvPr id="25" name="Rounded Rectangular Callout 24"/>
          <p:cNvSpPr/>
          <p:nvPr/>
        </p:nvSpPr>
        <p:spPr bwMode="auto">
          <a:xfrm>
            <a:off x="3086735" y="802192"/>
            <a:ext cx="2971162" cy="1605390"/>
          </a:xfrm>
          <a:prstGeom prst="wedgeRoundRectCallout">
            <a:avLst>
              <a:gd name="adj1" fmla="val 41221"/>
              <a:gd name="adj2" fmla="val 80241"/>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Data </a:t>
            </a:r>
            <a:r>
              <a:rPr lang="en-US" dirty="0" smtClean="0"/>
              <a:t>search is more </a:t>
            </a:r>
            <a:r>
              <a:rPr kumimoji="0" lang="en-US" sz="2400" b="0" i="0" u="none" strike="noStrike" cap="none" normalizeH="0" baseline="0" dirty="0" smtClean="0">
                <a:ln>
                  <a:noFill/>
                </a:ln>
                <a:solidFill>
                  <a:schemeClr val="tx1"/>
                </a:solidFill>
                <a:effectLst/>
                <a:latin typeface="Times New Roman" pitchFamily="18" charset="0"/>
              </a:rPr>
              <a:t>often than insertion. Thus,</a:t>
            </a:r>
            <a:r>
              <a:rPr kumimoji="0" lang="en-US" sz="2400" b="0" i="0" u="none" strike="noStrike" cap="none" normalizeH="0" dirty="0" smtClean="0">
                <a:ln>
                  <a:noFill/>
                </a:ln>
                <a:solidFill>
                  <a:schemeClr val="tx1"/>
                </a:solidFill>
                <a:effectLst/>
                <a:latin typeface="Times New Roman" pitchFamily="18" charset="0"/>
              </a:rPr>
              <a:t> s</a:t>
            </a:r>
            <a:r>
              <a:rPr kumimoji="0" lang="en-US" sz="2400" b="0" i="0" u="none" strike="noStrike" cap="none" normalizeH="0" baseline="0" dirty="0" smtClean="0">
                <a:ln>
                  <a:noFill/>
                </a:ln>
                <a:solidFill>
                  <a:schemeClr val="tx1"/>
                </a:solidFill>
                <a:effectLst/>
                <a:latin typeface="Times New Roman" pitchFamily="18" charset="0"/>
              </a:rPr>
              <a:t>earch speed</a:t>
            </a:r>
            <a:r>
              <a:rPr kumimoji="0" lang="en-US" sz="2400" b="0" i="0" u="none" strike="noStrike" cap="none" normalizeH="0" dirty="0" smtClean="0">
                <a:ln>
                  <a:noFill/>
                </a:ln>
                <a:solidFill>
                  <a:schemeClr val="tx1"/>
                </a:solidFill>
                <a:effectLst/>
                <a:latin typeface="Times New Roman" pitchFamily="18" charset="0"/>
              </a:rPr>
              <a:t> is more important.</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6" name="Rectangle 55"/>
          <p:cNvSpPr/>
          <p:nvPr/>
        </p:nvSpPr>
        <p:spPr>
          <a:xfrm>
            <a:off x="3651558" y="2590800"/>
            <a:ext cx="1987242" cy="954107"/>
          </a:xfrm>
          <a:prstGeom prst="rect">
            <a:avLst/>
          </a:prstGeom>
        </p:spPr>
        <p:txBody>
          <a:bodyPr wrap="square">
            <a:spAutoFit/>
          </a:bodyPr>
          <a:lstStyle/>
          <a:p>
            <a:pPr algn="ctr"/>
            <a:r>
              <a:rPr lang="en-US" sz="2800" dirty="0" smtClean="0"/>
              <a:t>Insertion takes longer</a:t>
            </a:r>
            <a:endParaRPr lang="en-US" sz="2800" dirty="0"/>
          </a:p>
        </p:txBody>
      </p:sp>
    </p:spTree>
    <p:extLst>
      <p:ext uri="{BB962C8B-B14F-4D97-AF65-F5344CB8AC3E}">
        <p14:creationId xmlns:p14="http://schemas.microsoft.com/office/powerpoint/2010/main" val="25106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8"/>
                                        </p:tgtEl>
                                        <p:attrNameLst>
                                          <p:attrName>style.visibility</p:attrName>
                                        </p:attrNameLst>
                                      </p:cBhvr>
                                      <p:to>
                                        <p:strVal val="visible"/>
                                      </p:to>
                                    </p:set>
                                    <p:animEffect transition="in" filter="wipe(left)">
                                      <p:cBhvr>
                                        <p:cTn id="11" dur="500"/>
                                        <p:tgtEl>
                                          <p:spTgt spid="13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wipe(left)">
                                      <p:cBhvr>
                                        <p:cTn id="24" dur="500"/>
                                        <p:tgtEl>
                                          <p:spTgt spid="13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p:bldP spid="25"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dirty="0" smtClean="0"/>
              <a:t>Search Algorithm Complexity Summary</a:t>
            </a:r>
            <a:endParaRPr lang="en-US" dirty="0"/>
          </a:p>
        </p:txBody>
      </p:sp>
      <p:sp>
        <p:nvSpPr>
          <p:cNvPr id="3" name="Content Placeholder 2"/>
          <p:cNvSpPr>
            <a:spLocks noGrp="1"/>
          </p:cNvSpPr>
          <p:nvPr>
            <p:ph idx="1"/>
          </p:nvPr>
        </p:nvSpPr>
        <p:spPr>
          <a:xfrm>
            <a:off x="381000" y="958849"/>
            <a:ext cx="8305799" cy="5419725"/>
          </a:xfrm>
        </p:spPr>
        <p:txBody>
          <a:bodyPr/>
          <a:lstStyle/>
          <a:p>
            <a:pPr marL="457200" indent="-457200">
              <a:buFont typeface="Wingdings" panose="05000000000000000000" pitchFamily="2" charset="2"/>
              <a:buChar char="Ø"/>
            </a:pPr>
            <a:r>
              <a:rPr lang="en-US" sz="3200" dirty="0" smtClean="0"/>
              <a:t>Linear search complexity </a:t>
            </a:r>
            <a:r>
              <a:rPr lang="en-US" sz="3200" dirty="0" smtClean="0">
                <a:solidFill>
                  <a:srgbClr val="0066CC"/>
                </a:solidFill>
              </a:rPr>
              <a:t>O(</a:t>
            </a:r>
            <a:r>
              <a:rPr lang="en-US" sz="3200" i="1" dirty="0">
                <a:solidFill>
                  <a:srgbClr val="0066CC"/>
                </a:solidFill>
              </a:rPr>
              <a:t>n</a:t>
            </a:r>
            <a:r>
              <a:rPr lang="en-US" sz="3200" dirty="0" smtClean="0">
                <a:solidFill>
                  <a:srgbClr val="0066CC"/>
                </a:solidFill>
              </a:rPr>
              <a:t>)</a:t>
            </a:r>
            <a:r>
              <a:rPr lang="en-US" sz="3200" dirty="0" smtClean="0"/>
              <a:t>: </a:t>
            </a:r>
            <a:br>
              <a:rPr lang="en-US" sz="3200" dirty="0" smtClean="0"/>
            </a:br>
            <a:r>
              <a:rPr lang="en-US" sz="3200" dirty="0" smtClean="0"/>
              <a:t>for data stored in arrays or linked lists</a:t>
            </a:r>
          </a:p>
          <a:p>
            <a:pPr marL="457200" indent="-457200">
              <a:buFont typeface="Wingdings" panose="05000000000000000000" pitchFamily="2" charset="2"/>
              <a:buChar char="Ø"/>
            </a:pPr>
            <a:r>
              <a:rPr lang="en-US" sz="3200" dirty="0" smtClean="0"/>
              <a:t>Binary search </a:t>
            </a:r>
            <a:r>
              <a:rPr lang="en-US" sz="3200" dirty="0"/>
              <a:t>complexity </a:t>
            </a:r>
            <a:r>
              <a:rPr lang="en-US" sz="3200" dirty="0" smtClean="0">
                <a:solidFill>
                  <a:srgbClr val="0066CC"/>
                </a:solidFill>
              </a:rPr>
              <a:t>O(</a:t>
            </a:r>
            <a:r>
              <a:rPr lang="en-US" sz="3200" dirty="0" err="1" smtClean="0">
                <a:solidFill>
                  <a:srgbClr val="0066CC"/>
                </a:solidFill>
              </a:rPr>
              <a:t>lg</a:t>
            </a:r>
            <a:r>
              <a:rPr lang="en-US" sz="3200" i="1" dirty="0" err="1" smtClean="0">
                <a:solidFill>
                  <a:srgbClr val="0066CC"/>
                </a:solidFill>
              </a:rPr>
              <a:t>n</a:t>
            </a:r>
            <a:r>
              <a:rPr lang="en-US" sz="3200" dirty="0" smtClean="0">
                <a:solidFill>
                  <a:srgbClr val="0066CC"/>
                </a:solidFill>
              </a:rPr>
              <a:t>)</a:t>
            </a:r>
            <a:r>
              <a:rPr lang="en-US" sz="3200" dirty="0"/>
              <a:t> </a:t>
            </a:r>
            <a:r>
              <a:rPr lang="en-US" sz="3200" dirty="0" smtClean="0"/>
              <a:t>if the binary tree is </a:t>
            </a:r>
            <a:r>
              <a:rPr lang="en-US" sz="3200" dirty="0" smtClean="0">
                <a:solidFill>
                  <a:srgbClr val="0066CC"/>
                </a:solidFill>
              </a:rPr>
              <a:t>balanced</a:t>
            </a:r>
            <a:r>
              <a:rPr lang="en-US" sz="3200" dirty="0" smtClean="0"/>
              <a:t>. </a:t>
            </a:r>
          </a:p>
          <a:p>
            <a:pPr marL="457200" indent="-457200">
              <a:buFont typeface="Wingdings" panose="05000000000000000000" pitchFamily="2" charset="2"/>
              <a:buChar char="Ø"/>
            </a:pPr>
            <a:r>
              <a:rPr lang="en-US" sz="3200" dirty="0" smtClean="0"/>
              <a:t>If the binary search tree can be arbitrary, it could be a linked list. Thus, the complexity is </a:t>
            </a:r>
            <a:r>
              <a:rPr lang="en-US" sz="3200" dirty="0">
                <a:solidFill>
                  <a:srgbClr val="0066CC"/>
                </a:solidFill>
              </a:rPr>
              <a:t>O(</a:t>
            </a:r>
            <a:r>
              <a:rPr lang="en-US" sz="3200" i="1" dirty="0">
                <a:solidFill>
                  <a:srgbClr val="0066CC"/>
                </a:solidFill>
              </a:rPr>
              <a:t>n</a:t>
            </a:r>
            <a:r>
              <a:rPr lang="en-US" sz="3200" dirty="0" smtClean="0">
                <a:solidFill>
                  <a:srgbClr val="0066CC"/>
                </a:solidFill>
              </a:rPr>
              <a:t>)</a:t>
            </a:r>
            <a:r>
              <a:rPr lang="en-US" sz="3200" dirty="0" smtClean="0"/>
              <a:t>.</a:t>
            </a:r>
          </a:p>
          <a:p>
            <a:pPr marL="457200" indent="-457200">
              <a:buFont typeface="Wingdings" panose="05000000000000000000" pitchFamily="2" charset="2"/>
              <a:buChar char="Ø"/>
            </a:pPr>
            <a:r>
              <a:rPr lang="en-US" sz="3200" dirty="0" smtClean="0"/>
              <a:t>To improve search speed:</a:t>
            </a:r>
          </a:p>
          <a:p>
            <a:pPr marL="879475" lvl="1" indent="-457200"/>
            <a:r>
              <a:rPr lang="en-US" sz="2800" dirty="0" smtClean="0"/>
              <a:t>Make the tree </a:t>
            </a:r>
            <a:r>
              <a:rPr lang="en-US" sz="2800" dirty="0" smtClean="0">
                <a:solidFill>
                  <a:srgbClr val="0066CC"/>
                </a:solidFill>
              </a:rPr>
              <a:t>balanced</a:t>
            </a:r>
            <a:r>
              <a:rPr lang="en-US" sz="2800" dirty="0" smtClean="0"/>
              <a:t>. It requires restructuring the tree when inserting: </a:t>
            </a:r>
            <a:r>
              <a:rPr lang="en-US" sz="2800" dirty="0" smtClean="0">
                <a:solidFill>
                  <a:srgbClr val="FF0000"/>
                </a:solidFill>
              </a:rPr>
              <a:t>Red</a:t>
            </a:r>
            <a:r>
              <a:rPr lang="en-US" sz="2800" dirty="0" smtClean="0"/>
              <a:t>-Black tree in CSE310</a:t>
            </a:r>
          </a:p>
          <a:p>
            <a:pPr marL="879475" lvl="1" indent="-457200"/>
            <a:r>
              <a:rPr lang="en-US" sz="2800" dirty="0" smtClean="0"/>
              <a:t>Allow more children: The best performance for a k-</a:t>
            </a:r>
            <a:r>
              <a:rPr lang="en-US" sz="2800" dirty="0" err="1" smtClean="0"/>
              <a:t>ary</a:t>
            </a:r>
            <a:r>
              <a:rPr lang="en-US" sz="2800" dirty="0" smtClean="0"/>
              <a:t> search tree is </a:t>
            </a:r>
            <a:r>
              <a:rPr lang="en-US" sz="2800" dirty="0" smtClean="0">
                <a:solidFill>
                  <a:srgbClr val="0066CC"/>
                </a:solidFill>
              </a:rPr>
              <a:t>O(</a:t>
            </a:r>
            <a:r>
              <a:rPr lang="en-US" sz="2800" dirty="0" err="1" smtClean="0">
                <a:solidFill>
                  <a:srgbClr val="0066CC"/>
                </a:solidFill>
              </a:rPr>
              <a:t>log</a:t>
            </a:r>
            <a:r>
              <a:rPr lang="en-US" sz="2800" baseline="-25000" dirty="0" err="1" smtClean="0">
                <a:solidFill>
                  <a:srgbClr val="0066CC"/>
                </a:solidFill>
              </a:rPr>
              <a:t>k</a:t>
            </a:r>
            <a:r>
              <a:rPr lang="en-US" sz="3200" i="1" dirty="0" err="1">
                <a:solidFill>
                  <a:srgbClr val="0066CC"/>
                </a:solidFill>
                <a:ea typeface="+mn-ea"/>
                <a:cs typeface="+mn-cs"/>
              </a:rPr>
              <a:t>n</a:t>
            </a:r>
            <a:r>
              <a:rPr lang="en-US" sz="2800" dirty="0" smtClean="0">
                <a:solidFill>
                  <a:srgbClr val="0066CC"/>
                </a:solidFill>
              </a:rPr>
              <a:t>)</a:t>
            </a:r>
            <a:r>
              <a:rPr lang="en-US" sz="2800" dirty="0" smtClean="0"/>
              <a:t>:</a:t>
            </a:r>
          </a:p>
        </p:txBody>
      </p:sp>
      <p:grpSp>
        <p:nvGrpSpPr>
          <p:cNvPr id="8" name="Group 7"/>
          <p:cNvGrpSpPr/>
          <p:nvPr/>
        </p:nvGrpSpPr>
        <p:grpSpPr>
          <a:xfrm>
            <a:off x="5562600" y="5835381"/>
            <a:ext cx="2704714" cy="523220"/>
            <a:chOff x="5334000" y="6240394"/>
            <a:chExt cx="3022734" cy="58474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315075"/>
              <a:ext cx="1304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687859" y="6240394"/>
              <a:ext cx="1668875" cy="584740"/>
            </a:xfrm>
            <a:prstGeom prst="rect">
              <a:avLst/>
            </a:prstGeom>
          </p:spPr>
          <p:txBody>
            <a:bodyPr wrap="none">
              <a:spAutoFit/>
            </a:bodyPr>
            <a:lstStyle/>
            <a:p>
              <a:r>
                <a:rPr lang="en-US" sz="2800" dirty="0" err="1" smtClean="0">
                  <a:solidFill>
                    <a:srgbClr val="0070C0"/>
                  </a:solidFill>
                </a:rPr>
                <a:t>B</a:t>
              </a:r>
              <a:r>
                <a:rPr lang="en-US" sz="2800" dirty="0" err="1" smtClean="0">
                  <a:solidFill>
                    <a:srgbClr val="FF0000"/>
                  </a:solidFill>
                </a:rPr>
                <a:t>i</a:t>
              </a:r>
              <a:r>
                <a:rPr lang="en-US" sz="2800" dirty="0" err="1" smtClean="0">
                  <a:solidFill>
                    <a:srgbClr val="FFC000"/>
                  </a:solidFill>
                </a:rPr>
                <a:t>g</a:t>
              </a:r>
              <a:r>
                <a:rPr lang="en-US" sz="2800" dirty="0" err="1" smtClean="0">
                  <a:solidFill>
                    <a:srgbClr val="0066CC"/>
                  </a:solidFill>
                </a:rPr>
                <a:t>T</a:t>
              </a:r>
              <a:r>
                <a:rPr lang="en-US" sz="2800" dirty="0" err="1" smtClean="0">
                  <a:solidFill>
                    <a:srgbClr val="00B050"/>
                  </a:solidFill>
                </a:rPr>
                <a:t>a</a:t>
              </a:r>
              <a:r>
                <a:rPr lang="en-US" sz="2800" dirty="0" err="1" smtClean="0">
                  <a:solidFill>
                    <a:srgbClr val="FF0000"/>
                  </a:solidFill>
                </a:rPr>
                <a:t>b</a:t>
              </a:r>
              <a:r>
                <a:rPr lang="en-US" sz="2800" dirty="0" err="1" smtClean="0">
                  <a:solidFill>
                    <a:srgbClr val="FFC000"/>
                  </a:solidFill>
                </a:rPr>
                <a:t>l</a:t>
              </a:r>
              <a:r>
                <a:rPr lang="en-US" sz="2800" dirty="0" err="1" smtClean="0">
                  <a:solidFill>
                    <a:srgbClr val="0000FF"/>
                  </a:solidFill>
                </a:rPr>
                <a:t>e</a:t>
              </a:r>
              <a:endParaRPr lang="en-US" sz="2800" dirty="0">
                <a:solidFill>
                  <a:srgbClr val="0000FF"/>
                </a:solidFill>
              </a:endParaRPr>
            </a:p>
          </p:txBody>
        </p:sp>
      </p:grpSp>
    </p:spTree>
    <p:extLst>
      <p:ext uri="{BB962C8B-B14F-4D97-AF65-F5344CB8AC3E}">
        <p14:creationId xmlns:p14="http://schemas.microsoft.com/office/powerpoint/2010/main" val="11911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left)">
                                      <p:cBhvr>
                                        <p:cTn id="13" dur="500"/>
                                        <p:tgtEl>
                                          <p:spTgt spid="3">
                                            <p:txEl>
                                              <p:pRg st="5" end="5"/>
                                            </p:txEl>
                                          </p:spTgt>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250"/>
                                        <p:tgtEl>
                                          <p:spTgt spid="8"/>
                                        </p:tgtEl>
                                      </p:cBhvr>
                                    </p:animEffect>
                                    <p:anim calcmode="lin" valueType="num">
                                      <p:cBhvr>
                                        <p:cTn id="18" dur="1250" fill="hold"/>
                                        <p:tgtEl>
                                          <p:spTgt spid="8"/>
                                        </p:tgtEl>
                                        <p:attrNameLst>
                                          <p:attrName>ppt_x</p:attrName>
                                        </p:attrNameLst>
                                      </p:cBhvr>
                                      <p:tavLst>
                                        <p:tav tm="0">
                                          <p:val>
                                            <p:strVal val="#ppt_x"/>
                                          </p:val>
                                        </p:tav>
                                        <p:tav tm="100000">
                                          <p:val>
                                            <p:strVal val="#ppt_x"/>
                                          </p:val>
                                        </p:tav>
                                      </p:tavLst>
                                    </p:anim>
                                    <p:anim calcmode="lin" valueType="num">
                                      <p:cBhvr>
                                        <p:cTn id="19" dur="1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71513" y="152400"/>
            <a:ext cx="7807325" cy="563563"/>
          </a:xfrm>
        </p:spPr>
        <p:txBody>
          <a:bodyPr/>
          <a:lstStyle/>
          <a:p>
            <a:r>
              <a:rPr lang="en-US" smtClean="0"/>
              <a:t>Data Structure for Binary Search Trees</a:t>
            </a:r>
          </a:p>
        </p:txBody>
      </p:sp>
      <p:sp>
        <p:nvSpPr>
          <p:cNvPr id="129027" name="Text Box 3"/>
          <p:cNvSpPr txBox="1">
            <a:spLocks noChangeArrowheads="1"/>
          </p:cNvSpPr>
          <p:nvPr/>
        </p:nvSpPr>
        <p:spPr bwMode="auto">
          <a:xfrm>
            <a:off x="609600" y="1143000"/>
            <a:ext cx="8659813" cy="2098236"/>
          </a:xfrm>
          <a:prstGeom prst="rect">
            <a:avLst/>
          </a:prstGeom>
          <a:noFill/>
          <a:ln w="9525">
            <a:noFill/>
            <a:miter lim="800000"/>
            <a:headEnd/>
            <a:tailEnd/>
          </a:ln>
        </p:spPr>
        <p:txBody>
          <a:bodyPr lIns="96744" tIns="48372" rIns="96744" bIns="48372">
            <a:spAutoFit/>
          </a:bodyPr>
          <a:lstStyle/>
          <a:p>
            <a:pPr defTabSz="966788">
              <a:tabLst>
                <a:tab pos="463550" algn="l"/>
                <a:tab pos="4405313" algn="l"/>
              </a:tabLst>
            </a:pPr>
            <a:r>
              <a:rPr lang="en-US" sz="2500" dirty="0"/>
              <a:t>A tree node is defined by an object of at least </a:t>
            </a:r>
            <a:r>
              <a:rPr lang="en-US" sz="2500" dirty="0" smtClean="0"/>
              <a:t>three fields</a:t>
            </a:r>
            <a:r>
              <a:rPr lang="en-US" sz="2500" dirty="0"/>
              <a:t>:</a:t>
            </a:r>
          </a:p>
          <a:p>
            <a:pPr defTabSz="966788">
              <a:lnSpc>
                <a:spcPct val="120000"/>
              </a:lnSpc>
              <a:tabLst>
                <a:tab pos="463550" algn="l"/>
                <a:tab pos="4405313" algn="l"/>
              </a:tabLst>
            </a:pPr>
            <a:r>
              <a:rPr lang="en-US" sz="2500" dirty="0" err="1">
                <a:latin typeface="Arial" pitchFamily="34" charset="0"/>
              </a:rPr>
              <a:t>struct</a:t>
            </a:r>
            <a:r>
              <a:rPr lang="en-US" sz="2500" dirty="0">
                <a:latin typeface="Arial" pitchFamily="34" charset="0"/>
              </a:rPr>
              <a:t> </a:t>
            </a:r>
            <a:r>
              <a:rPr lang="en-US" sz="2500" dirty="0" err="1">
                <a:latin typeface="Arial" pitchFamily="34" charset="0"/>
              </a:rPr>
              <a:t>treeNode</a:t>
            </a:r>
            <a:r>
              <a:rPr lang="en-US" sz="2500" dirty="0">
                <a:latin typeface="Arial" pitchFamily="34" charset="0"/>
              </a:rPr>
              <a:t> {</a:t>
            </a:r>
          </a:p>
          <a:p>
            <a:pPr defTabSz="966788">
              <a:tabLst>
                <a:tab pos="463550" algn="l"/>
                <a:tab pos="4405313" algn="l"/>
              </a:tabLst>
            </a:pPr>
            <a:r>
              <a:rPr lang="en-US" sz="2500" dirty="0">
                <a:latin typeface="Arial" pitchFamily="34" charset="0"/>
              </a:rPr>
              <a:t>	</a:t>
            </a:r>
            <a:r>
              <a:rPr lang="en-US" sz="2500" dirty="0" err="1">
                <a:latin typeface="Arial" pitchFamily="34" charset="0"/>
              </a:rPr>
              <a:t>int</a:t>
            </a:r>
            <a:r>
              <a:rPr lang="en-US" sz="2500" dirty="0">
                <a:latin typeface="Arial" pitchFamily="34" charset="0"/>
              </a:rPr>
              <a:t> data; 	</a:t>
            </a:r>
            <a:r>
              <a:rPr lang="en-US" sz="2500" i="1" dirty="0">
                <a:solidFill>
                  <a:schemeClr val="accent2"/>
                </a:solidFill>
                <a:latin typeface="Arial" pitchFamily="34" charset="0"/>
              </a:rPr>
              <a:t>// also called key</a:t>
            </a:r>
          </a:p>
          <a:p>
            <a:pPr defTabSz="966788">
              <a:tabLst>
                <a:tab pos="463550" algn="l"/>
                <a:tab pos="4405313" algn="l"/>
              </a:tabLst>
            </a:pPr>
            <a:r>
              <a:rPr lang="en-US" sz="2500" dirty="0">
                <a:latin typeface="Arial" pitchFamily="34" charset="0"/>
              </a:rPr>
              <a:t>	</a:t>
            </a:r>
            <a:r>
              <a:rPr lang="en-US" sz="2500" dirty="0" err="1">
                <a:latin typeface="Arial" pitchFamily="34" charset="0"/>
              </a:rPr>
              <a:t>struct</a:t>
            </a:r>
            <a:r>
              <a:rPr lang="en-US" sz="2500" dirty="0">
                <a:latin typeface="Arial" pitchFamily="34" charset="0"/>
              </a:rPr>
              <a:t> </a:t>
            </a:r>
            <a:r>
              <a:rPr lang="en-US" sz="2500" dirty="0" err="1">
                <a:latin typeface="Arial" pitchFamily="34" charset="0"/>
              </a:rPr>
              <a:t>treeNode</a:t>
            </a:r>
            <a:r>
              <a:rPr lang="en-US" sz="2500" dirty="0">
                <a:latin typeface="Arial" pitchFamily="34" charset="0"/>
              </a:rPr>
              <a:t> *left, *right; 	</a:t>
            </a:r>
            <a:r>
              <a:rPr lang="en-US" sz="2500" i="1" dirty="0">
                <a:solidFill>
                  <a:schemeClr val="accent2"/>
                </a:solidFill>
                <a:latin typeface="Arial" pitchFamily="34" charset="0"/>
              </a:rPr>
              <a:t>// pointers to </a:t>
            </a:r>
            <a:r>
              <a:rPr lang="en-US" sz="2500" i="1" dirty="0" err="1">
                <a:solidFill>
                  <a:schemeClr val="accent2"/>
                </a:solidFill>
                <a:latin typeface="Arial" pitchFamily="34" charset="0"/>
              </a:rPr>
              <a:t>treeNode</a:t>
            </a:r>
            <a:r>
              <a:rPr lang="en-US" sz="2500" dirty="0">
                <a:latin typeface="Arial" pitchFamily="34" charset="0"/>
              </a:rPr>
              <a:t> </a:t>
            </a:r>
          </a:p>
          <a:p>
            <a:pPr defTabSz="966788">
              <a:tabLst>
                <a:tab pos="463550" algn="l"/>
                <a:tab pos="4405313" algn="l"/>
              </a:tabLst>
            </a:pPr>
            <a:r>
              <a:rPr lang="en-US" sz="2500" dirty="0">
                <a:latin typeface="Arial" pitchFamily="34" charset="0"/>
              </a:rPr>
              <a:t>}</a:t>
            </a:r>
          </a:p>
        </p:txBody>
      </p:sp>
      <p:sp>
        <p:nvSpPr>
          <p:cNvPr id="129028" name="Rectangle 5"/>
          <p:cNvSpPr>
            <a:spLocks noChangeArrowheads="1"/>
          </p:cNvSpPr>
          <p:nvPr/>
        </p:nvSpPr>
        <p:spPr bwMode="auto">
          <a:xfrm>
            <a:off x="3024188" y="44196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left</a:t>
            </a:r>
          </a:p>
        </p:txBody>
      </p:sp>
      <p:sp>
        <p:nvSpPr>
          <p:cNvPr id="129029" name="Rectangle 7"/>
          <p:cNvSpPr>
            <a:spLocks noChangeArrowheads="1"/>
          </p:cNvSpPr>
          <p:nvPr/>
        </p:nvSpPr>
        <p:spPr bwMode="auto">
          <a:xfrm>
            <a:off x="4799013" y="44196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right</a:t>
            </a:r>
          </a:p>
        </p:txBody>
      </p:sp>
      <p:sp>
        <p:nvSpPr>
          <p:cNvPr id="129030" name="Line 10"/>
          <p:cNvSpPr>
            <a:spLocks noChangeShapeType="1"/>
          </p:cNvSpPr>
          <p:nvPr/>
        </p:nvSpPr>
        <p:spPr bwMode="auto">
          <a:xfrm flipH="1">
            <a:off x="4343400" y="4038600"/>
            <a:ext cx="0" cy="381000"/>
          </a:xfrm>
          <a:prstGeom prst="line">
            <a:avLst/>
          </a:prstGeom>
          <a:noFill/>
          <a:ln w="9525">
            <a:solidFill>
              <a:schemeClr val="tx1"/>
            </a:solidFill>
            <a:round/>
            <a:headEnd/>
            <a:tailEnd type="triangle" w="med" len="med"/>
          </a:ln>
        </p:spPr>
        <p:txBody>
          <a:bodyPr/>
          <a:lstStyle/>
          <a:p>
            <a:endParaRPr lang="en-US"/>
          </a:p>
        </p:txBody>
      </p:sp>
      <p:sp>
        <p:nvSpPr>
          <p:cNvPr id="129031" name="Text Box 11"/>
          <p:cNvSpPr txBox="1">
            <a:spLocks noChangeArrowheads="1"/>
          </p:cNvSpPr>
          <p:nvPr/>
        </p:nvSpPr>
        <p:spPr bwMode="auto">
          <a:xfrm>
            <a:off x="3992563" y="3581400"/>
            <a:ext cx="723900" cy="476250"/>
          </a:xfrm>
          <a:prstGeom prst="rect">
            <a:avLst/>
          </a:prstGeom>
          <a:noFill/>
          <a:ln w="9525">
            <a:noFill/>
            <a:miter lim="800000"/>
            <a:headEnd/>
            <a:tailEnd/>
          </a:ln>
        </p:spPr>
        <p:txBody>
          <a:bodyPr wrap="none" lIns="96744" tIns="48372" rIns="96744" bIns="48372">
            <a:spAutoFit/>
          </a:bodyPr>
          <a:lstStyle/>
          <a:p>
            <a:pPr defTabSz="966788"/>
            <a:r>
              <a:rPr lang="en-US" sz="2500" i="1"/>
              <a:t>root</a:t>
            </a:r>
          </a:p>
        </p:txBody>
      </p:sp>
      <p:sp>
        <p:nvSpPr>
          <p:cNvPr id="129032" name="Rectangle 12"/>
          <p:cNvSpPr>
            <a:spLocks noChangeArrowheads="1"/>
          </p:cNvSpPr>
          <p:nvPr/>
        </p:nvSpPr>
        <p:spPr bwMode="auto">
          <a:xfrm>
            <a:off x="3911600" y="4419600"/>
            <a:ext cx="887413"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data</a:t>
            </a:r>
          </a:p>
        </p:txBody>
      </p:sp>
      <p:sp>
        <p:nvSpPr>
          <p:cNvPr id="129033" name="Rectangle 34"/>
          <p:cNvSpPr>
            <a:spLocks noChangeArrowheads="1"/>
          </p:cNvSpPr>
          <p:nvPr/>
        </p:nvSpPr>
        <p:spPr bwMode="auto">
          <a:xfrm>
            <a:off x="1452563" y="53340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left</a:t>
            </a:r>
          </a:p>
        </p:txBody>
      </p:sp>
      <p:sp>
        <p:nvSpPr>
          <p:cNvPr id="129034" name="Rectangle 35"/>
          <p:cNvSpPr>
            <a:spLocks noChangeArrowheads="1"/>
          </p:cNvSpPr>
          <p:nvPr/>
        </p:nvSpPr>
        <p:spPr bwMode="auto">
          <a:xfrm>
            <a:off x="3227388" y="53340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right</a:t>
            </a:r>
          </a:p>
        </p:txBody>
      </p:sp>
      <p:sp>
        <p:nvSpPr>
          <p:cNvPr id="129035" name="Rectangle 36"/>
          <p:cNvSpPr>
            <a:spLocks noChangeArrowheads="1"/>
          </p:cNvSpPr>
          <p:nvPr/>
        </p:nvSpPr>
        <p:spPr bwMode="auto">
          <a:xfrm>
            <a:off x="2339975" y="5334000"/>
            <a:ext cx="887413"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data</a:t>
            </a:r>
          </a:p>
        </p:txBody>
      </p:sp>
      <p:sp>
        <p:nvSpPr>
          <p:cNvPr id="129036" name="Rectangle 37"/>
          <p:cNvSpPr>
            <a:spLocks noChangeArrowheads="1"/>
          </p:cNvSpPr>
          <p:nvPr/>
        </p:nvSpPr>
        <p:spPr bwMode="auto">
          <a:xfrm>
            <a:off x="4729163" y="53340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left</a:t>
            </a:r>
          </a:p>
        </p:txBody>
      </p:sp>
      <p:sp>
        <p:nvSpPr>
          <p:cNvPr id="129037" name="Rectangle 38"/>
          <p:cNvSpPr>
            <a:spLocks noChangeArrowheads="1"/>
          </p:cNvSpPr>
          <p:nvPr/>
        </p:nvSpPr>
        <p:spPr bwMode="auto">
          <a:xfrm>
            <a:off x="6503988" y="53340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right</a:t>
            </a:r>
          </a:p>
        </p:txBody>
      </p:sp>
      <p:sp>
        <p:nvSpPr>
          <p:cNvPr id="129038" name="Rectangle 39"/>
          <p:cNvSpPr>
            <a:spLocks noChangeArrowheads="1"/>
          </p:cNvSpPr>
          <p:nvPr/>
        </p:nvSpPr>
        <p:spPr bwMode="auto">
          <a:xfrm>
            <a:off x="5616575" y="5334000"/>
            <a:ext cx="887413"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data</a:t>
            </a:r>
          </a:p>
        </p:txBody>
      </p:sp>
      <p:cxnSp>
        <p:nvCxnSpPr>
          <p:cNvPr id="129039" name="AutoShape 40"/>
          <p:cNvCxnSpPr>
            <a:cxnSpLocks noChangeShapeType="1"/>
            <a:stCxn id="129028" idx="2"/>
            <a:endCxn id="129035" idx="0"/>
          </p:cNvCxnSpPr>
          <p:nvPr/>
        </p:nvCxnSpPr>
        <p:spPr bwMode="auto">
          <a:xfrm flipH="1">
            <a:off x="2784475" y="4800600"/>
            <a:ext cx="684213" cy="533400"/>
          </a:xfrm>
          <a:prstGeom prst="straightConnector1">
            <a:avLst/>
          </a:prstGeom>
          <a:noFill/>
          <a:ln w="9525">
            <a:solidFill>
              <a:schemeClr val="tx1"/>
            </a:solidFill>
            <a:round/>
            <a:headEnd/>
            <a:tailEnd type="triangle" w="med" len="med"/>
          </a:ln>
        </p:spPr>
      </p:cxnSp>
      <p:cxnSp>
        <p:nvCxnSpPr>
          <p:cNvPr id="129040" name="AutoShape 41"/>
          <p:cNvCxnSpPr>
            <a:cxnSpLocks noChangeShapeType="1"/>
            <a:stCxn id="129029" idx="2"/>
            <a:endCxn id="129038" idx="0"/>
          </p:cNvCxnSpPr>
          <p:nvPr/>
        </p:nvCxnSpPr>
        <p:spPr bwMode="auto">
          <a:xfrm>
            <a:off x="5243513" y="4800600"/>
            <a:ext cx="817562" cy="533400"/>
          </a:xfrm>
          <a:prstGeom prst="straightConnector1">
            <a:avLst/>
          </a:prstGeom>
          <a:noFill/>
          <a:ln w="9525">
            <a:solidFill>
              <a:schemeClr val="tx1"/>
            </a:solidFill>
            <a:round/>
            <a:headEnd/>
            <a:tailEnd type="triangle" w="med" len="med"/>
          </a:ln>
        </p:spPr>
      </p:cxnSp>
    </p:spTree>
    <p:extLst>
      <p:ext uri="{BB962C8B-B14F-4D97-AF65-F5344CB8AC3E}">
        <p14:creationId xmlns:p14="http://schemas.microsoft.com/office/powerpoint/2010/main" val="439915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241300"/>
            <a:ext cx="9144000" cy="901700"/>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dirty="0">
                <a:solidFill>
                  <a:srgbClr val="000080"/>
                </a:solidFill>
                <a:cs typeface="Times New Roman" pitchFamily="18" charset="0"/>
              </a:rPr>
              <a:t>General Structure of Iteration and </a:t>
            </a:r>
            <a:r>
              <a:rPr lang="en-US" sz="3400" b="1" dirty="0">
                <a:solidFill>
                  <a:srgbClr val="000080"/>
                </a:solidFill>
              </a:rPr>
              <a:t>Recursion</a:t>
            </a:r>
          </a:p>
          <a:p>
            <a:pPr marL="363538" indent="-363538" algn="ctr" defTabSz="966788">
              <a:lnSpc>
                <a:spcPct val="85000"/>
              </a:lnSpc>
              <a:spcBef>
                <a:spcPct val="20000"/>
              </a:spcBef>
            </a:pPr>
            <a:r>
              <a:rPr lang="en-US" sz="1800" b="1" dirty="0" smtClean="0">
                <a:solidFill>
                  <a:schemeClr val="accent1"/>
                </a:solidFill>
              </a:rPr>
              <a:t>Reading: Text Section 2.7</a:t>
            </a:r>
            <a:endParaRPr lang="en-US" sz="1800" b="1" dirty="0">
              <a:solidFill>
                <a:schemeClr val="accent1"/>
              </a:solidFill>
            </a:endParaRPr>
          </a:p>
        </p:txBody>
      </p:sp>
      <p:sp>
        <p:nvSpPr>
          <p:cNvPr id="98307" name="Rectangle 3"/>
          <p:cNvSpPr>
            <a:spLocks noChangeArrowheads="1"/>
          </p:cNvSpPr>
          <p:nvPr/>
        </p:nvSpPr>
        <p:spPr bwMode="auto">
          <a:xfrm>
            <a:off x="806450" y="5927725"/>
            <a:ext cx="2154238" cy="387350"/>
          </a:xfrm>
          <a:prstGeom prst="rect">
            <a:avLst/>
          </a:prstGeom>
          <a:noFill/>
          <a:ln w="9525">
            <a:noFill/>
            <a:miter lim="800000"/>
            <a:headEnd/>
            <a:tailEnd/>
          </a:ln>
        </p:spPr>
        <p:txBody>
          <a:bodyPr lIns="96744" tIns="48372" rIns="96744" bIns="48372">
            <a:spAutoFit/>
          </a:bodyPr>
          <a:lstStyle/>
          <a:p>
            <a:pPr defTabSz="966788">
              <a:tabLst>
                <a:tab pos="2538413" algn="l"/>
                <a:tab pos="5561013" algn="l"/>
              </a:tabLst>
            </a:pPr>
            <a:r>
              <a:rPr lang="en-GB" sz="1900">
                <a:cs typeface="Times New Roman" pitchFamily="18" charset="0"/>
              </a:rPr>
              <a:t>while-loop</a:t>
            </a:r>
            <a:endParaRPr lang="en-GB" sz="1900"/>
          </a:p>
        </p:txBody>
      </p:sp>
      <p:sp>
        <p:nvSpPr>
          <p:cNvPr id="98308" name="Rectangle 4"/>
          <p:cNvSpPr>
            <a:spLocks noChangeArrowheads="1"/>
          </p:cNvSpPr>
          <p:nvPr/>
        </p:nvSpPr>
        <p:spPr bwMode="auto">
          <a:xfrm>
            <a:off x="1279525" y="5149850"/>
            <a:ext cx="476250" cy="365125"/>
          </a:xfrm>
          <a:prstGeom prst="rect">
            <a:avLst/>
          </a:prstGeom>
          <a:noFill/>
          <a:ln w="9525">
            <a:noFill/>
            <a:miter lim="800000"/>
            <a:headEnd/>
            <a:tailEnd/>
          </a:ln>
        </p:spPr>
        <p:txBody>
          <a:bodyPr/>
          <a:lstStyle/>
          <a:p>
            <a:endParaRPr lang="en-US"/>
          </a:p>
        </p:txBody>
      </p:sp>
      <p:sp>
        <p:nvSpPr>
          <p:cNvPr id="98309" name="Rectangle 5"/>
          <p:cNvSpPr>
            <a:spLocks noChangeArrowheads="1"/>
          </p:cNvSpPr>
          <p:nvPr/>
        </p:nvSpPr>
        <p:spPr bwMode="auto">
          <a:xfrm>
            <a:off x="1404938" y="5227638"/>
            <a:ext cx="222250" cy="241300"/>
          </a:xfrm>
          <a:prstGeom prst="rect">
            <a:avLst/>
          </a:prstGeom>
          <a:noFill/>
          <a:ln w="9525">
            <a:noFill/>
            <a:miter lim="800000"/>
            <a:headEnd/>
            <a:tailEnd/>
          </a:ln>
        </p:spPr>
        <p:txBody>
          <a:bodyPr wrap="none" lIns="0" tIns="0" rIns="0" bIns="0">
            <a:spAutoFit/>
          </a:bodyPr>
          <a:lstStyle/>
          <a:p>
            <a:pPr defTabSz="966788"/>
            <a:r>
              <a:rPr lang="en-US" sz="1600">
                <a:solidFill>
                  <a:srgbClr val="000000"/>
                </a:solidFill>
              </a:rPr>
              <a:t>(a)</a:t>
            </a:r>
            <a:endParaRPr lang="en-US" sz="2500"/>
          </a:p>
        </p:txBody>
      </p:sp>
      <p:sp>
        <p:nvSpPr>
          <p:cNvPr id="98310" name="Rectangle 6"/>
          <p:cNvSpPr>
            <a:spLocks noChangeArrowheads="1"/>
          </p:cNvSpPr>
          <p:nvPr/>
        </p:nvSpPr>
        <p:spPr bwMode="auto">
          <a:xfrm>
            <a:off x="1279525" y="5149850"/>
            <a:ext cx="476250" cy="365125"/>
          </a:xfrm>
          <a:prstGeom prst="rect">
            <a:avLst/>
          </a:prstGeom>
          <a:noFill/>
          <a:ln w="9525">
            <a:noFill/>
            <a:miter lim="800000"/>
            <a:headEnd/>
            <a:tailEnd/>
          </a:ln>
        </p:spPr>
        <p:txBody>
          <a:bodyPr/>
          <a:lstStyle/>
          <a:p>
            <a:endParaRPr lang="en-US"/>
          </a:p>
        </p:txBody>
      </p:sp>
      <p:sp>
        <p:nvSpPr>
          <p:cNvPr id="98311" name="Freeform 8"/>
          <p:cNvSpPr>
            <a:spLocks/>
          </p:cNvSpPr>
          <p:nvPr/>
        </p:nvSpPr>
        <p:spPr bwMode="auto">
          <a:xfrm>
            <a:off x="1589088" y="2219325"/>
            <a:ext cx="1022350" cy="2103438"/>
          </a:xfrm>
          <a:custGeom>
            <a:avLst/>
            <a:gdLst>
              <a:gd name="T0" fmla="*/ 2147483647 w 656"/>
              <a:gd name="T1" fmla="*/ 0 h 1252"/>
              <a:gd name="T2" fmla="*/ 2147483647 w 656"/>
              <a:gd name="T3" fmla="*/ 0 h 1252"/>
              <a:gd name="T4" fmla="*/ 2147483647 w 656"/>
              <a:gd name="T5" fmla="*/ 2147483647 h 1252"/>
              <a:gd name="T6" fmla="*/ 0 w 656"/>
              <a:gd name="T7" fmla="*/ 2147483647 h 1252"/>
              <a:gd name="T8" fmla="*/ 0 w 656"/>
              <a:gd name="T9" fmla="*/ 2147483647 h 1252"/>
              <a:gd name="T10" fmla="*/ 0 60000 65536"/>
              <a:gd name="T11" fmla="*/ 0 60000 65536"/>
              <a:gd name="T12" fmla="*/ 0 60000 65536"/>
              <a:gd name="T13" fmla="*/ 0 60000 65536"/>
              <a:gd name="T14" fmla="*/ 0 60000 65536"/>
              <a:gd name="T15" fmla="*/ 0 w 656"/>
              <a:gd name="T16" fmla="*/ 0 h 1252"/>
              <a:gd name="T17" fmla="*/ 656 w 656"/>
              <a:gd name="T18" fmla="*/ 1252 h 1252"/>
            </a:gdLst>
            <a:ahLst/>
            <a:cxnLst>
              <a:cxn ang="T10">
                <a:pos x="T0" y="T1"/>
              </a:cxn>
              <a:cxn ang="T11">
                <a:pos x="T2" y="T3"/>
              </a:cxn>
              <a:cxn ang="T12">
                <a:pos x="T4" y="T5"/>
              </a:cxn>
              <a:cxn ang="T13">
                <a:pos x="T6" y="T7"/>
              </a:cxn>
              <a:cxn ang="T14">
                <a:pos x="T8" y="T9"/>
              </a:cxn>
            </a:cxnLst>
            <a:rect l="T15" t="T16" r="T17" b="T18"/>
            <a:pathLst>
              <a:path w="656" h="1252">
                <a:moveTo>
                  <a:pt x="477" y="0"/>
                </a:moveTo>
                <a:lnTo>
                  <a:pt x="656" y="0"/>
                </a:lnTo>
                <a:lnTo>
                  <a:pt x="656" y="1073"/>
                </a:lnTo>
                <a:lnTo>
                  <a:pt x="0" y="1073"/>
                </a:lnTo>
                <a:lnTo>
                  <a:pt x="0" y="1252"/>
                </a:lnTo>
              </a:path>
            </a:pathLst>
          </a:custGeom>
          <a:noFill/>
          <a:ln w="11113" cap="flat">
            <a:solidFill>
              <a:schemeClr val="accent2"/>
            </a:solidFill>
            <a:prstDash val="dash"/>
            <a:round/>
            <a:headEnd type="none" w="med" len="med"/>
            <a:tailEnd type="triangle" w="med" len="med"/>
          </a:ln>
        </p:spPr>
        <p:txBody>
          <a:bodyPr/>
          <a:lstStyle/>
          <a:p>
            <a:endParaRPr lang="en-US"/>
          </a:p>
        </p:txBody>
      </p:sp>
      <p:sp>
        <p:nvSpPr>
          <p:cNvPr id="98312" name="Rectangle 9"/>
          <p:cNvSpPr>
            <a:spLocks noChangeArrowheads="1"/>
          </p:cNvSpPr>
          <p:nvPr/>
        </p:nvSpPr>
        <p:spPr bwMode="auto">
          <a:xfrm>
            <a:off x="739775" y="1890713"/>
            <a:ext cx="96838"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1300"/>
          </a:p>
        </p:txBody>
      </p:sp>
      <p:sp>
        <p:nvSpPr>
          <p:cNvPr id="98313" name="Rectangle 10"/>
          <p:cNvSpPr>
            <a:spLocks noChangeArrowheads="1"/>
          </p:cNvSpPr>
          <p:nvPr/>
        </p:nvSpPr>
        <p:spPr bwMode="auto">
          <a:xfrm>
            <a:off x="488950" y="1890713"/>
            <a:ext cx="96838"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1300"/>
          </a:p>
        </p:txBody>
      </p:sp>
      <p:sp>
        <p:nvSpPr>
          <p:cNvPr id="98314" name="Rectangle 11"/>
          <p:cNvSpPr>
            <a:spLocks noChangeArrowheads="1"/>
          </p:cNvSpPr>
          <p:nvPr/>
        </p:nvSpPr>
        <p:spPr bwMode="auto">
          <a:xfrm>
            <a:off x="238125" y="1890713"/>
            <a:ext cx="98425"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1300"/>
          </a:p>
        </p:txBody>
      </p:sp>
      <p:cxnSp>
        <p:nvCxnSpPr>
          <p:cNvPr id="98315" name="AutoShape 12"/>
          <p:cNvCxnSpPr>
            <a:cxnSpLocks noChangeShapeType="1"/>
            <a:stCxn id="98316" idx="2"/>
            <a:endCxn id="98325" idx="0"/>
          </p:cNvCxnSpPr>
          <p:nvPr/>
        </p:nvCxnSpPr>
        <p:spPr bwMode="auto">
          <a:xfrm>
            <a:off x="1589088" y="2381250"/>
            <a:ext cx="0" cy="242888"/>
          </a:xfrm>
          <a:prstGeom prst="straightConnector1">
            <a:avLst/>
          </a:prstGeom>
          <a:noFill/>
          <a:ln w="9525">
            <a:solidFill>
              <a:schemeClr val="tx1"/>
            </a:solidFill>
            <a:round/>
            <a:headEnd/>
            <a:tailEnd type="triangle" w="med" len="med"/>
          </a:ln>
        </p:spPr>
      </p:cxnSp>
      <p:sp>
        <p:nvSpPr>
          <p:cNvPr id="98316" name="AutoShape 13"/>
          <p:cNvSpPr>
            <a:spLocks noChangeArrowheads="1"/>
          </p:cNvSpPr>
          <p:nvPr/>
        </p:nvSpPr>
        <p:spPr bwMode="auto">
          <a:xfrm>
            <a:off x="782638" y="2058988"/>
            <a:ext cx="1612900" cy="322262"/>
          </a:xfrm>
          <a:prstGeom prst="flowChartDecision">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1300">
                <a:latin typeface="Courier New" pitchFamily="49" charset="0"/>
              </a:rPr>
              <a:t>condition</a:t>
            </a:r>
          </a:p>
        </p:txBody>
      </p:sp>
      <p:sp>
        <p:nvSpPr>
          <p:cNvPr id="98317" name="Rectangle 14"/>
          <p:cNvSpPr>
            <a:spLocks noChangeArrowheads="1"/>
          </p:cNvSpPr>
          <p:nvPr/>
        </p:nvSpPr>
        <p:spPr bwMode="auto">
          <a:xfrm>
            <a:off x="863600" y="3187700"/>
            <a:ext cx="1450975" cy="241300"/>
          </a:xfrm>
          <a:prstGeom prst="rect">
            <a:avLst/>
          </a:prstGeom>
          <a:solidFill>
            <a:srgbClr val="FFFFFF"/>
          </a:solidFill>
          <a:ln w="11113">
            <a:solidFill>
              <a:srgbClr val="000000"/>
            </a:solidFill>
            <a:miter lim="800000"/>
            <a:headEnd/>
            <a:tailEnd/>
          </a:ln>
        </p:spPr>
        <p:txBody>
          <a:bodyPr lIns="96744" tIns="48372" rIns="96744" bIns="48372"/>
          <a:lstStyle/>
          <a:p>
            <a:pPr algn="ctr" defTabSz="966788">
              <a:lnSpc>
                <a:spcPct val="80000"/>
              </a:lnSpc>
            </a:pPr>
            <a:r>
              <a:rPr lang="en-US" sz="1300">
                <a:solidFill>
                  <a:srgbClr val="000000"/>
                </a:solidFill>
                <a:latin typeface="Courier New" pitchFamily="49" charset="0"/>
              </a:rPr>
              <a:t>Jump to</a:t>
            </a:r>
          </a:p>
        </p:txBody>
      </p:sp>
      <p:cxnSp>
        <p:nvCxnSpPr>
          <p:cNvPr id="98318" name="AutoShape 15"/>
          <p:cNvCxnSpPr>
            <a:cxnSpLocks noChangeShapeType="1"/>
            <a:stCxn id="98325" idx="2"/>
            <a:endCxn id="98317" idx="0"/>
          </p:cNvCxnSpPr>
          <p:nvPr/>
        </p:nvCxnSpPr>
        <p:spPr bwMode="auto">
          <a:xfrm>
            <a:off x="1589088" y="2944813"/>
            <a:ext cx="0" cy="242887"/>
          </a:xfrm>
          <a:prstGeom prst="straightConnector1">
            <a:avLst/>
          </a:prstGeom>
          <a:noFill/>
          <a:ln w="9525">
            <a:solidFill>
              <a:schemeClr val="tx1"/>
            </a:solidFill>
            <a:round/>
            <a:headEnd/>
            <a:tailEnd type="triangle" w="med" len="med"/>
          </a:ln>
        </p:spPr>
      </p:cxnSp>
      <p:sp>
        <p:nvSpPr>
          <p:cNvPr id="98319" name="Line 16"/>
          <p:cNvSpPr>
            <a:spLocks noChangeShapeType="1"/>
          </p:cNvSpPr>
          <p:nvPr/>
        </p:nvSpPr>
        <p:spPr bwMode="auto">
          <a:xfrm>
            <a:off x="1589088" y="1414463"/>
            <a:ext cx="0" cy="644525"/>
          </a:xfrm>
          <a:prstGeom prst="line">
            <a:avLst/>
          </a:prstGeom>
          <a:noFill/>
          <a:ln w="9525">
            <a:solidFill>
              <a:schemeClr val="tx1"/>
            </a:solidFill>
            <a:round/>
            <a:headEnd/>
            <a:tailEnd type="triangle" w="med" len="med"/>
          </a:ln>
        </p:spPr>
        <p:txBody>
          <a:bodyPr/>
          <a:lstStyle/>
          <a:p>
            <a:endParaRPr lang="en-US"/>
          </a:p>
        </p:txBody>
      </p:sp>
      <p:sp>
        <p:nvSpPr>
          <p:cNvPr id="98320" name="Freeform 17"/>
          <p:cNvSpPr>
            <a:spLocks/>
          </p:cNvSpPr>
          <p:nvPr/>
        </p:nvSpPr>
        <p:spPr bwMode="auto">
          <a:xfrm>
            <a:off x="701675" y="1817688"/>
            <a:ext cx="887413" cy="1692275"/>
          </a:xfrm>
          <a:custGeom>
            <a:avLst/>
            <a:gdLst>
              <a:gd name="T0" fmla="*/ 2147483647 w 528"/>
              <a:gd name="T1" fmla="*/ 2147483647 h 1008"/>
              <a:gd name="T2" fmla="*/ 2147483647 w 528"/>
              <a:gd name="T3" fmla="*/ 2147483647 h 1008"/>
              <a:gd name="T4" fmla="*/ 0 w 528"/>
              <a:gd name="T5" fmla="*/ 2147483647 h 1008"/>
              <a:gd name="T6" fmla="*/ 0 w 528"/>
              <a:gd name="T7" fmla="*/ 0 h 1008"/>
              <a:gd name="T8" fmla="*/ 2147483647 w 528"/>
              <a:gd name="T9" fmla="*/ 0 h 1008"/>
              <a:gd name="T10" fmla="*/ 0 60000 65536"/>
              <a:gd name="T11" fmla="*/ 0 60000 65536"/>
              <a:gd name="T12" fmla="*/ 0 60000 65536"/>
              <a:gd name="T13" fmla="*/ 0 60000 65536"/>
              <a:gd name="T14" fmla="*/ 0 60000 65536"/>
              <a:gd name="T15" fmla="*/ 0 w 528"/>
              <a:gd name="T16" fmla="*/ 0 h 1008"/>
              <a:gd name="T17" fmla="*/ 528 w 528"/>
              <a:gd name="T18" fmla="*/ 1008 h 1008"/>
            </a:gdLst>
            <a:ahLst/>
            <a:cxnLst>
              <a:cxn ang="T10">
                <a:pos x="T0" y="T1"/>
              </a:cxn>
              <a:cxn ang="T11">
                <a:pos x="T2" y="T3"/>
              </a:cxn>
              <a:cxn ang="T12">
                <a:pos x="T4" y="T5"/>
              </a:cxn>
              <a:cxn ang="T13">
                <a:pos x="T6" y="T7"/>
              </a:cxn>
              <a:cxn ang="T14">
                <a:pos x="T8" y="T9"/>
              </a:cxn>
            </a:cxnLst>
            <a:rect l="T15" t="T16" r="T17" b="T18"/>
            <a:pathLst>
              <a:path w="528" h="1008">
                <a:moveTo>
                  <a:pt x="192" y="960"/>
                </a:moveTo>
                <a:lnTo>
                  <a:pt x="192" y="1008"/>
                </a:lnTo>
                <a:lnTo>
                  <a:pt x="0" y="1008"/>
                </a:lnTo>
                <a:lnTo>
                  <a:pt x="0" y="0"/>
                </a:lnTo>
                <a:lnTo>
                  <a:pt x="528" y="0"/>
                </a:lnTo>
              </a:path>
            </a:pathLst>
          </a:custGeom>
          <a:noFill/>
          <a:ln w="9525">
            <a:solidFill>
              <a:schemeClr val="tx1"/>
            </a:solidFill>
            <a:round/>
            <a:headEnd type="none" w="med" len="med"/>
            <a:tailEnd type="triangle" w="med" len="med"/>
          </a:ln>
        </p:spPr>
        <p:txBody>
          <a:bodyPr/>
          <a:lstStyle/>
          <a:p>
            <a:endParaRPr lang="en-US"/>
          </a:p>
        </p:txBody>
      </p:sp>
      <p:sp>
        <p:nvSpPr>
          <p:cNvPr id="98321" name="Freeform 18"/>
          <p:cNvSpPr>
            <a:spLocks/>
          </p:cNvSpPr>
          <p:nvPr/>
        </p:nvSpPr>
        <p:spPr bwMode="auto">
          <a:xfrm>
            <a:off x="622300" y="1655763"/>
            <a:ext cx="966788" cy="1935162"/>
          </a:xfrm>
          <a:custGeom>
            <a:avLst/>
            <a:gdLst>
              <a:gd name="T0" fmla="*/ 2147483647 w 576"/>
              <a:gd name="T1" fmla="*/ 2147483647 h 1152"/>
              <a:gd name="T2" fmla="*/ 2147483647 w 576"/>
              <a:gd name="T3" fmla="*/ 2147483647 h 1152"/>
              <a:gd name="T4" fmla="*/ 0 w 576"/>
              <a:gd name="T5" fmla="*/ 2147483647 h 1152"/>
              <a:gd name="T6" fmla="*/ 0 w 576"/>
              <a:gd name="T7" fmla="*/ 0 h 1152"/>
              <a:gd name="T8" fmla="*/ 2147483647 w 576"/>
              <a:gd name="T9" fmla="*/ 0 h 1152"/>
              <a:gd name="T10" fmla="*/ 0 60000 65536"/>
              <a:gd name="T11" fmla="*/ 0 60000 65536"/>
              <a:gd name="T12" fmla="*/ 0 60000 65536"/>
              <a:gd name="T13" fmla="*/ 0 60000 65536"/>
              <a:gd name="T14" fmla="*/ 0 60000 65536"/>
              <a:gd name="T15" fmla="*/ 0 w 576"/>
              <a:gd name="T16" fmla="*/ 0 h 1152"/>
              <a:gd name="T17" fmla="*/ 576 w 576"/>
              <a:gd name="T18" fmla="*/ 1152 h 1152"/>
            </a:gdLst>
            <a:ahLst/>
            <a:cxnLst>
              <a:cxn ang="T10">
                <a:pos x="T0" y="T1"/>
              </a:cxn>
              <a:cxn ang="T11">
                <a:pos x="T2" y="T3"/>
              </a:cxn>
              <a:cxn ang="T12">
                <a:pos x="T4" y="T5"/>
              </a:cxn>
              <a:cxn ang="T13">
                <a:pos x="T6" y="T7"/>
              </a:cxn>
              <a:cxn ang="T14">
                <a:pos x="T8" y="T9"/>
              </a:cxn>
            </a:cxnLst>
            <a:rect l="T15" t="T16" r="T17" b="T18"/>
            <a:pathLst>
              <a:path w="576" h="1152">
                <a:moveTo>
                  <a:pt x="288" y="1056"/>
                </a:moveTo>
                <a:lnTo>
                  <a:pt x="288" y="1152"/>
                </a:lnTo>
                <a:lnTo>
                  <a:pt x="0" y="1152"/>
                </a:lnTo>
                <a:lnTo>
                  <a:pt x="0" y="0"/>
                </a:lnTo>
                <a:lnTo>
                  <a:pt x="576" y="0"/>
                </a:lnTo>
              </a:path>
            </a:pathLst>
          </a:custGeom>
          <a:noFill/>
          <a:ln w="9525">
            <a:solidFill>
              <a:schemeClr val="tx1"/>
            </a:solidFill>
            <a:round/>
            <a:headEnd type="none" w="med" len="med"/>
            <a:tailEnd type="triangle" w="med" len="med"/>
          </a:ln>
        </p:spPr>
        <p:txBody>
          <a:bodyPr/>
          <a:lstStyle/>
          <a:p>
            <a:endParaRPr lang="en-US"/>
          </a:p>
        </p:txBody>
      </p:sp>
      <p:sp>
        <p:nvSpPr>
          <p:cNvPr id="98322" name="Freeform 19"/>
          <p:cNvSpPr>
            <a:spLocks/>
          </p:cNvSpPr>
          <p:nvPr/>
        </p:nvSpPr>
        <p:spPr bwMode="auto">
          <a:xfrm>
            <a:off x="379413" y="1574800"/>
            <a:ext cx="1209675" cy="2095500"/>
          </a:xfrm>
          <a:custGeom>
            <a:avLst/>
            <a:gdLst>
              <a:gd name="T0" fmla="*/ 2147483647 w 720"/>
              <a:gd name="T1" fmla="*/ 2147483647 h 1248"/>
              <a:gd name="T2" fmla="*/ 2147483647 w 720"/>
              <a:gd name="T3" fmla="*/ 2147483647 h 1248"/>
              <a:gd name="T4" fmla="*/ 0 w 720"/>
              <a:gd name="T5" fmla="*/ 2147483647 h 1248"/>
              <a:gd name="T6" fmla="*/ 0 w 720"/>
              <a:gd name="T7" fmla="*/ 0 h 1248"/>
              <a:gd name="T8" fmla="*/ 2147483647 w 720"/>
              <a:gd name="T9" fmla="*/ 0 h 1248"/>
              <a:gd name="T10" fmla="*/ 0 60000 65536"/>
              <a:gd name="T11" fmla="*/ 0 60000 65536"/>
              <a:gd name="T12" fmla="*/ 0 60000 65536"/>
              <a:gd name="T13" fmla="*/ 0 60000 65536"/>
              <a:gd name="T14" fmla="*/ 0 60000 65536"/>
              <a:gd name="T15" fmla="*/ 0 w 720"/>
              <a:gd name="T16" fmla="*/ 0 h 1248"/>
              <a:gd name="T17" fmla="*/ 720 w 720"/>
              <a:gd name="T18" fmla="*/ 1248 h 1248"/>
            </a:gdLst>
            <a:ahLst/>
            <a:cxnLst>
              <a:cxn ang="T10">
                <a:pos x="T0" y="T1"/>
              </a:cxn>
              <a:cxn ang="T11">
                <a:pos x="T2" y="T3"/>
              </a:cxn>
              <a:cxn ang="T12">
                <a:pos x="T4" y="T5"/>
              </a:cxn>
              <a:cxn ang="T13">
                <a:pos x="T6" y="T7"/>
              </a:cxn>
              <a:cxn ang="T14">
                <a:pos x="T8" y="T9"/>
              </a:cxn>
            </a:cxnLst>
            <a:rect l="T15" t="T16" r="T17" b="T18"/>
            <a:pathLst>
              <a:path w="720" h="1248">
                <a:moveTo>
                  <a:pt x="576" y="1104"/>
                </a:moveTo>
                <a:lnTo>
                  <a:pt x="576" y="1248"/>
                </a:lnTo>
                <a:lnTo>
                  <a:pt x="0" y="1248"/>
                </a:lnTo>
                <a:lnTo>
                  <a:pt x="0" y="0"/>
                </a:lnTo>
                <a:lnTo>
                  <a:pt x="720" y="0"/>
                </a:lnTo>
              </a:path>
            </a:pathLst>
          </a:custGeom>
          <a:noFill/>
          <a:ln w="9525">
            <a:solidFill>
              <a:schemeClr val="tx1"/>
            </a:solidFill>
            <a:round/>
            <a:headEnd type="none" w="med" len="med"/>
            <a:tailEnd type="triangle" w="med" len="med"/>
          </a:ln>
        </p:spPr>
        <p:txBody>
          <a:bodyPr/>
          <a:lstStyle/>
          <a:p>
            <a:endParaRPr lang="en-US"/>
          </a:p>
        </p:txBody>
      </p:sp>
      <p:grpSp>
        <p:nvGrpSpPr>
          <p:cNvPr id="2" name="Group 20"/>
          <p:cNvGrpSpPr>
            <a:grpSpLocks/>
          </p:cNvGrpSpPr>
          <p:nvPr/>
        </p:nvGrpSpPr>
        <p:grpSpPr bwMode="auto">
          <a:xfrm>
            <a:off x="6070600" y="1414463"/>
            <a:ext cx="2454275" cy="4900612"/>
            <a:chOff x="3614" y="842"/>
            <a:chExt cx="1460" cy="2919"/>
          </a:xfrm>
        </p:grpSpPr>
        <p:sp>
          <p:nvSpPr>
            <p:cNvPr id="98354" name="Rectangle 21"/>
            <p:cNvSpPr>
              <a:spLocks noChangeArrowheads="1"/>
            </p:cNvSpPr>
            <p:nvPr/>
          </p:nvSpPr>
          <p:spPr bwMode="auto">
            <a:xfrm>
              <a:off x="3970" y="3530"/>
              <a:ext cx="960" cy="231"/>
            </a:xfrm>
            <a:prstGeom prst="rect">
              <a:avLst/>
            </a:prstGeom>
            <a:noFill/>
            <a:ln w="9525">
              <a:noFill/>
              <a:miter lim="800000"/>
              <a:headEnd/>
              <a:tailEnd/>
            </a:ln>
          </p:spPr>
          <p:txBody>
            <a:bodyPr lIns="96744" tIns="48372" rIns="96744" bIns="48372">
              <a:spAutoFit/>
            </a:bodyPr>
            <a:lstStyle/>
            <a:p>
              <a:pPr algn="ctr" defTabSz="966788">
                <a:tabLst>
                  <a:tab pos="2538413" algn="l"/>
                  <a:tab pos="5561013" algn="l"/>
                </a:tabLst>
              </a:pPr>
              <a:r>
                <a:rPr lang="en-GB" sz="1900">
                  <a:cs typeface="Times New Roman" pitchFamily="18" charset="0"/>
                </a:rPr>
                <a:t>tail-recursion</a:t>
              </a:r>
              <a:r>
                <a:rPr lang="en-GB" sz="1900"/>
                <a:t> </a:t>
              </a:r>
            </a:p>
          </p:txBody>
        </p:sp>
        <p:sp>
          <p:nvSpPr>
            <p:cNvPr id="98355" name="Rectangle 22"/>
            <p:cNvSpPr>
              <a:spLocks noChangeArrowheads="1"/>
            </p:cNvSpPr>
            <p:nvPr/>
          </p:nvSpPr>
          <p:spPr bwMode="auto">
            <a:xfrm>
              <a:off x="4354" y="3146"/>
              <a:ext cx="133" cy="144"/>
            </a:xfrm>
            <a:prstGeom prst="rect">
              <a:avLst/>
            </a:prstGeom>
            <a:noFill/>
            <a:ln w="9525">
              <a:noFill/>
              <a:miter lim="800000"/>
              <a:headEnd/>
              <a:tailEnd/>
            </a:ln>
          </p:spPr>
          <p:txBody>
            <a:bodyPr wrap="none" lIns="0" tIns="0" rIns="0" bIns="0">
              <a:spAutoFit/>
            </a:bodyPr>
            <a:lstStyle/>
            <a:p>
              <a:pPr defTabSz="966788"/>
              <a:r>
                <a:rPr lang="en-US" sz="1600">
                  <a:solidFill>
                    <a:srgbClr val="000000"/>
                  </a:solidFill>
                </a:rPr>
                <a:t>(c)</a:t>
              </a:r>
              <a:endParaRPr lang="en-US" sz="2500"/>
            </a:p>
          </p:txBody>
        </p:sp>
        <p:sp>
          <p:nvSpPr>
            <p:cNvPr id="98356" name="Rectangle 23"/>
            <p:cNvSpPr>
              <a:spLocks noChangeArrowheads="1"/>
            </p:cNvSpPr>
            <p:nvPr/>
          </p:nvSpPr>
          <p:spPr bwMode="auto">
            <a:xfrm>
              <a:off x="3986" y="1563"/>
              <a:ext cx="944" cy="191"/>
            </a:xfrm>
            <a:prstGeom prst="rect">
              <a:avLst/>
            </a:prstGeom>
            <a:solidFill>
              <a:srgbClr val="FFFFFF"/>
            </a:solidFill>
            <a:ln w="11113">
              <a:solidFill>
                <a:srgbClr val="000000"/>
              </a:solidFill>
              <a:miter lim="800000"/>
              <a:headEnd/>
              <a:tailEnd/>
            </a:ln>
          </p:spPr>
          <p:txBody>
            <a:bodyPr lIns="96744" tIns="48372" rIns="96744" bIns="48372"/>
            <a:lstStyle/>
            <a:p>
              <a:pPr algn="ctr" defTabSz="966788"/>
              <a:r>
                <a:rPr lang="en-US" sz="1300">
                  <a:solidFill>
                    <a:srgbClr val="000000"/>
                  </a:solidFill>
                  <a:latin typeface="Courier New" pitchFamily="49" charset="0"/>
                </a:rPr>
                <a:t>part 1</a:t>
              </a:r>
            </a:p>
          </p:txBody>
        </p:sp>
        <p:sp>
          <p:nvSpPr>
            <p:cNvPr id="98357" name="Freeform 24"/>
            <p:cNvSpPr>
              <a:spLocks/>
            </p:cNvSpPr>
            <p:nvPr/>
          </p:nvSpPr>
          <p:spPr bwMode="auto">
            <a:xfrm>
              <a:off x="4418" y="1322"/>
              <a:ext cx="656" cy="1252"/>
            </a:xfrm>
            <a:custGeom>
              <a:avLst/>
              <a:gdLst>
                <a:gd name="T0" fmla="*/ 477 w 656"/>
                <a:gd name="T1" fmla="*/ 0 h 1252"/>
                <a:gd name="T2" fmla="*/ 656 w 656"/>
                <a:gd name="T3" fmla="*/ 0 h 1252"/>
                <a:gd name="T4" fmla="*/ 656 w 656"/>
                <a:gd name="T5" fmla="*/ 1073 h 1252"/>
                <a:gd name="T6" fmla="*/ 0 w 656"/>
                <a:gd name="T7" fmla="*/ 1073 h 1252"/>
                <a:gd name="T8" fmla="*/ 0 w 656"/>
                <a:gd name="T9" fmla="*/ 1252 h 1252"/>
                <a:gd name="T10" fmla="*/ 0 60000 65536"/>
                <a:gd name="T11" fmla="*/ 0 60000 65536"/>
                <a:gd name="T12" fmla="*/ 0 60000 65536"/>
                <a:gd name="T13" fmla="*/ 0 60000 65536"/>
                <a:gd name="T14" fmla="*/ 0 60000 65536"/>
                <a:gd name="T15" fmla="*/ 0 w 656"/>
                <a:gd name="T16" fmla="*/ 0 h 1252"/>
                <a:gd name="T17" fmla="*/ 656 w 656"/>
                <a:gd name="T18" fmla="*/ 1252 h 1252"/>
              </a:gdLst>
              <a:ahLst/>
              <a:cxnLst>
                <a:cxn ang="T10">
                  <a:pos x="T0" y="T1"/>
                </a:cxn>
                <a:cxn ang="T11">
                  <a:pos x="T2" y="T3"/>
                </a:cxn>
                <a:cxn ang="T12">
                  <a:pos x="T4" y="T5"/>
                </a:cxn>
                <a:cxn ang="T13">
                  <a:pos x="T6" y="T7"/>
                </a:cxn>
                <a:cxn ang="T14">
                  <a:pos x="T8" y="T9"/>
                </a:cxn>
              </a:cxnLst>
              <a:rect l="T15" t="T16" r="T17" b="T18"/>
              <a:pathLst>
                <a:path w="656" h="1252">
                  <a:moveTo>
                    <a:pt x="477" y="0"/>
                  </a:moveTo>
                  <a:lnTo>
                    <a:pt x="656" y="0"/>
                  </a:lnTo>
                  <a:lnTo>
                    <a:pt x="656" y="1073"/>
                  </a:lnTo>
                  <a:lnTo>
                    <a:pt x="0" y="1073"/>
                  </a:lnTo>
                  <a:lnTo>
                    <a:pt x="0" y="1252"/>
                  </a:lnTo>
                </a:path>
              </a:pathLst>
            </a:custGeom>
            <a:noFill/>
            <a:ln w="11113" cap="flat">
              <a:solidFill>
                <a:schemeClr val="accent2"/>
              </a:solidFill>
              <a:prstDash val="dash"/>
              <a:round/>
              <a:headEnd type="none" w="med" len="med"/>
              <a:tailEnd type="triangle" w="med" len="med"/>
            </a:ln>
          </p:spPr>
          <p:txBody>
            <a:bodyPr/>
            <a:lstStyle/>
            <a:p>
              <a:endParaRPr lang="en-US"/>
            </a:p>
          </p:txBody>
        </p:sp>
        <p:sp>
          <p:nvSpPr>
            <p:cNvPr id="98358" name="Rectangle 25"/>
            <p:cNvSpPr>
              <a:spLocks noChangeArrowheads="1"/>
            </p:cNvSpPr>
            <p:nvPr/>
          </p:nvSpPr>
          <p:spPr bwMode="auto">
            <a:xfrm>
              <a:off x="3912"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1300"/>
            </a:p>
          </p:txBody>
        </p:sp>
        <p:sp>
          <p:nvSpPr>
            <p:cNvPr id="98359" name="Rectangle 26"/>
            <p:cNvSpPr>
              <a:spLocks noChangeArrowheads="1"/>
            </p:cNvSpPr>
            <p:nvPr/>
          </p:nvSpPr>
          <p:spPr bwMode="auto">
            <a:xfrm>
              <a:off x="3763"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1300"/>
            </a:p>
          </p:txBody>
        </p:sp>
        <p:sp>
          <p:nvSpPr>
            <p:cNvPr id="98360" name="Rectangle 27"/>
            <p:cNvSpPr>
              <a:spLocks noChangeArrowheads="1"/>
            </p:cNvSpPr>
            <p:nvPr/>
          </p:nvSpPr>
          <p:spPr bwMode="auto">
            <a:xfrm>
              <a:off x="3614"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1300"/>
            </a:p>
          </p:txBody>
        </p:sp>
        <p:cxnSp>
          <p:nvCxnSpPr>
            <p:cNvPr id="98361" name="AutoShape 28"/>
            <p:cNvCxnSpPr>
              <a:cxnSpLocks noChangeShapeType="1"/>
              <a:stCxn id="98368" idx="2"/>
              <a:endCxn id="98356" idx="0"/>
            </p:cNvCxnSpPr>
            <p:nvPr/>
          </p:nvCxnSpPr>
          <p:spPr bwMode="auto">
            <a:xfrm>
              <a:off x="4458" y="1418"/>
              <a:ext cx="0" cy="145"/>
            </a:xfrm>
            <a:prstGeom prst="straightConnector1">
              <a:avLst/>
            </a:prstGeom>
            <a:noFill/>
            <a:ln w="9525">
              <a:solidFill>
                <a:schemeClr val="tx1"/>
              </a:solidFill>
              <a:round/>
              <a:headEnd/>
              <a:tailEnd type="triangle" w="med" len="med"/>
            </a:ln>
          </p:spPr>
        </p:cxnSp>
        <p:sp>
          <p:nvSpPr>
            <p:cNvPr id="98362" name="Rectangle 29"/>
            <p:cNvSpPr>
              <a:spLocks noChangeArrowheads="1"/>
            </p:cNvSpPr>
            <p:nvPr/>
          </p:nvSpPr>
          <p:spPr bwMode="auto">
            <a:xfrm>
              <a:off x="3986" y="1898"/>
              <a:ext cx="944" cy="144"/>
            </a:xfrm>
            <a:prstGeom prst="rect">
              <a:avLst/>
            </a:prstGeom>
            <a:solidFill>
              <a:srgbClr val="FFFFFF"/>
            </a:solidFill>
            <a:ln w="11113">
              <a:solidFill>
                <a:srgbClr val="000000"/>
              </a:solidFill>
              <a:miter lim="800000"/>
              <a:headEnd/>
              <a:tailEnd/>
            </a:ln>
          </p:spPr>
          <p:txBody>
            <a:bodyPr lIns="96744" tIns="48372" rIns="96744" bIns="48372"/>
            <a:lstStyle/>
            <a:p>
              <a:pPr algn="ctr" defTabSz="966788">
                <a:lnSpc>
                  <a:spcPct val="80000"/>
                </a:lnSpc>
              </a:pPr>
              <a:r>
                <a:rPr lang="en-US" sz="1300">
                  <a:solidFill>
                    <a:srgbClr val="000000"/>
                  </a:solidFill>
                  <a:latin typeface="Courier New" pitchFamily="49" charset="0"/>
                </a:rPr>
                <a:t>recursive call</a:t>
              </a:r>
            </a:p>
          </p:txBody>
        </p:sp>
        <p:cxnSp>
          <p:nvCxnSpPr>
            <p:cNvPr id="98363" name="AutoShape 30"/>
            <p:cNvCxnSpPr>
              <a:cxnSpLocks noChangeShapeType="1"/>
              <a:stCxn id="98356" idx="2"/>
              <a:endCxn id="98362" idx="0"/>
            </p:cNvCxnSpPr>
            <p:nvPr/>
          </p:nvCxnSpPr>
          <p:spPr bwMode="auto">
            <a:xfrm>
              <a:off x="4458" y="1754"/>
              <a:ext cx="0" cy="144"/>
            </a:xfrm>
            <a:prstGeom prst="straightConnector1">
              <a:avLst/>
            </a:prstGeom>
            <a:noFill/>
            <a:ln w="9525">
              <a:solidFill>
                <a:schemeClr val="tx1"/>
              </a:solidFill>
              <a:round/>
              <a:headEnd/>
              <a:tailEnd type="triangle" w="med" len="med"/>
            </a:ln>
          </p:spPr>
        </p:cxnSp>
        <p:sp>
          <p:nvSpPr>
            <p:cNvPr id="98364" name="Line 31"/>
            <p:cNvSpPr>
              <a:spLocks noChangeShapeType="1"/>
            </p:cNvSpPr>
            <p:nvPr/>
          </p:nvSpPr>
          <p:spPr bwMode="auto">
            <a:xfrm>
              <a:off x="4418" y="842"/>
              <a:ext cx="0" cy="384"/>
            </a:xfrm>
            <a:prstGeom prst="line">
              <a:avLst/>
            </a:prstGeom>
            <a:noFill/>
            <a:ln w="9525">
              <a:solidFill>
                <a:schemeClr val="tx1"/>
              </a:solidFill>
              <a:round/>
              <a:headEnd/>
              <a:tailEnd type="triangle" w="med" len="med"/>
            </a:ln>
          </p:spPr>
          <p:txBody>
            <a:bodyPr/>
            <a:lstStyle/>
            <a:p>
              <a:endParaRPr lang="en-US"/>
            </a:p>
          </p:txBody>
        </p:sp>
        <p:sp>
          <p:nvSpPr>
            <p:cNvPr id="98365" name="Freeform 32"/>
            <p:cNvSpPr>
              <a:spLocks/>
            </p:cNvSpPr>
            <p:nvPr/>
          </p:nvSpPr>
          <p:spPr bwMode="auto">
            <a:xfrm>
              <a:off x="3890" y="1082"/>
              <a:ext cx="528" cy="1008"/>
            </a:xfrm>
            <a:custGeom>
              <a:avLst/>
              <a:gdLst>
                <a:gd name="T0" fmla="*/ 192 w 528"/>
                <a:gd name="T1" fmla="*/ 960 h 1008"/>
                <a:gd name="T2" fmla="*/ 192 w 528"/>
                <a:gd name="T3" fmla="*/ 1008 h 1008"/>
                <a:gd name="T4" fmla="*/ 0 w 528"/>
                <a:gd name="T5" fmla="*/ 1008 h 1008"/>
                <a:gd name="T6" fmla="*/ 0 w 528"/>
                <a:gd name="T7" fmla="*/ 0 h 1008"/>
                <a:gd name="T8" fmla="*/ 528 w 528"/>
                <a:gd name="T9" fmla="*/ 0 h 1008"/>
                <a:gd name="T10" fmla="*/ 0 60000 65536"/>
                <a:gd name="T11" fmla="*/ 0 60000 65536"/>
                <a:gd name="T12" fmla="*/ 0 60000 65536"/>
                <a:gd name="T13" fmla="*/ 0 60000 65536"/>
                <a:gd name="T14" fmla="*/ 0 60000 65536"/>
                <a:gd name="T15" fmla="*/ 0 w 528"/>
                <a:gd name="T16" fmla="*/ 0 h 1008"/>
                <a:gd name="T17" fmla="*/ 528 w 528"/>
                <a:gd name="T18" fmla="*/ 1008 h 1008"/>
              </a:gdLst>
              <a:ahLst/>
              <a:cxnLst>
                <a:cxn ang="T10">
                  <a:pos x="T0" y="T1"/>
                </a:cxn>
                <a:cxn ang="T11">
                  <a:pos x="T2" y="T3"/>
                </a:cxn>
                <a:cxn ang="T12">
                  <a:pos x="T4" y="T5"/>
                </a:cxn>
                <a:cxn ang="T13">
                  <a:pos x="T6" y="T7"/>
                </a:cxn>
                <a:cxn ang="T14">
                  <a:pos x="T8" y="T9"/>
                </a:cxn>
              </a:cxnLst>
              <a:rect l="T15" t="T16" r="T17" b="T18"/>
              <a:pathLst>
                <a:path w="528" h="1008">
                  <a:moveTo>
                    <a:pt x="192" y="960"/>
                  </a:moveTo>
                  <a:lnTo>
                    <a:pt x="192" y="1008"/>
                  </a:lnTo>
                  <a:lnTo>
                    <a:pt x="0" y="1008"/>
                  </a:lnTo>
                  <a:lnTo>
                    <a:pt x="0" y="0"/>
                  </a:lnTo>
                  <a:lnTo>
                    <a:pt x="528" y="0"/>
                  </a:lnTo>
                </a:path>
              </a:pathLst>
            </a:custGeom>
            <a:noFill/>
            <a:ln w="9525">
              <a:solidFill>
                <a:schemeClr val="tx1"/>
              </a:solidFill>
              <a:round/>
              <a:headEnd type="none" w="med" len="med"/>
              <a:tailEnd type="triangle" w="med" len="med"/>
            </a:ln>
          </p:spPr>
          <p:txBody>
            <a:bodyPr/>
            <a:lstStyle/>
            <a:p>
              <a:endParaRPr lang="en-US"/>
            </a:p>
          </p:txBody>
        </p:sp>
        <p:sp>
          <p:nvSpPr>
            <p:cNvPr id="98366" name="Freeform 33"/>
            <p:cNvSpPr>
              <a:spLocks/>
            </p:cNvSpPr>
            <p:nvPr/>
          </p:nvSpPr>
          <p:spPr bwMode="auto">
            <a:xfrm>
              <a:off x="3842" y="986"/>
              <a:ext cx="576" cy="1152"/>
            </a:xfrm>
            <a:custGeom>
              <a:avLst/>
              <a:gdLst>
                <a:gd name="T0" fmla="*/ 288 w 576"/>
                <a:gd name="T1" fmla="*/ 1056 h 1152"/>
                <a:gd name="T2" fmla="*/ 288 w 576"/>
                <a:gd name="T3" fmla="*/ 1152 h 1152"/>
                <a:gd name="T4" fmla="*/ 0 w 576"/>
                <a:gd name="T5" fmla="*/ 1152 h 1152"/>
                <a:gd name="T6" fmla="*/ 0 w 576"/>
                <a:gd name="T7" fmla="*/ 0 h 1152"/>
                <a:gd name="T8" fmla="*/ 576 w 576"/>
                <a:gd name="T9" fmla="*/ 0 h 1152"/>
                <a:gd name="T10" fmla="*/ 0 60000 65536"/>
                <a:gd name="T11" fmla="*/ 0 60000 65536"/>
                <a:gd name="T12" fmla="*/ 0 60000 65536"/>
                <a:gd name="T13" fmla="*/ 0 60000 65536"/>
                <a:gd name="T14" fmla="*/ 0 60000 65536"/>
                <a:gd name="T15" fmla="*/ 0 w 576"/>
                <a:gd name="T16" fmla="*/ 0 h 1152"/>
                <a:gd name="T17" fmla="*/ 576 w 576"/>
                <a:gd name="T18" fmla="*/ 1152 h 1152"/>
              </a:gdLst>
              <a:ahLst/>
              <a:cxnLst>
                <a:cxn ang="T10">
                  <a:pos x="T0" y="T1"/>
                </a:cxn>
                <a:cxn ang="T11">
                  <a:pos x="T2" y="T3"/>
                </a:cxn>
                <a:cxn ang="T12">
                  <a:pos x="T4" y="T5"/>
                </a:cxn>
                <a:cxn ang="T13">
                  <a:pos x="T6" y="T7"/>
                </a:cxn>
                <a:cxn ang="T14">
                  <a:pos x="T8" y="T9"/>
                </a:cxn>
              </a:cxnLst>
              <a:rect l="T15" t="T16" r="T17" b="T18"/>
              <a:pathLst>
                <a:path w="576" h="1152">
                  <a:moveTo>
                    <a:pt x="288" y="1056"/>
                  </a:moveTo>
                  <a:lnTo>
                    <a:pt x="288" y="1152"/>
                  </a:lnTo>
                  <a:lnTo>
                    <a:pt x="0" y="1152"/>
                  </a:lnTo>
                  <a:lnTo>
                    <a:pt x="0" y="0"/>
                  </a:lnTo>
                  <a:lnTo>
                    <a:pt x="576" y="0"/>
                  </a:lnTo>
                </a:path>
              </a:pathLst>
            </a:custGeom>
            <a:noFill/>
            <a:ln w="9525">
              <a:solidFill>
                <a:schemeClr val="tx1"/>
              </a:solidFill>
              <a:round/>
              <a:headEnd type="none" w="med" len="med"/>
              <a:tailEnd type="triangle" w="med" len="med"/>
            </a:ln>
          </p:spPr>
          <p:txBody>
            <a:bodyPr/>
            <a:lstStyle/>
            <a:p>
              <a:endParaRPr lang="en-US"/>
            </a:p>
          </p:txBody>
        </p:sp>
        <p:sp>
          <p:nvSpPr>
            <p:cNvPr id="98367" name="Freeform 34"/>
            <p:cNvSpPr>
              <a:spLocks/>
            </p:cNvSpPr>
            <p:nvPr/>
          </p:nvSpPr>
          <p:spPr bwMode="auto">
            <a:xfrm>
              <a:off x="3698" y="938"/>
              <a:ext cx="720" cy="1248"/>
            </a:xfrm>
            <a:custGeom>
              <a:avLst/>
              <a:gdLst>
                <a:gd name="T0" fmla="*/ 576 w 720"/>
                <a:gd name="T1" fmla="*/ 1104 h 1248"/>
                <a:gd name="T2" fmla="*/ 576 w 720"/>
                <a:gd name="T3" fmla="*/ 1248 h 1248"/>
                <a:gd name="T4" fmla="*/ 0 w 720"/>
                <a:gd name="T5" fmla="*/ 1248 h 1248"/>
                <a:gd name="T6" fmla="*/ 0 w 720"/>
                <a:gd name="T7" fmla="*/ 0 h 1248"/>
                <a:gd name="T8" fmla="*/ 720 w 720"/>
                <a:gd name="T9" fmla="*/ 0 h 1248"/>
                <a:gd name="T10" fmla="*/ 0 60000 65536"/>
                <a:gd name="T11" fmla="*/ 0 60000 65536"/>
                <a:gd name="T12" fmla="*/ 0 60000 65536"/>
                <a:gd name="T13" fmla="*/ 0 60000 65536"/>
                <a:gd name="T14" fmla="*/ 0 60000 65536"/>
                <a:gd name="T15" fmla="*/ 0 w 720"/>
                <a:gd name="T16" fmla="*/ 0 h 1248"/>
                <a:gd name="T17" fmla="*/ 720 w 720"/>
                <a:gd name="T18" fmla="*/ 1248 h 1248"/>
              </a:gdLst>
              <a:ahLst/>
              <a:cxnLst>
                <a:cxn ang="T10">
                  <a:pos x="T0" y="T1"/>
                </a:cxn>
                <a:cxn ang="T11">
                  <a:pos x="T2" y="T3"/>
                </a:cxn>
                <a:cxn ang="T12">
                  <a:pos x="T4" y="T5"/>
                </a:cxn>
                <a:cxn ang="T13">
                  <a:pos x="T6" y="T7"/>
                </a:cxn>
                <a:cxn ang="T14">
                  <a:pos x="T8" y="T9"/>
                </a:cxn>
              </a:cxnLst>
              <a:rect l="T15" t="T16" r="T17" b="T18"/>
              <a:pathLst>
                <a:path w="720" h="1248">
                  <a:moveTo>
                    <a:pt x="576" y="1104"/>
                  </a:moveTo>
                  <a:lnTo>
                    <a:pt x="576" y="1248"/>
                  </a:lnTo>
                  <a:lnTo>
                    <a:pt x="0" y="1248"/>
                  </a:lnTo>
                  <a:lnTo>
                    <a:pt x="0" y="0"/>
                  </a:lnTo>
                  <a:lnTo>
                    <a:pt x="720" y="0"/>
                  </a:lnTo>
                </a:path>
              </a:pathLst>
            </a:custGeom>
            <a:noFill/>
            <a:ln w="9525">
              <a:solidFill>
                <a:schemeClr val="tx1"/>
              </a:solidFill>
              <a:round/>
              <a:headEnd type="none" w="med" len="med"/>
              <a:tailEnd type="triangle" w="med" len="med"/>
            </a:ln>
          </p:spPr>
          <p:txBody>
            <a:bodyPr/>
            <a:lstStyle/>
            <a:p>
              <a:endParaRPr lang="en-US"/>
            </a:p>
          </p:txBody>
        </p:sp>
        <p:sp>
          <p:nvSpPr>
            <p:cNvPr id="98368" name="AutoShape 35"/>
            <p:cNvSpPr>
              <a:spLocks noChangeArrowheads="1"/>
            </p:cNvSpPr>
            <p:nvPr/>
          </p:nvSpPr>
          <p:spPr bwMode="auto">
            <a:xfrm>
              <a:off x="3938" y="1226"/>
              <a:ext cx="1040" cy="192"/>
            </a:xfrm>
            <a:prstGeom prst="flowChartDecision">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1300">
                  <a:latin typeface="Courier New" pitchFamily="49" charset="0"/>
                </a:rPr>
                <a:t>condition</a:t>
              </a:r>
            </a:p>
          </p:txBody>
        </p:sp>
      </p:grpSp>
      <p:grpSp>
        <p:nvGrpSpPr>
          <p:cNvPr id="3" name="Group 36"/>
          <p:cNvGrpSpPr>
            <a:grpSpLocks/>
          </p:cNvGrpSpPr>
          <p:nvPr/>
        </p:nvGrpSpPr>
        <p:grpSpPr bwMode="auto">
          <a:xfrm>
            <a:off x="3133725" y="1414463"/>
            <a:ext cx="2647950" cy="4897437"/>
            <a:chOff x="1865" y="842"/>
            <a:chExt cx="1577" cy="2917"/>
          </a:xfrm>
        </p:grpSpPr>
        <p:sp>
          <p:nvSpPr>
            <p:cNvPr id="98328" name="Rectangle 37"/>
            <p:cNvSpPr>
              <a:spLocks noChangeArrowheads="1"/>
            </p:cNvSpPr>
            <p:nvPr/>
          </p:nvSpPr>
          <p:spPr bwMode="auto">
            <a:xfrm>
              <a:off x="2098" y="3530"/>
              <a:ext cx="1200" cy="229"/>
            </a:xfrm>
            <a:prstGeom prst="rect">
              <a:avLst/>
            </a:prstGeom>
            <a:noFill/>
            <a:ln w="9525">
              <a:noFill/>
              <a:miter lim="800000"/>
              <a:headEnd/>
              <a:tailEnd/>
            </a:ln>
          </p:spPr>
          <p:txBody>
            <a:bodyPr lIns="96744" tIns="48372" rIns="96744" bIns="48372">
              <a:spAutoFit/>
            </a:bodyPr>
            <a:lstStyle/>
            <a:p>
              <a:pPr algn="ctr" defTabSz="966788">
                <a:tabLst>
                  <a:tab pos="2538413" algn="l"/>
                  <a:tab pos="5561013" algn="l"/>
                </a:tabLst>
              </a:pPr>
              <a:r>
                <a:rPr lang="en-GB" sz="1900">
                  <a:cs typeface="Times New Roman" pitchFamily="18" charset="0"/>
                </a:rPr>
                <a:t>recursion</a:t>
              </a:r>
              <a:endParaRPr lang="en-GB" sz="1900"/>
            </a:p>
          </p:txBody>
        </p:sp>
        <p:sp>
          <p:nvSpPr>
            <p:cNvPr id="98329" name="Rectangle 38"/>
            <p:cNvSpPr>
              <a:spLocks noChangeArrowheads="1"/>
            </p:cNvSpPr>
            <p:nvPr/>
          </p:nvSpPr>
          <p:spPr bwMode="auto">
            <a:xfrm>
              <a:off x="2529" y="3067"/>
              <a:ext cx="283" cy="217"/>
            </a:xfrm>
            <a:prstGeom prst="rect">
              <a:avLst/>
            </a:prstGeom>
            <a:noFill/>
            <a:ln w="9525">
              <a:noFill/>
              <a:miter lim="800000"/>
              <a:headEnd/>
              <a:tailEnd/>
            </a:ln>
          </p:spPr>
          <p:txBody>
            <a:bodyPr/>
            <a:lstStyle/>
            <a:p>
              <a:endParaRPr lang="en-US"/>
            </a:p>
          </p:txBody>
        </p:sp>
        <p:sp>
          <p:nvSpPr>
            <p:cNvPr id="98330" name="Rectangle 39"/>
            <p:cNvSpPr>
              <a:spLocks noChangeArrowheads="1"/>
            </p:cNvSpPr>
            <p:nvPr/>
          </p:nvSpPr>
          <p:spPr bwMode="auto">
            <a:xfrm>
              <a:off x="2603" y="3113"/>
              <a:ext cx="140" cy="144"/>
            </a:xfrm>
            <a:prstGeom prst="rect">
              <a:avLst/>
            </a:prstGeom>
            <a:noFill/>
            <a:ln w="9525">
              <a:noFill/>
              <a:miter lim="800000"/>
              <a:headEnd/>
              <a:tailEnd/>
            </a:ln>
          </p:spPr>
          <p:txBody>
            <a:bodyPr wrap="none" lIns="0" tIns="0" rIns="0" bIns="0">
              <a:spAutoFit/>
            </a:bodyPr>
            <a:lstStyle/>
            <a:p>
              <a:pPr defTabSz="966788"/>
              <a:r>
                <a:rPr lang="en-US" sz="1600">
                  <a:solidFill>
                    <a:srgbClr val="000000"/>
                  </a:solidFill>
                </a:rPr>
                <a:t>(b)</a:t>
              </a:r>
              <a:endParaRPr lang="en-US" sz="2500"/>
            </a:p>
          </p:txBody>
        </p:sp>
        <p:sp>
          <p:nvSpPr>
            <p:cNvPr id="98331" name="Rectangle 40"/>
            <p:cNvSpPr>
              <a:spLocks noChangeArrowheads="1"/>
            </p:cNvSpPr>
            <p:nvPr/>
          </p:nvSpPr>
          <p:spPr bwMode="auto">
            <a:xfrm>
              <a:off x="2529" y="3067"/>
              <a:ext cx="283" cy="217"/>
            </a:xfrm>
            <a:prstGeom prst="rect">
              <a:avLst/>
            </a:prstGeom>
            <a:noFill/>
            <a:ln w="9525">
              <a:noFill/>
              <a:miter lim="800000"/>
              <a:headEnd/>
              <a:tailEnd/>
            </a:ln>
          </p:spPr>
          <p:txBody>
            <a:bodyPr/>
            <a:lstStyle/>
            <a:p>
              <a:endParaRPr lang="en-US"/>
            </a:p>
          </p:txBody>
        </p:sp>
        <p:sp>
          <p:nvSpPr>
            <p:cNvPr id="98332" name="Rectangle 41"/>
            <p:cNvSpPr>
              <a:spLocks noChangeArrowheads="1"/>
            </p:cNvSpPr>
            <p:nvPr/>
          </p:nvSpPr>
          <p:spPr bwMode="auto">
            <a:xfrm>
              <a:off x="2163" y="2474"/>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1300"/>
            </a:p>
          </p:txBody>
        </p:sp>
        <p:sp>
          <p:nvSpPr>
            <p:cNvPr id="98333" name="Rectangle 42"/>
            <p:cNvSpPr>
              <a:spLocks noChangeArrowheads="1"/>
            </p:cNvSpPr>
            <p:nvPr/>
          </p:nvSpPr>
          <p:spPr bwMode="auto">
            <a:xfrm>
              <a:off x="2014" y="2474"/>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1300"/>
            </a:p>
          </p:txBody>
        </p:sp>
        <p:sp>
          <p:nvSpPr>
            <p:cNvPr id="98334" name="Rectangle 43"/>
            <p:cNvSpPr>
              <a:spLocks noChangeArrowheads="1"/>
            </p:cNvSpPr>
            <p:nvPr/>
          </p:nvSpPr>
          <p:spPr bwMode="auto">
            <a:xfrm>
              <a:off x="1865" y="2474"/>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1300"/>
            </a:p>
          </p:txBody>
        </p:sp>
        <p:sp>
          <p:nvSpPr>
            <p:cNvPr id="98335" name="Freeform 44"/>
            <p:cNvSpPr>
              <a:spLocks/>
            </p:cNvSpPr>
            <p:nvPr/>
          </p:nvSpPr>
          <p:spPr bwMode="auto">
            <a:xfrm>
              <a:off x="2674" y="1322"/>
              <a:ext cx="768" cy="1728"/>
            </a:xfrm>
            <a:custGeom>
              <a:avLst/>
              <a:gdLst>
                <a:gd name="T0" fmla="*/ 480 w 768"/>
                <a:gd name="T1" fmla="*/ 0 h 1776"/>
                <a:gd name="T2" fmla="*/ 768 w 768"/>
                <a:gd name="T3" fmla="*/ 0 h 1776"/>
                <a:gd name="T4" fmla="*/ 768 w 768"/>
                <a:gd name="T5" fmla="*/ 1465 h 1776"/>
                <a:gd name="T6" fmla="*/ 0 w 768"/>
                <a:gd name="T7" fmla="*/ 1465 h 1776"/>
                <a:gd name="T8" fmla="*/ 0 w 768"/>
                <a:gd name="T9" fmla="*/ 1549 h 1776"/>
                <a:gd name="T10" fmla="*/ 0 60000 65536"/>
                <a:gd name="T11" fmla="*/ 0 60000 65536"/>
                <a:gd name="T12" fmla="*/ 0 60000 65536"/>
                <a:gd name="T13" fmla="*/ 0 60000 65536"/>
                <a:gd name="T14" fmla="*/ 0 60000 65536"/>
                <a:gd name="T15" fmla="*/ 0 w 768"/>
                <a:gd name="T16" fmla="*/ 0 h 1776"/>
                <a:gd name="T17" fmla="*/ 768 w 768"/>
                <a:gd name="T18" fmla="*/ 1776 h 1776"/>
              </a:gdLst>
              <a:ahLst/>
              <a:cxnLst>
                <a:cxn ang="T10">
                  <a:pos x="T0" y="T1"/>
                </a:cxn>
                <a:cxn ang="T11">
                  <a:pos x="T2" y="T3"/>
                </a:cxn>
                <a:cxn ang="T12">
                  <a:pos x="T4" y="T5"/>
                </a:cxn>
                <a:cxn ang="T13">
                  <a:pos x="T6" y="T7"/>
                </a:cxn>
                <a:cxn ang="T14">
                  <a:pos x="T8" y="T9"/>
                </a:cxn>
              </a:cxnLst>
              <a:rect l="T15" t="T16" r="T17" b="T18"/>
              <a:pathLst>
                <a:path w="768" h="1776">
                  <a:moveTo>
                    <a:pt x="480" y="0"/>
                  </a:moveTo>
                  <a:lnTo>
                    <a:pt x="768" y="0"/>
                  </a:lnTo>
                  <a:lnTo>
                    <a:pt x="768" y="1680"/>
                  </a:lnTo>
                  <a:lnTo>
                    <a:pt x="0" y="1680"/>
                  </a:lnTo>
                  <a:lnTo>
                    <a:pt x="0" y="1776"/>
                  </a:lnTo>
                </a:path>
              </a:pathLst>
            </a:custGeom>
            <a:noFill/>
            <a:ln w="9525" cap="flat">
              <a:solidFill>
                <a:schemeClr val="accent2"/>
              </a:solidFill>
              <a:prstDash val="dash"/>
              <a:round/>
              <a:headEnd type="none" w="med" len="med"/>
              <a:tailEnd type="triangle" w="med" len="med"/>
            </a:ln>
          </p:spPr>
          <p:txBody>
            <a:bodyPr/>
            <a:lstStyle/>
            <a:p>
              <a:endParaRPr lang="en-US"/>
            </a:p>
          </p:txBody>
        </p:sp>
        <p:sp>
          <p:nvSpPr>
            <p:cNvPr id="98336" name="Rectangle 45"/>
            <p:cNvSpPr>
              <a:spLocks noChangeArrowheads="1"/>
            </p:cNvSpPr>
            <p:nvPr/>
          </p:nvSpPr>
          <p:spPr bwMode="auto">
            <a:xfrm>
              <a:off x="2258" y="1563"/>
              <a:ext cx="944" cy="191"/>
            </a:xfrm>
            <a:prstGeom prst="rect">
              <a:avLst/>
            </a:prstGeom>
            <a:solidFill>
              <a:srgbClr val="FFFFFF"/>
            </a:solidFill>
            <a:ln w="11113">
              <a:solidFill>
                <a:srgbClr val="000000"/>
              </a:solidFill>
              <a:miter lim="800000"/>
              <a:headEnd/>
              <a:tailEnd/>
            </a:ln>
          </p:spPr>
          <p:txBody>
            <a:bodyPr lIns="96744" tIns="48372" rIns="96744" bIns="48372"/>
            <a:lstStyle/>
            <a:p>
              <a:pPr algn="ctr" defTabSz="966788"/>
              <a:r>
                <a:rPr lang="en-US" sz="1300">
                  <a:solidFill>
                    <a:srgbClr val="000000"/>
                  </a:solidFill>
                  <a:latin typeface="Courier New" pitchFamily="49" charset="0"/>
                </a:rPr>
                <a:t>part 1</a:t>
              </a:r>
            </a:p>
          </p:txBody>
        </p:sp>
        <p:sp>
          <p:nvSpPr>
            <p:cNvPr id="98337" name="Freeform 46"/>
            <p:cNvSpPr>
              <a:spLocks/>
            </p:cNvSpPr>
            <p:nvPr/>
          </p:nvSpPr>
          <p:spPr bwMode="auto">
            <a:xfrm>
              <a:off x="2690" y="1322"/>
              <a:ext cx="656" cy="1252"/>
            </a:xfrm>
            <a:custGeom>
              <a:avLst/>
              <a:gdLst>
                <a:gd name="T0" fmla="*/ 477 w 656"/>
                <a:gd name="T1" fmla="*/ 0 h 1252"/>
                <a:gd name="T2" fmla="*/ 656 w 656"/>
                <a:gd name="T3" fmla="*/ 0 h 1252"/>
                <a:gd name="T4" fmla="*/ 656 w 656"/>
                <a:gd name="T5" fmla="*/ 1073 h 1252"/>
                <a:gd name="T6" fmla="*/ 0 w 656"/>
                <a:gd name="T7" fmla="*/ 1073 h 1252"/>
                <a:gd name="T8" fmla="*/ 0 w 656"/>
                <a:gd name="T9" fmla="*/ 1252 h 1252"/>
                <a:gd name="T10" fmla="*/ 0 60000 65536"/>
                <a:gd name="T11" fmla="*/ 0 60000 65536"/>
                <a:gd name="T12" fmla="*/ 0 60000 65536"/>
                <a:gd name="T13" fmla="*/ 0 60000 65536"/>
                <a:gd name="T14" fmla="*/ 0 60000 65536"/>
                <a:gd name="T15" fmla="*/ 0 w 656"/>
                <a:gd name="T16" fmla="*/ 0 h 1252"/>
                <a:gd name="T17" fmla="*/ 656 w 656"/>
                <a:gd name="T18" fmla="*/ 1252 h 1252"/>
              </a:gdLst>
              <a:ahLst/>
              <a:cxnLst>
                <a:cxn ang="T10">
                  <a:pos x="T0" y="T1"/>
                </a:cxn>
                <a:cxn ang="T11">
                  <a:pos x="T2" y="T3"/>
                </a:cxn>
                <a:cxn ang="T12">
                  <a:pos x="T4" y="T5"/>
                </a:cxn>
                <a:cxn ang="T13">
                  <a:pos x="T6" y="T7"/>
                </a:cxn>
                <a:cxn ang="T14">
                  <a:pos x="T8" y="T9"/>
                </a:cxn>
              </a:cxnLst>
              <a:rect l="T15" t="T16" r="T17" b="T18"/>
              <a:pathLst>
                <a:path w="656" h="1252">
                  <a:moveTo>
                    <a:pt x="477" y="0"/>
                  </a:moveTo>
                  <a:lnTo>
                    <a:pt x="656" y="0"/>
                  </a:lnTo>
                  <a:lnTo>
                    <a:pt x="656" y="1073"/>
                  </a:lnTo>
                  <a:lnTo>
                    <a:pt x="0" y="1073"/>
                  </a:lnTo>
                  <a:lnTo>
                    <a:pt x="0" y="1252"/>
                  </a:lnTo>
                </a:path>
              </a:pathLst>
            </a:custGeom>
            <a:noFill/>
            <a:ln w="19050" cap="flat" cmpd="sng">
              <a:solidFill>
                <a:schemeClr val="accent2"/>
              </a:solidFill>
              <a:prstDash val="dash"/>
              <a:round/>
              <a:headEnd type="none" w="med" len="med"/>
              <a:tailEnd type="triangle" w="med" len="med"/>
            </a:ln>
          </p:spPr>
          <p:txBody>
            <a:bodyPr/>
            <a:lstStyle/>
            <a:p>
              <a:endParaRPr lang="en-US"/>
            </a:p>
          </p:txBody>
        </p:sp>
        <p:sp>
          <p:nvSpPr>
            <p:cNvPr id="98338" name="Rectangle 47"/>
            <p:cNvSpPr>
              <a:spLocks noChangeArrowheads="1"/>
            </p:cNvSpPr>
            <p:nvPr/>
          </p:nvSpPr>
          <p:spPr bwMode="auto">
            <a:xfrm>
              <a:off x="2184"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1300"/>
            </a:p>
          </p:txBody>
        </p:sp>
        <p:sp>
          <p:nvSpPr>
            <p:cNvPr id="98339" name="Rectangle 48"/>
            <p:cNvSpPr>
              <a:spLocks noChangeArrowheads="1"/>
            </p:cNvSpPr>
            <p:nvPr/>
          </p:nvSpPr>
          <p:spPr bwMode="auto">
            <a:xfrm>
              <a:off x="2035"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1300"/>
            </a:p>
          </p:txBody>
        </p:sp>
        <p:sp>
          <p:nvSpPr>
            <p:cNvPr id="98340" name="Rectangle 49"/>
            <p:cNvSpPr>
              <a:spLocks noChangeArrowheads="1"/>
            </p:cNvSpPr>
            <p:nvPr/>
          </p:nvSpPr>
          <p:spPr bwMode="auto">
            <a:xfrm>
              <a:off x="1886"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1300"/>
            </a:p>
          </p:txBody>
        </p:sp>
        <p:cxnSp>
          <p:nvCxnSpPr>
            <p:cNvPr id="98341" name="AutoShape 50"/>
            <p:cNvCxnSpPr>
              <a:cxnSpLocks noChangeShapeType="1"/>
              <a:stCxn id="98348" idx="2"/>
              <a:endCxn id="98336" idx="0"/>
            </p:cNvCxnSpPr>
            <p:nvPr/>
          </p:nvCxnSpPr>
          <p:spPr bwMode="auto">
            <a:xfrm>
              <a:off x="2730" y="1418"/>
              <a:ext cx="0" cy="145"/>
            </a:xfrm>
            <a:prstGeom prst="straightConnector1">
              <a:avLst/>
            </a:prstGeom>
            <a:noFill/>
            <a:ln w="9525">
              <a:solidFill>
                <a:schemeClr val="tx1"/>
              </a:solidFill>
              <a:round/>
              <a:headEnd/>
              <a:tailEnd type="triangle" w="med" len="med"/>
            </a:ln>
          </p:spPr>
        </p:cxnSp>
        <p:sp>
          <p:nvSpPr>
            <p:cNvPr id="98342" name="Rectangle 51"/>
            <p:cNvSpPr>
              <a:spLocks noChangeArrowheads="1"/>
            </p:cNvSpPr>
            <p:nvPr/>
          </p:nvSpPr>
          <p:spPr bwMode="auto">
            <a:xfrm>
              <a:off x="2258" y="1898"/>
              <a:ext cx="944" cy="144"/>
            </a:xfrm>
            <a:prstGeom prst="rect">
              <a:avLst/>
            </a:prstGeom>
            <a:solidFill>
              <a:srgbClr val="FFFFFF"/>
            </a:solidFill>
            <a:ln w="11113">
              <a:solidFill>
                <a:srgbClr val="000000"/>
              </a:solidFill>
              <a:miter lim="800000"/>
              <a:headEnd/>
              <a:tailEnd/>
            </a:ln>
          </p:spPr>
          <p:txBody>
            <a:bodyPr lIns="96744" tIns="48372" rIns="96744" bIns="48372"/>
            <a:lstStyle/>
            <a:p>
              <a:pPr algn="ctr" defTabSz="966788">
                <a:lnSpc>
                  <a:spcPct val="80000"/>
                </a:lnSpc>
              </a:pPr>
              <a:r>
                <a:rPr lang="en-US" sz="1300">
                  <a:solidFill>
                    <a:srgbClr val="000000"/>
                  </a:solidFill>
                  <a:latin typeface="Courier New" pitchFamily="49" charset="0"/>
                </a:rPr>
                <a:t>recursive call</a:t>
              </a:r>
            </a:p>
          </p:txBody>
        </p:sp>
        <p:cxnSp>
          <p:nvCxnSpPr>
            <p:cNvPr id="98343" name="AutoShape 52"/>
            <p:cNvCxnSpPr>
              <a:cxnSpLocks noChangeShapeType="1"/>
              <a:stCxn id="98336" idx="2"/>
              <a:endCxn id="98342" idx="0"/>
            </p:cNvCxnSpPr>
            <p:nvPr/>
          </p:nvCxnSpPr>
          <p:spPr bwMode="auto">
            <a:xfrm>
              <a:off x="2730" y="1754"/>
              <a:ext cx="0" cy="144"/>
            </a:xfrm>
            <a:prstGeom prst="straightConnector1">
              <a:avLst/>
            </a:prstGeom>
            <a:noFill/>
            <a:ln w="9525">
              <a:solidFill>
                <a:schemeClr val="tx1"/>
              </a:solidFill>
              <a:round/>
              <a:headEnd/>
              <a:tailEnd type="triangle" w="med" len="med"/>
            </a:ln>
          </p:spPr>
        </p:cxnSp>
        <p:sp>
          <p:nvSpPr>
            <p:cNvPr id="98344" name="Line 53"/>
            <p:cNvSpPr>
              <a:spLocks noChangeShapeType="1"/>
            </p:cNvSpPr>
            <p:nvPr/>
          </p:nvSpPr>
          <p:spPr bwMode="auto">
            <a:xfrm>
              <a:off x="2690" y="842"/>
              <a:ext cx="0" cy="384"/>
            </a:xfrm>
            <a:prstGeom prst="line">
              <a:avLst/>
            </a:prstGeom>
            <a:noFill/>
            <a:ln w="9525">
              <a:solidFill>
                <a:schemeClr val="tx1"/>
              </a:solidFill>
              <a:round/>
              <a:headEnd/>
              <a:tailEnd type="triangle" w="med" len="med"/>
            </a:ln>
          </p:spPr>
          <p:txBody>
            <a:bodyPr/>
            <a:lstStyle/>
            <a:p>
              <a:endParaRPr lang="en-US"/>
            </a:p>
          </p:txBody>
        </p:sp>
        <p:sp>
          <p:nvSpPr>
            <p:cNvPr id="98345" name="Freeform 54"/>
            <p:cNvSpPr>
              <a:spLocks/>
            </p:cNvSpPr>
            <p:nvPr/>
          </p:nvSpPr>
          <p:spPr bwMode="auto">
            <a:xfrm>
              <a:off x="2162" y="1082"/>
              <a:ext cx="528" cy="1008"/>
            </a:xfrm>
            <a:custGeom>
              <a:avLst/>
              <a:gdLst>
                <a:gd name="T0" fmla="*/ 192 w 528"/>
                <a:gd name="T1" fmla="*/ 960 h 1008"/>
                <a:gd name="T2" fmla="*/ 192 w 528"/>
                <a:gd name="T3" fmla="*/ 1008 h 1008"/>
                <a:gd name="T4" fmla="*/ 0 w 528"/>
                <a:gd name="T5" fmla="*/ 1008 h 1008"/>
                <a:gd name="T6" fmla="*/ 0 w 528"/>
                <a:gd name="T7" fmla="*/ 0 h 1008"/>
                <a:gd name="T8" fmla="*/ 528 w 528"/>
                <a:gd name="T9" fmla="*/ 0 h 1008"/>
                <a:gd name="T10" fmla="*/ 0 60000 65536"/>
                <a:gd name="T11" fmla="*/ 0 60000 65536"/>
                <a:gd name="T12" fmla="*/ 0 60000 65536"/>
                <a:gd name="T13" fmla="*/ 0 60000 65536"/>
                <a:gd name="T14" fmla="*/ 0 60000 65536"/>
                <a:gd name="T15" fmla="*/ 0 w 528"/>
                <a:gd name="T16" fmla="*/ 0 h 1008"/>
                <a:gd name="T17" fmla="*/ 528 w 528"/>
                <a:gd name="T18" fmla="*/ 1008 h 1008"/>
              </a:gdLst>
              <a:ahLst/>
              <a:cxnLst>
                <a:cxn ang="T10">
                  <a:pos x="T0" y="T1"/>
                </a:cxn>
                <a:cxn ang="T11">
                  <a:pos x="T2" y="T3"/>
                </a:cxn>
                <a:cxn ang="T12">
                  <a:pos x="T4" y="T5"/>
                </a:cxn>
                <a:cxn ang="T13">
                  <a:pos x="T6" y="T7"/>
                </a:cxn>
                <a:cxn ang="T14">
                  <a:pos x="T8" y="T9"/>
                </a:cxn>
              </a:cxnLst>
              <a:rect l="T15" t="T16" r="T17" b="T18"/>
              <a:pathLst>
                <a:path w="528" h="1008">
                  <a:moveTo>
                    <a:pt x="192" y="960"/>
                  </a:moveTo>
                  <a:lnTo>
                    <a:pt x="192" y="1008"/>
                  </a:lnTo>
                  <a:lnTo>
                    <a:pt x="0" y="1008"/>
                  </a:lnTo>
                  <a:lnTo>
                    <a:pt x="0" y="0"/>
                  </a:lnTo>
                  <a:lnTo>
                    <a:pt x="528" y="0"/>
                  </a:lnTo>
                </a:path>
              </a:pathLst>
            </a:custGeom>
            <a:noFill/>
            <a:ln w="9525">
              <a:solidFill>
                <a:schemeClr val="tx1"/>
              </a:solidFill>
              <a:round/>
              <a:headEnd type="none" w="med" len="med"/>
              <a:tailEnd type="triangle" w="med" len="med"/>
            </a:ln>
          </p:spPr>
          <p:txBody>
            <a:bodyPr/>
            <a:lstStyle/>
            <a:p>
              <a:endParaRPr lang="en-US"/>
            </a:p>
          </p:txBody>
        </p:sp>
        <p:sp>
          <p:nvSpPr>
            <p:cNvPr id="98346" name="Freeform 55"/>
            <p:cNvSpPr>
              <a:spLocks/>
            </p:cNvSpPr>
            <p:nvPr/>
          </p:nvSpPr>
          <p:spPr bwMode="auto">
            <a:xfrm>
              <a:off x="2114" y="986"/>
              <a:ext cx="576" cy="1152"/>
            </a:xfrm>
            <a:custGeom>
              <a:avLst/>
              <a:gdLst>
                <a:gd name="T0" fmla="*/ 288 w 576"/>
                <a:gd name="T1" fmla="*/ 1056 h 1152"/>
                <a:gd name="T2" fmla="*/ 288 w 576"/>
                <a:gd name="T3" fmla="*/ 1152 h 1152"/>
                <a:gd name="T4" fmla="*/ 0 w 576"/>
                <a:gd name="T5" fmla="*/ 1152 h 1152"/>
                <a:gd name="T6" fmla="*/ 0 w 576"/>
                <a:gd name="T7" fmla="*/ 0 h 1152"/>
                <a:gd name="T8" fmla="*/ 576 w 576"/>
                <a:gd name="T9" fmla="*/ 0 h 1152"/>
                <a:gd name="T10" fmla="*/ 0 60000 65536"/>
                <a:gd name="T11" fmla="*/ 0 60000 65536"/>
                <a:gd name="T12" fmla="*/ 0 60000 65536"/>
                <a:gd name="T13" fmla="*/ 0 60000 65536"/>
                <a:gd name="T14" fmla="*/ 0 60000 65536"/>
                <a:gd name="T15" fmla="*/ 0 w 576"/>
                <a:gd name="T16" fmla="*/ 0 h 1152"/>
                <a:gd name="T17" fmla="*/ 576 w 576"/>
                <a:gd name="T18" fmla="*/ 1152 h 1152"/>
              </a:gdLst>
              <a:ahLst/>
              <a:cxnLst>
                <a:cxn ang="T10">
                  <a:pos x="T0" y="T1"/>
                </a:cxn>
                <a:cxn ang="T11">
                  <a:pos x="T2" y="T3"/>
                </a:cxn>
                <a:cxn ang="T12">
                  <a:pos x="T4" y="T5"/>
                </a:cxn>
                <a:cxn ang="T13">
                  <a:pos x="T6" y="T7"/>
                </a:cxn>
                <a:cxn ang="T14">
                  <a:pos x="T8" y="T9"/>
                </a:cxn>
              </a:cxnLst>
              <a:rect l="T15" t="T16" r="T17" b="T18"/>
              <a:pathLst>
                <a:path w="576" h="1152">
                  <a:moveTo>
                    <a:pt x="288" y="1056"/>
                  </a:moveTo>
                  <a:lnTo>
                    <a:pt x="288" y="1152"/>
                  </a:lnTo>
                  <a:lnTo>
                    <a:pt x="0" y="1152"/>
                  </a:lnTo>
                  <a:lnTo>
                    <a:pt x="0" y="0"/>
                  </a:lnTo>
                  <a:lnTo>
                    <a:pt x="576" y="0"/>
                  </a:lnTo>
                </a:path>
              </a:pathLst>
            </a:custGeom>
            <a:noFill/>
            <a:ln w="9525">
              <a:solidFill>
                <a:schemeClr val="tx1"/>
              </a:solidFill>
              <a:round/>
              <a:headEnd type="none" w="med" len="med"/>
              <a:tailEnd type="triangle" w="med" len="med"/>
            </a:ln>
          </p:spPr>
          <p:txBody>
            <a:bodyPr/>
            <a:lstStyle/>
            <a:p>
              <a:endParaRPr lang="en-US"/>
            </a:p>
          </p:txBody>
        </p:sp>
        <p:sp>
          <p:nvSpPr>
            <p:cNvPr id="98347" name="Freeform 56"/>
            <p:cNvSpPr>
              <a:spLocks/>
            </p:cNvSpPr>
            <p:nvPr/>
          </p:nvSpPr>
          <p:spPr bwMode="auto">
            <a:xfrm>
              <a:off x="1970" y="938"/>
              <a:ext cx="720" cy="1248"/>
            </a:xfrm>
            <a:custGeom>
              <a:avLst/>
              <a:gdLst>
                <a:gd name="T0" fmla="*/ 576 w 720"/>
                <a:gd name="T1" fmla="*/ 1104 h 1248"/>
                <a:gd name="T2" fmla="*/ 576 w 720"/>
                <a:gd name="T3" fmla="*/ 1248 h 1248"/>
                <a:gd name="T4" fmla="*/ 0 w 720"/>
                <a:gd name="T5" fmla="*/ 1248 h 1248"/>
                <a:gd name="T6" fmla="*/ 0 w 720"/>
                <a:gd name="T7" fmla="*/ 0 h 1248"/>
                <a:gd name="T8" fmla="*/ 720 w 720"/>
                <a:gd name="T9" fmla="*/ 0 h 1248"/>
                <a:gd name="T10" fmla="*/ 0 60000 65536"/>
                <a:gd name="T11" fmla="*/ 0 60000 65536"/>
                <a:gd name="T12" fmla="*/ 0 60000 65536"/>
                <a:gd name="T13" fmla="*/ 0 60000 65536"/>
                <a:gd name="T14" fmla="*/ 0 60000 65536"/>
                <a:gd name="T15" fmla="*/ 0 w 720"/>
                <a:gd name="T16" fmla="*/ 0 h 1248"/>
                <a:gd name="T17" fmla="*/ 720 w 720"/>
                <a:gd name="T18" fmla="*/ 1248 h 1248"/>
              </a:gdLst>
              <a:ahLst/>
              <a:cxnLst>
                <a:cxn ang="T10">
                  <a:pos x="T0" y="T1"/>
                </a:cxn>
                <a:cxn ang="T11">
                  <a:pos x="T2" y="T3"/>
                </a:cxn>
                <a:cxn ang="T12">
                  <a:pos x="T4" y="T5"/>
                </a:cxn>
                <a:cxn ang="T13">
                  <a:pos x="T6" y="T7"/>
                </a:cxn>
                <a:cxn ang="T14">
                  <a:pos x="T8" y="T9"/>
                </a:cxn>
              </a:cxnLst>
              <a:rect l="T15" t="T16" r="T17" b="T18"/>
              <a:pathLst>
                <a:path w="720" h="1248">
                  <a:moveTo>
                    <a:pt x="576" y="1104"/>
                  </a:moveTo>
                  <a:lnTo>
                    <a:pt x="576" y="1248"/>
                  </a:lnTo>
                  <a:lnTo>
                    <a:pt x="0" y="1248"/>
                  </a:lnTo>
                  <a:lnTo>
                    <a:pt x="0" y="0"/>
                  </a:lnTo>
                  <a:lnTo>
                    <a:pt x="720" y="0"/>
                  </a:lnTo>
                </a:path>
              </a:pathLst>
            </a:custGeom>
            <a:noFill/>
            <a:ln w="9525">
              <a:solidFill>
                <a:schemeClr val="tx1"/>
              </a:solidFill>
              <a:round/>
              <a:headEnd type="none" w="med" len="med"/>
              <a:tailEnd type="triangle" w="med" len="med"/>
            </a:ln>
          </p:spPr>
          <p:txBody>
            <a:bodyPr/>
            <a:lstStyle/>
            <a:p>
              <a:endParaRPr lang="en-US"/>
            </a:p>
          </p:txBody>
        </p:sp>
        <p:sp>
          <p:nvSpPr>
            <p:cNvPr id="98348" name="AutoShape 57"/>
            <p:cNvSpPr>
              <a:spLocks noChangeArrowheads="1"/>
            </p:cNvSpPr>
            <p:nvPr/>
          </p:nvSpPr>
          <p:spPr bwMode="auto">
            <a:xfrm>
              <a:off x="2210" y="1226"/>
              <a:ext cx="1040" cy="192"/>
            </a:xfrm>
            <a:prstGeom prst="flowChartDecision">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1300">
                  <a:latin typeface="Courier New" pitchFamily="49" charset="0"/>
                </a:rPr>
                <a:t>condition</a:t>
              </a:r>
            </a:p>
          </p:txBody>
        </p:sp>
        <p:sp>
          <p:nvSpPr>
            <p:cNvPr id="98349" name="Rectangle 58"/>
            <p:cNvSpPr>
              <a:spLocks noChangeArrowheads="1"/>
            </p:cNvSpPr>
            <p:nvPr/>
          </p:nvSpPr>
          <p:spPr bwMode="auto">
            <a:xfrm>
              <a:off x="2258" y="2570"/>
              <a:ext cx="944" cy="191"/>
            </a:xfrm>
            <a:prstGeom prst="rect">
              <a:avLst/>
            </a:prstGeom>
            <a:solidFill>
              <a:srgbClr val="FFFFFF"/>
            </a:solidFill>
            <a:ln w="11113">
              <a:solidFill>
                <a:srgbClr val="000000"/>
              </a:solidFill>
              <a:miter lim="800000"/>
              <a:headEnd/>
              <a:tailEnd/>
            </a:ln>
          </p:spPr>
          <p:txBody>
            <a:bodyPr lIns="96744" tIns="48372" rIns="96744" bIns="48372"/>
            <a:lstStyle/>
            <a:p>
              <a:pPr algn="ctr" defTabSz="966788"/>
              <a:r>
                <a:rPr lang="en-US" sz="1300">
                  <a:solidFill>
                    <a:srgbClr val="000000"/>
                  </a:solidFill>
                  <a:latin typeface="Courier New" pitchFamily="49" charset="0"/>
                </a:rPr>
                <a:t>part 2</a:t>
              </a:r>
            </a:p>
          </p:txBody>
        </p:sp>
        <p:sp>
          <p:nvSpPr>
            <p:cNvPr id="98350" name="Freeform 59"/>
            <p:cNvSpPr>
              <a:spLocks/>
            </p:cNvSpPr>
            <p:nvPr/>
          </p:nvSpPr>
          <p:spPr bwMode="auto">
            <a:xfrm>
              <a:off x="2146" y="2426"/>
              <a:ext cx="192" cy="384"/>
            </a:xfrm>
            <a:custGeom>
              <a:avLst/>
              <a:gdLst>
                <a:gd name="T0" fmla="*/ 192 w 192"/>
                <a:gd name="T1" fmla="*/ 336 h 384"/>
                <a:gd name="T2" fmla="*/ 192 w 192"/>
                <a:gd name="T3" fmla="*/ 384 h 384"/>
                <a:gd name="T4" fmla="*/ 0 w 192"/>
                <a:gd name="T5" fmla="*/ 384 h 384"/>
                <a:gd name="T6" fmla="*/ 0 w 192"/>
                <a:gd name="T7" fmla="*/ 0 h 384"/>
                <a:gd name="T8" fmla="*/ 192 w 192"/>
                <a:gd name="T9" fmla="*/ 0 h 384"/>
                <a:gd name="T10" fmla="*/ 192 w 192"/>
                <a:gd name="T11" fmla="*/ 144 h 384"/>
                <a:gd name="T12" fmla="*/ 0 60000 65536"/>
                <a:gd name="T13" fmla="*/ 0 60000 65536"/>
                <a:gd name="T14" fmla="*/ 0 60000 65536"/>
                <a:gd name="T15" fmla="*/ 0 60000 65536"/>
                <a:gd name="T16" fmla="*/ 0 60000 65536"/>
                <a:gd name="T17" fmla="*/ 0 60000 65536"/>
                <a:gd name="T18" fmla="*/ 0 w 192"/>
                <a:gd name="T19" fmla="*/ 0 h 384"/>
                <a:gd name="T20" fmla="*/ 192 w 192"/>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92" h="384">
                  <a:moveTo>
                    <a:pt x="192" y="336"/>
                  </a:moveTo>
                  <a:lnTo>
                    <a:pt x="192" y="384"/>
                  </a:lnTo>
                  <a:lnTo>
                    <a:pt x="0" y="384"/>
                  </a:lnTo>
                  <a:lnTo>
                    <a:pt x="0" y="0"/>
                  </a:lnTo>
                  <a:lnTo>
                    <a:pt x="192" y="0"/>
                  </a:lnTo>
                  <a:lnTo>
                    <a:pt x="192" y="144"/>
                  </a:lnTo>
                </a:path>
              </a:pathLst>
            </a:custGeom>
            <a:noFill/>
            <a:ln w="9525">
              <a:solidFill>
                <a:schemeClr val="tx1"/>
              </a:solidFill>
              <a:round/>
              <a:headEnd type="none" w="med" len="med"/>
              <a:tailEnd type="triangle" w="med" len="med"/>
            </a:ln>
          </p:spPr>
          <p:txBody>
            <a:bodyPr/>
            <a:lstStyle/>
            <a:p>
              <a:endParaRPr lang="en-US"/>
            </a:p>
          </p:txBody>
        </p:sp>
        <p:sp>
          <p:nvSpPr>
            <p:cNvPr id="98351" name="Freeform 60"/>
            <p:cNvSpPr>
              <a:spLocks/>
            </p:cNvSpPr>
            <p:nvPr/>
          </p:nvSpPr>
          <p:spPr bwMode="auto">
            <a:xfrm>
              <a:off x="2098" y="2378"/>
              <a:ext cx="288" cy="480"/>
            </a:xfrm>
            <a:custGeom>
              <a:avLst/>
              <a:gdLst>
                <a:gd name="T0" fmla="*/ 288 w 288"/>
                <a:gd name="T1" fmla="*/ 384 h 480"/>
                <a:gd name="T2" fmla="*/ 288 w 288"/>
                <a:gd name="T3" fmla="*/ 480 h 480"/>
                <a:gd name="T4" fmla="*/ 0 w 288"/>
                <a:gd name="T5" fmla="*/ 480 h 480"/>
                <a:gd name="T6" fmla="*/ 0 w 288"/>
                <a:gd name="T7" fmla="*/ 0 h 480"/>
                <a:gd name="T8" fmla="*/ 288 w 288"/>
                <a:gd name="T9" fmla="*/ 0 h 480"/>
                <a:gd name="T10" fmla="*/ 288 w 288"/>
                <a:gd name="T11" fmla="*/ 192 h 480"/>
                <a:gd name="T12" fmla="*/ 0 60000 65536"/>
                <a:gd name="T13" fmla="*/ 0 60000 65536"/>
                <a:gd name="T14" fmla="*/ 0 60000 65536"/>
                <a:gd name="T15" fmla="*/ 0 60000 65536"/>
                <a:gd name="T16" fmla="*/ 0 60000 65536"/>
                <a:gd name="T17" fmla="*/ 0 60000 65536"/>
                <a:gd name="T18" fmla="*/ 0 w 288"/>
                <a:gd name="T19" fmla="*/ 0 h 480"/>
                <a:gd name="T20" fmla="*/ 288 w 28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288" h="480">
                  <a:moveTo>
                    <a:pt x="288" y="384"/>
                  </a:moveTo>
                  <a:lnTo>
                    <a:pt x="288" y="480"/>
                  </a:lnTo>
                  <a:lnTo>
                    <a:pt x="0" y="480"/>
                  </a:lnTo>
                  <a:lnTo>
                    <a:pt x="0" y="0"/>
                  </a:lnTo>
                  <a:lnTo>
                    <a:pt x="288" y="0"/>
                  </a:lnTo>
                  <a:lnTo>
                    <a:pt x="288" y="192"/>
                  </a:lnTo>
                </a:path>
              </a:pathLst>
            </a:custGeom>
            <a:noFill/>
            <a:ln w="9525">
              <a:solidFill>
                <a:schemeClr val="tx1"/>
              </a:solidFill>
              <a:round/>
              <a:headEnd type="none" w="med" len="med"/>
              <a:tailEnd type="triangle" w="med" len="med"/>
            </a:ln>
          </p:spPr>
          <p:txBody>
            <a:bodyPr/>
            <a:lstStyle/>
            <a:p>
              <a:endParaRPr lang="en-US"/>
            </a:p>
          </p:txBody>
        </p:sp>
        <p:sp>
          <p:nvSpPr>
            <p:cNvPr id="98352" name="Freeform 61"/>
            <p:cNvSpPr>
              <a:spLocks/>
            </p:cNvSpPr>
            <p:nvPr/>
          </p:nvSpPr>
          <p:spPr bwMode="auto">
            <a:xfrm>
              <a:off x="1954" y="2282"/>
              <a:ext cx="576" cy="672"/>
            </a:xfrm>
            <a:custGeom>
              <a:avLst/>
              <a:gdLst>
                <a:gd name="T0" fmla="*/ 576 w 576"/>
                <a:gd name="T1" fmla="*/ 480 h 672"/>
                <a:gd name="T2" fmla="*/ 576 w 576"/>
                <a:gd name="T3" fmla="*/ 672 h 672"/>
                <a:gd name="T4" fmla="*/ 0 w 576"/>
                <a:gd name="T5" fmla="*/ 672 h 672"/>
                <a:gd name="T6" fmla="*/ 0 w 576"/>
                <a:gd name="T7" fmla="*/ 0 h 672"/>
                <a:gd name="T8" fmla="*/ 576 w 576"/>
                <a:gd name="T9" fmla="*/ 0 h 672"/>
                <a:gd name="T10" fmla="*/ 576 w 576"/>
                <a:gd name="T11" fmla="*/ 288 h 672"/>
                <a:gd name="T12" fmla="*/ 0 60000 65536"/>
                <a:gd name="T13" fmla="*/ 0 60000 65536"/>
                <a:gd name="T14" fmla="*/ 0 60000 65536"/>
                <a:gd name="T15" fmla="*/ 0 60000 65536"/>
                <a:gd name="T16" fmla="*/ 0 60000 65536"/>
                <a:gd name="T17" fmla="*/ 0 60000 65536"/>
                <a:gd name="T18" fmla="*/ 0 w 576"/>
                <a:gd name="T19" fmla="*/ 0 h 672"/>
                <a:gd name="T20" fmla="*/ 576 w 576"/>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576" h="672">
                  <a:moveTo>
                    <a:pt x="576" y="480"/>
                  </a:moveTo>
                  <a:lnTo>
                    <a:pt x="576" y="672"/>
                  </a:lnTo>
                  <a:lnTo>
                    <a:pt x="0" y="672"/>
                  </a:lnTo>
                  <a:lnTo>
                    <a:pt x="0" y="0"/>
                  </a:lnTo>
                  <a:lnTo>
                    <a:pt x="576" y="0"/>
                  </a:lnTo>
                  <a:lnTo>
                    <a:pt x="576" y="288"/>
                  </a:lnTo>
                </a:path>
              </a:pathLst>
            </a:custGeom>
            <a:noFill/>
            <a:ln w="9525">
              <a:solidFill>
                <a:schemeClr val="tx1"/>
              </a:solidFill>
              <a:round/>
              <a:headEnd type="none" w="med" len="med"/>
              <a:tailEnd type="triangle" w="med" len="med"/>
            </a:ln>
          </p:spPr>
          <p:txBody>
            <a:bodyPr/>
            <a:lstStyle/>
            <a:p>
              <a:endParaRPr lang="en-US"/>
            </a:p>
          </p:txBody>
        </p:sp>
        <p:sp>
          <p:nvSpPr>
            <p:cNvPr id="98353" name="Text Box 62"/>
            <p:cNvSpPr txBox="1">
              <a:spLocks noChangeArrowheads="1"/>
            </p:cNvSpPr>
            <p:nvPr/>
          </p:nvSpPr>
          <p:spPr bwMode="auto">
            <a:xfrm>
              <a:off x="2770" y="2259"/>
              <a:ext cx="522" cy="173"/>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n times</a:t>
              </a:r>
            </a:p>
          </p:txBody>
        </p:sp>
      </p:grpSp>
      <p:sp>
        <p:nvSpPr>
          <p:cNvPr id="98325" name="Rectangle 7"/>
          <p:cNvSpPr>
            <a:spLocks noChangeArrowheads="1"/>
          </p:cNvSpPr>
          <p:nvPr/>
        </p:nvSpPr>
        <p:spPr bwMode="auto">
          <a:xfrm>
            <a:off x="863600" y="2624138"/>
            <a:ext cx="1450975" cy="320675"/>
          </a:xfrm>
          <a:prstGeom prst="rect">
            <a:avLst/>
          </a:prstGeom>
          <a:solidFill>
            <a:srgbClr val="FFFFFF"/>
          </a:solidFill>
          <a:ln w="11113">
            <a:solidFill>
              <a:srgbClr val="000000"/>
            </a:solidFill>
            <a:miter lim="800000"/>
            <a:headEnd/>
            <a:tailEnd/>
          </a:ln>
        </p:spPr>
        <p:txBody>
          <a:bodyPr lIns="96744" tIns="48372" rIns="96744" bIns="48372"/>
          <a:lstStyle/>
          <a:p>
            <a:pPr algn="ctr" defTabSz="966788"/>
            <a:r>
              <a:rPr lang="en-US" sz="1300">
                <a:solidFill>
                  <a:srgbClr val="000000"/>
                </a:solidFill>
                <a:latin typeface="Courier New" pitchFamily="49" charset="0"/>
              </a:rPr>
              <a:t>loop-body</a:t>
            </a:r>
          </a:p>
        </p:txBody>
      </p:sp>
      <p:sp>
        <p:nvSpPr>
          <p:cNvPr id="260160" name="AutoShape 64"/>
          <p:cNvSpPr>
            <a:spLocks noChangeArrowheads="1"/>
          </p:cNvSpPr>
          <p:nvPr/>
        </p:nvSpPr>
        <p:spPr bwMode="auto">
          <a:xfrm>
            <a:off x="3276600" y="2362200"/>
            <a:ext cx="304800" cy="3048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260161" name="AutoShape 65"/>
          <p:cNvSpPr>
            <a:spLocks noChangeArrowheads="1"/>
          </p:cNvSpPr>
          <p:nvPr/>
        </p:nvSpPr>
        <p:spPr bwMode="auto">
          <a:xfrm flipH="1">
            <a:off x="3276600" y="4419600"/>
            <a:ext cx="304800" cy="304800"/>
          </a:xfrm>
          <a:prstGeom prst="leftArrow">
            <a:avLst>
              <a:gd name="adj1" fmla="val 50000"/>
              <a:gd name="adj2" fmla="val 25000"/>
            </a:avLst>
          </a:prstGeom>
          <a:solidFill>
            <a:srgbClr val="CC33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grpId="0" nodeType="clickEffect">
                                  <p:stCondLst>
                                    <p:cond delay="0"/>
                                  </p:stCondLst>
                                  <p:childTnLst>
                                    <p:set>
                                      <p:cBhvr>
                                        <p:cTn id="11" dur="1" fill="hold">
                                          <p:stCondLst>
                                            <p:cond delay="0"/>
                                          </p:stCondLst>
                                        </p:cTn>
                                        <p:tgtEl>
                                          <p:spTgt spid="260160"/>
                                        </p:tgtEl>
                                        <p:attrNameLst>
                                          <p:attrName>style.visibility</p:attrName>
                                        </p:attrNameLst>
                                      </p:cBhvr>
                                      <p:to>
                                        <p:strVal val="visible"/>
                                      </p:to>
                                    </p:set>
                                    <p:anim calcmode="lin" valueType="num">
                                      <p:cBhvr>
                                        <p:cTn id="12" dur="1000" fill="hold"/>
                                        <p:tgtEl>
                                          <p:spTgt spid="260160"/>
                                        </p:tgtEl>
                                        <p:attrNameLst>
                                          <p:attrName>ppt_w</p:attrName>
                                        </p:attrNameLst>
                                      </p:cBhvr>
                                      <p:tavLst>
                                        <p:tav tm="0" fmla="#ppt_w*sin(2.5*pi*$)">
                                          <p:val>
                                            <p:fltVal val="0"/>
                                          </p:val>
                                        </p:tav>
                                        <p:tav tm="100000">
                                          <p:val>
                                            <p:fltVal val="1"/>
                                          </p:val>
                                        </p:tav>
                                      </p:tavLst>
                                    </p:anim>
                                    <p:anim calcmode="lin" valueType="num">
                                      <p:cBhvr>
                                        <p:cTn id="13" dur="1000" fill="hold"/>
                                        <p:tgtEl>
                                          <p:spTgt spid="260160"/>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9" presetClass="entr" presetSubtype="10" fill="hold" grpId="0" nodeType="afterEffect">
                                  <p:stCondLst>
                                    <p:cond delay="0"/>
                                  </p:stCondLst>
                                  <p:childTnLst>
                                    <p:set>
                                      <p:cBhvr>
                                        <p:cTn id="16" dur="1" fill="hold">
                                          <p:stCondLst>
                                            <p:cond delay="0"/>
                                          </p:stCondLst>
                                        </p:cTn>
                                        <p:tgtEl>
                                          <p:spTgt spid="260161"/>
                                        </p:tgtEl>
                                        <p:attrNameLst>
                                          <p:attrName>style.visibility</p:attrName>
                                        </p:attrNameLst>
                                      </p:cBhvr>
                                      <p:to>
                                        <p:strVal val="visible"/>
                                      </p:to>
                                    </p:set>
                                    <p:anim calcmode="lin" valueType="num">
                                      <p:cBhvr>
                                        <p:cTn id="17" dur="1000" fill="hold"/>
                                        <p:tgtEl>
                                          <p:spTgt spid="260161"/>
                                        </p:tgtEl>
                                        <p:attrNameLst>
                                          <p:attrName>ppt_w</p:attrName>
                                        </p:attrNameLst>
                                      </p:cBhvr>
                                      <p:tavLst>
                                        <p:tav tm="0" fmla="#ppt_w*sin(2.5*pi*$)">
                                          <p:val>
                                            <p:fltVal val="0"/>
                                          </p:val>
                                        </p:tav>
                                        <p:tav tm="100000">
                                          <p:val>
                                            <p:fltVal val="1"/>
                                          </p:val>
                                        </p:tav>
                                      </p:tavLst>
                                    </p:anim>
                                    <p:anim calcmode="lin" valueType="num">
                                      <p:cBhvr>
                                        <p:cTn id="18" dur="1000" fill="hold"/>
                                        <p:tgtEl>
                                          <p:spTgt spid="260161"/>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xit" presetSubtype="10" fill="hold" nodeType="clickEffect">
                                  <p:stCondLst>
                                    <p:cond delay="0"/>
                                  </p:stCondLst>
                                  <p:childTnLst>
                                    <p:animEffect transition="out" filter="checkerboard(across)">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260160"/>
                                        </p:tgtEl>
                                        <p:attrNameLst>
                                          <p:attrName>ppt_x</p:attrName>
                                        </p:attrNameLst>
                                      </p:cBhvr>
                                      <p:tavLst>
                                        <p:tav tm="0">
                                          <p:val>
                                            <p:strVal val="ppt_x"/>
                                          </p:val>
                                        </p:tav>
                                        <p:tav tm="100000">
                                          <p:val>
                                            <p:strVal val="ppt_x"/>
                                          </p:val>
                                        </p:tav>
                                      </p:tavLst>
                                    </p:anim>
                                    <p:anim calcmode="lin" valueType="num">
                                      <p:cBhvr additive="base">
                                        <p:cTn id="31" dur="500"/>
                                        <p:tgtEl>
                                          <p:spTgt spid="260160"/>
                                        </p:tgtEl>
                                        <p:attrNameLst>
                                          <p:attrName>ppt_y</p:attrName>
                                        </p:attrNameLst>
                                      </p:cBhvr>
                                      <p:tavLst>
                                        <p:tav tm="0">
                                          <p:val>
                                            <p:strVal val="ppt_y"/>
                                          </p:val>
                                        </p:tav>
                                        <p:tav tm="100000">
                                          <p:val>
                                            <p:strVal val="1+ppt_h/2"/>
                                          </p:val>
                                        </p:tav>
                                      </p:tavLst>
                                    </p:anim>
                                    <p:set>
                                      <p:cBhvr>
                                        <p:cTn id="32" dur="1" fill="hold">
                                          <p:stCondLst>
                                            <p:cond delay="499"/>
                                          </p:stCondLst>
                                        </p:cTn>
                                        <p:tgtEl>
                                          <p:spTgt spid="260160"/>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260161"/>
                                        </p:tgtEl>
                                        <p:attrNameLst>
                                          <p:attrName>ppt_x</p:attrName>
                                        </p:attrNameLst>
                                      </p:cBhvr>
                                      <p:tavLst>
                                        <p:tav tm="0">
                                          <p:val>
                                            <p:strVal val="ppt_x"/>
                                          </p:val>
                                        </p:tav>
                                        <p:tav tm="100000">
                                          <p:val>
                                            <p:strVal val="ppt_x"/>
                                          </p:val>
                                        </p:tav>
                                      </p:tavLst>
                                    </p:anim>
                                    <p:anim calcmode="lin" valueType="num">
                                      <p:cBhvr additive="base">
                                        <p:cTn id="35" dur="500"/>
                                        <p:tgtEl>
                                          <p:spTgt spid="260161"/>
                                        </p:tgtEl>
                                        <p:attrNameLst>
                                          <p:attrName>ppt_y</p:attrName>
                                        </p:attrNameLst>
                                      </p:cBhvr>
                                      <p:tavLst>
                                        <p:tav tm="0">
                                          <p:val>
                                            <p:strVal val="ppt_y"/>
                                          </p:val>
                                        </p:tav>
                                        <p:tav tm="100000">
                                          <p:val>
                                            <p:strVal val="1+ppt_h/2"/>
                                          </p:val>
                                        </p:tav>
                                      </p:tavLst>
                                    </p:anim>
                                    <p:set>
                                      <p:cBhvr>
                                        <p:cTn id="36" dur="1" fill="hold">
                                          <p:stCondLst>
                                            <p:cond delay="499"/>
                                          </p:stCondLst>
                                        </p:cTn>
                                        <p:tgtEl>
                                          <p:spTgt spid="2601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60" grpId="0" animBg="1"/>
      <p:bldP spid="260160" grpId="1" animBg="1"/>
      <p:bldP spid="260161" grpId="0" animBg="1"/>
      <p:bldP spid="260161"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10786" y="17710"/>
            <a:ext cx="7805738" cy="592872"/>
          </a:xfrm>
          <a:noFill/>
        </p:spPr>
        <p:txBody>
          <a:bodyPr/>
          <a:lstStyle/>
          <a:p>
            <a:r>
              <a:rPr lang="en-US" sz="3200" dirty="0" smtClean="0"/>
              <a:t>Tree Traversing Algorithms</a:t>
            </a:r>
          </a:p>
        </p:txBody>
      </p:sp>
      <p:sp>
        <p:nvSpPr>
          <p:cNvPr id="130051" name="Rectangle 3"/>
          <p:cNvSpPr>
            <a:spLocks noGrp="1" noChangeArrowheads="1"/>
          </p:cNvSpPr>
          <p:nvPr>
            <p:ph type="body" idx="1"/>
          </p:nvPr>
        </p:nvSpPr>
        <p:spPr>
          <a:xfrm>
            <a:off x="914400" y="685800"/>
            <a:ext cx="8153400" cy="2659062"/>
          </a:xfrm>
          <a:noFill/>
        </p:spPr>
        <p:txBody>
          <a:bodyPr/>
          <a:lstStyle/>
          <a:p>
            <a:pPr marL="644525" indent="-644525">
              <a:lnSpc>
                <a:spcPct val="75000"/>
              </a:lnSpc>
              <a:tabLst>
                <a:tab pos="4595813" algn="l"/>
              </a:tabLst>
            </a:pPr>
            <a:r>
              <a:rPr lang="en-US" sz="2800" dirty="0" err="1" smtClean="0">
                <a:latin typeface="Arial" pitchFamily="34" charset="0"/>
              </a:rPr>
              <a:t>inorderTraverse</a:t>
            </a:r>
            <a:r>
              <a:rPr lang="en-US" sz="2800" dirty="0" smtClean="0">
                <a:latin typeface="Arial" pitchFamily="34" charset="0"/>
              </a:rPr>
              <a:t>(p)	</a:t>
            </a:r>
            <a:r>
              <a:rPr lang="en-US" sz="2800" dirty="0" smtClean="0">
                <a:solidFill>
                  <a:schemeClr val="accent1"/>
                </a:solidFill>
                <a:latin typeface="Arial" pitchFamily="34" charset="0"/>
              </a:rPr>
              <a:t>// size-n problem</a:t>
            </a:r>
          </a:p>
          <a:p>
            <a:pPr marL="644525" indent="-644525">
              <a:lnSpc>
                <a:spcPct val="75000"/>
              </a:lnSpc>
              <a:tabLst>
                <a:tab pos="4595813" algn="l"/>
              </a:tabLst>
            </a:pPr>
            <a:r>
              <a:rPr lang="en-US" sz="2800" dirty="0" smtClean="0">
                <a:latin typeface="Arial" pitchFamily="34" charset="0"/>
              </a:rPr>
              <a:t>if p </a:t>
            </a:r>
            <a:r>
              <a:rPr lang="en-US" sz="2800" dirty="0" smtClean="0">
                <a:latin typeface="Arial" pitchFamily="34" charset="0"/>
                <a:sym typeface="Symbol" pitchFamily="18" charset="2"/>
              </a:rPr>
              <a:t> 0 then	</a:t>
            </a:r>
            <a:r>
              <a:rPr lang="en-US" sz="2800" dirty="0" smtClean="0">
                <a:solidFill>
                  <a:schemeClr val="accent1"/>
                </a:solidFill>
                <a:latin typeface="Arial" pitchFamily="34" charset="0"/>
                <a:sym typeface="Symbol" pitchFamily="18" charset="2"/>
              </a:rPr>
              <a:t>// Stopping and ret</a:t>
            </a:r>
          </a:p>
          <a:p>
            <a:pPr marL="644525" indent="-644525">
              <a:lnSpc>
                <a:spcPct val="75000"/>
              </a:lnSpc>
              <a:tabLst>
                <a:tab pos="4595813" algn="l"/>
              </a:tabLst>
            </a:pPr>
            <a:r>
              <a:rPr lang="en-US" sz="2800" dirty="0" smtClean="0">
                <a:latin typeface="Arial" pitchFamily="34" charset="0"/>
              </a:rPr>
              <a:t>     </a:t>
            </a:r>
            <a:r>
              <a:rPr lang="en-US" sz="2800" dirty="0" err="1" smtClean="0">
                <a:latin typeface="Arial" pitchFamily="34" charset="0"/>
              </a:rPr>
              <a:t>inorderTraverse</a:t>
            </a:r>
            <a:r>
              <a:rPr lang="en-US" sz="2800" dirty="0" smtClean="0">
                <a:latin typeface="Arial" pitchFamily="34" charset="0"/>
              </a:rPr>
              <a:t>(p-&gt;left);	</a:t>
            </a:r>
            <a:r>
              <a:rPr lang="en-US" sz="2800" dirty="0" smtClean="0">
                <a:solidFill>
                  <a:schemeClr val="accent1"/>
                </a:solidFill>
                <a:latin typeface="Arial" pitchFamily="34" charset="0"/>
              </a:rPr>
              <a:t>// size-</a:t>
            </a:r>
            <a:r>
              <a:rPr lang="en-US" sz="2800" dirty="0">
                <a:solidFill>
                  <a:schemeClr val="accent1"/>
                </a:solidFill>
                <a:latin typeface="Arial" pitchFamily="34" charset="0"/>
              </a:rPr>
              <a:t>m</a:t>
            </a:r>
            <a:r>
              <a:rPr lang="en-US" sz="2800" dirty="0" smtClean="0">
                <a:solidFill>
                  <a:schemeClr val="accent1"/>
                </a:solidFill>
                <a:latin typeface="Arial" pitchFamily="34" charset="0"/>
              </a:rPr>
              <a:t> problem</a:t>
            </a:r>
          </a:p>
          <a:p>
            <a:pPr marL="644525" indent="-644525">
              <a:lnSpc>
                <a:spcPct val="75000"/>
              </a:lnSpc>
              <a:tabLst>
                <a:tab pos="4595813" algn="l"/>
              </a:tabLst>
            </a:pPr>
            <a:r>
              <a:rPr lang="en-US" sz="2800" dirty="0" smtClean="0">
                <a:latin typeface="Arial" pitchFamily="34" charset="0"/>
              </a:rPr>
              <a:t>     </a:t>
            </a:r>
            <a:r>
              <a:rPr lang="en-US" sz="2800" dirty="0" smtClean="0">
                <a:solidFill>
                  <a:schemeClr val="accent2"/>
                </a:solidFill>
                <a:latin typeface="Arial" pitchFamily="34" charset="0"/>
              </a:rPr>
              <a:t>print(p-&gt;data);</a:t>
            </a:r>
            <a:r>
              <a:rPr lang="en-US" sz="2800" dirty="0" smtClean="0">
                <a:latin typeface="Arial" pitchFamily="34" charset="0"/>
              </a:rPr>
              <a:t>			</a:t>
            </a:r>
          </a:p>
          <a:p>
            <a:pPr marL="644525" indent="-644525">
              <a:lnSpc>
                <a:spcPct val="75000"/>
              </a:lnSpc>
              <a:tabLst>
                <a:tab pos="4595813" algn="l"/>
              </a:tabLst>
            </a:pPr>
            <a:r>
              <a:rPr lang="en-US" sz="2800" dirty="0" smtClean="0">
                <a:latin typeface="Arial" pitchFamily="34" charset="0"/>
              </a:rPr>
              <a:t>     </a:t>
            </a:r>
            <a:r>
              <a:rPr lang="en-US" sz="2800" dirty="0" err="1" smtClean="0">
                <a:latin typeface="Arial" pitchFamily="34" charset="0"/>
              </a:rPr>
              <a:t>inorderTraverse</a:t>
            </a:r>
            <a:r>
              <a:rPr lang="en-US" sz="2800" dirty="0" smtClean="0">
                <a:latin typeface="Arial" pitchFamily="34" charset="0"/>
              </a:rPr>
              <a:t>(p-&gt;right);	</a:t>
            </a:r>
            <a:r>
              <a:rPr lang="en-US" sz="2800" dirty="0" smtClean="0">
                <a:solidFill>
                  <a:schemeClr val="accent1"/>
                </a:solidFill>
                <a:latin typeface="Arial" pitchFamily="34" charset="0"/>
              </a:rPr>
              <a:t>// size-</a:t>
            </a:r>
            <a:r>
              <a:rPr lang="en-US" sz="2800" dirty="0">
                <a:solidFill>
                  <a:schemeClr val="accent1"/>
                </a:solidFill>
                <a:latin typeface="Arial" pitchFamily="34" charset="0"/>
              </a:rPr>
              <a:t>m</a:t>
            </a:r>
            <a:r>
              <a:rPr lang="en-US" sz="2800" dirty="0" smtClean="0">
                <a:solidFill>
                  <a:schemeClr val="accent1"/>
                </a:solidFill>
                <a:latin typeface="Arial" pitchFamily="34" charset="0"/>
              </a:rPr>
              <a:t> problem</a:t>
            </a:r>
          </a:p>
        </p:txBody>
      </p:sp>
      <p:sp>
        <p:nvSpPr>
          <p:cNvPr id="325639" name="Rectangle 7"/>
          <p:cNvSpPr>
            <a:spLocks noChangeArrowheads="1"/>
          </p:cNvSpPr>
          <p:nvPr/>
        </p:nvSpPr>
        <p:spPr bwMode="auto">
          <a:xfrm>
            <a:off x="609600" y="2879078"/>
            <a:ext cx="8305800" cy="2659062"/>
          </a:xfrm>
          <a:prstGeom prst="rect">
            <a:avLst/>
          </a:prstGeom>
          <a:noFill/>
          <a:ln w="9525">
            <a:noFill/>
            <a:miter lim="800000"/>
            <a:headEnd/>
            <a:tailEnd/>
          </a:ln>
        </p:spPr>
        <p:txBody>
          <a:bodyPr lIns="96736" tIns="48368" rIns="96736" bIns="48368"/>
          <a:lstStyle/>
          <a:p>
            <a:pPr marL="644525" indent="-644525" defTabSz="966788">
              <a:lnSpc>
                <a:spcPct val="95000"/>
              </a:lnSpc>
              <a:spcBef>
                <a:spcPct val="20000"/>
              </a:spcBef>
              <a:buClr>
                <a:srgbClr val="000000"/>
              </a:buClr>
              <a:buSzPct val="75000"/>
              <a:buFont typeface="Wingdings" pitchFamily="2" charset="2"/>
              <a:buNone/>
              <a:tabLst>
                <a:tab pos="5029200" algn="l"/>
              </a:tabLst>
            </a:pPr>
            <a:r>
              <a:rPr lang="en-US" sz="2800" dirty="0" err="1">
                <a:solidFill>
                  <a:srgbClr val="000000"/>
                </a:solidFill>
                <a:latin typeface="Arial" pitchFamily="34" charset="0"/>
              </a:rPr>
              <a:t>preorderTraverse</a:t>
            </a:r>
            <a:r>
              <a:rPr lang="en-US" sz="2800" dirty="0">
                <a:solidFill>
                  <a:srgbClr val="000000"/>
                </a:solidFill>
                <a:latin typeface="Arial" pitchFamily="34" charset="0"/>
              </a:rPr>
              <a:t>(p) </a:t>
            </a:r>
            <a:r>
              <a:rPr lang="en-US" sz="3200" dirty="0">
                <a:solidFill>
                  <a:srgbClr val="000000"/>
                </a:solidFill>
                <a:latin typeface="Arial" pitchFamily="34" charset="0"/>
              </a:rPr>
              <a:t>	</a:t>
            </a:r>
            <a:r>
              <a:rPr lang="en-US" sz="2800" dirty="0">
                <a:solidFill>
                  <a:schemeClr val="accent1"/>
                </a:solidFill>
                <a:latin typeface="Arial" pitchFamily="34" charset="0"/>
              </a:rPr>
              <a:t>// size-n problem</a:t>
            </a:r>
          </a:p>
          <a:p>
            <a:pPr marL="644525" indent="-644525" defTabSz="966788">
              <a:lnSpc>
                <a:spcPct val="95000"/>
              </a:lnSpc>
              <a:spcBef>
                <a:spcPct val="20000"/>
              </a:spcBef>
              <a:buClr>
                <a:srgbClr val="000000"/>
              </a:buClr>
              <a:buSzPct val="75000"/>
              <a:buFont typeface="Wingdings" pitchFamily="2" charset="2"/>
              <a:buNone/>
              <a:tabLst>
                <a:tab pos="5029200" algn="l"/>
              </a:tabLst>
            </a:pPr>
            <a:r>
              <a:rPr lang="en-US" sz="2800" dirty="0">
                <a:solidFill>
                  <a:srgbClr val="000000"/>
                </a:solidFill>
                <a:latin typeface="Arial" pitchFamily="34" charset="0"/>
              </a:rPr>
              <a:t>if p </a:t>
            </a:r>
            <a:r>
              <a:rPr lang="en-US" sz="2800" dirty="0">
                <a:solidFill>
                  <a:srgbClr val="000000"/>
                </a:solidFill>
                <a:latin typeface="Arial" pitchFamily="34" charset="0"/>
                <a:sym typeface="Symbol" pitchFamily="18" charset="2"/>
              </a:rPr>
              <a:t> 0 then</a:t>
            </a:r>
            <a:r>
              <a:rPr lang="en-US" sz="3200" dirty="0">
                <a:solidFill>
                  <a:srgbClr val="000000"/>
                </a:solidFill>
                <a:latin typeface="Arial" pitchFamily="34" charset="0"/>
                <a:sym typeface="Symbol" pitchFamily="18" charset="2"/>
              </a:rPr>
              <a:t>	</a:t>
            </a:r>
            <a:r>
              <a:rPr lang="en-US" sz="2800" dirty="0">
                <a:solidFill>
                  <a:schemeClr val="accent1"/>
                </a:solidFill>
                <a:latin typeface="Arial" pitchFamily="34" charset="0"/>
                <a:sym typeface="Symbol" pitchFamily="18" charset="2"/>
              </a:rPr>
              <a:t>// Stopping and ret</a:t>
            </a:r>
            <a:endParaRPr lang="en-US" sz="2800" dirty="0">
              <a:solidFill>
                <a:srgbClr val="000000"/>
              </a:solidFill>
              <a:latin typeface="Arial" pitchFamily="34" charset="0"/>
              <a:sym typeface="Symbol" pitchFamily="18" charset="2"/>
            </a:endParaRPr>
          </a:p>
          <a:p>
            <a:pPr marL="644525" indent="-644525" defTabSz="966788">
              <a:lnSpc>
                <a:spcPct val="95000"/>
              </a:lnSpc>
              <a:spcBef>
                <a:spcPct val="20000"/>
              </a:spcBef>
              <a:buClr>
                <a:srgbClr val="000000"/>
              </a:buClr>
              <a:buSzPct val="75000"/>
              <a:buFont typeface="Wingdings" pitchFamily="2" charset="2"/>
              <a:buNone/>
              <a:tabLst>
                <a:tab pos="5029200" algn="l"/>
              </a:tabLst>
            </a:pPr>
            <a:r>
              <a:rPr lang="en-US" sz="2800" dirty="0">
                <a:solidFill>
                  <a:srgbClr val="000000"/>
                </a:solidFill>
                <a:latin typeface="Arial" pitchFamily="34" charset="0"/>
              </a:rPr>
              <a:t> 	</a:t>
            </a:r>
            <a:r>
              <a:rPr lang="en-US" sz="2800" dirty="0">
                <a:solidFill>
                  <a:schemeClr val="accent2"/>
                </a:solidFill>
                <a:latin typeface="Arial" pitchFamily="34" charset="0"/>
              </a:rPr>
              <a:t>print(p-&gt;data);</a:t>
            </a:r>
            <a:r>
              <a:rPr lang="en-US" sz="2800" dirty="0">
                <a:solidFill>
                  <a:srgbClr val="000000"/>
                </a:solidFill>
                <a:latin typeface="Arial" pitchFamily="34" charset="0"/>
              </a:rPr>
              <a:t>	     </a:t>
            </a:r>
            <a:r>
              <a:rPr lang="en-US" sz="2800" dirty="0" err="1">
                <a:solidFill>
                  <a:srgbClr val="000000"/>
                </a:solidFill>
                <a:latin typeface="Arial" pitchFamily="34" charset="0"/>
              </a:rPr>
              <a:t>preorderTraverse</a:t>
            </a:r>
            <a:r>
              <a:rPr lang="en-US" sz="2800" dirty="0">
                <a:solidFill>
                  <a:srgbClr val="000000"/>
                </a:solidFill>
                <a:latin typeface="Arial" pitchFamily="34" charset="0"/>
              </a:rPr>
              <a:t>(p-&gt;left); </a:t>
            </a:r>
            <a:r>
              <a:rPr lang="en-US" sz="3200" dirty="0">
                <a:solidFill>
                  <a:srgbClr val="000000"/>
                </a:solidFill>
                <a:latin typeface="Arial" pitchFamily="34" charset="0"/>
              </a:rPr>
              <a:t>	</a:t>
            </a:r>
            <a:r>
              <a:rPr lang="en-US" sz="2800" dirty="0">
                <a:solidFill>
                  <a:schemeClr val="accent1"/>
                </a:solidFill>
                <a:latin typeface="Arial" pitchFamily="34" charset="0"/>
              </a:rPr>
              <a:t>// </a:t>
            </a:r>
            <a:r>
              <a:rPr lang="en-US" sz="2800" dirty="0" smtClean="0">
                <a:solidFill>
                  <a:schemeClr val="accent1"/>
                </a:solidFill>
                <a:latin typeface="Arial" pitchFamily="34" charset="0"/>
              </a:rPr>
              <a:t>size-</a:t>
            </a:r>
            <a:r>
              <a:rPr lang="en-US" sz="2800" dirty="0">
                <a:solidFill>
                  <a:schemeClr val="accent1"/>
                </a:solidFill>
                <a:latin typeface="Arial" pitchFamily="34" charset="0"/>
              </a:rPr>
              <a:t>m</a:t>
            </a:r>
            <a:r>
              <a:rPr lang="en-US" sz="2800" dirty="0" smtClean="0">
                <a:solidFill>
                  <a:schemeClr val="accent1"/>
                </a:solidFill>
                <a:latin typeface="Arial" pitchFamily="34" charset="0"/>
              </a:rPr>
              <a:t> </a:t>
            </a:r>
            <a:r>
              <a:rPr lang="en-US" sz="2800" dirty="0">
                <a:solidFill>
                  <a:schemeClr val="accent1"/>
                </a:solidFill>
                <a:latin typeface="Arial" pitchFamily="34" charset="0"/>
              </a:rPr>
              <a:t>problem</a:t>
            </a:r>
          </a:p>
          <a:p>
            <a:pPr marL="644525" indent="-644525" defTabSz="966788">
              <a:lnSpc>
                <a:spcPct val="95000"/>
              </a:lnSpc>
              <a:spcBef>
                <a:spcPct val="20000"/>
              </a:spcBef>
              <a:buClr>
                <a:srgbClr val="000000"/>
              </a:buClr>
              <a:buSzPct val="75000"/>
              <a:buFont typeface="Wingdings" pitchFamily="2" charset="2"/>
              <a:buNone/>
              <a:tabLst>
                <a:tab pos="5029200" algn="l"/>
              </a:tabLst>
            </a:pPr>
            <a:r>
              <a:rPr lang="en-US" sz="2800" dirty="0">
                <a:solidFill>
                  <a:srgbClr val="000000"/>
                </a:solidFill>
                <a:latin typeface="Arial" pitchFamily="34" charset="0"/>
              </a:rPr>
              <a:t>	</a:t>
            </a:r>
            <a:r>
              <a:rPr lang="en-US" sz="2800" dirty="0" err="1">
                <a:solidFill>
                  <a:srgbClr val="000000"/>
                </a:solidFill>
                <a:latin typeface="Arial" pitchFamily="34" charset="0"/>
              </a:rPr>
              <a:t>preorderTraverse</a:t>
            </a:r>
            <a:r>
              <a:rPr lang="en-US" sz="2800" dirty="0">
                <a:solidFill>
                  <a:srgbClr val="000000"/>
                </a:solidFill>
                <a:latin typeface="Arial" pitchFamily="34" charset="0"/>
              </a:rPr>
              <a:t>(p-&gt;right); </a:t>
            </a:r>
            <a:r>
              <a:rPr lang="en-US" sz="2800" dirty="0">
                <a:solidFill>
                  <a:schemeClr val="accent1"/>
                </a:solidFill>
                <a:latin typeface="Arial" pitchFamily="34" charset="0"/>
              </a:rPr>
              <a:t>// </a:t>
            </a:r>
            <a:r>
              <a:rPr lang="en-US" sz="2800" dirty="0" smtClean="0">
                <a:solidFill>
                  <a:schemeClr val="accent1"/>
                </a:solidFill>
                <a:latin typeface="Arial" pitchFamily="34" charset="0"/>
              </a:rPr>
              <a:t>size-</a:t>
            </a:r>
            <a:r>
              <a:rPr lang="en-US" sz="2800" dirty="0">
                <a:solidFill>
                  <a:schemeClr val="accent1"/>
                </a:solidFill>
                <a:latin typeface="Arial" pitchFamily="34" charset="0"/>
              </a:rPr>
              <a:t>m</a:t>
            </a:r>
            <a:r>
              <a:rPr lang="en-US" sz="2800" dirty="0" smtClean="0">
                <a:solidFill>
                  <a:schemeClr val="accent1"/>
                </a:solidFill>
                <a:latin typeface="Arial" pitchFamily="34" charset="0"/>
              </a:rPr>
              <a:t> </a:t>
            </a:r>
            <a:r>
              <a:rPr lang="en-US" sz="2800" dirty="0">
                <a:solidFill>
                  <a:schemeClr val="accent1"/>
                </a:solidFill>
                <a:latin typeface="Arial" pitchFamily="34" charset="0"/>
              </a:rPr>
              <a:t>problem</a:t>
            </a:r>
          </a:p>
        </p:txBody>
      </p:sp>
      <p:grpSp>
        <p:nvGrpSpPr>
          <p:cNvPr id="4" name="Group 3"/>
          <p:cNvGrpSpPr/>
          <p:nvPr/>
        </p:nvGrpSpPr>
        <p:grpSpPr>
          <a:xfrm>
            <a:off x="152400" y="1659878"/>
            <a:ext cx="1219200" cy="990600"/>
            <a:chOff x="152400" y="2286000"/>
            <a:chExt cx="1219200" cy="990600"/>
          </a:xfrm>
        </p:grpSpPr>
        <p:sp>
          <p:nvSpPr>
            <p:cNvPr id="2" name="Left Brace 1"/>
            <p:cNvSpPr/>
            <p:nvPr/>
          </p:nvSpPr>
          <p:spPr bwMode="auto">
            <a:xfrm>
              <a:off x="1066800" y="2286000"/>
              <a:ext cx="304800" cy="99060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B050"/>
                </a:solidFill>
                <a:effectLst/>
                <a:latin typeface="Times New Roman" pitchFamily="18" charset="0"/>
              </a:endParaRPr>
            </a:p>
          </p:txBody>
        </p:sp>
        <p:sp>
          <p:nvSpPr>
            <p:cNvPr id="3" name="TextBox 2"/>
            <p:cNvSpPr txBox="1"/>
            <p:nvPr/>
          </p:nvSpPr>
          <p:spPr>
            <a:xfrm>
              <a:off x="152400" y="2362200"/>
              <a:ext cx="990600" cy="830997"/>
            </a:xfrm>
            <a:prstGeom prst="rect">
              <a:avLst/>
            </a:prstGeom>
            <a:noFill/>
          </p:spPr>
          <p:txBody>
            <a:bodyPr wrap="square" rtlCol="0">
              <a:spAutoFit/>
            </a:bodyPr>
            <a:lstStyle/>
            <a:p>
              <a:r>
                <a:rPr lang="en-US" sz="1600" dirty="0" smtClean="0">
                  <a:solidFill>
                    <a:srgbClr val="00B050"/>
                  </a:solidFill>
                  <a:latin typeface="Arial" panose="020B0604020202020204" pitchFamily="34" charset="0"/>
                  <a:cs typeface="Arial" panose="020B0604020202020204" pitchFamily="34" charset="0"/>
                </a:rPr>
                <a:t>Size-m to size-n solution</a:t>
              </a:r>
              <a:endParaRPr lang="en-US" sz="1600" dirty="0">
                <a:solidFill>
                  <a:srgbClr val="00B050"/>
                </a:solidFill>
                <a:latin typeface="Arial" panose="020B0604020202020204" pitchFamily="34" charset="0"/>
                <a:cs typeface="Arial" panose="020B0604020202020204" pitchFamily="34" charset="0"/>
              </a:endParaRPr>
            </a:p>
          </p:txBody>
        </p:sp>
      </p:grpSp>
      <p:grpSp>
        <p:nvGrpSpPr>
          <p:cNvPr id="11" name="Group 10"/>
          <p:cNvGrpSpPr/>
          <p:nvPr/>
        </p:nvGrpSpPr>
        <p:grpSpPr>
          <a:xfrm>
            <a:off x="38100" y="4208608"/>
            <a:ext cx="1219200" cy="1177131"/>
            <a:chOff x="152400" y="2286000"/>
            <a:chExt cx="1219200" cy="990600"/>
          </a:xfrm>
        </p:grpSpPr>
        <p:sp>
          <p:nvSpPr>
            <p:cNvPr id="12" name="Left Brace 11"/>
            <p:cNvSpPr/>
            <p:nvPr/>
          </p:nvSpPr>
          <p:spPr bwMode="auto">
            <a:xfrm>
              <a:off x="1066800" y="2286000"/>
              <a:ext cx="304800" cy="99060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B050"/>
                </a:solidFill>
                <a:effectLst/>
                <a:latin typeface="Times New Roman" pitchFamily="18" charset="0"/>
              </a:endParaRPr>
            </a:p>
          </p:txBody>
        </p:sp>
        <p:sp>
          <p:nvSpPr>
            <p:cNvPr id="13" name="TextBox 12"/>
            <p:cNvSpPr txBox="1"/>
            <p:nvPr/>
          </p:nvSpPr>
          <p:spPr>
            <a:xfrm>
              <a:off x="152400" y="2362200"/>
              <a:ext cx="990600" cy="830997"/>
            </a:xfrm>
            <a:prstGeom prst="rect">
              <a:avLst/>
            </a:prstGeom>
            <a:noFill/>
          </p:spPr>
          <p:txBody>
            <a:bodyPr wrap="square" rtlCol="0">
              <a:spAutoFit/>
            </a:bodyPr>
            <a:lstStyle/>
            <a:p>
              <a:r>
                <a:rPr lang="en-US" sz="1600" dirty="0" smtClean="0">
                  <a:solidFill>
                    <a:srgbClr val="00B050"/>
                  </a:solidFill>
                  <a:latin typeface="Arial" panose="020B0604020202020204" pitchFamily="34" charset="0"/>
                  <a:cs typeface="Arial" panose="020B0604020202020204" pitchFamily="34" charset="0"/>
                </a:rPr>
                <a:t>Size-m to size-n solution</a:t>
              </a:r>
              <a:endParaRPr lang="en-US" sz="1600" dirty="0">
                <a:solidFill>
                  <a:srgbClr val="00B050"/>
                </a:solidFill>
                <a:latin typeface="Arial" panose="020B0604020202020204" pitchFamily="34" charset="0"/>
                <a:cs typeface="Arial" panose="020B0604020202020204" pitchFamily="34" charset="0"/>
              </a:endParaRPr>
            </a:p>
          </p:txBody>
        </p:sp>
      </p:grpSp>
      <p:sp>
        <p:nvSpPr>
          <p:cNvPr id="5" name="Rectangle 4"/>
          <p:cNvSpPr/>
          <p:nvPr/>
        </p:nvSpPr>
        <p:spPr>
          <a:xfrm>
            <a:off x="647700" y="5733871"/>
            <a:ext cx="7280776" cy="1200329"/>
          </a:xfrm>
          <a:prstGeom prst="rect">
            <a:avLst/>
          </a:prstGeom>
        </p:spPr>
        <p:txBody>
          <a:bodyPr wrap="none">
            <a:spAutoFit/>
          </a:bodyPr>
          <a:lstStyle/>
          <a:p>
            <a:pPr>
              <a:tabLst>
                <a:tab pos="1543050" algn="l"/>
              </a:tabLst>
            </a:pPr>
            <a:r>
              <a:rPr lang="en-US" dirty="0" smtClean="0">
                <a:solidFill>
                  <a:srgbClr val="000000"/>
                </a:solidFill>
                <a:latin typeface="Arial" pitchFamily="34" charset="0"/>
              </a:rPr>
              <a:t>Tree </a:t>
            </a:r>
            <a:r>
              <a:rPr lang="en-US" dirty="0" err="1" smtClean="0">
                <a:solidFill>
                  <a:srgbClr val="000000"/>
                </a:solidFill>
                <a:latin typeface="Arial" pitchFamily="34" charset="0"/>
              </a:rPr>
              <a:t>postorderTraverse</a:t>
            </a:r>
            <a:r>
              <a:rPr lang="en-US" dirty="0" smtClean="0">
                <a:solidFill>
                  <a:srgbClr val="000000"/>
                </a:solidFill>
                <a:latin typeface="Arial" pitchFamily="34" charset="0"/>
              </a:rPr>
              <a:t>(p): print after recursive calls</a:t>
            </a:r>
          </a:p>
          <a:p>
            <a:pPr>
              <a:tabLst>
                <a:tab pos="1543050" algn="l"/>
              </a:tabLst>
            </a:pPr>
            <a:r>
              <a:rPr lang="en-US" dirty="0" smtClean="0">
                <a:solidFill>
                  <a:srgbClr val="000000"/>
                </a:solidFill>
                <a:latin typeface="Arial" pitchFamily="34" charset="0"/>
              </a:rPr>
              <a:t>Linked list: preorder: print forward</a:t>
            </a:r>
          </a:p>
          <a:p>
            <a:pPr>
              <a:tabLst>
                <a:tab pos="1543050" algn="l"/>
              </a:tabLst>
            </a:pPr>
            <a:r>
              <a:rPr lang="en-US" dirty="0">
                <a:solidFill>
                  <a:srgbClr val="000000"/>
                </a:solidFill>
                <a:latin typeface="Arial" pitchFamily="34" charset="0"/>
              </a:rPr>
              <a:t>	</a:t>
            </a:r>
            <a:r>
              <a:rPr lang="en-US" dirty="0" smtClean="0">
                <a:solidFill>
                  <a:srgbClr val="000000"/>
                </a:solidFill>
                <a:latin typeface="Arial" pitchFamily="34" charset="0"/>
              </a:rPr>
              <a:t>postorder: </a:t>
            </a:r>
            <a:r>
              <a:rPr lang="en-US" dirty="0">
                <a:solidFill>
                  <a:srgbClr val="000000"/>
                </a:solidFill>
                <a:latin typeface="Arial" pitchFamily="34" charset="0"/>
              </a:rPr>
              <a:t>print backward </a:t>
            </a:r>
            <a:endParaRPr lang="en-US" dirty="0"/>
          </a:p>
        </p:txBody>
      </p:sp>
      <p:sp>
        <p:nvSpPr>
          <p:cNvPr id="6" name="Rounded Rectangular Callout 5"/>
          <p:cNvSpPr/>
          <p:nvPr/>
        </p:nvSpPr>
        <p:spPr bwMode="auto">
          <a:xfrm>
            <a:off x="6400800" y="6248400"/>
            <a:ext cx="2209800" cy="523965"/>
          </a:xfrm>
          <a:prstGeom prst="wedgeRoundRectCallout">
            <a:avLst>
              <a:gd name="adj1" fmla="val -88963"/>
              <a:gd name="adj2" fmla="val -27402"/>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Homework 7-8</a:t>
            </a:r>
          </a:p>
        </p:txBody>
      </p:sp>
    </p:spTree>
    <p:extLst>
      <p:ext uri="{BB962C8B-B14F-4D97-AF65-F5344CB8AC3E}">
        <p14:creationId xmlns:p14="http://schemas.microsoft.com/office/powerpoint/2010/main" val="3037267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25639"/>
                                        </p:tgtEl>
                                        <p:attrNameLst>
                                          <p:attrName>style.visibility</p:attrName>
                                        </p:attrNameLst>
                                      </p:cBhvr>
                                      <p:to>
                                        <p:strVal val="visible"/>
                                      </p:to>
                                    </p:set>
                                    <p:animEffect transition="in" filter="wipe(up)">
                                      <p:cBhvr>
                                        <p:cTn id="14" dur="500"/>
                                        <p:tgtEl>
                                          <p:spTgt spid="325639"/>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9" grpId="0"/>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71513" y="76200"/>
            <a:ext cx="7807325" cy="563563"/>
          </a:xfrm>
        </p:spPr>
        <p:txBody>
          <a:bodyPr/>
          <a:lstStyle/>
          <a:p>
            <a:r>
              <a:rPr lang="en-US" smtClean="0"/>
              <a:t>Binary Search Tree Example: Declaration</a:t>
            </a:r>
          </a:p>
        </p:txBody>
      </p:sp>
      <p:sp>
        <p:nvSpPr>
          <p:cNvPr id="131075" name="Rectangle 3"/>
          <p:cNvSpPr>
            <a:spLocks noGrp="1" noChangeArrowheads="1"/>
          </p:cNvSpPr>
          <p:nvPr>
            <p:ph type="body" idx="1"/>
          </p:nvPr>
        </p:nvSpPr>
        <p:spPr>
          <a:xfrm>
            <a:off x="671513" y="914400"/>
            <a:ext cx="7939087" cy="5638800"/>
          </a:xfrm>
        </p:spPr>
        <p:txBody>
          <a:bodyPr/>
          <a:lstStyle/>
          <a:p>
            <a:pPr>
              <a:lnSpc>
                <a:spcPct val="95000"/>
              </a:lnSpc>
              <a:tabLst>
                <a:tab pos="2682875" algn="l"/>
                <a:tab pos="3717925" algn="l"/>
              </a:tabLst>
            </a:pPr>
            <a:r>
              <a:rPr lang="en-US" sz="2000" noProof="1" smtClean="0">
                <a:latin typeface="Arial" pitchFamily="34" charset="0"/>
              </a:rPr>
              <a:t>#include &lt;stdio.h&gt;</a:t>
            </a:r>
          </a:p>
          <a:p>
            <a:pPr>
              <a:lnSpc>
                <a:spcPct val="95000"/>
              </a:lnSpc>
              <a:tabLst>
                <a:tab pos="2682875" algn="l"/>
                <a:tab pos="3717925" algn="l"/>
              </a:tabLst>
            </a:pPr>
            <a:r>
              <a:rPr lang="en-US" sz="2000" noProof="1" smtClean="0">
                <a:latin typeface="Arial" pitchFamily="34" charset="0"/>
              </a:rPr>
              <a:t>#include &lt;string.h&gt;</a:t>
            </a:r>
          </a:p>
          <a:p>
            <a:pPr>
              <a:lnSpc>
                <a:spcPct val="95000"/>
              </a:lnSpc>
              <a:tabLst>
                <a:tab pos="2682875" algn="l"/>
                <a:tab pos="3717925" algn="l"/>
              </a:tabLst>
            </a:pPr>
            <a:r>
              <a:rPr lang="en-US" sz="2000" noProof="1" smtClean="0">
                <a:latin typeface="Arial" pitchFamily="34" charset="0"/>
              </a:rPr>
              <a:t>#include &lt;stdlib.h&gt; // used by malloc</a:t>
            </a:r>
          </a:p>
          <a:p>
            <a:pPr>
              <a:lnSpc>
                <a:spcPct val="95000"/>
              </a:lnSpc>
              <a:tabLst>
                <a:tab pos="2682875" algn="l"/>
                <a:tab pos="3717925" algn="l"/>
              </a:tabLst>
            </a:pPr>
            <a:r>
              <a:rPr lang="en-US" sz="2000" noProof="1" smtClean="0">
                <a:latin typeface="Arial" pitchFamily="34" charset="0"/>
              </a:rPr>
              <a:t>#include &lt;time.h&gt;</a:t>
            </a:r>
          </a:p>
          <a:p>
            <a:pPr>
              <a:lnSpc>
                <a:spcPct val="95000"/>
              </a:lnSpc>
              <a:tabLst>
                <a:tab pos="2682875" algn="l"/>
                <a:tab pos="3717925" algn="l"/>
              </a:tabLst>
            </a:pPr>
            <a:r>
              <a:rPr lang="en-US" sz="2000" noProof="1" smtClean="0">
                <a:latin typeface="Arial" pitchFamily="34" charset="0"/>
              </a:rPr>
              <a:t>struct treeNode </a:t>
            </a:r>
            <a:endParaRPr lang="en-US" sz="2000" dirty="0" smtClean="0">
              <a:latin typeface="Arial" pitchFamily="34" charset="0"/>
            </a:endParaRPr>
          </a:p>
          <a:p>
            <a:pPr>
              <a:lnSpc>
                <a:spcPct val="95000"/>
              </a:lnSpc>
              <a:tabLst>
                <a:tab pos="2682875" algn="l"/>
                <a:tab pos="3717925" algn="l"/>
              </a:tabLst>
            </a:pPr>
            <a:r>
              <a:rPr lang="en-US" sz="2000" noProof="1" smtClean="0">
                <a:latin typeface="Arial" pitchFamily="34" charset="0"/>
              </a:rPr>
              <a:t>{ </a:t>
            </a:r>
          </a:p>
          <a:p>
            <a:pPr>
              <a:lnSpc>
                <a:spcPct val="95000"/>
              </a:lnSpc>
              <a:tabLst>
                <a:tab pos="2682875" algn="l"/>
                <a:tab pos="3717925" algn="l"/>
              </a:tabLst>
            </a:pPr>
            <a:r>
              <a:rPr lang="en-US" sz="2000" noProof="1" smtClean="0">
                <a:latin typeface="Arial" pitchFamily="34" charset="0"/>
              </a:rPr>
              <a:t>	int data;</a:t>
            </a:r>
          </a:p>
          <a:p>
            <a:pPr>
              <a:lnSpc>
                <a:spcPct val="95000"/>
              </a:lnSpc>
              <a:tabLst>
                <a:tab pos="2682875" algn="l"/>
                <a:tab pos="3717925" algn="l"/>
              </a:tabLst>
            </a:pPr>
            <a:r>
              <a:rPr lang="en-US" sz="2000" noProof="1" smtClean="0">
                <a:latin typeface="Arial" pitchFamily="34" charset="0"/>
              </a:rPr>
              <a:t>	struct treeNode *left, *right;</a:t>
            </a:r>
            <a:r>
              <a:rPr lang="en-US" sz="2000" dirty="0" smtClean="0">
                <a:latin typeface="Arial" pitchFamily="34" charset="0"/>
              </a:rPr>
              <a:t> 	</a:t>
            </a:r>
            <a:r>
              <a:rPr lang="en-US" sz="2000" noProof="1" smtClean="0">
                <a:solidFill>
                  <a:schemeClr val="accent1"/>
                </a:solidFill>
                <a:latin typeface="Arial" pitchFamily="34" charset="0"/>
              </a:rPr>
              <a:t>// pointer</a:t>
            </a:r>
            <a:r>
              <a:rPr lang="en-US" sz="2000" dirty="0" smtClean="0">
                <a:solidFill>
                  <a:schemeClr val="accent1"/>
                </a:solidFill>
                <a:latin typeface="Arial" pitchFamily="34" charset="0"/>
              </a:rPr>
              <a:t>s</a:t>
            </a:r>
            <a:r>
              <a:rPr lang="en-US" sz="2000" noProof="1" smtClean="0">
                <a:solidFill>
                  <a:schemeClr val="accent1"/>
                </a:solidFill>
                <a:latin typeface="Arial" pitchFamily="34" charset="0"/>
              </a:rPr>
              <a:t> to left and right</a:t>
            </a:r>
          </a:p>
          <a:p>
            <a:pPr>
              <a:lnSpc>
                <a:spcPct val="95000"/>
              </a:lnSpc>
              <a:tabLst>
                <a:tab pos="2682875" algn="l"/>
                <a:tab pos="3717925" algn="l"/>
              </a:tabLst>
            </a:pPr>
            <a:r>
              <a:rPr lang="en-US" sz="2000" noProof="1" smtClean="0">
                <a:latin typeface="Arial" pitchFamily="34" charset="0"/>
              </a:rPr>
              <a:t>} *root = 0;  </a:t>
            </a:r>
            <a:r>
              <a:rPr lang="en-US" sz="2000" dirty="0" smtClean="0">
                <a:latin typeface="Arial" pitchFamily="34" charset="0"/>
              </a:rPr>
              <a:t>	</a:t>
            </a:r>
            <a:r>
              <a:rPr lang="en-US" sz="2000" noProof="1" smtClean="0">
                <a:solidFill>
                  <a:schemeClr val="accent1"/>
                </a:solidFill>
                <a:latin typeface="Arial" pitchFamily="34" charset="0"/>
              </a:rPr>
              <a:t>//root is a global pointer to the </a:t>
            </a:r>
            <a:r>
              <a:rPr lang="en-US" sz="2000" dirty="0" smtClean="0">
                <a:solidFill>
                  <a:schemeClr val="accent1"/>
                </a:solidFill>
                <a:latin typeface="Arial" pitchFamily="34" charset="0"/>
              </a:rPr>
              <a:t>root</a:t>
            </a:r>
            <a:r>
              <a:rPr lang="en-US" sz="2000" noProof="1" smtClean="0">
                <a:solidFill>
                  <a:schemeClr val="accent1"/>
                </a:solidFill>
                <a:latin typeface="Arial" pitchFamily="34" charset="0"/>
              </a:rPr>
              <a:t> entry</a:t>
            </a:r>
          </a:p>
          <a:p>
            <a:pPr>
              <a:lnSpc>
                <a:spcPct val="95000"/>
              </a:lnSpc>
              <a:tabLst>
                <a:tab pos="2682875" algn="l"/>
                <a:tab pos="3717925" algn="l"/>
              </a:tabLst>
            </a:pPr>
            <a:endParaRPr lang="en-US" sz="2000" noProof="1" smtClean="0">
              <a:latin typeface="Arial" pitchFamily="34" charset="0"/>
            </a:endParaRPr>
          </a:p>
          <a:p>
            <a:pPr>
              <a:lnSpc>
                <a:spcPct val="95000"/>
              </a:lnSpc>
              <a:tabLst>
                <a:tab pos="2682875" algn="l"/>
                <a:tab pos="3717925" algn="l"/>
              </a:tabLst>
            </a:pPr>
            <a:r>
              <a:rPr lang="en-US" sz="2000" noProof="1" smtClean="0">
                <a:latin typeface="Arial" pitchFamily="34" charset="0"/>
              </a:rPr>
              <a:t>void branching(char);	</a:t>
            </a:r>
            <a:r>
              <a:rPr lang="en-US" sz="2000" dirty="0" smtClean="0">
                <a:latin typeface="Arial" pitchFamily="34" charset="0"/>
              </a:rPr>
              <a:t>	</a:t>
            </a:r>
            <a:r>
              <a:rPr lang="en-US" sz="2000" noProof="1" smtClean="0">
                <a:solidFill>
                  <a:schemeClr val="accent1"/>
                </a:solidFill>
                <a:latin typeface="Arial" pitchFamily="34" charset="0"/>
              </a:rPr>
              <a:t>// function forward declaration</a:t>
            </a:r>
          </a:p>
          <a:p>
            <a:pPr>
              <a:lnSpc>
                <a:spcPct val="95000"/>
              </a:lnSpc>
              <a:tabLst>
                <a:tab pos="2682875" algn="l"/>
                <a:tab pos="3717925" algn="l"/>
              </a:tabLst>
            </a:pPr>
            <a:r>
              <a:rPr lang="en-US" sz="2000" noProof="1" smtClean="0">
                <a:latin typeface="Arial" pitchFamily="34" charset="0"/>
              </a:rPr>
              <a:t>void insertion();</a:t>
            </a:r>
          </a:p>
          <a:p>
            <a:pPr>
              <a:lnSpc>
                <a:spcPct val="95000"/>
              </a:lnSpc>
              <a:tabLst>
                <a:tab pos="2682875" algn="l"/>
                <a:tab pos="3717925" algn="l"/>
              </a:tabLst>
            </a:pPr>
            <a:r>
              <a:rPr lang="en-US" sz="2000" noProof="1" smtClean="0">
                <a:latin typeface="Arial" pitchFamily="34" charset="0"/>
              </a:rPr>
              <a:t>struct treeNode *search(struct treeNode *, int);</a:t>
            </a:r>
          </a:p>
          <a:p>
            <a:pPr>
              <a:lnSpc>
                <a:spcPct val="95000"/>
              </a:lnSpc>
              <a:tabLst>
                <a:tab pos="2682875" algn="l"/>
                <a:tab pos="3717925" algn="l"/>
              </a:tabLst>
            </a:pPr>
            <a:r>
              <a:rPr lang="en-US" sz="2000" noProof="1" smtClean="0">
                <a:latin typeface="Arial" pitchFamily="34" charset="0"/>
              </a:rPr>
              <a:t>void traverse(struct treeNode *);</a:t>
            </a:r>
            <a:endParaRPr lang="en-US" sz="2000" dirty="0" smtClean="0">
              <a:latin typeface="Arial" pitchFamily="34" charset="0"/>
            </a:endParaRPr>
          </a:p>
        </p:txBody>
      </p:sp>
    </p:spTree>
    <p:extLst>
      <p:ext uri="{BB962C8B-B14F-4D97-AF65-F5344CB8AC3E}">
        <p14:creationId xmlns:p14="http://schemas.microsoft.com/office/powerpoint/2010/main" val="685091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71513" y="228600"/>
            <a:ext cx="7807325" cy="563563"/>
          </a:xfrm>
        </p:spPr>
        <p:txBody>
          <a:bodyPr/>
          <a:lstStyle/>
          <a:p>
            <a:r>
              <a:rPr lang="en-US" smtClean="0"/>
              <a:t>Binary Search Tree Example: main()</a:t>
            </a:r>
          </a:p>
        </p:txBody>
      </p:sp>
      <p:sp>
        <p:nvSpPr>
          <p:cNvPr id="132099" name="Rectangle 3"/>
          <p:cNvSpPr>
            <a:spLocks noGrp="1" noChangeArrowheads="1"/>
          </p:cNvSpPr>
          <p:nvPr>
            <p:ph type="body" idx="1"/>
          </p:nvPr>
        </p:nvSpPr>
        <p:spPr>
          <a:xfrm>
            <a:off x="533400" y="990600"/>
            <a:ext cx="8167688" cy="5791200"/>
          </a:xfrm>
        </p:spPr>
        <p:txBody>
          <a:bodyPr/>
          <a:lstStyle/>
          <a:p>
            <a:r>
              <a:rPr lang="en-US" sz="2400" noProof="1" smtClean="0">
                <a:latin typeface="Arial" pitchFamily="34" charset="0"/>
              </a:rPr>
              <a:t>main( ) {  </a:t>
            </a:r>
            <a:r>
              <a:rPr lang="en-US" sz="2400" dirty="0" smtClean="0">
                <a:latin typeface="Arial" pitchFamily="34" charset="0"/>
              </a:rPr>
              <a:t>	</a:t>
            </a:r>
            <a:r>
              <a:rPr lang="en-US" sz="2400" noProof="1" smtClean="0">
                <a:solidFill>
                  <a:schemeClr val="accent1"/>
                </a:solidFill>
                <a:latin typeface="Arial" pitchFamily="34" charset="0"/>
              </a:rPr>
              <a:t>// print a menu for selection</a:t>
            </a:r>
          </a:p>
          <a:p>
            <a:r>
              <a:rPr lang="en-US" sz="2400" noProof="1" smtClean="0">
                <a:latin typeface="Arial" pitchFamily="34" charset="0"/>
              </a:rPr>
              <a:t>	char ch = 'i';</a:t>
            </a:r>
          </a:p>
          <a:p>
            <a:r>
              <a:rPr lang="en-US" sz="2400" noProof="1" smtClean="0">
                <a:latin typeface="Arial" pitchFamily="34" charset="0"/>
              </a:rPr>
              <a:t>	srand( (unsigned)time( 0 ) );  </a:t>
            </a:r>
            <a:r>
              <a:rPr lang="en-US" sz="2400" noProof="1" smtClean="0">
                <a:solidFill>
                  <a:schemeClr val="accent1"/>
                </a:solidFill>
                <a:latin typeface="Arial" pitchFamily="34" charset="0"/>
              </a:rPr>
              <a:t>// Use current time as seed</a:t>
            </a:r>
          </a:p>
          <a:p>
            <a:r>
              <a:rPr lang="en-US" sz="2400" noProof="1" smtClean="0">
                <a:latin typeface="Arial" pitchFamily="34" charset="0"/>
              </a:rPr>
              <a:t>	while (ch != 'q') {</a:t>
            </a:r>
          </a:p>
          <a:p>
            <a:r>
              <a:rPr lang="en-US" sz="2400" noProof="1" smtClean="0">
                <a:latin typeface="Arial" pitchFamily="34" charset="0"/>
              </a:rPr>
              <a:t>		printf</a:t>
            </a:r>
            <a:r>
              <a:rPr lang="en-US" sz="2400" noProof="1">
                <a:latin typeface="Arial" pitchFamily="34" charset="0"/>
              </a:rPr>
              <a:t>("</a:t>
            </a:r>
            <a:r>
              <a:rPr lang="en-US" sz="2400" dirty="0" smtClean="0">
                <a:latin typeface="Arial" pitchFamily="34" charset="0"/>
              </a:rPr>
              <a:t>E</a:t>
            </a:r>
            <a:r>
              <a:rPr lang="en-US" sz="2400" noProof="1" smtClean="0">
                <a:latin typeface="Arial" pitchFamily="34" charset="0"/>
              </a:rPr>
              <a:t>nter your selection\n");</a:t>
            </a:r>
          </a:p>
          <a:p>
            <a:r>
              <a:rPr lang="en-US" sz="2400" noProof="1" smtClean="0">
                <a:latin typeface="Arial" pitchFamily="34" charset="0"/>
              </a:rPr>
              <a:t>		printf("		i: insert a new entry\n");</a:t>
            </a:r>
          </a:p>
          <a:p>
            <a:r>
              <a:rPr lang="en-US" sz="2400" noProof="1" smtClean="0">
                <a:latin typeface="Arial" pitchFamily="34" charset="0"/>
              </a:rPr>
              <a:t>		printf("		s: search an entry\n");</a:t>
            </a:r>
          </a:p>
          <a:p>
            <a:r>
              <a:rPr lang="en-US" sz="2400" noProof="1" smtClean="0">
                <a:latin typeface="Arial" pitchFamily="34" charset="0"/>
              </a:rPr>
              <a:t>		printf("		t: traverse the tree and print\n");</a:t>
            </a:r>
          </a:p>
          <a:p>
            <a:r>
              <a:rPr lang="en-US" sz="2400" noProof="1" smtClean="0">
                <a:latin typeface="Arial" pitchFamily="34" charset="0"/>
              </a:rPr>
              <a:t>		printf("		q: quit \n");</a:t>
            </a:r>
          </a:p>
          <a:p>
            <a:r>
              <a:rPr lang="en-US" sz="2400" noProof="1" smtClean="0">
                <a:latin typeface="Arial" pitchFamily="34" charset="0"/>
              </a:rPr>
              <a:t>		</a:t>
            </a:r>
            <a:r>
              <a:rPr lang="en-US" sz="2400" noProof="1" smtClean="0">
                <a:solidFill>
                  <a:srgbClr val="0000FF"/>
                </a:solidFill>
                <a:latin typeface="Arial" pitchFamily="34" charset="0"/>
              </a:rPr>
              <a:t>fflush(stdin);</a:t>
            </a:r>
            <a:r>
              <a:rPr lang="en-US" sz="2400" noProof="1" smtClean="0">
                <a:latin typeface="Arial" pitchFamily="34" charset="0"/>
              </a:rPr>
              <a:t>		// flush the input buffer</a:t>
            </a:r>
          </a:p>
          <a:p>
            <a:r>
              <a:rPr lang="en-US" sz="2400" noProof="1" smtClean="0">
                <a:latin typeface="Arial" pitchFamily="34" charset="0"/>
              </a:rPr>
              <a:t>		ch = tolower(</a:t>
            </a:r>
            <a:r>
              <a:rPr lang="en-US" sz="2400" noProof="1" smtClean="0">
                <a:solidFill>
                  <a:srgbClr val="0000FF"/>
                </a:solidFill>
                <a:latin typeface="Arial" pitchFamily="34" charset="0"/>
              </a:rPr>
              <a:t>getchar</a:t>
            </a:r>
            <a:r>
              <a:rPr lang="en-US" sz="2400" noProof="1" smtClean="0">
                <a:latin typeface="Arial" pitchFamily="34" charset="0"/>
              </a:rPr>
              <a:t>());	</a:t>
            </a:r>
          </a:p>
          <a:p>
            <a:r>
              <a:rPr lang="en-US" sz="2400" noProof="1" smtClean="0">
                <a:latin typeface="Arial" pitchFamily="34" charset="0"/>
              </a:rPr>
              <a:t>		branching(ch);</a:t>
            </a:r>
          </a:p>
          <a:p>
            <a:r>
              <a:rPr lang="en-US" sz="2400" noProof="1" smtClean="0">
                <a:latin typeface="Arial" pitchFamily="34" charset="0"/>
              </a:rPr>
              <a:t>	}</a:t>
            </a:r>
          </a:p>
          <a:p>
            <a:r>
              <a:rPr lang="en-US" sz="2400" noProof="1" smtClean="0">
                <a:latin typeface="Arial" pitchFamily="34" charset="0"/>
              </a:rPr>
              <a:t>}</a:t>
            </a:r>
            <a:endParaRPr lang="en-US" sz="2400" dirty="0" smtClean="0">
              <a:latin typeface="Arial" pitchFamily="34" charset="0"/>
            </a:endParaRPr>
          </a:p>
        </p:txBody>
      </p:sp>
    </p:spTree>
    <p:extLst>
      <p:ext uri="{BB962C8B-B14F-4D97-AF65-F5344CB8AC3E}">
        <p14:creationId xmlns:p14="http://schemas.microsoft.com/office/powerpoint/2010/main" val="2396319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body" idx="1"/>
          </p:nvPr>
        </p:nvSpPr>
        <p:spPr>
          <a:xfrm>
            <a:off x="671513" y="990600"/>
            <a:ext cx="8091487" cy="5791200"/>
          </a:xfrm>
        </p:spPr>
        <p:txBody>
          <a:bodyPr/>
          <a:lstStyle/>
          <a:p>
            <a:pPr>
              <a:lnSpc>
                <a:spcPct val="65000"/>
              </a:lnSpc>
            </a:pPr>
            <a:r>
              <a:rPr lang="en-US" sz="2400" noProof="1" smtClean="0">
                <a:latin typeface="Arial" pitchFamily="34" charset="0"/>
              </a:rPr>
              <a:t>void branching(char c) {    // branch to different tasks</a:t>
            </a:r>
          </a:p>
          <a:p>
            <a:pPr>
              <a:lnSpc>
                <a:spcPct val="65000"/>
              </a:lnSpc>
            </a:pPr>
            <a:r>
              <a:rPr lang="en-US" sz="2400" noProof="1" smtClean="0">
                <a:latin typeface="Arial" pitchFamily="34" charset="0"/>
              </a:rPr>
              <a:t>	int key;</a:t>
            </a:r>
          </a:p>
          <a:p>
            <a:pPr>
              <a:lnSpc>
                <a:spcPct val="65000"/>
              </a:lnSpc>
            </a:pPr>
            <a:r>
              <a:rPr lang="en-US" sz="2400" noProof="1" smtClean="0">
                <a:latin typeface="Arial" pitchFamily="34" charset="0"/>
              </a:rPr>
              <a:t>	switch(c)  {</a:t>
            </a:r>
          </a:p>
          <a:p>
            <a:pPr>
              <a:lnSpc>
                <a:spcPct val="65000"/>
              </a:lnSpc>
            </a:pPr>
            <a:r>
              <a:rPr lang="en-US" sz="2400" noProof="1" smtClean="0">
                <a:latin typeface="Arial" pitchFamily="34" charset="0"/>
              </a:rPr>
              <a:t>	case 'i':</a:t>
            </a:r>
          </a:p>
          <a:p>
            <a:pPr>
              <a:lnSpc>
                <a:spcPct val="65000"/>
              </a:lnSpc>
            </a:pPr>
            <a:r>
              <a:rPr lang="en-US" sz="2400" noProof="1" smtClean="0">
                <a:latin typeface="Arial" pitchFamily="34" charset="0"/>
              </a:rPr>
              <a:t>		insertion();  // Not passing </a:t>
            </a:r>
            <a:r>
              <a:rPr lang="en-US" sz="2400" noProof="1" smtClean="0">
                <a:solidFill>
                  <a:srgbClr val="0000FF"/>
                </a:solidFill>
                <a:latin typeface="Arial" pitchFamily="34" charset="0"/>
              </a:rPr>
              <a:t>root</a:t>
            </a:r>
            <a:r>
              <a:rPr lang="en-US" sz="2400" noProof="1" smtClean="0">
                <a:latin typeface="Arial" pitchFamily="34" charset="0"/>
              </a:rPr>
              <a:t>, but use it as global</a:t>
            </a:r>
          </a:p>
          <a:p>
            <a:pPr>
              <a:lnSpc>
                <a:spcPct val="65000"/>
              </a:lnSpc>
            </a:pPr>
            <a:r>
              <a:rPr lang="en-US" sz="2400" noProof="1" smtClean="0">
                <a:latin typeface="Arial" pitchFamily="34" charset="0"/>
              </a:rPr>
              <a:t>		break;</a:t>
            </a:r>
          </a:p>
          <a:p>
            <a:pPr>
              <a:lnSpc>
                <a:spcPct val="65000"/>
              </a:lnSpc>
            </a:pPr>
            <a:r>
              <a:rPr lang="en-US" sz="2400" noProof="1" smtClean="0">
                <a:latin typeface="Arial" pitchFamily="34" charset="0"/>
              </a:rPr>
              <a:t>	case 's':</a:t>
            </a:r>
          </a:p>
          <a:p>
            <a:pPr>
              <a:lnSpc>
                <a:spcPct val="65000"/>
              </a:lnSpc>
            </a:pPr>
            <a:r>
              <a:rPr lang="en-US" sz="2400" noProof="1" smtClean="0">
                <a:latin typeface="Arial" pitchFamily="34" charset="0"/>
              </a:rPr>
              <a:t>		printf("Enter the </a:t>
            </a:r>
            <a:r>
              <a:rPr lang="en-US" sz="2400" dirty="0" smtClean="0">
                <a:latin typeface="Arial" pitchFamily="34" charset="0"/>
              </a:rPr>
              <a:t>key</a:t>
            </a:r>
            <a:r>
              <a:rPr lang="en-US" sz="2400" noProof="1" smtClean="0">
                <a:latin typeface="Arial" pitchFamily="34" charset="0"/>
              </a:rPr>
              <a:t> to search\n");</a:t>
            </a:r>
          </a:p>
          <a:p>
            <a:pPr>
              <a:lnSpc>
                <a:spcPct val="65000"/>
              </a:lnSpc>
            </a:pPr>
            <a:r>
              <a:rPr lang="en-US" sz="2400" noProof="1" smtClean="0">
                <a:latin typeface="Arial" pitchFamily="34" charset="0"/>
              </a:rPr>
              <a:t>		scanf("%d", &amp;key);</a:t>
            </a:r>
          </a:p>
          <a:p>
            <a:pPr>
              <a:lnSpc>
                <a:spcPct val="65000"/>
              </a:lnSpc>
            </a:pPr>
            <a:r>
              <a:rPr lang="en-US" sz="2400" noProof="1" smtClean="0">
                <a:latin typeface="Arial" pitchFamily="34" charset="0"/>
              </a:rPr>
              <a:t>		</a:t>
            </a:r>
            <a:r>
              <a:rPr lang="en-US" sz="2400" noProof="1" smtClean="0">
                <a:solidFill>
                  <a:srgbClr val="0000FF"/>
                </a:solidFill>
                <a:latin typeface="Arial" pitchFamily="34" charset="0"/>
              </a:rPr>
              <a:t>search(root, key</a:t>
            </a:r>
            <a:r>
              <a:rPr lang="en-US" sz="2400" noProof="1" smtClean="0">
                <a:latin typeface="Arial" pitchFamily="34" charset="0"/>
              </a:rPr>
              <a:t>);	// </a:t>
            </a:r>
            <a:r>
              <a:rPr lang="en-US" sz="2400" noProof="1" smtClean="0">
                <a:solidFill>
                  <a:srgbClr val="0000FF"/>
                </a:solidFill>
                <a:latin typeface="Arial" pitchFamily="34" charset="0"/>
              </a:rPr>
              <a:t>root</a:t>
            </a:r>
            <a:r>
              <a:rPr lang="en-US" sz="2400" noProof="1" smtClean="0">
                <a:latin typeface="Arial" pitchFamily="34" charset="0"/>
              </a:rPr>
              <a:t> call-by-value</a:t>
            </a:r>
          </a:p>
          <a:p>
            <a:pPr>
              <a:lnSpc>
                <a:spcPct val="65000"/>
              </a:lnSpc>
            </a:pPr>
            <a:r>
              <a:rPr lang="en-US" sz="2400" noProof="1" smtClean="0">
                <a:latin typeface="Arial" pitchFamily="34" charset="0"/>
              </a:rPr>
              <a:t>		break;</a:t>
            </a:r>
          </a:p>
          <a:p>
            <a:pPr>
              <a:lnSpc>
                <a:spcPct val="65000"/>
              </a:lnSpc>
            </a:pPr>
            <a:r>
              <a:rPr lang="en-US" sz="2400" noProof="1" smtClean="0">
                <a:latin typeface="Arial" pitchFamily="34" charset="0"/>
              </a:rPr>
              <a:t>	case 't':</a:t>
            </a:r>
          </a:p>
          <a:p>
            <a:pPr>
              <a:lnSpc>
                <a:spcPct val="65000"/>
              </a:lnSpc>
            </a:pPr>
            <a:r>
              <a:rPr lang="en-US" sz="2400" noProof="1" smtClean="0">
                <a:latin typeface="Arial" pitchFamily="34" charset="0"/>
              </a:rPr>
              <a:t>		traverse(</a:t>
            </a:r>
            <a:r>
              <a:rPr lang="en-US" sz="2400" noProof="1" smtClean="0">
                <a:solidFill>
                  <a:srgbClr val="0000FF"/>
                </a:solidFill>
                <a:latin typeface="Arial" pitchFamily="34" charset="0"/>
              </a:rPr>
              <a:t>root</a:t>
            </a:r>
            <a:r>
              <a:rPr lang="en-US" sz="2400" noProof="1" smtClean="0">
                <a:latin typeface="Arial" pitchFamily="34" charset="0"/>
              </a:rPr>
              <a:t>);		// print all data</a:t>
            </a:r>
          </a:p>
          <a:p>
            <a:pPr>
              <a:lnSpc>
                <a:spcPct val="65000"/>
              </a:lnSpc>
            </a:pPr>
            <a:r>
              <a:rPr lang="en-US" sz="2400" noProof="1" smtClean="0">
                <a:latin typeface="Arial" pitchFamily="34" charset="0"/>
              </a:rPr>
              <a:t>		break;</a:t>
            </a:r>
          </a:p>
          <a:p>
            <a:pPr>
              <a:lnSpc>
                <a:spcPct val="65000"/>
              </a:lnSpc>
            </a:pPr>
            <a:r>
              <a:rPr lang="en-US" sz="2400" noProof="1" smtClean="0">
                <a:latin typeface="Arial" pitchFamily="34" charset="0"/>
              </a:rPr>
              <a:t>	default:</a:t>
            </a:r>
          </a:p>
          <a:p>
            <a:pPr>
              <a:lnSpc>
                <a:spcPct val="65000"/>
              </a:lnSpc>
            </a:pPr>
            <a:r>
              <a:rPr lang="en-US" sz="2400" noProof="1" smtClean="0">
                <a:latin typeface="Arial" pitchFamily="34" charset="0"/>
              </a:rPr>
              <a:t>		printf("Invalid input\n");</a:t>
            </a:r>
          </a:p>
          <a:p>
            <a:pPr>
              <a:lnSpc>
                <a:spcPct val="65000"/>
              </a:lnSpc>
            </a:pPr>
            <a:r>
              <a:rPr lang="en-US" sz="2400" noProof="1" smtClean="0">
                <a:latin typeface="Arial" pitchFamily="34" charset="0"/>
              </a:rPr>
              <a:t>	}</a:t>
            </a:r>
          </a:p>
          <a:p>
            <a:pPr>
              <a:lnSpc>
                <a:spcPct val="65000"/>
              </a:lnSpc>
            </a:pPr>
            <a:r>
              <a:rPr lang="en-US" sz="2400" noProof="1" smtClean="0">
                <a:latin typeface="Arial" pitchFamily="34" charset="0"/>
              </a:rPr>
              <a:t>}</a:t>
            </a:r>
            <a:endParaRPr lang="en-US" sz="2400" dirty="0" smtClean="0">
              <a:latin typeface="Arial" pitchFamily="34" charset="0"/>
            </a:endParaRPr>
          </a:p>
        </p:txBody>
      </p:sp>
      <p:sp>
        <p:nvSpPr>
          <p:cNvPr id="133123" name="Rectangle 4"/>
          <p:cNvSpPr>
            <a:spLocks noGrp="1" noChangeArrowheads="1"/>
          </p:cNvSpPr>
          <p:nvPr>
            <p:ph type="title"/>
          </p:nvPr>
        </p:nvSpPr>
        <p:spPr>
          <a:xfrm>
            <a:off x="671513" y="228600"/>
            <a:ext cx="7807325" cy="563563"/>
          </a:xfrm>
          <a:noFill/>
        </p:spPr>
        <p:txBody>
          <a:bodyPr/>
          <a:lstStyle/>
          <a:p>
            <a:r>
              <a:rPr lang="en-US" smtClean="0"/>
              <a:t>Binary Search Tree Example: branch()</a:t>
            </a:r>
          </a:p>
        </p:txBody>
      </p:sp>
    </p:spTree>
    <p:extLst>
      <p:ext uri="{BB962C8B-B14F-4D97-AF65-F5344CB8AC3E}">
        <p14:creationId xmlns:p14="http://schemas.microsoft.com/office/powerpoint/2010/main" val="7004456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body" idx="1"/>
          </p:nvPr>
        </p:nvSpPr>
        <p:spPr>
          <a:xfrm>
            <a:off x="671513" y="609600"/>
            <a:ext cx="7807325" cy="5715000"/>
          </a:xfrm>
        </p:spPr>
        <p:txBody>
          <a:bodyPr/>
          <a:lstStyle/>
          <a:p>
            <a:pPr>
              <a:lnSpc>
                <a:spcPct val="95000"/>
              </a:lnSpc>
            </a:pPr>
            <a:r>
              <a:rPr lang="en-US" sz="2400" noProof="1" smtClean="0">
                <a:latin typeface="Arial" pitchFamily="34" charset="0"/>
              </a:rPr>
              <a:t>struct treeNode * </a:t>
            </a:r>
            <a:r>
              <a:rPr lang="en-US" sz="2400" b="1" noProof="1" smtClean="0">
                <a:solidFill>
                  <a:schemeClr val="accent2"/>
                </a:solidFill>
                <a:latin typeface="Arial" pitchFamily="34" charset="0"/>
              </a:rPr>
              <a:t>search</a:t>
            </a:r>
            <a:r>
              <a:rPr lang="en-US" sz="2400" noProof="1" smtClean="0">
                <a:latin typeface="Arial" pitchFamily="34" charset="0"/>
              </a:rPr>
              <a:t>(struct treeNode *top, int key) {    // print data and email</a:t>
            </a:r>
          </a:p>
          <a:p>
            <a:pPr>
              <a:lnSpc>
                <a:spcPct val="95000"/>
              </a:lnSpc>
            </a:pPr>
            <a:r>
              <a:rPr lang="en-US" sz="2400" noProof="1" smtClean="0">
                <a:latin typeface="Arial" pitchFamily="34" charset="0"/>
              </a:rPr>
              <a:t>	struct treeNode *p = top;</a:t>
            </a:r>
          </a:p>
          <a:p>
            <a:pPr>
              <a:lnSpc>
                <a:spcPct val="95000"/>
              </a:lnSpc>
            </a:pPr>
            <a:r>
              <a:rPr lang="en-US" sz="2400" noProof="1" smtClean="0">
                <a:latin typeface="Arial" pitchFamily="34" charset="0"/>
              </a:rPr>
              <a:t>	</a:t>
            </a:r>
            <a:r>
              <a:rPr lang="en-US" sz="2400" noProof="1" smtClean="0">
                <a:solidFill>
                  <a:srgbClr val="0066CC"/>
                </a:solidFill>
                <a:latin typeface="Arial" pitchFamily="34" charset="0"/>
              </a:rPr>
              <a:t>if (key == p-&gt;data)</a:t>
            </a:r>
          </a:p>
          <a:p>
            <a:pPr>
              <a:lnSpc>
                <a:spcPct val="95000"/>
              </a:lnSpc>
            </a:pPr>
            <a:r>
              <a:rPr lang="en-US" sz="2400" noProof="1" smtClean="0">
                <a:solidFill>
                  <a:srgbClr val="0066CC"/>
                </a:solidFill>
                <a:latin typeface="Arial" pitchFamily="34" charset="0"/>
              </a:rPr>
              <a:t>		printf("data = %d\n", p-&gt;data);</a:t>
            </a:r>
          </a:p>
          <a:p>
            <a:pPr>
              <a:lnSpc>
                <a:spcPct val="95000"/>
              </a:lnSpc>
            </a:pPr>
            <a:r>
              <a:rPr lang="en-US" sz="2400" noProof="1" smtClean="0">
                <a:latin typeface="Arial" pitchFamily="34" charset="0"/>
              </a:rPr>
              <a:t>	if (key </a:t>
            </a:r>
            <a:r>
              <a:rPr lang="en-US" sz="2400" noProof="1" smtClean="0">
                <a:solidFill>
                  <a:srgbClr val="FF0000"/>
                </a:solidFill>
                <a:latin typeface="Arial" pitchFamily="34" charset="0"/>
              </a:rPr>
              <a:t>&lt;=</a:t>
            </a:r>
            <a:r>
              <a:rPr lang="en-US" sz="2400" noProof="1" smtClean="0">
                <a:latin typeface="Arial" pitchFamily="34" charset="0"/>
              </a:rPr>
              <a:t> p-&gt;data) {</a:t>
            </a:r>
          </a:p>
          <a:p>
            <a:pPr>
              <a:lnSpc>
                <a:spcPct val="95000"/>
              </a:lnSpc>
            </a:pPr>
            <a:r>
              <a:rPr lang="en-US" sz="2400" noProof="1" smtClean="0">
                <a:latin typeface="Arial" pitchFamily="34" charset="0"/>
              </a:rPr>
              <a:t>		if (p-&gt;left == 0)</a:t>
            </a:r>
            <a:r>
              <a:rPr lang="en-US" sz="2400" dirty="0" smtClean="0">
                <a:latin typeface="Arial" pitchFamily="34" charset="0"/>
              </a:rPr>
              <a:t> </a:t>
            </a:r>
            <a:r>
              <a:rPr lang="en-US" sz="2400" noProof="1" smtClean="0">
                <a:latin typeface="Arial" pitchFamily="34" charset="0"/>
              </a:rPr>
              <a:t>return p;</a:t>
            </a:r>
          </a:p>
          <a:p>
            <a:pPr>
              <a:lnSpc>
                <a:spcPct val="95000"/>
              </a:lnSpc>
            </a:pPr>
            <a:r>
              <a:rPr lang="en-US" sz="2400" noProof="1" smtClean="0">
                <a:latin typeface="Arial" pitchFamily="34" charset="0"/>
              </a:rPr>
              <a:t>		else</a:t>
            </a:r>
            <a:r>
              <a:rPr lang="en-US" sz="2400" dirty="0" smtClean="0">
                <a:latin typeface="Arial" pitchFamily="34" charset="0"/>
              </a:rPr>
              <a:t> </a:t>
            </a:r>
            <a:r>
              <a:rPr lang="en-US" sz="2400" b="1" noProof="1" smtClean="0">
                <a:solidFill>
                  <a:schemeClr val="accent2"/>
                </a:solidFill>
                <a:latin typeface="Arial" pitchFamily="34" charset="0"/>
              </a:rPr>
              <a:t>search</a:t>
            </a:r>
            <a:r>
              <a:rPr lang="en-US" sz="2400" noProof="1" smtClean="0">
                <a:latin typeface="Arial" pitchFamily="34" charset="0"/>
              </a:rPr>
              <a:t>(p-&gt;left, key);</a:t>
            </a:r>
          </a:p>
          <a:p>
            <a:pPr>
              <a:lnSpc>
                <a:spcPct val="95000"/>
              </a:lnSpc>
            </a:pPr>
            <a:r>
              <a:rPr lang="en-US" sz="2400" noProof="1" smtClean="0">
                <a:latin typeface="Arial" pitchFamily="34" charset="0"/>
              </a:rPr>
              <a:t>	} </a:t>
            </a:r>
          </a:p>
          <a:p>
            <a:pPr>
              <a:lnSpc>
                <a:spcPct val="95000"/>
              </a:lnSpc>
            </a:pPr>
            <a:r>
              <a:rPr lang="en-US" sz="2400" noProof="1" smtClean="0">
                <a:latin typeface="Arial" pitchFamily="34" charset="0"/>
              </a:rPr>
              <a:t>	else {</a:t>
            </a:r>
          </a:p>
          <a:p>
            <a:pPr>
              <a:lnSpc>
                <a:spcPct val="95000"/>
              </a:lnSpc>
            </a:pPr>
            <a:r>
              <a:rPr lang="en-US" sz="2400" noProof="1" smtClean="0">
                <a:latin typeface="Arial" pitchFamily="34" charset="0"/>
              </a:rPr>
              <a:t>		if (p-&gt;right == 0)</a:t>
            </a:r>
            <a:r>
              <a:rPr lang="en-US" sz="2400" dirty="0" smtClean="0">
                <a:latin typeface="Arial" pitchFamily="34" charset="0"/>
              </a:rPr>
              <a:t> </a:t>
            </a:r>
            <a:r>
              <a:rPr lang="en-US" sz="2400" noProof="1" smtClean="0">
                <a:latin typeface="Arial" pitchFamily="34" charset="0"/>
              </a:rPr>
              <a:t>return p;</a:t>
            </a:r>
          </a:p>
          <a:p>
            <a:pPr>
              <a:lnSpc>
                <a:spcPct val="95000"/>
              </a:lnSpc>
            </a:pPr>
            <a:r>
              <a:rPr lang="en-US" sz="2400" noProof="1" smtClean="0">
                <a:latin typeface="Arial" pitchFamily="34" charset="0"/>
              </a:rPr>
              <a:t>		else</a:t>
            </a:r>
            <a:r>
              <a:rPr lang="en-US" sz="2400" dirty="0" smtClean="0">
                <a:latin typeface="Arial" pitchFamily="34" charset="0"/>
              </a:rPr>
              <a:t> </a:t>
            </a:r>
            <a:r>
              <a:rPr lang="en-US" sz="2400" b="1" noProof="1" smtClean="0">
                <a:solidFill>
                  <a:schemeClr val="accent2"/>
                </a:solidFill>
                <a:latin typeface="Arial" pitchFamily="34" charset="0"/>
              </a:rPr>
              <a:t>search</a:t>
            </a:r>
            <a:r>
              <a:rPr lang="en-US" sz="2400" noProof="1" smtClean="0">
                <a:latin typeface="Arial" pitchFamily="34" charset="0"/>
              </a:rPr>
              <a:t>(p-&gt;right, key);	</a:t>
            </a:r>
          </a:p>
          <a:p>
            <a:pPr>
              <a:lnSpc>
                <a:spcPct val="95000"/>
              </a:lnSpc>
            </a:pPr>
            <a:r>
              <a:rPr lang="en-US" sz="2400" noProof="1" smtClean="0">
                <a:latin typeface="Arial" pitchFamily="34" charset="0"/>
              </a:rPr>
              <a:t>	}</a:t>
            </a:r>
          </a:p>
          <a:p>
            <a:pPr>
              <a:lnSpc>
                <a:spcPct val="95000"/>
              </a:lnSpc>
            </a:pPr>
            <a:r>
              <a:rPr lang="en-US" sz="2400" noProof="1">
                <a:latin typeface="Arial" pitchFamily="34" charset="0"/>
              </a:rPr>
              <a:t>	return p;</a:t>
            </a:r>
          </a:p>
          <a:p>
            <a:pPr>
              <a:lnSpc>
                <a:spcPct val="95000"/>
              </a:lnSpc>
            </a:pPr>
            <a:r>
              <a:rPr lang="en-US" sz="2400" noProof="1" smtClean="0">
                <a:latin typeface="Arial" pitchFamily="34" charset="0"/>
              </a:rPr>
              <a:t>}</a:t>
            </a:r>
            <a:endParaRPr lang="en-US" sz="2400" dirty="0" smtClean="0">
              <a:latin typeface="Arial" pitchFamily="34" charset="0"/>
            </a:endParaRPr>
          </a:p>
        </p:txBody>
      </p:sp>
      <p:sp>
        <p:nvSpPr>
          <p:cNvPr id="134147" name="Rectangle 3"/>
          <p:cNvSpPr>
            <a:spLocks noGrp="1" noChangeArrowheads="1"/>
          </p:cNvSpPr>
          <p:nvPr>
            <p:ph type="title"/>
          </p:nvPr>
        </p:nvSpPr>
        <p:spPr>
          <a:xfrm>
            <a:off x="671513" y="46037"/>
            <a:ext cx="7807325" cy="563563"/>
          </a:xfrm>
          <a:noFill/>
        </p:spPr>
        <p:txBody>
          <a:bodyPr/>
          <a:lstStyle/>
          <a:p>
            <a:r>
              <a:rPr lang="en-US" dirty="0" smtClean="0"/>
              <a:t>Binary Search Tree Example: search()</a:t>
            </a:r>
          </a:p>
        </p:txBody>
      </p:sp>
      <p:sp>
        <p:nvSpPr>
          <p:cNvPr id="134148" name="Oval 6"/>
          <p:cNvSpPr>
            <a:spLocks noChangeArrowheads="1"/>
          </p:cNvSpPr>
          <p:nvPr/>
        </p:nvSpPr>
        <p:spPr bwMode="auto">
          <a:xfrm>
            <a:off x="7086600" y="5105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12</a:t>
            </a:r>
          </a:p>
        </p:txBody>
      </p:sp>
      <p:sp>
        <p:nvSpPr>
          <p:cNvPr id="134149" name="Oval 8"/>
          <p:cNvSpPr>
            <a:spLocks noChangeArrowheads="1"/>
          </p:cNvSpPr>
          <p:nvPr/>
        </p:nvSpPr>
        <p:spPr bwMode="auto">
          <a:xfrm>
            <a:off x="8458200" y="4191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134150" name="Oval 9"/>
          <p:cNvSpPr>
            <a:spLocks noChangeArrowheads="1"/>
          </p:cNvSpPr>
          <p:nvPr/>
        </p:nvSpPr>
        <p:spPr bwMode="auto">
          <a:xfrm>
            <a:off x="7924800" y="3352800"/>
            <a:ext cx="533400" cy="533400"/>
          </a:xfrm>
          <a:prstGeom prst="ellipse">
            <a:avLst/>
          </a:prstGeom>
          <a:solidFill>
            <a:schemeClr val="hlink"/>
          </a:solidFill>
          <a:ln w="9525">
            <a:solidFill>
              <a:schemeClr val="tx1"/>
            </a:solidFill>
            <a:round/>
            <a:headEnd/>
            <a:tailEnd/>
          </a:ln>
        </p:spPr>
        <p:txBody>
          <a:bodyPr wrap="none" anchor="ctr"/>
          <a:lstStyle/>
          <a:p>
            <a:pPr algn="ctr"/>
            <a:r>
              <a:rPr lang="en-US"/>
              <a:t>16</a:t>
            </a:r>
          </a:p>
        </p:txBody>
      </p:sp>
      <p:sp>
        <p:nvSpPr>
          <p:cNvPr id="134151" name="Oval 13"/>
          <p:cNvSpPr>
            <a:spLocks noChangeArrowheads="1"/>
          </p:cNvSpPr>
          <p:nvPr/>
        </p:nvSpPr>
        <p:spPr bwMode="auto">
          <a:xfrm>
            <a:off x="7391400" y="4191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14</a:t>
            </a:r>
          </a:p>
        </p:txBody>
      </p:sp>
      <p:cxnSp>
        <p:nvCxnSpPr>
          <p:cNvPr id="134152" name="AutoShape 18"/>
          <p:cNvCxnSpPr>
            <a:cxnSpLocks noChangeShapeType="1"/>
            <a:stCxn id="134150" idx="5"/>
            <a:endCxn id="134149" idx="0"/>
          </p:cNvCxnSpPr>
          <p:nvPr/>
        </p:nvCxnSpPr>
        <p:spPr bwMode="auto">
          <a:xfrm>
            <a:off x="8380413" y="3808413"/>
            <a:ext cx="344487" cy="382587"/>
          </a:xfrm>
          <a:prstGeom prst="straightConnector1">
            <a:avLst/>
          </a:prstGeom>
          <a:noFill/>
          <a:ln w="9525">
            <a:solidFill>
              <a:schemeClr val="tx1"/>
            </a:solidFill>
            <a:round/>
            <a:headEnd/>
            <a:tailEnd type="triangle" w="med" len="med"/>
          </a:ln>
        </p:spPr>
      </p:cxnSp>
      <p:cxnSp>
        <p:nvCxnSpPr>
          <p:cNvPr id="134153" name="AutoShape 20"/>
          <p:cNvCxnSpPr>
            <a:cxnSpLocks noChangeShapeType="1"/>
            <a:stCxn id="134150" idx="3"/>
            <a:endCxn id="134151" idx="0"/>
          </p:cNvCxnSpPr>
          <p:nvPr/>
        </p:nvCxnSpPr>
        <p:spPr bwMode="auto">
          <a:xfrm flipH="1">
            <a:off x="7658100" y="3808413"/>
            <a:ext cx="344488" cy="382587"/>
          </a:xfrm>
          <a:prstGeom prst="straightConnector1">
            <a:avLst/>
          </a:prstGeom>
          <a:noFill/>
          <a:ln w="9525">
            <a:solidFill>
              <a:schemeClr val="tx1"/>
            </a:solidFill>
            <a:round/>
            <a:headEnd/>
            <a:tailEnd type="triangle" w="med" len="med"/>
          </a:ln>
        </p:spPr>
      </p:cxnSp>
      <p:sp>
        <p:nvSpPr>
          <p:cNvPr id="134154" name="Oval 23"/>
          <p:cNvSpPr>
            <a:spLocks noChangeArrowheads="1"/>
          </p:cNvSpPr>
          <p:nvPr/>
        </p:nvSpPr>
        <p:spPr bwMode="auto">
          <a:xfrm>
            <a:off x="7772400" y="5867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13</a:t>
            </a:r>
          </a:p>
        </p:txBody>
      </p:sp>
      <p:cxnSp>
        <p:nvCxnSpPr>
          <p:cNvPr id="134155" name="AutoShape 24"/>
          <p:cNvCxnSpPr>
            <a:cxnSpLocks noChangeShapeType="1"/>
            <a:stCxn id="134148" idx="5"/>
            <a:endCxn id="134154" idx="0"/>
          </p:cNvCxnSpPr>
          <p:nvPr/>
        </p:nvCxnSpPr>
        <p:spPr bwMode="auto">
          <a:xfrm>
            <a:off x="7541885" y="5560685"/>
            <a:ext cx="497215" cy="306715"/>
          </a:xfrm>
          <a:prstGeom prst="straightConnector1">
            <a:avLst/>
          </a:prstGeom>
          <a:noFill/>
          <a:ln w="9525">
            <a:solidFill>
              <a:schemeClr val="tx1"/>
            </a:solidFill>
            <a:round/>
            <a:headEnd/>
            <a:tailEnd type="triangle" w="med" len="med"/>
          </a:ln>
        </p:spPr>
      </p:cxnSp>
      <p:cxnSp>
        <p:nvCxnSpPr>
          <p:cNvPr id="326668" name="AutoShape 12"/>
          <p:cNvCxnSpPr>
            <a:cxnSpLocks noChangeShapeType="1"/>
            <a:stCxn id="134166" idx="5"/>
            <a:endCxn id="134150" idx="1"/>
          </p:cNvCxnSpPr>
          <p:nvPr/>
        </p:nvCxnSpPr>
        <p:spPr bwMode="auto">
          <a:xfrm>
            <a:off x="7542213" y="3046413"/>
            <a:ext cx="460375" cy="384175"/>
          </a:xfrm>
          <a:prstGeom prst="straightConnector1">
            <a:avLst/>
          </a:prstGeom>
          <a:noFill/>
          <a:ln w="9525">
            <a:solidFill>
              <a:schemeClr val="tx1"/>
            </a:solidFill>
            <a:round/>
            <a:headEnd/>
            <a:tailEnd type="triangle" w="med" len="med"/>
          </a:ln>
        </p:spPr>
      </p:cxnSp>
      <p:cxnSp>
        <p:nvCxnSpPr>
          <p:cNvPr id="134157" name="AutoShape 16"/>
          <p:cNvCxnSpPr>
            <a:cxnSpLocks noChangeShapeType="1"/>
            <a:stCxn id="134151" idx="3"/>
            <a:endCxn id="134148" idx="0"/>
          </p:cNvCxnSpPr>
          <p:nvPr/>
        </p:nvCxnSpPr>
        <p:spPr bwMode="auto">
          <a:xfrm flipH="1">
            <a:off x="7353300" y="4646285"/>
            <a:ext cx="116215" cy="459115"/>
          </a:xfrm>
          <a:prstGeom prst="straightConnector1">
            <a:avLst/>
          </a:prstGeom>
          <a:noFill/>
          <a:ln w="9525">
            <a:solidFill>
              <a:schemeClr val="tx1"/>
            </a:solidFill>
            <a:round/>
            <a:headEnd/>
            <a:tailEnd type="triangle" w="med" len="med"/>
          </a:ln>
        </p:spPr>
      </p:cxnSp>
      <p:grpSp>
        <p:nvGrpSpPr>
          <p:cNvPr id="2" name="Group 38"/>
          <p:cNvGrpSpPr>
            <a:grpSpLocks/>
          </p:cNvGrpSpPr>
          <p:nvPr/>
        </p:nvGrpSpPr>
        <p:grpSpPr bwMode="auto">
          <a:xfrm>
            <a:off x="5562600" y="1828800"/>
            <a:ext cx="2057400" cy="3810000"/>
            <a:chOff x="3504" y="1152"/>
            <a:chExt cx="1296" cy="2400"/>
          </a:xfrm>
        </p:grpSpPr>
        <p:sp>
          <p:nvSpPr>
            <p:cNvPr id="134166" name="Oval 5"/>
            <p:cNvSpPr>
              <a:spLocks noChangeArrowheads="1"/>
            </p:cNvSpPr>
            <p:nvPr/>
          </p:nvSpPr>
          <p:spPr bwMode="auto">
            <a:xfrm>
              <a:off x="4464" y="1632"/>
              <a:ext cx="336" cy="336"/>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134167" name="Oval 7"/>
            <p:cNvSpPr>
              <a:spLocks noChangeArrowheads="1"/>
            </p:cNvSpPr>
            <p:nvPr/>
          </p:nvSpPr>
          <p:spPr bwMode="auto">
            <a:xfrm>
              <a:off x="3504" y="3216"/>
              <a:ext cx="336" cy="336"/>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134168" name="Oval 10"/>
            <p:cNvSpPr>
              <a:spLocks noChangeArrowheads="1"/>
            </p:cNvSpPr>
            <p:nvPr/>
          </p:nvSpPr>
          <p:spPr bwMode="auto">
            <a:xfrm>
              <a:off x="3984" y="2112"/>
              <a:ext cx="336" cy="336"/>
            </a:xfrm>
            <a:prstGeom prst="ellipse">
              <a:avLst/>
            </a:prstGeom>
            <a:solidFill>
              <a:schemeClr val="hlink"/>
            </a:solidFill>
            <a:ln w="9525">
              <a:solidFill>
                <a:schemeClr val="tx1"/>
              </a:solidFill>
              <a:round/>
              <a:headEnd/>
              <a:tailEnd/>
            </a:ln>
          </p:spPr>
          <p:txBody>
            <a:bodyPr wrap="none" anchor="ctr"/>
            <a:lstStyle/>
            <a:p>
              <a:pPr algn="ctr"/>
              <a:r>
                <a:rPr lang="en-US" dirty="0"/>
                <a:t>8</a:t>
              </a:r>
            </a:p>
          </p:txBody>
        </p:sp>
        <p:cxnSp>
          <p:nvCxnSpPr>
            <p:cNvPr id="134169" name="AutoShape 11"/>
            <p:cNvCxnSpPr>
              <a:cxnSpLocks noChangeShapeType="1"/>
              <a:stCxn id="134166" idx="3"/>
              <a:endCxn id="134168" idx="7"/>
            </p:cNvCxnSpPr>
            <p:nvPr/>
          </p:nvCxnSpPr>
          <p:spPr bwMode="auto">
            <a:xfrm flipH="1">
              <a:off x="4271" y="1919"/>
              <a:ext cx="242" cy="242"/>
            </a:xfrm>
            <a:prstGeom prst="straightConnector1">
              <a:avLst/>
            </a:prstGeom>
            <a:noFill/>
            <a:ln w="9525">
              <a:solidFill>
                <a:schemeClr val="tx1"/>
              </a:solidFill>
              <a:round/>
              <a:headEnd/>
              <a:tailEnd type="triangle" w="med" len="med"/>
            </a:ln>
          </p:spPr>
        </p:cxnSp>
        <p:sp>
          <p:nvSpPr>
            <p:cNvPr id="134170" name="Oval 14"/>
            <p:cNvSpPr>
              <a:spLocks noChangeArrowheads="1"/>
            </p:cNvSpPr>
            <p:nvPr/>
          </p:nvSpPr>
          <p:spPr bwMode="auto">
            <a:xfrm>
              <a:off x="3792" y="2688"/>
              <a:ext cx="336" cy="336"/>
            </a:xfrm>
            <a:prstGeom prst="ellipse">
              <a:avLst/>
            </a:prstGeom>
            <a:solidFill>
              <a:schemeClr val="hlink"/>
            </a:solidFill>
            <a:ln w="9525">
              <a:solidFill>
                <a:schemeClr val="tx1"/>
              </a:solidFill>
              <a:round/>
              <a:headEnd/>
              <a:tailEnd/>
            </a:ln>
          </p:spPr>
          <p:txBody>
            <a:bodyPr wrap="none" anchor="ctr"/>
            <a:lstStyle/>
            <a:p>
              <a:pPr algn="ctr"/>
              <a:r>
                <a:rPr lang="en-US"/>
                <a:t>5</a:t>
              </a:r>
            </a:p>
          </p:txBody>
        </p:sp>
        <p:sp>
          <p:nvSpPr>
            <p:cNvPr id="134171" name="Oval 15"/>
            <p:cNvSpPr>
              <a:spLocks noChangeArrowheads="1"/>
            </p:cNvSpPr>
            <p:nvPr/>
          </p:nvSpPr>
          <p:spPr bwMode="auto">
            <a:xfrm>
              <a:off x="4032" y="3216"/>
              <a:ext cx="336" cy="336"/>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34172" name="AutoShape 17"/>
            <p:cNvCxnSpPr>
              <a:cxnSpLocks noChangeShapeType="1"/>
              <a:stCxn id="134168" idx="3"/>
              <a:endCxn id="134170" idx="0"/>
            </p:cNvCxnSpPr>
            <p:nvPr/>
          </p:nvCxnSpPr>
          <p:spPr bwMode="auto">
            <a:xfrm flipH="1">
              <a:off x="3960" y="2399"/>
              <a:ext cx="73" cy="289"/>
            </a:xfrm>
            <a:prstGeom prst="straightConnector1">
              <a:avLst/>
            </a:prstGeom>
            <a:noFill/>
            <a:ln w="9525">
              <a:solidFill>
                <a:schemeClr val="tx1"/>
              </a:solidFill>
              <a:round/>
              <a:headEnd/>
              <a:tailEnd type="triangle" w="med" len="med"/>
            </a:ln>
          </p:spPr>
        </p:cxnSp>
        <p:cxnSp>
          <p:nvCxnSpPr>
            <p:cNvPr id="134173" name="AutoShape 19"/>
            <p:cNvCxnSpPr>
              <a:cxnSpLocks noChangeShapeType="1"/>
              <a:stCxn id="134170" idx="3"/>
              <a:endCxn id="134167" idx="0"/>
            </p:cNvCxnSpPr>
            <p:nvPr/>
          </p:nvCxnSpPr>
          <p:spPr bwMode="auto">
            <a:xfrm flipH="1">
              <a:off x="3672" y="2975"/>
              <a:ext cx="169" cy="241"/>
            </a:xfrm>
            <a:prstGeom prst="straightConnector1">
              <a:avLst/>
            </a:prstGeom>
            <a:noFill/>
            <a:ln w="9525">
              <a:solidFill>
                <a:schemeClr val="tx1"/>
              </a:solidFill>
              <a:round/>
              <a:headEnd/>
              <a:tailEnd type="triangle" w="med" len="med"/>
            </a:ln>
          </p:spPr>
        </p:cxnSp>
        <p:cxnSp>
          <p:nvCxnSpPr>
            <p:cNvPr id="134174" name="AutoShape 21"/>
            <p:cNvCxnSpPr>
              <a:cxnSpLocks noChangeShapeType="1"/>
              <a:stCxn id="134170" idx="5"/>
              <a:endCxn id="134171" idx="0"/>
            </p:cNvCxnSpPr>
            <p:nvPr/>
          </p:nvCxnSpPr>
          <p:spPr bwMode="auto">
            <a:xfrm>
              <a:off x="4079" y="2975"/>
              <a:ext cx="121" cy="241"/>
            </a:xfrm>
            <a:prstGeom prst="straightConnector1">
              <a:avLst/>
            </a:prstGeom>
            <a:noFill/>
            <a:ln w="9525">
              <a:solidFill>
                <a:schemeClr val="tx1"/>
              </a:solidFill>
              <a:round/>
              <a:headEnd/>
              <a:tailEnd type="triangle" w="med" len="med"/>
            </a:ln>
          </p:spPr>
        </p:cxnSp>
        <p:grpSp>
          <p:nvGrpSpPr>
            <p:cNvPr id="134175" name="Group 32"/>
            <p:cNvGrpSpPr>
              <a:grpSpLocks/>
            </p:cNvGrpSpPr>
            <p:nvPr/>
          </p:nvGrpSpPr>
          <p:grpSpPr bwMode="auto">
            <a:xfrm>
              <a:off x="4439" y="1152"/>
              <a:ext cx="361" cy="480"/>
              <a:chOff x="4439" y="1152"/>
              <a:chExt cx="361" cy="480"/>
            </a:xfrm>
          </p:grpSpPr>
          <p:sp>
            <p:nvSpPr>
              <p:cNvPr id="134176" name="Text Box 25"/>
              <p:cNvSpPr txBox="1">
                <a:spLocks noChangeArrowheads="1"/>
              </p:cNvSpPr>
              <p:nvPr/>
            </p:nvSpPr>
            <p:spPr bwMode="auto">
              <a:xfrm>
                <a:off x="4439" y="1152"/>
                <a:ext cx="361" cy="288"/>
              </a:xfrm>
              <a:prstGeom prst="rect">
                <a:avLst/>
              </a:prstGeom>
              <a:noFill/>
              <a:ln w="9525">
                <a:noFill/>
                <a:miter lim="800000"/>
                <a:headEnd/>
                <a:tailEnd/>
              </a:ln>
            </p:spPr>
            <p:txBody>
              <a:bodyPr wrap="none">
                <a:spAutoFit/>
              </a:bodyPr>
              <a:lstStyle/>
              <a:p>
                <a:pPr algn="ctr"/>
                <a:r>
                  <a:rPr lang="en-US"/>
                  <a:t>top</a:t>
                </a:r>
              </a:p>
            </p:txBody>
          </p:sp>
          <p:cxnSp>
            <p:nvCxnSpPr>
              <p:cNvPr id="134177" name="AutoShape 26"/>
              <p:cNvCxnSpPr>
                <a:cxnSpLocks noChangeShapeType="1"/>
                <a:stCxn id="134176" idx="2"/>
                <a:endCxn id="134166" idx="0"/>
              </p:cNvCxnSpPr>
              <p:nvPr/>
            </p:nvCxnSpPr>
            <p:spPr bwMode="auto">
              <a:xfrm>
                <a:off x="4620" y="1440"/>
                <a:ext cx="12" cy="192"/>
              </a:xfrm>
              <a:prstGeom prst="straightConnector1">
                <a:avLst/>
              </a:prstGeom>
              <a:noFill/>
              <a:ln w="9525">
                <a:solidFill>
                  <a:schemeClr val="tx1"/>
                </a:solidFill>
                <a:round/>
                <a:headEnd/>
                <a:tailEnd type="triangle" w="med" len="med"/>
              </a:ln>
            </p:spPr>
          </p:cxnSp>
        </p:grpSp>
      </p:grpSp>
      <p:grpSp>
        <p:nvGrpSpPr>
          <p:cNvPr id="4" name="Group 31"/>
          <p:cNvGrpSpPr>
            <a:grpSpLocks/>
          </p:cNvGrpSpPr>
          <p:nvPr/>
        </p:nvGrpSpPr>
        <p:grpSpPr bwMode="auto">
          <a:xfrm>
            <a:off x="7467600" y="1981200"/>
            <a:ext cx="641350" cy="609600"/>
            <a:chOff x="4704" y="1248"/>
            <a:chExt cx="404" cy="384"/>
          </a:xfrm>
        </p:grpSpPr>
        <p:sp>
          <p:nvSpPr>
            <p:cNvPr id="134164" name="Line 28"/>
            <p:cNvSpPr>
              <a:spLocks noChangeShapeType="1"/>
            </p:cNvSpPr>
            <p:nvPr/>
          </p:nvSpPr>
          <p:spPr bwMode="auto">
            <a:xfrm flipH="1">
              <a:off x="4704" y="1488"/>
              <a:ext cx="192" cy="144"/>
            </a:xfrm>
            <a:prstGeom prst="line">
              <a:avLst/>
            </a:prstGeom>
            <a:noFill/>
            <a:ln w="9525">
              <a:solidFill>
                <a:schemeClr val="tx1"/>
              </a:solidFill>
              <a:round/>
              <a:headEnd/>
              <a:tailEnd type="triangle" w="med" len="med"/>
            </a:ln>
          </p:spPr>
          <p:txBody>
            <a:bodyPr/>
            <a:lstStyle/>
            <a:p>
              <a:endParaRPr lang="en-US"/>
            </a:p>
          </p:txBody>
        </p:sp>
        <p:sp>
          <p:nvSpPr>
            <p:cNvPr id="134165" name="Text Box 29"/>
            <p:cNvSpPr txBox="1">
              <a:spLocks noChangeArrowheads="1"/>
            </p:cNvSpPr>
            <p:nvPr/>
          </p:nvSpPr>
          <p:spPr bwMode="auto">
            <a:xfrm>
              <a:off x="4896" y="1248"/>
              <a:ext cx="212" cy="288"/>
            </a:xfrm>
            <a:prstGeom prst="rect">
              <a:avLst/>
            </a:prstGeom>
            <a:noFill/>
            <a:ln w="9525">
              <a:noFill/>
              <a:miter lim="800000"/>
              <a:headEnd/>
              <a:tailEnd/>
            </a:ln>
          </p:spPr>
          <p:txBody>
            <a:bodyPr wrap="none">
              <a:spAutoFit/>
            </a:bodyPr>
            <a:lstStyle/>
            <a:p>
              <a:r>
                <a:rPr lang="en-US"/>
                <a:t>p</a:t>
              </a:r>
            </a:p>
          </p:txBody>
        </p:sp>
      </p:grpSp>
      <p:sp>
        <p:nvSpPr>
          <p:cNvPr id="326686" name="Oval 30"/>
          <p:cNvSpPr>
            <a:spLocks noChangeArrowheads="1"/>
          </p:cNvSpPr>
          <p:nvPr/>
        </p:nvSpPr>
        <p:spPr bwMode="auto">
          <a:xfrm>
            <a:off x="7315200" y="1295400"/>
            <a:ext cx="457200" cy="457200"/>
          </a:xfrm>
          <a:prstGeom prst="ellipse">
            <a:avLst/>
          </a:prstGeom>
          <a:solidFill>
            <a:srgbClr val="00B8FF"/>
          </a:solidFill>
          <a:ln w="9525">
            <a:solidFill>
              <a:schemeClr val="tx1"/>
            </a:solidFill>
            <a:round/>
            <a:headEnd/>
            <a:tailEnd/>
          </a:ln>
        </p:spPr>
        <p:txBody>
          <a:bodyPr wrap="none" anchor="ctr"/>
          <a:lstStyle/>
          <a:p>
            <a:pPr algn="ctr"/>
            <a:r>
              <a:rPr lang="en-US"/>
              <a:t>15</a:t>
            </a:r>
          </a:p>
        </p:txBody>
      </p:sp>
      <p:grpSp>
        <p:nvGrpSpPr>
          <p:cNvPr id="5" name="Group 33"/>
          <p:cNvGrpSpPr>
            <a:grpSpLocks/>
          </p:cNvGrpSpPr>
          <p:nvPr/>
        </p:nvGrpSpPr>
        <p:grpSpPr bwMode="auto">
          <a:xfrm>
            <a:off x="7885113" y="2590800"/>
            <a:ext cx="573087" cy="762000"/>
            <a:chOff x="4439" y="1152"/>
            <a:chExt cx="361" cy="480"/>
          </a:xfrm>
        </p:grpSpPr>
        <p:sp>
          <p:nvSpPr>
            <p:cNvPr id="134162" name="Text Box 34"/>
            <p:cNvSpPr txBox="1">
              <a:spLocks noChangeArrowheads="1"/>
            </p:cNvSpPr>
            <p:nvPr/>
          </p:nvSpPr>
          <p:spPr bwMode="auto">
            <a:xfrm>
              <a:off x="4439" y="1152"/>
              <a:ext cx="361" cy="288"/>
            </a:xfrm>
            <a:prstGeom prst="rect">
              <a:avLst/>
            </a:prstGeom>
            <a:noFill/>
            <a:ln w="9525">
              <a:noFill/>
              <a:miter lim="800000"/>
              <a:headEnd/>
              <a:tailEnd/>
            </a:ln>
          </p:spPr>
          <p:txBody>
            <a:bodyPr wrap="none">
              <a:spAutoFit/>
            </a:bodyPr>
            <a:lstStyle/>
            <a:p>
              <a:pPr algn="ctr"/>
              <a:r>
                <a:rPr lang="en-US"/>
                <a:t>top</a:t>
              </a:r>
            </a:p>
          </p:txBody>
        </p:sp>
        <p:cxnSp>
          <p:nvCxnSpPr>
            <p:cNvPr id="134163" name="AutoShape 35"/>
            <p:cNvCxnSpPr>
              <a:cxnSpLocks noChangeShapeType="1"/>
              <a:stCxn id="134162" idx="2"/>
            </p:cNvCxnSpPr>
            <p:nvPr/>
          </p:nvCxnSpPr>
          <p:spPr bwMode="auto">
            <a:xfrm>
              <a:off x="4620" y="1440"/>
              <a:ext cx="12" cy="192"/>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667228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26686"/>
                                        </p:tgtEl>
                                        <p:attrNameLst>
                                          <p:attrName>style.visibility</p:attrName>
                                        </p:attrNameLst>
                                      </p:cBhvr>
                                      <p:to>
                                        <p:strVal val="visible"/>
                                      </p:to>
                                    </p:set>
                                    <p:anim calcmode="lin" valueType="num">
                                      <p:cBhvr>
                                        <p:cTn id="7" dur="1000" fill="hold"/>
                                        <p:tgtEl>
                                          <p:spTgt spid="326686"/>
                                        </p:tgtEl>
                                        <p:attrNameLst>
                                          <p:attrName>ppt_w</p:attrName>
                                        </p:attrNameLst>
                                      </p:cBhvr>
                                      <p:tavLst>
                                        <p:tav tm="0">
                                          <p:val>
                                            <p:fltVal val="0"/>
                                          </p:val>
                                        </p:tav>
                                        <p:tav tm="100000">
                                          <p:val>
                                            <p:strVal val="#ppt_w"/>
                                          </p:val>
                                        </p:tav>
                                      </p:tavLst>
                                    </p:anim>
                                    <p:anim calcmode="lin" valueType="num">
                                      <p:cBhvr>
                                        <p:cTn id="8" dur="1000" fill="hold"/>
                                        <p:tgtEl>
                                          <p:spTgt spid="326686"/>
                                        </p:tgtEl>
                                        <p:attrNameLst>
                                          <p:attrName>ppt_h</p:attrName>
                                        </p:attrNameLst>
                                      </p:cBhvr>
                                      <p:tavLst>
                                        <p:tav tm="0">
                                          <p:val>
                                            <p:fltVal val="0"/>
                                          </p:val>
                                        </p:tav>
                                        <p:tav tm="100000">
                                          <p:val>
                                            <p:strVal val="#ppt_h"/>
                                          </p:val>
                                        </p:tav>
                                      </p:tavLst>
                                    </p:anim>
                                    <p:anim calcmode="lin" valueType="num">
                                      <p:cBhvr>
                                        <p:cTn id="9" dur="1000" fill="hold"/>
                                        <p:tgtEl>
                                          <p:spTgt spid="32668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668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8" presetClass="emph" presetSubtype="0" fill="hold" grpId="1" nodeType="afterEffect">
                                  <p:stCondLst>
                                    <p:cond delay="0"/>
                                  </p:stCondLst>
                                  <p:childTnLst>
                                    <p:animRot by="21600000">
                                      <p:cBhvr>
                                        <p:cTn id="13" dur="2000" fill="hold"/>
                                        <p:tgtEl>
                                          <p:spTgt spid="326686"/>
                                        </p:tgtEl>
                                        <p:attrNameLst>
                                          <p:attrName>r</p:attrName>
                                        </p:attrNameLst>
                                      </p:cBhvr>
                                    </p:animRo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mph" presetSubtype="0" fill="hold" nodeType="clickEffect">
                                  <p:stCondLst>
                                    <p:cond delay="0"/>
                                  </p:stCondLst>
                                  <p:childTnLst>
                                    <p:animRot by="21600000">
                                      <p:cBhvr>
                                        <p:cTn id="25" dur="2000" fill="hold"/>
                                        <p:tgtEl>
                                          <p:spTgt spid="326658">
                                            <p:txEl>
                                              <p:pRg st="10" end="10"/>
                                            </p:txEl>
                                          </p:spTgt>
                                        </p:tgtEl>
                                        <p:attrNameLst>
                                          <p:attrName>r</p:attrName>
                                        </p:attrNameLst>
                                      </p:cBhvr>
                                    </p:animRot>
                                  </p:childTnLst>
                                </p:cTn>
                              </p:par>
                            </p:childTnLst>
                          </p:cTn>
                        </p:par>
                        <p:par>
                          <p:cTn id="26" fill="hold" nodeType="afterGroup">
                            <p:stCondLst>
                              <p:cond delay="2000"/>
                            </p:stCondLst>
                            <p:childTnLst>
                              <p:par>
                                <p:cTn id="27" presetID="5" presetClass="emph" presetSubtype="1" nodeType="afterEffect">
                                  <p:stCondLst>
                                    <p:cond delay="0"/>
                                  </p:stCondLst>
                                  <p:childTnLst>
                                    <p:set>
                                      <p:cBhvr override="childStyle">
                                        <p:cTn id="28" dur="indefinite"/>
                                        <p:tgtEl>
                                          <p:spTgt spid="326658">
                                            <p:txEl>
                                              <p:pRg st="10" end="10"/>
                                            </p:txEl>
                                          </p:spTgt>
                                        </p:tgtEl>
                                        <p:attrNameLst>
                                          <p:attrName>style.fontStyle</p:attrName>
                                        </p:attrNameLst>
                                      </p:cBhvr>
                                      <p:to>
                                        <p:strVal val="normal"/>
                                      </p:to>
                                    </p:set>
                                    <p:set>
                                      <p:cBhvr override="childStyle">
                                        <p:cTn id="29" dur="indefinite"/>
                                        <p:tgtEl>
                                          <p:spTgt spid="326658">
                                            <p:txEl>
                                              <p:pRg st="10" end="10"/>
                                            </p:txEl>
                                          </p:spTgt>
                                        </p:tgtEl>
                                        <p:attrNameLst>
                                          <p:attrName>style.fontWeight</p:attrName>
                                        </p:attrNameLst>
                                      </p:cBhvr>
                                      <p:to>
                                        <p:strVal val="bold"/>
                                      </p:to>
                                    </p:set>
                                    <p:set>
                                      <p:cBhvr override="childStyle">
                                        <p:cTn id="30" dur="indefinite"/>
                                        <p:tgtEl>
                                          <p:spTgt spid="326658">
                                            <p:txEl>
                                              <p:pRg st="10" end="10"/>
                                            </p:txEl>
                                          </p:spTgt>
                                        </p:tgtEl>
                                        <p:attrNameLst>
                                          <p:attrName>style.textDecorationUnderline</p:attrName>
                                        </p:attrNameLst>
                                      </p:cBhvr>
                                      <p:to>
                                        <p:strVal val="fals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8.33333E-7 6.0592E-6 C 0.04271 0.05181 0.08541 0.10385 0.1026 0.12466 " pathEditMode="relative" ptsTypes="aA">
                                      <p:cBhvr>
                                        <p:cTn id="34" dur="2000" fill="hold"/>
                                        <p:tgtEl>
                                          <p:spTgt spid="4"/>
                                        </p:tgtEl>
                                        <p:attrNameLst>
                                          <p:attrName>ppt_x</p:attrName>
                                          <p:attrName>ppt_y</p:attrName>
                                        </p:attrNameLst>
                                      </p:cBhvr>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nodeType="clickEffect">
                                  <p:stCondLst>
                                    <p:cond delay="0"/>
                                  </p:stCondLst>
                                  <p:childTnLst>
                                    <p:animEffect transition="out" filter="fade">
                                      <p:cBhvr>
                                        <p:cTn id="38" dur="2000"/>
                                        <p:tgtEl>
                                          <p:spTgt spid="2"/>
                                        </p:tgtEl>
                                      </p:cBhvr>
                                    </p:animEffect>
                                    <p:set>
                                      <p:cBhvr>
                                        <p:cTn id="39" dur="1" fill="hold">
                                          <p:stCondLst>
                                            <p:cond delay="1999"/>
                                          </p:stCondLst>
                                        </p:cTn>
                                        <p:tgtEl>
                                          <p:spTgt spid="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326668"/>
                                        </p:tgtEl>
                                      </p:cBhvr>
                                    </p:animEffect>
                                    <p:set>
                                      <p:cBhvr>
                                        <p:cTn id="42" dur="1" fill="hold">
                                          <p:stCondLst>
                                            <p:cond delay="1999"/>
                                          </p:stCondLst>
                                        </p:cTn>
                                        <p:tgtEl>
                                          <p:spTgt spid="326668"/>
                                        </p:tgtEl>
                                        <p:attrNameLst>
                                          <p:attrName>style.visibility</p:attrName>
                                        </p:attrNameLst>
                                      </p:cBhvr>
                                      <p:to>
                                        <p:strVal val="hidden"/>
                                      </p:to>
                                    </p:set>
                                  </p:childTnLst>
                                </p:cTn>
                              </p:par>
                            </p:childTnLst>
                          </p:cTn>
                        </p:par>
                        <p:par>
                          <p:cTn id="43" fill="hold" nodeType="afterGroup">
                            <p:stCondLst>
                              <p:cond delay="2000"/>
                            </p:stCondLst>
                            <p:childTnLst>
                              <p:par>
                                <p:cTn id="44" presetID="22" presetClass="entr" presetSubtype="1"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nodeType="clickEffect">
                                  <p:stCondLst>
                                    <p:cond delay="0"/>
                                  </p:stCondLst>
                                  <p:childTnLst>
                                    <p:animMotion origin="layout" path="M 0.1026 0.12466 C 0.11615 0.15865 0.12986 0.19311 0.1217 0.21647 C 0.11371 0.24006 0.06562 0.25787 0.05451 0.26642 " pathEditMode="relative" rAng="0" ptsTypes="aaA">
                                      <p:cBhvr>
                                        <p:cTn id="50" dur="2000" fill="hold"/>
                                        <p:tgtEl>
                                          <p:spTgt spid="4"/>
                                        </p:tgtEl>
                                        <p:attrNameLst>
                                          <p:attrName>ppt_x</p:attrName>
                                          <p:attrName>ppt_y</p:attrName>
                                        </p:attrNameLst>
                                      </p:cBhvr>
                                      <p:rCtr x="-1000" y="7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86" grpId="0" animBg="1"/>
      <p:bldP spid="32668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5" name="Line 19"/>
          <p:cNvSpPr>
            <a:spLocks noChangeShapeType="1"/>
          </p:cNvSpPr>
          <p:nvPr/>
        </p:nvSpPr>
        <p:spPr bwMode="auto">
          <a:xfrm>
            <a:off x="7391400" y="4953000"/>
            <a:ext cx="381000" cy="228600"/>
          </a:xfrm>
          <a:prstGeom prst="line">
            <a:avLst/>
          </a:prstGeom>
          <a:noFill/>
          <a:ln w="9525">
            <a:solidFill>
              <a:schemeClr val="tx1"/>
            </a:solidFill>
            <a:round/>
            <a:headEnd/>
            <a:tailEnd type="triangle" w="med" len="med"/>
          </a:ln>
        </p:spPr>
        <p:txBody>
          <a:bodyPr/>
          <a:lstStyle/>
          <a:p>
            <a:endParaRPr lang="en-US"/>
          </a:p>
        </p:txBody>
      </p:sp>
      <p:sp>
        <p:nvSpPr>
          <p:cNvPr id="316419" name="Rectangle 3"/>
          <p:cNvSpPr>
            <a:spLocks noGrp="1" noChangeArrowheads="1"/>
          </p:cNvSpPr>
          <p:nvPr>
            <p:ph type="body" idx="1"/>
          </p:nvPr>
        </p:nvSpPr>
        <p:spPr>
          <a:xfrm>
            <a:off x="228600" y="708025"/>
            <a:ext cx="8915400" cy="6073775"/>
          </a:xfrm>
        </p:spPr>
        <p:txBody>
          <a:bodyPr/>
          <a:lstStyle/>
          <a:p>
            <a:pPr defTabSz="973138">
              <a:lnSpc>
                <a:spcPct val="75000"/>
              </a:lnSpc>
              <a:tabLst>
                <a:tab pos="973138" algn="l"/>
                <a:tab pos="1662113" algn="l"/>
                <a:tab pos="4632325" algn="l"/>
              </a:tabLst>
            </a:pPr>
            <a:r>
              <a:rPr lang="en-US" sz="2400" noProof="1" smtClean="0">
                <a:latin typeface="Arial" pitchFamily="34" charset="0"/>
              </a:rPr>
              <a:t>void insertion() {    </a:t>
            </a:r>
            <a:r>
              <a:rPr lang="en-US" sz="2400" dirty="0" smtClean="0">
                <a:latin typeface="Arial" pitchFamily="34" charset="0"/>
              </a:rPr>
              <a:t>		</a:t>
            </a:r>
            <a:r>
              <a:rPr lang="en-US" sz="2400" noProof="1" smtClean="0">
                <a:solidFill>
                  <a:schemeClr val="accent1"/>
                </a:solidFill>
                <a:latin typeface="Arial" pitchFamily="34" charset="0"/>
              </a:rPr>
              <a:t>// insert a new entry</a:t>
            </a:r>
          </a:p>
          <a:p>
            <a:pPr defTabSz="973138">
              <a:lnSpc>
                <a:spcPct val="75000"/>
              </a:lnSpc>
              <a:tabLst>
                <a:tab pos="973138" algn="l"/>
                <a:tab pos="1662113" algn="l"/>
                <a:tab pos="4632325" algn="l"/>
              </a:tabLst>
            </a:pPr>
            <a:r>
              <a:rPr lang="en-US" sz="2400" noProof="1" smtClean="0">
                <a:latin typeface="Arial" pitchFamily="34" charset="0"/>
              </a:rPr>
              <a:t>	struct treeNode *p, *q;</a:t>
            </a:r>
          </a:p>
          <a:p>
            <a:pPr defTabSz="973138">
              <a:lnSpc>
                <a:spcPct val="75000"/>
              </a:lnSpc>
              <a:tabLst>
                <a:tab pos="973138" algn="l"/>
                <a:tab pos="1662113" algn="l"/>
                <a:tab pos="4632325" algn="l"/>
              </a:tabLst>
            </a:pPr>
            <a:r>
              <a:rPr lang="en-US" sz="2400" noProof="1" smtClean="0">
                <a:latin typeface="Arial" pitchFamily="34" charset="0"/>
              </a:rPr>
              <a:t>	int i, n, key;</a:t>
            </a:r>
          </a:p>
          <a:p>
            <a:pPr defTabSz="973138">
              <a:lnSpc>
                <a:spcPct val="75000"/>
              </a:lnSpc>
              <a:tabLst>
                <a:tab pos="973138" algn="l"/>
                <a:tab pos="1662113" algn="l"/>
                <a:tab pos="4632325" algn="l"/>
              </a:tabLst>
            </a:pPr>
            <a:r>
              <a:rPr lang="en-US" sz="2400" noProof="1" smtClean="0">
                <a:latin typeface="Arial" pitchFamily="34" charset="0"/>
              </a:rPr>
              <a:t>	printf("Enter the number of entries you want to insert\n");</a:t>
            </a:r>
          </a:p>
          <a:p>
            <a:pPr defTabSz="973138">
              <a:lnSpc>
                <a:spcPct val="75000"/>
              </a:lnSpc>
              <a:tabLst>
                <a:tab pos="973138" algn="l"/>
                <a:tab pos="1662113" algn="l"/>
                <a:tab pos="4632325" algn="l"/>
              </a:tabLst>
            </a:pPr>
            <a:r>
              <a:rPr lang="en-US" sz="2400" noProof="1" smtClean="0">
                <a:latin typeface="Arial" pitchFamily="34" charset="0"/>
              </a:rPr>
              <a:t>	scanf("%d", &amp;n);</a:t>
            </a:r>
          </a:p>
          <a:p>
            <a:pPr defTabSz="973138">
              <a:lnSpc>
                <a:spcPct val="75000"/>
              </a:lnSpc>
              <a:tabLst>
                <a:tab pos="973138" algn="l"/>
                <a:tab pos="1662113" algn="l"/>
                <a:tab pos="4632325" algn="l"/>
              </a:tabLst>
            </a:pPr>
            <a:r>
              <a:rPr lang="en-US" sz="2400" noProof="1" smtClean="0">
                <a:latin typeface="Arial" pitchFamily="34" charset="0"/>
              </a:rPr>
              <a:t>	for (i=0; i&lt;n; i++) {</a:t>
            </a:r>
          </a:p>
          <a:p>
            <a:pPr defTabSz="973138">
              <a:lnSpc>
                <a:spcPct val="75000"/>
              </a:lnSpc>
              <a:tabLst>
                <a:tab pos="973138" algn="l"/>
                <a:tab pos="1662113" algn="l"/>
                <a:tab pos="4632325" algn="l"/>
              </a:tabLst>
            </a:pPr>
            <a:r>
              <a:rPr lang="en-US" sz="2400" noProof="1" smtClean="0">
                <a:latin typeface="Arial" pitchFamily="34" charset="0"/>
              </a:rPr>
              <a:t>		p = (struct treeNode *) malloc(sizeof(struct treeNode));</a:t>
            </a:r>
          </a:p>
          <a:p>
            <a:pPr defTabSz="973138">
              <a:lnSpc>
                <a:spcPct val="75000"/>
              </a:lnSpc>
              <a:tabLst>
                <a:tab pos="973138" algn="l"/>
                <a:tab pos="1662113" algn="l"/>
                <a:tab pos="4632325" algn="l"/>
              </a:tabLst>
            </a:pPr>
            <a:r>
              <a:rPr lang="en-US" sz="2400" noProof="1" smtClean="0">
                <a:latin typeface="Arial" pitchFamily="34" charset="0"/>
              </a:rPr>
              <a:t>		if (p == 0) </a:t>
            </a:r>
            <a:r>
              <a:rPr lang="en-US" sz="2400" dirty="0" smtClean="0">
                <a:latin typeface="Arial" pitchFamily="34" charset="0"/>
              </a:rPr>
              <a:t> </a:t>
            </a:r>
            <a:r>
              <a:rPr lang="en-US" sz="2400" noProof="1" smtClean="0">
                <a:latin typeface="Arial" pitchFamily="34" charset="0"/>
              </a:rPr>
              <a:t>printf("out of memory\n");</a:t>
            </a:r>
          </a:p>
          <a:p>
            <a:pPr defTabSz="973138">
              <a:lnSpc>
                <a:spcPct val="75000"/>
              </a:lnSpc>
              <a:tabLst>
                <a:tab pos="973138" algn="l"/>
                <a:tab pos="1662113" algn="l"/>
                <a:tab pos="4632325" algn="l"/>
              </a:tabLst>
            </a:pPr>
            <a:r>
              <a:rPr lang="en-US" sz="2400" noProof="1" smtClean="0">
                <a:latin typeface="Arial" pitchFamily="34" charset="0"/>
              </a:rPr>
              <a:t>		key = rand() %100;</a:t>
            </a:r>
            <a:r>
              <a:rPr lang="en-US" sz="2400" noProof="1">
                <a:latin typeface="Arial" pitchFamily="34" charset="0"/>
              </a:rPr>
              <a:t>	</a:t>
            </a:r>
            <a:r>
              <a:rPr lang="en-US" sz="2400" dirty="0" smtClean="0">
                <a:solidFill>
                  <a:schemeClr val="accent1"/>
                </a:solidFill>
                <a:latin typeface="Arial" pitchFamily="34" charset="0"/>
              </a:rPr>
              <a:t>// a random key</a:t>
            </a:r>
            <a:endParaRPr lang="en-US" sz="2400" noProof="1" smtClean="0">
              <a:solidFill>
                <a:schemeClr val="accent1"/>
              </a:solidFill>
              <a:latin typeface="Arial" pitchFamily="34" charset="0"/>
            </a:endParaRPr>
          </a:p>
          <a:p>
            <a:pPr defTabSz="973138">
              <a:lnSpc>
                <a:spcPct val="75000"/>
              </a:lnSpc>
              <a:tabLst>
                <a:tab pos="973138" algn="l"/>
                <a:tab pos="1662113" algn="l"/>
                <a:tab pos="4632325" algn="l"/>
              </a:tabLst>
            </a:pPr>
            <a:r>
              <a:rPr lang="en-US" sz="2400" noProof="1" smtClean="0">
                <a:latin typeface="Arial" pitchFamily="34" charset="0"/>
              </a:rPr>
              <a:t>		p-&gt;data = key;</a:t>
            </a:r>
          </a:p>
          <a:p>
            <a:pPr defTabSz="973138">
              <a:lnSpc>
                <a:spcPct val="75000"/>
              </a:lnSpc>
              <a:tabLst>
                <a:tab pos="973138" algn="l"/>
                <a:tab pos="1662113" algn="l"/>
                <a:tab pos="4632325" algn="l"/>
              </a:tabLst>
            </a:pPr>
            <a:r>
              <a:rPr lang="en-US" sz="2400" noProof="1" smtClean="0">
                <a:latin typeface="Arial" pitchFamily="34" charset="0"/>
              </a:rPr>
              <a:t>		p-&gt;left = 0;</a:t>
            </a:r>
            <a:r>
              <a:rPr lang="en-US" sz="2400" dirty="0" smtClean="0">
                <a:latin typeface="Arial" pitchFamily="34" charset="0"/>
              </a:rPr>
              <a:t> </a:t>
            </a:r>
            <a:r>
              <a:rPr lang="en-US" sz="2400" noProof="1" smtClean="0">
                <a:latin typeface="Arial" pitchFamily="34" charset="0"/>
              </a:rPr>
              <a:t>p-&gt;right = 0;</a:t>
            </a:r>
          </a:p>
          <a:p>
            <a:pPr defTabSz="973138">
              <a:lnSpc>
                <a:spcPct val="75000"/>
              </a:lnSpc>
              <a:tabLst>
                <a:tab pos="973138" algn="l"/>
                <a:tab pos="1662113" algn="l"/>
                <a:tab pos="4632325" algn="l"/>
              </a:tabLst>
            </a:pPr>
            <a:r>
              <a:rPr lang="en-US" sz="2400" noProof="1" smtClean="0">
                <a:latin typeface="Arial" pitchFamily="34" charset="0"/>
              </a:rPr>
              <a:t>		if (root == 0) root = p;</a:t>
            </a:r>
            <a:r>
              <a:rPr lang="en-US" sz="2400" dirty="0" smtClean="0">
                <a:latin typeface="Arial" pitchFamily="34" charset="0"/>
              </a:rPr>
              <a:t>	</a:t>
            </a:r>
            <a:r>
              <a:rPr lang="en-US" sz="2400" dirty="0" smtClean="0">
                <a:solidFill>
                  <a:schemeClr val="accent1"/>
                </a:solidFill>
                <a:latin typeface="Arial" pitchFamily="34" charset="0"/>
              </a:rPr>
              <a:t>// tree empty</a:t>
            </a:r>
            <a:endParaRPr lang="en-US" sz="2400" noProof="1" smtClean="0">
              <a:solidFill>
                <a:schemeClr val="accent1"/>
              </a:solidFill>
              <a:latin typeface="Arial" pitchFamily="34" charset="0"/>
            </a:endParaRPr>
          </a:p>
          <a:p>
            <a:pPr defTabSz="973138">
              <a:lnSpc>
                <a:spcPct val="75000"/>
              </a:lnSpc>
              <a:tabLst>
                <a:tab pos="973138" algn="l"/>
                <a:tab pos="1662113" algn="l"/>
                <a:tab pos="4632325" algn="l"/>
              </a:tabLst>
            </a:pPr>
            <a:r>
              <a:rPr lang="en-US" sz="2400" noProof="1" smtClean="0">
                <a:latin typeface="Arial" pitchFamily="34" charset="0"/>
              </a:rPr>
              <a:t>		else {</a:t>
            </a:r>
          </a:p>
          <a:p>
            <a:pPr defTabSz="973138">
              <a:lnSpc>
                <a:spcPct val="75000"/>
              </a:lnSpc>
              <a:tabLst>
                <a:tab pos="973138" algn="l"/>
                <a:tab pos="1662113" algn="l"/>
                <a:tab pos="4632325" algn="l"/>
              </a:tabLst>
            </a:pPr>
            <a:r>
              <a:rPr lang="en-US" sz="2400" noProof="1" smtClean="0">
                <a:latin typeface="Arial" pitchFamily="34" charset="0"/>
              </a:rPr>
              <a:t>			q = </a:t>
            </a:r>
            <a:r>
              <a:rPr lang="en-US" sz="2400" noProof="1" smtClean="0">
                <a:solidFill>
                  <a:srgbClr val="0066CC"/>
                </a:solidFill>
                <a:latin typeface="Arial" pitchFamily="34" charset="0"/>
              </a:rPr>
              <a:t>search</a:t>
            </a:r>
            <a:r>
              <a:rPr lang="en-US" sz="2400" noProof="1" smtClean="0">
                <a:latin typeface="Arial" pitchFamily="34" charset="0"/>
              </a:rPr>
              <a:t>(root, key);</a:t>
            </a:r>
            <a:r>
              <a:rPr lang="en-US" sz="2400" dirty="0" smtClean="0">
                <a:latin typeface="Arial" pitchFamily="34" charset="0"/>
              </a:rPr>
              <a:t> </a:t>
            </a:r>
            <a:endParaRPr lang="en-US" sz="2400" noProof="1" smtClean="0">
              <a:solidFill>
                <a:schemeClr val="accent1"/>
              </a:solidFill>
              <a:latin typeface="Arial" pitchFamily="34" charset="0"/>
            </a:endParaRPr>
          </a:p>
          <a:p>
            <a:pPr defTabSz="973138">
              <a:lnSpc>
                <a:spcPct val="75000"/>
              </a:lnSpc>
              <a:tabLst>
                <a:tab pos="973138" algn="l"/>
                <a:tab pos="1662113" algn="l"/>
                <a:tab pos="4632325" algn="l"/>
              </a:tabLst>
            </a:pPr>
            <a:r>
              <a:rPr lang="en-US" sz="2400" noProof="1" smtClean="0">
                <a:latin typeface="Arial" pitchFamily="34" charset="0"/>
              </a:rPr>
              <a:t>			if (key &lt; q-&gt;data)</a:t>
            </a:r>
            <a:r>
              <a:rPr lang="en-US" sz="2400" dirty="0" smtClean="0">
                <a:latin typeface="Arial" pitchFamily="34" charset="0"/>
              </a:rPr>
              <a:t> </a:t>
            </a:r>
            <a:r>
              <a:rPr lang="en-US" sz="2400" noProof="1" smtClean="0">
                <a:latin typeface="Arial" pitchFamily="34" charset="0"/>
              </a:rPr>
              <a:t>q-&gt;left = p;</a:t>
            </a:r>
          </a:p>
          <a:p>
            <a:pPr defTabSz="973138">
              <a:lnSpc>
                <a:spcPct val="75000"/>
              </a:lnSpc>
              <a:tabLst>
                <a:tab pos="973138" algn="l"/>
                <a:tab pos="1662113" algn="l"/>
                <a:tab pos="4632325" algn="l"/>
              </a:tabLst>
            </a:pPr>
            <a:r>
              <a:rPr lang="en-US" sz="2400" noProof="1" smtClean="0">
                <a:latin typeface="Arial" pitchFamily="34" charset="0"/>
              </a:rPr>
              <a:t>			else </a:t>
            </a:r>
            <a:r>
              <a:rPr lang="en-US" sz="2400" dirty="0" smtClean="0">
                <a:latin typeface="Arial" pitchFamily="34" charset="0"/>
              </a:rPr>
              <a:t> </a:t>
            </a:r>
            <a:r>
              <a:rPr lang="en-US" sz="2400" noProof="1" smtClean="0">
                <a:latin typeface="Arial" pitchFamily="34" charset="0"/>
              </a:rPr>
              <a:t>q-&gt;right = p;</a:t>
            </a:r>
          </a:p>
          <a:p>
            <a:pPr defTabSz="973138">
              <a:lnSpc>
                <a:spcPct val="75000"/>
              </a:lnSpc>
              <a:tabLst>
                <a:tab pos="973138" algn="l"/>
                <a:tab pos="1662113" algn="l"/>
                <a:tab pos="4632325" algn="l"/>
              </a:tabLst>
            </a:pPr>
            <a:r>
              <a:rPr lang="en-US" sz="2400" dirty="0" smtClean="0">
                <a:latin typeface="Arial" pitchFamily="34" charset="0"/>
              </a:rPr>
              <a:t>}	}</a:t>
            </a:r>
            <a:r>
              <a:rPr lang="en-US" sz="2400" noProof="1" smtClean="0">
                <a:latin typeface="Arial" pitchFamily="34" charset="0"/>
              </a:rPr>
              <a:t>	}</a:t>
            </a:r>
          </a:p>
        </p:txBody>
      </p:sp>
      <p:sp>
        <p:nvSpPr>
          <p:cNvPr id="135172" name="Rectangle 4"/>
          <p:cNvSpPr>
            <a:spLocks noGrp="1" noChangeArrowheads="1"/>
          </p:cNvSpPr>
          <p:nvPr>
            <p:ph type="title"/>
          </p:nvPr>
        </p:nvSpPr>
        <p:spPr>
          <a:xfrm>
            <a:off x="671513" y="76200"/>
            <a:ext cx="7807325" cy="563563"/>
          </a:xfrm>
          <a:noFill/>
        </p:spPr>
        <p:txBody>
          <a:bodyPr/>
          <a:lstStyle/>
          <a:p>
            <a:r>
              <a:rPr lang="en-US" smtClean="0"/>
              <a:t>Binary Search Tree Example: insertion()</a:t>
            </a:r>
          </a:p>
        </p:txBody>
      </p:sp>
      <p:sp>
        <p:nvSpPr>
          <p:cNvPr id="135173" name="Oval 5"/>
          <p:cNvSpPr>
            <a:spLocks noChangeArrowheads="1"/>
          </p:cNvSpPr>
          <p:nvPr/>
        </p:nvSpPr>
        <p:spPr bwMode="auto">
          <a:xfrm>
            <a:off x="6705600" y="5486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12</a:t>
            </a:r>
          </a:p>
        </p:txBody>
      </p:sp>
      <p:sp>
        <p:nvSpPr>
          <p:cNvPr id="135174" name="Oval 6"/>
          <p:cNvSpPr>
            <a:spLocks noChangeArrowheads="1"/>
          </p:cNvSpPr>
          <p:nvPr/>
        </p:nvSpPr>
        <p:spPr bwMode="auto">
          <a:xfrm>
            <a:off x="8001000" y="4572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135175" name="Oval 7"/>
          <p:cNvSpPr>
            <a:spLocks noChangeArrowheads="1"/>
          </p:cNvSpPr>
          <p:nvPr/>
        </p:nvSpPr>
        <p:spPr bwMode="auto">
          <a:xfrm>
            <a:off x="7467600" y="3733800"/>
            <a:ext cx="533400" cy="533400"/>
          </a:xfrm>
          <a:prstGeom prst="ellipse">
            <a:avLst/>
          </a:prstGeom>
          <a:solidFill>
            <a:schemeClr val="hlink"/>
          </a:solidFill>
          <a:ln w="9525">
            <a:solidFill>
              <a:schemeClr val="tx1"/>
            </a:solidFill>
            <a:round/>
            <a:headEnd/>
            <a:tailEnd/>
          </a:ln>
        </p:spPr>
        <p:txBody>
          <a:bodyPr wrap="none" anchor="ctr"/>
          <a:lstStyle/>
          <a:p>
            <a:pPr algn="ctr"/>
            <a:r>
              <a:rPr lang="en-US"/>
              <a:t>16</a:t>
            </a:r>
          </a:p>
        </p:txBody>
      </p:sp>
      <p:sp>
        <p:nvSpPr>
          <p:cNvPr id="135176" name="Oval 8"/>
          <p:cNvSpPr>
            <a:spLocks noChangeArrowheads="1"/>
          </p:cNvSpPr>
          <p:nvPr/>
        </p:nvSpPr>
        <p:spPr bwMode="auto">
          <a:xfrm>
            <a:off x="6934200" y="4572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14</a:t>
            </a:r>
          </a:p>
        </p:txBody>
      </p:sp>
      <p:cxnSp>
        <p:nvCxnSpPr>
          <p:cNvPr id="135177" name="AutoShape 9"/>
          <p:cNvCxnSpPr>
            <a:cxnSpLocks noChangeShapeType="1"/>
            <a:stCxn id="135175" idx="5"/>
            <a:endCxn id="135174" idx="0"/>
          </p:cNvCxnSpPr>
          <p:nvPr/>
        </p:nvCxnSpPr>
        <p:spPr bwMode="auto">
          <a:xfrm>
            <a:off x="7923213" y="4189413"/>
            <a:ext cx="344487" cy="382587"/>
          </a:xfrm>
          <a:prstGeom prst="straightConnector1">
            <a:avLst/>
          </a:prstGeom>
          <a:noFill/>
          <a:ln w="9525">
            <a:solidFill>
              <a:schemeClr val="tx1"/>
            </a:solidFill>
            <a:round/>
            <a:headEnd/>
            <a:tailEnd type="triangle" w="med" len="med"/>
          </a:ln>
        </p:spPr>
      </p:cxnSp>
      <p:cxnSp>
        <p:nvCxnSpPr>
          <p:cNvPr id="135178" name="AutoShape 10"/>
          <p:cNvCxnSpPr>
            <a:cxnSpLocks noChangeShapeType="1"/>
            <a:stCxn id="135175" idx="3"/>
            <a:endCxn id="135176" idx="0"/>
          </p:cNvCxnSpPr>
          <p:nvPr/>
        </p:nvCxnSpPr>
        <p:spPr bwMode="auto">
          <a:xfrm flipH="1">
            <a:off x="7200900" y="4189413"/>
            <a:ext cx="344488" cy="382587"/>
          </a:xfrm>
          <a:prstGeom prst="straightConnector1">
            <a:avLst/>
          </a:prstGeom>
          <a:noFill/>
          <a:ln w="9525">
            <a:solidFill>
              <a:schemeClr val="tx1"/>
            </a:solidFill>
            <a:round/>
            <a:headEnd/>
            <a:tailEnd type="triangle" w="med" len="med"/>
          </a:ln>
        </p:spPr>
      </p:cxnSp>
      <p:sp>
        <p:nvSpPr>
          <p:cNvPr id="135179" name="Oval 11"/>
          <p:cNvSpPr>
            <a:spLocks noChangeArrowheads="1"/>
          </p:cNvSpPr>
          <p:nvPr/>
        </p:nvSpPr>
        <p:spPr bwMode="auto">
          <a:xfrm>
            <a:off x="7315200" y="6248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13</a:t>
            </a:r>
          </a:p>
        </p:txBody>
      </p:sp>
      <p:cxnSp>
        <p:nvCxnSpPr>
          <p:cNvPr id="135180" name="AutoShape 12"/>
          <p:cNvCxnSpPr>
            <a:cxnSpLocks noChangeShapeType="1"/>
            <a:stCxn id="135173" idx="5"/>
            <a:endCxn id="135179" idx="0"/>
          </p:cNvCxnSpPr>
          <p:nvPr/>
        </p:nvCxnSpPr>
        <p:spPr bwMode="auto">
          <a:xfrm>
            <a:off x="7161213" y="5942013"/>
            <a:ext cx="420687" cy="306387"/>
          </a:xfrm>
          <a:prstGeom prst="straightConnector1">
            <a:avLst/>
          </a:prstGeom>
          <a:noFill/>
          <a:ln w="9525">
            <a:solidFill>
              <a:schemeClr val="tx1"/>
            </a:solidFill>
            <a:round/>
            <a:headEnd/>
            <a:tailEnd type="triangle" w="med" len="med"/>
          </a:ln>
        </p:spPr>
      </p:cxnSp>
      <p:cxnSp>
        <p:nvCxnSpPr>
          <p:cNvPr id="135181" name="AutoShape 14"/>
          <p:cNvCxnSpPr>
            <a:cxnSpLocks noChangeShapeType="1"/>
          </p:cNvCxnSpPr>
          <p:nvPr/>
        </p:nvCxnSpPr>
        <p:spPr bwMode="auto">
          <a:xfrm flipH="1">
            <a:off x="6972300" y="5105400"/>
            <a:ext cx="228600" cy="381000"/>
          </a:xfrm>
          <a:prstGeom prst="straightConnector1">
            <a:avLst/>
          </a:prstGeom>
          <a:noFill/>
          <a:ln w="9525">
            <a:solidFill>
              <a:schemeClr val="tx1"/>
            </a:solidFill>
            <a:round/>
            <a:headEnd/>
            <a:tailEnd type="triangle" w="med" len="med"/>
          </a:ln>
        </p:spPr>
      </p:cxnSp>
      <p:grpSp>
        <p:nvGrpSpPr>
          <p:cNvPr id="2" name="Group 15"/>
          <p:cNvGrpSpPr>
            <a:grpSpLocks/>
          </p:cNvGrpSpPr>
          <p:nvPr/>
        </p:nvGrpSpPr>
        <p:grpSpPr bwMode="auto">
          <a:xfrm>
            <a:off x="7985125" y="3200400"/>
            <a:ext cx="641350" cy="609600"/>
            <a:chOff x="4704" y="1248"/>
            <a:chExt cx="404" cy="384"/>
          </a:xfrm>
        </p:grpSpPr>
        <p:sp>
          <p:nvSpPr>
            <p:cNvPr id="135184" name="Line 16"/>
            <p:cNvSpPr>
              <a:spLocks noChangeShapeType="1"/>
            </p:cNvSpPr>
            <p:nvPr/>
          </p:nvSpPr>
          <p:spPr bwMode="auto">
            <a:xfrm flipH="1">
              <a:off x="4704" y="1488"/>
              <a:ext cx="192" cy="144"/>
            </a:xfrm>
            <a:prstGeom prst="line">
              <a:avLst/>
            </a:prstGeom>
            <a:noFill/>
            <a:ln w="9525">
              <a:solidFill>
                <a:schemeClr val="tx1"/>
              </a:solidFill>
              <a:round/>
              <a:headEnd/>
              <a:tailEnd type="triangle" w="med" len="med"/>
            </a:ln>
          </p:spPr>
          <p:txBody>
            <a:bodyPr/>
            <a:lstStyle/>
            <a:p>
              <a:endParaRPr lang="en-US"/>
            </a:p>
          </p:txBody>
        </p:sp>
        <p:sp>
          <p:nvSpPr>
            <p:cNvPr id="135185" name="Text Box 17"/>
            <p:cNvSpPr txBox="1">
              <a:spLocks noChangeArrowheads="1"/>
            </p:cNvSpPr>
            <p:nvPr/>
          </p:nvSpPr>
          <p:spPr bwMode="auto">
            <a:xfrm>
              <a:off x="4896" y="1248"/>
              <a:ext cx="212" cy="288"/>
            </a:xfrm>
            <a:prstGeom prst="rect">
              <a:avLst/>
            </a:prstGeom>
            <a:noFill/>
            <a:ln w="9525">
              <a:noFill/>
              <a:miter lim="800000"/>
              <a:headEnd/>
              <a:tailEnd/>
            </a:ln>
          </p:spPr>
          <p:txBody>
            <a:bodyPr wrap="none">
              <a:spAutoFit/>
            </a:bodyPr>
            <a:lstStyle/>
            <a:p>
              <a:r>
                <a:rPr lang="en-US"/>
                <a:t>p</a:t>
              </a:r>
            </a:p>
          </p:txBody>
        </p:sp>
      </p:grpSp>
      <p:sp>
        <p:nvSpPr>
          <p:cNvPr id="316434" name="Oval 18"/>
          <p:cNvSpPr>
            <a:spLocks noChangeArrowheads="1"/>
          </p:cNvSpPr>
          <p:nvPr/>
        </p:nvSpPr>
        <p:spPr bwMode="auto">
          <a:xfrm>
            <a:off x="685800" y="3429000"/>
            <a:ext cx="457200" cy="457200"/>
          </a:xfrm>
          <a:prstGeom prst="ellipse">
            <a:avLst/>
          </a:prstGeom>
          <a:solidFill>
            <a:srgbClr val="00B8FF"/>
          </a:solidFill>
          <a:ln w="9525">
            <a:solidFill>
              <a:schemeClr val="tx1"/>
            </a:solidFill>
            <a:round/>
            <a:headEnd/>
            <a:tailEnd/>
          </a:ln>
        </p:spPr>
        <p:txBody>
          <a:bodyPr wrap="none" anchor="ctr"/>
          <a:lstStyle/>
          <a:p>
            <a:pPr algn="ctr"/>
            <a:r>
              <a:rPr lang="en-US"/>
              <a:t>15</a:t>
            </a:r>
          </a:p>
        </p:txBody>
      </p:sp>
    </p:spTree>
    <p:extLst>
      <p:ext uri="{BB962C8B-B14F-4D97-AF65-F5344CB8AC3E}">
        <p14:creationId xmlns:p14="http://schemas.microsoft.com/office/powerpoint/2010/main" val="770496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16434">
                                            <p:txEl>
                                              <p:charRg st="4294967295" end="4294967295"/>
                                            </p:txEl>
                                          </p:spTgt>
                                        </p:tgtEl>
                                        <p:attrNameLst>
                                          <p:attrName>style.visibility</p:attrName>
                                        </p:attrNameLst>
                                      </p:cBhvr>
                                      <p:to>
                                        <p:strVal val="visible"/>
                                      </p:to>
                                    </p:set>
                                    <p:anim calcmode="lin" valueType="num">
                                      <p:cBhvr>
                                        <p:cTn id="7" dur="1000" fill="hold"/>
                                        <p:tgtEl>
                                          <p:spTgt spid="316434">
                                            <p:txEl>
                                              <p:charRg st="4294967295" end="4294967295"/>
                                            </p:txEl>
                                          </p:spTgt>
                                        </p:tgtEl>
                                        <p:attrNameLst>
                                          <p:attrName>ppt_w</p:attrName>
                                        </p:attrNameLst>
                                      </p:cBhvr>
                                      <p:tavLst>
                                        <p:tav tm="0">
                                          <p:val>
                                            <p:fltVal val="0"/>
                                          </p:val>
                                        </p:tav>
                                        <p:tav tm="100000">
                                          <p:val>
                                            <p:strVal val="#ppt_w"/>
                                          </p:val>
                                        </p:tav>
                                      </p:tavLst>
                                    </p:anim>
                                    <p:anim calcmode="lin" valueType="num">
                                      <p:cBhvr>
                                        <p:cTn id="8" dur="1000" fill="hold"/>
                                        <p:tgtEl>
                                          <p:spTgt spid="316434">
                                            <p:txEl>
                                              <p:charRg st="4294967295" end="4294967295"/>
                                            </p:txEl>
                                          </p:spTgt>
                                        </p:tgtEl>
                                        <p:attrNameLst>
                                          <p:attrName>ppt_h</p:attrName>
                                        </p:attrNameLst>
                                      </p:cBhvr>
                                      <p:tavLst>
                                        <p:tav tm="0">
                                          <p:val>
                                            <p:fltVal val="0"/>
                                          </p:val>
                                        </p:tav>
                                        <p:tav tm="100000">
                                          <p:val>
                                            <p:strVal val="#ppt_h"/>
                                          </p:val>
                                        </p:tav>
                                      </p:tavLst>
                                    </p:anim>
                                    <p:anim calcmode="lin" valueType="num">
                                      <p:cBhvr>
                                        <p:cTn id="9" dur="1000" fill="hold"/>
                                        <p:tgtEl>
                                          <p:spTgt spid="316434">
                                            <p:txEl>
                                              <p:charRg st="4294967295" end="4294967295"/>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6434">
                                            <p:txEl>
                                              <p:charRg st="4294967295" end="429496729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mph" presetSubtype="0" fill="hold" nodeType="clickEffect">
                                  <p:stCondLst>
                                    <p:cond delay="0"/>
                                  </p:stCondLst>
                                  <p:childTnLst>
                                    <p:animRot by="21600000">
                                      <p:cBhvr>
                                        <p:cTn id="14" dur="2000" fill="hold"/>
                                        <p:tgtEl>
                                          <p:spTgt spid="316419">
                                            <p:txEl>
                                              <p:pRg st="13" end="13"/>
                                            </p:txEl>
                                          </p:spTgt>
                                        </p:tgtEl>
                                        <p:attrNameLst>
                                          <p:attrName>r</p:attrName>
                                        </p:attrNameLst>
                                      </p:cBhvr>
                                    </p:animRot>
                                  </p:childTnLst>
                                </p:cTn>
                              </p:par>
                            </p:childTnLst>
                          </p:cTn>
                        </p:par>
                        <p:par>
                          <p:cTn id="15" fill="hold" nodeType="afterGroup">
                            <p:stCondLst>
                              <p:cond delay="2000"/>
                            </p:stCondLst>
                            <p:childTnLst>
                              <p:par>
                                <p:cTn id="16" presetID="5" presetClass="emph" presetSubtype="1" nodeType="afterEffect">
                                  <p:stCondLst>
                                    <p:cond delay="0"/>
                                  </p:stCondLst>
                                  <p:childTnLst>
                                    <p:set>
                                      <p:cBhvr override="childStyle">
                                        <p:cTn id="17" dur="indefinite"/>
                                        <p:tgtEl>
                                          <p:spTgt spid="316419">
                                            <p:txEl>
                                              <p:pRg st="13" end="13"/>
                                            </p:txEl>
                                          </p:spTgt>
                                        </p:tgtEl>
                                        <p:attrNameLst>
                                          <p:attrName>style.fontStyle</p:attrName>
                                        </p:attrNameLst>
                                      </p:cBhvr>
                                      <p:to>
                                        <p:strVal val="normal"/>
                                      </p:to>
                                    </p:set>
                                    <p:set>
                                      <p:cBhvr override="childStyle">
                                        <p:cTn id="18" dur="indefinite"/>
                                        <p:tgtEl>
                                          <p:spTgt spid="316419">
                                            <p:txEl>
                                              <p:pRg st="13" end="13"/>
                                            </p:txEl>
                                          </p:spTgt>
                                        </p:tgtEl>
                                        <p:attrNameLst>
                                          <p:attrName>style.fontWeight</p:attrName>
                                        </p:attrNameLst>
                                      </p:cBhvr>
                                      <p:to>
                                        <p:strVal val="bold"/>
                                      </p:to>
                                    </p:set>
                                    <p:set>
                                      <p:cBhvr override="childStyle">
                                        <p:cTn id="19" dur="indefinite"/>
                                        <p:tgtEl>
                                          <p:spTgt spid="316419">
                                            <p:txEl>
                                              <p:pRg st="13" end="13"/>
                                            </p:txEl>
                                          </p:spTgt>
                                        </p:tgtEl>
                                        <p:attrNameLst>
                                          <p:attrName>style.textDecorationUnderline</p:attrName>
                                        </p:attrNameLst>
                                      </p:cBhvr>
                                      <p:to>
                                        <p:strVal val="fals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0.00573 1.70213E-6 C 0.01893 0.02983 0.03247 0.05967 0.0217 0.08557 C 0.01094 0.11147 -0.02378 0.13321 -0.05833 0.15541 " pathEditMode="relative" rAng="0" ptsTypes="aaA">
                                      <p:cBhvr>
                                        <p:cTn id="23" dur="2000" fill="hold"/>
                                        <p:tgtEl>
                                          <p:spTgt spid="2"/>
                                        </p:tgtEl>
                                        <p:attrNameLst>
                                          <p:attrName>ppt_x</p:attrName>
                                          <p:attrName>ppt_y</p:attrName>
                                        </p:attrNameLst>
                                      </p:cBhvr>
                                      <p:rCtr x="-1900" y="7800"/>
                                    </p:animMotion>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16435"/>
                                        </p:tgtEl>
                                        <p:attrNameLst>
                                          <p:attrName>style.visibility</p:attrName>
                                        </p:attrNameLst>
                                      </p:cBhvr>
                                      <p:to>
                                        <p:strVal val="visible"/>
                                      </p:to>
                                    </p:set>
                                    <p:animEffect transition="in" filter="wipe(left)">
                                      <p:cBhvr>
                                        <p:cTn id="27" dur="500"/>
                                        <p:tgtEl>
                                          <p:spTgt spid="316435"/>
                                        </p:tgtEl>
                                      </p:cBhvr>
                                    </p:animEffect>
                                  </p:childTnLst>
                                </p:cTn>
                              </p:par>
                              <p:par>
                                <p:cTn id="28" presetID="0" presetClass="path" presetSubtype="0" accel="50000" decel="50000" fill="hold" grpId="1" nodeType="withEffect">
                                  <p:stCondLst>
                                    <p:cond delay="0"/>
                                  </p:stCondLst>
                                  <p:childTnLst>
                                    <p:animMotion origin="layout" path="M 0.00035 -3.33333E-6 C -0.0125 0.09653 -0.02535 0.19306 0.00035 0.26343 C 0.02622 0.3338 0.04115 0.40625 0.15608 0.42223 C 0.27135 0.4382 0.59063 0.38727 0.69097 0.35903 C 0.79167 0.33079 0.775 0.2919 0.75851 0.25301 " pathEditMode="relative" rAng="0" ptsTypes="aaaaA">
                                      <p:cBhvr>
                                        <p:cTn id="29" dur="2000" fill="hold"/>
                                        <p:tgtEl>
                                          <p:spTgt spid="316434"/>
                                        </p:tgtEl>
                                        <p:attrNameLst>
                                          <p:attrName>ppt_x</p:attrName>
                                          <p:attrName>ppt_y</p:attrName>
                                        </p:attrNameLst>
                                      </p:cBhvr>
                                      <p:rCtr x="38300" y="21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35" grpId="0" animBg="1"/>
      <p:bldP spid="316434" grpId="0"/>
      <p:bldP spid="31643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3225"/>
            <a:ext cx="8762999" cy="563563"/>
          </a:xfrm>
        </p:spPr>
        <p:txBody>
          <a:bodyPr/>
          <a:lstStyle/>
          <a:p>
            <a:r>
              <a:rPr lang="en-US" dirty="0" smtClean="0"/>
              <a:t>What is the complexity of the insertion() function?</a:t>
            </a:r>
            <a:endParaRPr lang="en-US" dirty="0"/>
          </a:p>
        </p:txBody>
      </p:sp>
      <p:sp>
        <p:nvSpPr>
          <p:cNvPr id="3" name="Content Placeholder 2"/>
          <p:cNvSpPr>
            <a:spLocks noGrp="1"/>
          </p:cNvSpPr>
          <p:nvPr>
            <p:ph idx="1"/>
          </p:nvPr>
        </p:nvSpPr>
        <p:spPr>
          <a:xfrm>
            <a:off x="914400" y="1209675"/>
            <a:ext cx="7564438" cy="5016500"/>
          </a:xfrm>
        </p:spPr>
        <p:txBody>
          <a:bodyPr/>
          <a:lstStyle/>
          <a:p>
            <a:pPr marL="514350" indent="-514350">
              <a:buSzPct val="100000"/>
              <a:buFont typeface="+mj-lt"/>
              <a:buAutoNum type="arabicPeriod"/>
            </a:pPr>
            <a:r>
              <a:rPr lang="en-US" dirty="0" smtClean="0"/>
              <a:t>For inserting </a:t>
            </a:r>
            <a:r>
              <a:rPr lang="en-US" dirty="0" smtClean="0">
                <a:solidFill>
                  <a:srgbClr val="0000FF"/>
                </a:solidFill>
              </a:rPr>
              <a:t>one</a:t>
            </a:r>
            <a:r>
              <a:rPr lang="en-US" dirty="0" smtClean="0"/>
              <a:t> number?</a:t>
            </a:r>
          </a:p>
          <a:p>
            <a:pPr marL="936625" lvl="1" indent="-514350">
              <a:buSzPct val="100000"/>
              <a:buFont typeface="+mj-lt"/>
              <a:buAutoNum type="alphaUcPeriod"/>
            </a:pPr>
            <a:r>
              <a:rPr lang="en-US" dirty="0" smtClean="0"/>
              <a:t>O(1)</a:t>
            </a:r>
          </a:p>
          <a:p>
            <a:pPr marL="936625" lvl="1" indent="-514350">
              <a:buSzPct val="100000"/>
              <a:buFont typeface="+mj-lt"/>
              <a:buAutoNum type="alphaUcPeriod"/>
            </a:pPr>
            <a:r>
              <a:rPr lang="en-US" dirty="0" smtClean="0"/>
              <a:t>O(</a:t>
            </a:r>
            <a:r>
              <a:rPr lang="en-US" dirty="0" err="1" smtClean="0"/>
              <a:t>lg</a:t>
            </a:r>
            <a:r>
              <a:rPr lang="en-US" i="1" dirty="0" err="1" smtClean="0"/>
              <a:t>n</a:t>
            </a:r>
            <a:r>
              <a:rPr lang="en-US" dirty="0" smtClean="0"/>
              <a:t>) or O(log</a:t>
            </a:r>
            <a:r>
              <a:rPr lang="en-US" baseline="-25000" dirty="0" smtClean="0"/>
              <a:t>2</a:t>
            </a:r>
            <a:r>
              <a:rPr lang="en-US" i="1" dirty="0"/>
              <a:t>n</a:t>
            </a:r>
            <a:r>
              <a:rPr lang="en-US" dirty="0" smtClean="0"/>
              <a:t>)</a:t>
            </a:r>
          </a:p>
          <a:p>
            <a:pPr marL="936625" lvl="1" indent="-514350">
              <a:buSzPct val="100000"/>
              <a:buFont typeface="+mj-lt"/>
              <a:buAutoNum type="alphaUcPeriod"/>
            </a:pPr>
            <a:r>
              <a:rPr lang="en-US" dirty="0" smtClean="0"/>
              <a:t>O(</a:t>
            </a:r>
            <a:r>
              <a:rPr lang="en-US" i="1" dirty="0"/>
              <a:t>n</a:t>
            </a:r>
            <a:r>
              <a:rPr lang="en-US" dirty="0" smtClean="0"/>
              <a:t>)</a:t>
            </a:r>
          </a:p>
          <a:p>
            <a:pPr marL="936625" lvl="1" indent="-514350">
              <a:buSzPct val="100000"/>
              <a:buFont typeface="+mj-lt"/>
              <a:buAutoNum type="alphaUcPeriod"/>
            </a:pPr>
            <a:r>
              <a:rPr lang="en-US" dirty="0" smtClean="0"/>
              <a:t>O(</a:t>
            </a:r>
            <a:r>
              <a:rPr lang="en-US" i="1" dirty="0"/>
              <a:t>n</a:t>
            </a:r>
            <a:r>
              <a:rPr lang="en-US" baseline="30000" dirty="0" smtClean="0"/>
              <a:t>2</a:t>
            </a:r>
            <a:r>
              <a:rPr lang="en-US" dirty="0" smtClean="0"/>
              <a:t>)</a:t>
            </a:r>
          </a:p>
          <a:p>
            <a:pPr marL="514350" indent="-514350">
              <a:buSzPct val="100000"/>
              <a:buFont typeface="+mj-lt"/>
              <a:buAutoNum type="arabicPeriod"/>
            </a:pPr>
            <a:r>
              <a:rPr lang="en-US" dirty="0"/>
              <a:t>For inserting </a:t>
            </a:r>
            <a:r>
              <a:rPr lang="en-US" sz="3000" i="1" dirty="0">
                <a:solidFill>
                  <a:srgbClr val="0000FF"/>
                </a:solidFill>
              </a:rPr>
              <a:t>n</a:t>
            </a:r>
            <a:r>
              <a:rPr lang="en-US" dirty="0" smtClean="0"/>
              <a:t> numbers?</a:t>
            </a:r>
            <a:endParaRPr lang="en-US" dirty="0"/>
          </a:p>
          <a:p>
            <a:pPr marL="936625" lvl="1" indent="-514350">
              <a:buSzPct val="100000"/>
              <a:buFont typeface="+mj-lt"/>
              <a:buAutoNum type="alphaUcPeriod"/>
            </a:pPr>
            <a:r>
              <a:rPr lang="en-US" dirty="0"/>
              <a:t>O(1)</a:t>
            </a:r>
          </a:p>
          <a:p>
            <a:pPr marL="936625" lvl="1" indent="-514350">
              <a:buSzPct val="100000"/>
              <a:buFont typeface="+mj-lt"/>
              <a:buAutoNum type="alphaUcPeriod"/>
            </a:pPr>
            <a:r>
              <a:rPr lang="en-US" dirty="0" smtClean="0"/>
              <a:t>O(</a:t>
            </a:r>
            <a:r>
              <a:rPr lang="en-US" dirty="0" err="1" smtClean="0"/>
              <a:t>lg</a:t>
            </a:r>
            <a:r>
              <a:rPr lang="en-US" i="1" dirty="0" err="1"/>
              <a:t>n</a:t>
            </a:r>
            <a:r>
              <a:rPr lang="en-US" dirty="0"/>
              <a:t>) or O(log</a:t>
            </a:r>
            <a:r>
              <a:rPr lang="en-US" baseline="-25000" dirty="0"/>
              <a:t>2</a:t>
            </a:r>
            <a:r>
              <a:rPr lang="en-US" i="1" dirty="0"/>
              <a:t>n</a:t>
            </a:r>
            <a:r>
              <a:rPr lang="en-US" dirty="0"/>
              <a:t>)</a:t>
            </a:r>
          </a:p>
          <a:p>
            <a:pPr marL="936625" lvl="1" indent="-514350">
              <a:buSzPct val="100000"/>
              <a:buFont typeface="+mj-lt"/>
              <a:buAutoNum type="alphaUcPeriod"/>
            </a:pPr>
            <a:r>
              <a:rPr lang="en-US" dirty="0"/>
              <a:t>O(</a:t>
            </a:r>
            <a:r>
              <a:rPr lang="en-US" i="1" dirty="0"/>
              <a:t>n</a:t>
            </a:r>
            <a:r>
              <a:rPr lang="en-US" dirty="0"/>
              <a:t>)</a:t>
            </a:r>
          </a:p>
          <a:p>
            <a:pPr marL="936625" lvl="1" indent="-514350">
              <a:buSzPct val="100000"/>
              <a:buFont typeface="+mj-lt"/>
              <a:buAutoNum type="alphaUcPeriod"/>
            </a:pPr>
            <a:r>
              <a:rPr lang="en-US" dirty="0"/>
              <a:t>O(</a:t>
            </a:r>
            <a:r>
              <a:rPr lang="en-US" i="1" dirty="0"/>
              <a:t>n</a:t>
            </a:r>
            <a:r>
              <a:rPr lang="en-US" baseline="30000" dirty="0"/>
              <a:t>2</a:t>
            </a:r>
            <a:r>
              <a:rPr lang="en-US" dirty="0"/>
              <a:t>)</a:t>
            </a:r>
          </a:p>
        </p:txBody>
      </p:sp>
    </p:spTree>
    <p:extLst>
      <p:ext uri="{BB962C8B-B14F-4D97-AF65-F5344CB8AC3E}">
        <p14:creationId xmlns:p14="http://schemas.microsoft.com/office/powerpoint/2010/main" val="95269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wipe(left)">
                                      <p:cBhvr>
                                        <p:cTn id="19" dur="500"/>
                                        <p:tgtEl>
                                          <p:spTgt spid="3">
                                            <p:txEl>
                                              <p:pRg st="8" end="8"/>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wipe(left)">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457200" y="1209675"/>
            <a:ext cx="5424488" cy="5267325"/>
          </a:xfrm>
        </p:spPr>
        <p:txBody>
          <a:bodyPr/>
          <a:lstStyle/>
          <a:p>
            <a:pPr>
              <a:lnSpc>
                <a:spcPct val="105000"/>
              </a:lnSpc>
            </a:pPr>
            <a:r>
              <a:rPr lang="en-US" sz="2400" noProof="1" smtClean="0">
                <a:latin typeface="Arial" pitchFamily="34" charset="0"/>
              </a:rPr>
              <a:t>void traverse(struct treeNode *top) {  </a:t>
            </a:r>
          </a:p>
          <a:p>
            <a:pPr>
              <a:lnSpc>
                <a:spcPct val="105000"/>
              </a:lnSpc>
            </a:pPr>
            <a:r>
              <a:rPr lang="en-US" sz="2400" noProof="1" smtClean="0">
                <a:latin typeface="Arial" pitchFamily="34" charset="0"/>
              </a:rPr>
              <a:t>	struct treeNode *p = top;</a:t>
            </a:r>
          </a:p>
          <a:p>
            <a:pPr>
              <a:lnSpc>
                <a:spcPct val="105000"/>
              </a:lnSpc>
            </a:pPr>
            <a:r>
              <a:rPr lang="en-US" sz="2400" noProof="1" smtClean="0">
                <a:latin typeface="Arial" pitchFamily="34" charset="0"/>
              </a:rPr>
              <a:t>	if (p != 0)</a:t>
            </a:r>
            <a:r>
              <a:rPr lang="en-US" sz="2400" dirty="0" smtClean="0">
                <a:latin typeface="Arial" pitchFamily="34" charset="0"/>
              </a:rPr>
              <a:t> </a:t>
            </a:r>
            <a:r>
              <a:rPr lang="en-US" sz="2400" noProof="1" smtClean="0">
                <a:latin typeface="Arial" pitchFamily="34" charset="0"/>
              </a:rPr>
              <a:t>{</a:t>
            </a:r>
          </a:p>
          <a:p>
            <a:pPr>
              <a:lnSpc>
                <a:spcPct val="105000"/>
              </a:lnSpc>
            </a:pPr>
            <a:r>
              <a:rPr lang="en-US" sz="2400" noProof="1" smtClean="0">
                <a:latin typeface="Arial" pitchFamily="34" charset="0"/>
              </a:rPr>
              <a:t>		traverse(p-&gt;left);</a:t>
            </a:r>
          </a:p>
          <a:p>
            <a:pPr>
              <a:lnSpc>
                <a:spcPct val="105000"/>
              </a:lnSpc>
            </a:pPr>
            <a:r>
              <a:rPr lang="en-US" sz="2400" noProof="1" smtClean="0">
                <a:latin typeface="Arial" pitchFamily="34" charset="0"/>
              </a:rPr>
              <a:t>		printf("data = %d\n", p-&gt;data);</a:t>
            </a:r>
          </a:p>
          <a:p>
            <a:pPr>
              <a:lnSpc>
                <a:spcPct val="105000"/>
              </a:lnSpc>
            </a:pPr>
            <a:r>
              <a:rPr lang="en-US" sz="2400" noProof="1" smtClean="0">
                <a:latin typeface="Arial" pitchFamily="34" charset="0"/>
              </a:rPr>
              <a:t>		traverse(p-&gt;right);</a:t>
            </a:r>
          </a:p>
          <a:p>
            <a:pPr>
              <a:lnSpc>
                <a:spcPct val="105000"/>
              </a:lnSpc>
            </a:pPr>
            <a:r>
              <a:rPr lang="en-US" sz="2400" noProof="1" smtClean="0">
                <a:latin typeface="Arial" pitchFamily="34" charset="0"/>
              </a:rPr>
              <a:t>	}</a:t>
            </a:r>
          </a:p>
          <a:p>
            <a:pPr>
              <a:lnSpc>
                <a:spcPct val="105000"/>
              </a:lnSpc>
            </a:pPr>
            <a:r>
              <a:rPr lang="en-US" sz="2400" noProof="1" smtClean="0">
                <a:latin typeface="Arial" pitchFamily="34" charset="0"/>
              </a:rPr>
              <a:t>}</a:t>
            </a:r>
          </a:p>
          <a:p>
            <a:pPr>
              <a:lnSpc>
                <a:spcPct val="105000"/>
              </a:lnSpc>
            </a:pPr>
            <a:endParaRPr lang="en-US" sz="2400" dirty="0" smtClean="0">
              <a:latin typeface="Arial" pitchFamily="34" charset="0"/>
            </a:endParaRPr>
          </a:p>
        </p:txBody>
      </p:sp>
      <p:sp>
        <p:nvSpPr>
          <p:cNvPr id="136195" name="Rectangle 3"/>
          <p:cNvSpPr>
            <a:spLocks noGrp="1" noChangeArrowheads="1"/>
          </p:cNvSpPr>
          <p:nvPr>
            <p:ph type="title"/>
          </p:nvPr>
        </p:nvSpPr>
        <p:spPr>
          <a:xfrm>
            <a:off x="671513" y="228600"/>
            <a:ext cx="7807325" cy="563563"/>
          </a:xfrm>
          <a:noFill/>
        </p:spPr>
        <p:txBody>
          <a:bodyPr/>
          <a:lstStyle/>
          <a:p>
            <a:r>
              <a:rPr lang="en-US" smtClean="0"/>
              <a:t>Binary Search Tree Example: traverse()</a:t>
            </a:r>
          </a:p>
        </p:txBody>
      </p:sp>
      <p:sp>
        <p:nvSpPr>
          <p:cNvPr id="327685" name="Oval 5"/>
          <p:cNvSpPr>
            <a:spLocks noChangeArrowheads="1"/>
          </p:cNvSpPr>
          <p:nvPr/>
        </p:nvSpPr>
        <p:spPr bwMode="auto">
          <a:xfrm>
            <a:off x="7086600" y="1981200"/>
            <a:ext cx="533400" cy="533400"/>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327686" name="Oval 6"/>
          <p:cNvSpPr>
            <a:spLocks noChangeArrowheads="1"/>
          </p:cNvSpPr>
          <p:nvPr/>
        </p:nvSpPr>
        <p:spPr bwMode="auto">
          <a:xfrm>
            <a:off x="6934200" y="4495800"/>
            <a:ext cx="533400" cy="533400"/>
          </a:xfrm>
          <a:prstGeom prst="ellipse">
            <a:avLst/>
          </a:prstGeom>
          <a:solidFill>
            <a:schemeClr val="hlink"/>
          </a:solidFill>
          <a:ln w="9525">
            <a:solidFill>
              <a:schemeClr val="tx1"/>
            </a:solidFill>
            <a:round/>
            <a:headEnd/>
            <a:tailEnd/>
          </a:ln>
        </p:spPr>
        <p:txBody>
          <a:bodyPr wrap="none" anchor="ctr"/>
          <a:lstStyle/>
          <a:p>
            <a:pPr algn="ctr"/>
            <a:r>
              <a:rPr lang="en-US"/>
              <a:t>12</a:t>
            </a:r>
          </a:p>
        </p:txBody>
      </p:sp>
      <p:sp>
        <p:nvSpPr>
          <p:cNvPr id="327687" name="Oval 7"/>
          <p:cNvSpPr>
            <a:spLocks noChangeArrowheads="1"/>
          </p:cNvSpPr>
          <p:nvPr/>
        </p:nvSpPr>
        <p:spPr bwMode="auto">
          <a:xfrm>
            <a:off x="5334000" y="4495800"/>
            <a:ext cx="533400" cy="533400"/>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327688" name="Oval 8"/>
          <p:cNvSpPr>
            <a:spLocks noChangeArrowheads="1"/>
          </p:cNvSpPr>
          <p:nvPr/>
        </p:nvSpPr>
        <p:spPr bwMode="auto">
          <a:xfrm>
            <a:off x="8458200" y="3581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327689" name="Oval 9"/>
          <p:cNvSpPr>
            <a:spLocks noChangeArrowheads="1"/>
          </p:cNvSpPr>
          <p:nvPr/>
        </p:nvSpPr>
        <p:spPr bwMode="auto">
          <a:xfrm>
            <a:off x="7924800" y="2743200"/>
            <a:ext cx="533400" cy="533400"/>
          </a:xfrm>
          <a:prstGeom prst="ellipse">
            <a:avLst/>
          </a:prstGeom>
          <a:solidFill>
            <a:schemeClr val="hlink"/>
          </a:solidFill>
          <a:ln w="9525">
            <a:solidFill>
              <a:schemeClr val="tx1"/>
            </a:solidFill>
            <a:round/>
            <a:headEnd/>
            <a:tailEnd/>
          </a:ln>
        </p:spPr>
        <p:txBody>
          <a:bodyPr wrap="none" anchor="ctr"/>
          <a:lstStyle/>
          <a:p>
            <a:pPr algn="ctr"/>
            <a:r>
              <a:rPr lang="en-US"/>
              <a:t>15</a:t>
            </a:r>
          </a:p>
        </p:txBody>
      </p:sp>
      <p:sp>
        <p:nvSpPr>
          <p:cNvPr id="327690" name="Oval 10"/>
          <p:cNvSpPr>
            <a:spLocks noChangeArrowheads="1"/>
          </p:cNvSpPr>
          <p:nvPr/>
        </p:nvSpPr>
        <p:spPr bwMode="auto">
          <a:xfrm>
            <a:off x="6324600" y="2743200"/>
            <a:ext cx="533400" cy="533400"/>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136202" name="AutoShape 11"/>
          <p:cNvCxnSpPr>
            <a:cxnSpLocks noChangeShapeType="1"/>
            <a:stCxn id="327685" idx="3"/>
            <a:endCxn id="327690" idx="7"/>
          </p:cNvCxnSpPr>
          <p:nvPr/>
        </p:nvCxnSpPr>
        <p:spPr bwMode="auto">
          <a:xfrm flipH="1">
            <a:off x="6780213" y="2436813"/>
            <a:ext cx="384175" cy="384175"/>
          </a:xfrm>
          <a:prstGeom prst="straightConnector1">
            <a:avLst/>
          </a:prstGeom>
          <a:noFill/>
          <a:ln w="9525">
            <a:solidFill>
              <a:schemeClr val="tx1"/>
            </a:solidFill>
            <a:round/>
            <a:headEnd/>
            <a:tailEnd type="triangle" w="med" len="med"/>
          </a:ln>
        </p:spPr>
      </p:cxnSp>
      <p:cxnSp>
        <p:nvCxnSpPr>
          <p:cNvPr id="136203" name="AutoShape 12"/>
          <p:cNvCxnSpPr>
            <a:cxnSpLocks noChangeShapeType="1"/>
            <a:stCxn id="327685" idx="5"/>
            <a:endCxn id="327689" idx="1"/>
          </p:cNvCxnSpPr>
          <p:nvPr/>
        </p:nvCxnSpPr>
        <p:spPr bwMode="auto">
          <a:xfrm>
            <a:off x="7542213" y="2436813"/>
            <a:ext cx="460375" cy="384175"/>
          </a:xfrm>
          <a:prstGeom prst="straightConnector1">
            <a:avLst/>
          </a:prstGeom>
          <a:noFill/>
          <a:ln w="9525">
            <a:solidFill>
              <a:schemeClr val="tx1"/>
            </a:solidFill>
            <a:round/>
            <a:headEnd/>
            <a:tailEnd type="triangle" w="med" len="med"/>
          </a:ln>
        </p:spPr>
      </p:cxnSp>
      <p:sp>
        <p:nvSpPr>
          <p:cNvPr id="327693" name="Oval 13"/>
          <p:cNvSpPr>
            <a:spLocks noChangeArrowheads="1"/>
          </p:cNvSpPr>
          <p:nvPr/>
        </p:nvSpPr>
        <p:spPr bwMode="auto">
          <a:xfrm>
            <a:off x="7391400" y="3581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14</a:t>
            </a:r>
          </a:p>
        </p:txBody>
      </p:sp>
      <p:sp>
        <p:nvSpPr>
          <p:cNvPr id="327694" name="Oval 14"/>
          <p:cNvSpPr>
            <a:spLocks noChangeArrowheads="1"/>
          </p:cNvSpPr>
          <p:nvPr/>
        </p:nvSpPr>
        <p:spPr bwMode="auto">
          <a:xfrm>
            <a:off x="5791200" y="3657600"/>
            <a:ext cx="533400" cy="533400"/>
          </a:xfrm>
          <a:prstGeom prst="ellipse">
            <a:avLst/>
          </a:prstGeom>
          <a:solidFill>
            <a:schemeClr val="hlink"/>
          </a:solidFill>
          <a:ln w="9525">
            <a:solidFill>
              <a:schemeClr val="tx1"/>
            </a:solidFill>
            <a:round/>
            <a:headEnd/>
            <a:tailEnd/>
          </a:ln>
        </p:spPr>
        <p:txBody>
          <a:bodyPr wrap="none" anchor="ctr"/>
          <a:lstStyle/>
          <a:p>
            <a:pPr algn="ctr"/>
            <a:r>
              <a:rPr lang="en-US"/>
              <a:t>5</a:t>
            </a:r>
          </a:p>
        </p:txBody>
      </p:sp>
      <p:cxnSp>
        <p:nvCxnSpPr>
          <p:cNvPr id="136206" name="AutoShape 16"/>
          <p:cNvCxnSpPr>
            <a:cxnSpLocks noChangeShapeType="1"/>
            <a:stCxn id="327693" idx="3"/>
            <a:endCxn id="327686" idx="0"/>
          </p:cNvCxnSpPr>
          <p:nvPr/>
        </p:nvCxnSpPr>
        <p:spPr bwMode="auto">
          <a:xfrm flipH="1">
            <a:off x="7200900" y="4037013"/>
            <a:ext cx="268288" cy="458787"/>
          </a:xfrm>
          <a:prstGeom prst="straightConnector1">
            <a:avLst/>
          </a:prstGeom>
          <a:noFill/>
          <a:ln w="9525">
            <a:solidFill>
              <a:schemeClr val="tx1"/>
            </a:solidFill>
            <a:round/>
            <a:headEnd/>
            <a:tailEnd type="triangle" w="med" len="med"/>
          </a:ln>
        </p:spPr>
      </p:cxnSp>
      <p:cxnSp>
        <p:nvCxnSpPr>
          <p:cNvPr id="136207" name="AutoShape 17"/>
          <p:cNvCxnSpPr>
            <a:cxnSpLocks noChangeShapeType="1"/>
            <a:stCxn id="327690" idx="3"/>
            <a:endCxn id="327694" idx="0"/>
          </p:cNvCxnSpPr>
          <p:nvPr/>
        </p:nvCxnSpPr>
        <p:spPr bwMode="auto">
          <a:xfrm flipH="1">
            <a:off x="6057900" y="3198813"/>
            <a:ext cx="344488" cy="458787"/>
          </a:xfrm>
          <a:prstGeom prst="straightConnector1">
            <a:avLst/>
          </a:prstGeom>
          <a:noFill/>
          <a:ln w="9525">
            <a:solidFill>
              <a:schemeClr val="tx1"/>
            </a:solidFill>
            <a:round/>
            <a:headEnd/>
            <a:tailEnd type="triangle" w="med" len="med"/>
          </a:ln>
        </p:spPr>
      </p:cxnSp>
      <p:cxnSp>
        <p:nvCxnSpPr>
          <p:cNvPr id="136208" name="AutoShape 18"/>
          <p:cNvCxnSpPr>
            <a:cxnSpLocks noChangeShapeType="1"/>
            <a:stCxn id="327689" idx="5"/>
            <a:endCxn id="327688" idx="0"/>
          </p:cNvCxnSpPr>
          <p:nvPr/>
        </p:nvCxnSpPr>
        <p:spPr bwMode="auto">
          <a:xfrm>
            <a:off x="8380413" y="3198813"/>
            <a:ext cx="344487" cy="382587"/>
          </a:xfrm>
          <a:prstGeom prst="straightConnector1">
            <a:avLst/>
          </a:prstGeom>
          <a:noFill/>
          <a:ln w="9525">
            <a:solidFill>
              <a:schemeClr val="tx1"/>
            </a:solidFill>
            <a:round/>
            <a:headEnd/>
            <a:tailEnd type="triangle" w="med" len="med"/>
          </a:ln>
        </p:spPr>
      </p:cxnSp>
      <p:cxnSp>
        <p:nvCxnSpPr>
          <p:cNvPr id="136209" name="AutoShape 19"/>
          <p:cNvCxnSpPr>
            <a:cxnSpLocks noChangeShapeType="1"/>
            <a:stCxn id="327694" idx="3"/>
            <a:endCxn id="327687" idx="0"/>
          </p:cNvCxnSpPr>
          <p:nvPr/>
        </p:nvCxnSpPr>
        <p:spPr bwMode="auto">
          <a:xfrm flipH="1">
            <a:off x="5600700" y="4113213"/>
            <a:ext cx="268288" cy="382587"/>
          </a:xfrm>
          <a:prstGeom prst="straightConnector1">
            <a:avLst/>
          </a:prstGeom>
          <a:noFill/>
          <a:ln w="9525">
            <a:solidFill>
              <a:schemeClr val="tx1"/>
            </a:solidFill>
            <a:round/>
            <a:headEnd/>
            <a:tailEnd type="triangle" w="med" len="med"/>
          </a:ln>
        </p:spPr>
      </p:cxnSp>
      <p:cxnSp>
        <p:nvCxnSpPr>
          <p:cNvPr id="136210" name="AutoShape 20"/>
          <p:cNvCxnSpPr>
            <a:cxnSpLocks noChangeShapeType="1"/>
            <a:stCxn id="327689" idx="3"/>
            <a:endCxn id="327693" idx="0"/>
          </p:cNvCxnSpPr>
          <p:nvPr/>
        </p:nvCxnSpPr>
        <p:spPr bwMode="auto">
          <a:xfrm flipH="1">
            <a:off x="7658100" y="3198813"/>
            <a:ext cx="344488" cy="382587"/>
          </a:xfrm>
          <a:prstGeom prst="straightConnector1">
            <a:avLst/>
          </a:prstGeom>
          <a:noFill/>
          <a:ln w="9525">
            <a:solidFill>
              <a:schemeClr val="tx1"/>
            </a:solidFill>
            <a:round/>
            <a:headEnd/>
            <a:tailEnd type="triangle" w="med" len="med"/>
          </a:ln>
        </p:spPr>
      </p:cxnSp>
      <p:sp>
        <p:nvSpPr>
          <p:cNvPr id="327703" name="Oval 23"/>
          <p:cNvSpPr>
            <a:spLocks noChangeArrowheads="1"/>
          </p:cNvSpPr>
          <p:nvPr/>
        </p:nvSpPr>
        <p:spPr bwMode="auto">
          <a:xfrm>
            <a:off x="7543800" y="5334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13</a:t>
            </a:r>
          </a:p>
        </p:txBody>
      </p:sp>
      <p:cxnSp>
        <p:nvCxnSpPr>
          <p:cNvPr id="136212" name="AutoShape 24"/>
          <p:cNvCxnSpPr>
            <a:cxnSpLocks noChangeShapeType="1"/>
            <a:stCxn id="327686" idx="5"/>
            <a:endCxn id="327703" idx="0"/>
          </p:cNvCxnSpPr>
          <p:nvPr/>
        </p:nvCxnSpPr>
        <p:spPr bwMode="auto">
          <a:xfrm>
            <a:off x="7389813" y="4951413"/>
            <a:ext cx="420687" cy="382587"/>
          </a:xfrm>
          <a:prstGeom prst="straightConnector1">
            <a:avLst/>
          </a:prstGeom>
          <a:noFill/>
          <a:ln w="9525">
            <a:solidFill>
              <a:schemeClr val="tx1"/>
            </a:solidFill>
            <a:round/>
            <a:headEnd/>
            <a:tailEnd type="triangle" w="med" len="med"/>
          </a:ln>
        </p:spPr>
      </p:cxnSp>
      <p:sp>
        <p:nvSpPr>
          <p:cNvPr id="136213" name="Text Box 25"/>
          <p:cNvSpPr txBox="1">
            <a:spLocks noChangeArrowheads="1"/>
          </p:cNvSpPr>
          <p:nvPr/>
        </p:nvSpPr>
        <p:spPr bwMode="auto">
          <a:xfrm>
            <a:off x="7061200" y="1143000"/>
            <a:ext cx="573088" cy="457200"/>
          </a:xfrm>
          <a:prstGeom prst="rect">
            <a:avLst/>
          </a:prstGeom>
          <a:noFill/>
          <a:ln w="9525">
            <a:noFill/>
            <a:miter lim="800000"/>
            <a:headEnd/>
            <a:tailEnd/>
          </a:ln>
        </p:spPr>
        <p:txBody>
          <a:bodyPr wrap="none">
            <a:spAutoFit/>
          </a:bodyPr>
          <a:lstStyle/>
          <a:p>
            <a:pPr algn="ctr"/>
            <a:r>
              <a:rPr lang="en-US"/>
              <a:t>top</a:t>
            </a:r>
          </a:p>
        </p:txBody>
      </p:sp>
      <p:cxnSp>
        <p:nvCxnSpPr>
          <p:cNvPr id="136214" name="AutoShape 26"/>
          <p:cNvCxnSpPr>
            <a:cxnSpLocks noChangeShapeType="1"/>
            <a:stCxn id="136213" idx="2"/>
          </p:cNvCxnSpPr>
          <p:nvPr/>
        </p:nvCxnSpPr>
        <p:spPr bwMode="auto">
          <a:xfrm>
            <a:off x="7348538" y="1600200"/>
            <a:ext cx="4762" cy="381000"/>
          </a:xfrm>
          <a:prstGeom prst="straightConnector1">
            <a:avLst/>
          </a:prstGeom>
          <a:noFill/>
          <a:ln w="9525">
            <a:solidFill>
              <a:schemeClr val="tx1"/>
            </a:solidFill>
            <a:round/>
            <a:headEnd/>
            <a:tailEnd type="triangle" w="med" len="med"/>
          </a:ln>
        </p:spPr>
      </p:cxnSp>
      <p:sp>
        <p:nvSpPr>
          <p:cNvPr id="327707" name="Oval 27"/>
          <p:cNvSpPr>
            <a:spLocks noChangeArrowheads="1"/>
          </p:cNvSpPr>
          <p:nvPr/>
        </p:nvSpPr>
        <p:spPr bwMode="auto">
          <a:xfrm>
            <a:off x="6249988" y="4497388"/>
            <a:ext cx="533400" cy="533400"/>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36216" name="AutoShape 28"/>
          <p:cNvCxnSpPr>
            <a:cxnSpLocks noChangeShapeType="1"/>
            <a:stCxn id="327694" idx="5"/>
            <a:endCxn id="327707" idx="0"/>
          </p:cNvCxnSpPr>
          <p:nvPr/>
        </p:nvCxnSpPr>
        <p:spPr bwMode="auto">
          <a:xfrm>
            <a:off x="6246813" y="4113213"/>
            <a:ext cx="269875" cy="384175"/>
          </a:xfrm>
          <a:prstGeom prst="straightConnector1">
            <a:avLst/>
          </a:prstGeom>
          <a:noFill/>
          <a:ln w="9525">
            <a:solidFill>
              <a:schemeClr val="tx1"/>
            </a:solidFill>
            <a:round/>
            <a:headEnd/>
            <a:tailEnd type="triangle" w="med" len="med"/>
          </a:ln>
        </p:spPr>
      </p:cxnSp>
      <p:sp>
        <p:nvSpPr>
          <p:cNvPr id="327709" name="Text Box 29"/>
          <p:cNvSpPr txBox="1">
            <a:spLocks noChangeArrowheads="1"/>
          </p:cNvSpPr>
          <p:nvPr/>
        </p:nvSpPr>
        <p:spPr bwMode="auto">
          <a:xfrm>
            <a:off x="6858000" y="1600200"/>
            <a:ext cx="336550" cy="457200"/>
          </a:xfrm>
          <a:prstGeom prst="rect">
            <a:avLst/>
          </a:prstGeom>
          <a:noFill/>
          <a:ln w="9525">
            <a:noFill/>
            <a:miter lim="800000"/>
            <a:headEnd/>
            <a:tailEnd/>
          </a:ln>
        </p:spPr>
        <p:txBody>
          <a:bodyPr wrap="none">
            <a:spAutoFit/>
          </a:bodyPr>
          <a:lstStyle/>
          <a:p>
            <a:r>
              <a:rPr lang="en-US"/>
              <a:t>p</a:t>
            </a:r>
          </a:p>
        </p:txBody>
      </p:sp>
    </p:spTree>
    <p:extLst>
      <p:ext uri="{BB962C8B-B14F-4D97-AF65-F5344CB8AC3E}">
        <p14:creationId xmlns:p14="http://schemas.microsoft.com/office/powerpoint/2010/main" val="206931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6.11111E-6 1.85014E-8 L -0.08333 0.11101 " pathEditMode="relative" ptsTypes="AA">
                                      <p:cBhvr>
                                        <p:cTn id="6" dur="2000" fill="hold"/>
                                        <p:tgtEl>
                                          <p:spTgt spid="327709"/>
                                        </p:tgtEl>
                                        <p:attrNameLst>
                                          <p:attrName>ppt_x</p:attrName>
                                          <p:attrName>ppt_y</p:attrName>
                                        </p:attrNameLst>
                                      </p:cBhvr>
                                    </p:animMotion>
                                  </p:childTnLst>
                                </p:cTn>
                              </p:par>
                            </p:childTnLst>
                          </p:cTn>
                        </p:par>
                        <p:par>
                          <p:cTn id="7" fill="hold" nodeType="afterGroup">
                            <p:stCondLst>
                              <p:cond delay="2000"/>
                            </p:stCondLst>
                            <p:childTnLst>
                              <p:par>
                                <p:cTn id="8" presetID="0" presetClass="path" presetSubtype="0" accel="50000" decel="50000" fill="hold" grpId="1" nodeType="afterEffect">
                                  <p:stCondLst>
                                    <p:cond delay="0"/>
                                  </p:stCondLst>
                                  <p:childTnLst>
                                    <p:animMotion origin="layout" path="M -0.08334 0.11101 L -0.15 0.25532 " pathEditMode="relative" rAng="0" ptsTypes="AA">
                                      <p:cBhvr>
                                        <p:cTn id="9" dur="2000" fill="hold"/>
                                        <p:tgtEl>
                                          <p:spTgt spid="327709"/>
                                        </p:tgtEl>
                                        <p:attrNameLst>
                                          <p:attrName>ppt_x</p:attrName>
                                          <p:attrName>ppt_y</p:attrName>
                                        </p:attrNameLst>
                                      </p:cBhvr>
                                      <p:rCtr x="-3300" y="7200"/>
                                    </p:animMotion>
                                  </p:childTnLst>
                                </p:cTn>
                              </p:par>
                            </p:childTnLst>
                          </p:cTn>
                        </p:par>
                        <p:par>
                          <p:cTn id="10" fill="hold" nodeType="afterGroup">
                            <p:stCondLst>
                              <p:cond delay="4000"/>
                            </p:stCondLst>
                            <p:childTnLst>
                              <p:par>
                                <p:cTn id="11" presetID="0" presetClass="path" presetSubtype="0" accel="50000" decel="50000" fill="hold" grpId="2" nodeType="afterEffect">
                                  <p:stCondLst>
                                    <p:cond delay="0"/>
                                  </p:stCondLst>
                                  <p:childTnLst>
                                    <p:animMotion origin="layout" path="M -0.15 0.25532 L -0.20834 0.38853 " pathEditMode="relative" rAng="0" ptsTypes="AA">
                                      <p:cBhvr>
                                        <p:cTn id="12" dur="2000" fill="hold"/>
                                        <p:tgtEl>
                                          <p:spTgt spid="327709"/>
                                        </p:tgtEl>
                                        <p:attrNameLst>
                                          <p:attrName>ppt_x</p:attrName>
                                          <p:attrName>ppt_y</p:attrName>
                                        </p:attrNameLst>
                                      </p:cBhvr>
                                      <p:rCtr x="-2900" y="6700"/>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mph" presetSubtype="0" fill="hold" grpId="0" nodeType="clickEffect">
                                  <p:stCondLst>
                                    <p:cond delay="0"/>
                                  </p:stCondLst>
                                  <p:childTnLst>
                                    <p:animRot by="21600000">
                                      <p:cBhvr>
                                        <p:cTn id="16" dur="2000" fill="hold"/>
                                        <p:tgtEl>
                                          <p:spTgt spid="327687"/>
                                        </p:tgtEl>
                                        <p:attrNameLst>
                                          <p:attrName>r</p:attrName>
                                        </p:attrNameLst>
                                      </p:cBhvr>
                                    </p:animRot>
                                  </p:childTnLst>
                                </p:cTn>
                              </p:par>
                            </p:childTnLst>
                          </p:cTn>
                        </p:par>
                        <p:par>
                          <p:cTn id="17" fill="hold" nodeType="afterGroup">
                            <p:stCondLst>
                              <p:cond delay="2000"/>
                            </p:stCondLst>
                            <p:childTnLst>
                              <p:par>
                                <p:cTn id="18" presetID="8" presetClass="emph" presetSubtype="0" fill="hold" grpId="0" nodeType="afterEffect">
                                  <p:stCondLst>
                                    <p:cond delay="0"/>
                                  </p:stCondLst>
                                  <p:childTnLst>
                                    <p:animRot by="21600000">
                                      <p:cBhvr>
                                        <p:cTn id="19" dur="2000" fill="hold"/>
                                        <p:tgtEl>
                                          <p:spTgt spid="327694"/>
                                        </p:tgtEl>
                                        <p:attrNameLst>
                                          <p:attrName>r</p:attrName>
                                        </p:attrNameLst>
                                      </p:cBhvr>
                                    </p:animRot>
                                  </p:childTnLst>
                                </p:cTn>
                              </p:par>
                            </p:childTnLst>
                          </p:cTn>
                        </p:par>
                        <p:par>
                          <p:cTn id="20" fill="hold" nodeType="afterGroup">
                            <p:stCondLst>
                              <p:cond delay="4000"/>
                            </p:stCondLst>
                            <p:childTnLst>
                              <p:par>
                                <p:cTn id="21" presetID="8" presetClass="emph" presetSubtype="0" fill="hold" grpId="0" nodeType="afterEffect">
                                  <p:stCondLst>
                                    <p:cond delay="0"/>
                                  </p:stCondLst>
                                  <p:childTnLst>
                                    <p:animRot by="21600000">
                                      <p:cBhvr>
                                        <p:cTn id="22" dur="2000" fill="hold"/>
                                        <p:tgtEl>
                                          <p:spTgt spid="327707"/>
                                        </p:tgtEl>
                                        <p:attrNameLst>
                                          <p:attrName>r</p:attrName>
                                        </p:attrNameLst>
                                      </p:cBhvr>
                                    </p:animRot>
                                  </p:childTnLst>
                                </p:cTn>
                              </p:par>
                            </p:childTnLst>
                          </p:cTn>
                        </p:par>
                        <p:par>
                          <p:cTn id="23" fill="hold" nodeType="afterGroup">
                            <p:stCondLst>
                              <p:cond delay="6000"/>
                            </p:stCondLst>
                            <p:childTnLst>
                              <p:par>
                                <p:cTn id="24" presetID="8" presetClass="emph" presetSubtype="0" fill="hold" grpId="0" nodeType="afterEffect">
                                  <p:stCondLst>
                                    <p:cond delay="0"/>
                                  </p:stCondLst>
                                  <p:childTnLst>
                                    <p:animRot by="21600000">
                                      <p:cBhvr>
                                        <p:cTn id="25" dur="2000" fill="hold"/>
                                        <p:tgtEl>
                                          <p:spTgt spid="327690"/>
                                        </p:tgtEl>
                                        <p:attrNameLst>
                                          <p:attrName>r</p:attrName>
                                        </p:attrNameLst>
                                      </p:cBhvr>
                                    </p:animRot>
                                  </p:childTnLst>
                                </p:cTn>
                              </p:par>
                            </p:childTnLst>
                          </p:cTn>
                        </p:par>
                        <p:par>
                          <p:cTn id="26" fill="hold" nodeType="afterGroup">
                            <p:stCondLst>
                              <p:cond delay="8000"/>
                            </p:stCondLst>
                            <p:childTnLst>
                              <p:par>
                                <p:cTn id="27" presetID="8" presetClass="emph" presetSubtype="0" fill="hold" grpId="0" nodeType="afterEffect">
                                  <p:stCondLst>
                                    <p:cond delay="0"/>
                                  </p:stCondLst>
                                  <p:childTnLst>
                                    <p:animRot by="21600000">
                                      <p:cBhvr>
                                        <p:cTn id="28" dur="2000" fill="hold"/>
                                        <p:tgtEl>
                                          <p:spTgt spid="327685"/>
                                        </p:tgtEl>
                                        <p:attrNameLst>
                                          <p:attrName>r</p:attrName>
                                        </p:attrNameLst>
                                      </p:cBhvr>
                                    </p:animRot>
                                  </p:childTnLst>
                                </p:cTn>
                              </p:par>
                            </p:childTnLst>
                          </p:cTn>
                        </p:par>
                        <p:par>
                          <p:cTn id="29" fill="hold" nodeType="afterGroup">
                            <p:stCondLst>
                              <p:cond delay="10000"/>
                            </p:stCondLst>
                            <p:childTnLst>
                              <p:par>
                                <p:cTn id="30" presetID="8" presetClass="emph" presetSubtype="0" fill="hold" grpId="0" nodeType="afterEffect">
                                  <p:stCondLst>
                                    <p:cond delay="0"/>
                                  </p:stCondLst>
                                  <p:childTnLst>
                                    <p:animRot by="21600000">
                                      <p:cBhvr>
                                        <p:cTn id="31" dur="2000" fill="hold"/>
                                        <p:tgtEl>
                                          <p:spTgt spid="327686"/>
                                        </p:tgtEl>
                                        <p:attrNameLst>
                                          <p:attrName>r</p:attrName>
                                        </p:attrNameLst>
                                      </p:cBhvr>
                                    </p:animRot>
                                  </p:childTnLst>
                                </p:cTn>
                              </p:par>
                            </p:childTnLst>
                          </p:cTn>
                        </p:par>
                        <p:par>
                          <p:cTn id="32" fill="hold" nodeType="afterGroup">
                            <p:stCondLst>
                              <p:cond delay="12000"/>
                            </p:stCondLst>
                            <p:childTnLst>
                              <p:par>
                                <p:cTn id="33" presetID="8" presetClass="emph" presetSubtype="0" fill="hold" grpId="0" nodeType="afterEffect">
                                  <p:stCondLst>
                                    <p:cond delay="0"/>
                                  </p:stCondLst>
                                  <p:childTnLst>
                                    <p:animRot by="21600000">
                                      <p:cBhvr>
                                        <p:cTn id="34" dur="2000" fill="hold"/>
                                        <p:tgtEl>
                                          <p:spTgt spid="327703"/>
                                        </p:tgtEl>
                                        <p:attrNameLst>
                                          <p:attrName>r</p:attrName>
                                        </p:attrNameLst>
                                      </p:cBhvr>
                                    </p:animRot>
                                  </p:childTnLst>
                                </p:cTn>
                              </p:par>
                            </p:childTnLst>
                          </p:cTn>
                        </p:par>
                        <p:par>
                          <p:cTn id="35" fill="hold" nodeType="afterGroup">
                            <p:stCondLst>
                              <p:cond delay="14000"/>
                            </p:stCondLst>
                            <p:childTnLst>
                              <p:par>
                                <p:cTn id="36" presetID="8" presetClass="emph" presetSubtype="0" fill="hold" grpId="0" nodeType="afterEffect">
                                  <p:stCondLst>
                                    <p:cond delay="0"/>
                                  </p:stCondLst>
                                  <p:childTnLst>
                                    <p:animRot by="21600000">
                                      <p:cBhvr>
                                        <p:cTn id="37" dur="2000" fill="hold"/>
                                        <p:tgtEl>
                                          <p:spTgt spid="327693"/>
                                        </p:tgtEl>
                                        <p:attrNameLst>
                                          <p:attrName>r</p:attrName>
                                        </p:attrNameLst>
                                      </p:cBhvr>
                                    </p:animRot>
                                  </p:childTnLst>
                                </p:cTn>
                              </p:par>
                            </p:childTnLst>
                          </p:cTn>
                        </p:par>
                        <p:par>
                          <p:cTn id="38" fill="hold" nodeType="afterGroup">
                            <p:stCondLst>
                              <p:cond delay="16000"/>
                            </p:stCondLst>
                            <p:childTnLst>
                              <p:par>
                                <p:cTn id="39" presetID="8" presetClass="emph" presetSubtype="0" fill="hold" grpId="0" nodeType="afterEffect">
                                  <p:stCondLst>
                                    <p:cond delay="0"/>
                                  </p:stCondLst>
                                  <p:childTnLst>
                                    <p:animRot by="21600000">
                                      <p:cBhvr>
                                        <p:cTn id="40" dur="2000" fill="hold"/>
                                        <p:tgtEl>
                                          <p:spTgt spid="327689"/>
                                        </p:tgtEl>
                                        <p:attrNameLst>
                                          <p:attrName>r</p:attrName>
                                        </p:attrNameLst>
                                      </p:cBhvr>
                                    </p:animRot>
                                  </p:childTnLst>
                                </p:cTn>
                              </p:par>
                            </p:childTnLst>
                          </p:cTn>
                        </p:par>
                        <p:par>
                          <p:cTn id="41" fill="hold" nodeType="afterGroup">
                            <p:stCondLst>
                              <p:cond delay="18000"/>
                            </p:stCondLst>
                            <p:childTnLst>
                              <p:par>
                                <p:cTn id="42" presetID="8" presetClass="emph" presetSubtype="0" fill="hold" grpId="0" nodeType="afterEffect">
                                  <p:stCondLst>
                                    <p:cond delay="0"/>
                                  </p:stCondLst>
                                  <p:childTnLst>
                                    <p:animRot by="21600000">
                                      <p:cBhvr>
                                        <p:cTn id="43" dur="2000" fill="hold"/>
                                        <p:tgtEl>
                                          <p:spTgt spid="3276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5" grpId="0" animBg="1"/>
      <p:bldP spid="327686" grpId="0" animBg="1"/>
      <p:bldP spid="327687" grpId="0" animBg="1"/>
      <p:bldP spid="327688" grpId="0" animBg="1"/>
      <p:bldP spid="327689" grpId="0" animBg="1"/>
      <p:bldP spid="327690" grpId="0" animBg="1"/>
      <p:bldP spid="327693" grpId="0" animBg="1"/>
      <p:bldP spid="327694" grpId="0" animBg="1"/>
      <p:bldP spid="327703" grpId="0" animBg="1"/>
      <p:bldP spid="327707" grpId="0" animBg="1"/>
      <p:bldP spid="327709" grpId="0"/>
      <p:bldP spid="327709" grpId="1"/>
      <p:bldP spid="327709" grpId="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76200" y="762000"/>
            <a:ext cx="4648200" cy="6019800"/>
          </a:xfrm>
        </p:spPr>
        <p:txBody>
          <a:bodyPr/>
          <a:lstStyle/>
          <a:p>
            <a:pPr>
              <a:lnSpc>
                <a:spcPct val="65000"/>
              </a:lnSpc>
            </a:pPr>
            <a:r>
              <a:rPr lang="en-US" sz="1600" dirty="0" smtClean="0">
                <a:latin typeface="Arial" pitchFamily="34" charset="0"/>
              </a:rPr>
              <a:t>Enter your selection</a:t>
            </a:r>
          </a:p>
          <a:p>
            <a:pPr>
              <a:lnSpc>
                <a:spcPct val="65000"/>
              </a:lnSpc>
            </a:pPr>
            <a:r>
              <a:rPr lang="en-US" sz="1600" dirty="0" smtClean="0">
                <a:latin typeface="Arial" pitchFamily="34" charset="0"/>
              </a:rPr>
              <a:t>                i: insert a new entry</a:t>
            </a:r>
          </a:p>
          <a:p>
            <a:pPr>
              <a:lnSpc>
                <a:spcPct val="65000"/>
              </a:lnSpc>
            </a:pPr>
            <a:r>
              <a:rPr lang="en-US" sz="1600" dirty="0" smtClean="0">
                <a:latin typeface="Arial" pitchFamily="34" charset="0"/>
              </a:rPr>
              <a:t>                s: search an entry</a:t>
            </a:r>
          </a:p>
          <a:p>
            <a:pPr>
              <a:lnSpc>
                <a:spcPct val="65000"/>
              </a:lnSpc>
            </a:pPr>
            <a:r>
              <a:rPr lang="en-US" sz="1600" dirty="0" smtClean="0">
                <a:latin typeface="Arial" pitchFamily="34" charset="0"/>
              </a:rPr>
              <a:t>                t: traverse the tree and print</a:t>
            </a:r>
          </a:p>
          <a:p>
            <a:pPr>
              <a:lnSpc>
                <a:spcPct val="65000"/>
              </a:lnSpc>
            </a:pPr>
            <a:r>
              <a:rPr lang="en-US" sz="1600" dirty="0" smtClean="0">
                <a:latin typeface="Arial" pitchFamily="34" charset="0"/>
              </a:rPr>
              <a:t>                q: quit</a:t>
            </a:r>
          </a:p>
          <a:p>
            <a:pPr>
              <a:lnSpc>
                <a:spcPct val="65000"/>
              </a:lnSpc>
            </a:pPr>
            <a:r>
              <a:rPr lang="en-US" sz="1600" dirty="0" err="1" smtClean="0">
                <a:latin typeface="Arial" pitchFamily="34" charset="0"/>
              </a:rPr>
              <a:t>i</a:t>
            </a:r>
            <a:endParaRPr lang="en-US" sz="1600" dirty="0" smtClean="0">
              <a:latin typeface="Arial" pitchFamily="34" charset="0"/>
            </a:endParaRPr>
          </a:p>
          <a:p>
            <a:pPr>
              <a:lnSpc>
                <a:spcPct val="65000"/>
              </a:lnSpc>
            </a:pPr>
            <a:r>
              <a:rPr lang="en-US" sz="1600" dirty="0" smtClean="0">
                <a:latin typeface="Arial" pitchFamily="34" charset="0"/>
              </a:rPr>
              <a:t>Enter the number of entries you want to insert</a:t>
            </a:r>
          </a:p>
          <a:p>
            <a:pPr>
              <a:lnSpc>
                <a:spcPct val="65000"/>
              </a:lnSpc>
            </a:pPr>
            <a:r>
              <a:rPr lang="en-US" sz="1600" dirty="0" smtClean="0">
                <a:latin typeface="Arial" pitchFamily="34" charset="0"/>
              </a:rPr>
              <a:t>6</a:t>
            </a:r>
          </a:p>
          <a:p>
            <a:pPr>
              <a:lnSpc>
                <a:spcPct val="65000"/>
              </a:lnSpc>
            </a:pPr>
            <a:r>
              <a:rPr lang="en-US" sz="1600" dirty="0" smtClean="0">
                <a:solidFill>
                  <a:srgbClr val="00B0F0"/>
                </a:solidFill>
                <a:latin typeface="Arial" pitchFamily="34" charset="0"/>
              </a:rPr>
              <a:t>// Six entries will be inserted here, but invisible</a:t>
            </a:r>
          </a:p>
          <a:p>
            <a:pPr>
              <a:lnSpc>
                <a:spcPct val="65000"/>
              </a:lnSpc>
            </a:pPr>
            <a:endParaRPr lang="en-US" sz="1600" dirty="0" smtClean="0">
              <a:solidFill>
                <a:srgbClr val="00B0F0"/>
              </a:solidFill>
              <a:latin typeface="Arial" pitchFamily="34" charset="0"/>
            </a:endParaRPr>
          </a:p>
          <a:p>
            <a:pPr>
              <a:lnSpc>
                <a:spcPct val="65000"/>
              </a:lnSpc>
            </a:pPr>
            <a:r>
              <a:rPr lang="en-US" sz="1600" dirty="0" smtClean="0">
                <a:latin typeface="Arial" pitchFamily="34" charset="0"/>
              </a:rPr>
              <a:t>Enter your selection</a:t>
            </a:r>
          </a:p>
          <a:p>
            <a:pPr>
              <a:lnSpc>
                <a:spcPct val="65000"/>
              </a:lnSpc>
            </a:pPr>
            <a:r>
              <a:rPr lang="en-US" sz="1600" dirty="0" smtClean="0">
                <a:latin typeface="Arial" pitchFamily="34" charset="0"/>
              </a:rPr>
              <a:t>                i: insert a new entry</a:t>
            </a:r>
          </a:p>
          <a:p>
            <a:pPr>
              <a:lnSpc>
                <a:spcPct val="65000"/>
              </a:lnSpc>
            </a:pPr>
            <a:r>
              <a:rPr lang="en-US" sz="1600" dirty="0" smtClean="0">
                <a:latin typeface="Arial" pitchFamily="34" charset="0"/>
              </a:rPr>
              <a:t>                s: search an entry</a:t>
            </a:r>
          </a:p>
          <a:p>
            <a:pPr>
              <a:lnSpc>
                <a:spcPct val="65000"/>
              </a:lnSpc>
            </a:pPr>
            <a:r>
              <a:rPr lang="en-US" sz="1600" dirty="0" smtClean="0">
                <a:latin typeface="Arial" pitchFamily="34" charset="0"/>
              </a:rPr>
              <a:t>                t: traverse the tree and print</a:t>
            </a:r>
          </a:p>
          <a:p>
            <a:pPr>
              <a:lnSpc>
                <a:spcPct val="65000"/>
              </a:lnSpc>
            </a:pPr>
            <a:r>
              <a:rPr lang="en-US" sz="1600" dirty="0" smtClean="0">
                <a:latin typeface="Arial" pitchFamily="34" charset="0"/>
              </a:rPr>
              <a:t>                q: quit</a:t>
            </a:r>
          </a:p>
          <a:p>
            <a:pPr>
              <a:lnSpc>
                <a:spcPct val="65000"/>
              </a:lnSpc>
            </a:pPr>
            <a:r>
              <a:rPr lang="en-US" sz="1600" dirty="0" smtClean="0">
                <a:latin typeface="Arial" pitchFamily="34" charset="0"/>
              </a:rPr>
              <a:t>t</a:t>
            </a:r>
          </a:p>
          <a:p>
            <a:pPr>
              <a:lnSpc>
                <a:spcPct val="65000"/>
              </a:lnSpc>
            </a:pPr>
            <a:r>
              <a:rPr lang="en-US" sz="1600" dirty="0" smtClean="0">
                <a:latin typeface="Arial" pitchFamily="34" charset="0"/>
              </a:rPr>
              <a:t>data = 5</a:t>
            </a:r>
          </a:p>
          <a:p>
            <a:pPr>
              <a:lnSpc>
                <a:spcPct val="65000"/>
              </a:lnSpc>
            </a:pPr>
            <a:r>
              <a:rPr lang="en-US" sz="1600" dirty="0" smtClean="0">
                <a:latin typeface="Arial" pitchFamily="34" charset="0"/>
              </a:rPr>
              <a:t>data = 24</a:t>
            </a:r>
          </a:p>
          <a:p>
            <a:pPr>
              <a:lnSpc>
                <a:spcPct val="65000"/>
              </a:lnSpc>
            </a:pPr>
            <a:r>
              <a:rPr lang="en-US" sz="1600" dirty="0" smtClean="0">
                <a:latin typeface="Arial" pitchFamily="34" charset="0"/>
              </a:rPr>
              <a:t>data = 34</a:t>
            </a:r>
          </a:p>
          <a:p>
            <a:pPr>
              <a:lnSpc>
                <a:spcPct val="65000"/>
              </a:lnSpc>
            </a:pPr>
            <a:r>
              <a:rPr lang="en-US" sz="1600" dirty="0" smtClean="0">
                <a:latin typeface="Arial" pitchFamily="34" charset="0"/>
              </a:rPr>
              <a:t>data = 48</a:t>
            </a:r>
          </a:p>
          <a:p>
            <a:pPr>
              <a:lnSpc>
                <a:spcPct val="65000"/>
              </a:lnSpc>
            </a:pPr>
            <a:r>
              <a:rPr lang="en-US" sz="1600" dirty="0" smtClean="0">
                <a:latin typeface="Arial" pitchFamily="34" charset="0"/>
              </a:rPr>
              <a:t>data = 80</a:t>
            </a:r>
          </a:p>
          <a:p>
            <a:pPr>
              <a:lnSpc>
                <a:spcPct val="65000"/>
              </a:lnSpc>
            </a:pPr>
            <a:r>
              <a:rPr lang="en-US" sz="1600" dirty="0" smtClean="0">
                <a:latin typeface="Arial" pitchFamily="34" charset="0"/>
              </a:rPr>
              <a:t>data = 83</a:t>
            </a:r>
          </a:p>
          <a:p>
            <a:pPr>
              <a:lnSpc>
                <a:spcPct val="65000"/>
              </a:lnSpc>
            </a:pPr>
            <a:r>
              <a:rPr lang="en-US" sz="1600" dirty="0" smtClean="0">
                <a:latin typeface="Arial" pitchFamily="34" charset="0"/>
              </a:rPr>
              <a:t>Enter your selection</a:t>
            </a:r>
          </a:p>
          <a:p>
            <a:pPr>
              <a:lnSpc>
                <a:spcPct val="65000"/>
              </a:lnSpc>
            </a:pPr>
            <a:r>
              <a:rPr lang="en-US" sz="1600" dirty="0" smtClean="0">
                <a:latin typeface="Arial" pitchFamily="34" charset="0"/>
              </a:rPr>
              <a:t>                i: insert a new entry</a:t>
            </a:r>
          </a:p>
          <a:p>
            <a:pPr>
              <a:lnSpc>
                <a:spcPct val="65000"/>
              </a:lnSpc>
            </a:pPr>
            <a:r>
              <a:rPr lang="en-US" sz="1600" dirty="0" smtClean="0">
                <a:latin typeface="Arial" pitchFamily="34" charset="0"/>
              </a:rPr>
              <a:t>                s: search an entry</a:t>
            </a:r>
          </a:p>
          <a:p>
            <a:pPr>
              <a:lnSpc>
                <a:spcPct val="65000"/>
              </a:lnSpc>
            </a:pPr>
            <a:r>
              <a:rPr lang="en-US" sz="1600" dirty="0" smtClean="0">
                <a:latin typeface="Arial" pitchFamily="34" charset="0"/>
              </a:rPr>
              <a:t>                t: traverse the tree and print</a:t>
            </a:r>
          </a:p>
          <a:p>
            <a:pPr>
              <a:lnSpc>
                <a:spcPct val="65000"/>
              </a:lnSpc>
            </a:pPr>
            <a:r>
              <a:rPr lang="en-US" sz="1600" dirty="0" smtClean="0">
                <a:latin typeface="Arial" pitchFamily="34" charset="0"/>
              </a:rPr>
              <a:t>                q: quit</a:t>
            </a:r>
          </a:p>
          <a:p>
            <a:pPr>
              <a:lnSpc>
                <a:spcPct val="65000"/>
              </a:lnSpc>
            </a:pPr>
            <a:r>
              <a:rPr lang="en-US" sz="1600" dirty="0" err="1" smtClean="0">
                <a:latin typeface="Arial" pitchFamily="34" charset="0"/>
              </a:rPr>
              <a:t>i</a:t>
            </a:r>
            <a:endParaRPr lang="en-US" sz="1600" dirty="0" smtClean="0">
              <a:latin typeface="Arial" pitchFamily="34" charset="0"/>
            </a:endParaRPr>
          </a:p>
        </p:txBody>
      </p:sp>
      <p:sp>
        <p:nvSpPr>
          <p:cNvPr id="137219" name="Rectangle 3"/>
          <p:cNvSpPr>
            <a:spLocks noGrp="1" noChangeArrowheads="1"/>
          </p:cNvSpPr>
          <p:nvPr>
            <p:ph type="title"/>
          </p:nvPr>
        </p:nvSpPr>
        <p:spPr>
          <a:xfrm>
            <a:off x="671513" y="76200"/>
            <a:ext cx="7807325" cy="563563"/>
          </a:xfrm>
          <a:noFill/>
        </p:spPr>
        <p:txBody>
          <a:bodyPr/>
          <a:lstStyle/>
          <a:p>
            <a:r>
              <a:rPr lang="en-US" smtClean="0"/>
              <a:t>Binary Search Tree Example: Printout</a:t>
            </a:r>
          </a:p>
        </p:txBody>
      </p:sp>
      <p:grpSp>
        <p:nvGrpSpPr>
          <p:cNvPr id="2" name="Group 6"/>
          <p:cNvGrpSpPr>
            <a:grpSpLocks/>
          </p:cNvGrpSpPr>
          <p:nvPr/>
        </p:nvGrpSpPr>
        <p:grpSpPr bwMode="auto">
          <a:xfrm>
            <a:off x="4572000" y="838200"/>
            <a:ext cx="4419600" cy="5943600"/>
            <a:chOff x="2880" y="528"/>
            <a:chExt cx="2784" cy="3744"/>
          </a:xfrm>
        </p:grpSpPr>
        <p:sp>
          <p:nvSpPr>
            <p:cNvPr id="137221" name="Rectangle 4"/>
            <p:cNvSpPr>
              <a:spLocks noChangeArrowheads="1"/>
            </p:cNvSpPr>
            <p:nvPr/>
          </p:nvSpPr>
          <p:spPr bwMode="auto">
            <a:xfrm>
              <a:off x="2976" y="528"/>
              <a:ext cx="2688" cy="3600"/>
            </a:xfrm>
            <a:prstGeom prst="rect">
              <a:avLst/>
            </a:prstGeom>
            <a:noFill/>
            <a:ln w="9525">
              <a:noFill/>
              <a:miter lim="800000"/>
              <a:headEnd/>
              <a:tailEnd/>
            </a:ln>
          </p:spPr>
          <p:txBody>
            <a:bodyPr lIns="96736" tIns="48368" rIns="96736" bIns="48368"/>
            <a:lstStyle/>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Enter the number of entries you want to insert</a:t>
              </a:r>
            </a:p>
            <a:p>
              <a:pPr marL="363538" indent="-363538" defTabSz="966788">
                <a:lnSpc>
                  <a:spcPct val="65000"/>
                </a:lnSpc>
                <a:spcBef>
                  <a:spcPct val="20000"/>
                </a:spcBef>
                <a:buClr>
                  <a:srgbClr val="000000"/>
                </a:buClr>
                <a:buSzPct val="75000"/>
                <a:buFont typeface="Wingdings" pitchFamily="2" charset="2"/>
                <a:buNone/>
              </a:pPr>
              <a:r>
                <a:rPr lang="en-US" sz="1600" dirty="0" smtClean="0">
                  <a:solidFill>
                    <a:srgbClr val="000000"/>
                  </a:solidFill>
                  <a:latin typeface="Arial" pitchFamily="34" charset="0"/>
                </a:rPr>
                <a:t>10</a:t>
              </a:r>
            </a:p>
            <a:p>
              <a:pPr marL="363538" indent="-363538" defTabSz="966788">
                <a:lnSpc>
                  <a:spcPct val="65000"/>
                </a:lnSpc>
                <a:spcBef>
                  <a:spcPct val="20000"/>
                </a:spcBef>
                <a:buClr>
                  <a:srgbClr val="000000"/>
                </a:buClr>
                <a:buSzPct val="75000"/>
              </a:pPr>
              <a:r>
                <a:rPr lang="en-US" sz="1600" dirty="0">
                  <a:solidFill>
                    <a:srgbClr val="00B0F0"/>
                  </a:solidFill>
                  <a:latin typeface="Arial" pitchFamily="34" charset="0"/>
                </a:rPr>
                <a:t>// </a:t>
              </a:r>
              <a:r>
                <a:rPr lang="en-US" sz="1600" dirty="0" smtClean="0">
                  <a:solidFill>
                    <a:srgbClr val="00B0F0"/>
                  </a:solidFill>
                  <a:latin typeface="Arial" pitchFamily="34" charset="0"/>
                </a:rPr>
                <a:t>10entries </a:t>
              </a:r>
              <a:r>
                <a:rPr lang="en-US" sz="1600" dirty="0">
                  <a:solidFill>
                    <a:srgbClr val="00B0F0"/>
                  </a:solidFill>
                  <a:latin typeface="Arial" pitchFamily="34" charset="0"/>
                </a:rPr>
                <a:t>will be inserted here, but invisible</a:t>
              </a:r>
            </a:p>
            <a:p>
              <a:pPr marL="363538" indent="-363538" defTabSz="966788">
                <a:lnSpc>
                  <a:spcPct val="65000"/>
                </a:lnSpc>
                <a:spcBef>
                  <a:spcPct val="20000"/>
                </a:spcBef>
                <a:buClr>
                  <a:srgbClr val="000000"/>
                </a:buClr>
                <a:buSzPct val="75000"/>
                <a:buFont typeface="Wingdings" pitchFamily="2" charset="2"/>
                <a:buNone/>
              </a:pPr>
              <a:endParaRPr lang="en-US" sz="1600" dirty="0">
                <a:solidFill>
                  <a:srgbClr val="000000"/>
                </a:solidFill>
                <a:latin typeface="Arial" pitchFamily="34" charset="0"/>
              </a:endParaRP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enter your selection</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i: insert a new entry</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s: search an entry</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t: traverse the tree and print</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q: quit</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t</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5</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6</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24</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34</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39</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48</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80</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82</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83</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93</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Enter your selection</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i: insert a new entry</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s: search an entry</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t: traverse the tree and print</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q: quit</a:t>
              </a:r>
            </a:p>
            <a:p>
              <a:pPr marL="363538" indent="-363538" defTabSz="966788">
                <a:lnSpc>
                  <a:spcPct val="65000"/>
                </a:lnSpc>
                <a:spcBef>
                  <a:spcPct val="20000"/>
                </a:spcBef>
                <a:buClr>
                  <a:srgbClr val="000000"/>
                </a:buClr>
                <a:buSzPct val="75000"/>
                <a:buFont typeface="Wingdings" pitchFamily="2" charset="2"/>
                <a:buNone/>
              </a:pPr>
              <a:r>
                <a:rPr lang="en-US" sz="1600" dirty="0" smtClean="0">
                  <a:solidFill>
                    <a:srgbClr val="000000"/>
                  </a:solidFill>
                  <a:latin typeface="Arial" pitchFamily="34" charset="0"/>
                </a:rPr>
                <a:t>q</a:t>
              </a:r>
              <a:endParaRPr lang="en-US" sz="1600" dirty="0">
                <a:solidFill>
                  <a:srgbClr val="000000"/>
                </a:solidFill>
                <a:latin typeface="Arial" pitchFamily="34" charset="0"/>
              </a:endParaRPr>
            </a:p>
          </p:txBody>
        </p:sp>
        <p:sp>
          <p:nvSpPr>
            <p:cNvPr id="137222" name="Line 5"/>
            <p:cNvSpPr>
              <a:spLocks noChangeShapeType="1"/>
            </p:cNvSpPr>
            <p:nvPr/>
          </p:nvSpPr>
          <p:spPr bwMode="auto">
            <a:xfrm>
              <a:off x="2880" y="528"/>
              <a:ext cx="0" cy="3744"/>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128984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ctrTitle"/>
          </p:nvPr>
        </p:nvSpPr>
        <p:spPr>
          <a:xfrm>
            <a:off x="689147" y="1600200"/>
            <a:ext cx="7772400" cy="1470025"/>
          </a:xfrm>
        </p:spPr>
        <p:txBody>
          <a:bodyPr/>
          <a:lstStyle/>
          <a:p>
            <a:pPr marL="0" indent="0"/>
            <a:r>
              <a:rPr lang="en-US" sz="3600" dirty="0" smtClean="0"/>
              <a:t>Industry Application</a:t>
            </a:r>
          </a:p>
        </p:txBody>
      </p:sp>
      <p:grpSp>
        <p:nvGrpSpPr>
          <p:cNvPr id="4" name="Group 3"/>
          <p:cNvGrpSpPr/>
          <p:nvPr/>
        </p:nvGrpSpPr>
        <p:grpSpPr>
          <a:xfrm>
            <a:off x="1797686" y="3581400"/>
            <a:ext cx="5769954" cy="1015662"/>
            <a:chOff x="5334000" y="6276184"/>
            <a:chExt cx="2945080" cy="518411"/>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315075"/>
              <a:ext cx="1304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751764" y="6276184"/>
              <a:ext cx="1527316" cy="518411"/>
            </a:xfrm>
            <a:prstGeom prst="rect">
              <a:avLst/>
            </a:prstGeom>
          </p:spPr>
          <p:txBody>
            <a:bodyPr wrap="none">
              <a:spAutoFit/>
            </a:bodyPr>
            <a:lstStyle/>
            <a:p>
              <a:r>
                <a:rPr lang="en-US" sz="6000" dirty="0" err="1" smtClean="0">
                  <a:solidFill>
                    <a:srgbClr val="0070C0"/>
                  </a:solidFill>
                </a:rPr>
                <a:t>B</a:t>
              </a:r>
              <a:r>
                <a:rPr lang="en-US" sz="6000" dirty="0" err="1" smtClean="0">
                  <a:solidFill>
                    <a:srgbClr val="FF0000"/>
                  </a:solidFill>
                </a:rPr>
                <a:t>i</a:t>
              </a:r>
              <a:r>
                <a:rPr lang="en-US" sz="6000" dirty="0" err="1" smtClean="0">
                  <a:solidFill>
                    <a:srgbClr val="FFC000"/>
                  </a:solidFill>
                </a:rPr>
                <a:t>g</a:t>
              </a:r>
              <a:r>
                <a:rPr lang="en-US" sz="6000" dirty="0" err="1" smtClean="0">
                  <a:solidFill>
                    <a:srgbClr val="0066CC"/>
                  </a:solidFill>
                </a:rPr>
                <a:t>T</a:t>
              </a:r>
              <a:r>
                <a:rPr lang="en-US" sz="6000" dirty="0" err="1" smtClean="0">
                  <a:solidFill>
                    <a:srgbClr val="00B050"/>
                  </a:solidFill>
                </a:rPr>
                <a:t>a</a:t>
              </a:r>
              <a:r>
                <a:rPr lang="en-US" sz="6000" dirty="0" err="1" smtClean="0">
                  <a:solidFill>
                    <a:srgbClr val="FF0000"/>
                  </a:solidFill>
                </a:rPr>
                <a:t>b</a:t>
              </a:r>
              <a:r>
                <a:rPr lang="en-US" sz="6000" dirty="0" err="1" smtClean="0">
                  <a:solidFill>
                    <a:srgbClr val="FFC000"/>
                  </a:solidFill>
                </a:rPr>
                <a:t>l</a:t>
              </a:r>
              <a:r>
                <a:rPr lang="en-US" sz="6000" dirty="0" err="1" smtClean="0">
                  <a:solidFill>
                    <a:srgbClr val="0000FF"/>
                  </a:solidFill>
                </a:rPr>
                <a:t>e</a:t>
              </a:r>
              <a:endParaRPr lang="en-US" sz="6000" dirty="0">
                <a:solidFill>
                  <a:srgbClr val="0000FF"/>
                </a:solidFill>
              </a:endParaRPr>
            </a:p>
          </p:txBody>
        </p:sp>
      </p:grpSp>
    </p:spTree>
    <p:extLst>
      <p:ext uri="{BB962C8B-B14F-4D97-AF65-F5344CB8AC3E}">
        <p14:creationId xmlns:p14="http://schemas.microsoft.com/office/powerpoint/2010/main" val="192907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25988" y="3043238"/>
            <a:ext cx="4113212" cy="2797142"/>
            <a:chOff x="2880" y="1440"/>
            <a:chExt cx="2448" cy="1666"/>
          </a:xfrm>
        </p:grpSpPr>
        <p:sp>
          <p:nvSpPr>
            <p:cNvPr id="99361" name="Text Box 3"/>
            <p:cNvSpPr txBox="1">
              <a:spLocks noChangeArrowheads="1"/>
            </p:cNvSpPr>
            <p:nvPr/>
          </p:nvSpPr>
          <p:spPr bwMode="auto">
            <a:xfrm>
              <a:off x="3100" y="1440"/>
              <a:ext cx="2079" cy="1666"/>
            </a:xfrm>
            <a:prstGeom prst="rect">
              <a:avLst/>
            </a:prstGeom>
            <a:noFill/>
            <a:ln w="9525">
              <a:noFill/>
              <a:miter lim="800000"/>
              <a:headEnd/>
              <a:tailEnd/>
            </a:ln>
          </p:spPr>
          <p:txBody>
            <a:bodyPr wrap="none" lIns="102355" tIns="51178" rIns="102355" bIns="51178">
              <a:spAutoFit/>
            </a:bodyPr>
            <a:lstStyle/>
            <a:p>
              <a:pPr algn="ctr" defTabSz="1022350"/>
              <a:r>
                <a:rPr lang="en-US" sz="2500" dirty="0"/>
                <a:t>5 2 4 6 1 3 2 6</a:t>
              </a:r>
            </a:p>
            <a:p>
              <a:pPr algn="ctr" defTabSz="1022350"/>
              <a:r>
                <a:rPr lang="en-US" sz="2500" dirty="0"/>
                <a:t>5 2 4 6         1 3 2 6</a:t>
              </a:r>
            </a:p>
            <a:p>
              <a:pPr algn="ctr" defTabSz="1022350"/>
              <a:r>
                <a:rPr lang="en-US" sz="2500" dirty="0"/>
                <a:t>5 2     4 6       1 3      2 6</a:t>
              </a:r>
            </a:p>
            <a:p>
              <a:pPr algn="ctr" defTabSz="1022350"/>
              <a:r>
                <a:rPr lang="en-US" sz="2500" dirty="0" smtClean="0"/>
                <a:t>5   </a:t>
              </a:r>
              <a:r>
                <a:rPr lang="en-US" sz="2500" dirty="0"/>
                <a:t>2     4   6     1   3    2  6</a:t>
              </a:r>
            </a:p>
            <a:p>
              <a:pPr algn="ctr" defTabSz="1022350"/>
              <a:r>
                <a:rPr lang="en-US" sz="2500" dirty="0"/>
                <a:t>2 5     4 6       1 3      2 6</a:t>
              </a:r>
            </a:p>
            <a:p>
              <a:pPr algn="ctr" defTabSz="1022350"/>
              <a:r>
                <a:rPr lang="en-US" sz="2500" dirty="0"/>
                <a:t>2 4 5 6       1 2 3 6</a:t>
              </a:r>
            </a:p>
            <a:p>
              <a:pPr algn="ctr" defTabSz="1022350"/>
              <a:r>
                <a:rPr lang="en-US" sz="2500" dirty="0"/>
                <a:t>1 2 2 3 4 5 6 6</a:t>
              </a:r>
            </a:p>
          </p:txBody>
        </p:sp>
        <p:sp>
          <p:nvSpPr>
            <p:cNvPr id="99362" name="Line 4"/>
            <p:cNvSpPr>
              <a:spLocks noChangeShapeType="1"/>
            </p:cNvSpPr>
            <p:nvPr/>
          </p:nvSpPr>
          <p:spPr bwMode="auto">
            <a:xfrm flipV="1">
              <a:off x="2880" y="2296"/>
              <a:ext cx="528" cy="0"/>
            </a:xfrm>
            <a:prstGeom prst="line">
              <a:avLst/>
            </a:prstGeom>
            <a:noFill/>
            <a:ln w="9525">
              <a:solidFill>
                <a:schemeClr val="bg2"/>
              </a:solidFill>
              <a:round/>
              <a:headEnd/>
              <a:tailEnd type="triangle" w="med" len="med"/>
            </a:ln>
          </p:spPr>
          <p:txBody>
            <a:bodyPr/>
            <a:lstStyle/>
            <a:p>
              <a:endParaRPr lang="en-US"/>
            </a:p>
          </p:txBody>
        </p:sp>
        <p:sp>
          <p:nvSpPr>
            <p:cNvPr id="99363" name="Line 5"/>
            <p:cNvSpPr>
              <a:spLocks noChangeShapeType="1"/>
            </p:cNvSpPr>
            <p:nvPr/>
          </p:nvSpPr>
          <p:spPr bwMode="auto">
            <a:xfrm flipH="1">
              <a:off x="3072" y="2296"/>
              <a:ext cx="336" cy="248"/>
            </a:xfrm>
            <a:prstGeom prst="line">
              <a:avLst/>
            </a:prstGeom>
            <a:noFill/>
            <a:ln w="9525">
              <a:solidFill>
                <a:schemeClr val="bg2"/>
              </a:solidFill>
              <a:round/>
              <a:headEnd/>
              <a:tailEnd type="triangle" w="med" len="med"/>
            </a:ln>
          </p:spPr>
          <p:txBody>
            <a:bodyPr/>
            <a:lstStyle/>
            <a:p>
              <a:endParaRPr lang="en-US"/>
            </a:p>
          </p:txBody>
        </p:sp>
        <p:sp>
          <p:nvSpPr>
            <p:cNvPr id="99364" name="Line 6"/>
            <p:cNvSpPr>
              <a:spLocks noChangeShapeType="1"/>
            </p:cNvSpPr>
            <p:nvPr/>
          </p:nvSpPr>
          <p:spPr bwMode="auto">
            <a:xfrm>
              <a:off x="3072" y="2544"/>
              <a:ext cx="432" cy="0"/>
            </a:xfrm>
            <a:prstGeom prst="line">
              <a:avLst/>
            </a:prstGeom>
            <a:noFill/>
            <a:ln w="9525">
              <a:solidFill>
                <a:schemeClr val="bg2"/>
              </a:solidFill>
              <a:round/>
              <a:headEnd/>
              <a:tailEnd type="triangle" w="med" len="med"/>
            </a:ln>
          </p:spPr>
          <p:txBody>
            <a:bodyPr/>
            <a:lstStyle/>
            <a:p>
              <a:endParaRPr lang="en-US"/>
            </a:p>
          </p:txBody>
        </p:sp>
        <p:sp>
          <p:nvSpPr>
            <p:cNvPr id="99365" name="Line 7"/>
            <p:cNvSpPr>
              <a:spLocks noChangeShapeType="1"/>
            </p:cNvSpPr>
            <p:nvPr/>
          </p:nvSpPr>
          <p:spPr bwMode="auto">
            <a:xfrm flipV="1">
              <a:off x="3504" y="2064"/>
              <a:ext cx="0" cy="480"/>
            </a:xfrm>
            <a:prstGeom prst="line">
              <a:avLst/>
            </a:prstGeom>
            <a:noFill/>
            <a:ln w="9525">
              <a:solidFill>
                <a:schemeClr val="bg2"/>
              </a:solidFill>
              <a:round/>
              <a:headEnd/>
              <a:tailEnd type="triangle" w="med" len="med"/>
            </a:ln>
          </p:spPr>
          <p:txBody>
            <a:bodyPr/>
            <a:lstStyle/>
            <a:p>
              <a:endParaRPr lang="en-US"/>
            </a:p>
          </p:txBody>
        </p:sp>
        <p:sp>
          <p:nvSpPr>
            <p:cNvPr id="99366" name="Line 8"/>
            <p:cNvSpPr>
              <a:spLocks noChangeShapeType="1"/>
            </p:cNvSpPr>
            <p:nvPr/>
          </p:nvSpPr>
          <p:spPr bwMode="auto">
            <a:xfrm flipV="1">
              <a:off x="3504" y="2056"/>
              <a:ext cx="575" cy="8"/>
            </a:xfrm>
            <a:prstGeom prst="line">
              <a:avLst/>
            </a:prstGeom>
            <a:noFill/>
            <a:ln w="9525">
              <a:solidFill>
                <a:schemeClr val="bg2"/>
              </a:solidFill>
              <a:round/>
              <a:headEnd/>
              <a:tailEnd type="triangle" w="med" len="med"/>
            </a:ln>
          </p:spPr>
          <p:txBody>
            <a:bodyPr/>
            <a:lstStyle/>
            <a:p>
              <a:endParaRPr lang="en-US"/>
            </a:p>
          </p:txBody>
        </p:sp>
        <p:sp>
          <p:nvSpPr>
            <p:cNvPr id="99367" name="Line 9"/>
            <p:cNvSpPr>
              <a:spLocks noChangeShapeType="1"/>
            </p:cNvSpPr>
            <p:nvPr/>
          </p:nvSpPr>
          <p:spPr bwMode="auto">
            <a:xfrm flipH="1">
              <a:off x="3600" y="2056"/>
              <a:ext cx="480" cy="240"/>
            </a:xfrm>
            <a:prstGeom prst="line">
              <a:avLst/>
            </a:prstGeom>
            <a:noFill/>
            <a:ln w="9525">
              <a:solidFill>
                <a:schemeClr val="bg2"/>
              </a:solidFill>
              <a:round/>
              <a:headEnd/>
              <a:tailEnd type="triangle" w="med" len="med"/>
            </a:ln>
          </p:spPr>
          <p:txBody>
            <a:bodyPr/>
            <a:lstStyle/>
            <a:p>
              <a:endParaRPr lang="en-US"/>
            </a:p>
          </p:txBody>
        </p:sp>
        <p:sp>
          <p:nvSpPr>
            <p:cNvPr id="99368" name="Line 10"/>
            <p:cNvSpPr>
              <a:spLocks noChangeShapeType="1"/>
            </p:cNvSpPr>
            <p:nvPr/>
          </p:nvSpPr>
          <p:spPr bwMode="auto">
            <a:xfrm flipV="1">
              <a:off x="3600" y="2296"/>
              <a:ext cx="528" cy="0"/>
            </a:xfrm>
            <a:prstGeom prst="line">
              <a:avLst/>
            </a:prstGeom>
            <a:noFill/>
            <a:ln w="9525">
              <a:solidFill>
                <a:schemeClr val="bg2"/>
              </a:solidFill>
              <a:round/>
              <a:headEnd/>
              <a:tailEnd type="triangle" w="med" len="med"/>
            </a:ln>
          </p:spPr>
          <p:txBody>
            <a:bodyPr/>
            <a:lstStyle/>
            <a:p>
              <a:endParaRPr lang="en-US"/>
            </a:p>
          </p:txBody>
        </p:sp>
        <p:sp>
          <p:nvSpPr>
            <p:cNvPr id="99369" name="Line 11"/>
            <p:cNvSpPr>
              <a:spLocks noChangeShapeType="1"/>
            </p:cNvSpPr>
            <p:nvPr/>
          </p:nvSpPr>
          <p:spPr bwMode="auto">
            <a:xfrm flipH="1">
              <a:off x="3600" y="2296"/>
              <a:ext cx="528" cy="240"/>
            </a:xfrm>
            <a:prstGeom prst="line">
              <a:avLst/>
            </a:prstGeom>
            <a:noFill/>
            <a:ln w="9525">
              <a:solidFill>
                <a:schemeClr val="bg2"/>
              </a:solidFill>
              <a:round/>
              <a:headEnd/>
              <a:tailEnd type="triangle" w="med" len="med"/>
            </a:ln>
          </p:spPr>
          <p:txBody>
            <a:bodyPr/>
            <a:lstStyle/>
            <a:p>
              <a:endParaRPr lang="en-US"/>
            </a:p>
          </p:txBody>
        </p:sp>
        <p:sp>
          <p:nvSpPr>
            <p:cNvPr id="99370" name="Line 12"/>
            <p:cNvSpPr>
              <a:spLocks noChangeShapeType="1"/>
            </p:cNvSpPr>
            <p:nvPr/>
          </p:nvSpPr>
          <p:spPr bwMode="auto">
            <a:xfrm>
              <a:off x="3600" y="2536"/>
              <a:ext cx="432" cy="0"/>
            </a:xfrm>
            <a:prstGeom prst="line">
              <a:avLst/>
            </a:prstGeom>
            <a:noFill/>
            <a:ln w="9525">
              <a:solidFill>
                <a:schemeClr val="bg2"/>
              </a:solidFill>
              <a:round/>
              <a:headEnd/>
              <a:tailEnd type="triangle" w="med" len="med"/>
            </a:ln>
          </p:spPr>
          <p:txBody>
            <a:bodyPr/>
            <a:lstStyle/>
            <a:p>
              <a:endParaRPr lang="en-US"/>
            </a:p>
          </p:txBody>
        </p:sp>
        <p:sp>
          <p:nvSpPr>
            <p:cNvPr id="99371" name="Line 13"/>
            <p:cNvSpPr>
              <a:spLocks noChangeShapeType="1"/>
            </p:cNvSpPr>
            <p:nvPr/>
          </p:nvSpPr>
          <p:spPr bwMode="auto">
            <a:xfrm flipH="1">
              <a:off x="3312" y="2536"/>
              <a:ext cx="720" cy="192"/>
            </a:xfrm>
            <a:prstGeom prst="line">
              <a:avLst/>
            </a:prstGeom>
            <a:noFill/>
            <a:ln w="9525">
              <a:solidFill>
                <a:schemeClr val="bg2"/>
              </a:solidFill>
              <a:round/>
              <a:headEnd/>
              <a:tailEnd type="triangle" w="med" len="med"/>
            </a:ln>
          </p:spPr>
          <p:txBody>
            <a:bodyPr/>
            <a:lstStyle/>
            <a:p>
              <a:endParaRPr lang="en-US"/>
            </a:p>
          </p:txBody>
        </p:sp>
        <p:sp>
          <p:nvSpPr>
            <p:cNvPr id="99372" name="Line 14"/>
            <p:cNvSpPr>
              <a:spLocks noChangeShapeType="1"/>
            </p:cNvSpPr>
            <p:nvPr/>
          </p:nvSpPr>
          <p:spPr bwMode="auto">
            <a:xfrm>
              <a:off x="3312" y="2728"/>
              <a:ext cx="864" cy="0"/>
            </a:xfrm>
            <a:prstGeom prst="line">
              <a:avLst/>
            </a:prstGeom>
            <a:noFill/>
            <a:ln w="9525">
              <a:solidFill>
                <a:schemeClr val="bg2"/>
              </a:solidFill>
              <a:round/>
              <a:headEnd/>
              <a:tailEnd type="triangle" w="med" len="med"/>
            </a:ln>
          </p:spPr>
          <p:txBody>
            <a:bodyPr/>
            <a:lstStyle/>
            <a:p>
              <a:endParaRPr lang="en-US"/>
            </a:p>
          </p:txBody>
        </p:sp>
        <p:sp>
          <p:nvSpPr>
            <p:cNvPr id="99373" name="Line 15"/>
            <p:cNvSpPr>
              <a:spLocks noChangeShapeType="1"/>
            </p:cNvSpPr>
            <p:nvPr/>
          </p:nvSpPr>
          <p:spPr bwMode="auto">
            <a:xfrm flipV="1">
              <a:off x="4176" y="1816"/>
              <a:ext cx="0" cy="912"/>
            </a:xfrm>
            <a:prstGeom prst="line">
              <a:avLst/>
            </a:prstGeom>
            <a:noFill/>
            <a:ln w="9525">
              <a:solidFill>
                <a:schemeClr val="bg2"/>
              </a:solidFill>
              <a:round/>
              <a:headEnd/>
              <a:tailEnd type="triangle" w="med" len="med"/>
            </a:ln>
          </p:spPr>
          <p:txBody>
            <a:bodyPr/>
            <a:lstStyle/>
            <a:p>
              <a:endParaRPr lang="en-US"/>
            </a:p>
          </p:txBody>
        </p:sp>
        <p:sp>
          <p:nvSpPr>
            <p:cNvPr id="99374" name="Line 16"/>
            <p:cNvSpPr>
              <a:spLocks noChangeShapeType="1"/>
            </p:cNvSpPr>
            <p:nvPr/>
          </p:nvSpPr>
          <p:spPr bwMode="auto">
            <a:xfrm>
              <a:off x="4176" y="1816"/>
              <a:ext cx="864" cy="0"/>
            </a:xfrm>
            <a:prstGeom prst="line">
              <a:avLst/>
            </a:prstGeom>
            <a:noFill/>
            <a:ln w="9525">
              <a:solidFill>
                <a:schemeClr val="bg2"/>
              </a:solidFill>
              <a:round/>
              <a:headEnd/>
              <a:tailEnd type="triangle" w="med" len="med"/>
            </a:ln>
          </p:spPr>
          <p:txBody>
            <a:bodyPr/>
            <a:lstStyle/>
            <a:p>
              <a:endParaRPr lang="en-US"/>
            </a:p>
          </p:txBody>
        </p:sp>
        <p:sp>
          <p:nvSpPr>
            <p:cNvPr id="99375" name="Line 17"/>
            <p:cNvSpPr>
              <a:spLocks noChangeShapeType="1"/>
            </p:cNvSpPr>
            <p:nvPr/>
          </p:nvSpPr>
          <p:spPr bwMode="auto">
            <a:xfrm flipH="1">
              <a:off x="4231" y="1825"/>
              <a:ext cx="813" cy="244"/>
            </a:xfrm>
            <a:prstGeom prst="line">
              <a:avLst/>
            </a:prstGeom>
            <a:noFill/>
            <a:ln w="9525">
              <a:solidFill>
                <a:schemeClr val="bg2"/>
              </a:solidFill>
              <a:round/>
              <a:headEnd/>
              <a:tailEnd type="triangle" w="med" len="med"/>
            </a:ln>
          </p:spPr>
          <p:txBody>
            <a:bodyPr/>
            <a:lstStyle/>
            <a:p>
              <a:endParaRPr lang="en-US"/>
            </a:p>
          </p:txBody>
        </p:sp>
        <p:sp>
          <p:nvSpPr>
            <p:cNvPr id="99376" name="Line 18"/>
            <p:cNvSpPr>
              <a:spLocks noChangeShapeType="1"/>
            </p:cNvSpPr>
            <p:nvPr/>
          </p:nvSpPr>
          <p:spPr bwMode="auto">
            <a:xfrm flipV="1">
              <a:off x="4272" y="2064"/>
              <a:ext cx="384" cy="0"/>
            </a:xfrm>
            <a:prstGeom prst="line">
              <a:avLst/>
            </a:prstGeom>
            <a:noFill/>
            <a:ln w="9525">
              <a:solidFill>
                <a:schemeClr val="bg2"/>
              </a:solidFill>
              <a:round/>
              <a:headEnd/>
              <a:tailEnd type="triangle" w="med" len="med"/>
            </a:ln>
          </p:spPr>
          <p:txBody>
            <a:bodyPr/>
            <a:lstStyle/>
            <a:p>
              <a:endParaRPr lang="en-US"/>
            </a:p>
          </p:txBody>
        </p:sp>
        <p:sp>
          <p:nvSpPr>
            <p:cNvPr id="99377" name="Line 19"/>
            <p:cNvSpPr>
              <a:spLocks noChangeShapeType="1"/>
            </p:cNvSpPr>
            <p:nvPr/>
          </p:nvSpPr>
          <p:spPr bwMode="auto">
            <a:xfrm flipH="1">
              <a:off x="4224" y="2064"/>
              <a:ext cx="432" cy="232"/>
            </a:xfrm>
            <a:prstGeom prst="line">
              <a:avLst/>
            </a:prstGeom>
            <a:noFill/>
            <a:ln w="9525">
              <a:solidFill>
                <a:schemeClr val="bg2"/>
              </a:solidFill>
              <a:round/>
              <a:headEnd/>
              <a:tailEnd type="triangle" w="med" len="med"/>
            </a:ln>
          </p:spPr>
          <p:txBody>
            <a:bodyPr/>
            <a:lstStyle/>
            <a:p>
              <a:endParaRPr lang="en-US"/>
            </a:p>
          </p:txBody>
        </p:sp>
        <p:sp>
          <p:nvSpPr>
            <p:cNvPr id="99378" name="Line 20"/>
            <p:cNvSpPr>
              <a:spLocks noChangeShapeType="1"/>
            </p:cNvSpPr>
            <p:nvPr/>
          </p:nvSpPr>
          <p:spPr bwMode="auto">
            <a:xfrm>
              <a:off x="4224" y="2296"/>
              <a:ext cx="480" cy="0"/>
            </a:xfrm>
            <a:prstGeom prst="line">
              <a:avLst/>
            </a:prstGeom>
            <a:noFill/>
            <a:ln w="9525">
              <a:solidFill>
                <a:schemeClr val="bg2"/>
              </a:solidFill>
              <a:round/>
              <a:headEnd/>
              <a:tailEnd type="triangle" w="med" len="med"/>
            </a:ln>
          </p:spPr>
          <p:txBody>
            <a:bodyPr/>
            <a:lstStyle/>
            <a:p>
              <a:endParaRPr lang="en-US"/>
            </a:p>
          </p:txBody>
        </p:sp>
        <p:sp>
          <p:nvSpPr>
            <p:cNvPr id="99379" name="Line 21"/>
            <p:cNvSpPr>
              <a:spLocks noChangeShapeType="1"/>
            </p:cNvSpPr>
            <p:nvPr/>
          </p:nvSpPr>
          <p:spPr bwMode="auto">
            <a:xfrm flipH="1">
              <a:off x="4231" y="2296"/>
              <a:ext cx="473" cy="240"/>
            </a:xfrm>
            <a:prstGeom prst="line">
              <a:avLst/>
            </a:prstGeom>
            <a:noFill/>
            <a:ln w="9525">
              <a:solidFill>
                <a:schemeClr val="bg2"/>
              </a:solidFill>
              <a:round/>
              <a:headEnd/>
              <a:tailEnd type="triangle" w="med" len="med"/>
            </a:ln>
          </p:spPr>
          <p:txBody>
            <a:bodyPr/>
            <a:lstStyle/>
            <a:p>
              <a:endParaRPr lang="en-US"/>
            </a:p>
          </p:txBody>
        </p:sp>
        <p:sp>
          <p:nvSpPr>
            <p:cNvPr id="99380" name="Line 22"/>
            <p:cNvSpPr>
              <a:spLocks noChangeShapeType="1"/>
            </p:cNvSpPr>
            <p:nvPr/>
          </p:nvSpPr>
          <p:spPr bwMode="auto">
            <a:xfrm>
              <a:off x="4224" y="2536"/>
              <a:ext cx="528" cy="0"/>
            </a:xfrm>
            <a:prstGeom prst="line">
              <a:avLst/>
            </a:prstGeom>
            <a:noFill/>
            <a:ln w="9525">
              <a:solidFill>
                <a:schemeClr val="bg2"/>
              </a:solidFill>
              <a:round/>
              <a:headEnd/>
              <a:tailEnd type="triangle" w="med" len="med"/>
            </a:ln>
          </p:spPr>
          <p:txBody>
            <a:bodyPr/>
            <a:lstStyle/>
            <a:p>
              <a:endParaRPr lang="en-US"/>
            </a:p>
          </p:txBody>
        </p:sp>
        <p:sp>
          <p:nvSpPr>
            <p:cNvPr id="99381" name="Line 23"/>
            <p:cNvSpPr>
              <a:spLocks noChangeShapeType="1"/>
            </p:cNvSpPr>
            <p:nvPr/>
          </p:nvSpPr>
          <p:spPr bwMode="auto">
            <a:xfrm>
              <a:off x="3470" y="1571"/>
              <a:ext cx="1371" cy="0"/>
            </a:xfrm>
            <a:prstGeom prst="line">
              <a:avLst/>
            </a:prstGeom>
            <a:noFill/>
            <a:ln w="9525">
              <a:solidFill>
                <a:schemeClr val="bg2"/>
              </a:solidFill>
              <a:round/>
              <a:headEnd/>
              <a:tailEnd type="triangle" w="med" len="med"/>
            </a:ln>
          </p:spPr>
          <p:txBody>
            <a:bodyPr/>
            <a:lstStyle/>
            <a:p>
              <a:endParaRPr lang="en-US"/>
            </a:p>
          </p:txBody>
        </p:sp>
        <p:sp>
          <p:nvSpPr>
            <p:cNvPr id="99382" name="Line 24"/>
            <p:cNvSpPr>
              <a:spLocks noChangeShapeType="1"/>
            </p:cNvSpPr>
            <p:nvPr/>
          </p:nvSpPr>
          <p:spPr bwMode="auto">
            <a:xfrm flipH="1">
              <a:off x="3120" y="1571"/>
              <a:ext cx="1721" cy="245"/>
            </a:xfrm>
            <a:prstGeom prst="line">
              <a:avLst/>
            </a:prstGeom>
            <a:noFill/>
            <a:ln w="9525">
              <a:solidFill>
                <a:schemeClr val="bg2"/>
              </a:solidFill>
              <a:round/>
              <a:headEnd/>
              <a:tailEnd type="triangle" w="med" len="med"/>
            </a:ln>
          </p:spPr>
          <p:txBody>
            <a:bodyPr/>
            <a:lstStyle/>
            <a:p>
              <a:endParaRPr lang="en-US"/>
            </a:p>
          </p:txBody>
        </p:sp>
        <p:sp>
          <p:nvSpPr>
            <p:cNvPr id="99383" name="Line 25"/>
            <p:cNvSpPr>
              <a:spLocks noChangeShapeType="1"/>
            </p:cNvSpPr>
            <p:nvPr/>
          </p:nvSpPr>
          <p:spPr bwMode="auto">
            <a:xfrm flipV="1">
              <a:off x="3120" y="1816"/>
              <a:ext cx="912" cy="0"/>
            </a:xfrm>
            <a:prstGeom prst="line">
              <a:avLst/>
            </a:prstGeom>
            <a:noFill/>
            <a:ln w="9525">
              <a:solidFill>
                <a:schemeClr val="bg2"/>
              </a:solidFill>
              <a:round/>
              <a:headEnd/>
              <a:tailEnd type="triangle" w="med" len="med"/>
            </a:ln>
          </p:spPr>
          <p:txBody>
            <a:bodyPr/>
            <a:lstStyle/>
            <a:p>
              <a:endParaRPr lang="en-US"/>
            </a:p>
          </p:txBody>
        </p:sp>
        <p:sp>
          <p:nvSpPr>
            <p:cNvPr id="99384" name="Line 26"/>
            <p:cNvSpPr>
              <a:spLocks noChangeShapeType="1"/>
            </p:cNvSpPr>
            <p:nvPr/>
          </p:nvSpPr>
          <p:spPr bwMode="auto">
            <a:xfrm flipH="1">
              <a:off x="2928" y="1816"/>
              <a:ext cx="1104" cy="240"/>
            </a:xfrm>
            <a:prstGeom prst="line">
              <a:avLst/>
            </a:prstGeom>
            <a:noFill/>
            <a:ln w="9525">
              <a:solidFill>
                <a:schemeClr val="bg2"/>
              </a:solidFill>
              <a:round/>
              <a:headEnd/>
              <a:tailEnd type="triangle" w="med" len="med"/>
            </a:ln>
          </p:spPr>
          <p:txBody>
            <a:bodyPr/>
            <a:lstStyle/>
            <a:p>
              <a:endParaRPr lang="en-US"/>
            </a:p>
          </p:txBody>
        </p:sp>
        <p:sp>
          <p:nvSpPr>
            <p:cNvPr id="99385" name="Line 27"/>
            <p:cNvSpPr>
              <a:spLocks noChangeShapeType="1"/>
            </p:cNvSpPr>
            <p:nvPr/>
          </p:nvSpPr>
          <p:spPr bwMode="auto">
            <a:xfrm flipV="1">
              <a:off x="2976" y="2056"/>
              <a:ext cx="480" cy="0"/>
            </a:xfrm>
            <a:prstGeom prst="line">
              <a:avLst/>
            </a:prstGeom>
            <a:noFill/>
            <a:ln w="9525">
              <a:solidFill>
                <a:schemeClr val="bg2"/>
              </a:solidFill>
              <a:round/>
              <a:headEnd/>
              <a:tailEnd type="triangle" w="med" len="med"/>
            </a:ln>
          </p:spPr>
          <p:txBody>
            <a:bodyPr/>
            <a:lstStyle/>
            <a:p>
              <a:endParaRPr lang="en-US"/>
            </a:p>
          </p:txBody>
        </p:sp>
        <p:sp>
          <p:nvSpPr>
            <p:cNvPr id="99386" name="Line 28"/>
            <p:cNvSpPr>
              <a:spLocks noChangeShapeType="1"/>
            </p:cNvSpPr>
            <p:nvPr/>
          </p:nvSpPr>
          <p:spPr bwMode="auto">
            <a:xfrm flipH="1">
              <a:off x="2880" y="2056"/>
              <a:ext cx="576" cy="240"/>
            </a:xfrm>
            <a:prstGeom prst="line">
              <a:avLst/>
            </a:prstGeom>
            <a:noFill/>
            <a:ln w="9525">
              <a:solidFill>
                <a:schemeClr val="bg2"/>
              </a:solidFill>
              <a:round/>
              <a:headEnd/>
              <a:tailEnd type="triangle" w="med" len="med"/>
            </a:ln>
          </p:spPr>
          <p:txBody>
            <a:bodyPr/>
            <a:lstStyle/>
            <a:p>
              <a:endParaRPr lang="en-US"/>
            </a:p>
          </p:txBody>
        </p:sp>
        <p:sp>
          <p:nvSpPr>
            <p:cNvPr id="99387" name="Line 29"/>
            <p:cNvSpPr>
              <a:spLocks noChangeShapeType="1"/>
            </p:cNvSpPr>
            <p:nvPr/>
          </p:nvSpPr>
          <p:spPr bwMode="auto">
            <a:xfrm flipV="1">
              <a:off x="4752" y="2056"/>
              <a:ext cx="0" cy="480"/>
            </a:xfrm>
            <a:prstGeom prst="line">
              <a:avLst/>
            </a:prstGeom>
            <a:noFill/>
            <a:ln w="9525">
              <a:solidFill>
                <a:schemeClr val="bg2"/>
              </a:solidFill>
              <a:round/>
              <a:headEnd/>
              <a:tailEnd type="triangle" w="med" len="med"/>
            </a:ln>
          </p:spPr>
          <p:txBody>
            <a:bodyPr/>
            <a:lstStyle/>
            <a:p>
              <a:endParaRPr lang="en-US"/>
            </a:p>
          </p:txBody>
        </p:sp>
        <p:sp>
          <p:nvSpPr>
            <p:cNvPr id="99388" name="Line 30"/>
            <p:cNvSpPr>
              <a:spLocks noChangeShapeType="1"/>
            </p:cNvSpPr>
            <p:nvPr/>
          </p:nvSpPr>
          <p:spPr bwMode="auto">
            <a:xfrm>
              <a:off x="4752" y="2056"/>
              <a:ext cx="432" cy="0"/>
            </a:xfrm>
            <a:prstGeom prst="line">
              <a:avLst/>
            </a:prstGeom>
            <a:noFill/>
            <a:ln w="9525">
              <a:solidFill>
                <a:schemeClr val="bg2"/>
              </a:solidFill>
              <a:round/>
              <a:headEnd/>
              <a:tailEnd type="triangle" w="med" len="med"/>
            </a:ln>
          </p:spPr>
          <p:txBody>
            <a:bodyPr/>
            <a:lstStyle/>
            <a:p>
              <a:endParaRPr lang="en-US"/>
            </a:p>
          </p:txBody>
        </p:sp>
        <p:sp>
          <p:nvSpPr>
            <p:cNvPr id="99389" name="Line 31"/>
            <p:cNvSpPr>
              <a:spLocks noChangeShapeType="1"/>
            </p:cNvSpPr>
            <p:nvPr/>
          </p:nvSpPr>
          <p:spPr bwMode="auto">
            <a:xfrm flipH="1">
              <a:off x="4800" y="2056"/>
              <a:ext cx="384" cy="240"/>
            </a:xfrm>
            <a:prstGeom prst="line">
              <a:avLst/>
            </a:prstGeom>
            <a:noFill/>
            <a:ln w="9525">
              <a:solidFill>
                <a:schemeClr val="bg2"/>
              </a:solidFill>
              <a:round/>
              <a:headEnd/>
              <a:tailEnd type="triangle" w="med" len="med"/>
            </a:ln>
          </p:spPr>
          <p:txBody>
            <a:bodyPr/>
            <a:lstStyle/>
            <a:p>
              <a:endParaRPr lang="en-US"/>
            </a:p>
          </p:txBody>
        </p:sp>
        <p:sp>
          <p:nvSpPr>
            <p:cNvPr id="99390" name="Line 32"/>
            <p:cNvSpPr>
              <a:spLocks noChangeShapeType="1"/>
            </p:cNvSpPr>
            <p:nvPr/>
          </p:nvSpPr>
          <p:spPr bwMode="auto">
            <a:xfrm>
              <a:off x="4800" y="2296"/>
              <a:ext cx="528" cy="0"/>
            </a:xfrm>
            <a:prstGeom prst="line">
              <a:avLst/>
            </a:prstGeom>
            <a:noFill/>
            <a:ln w="9525">
              <a:solidFill>
                <a:schemeClr val="bg2"/>
              </a:solidFill>
              <a:round/>
              <a:headEnd/>
              <a:tailEnd type="triangle" w="med" len="med"/>
            </a:ln>
          </p:spPr>
          <p:txBody>
            <a:bodyPr/>
            <a:lstStyle/>
            <a:p>
              <a:endParaRPr lang="en-US"/>
            </a:p>
          </p:txBody>
        </p:sp>
        <p:sp>
          <p:nvSpPr>
            <p:cNvPr id="99391" name="Line 33"/>
            <p:cNvSpPr>
              <a:spLocks noChangeShapeType="1"/>
            </p:cNvSpPr>
            <p:nvPr/>
          </p:nvSpPr>
          <p:spPr bwMode="auto">
            <a:xfrm flipH="1">
              <a:off x="4800" y="2296"/>
              <a:ext cx="528" cy="240"/>
            </a:xfrm>
            <a:prstGeom prst="line">
              <a:avLst/>
            </a:prstGeom>
            <a:noFill/>
            <a:ln w="9525">
              <a:solidFill>
                <a:schemeClr val="bg2"/>
              </a:solidFill>
              <a:round/>
              <a:headEnd/>
              <a:tailEnd type="triangle" w="med" len="med"/>
            </a:ln>
          </p:spPr>
          <p:txBody>
            <a:bodyPr/>
            <a:lstStyle/>
            <a:p>
              <a:endParaRPr lang="en-US"/>
            </a:p>
          </p:txBody>
        </p:sp>
        <p:sp>
          <p:nvSpPr>
            <p:cNvPr id="99392" name="Line 34"/>
            <p:cNvSpPr>
              <a:spLocks noChangeShapeType="1"/>
            </p:cNvSpPr>
            <p:nvPr/>
          </p:nvSpPr>
          <p:spPr bwMode="auto">
            <a:xfrm>
              <a:off x="4800" y="2536"/>
              <a:ext cx="432" cy="0"/>
            </a:xfrm>
            <a:prstGeom prst="line">
              <a:avLst/>
            </a:prstGeom>
            <a:noFill/>
            <a:ln w="9525">
              <a:solidFill>
                <a:schemeClr val="bg2"/>
              </a:solidFill>
              <a:round/>
              <a:headEnd/>
              <a:tailEnd type="triangle" w="med" len="med"/>
            </a:ln>
          </p:spPr>
          <p:txBody>
            <a:bodyPr/>
            <a:lstStyle/>
            <a:p>
              <a:endParaRPr lang="en-US"/>
            </a:p>
          </p:txBody>
        </p:sp>
        <p:sp>
          <p:nvSpPr>
            <p:cNvPr id="99393" name="Line 35"/>
            <p:cNvSpPr>
              <a:spLocks noChangeShapeType="1"/>
            </p:cNvSpPr>
            <p:nvPr/>
          </p:nvSpPr>
          <p:spPr bwMode="auto">
            <a:xfrm flipH="1">
              <a:off x="4224" y="2536"/>
              <a:ext cx="1008" cy="192"/>
            </a:xfrm>
            <a:prstGeom prst="line">
              <a:avLst/>
            </a:prstGeom>
            <a:noFill/>
            <a:ln w="9525">
              <a:solidFill>
                <a:schemeClr val="bg2"/>
              </a:solidFill>
              <a:round/>
              <a:headEnd/>
              <a:tailEnd type="triangle" w="med" len="med"/>
            </a:ln>
          </p:spPr>
          <p:txBody>
            <a:bodyPr/>
            <a:lstStyle/>
            <a:p>
              <a:endParaRPr lang="en-US"/>
            </a:p>
          </p:txBody>
        </p:sp>
        <p:sp>
          <p:nvSpPr>
            <p:cNvPr id="99394" name="Line 36"/>
            <p:cNvSpPr>
              <a:spLocks noChangeShapeType="1"/>
            </p:cNvSpPr>
            <p:nvPr/>
          </p:nvSpPr>
          <p:spPr bwMode="auto">
            <a:xfrm>
              <a:off x="4224" y="2728"/>
              <a:ext cx="864" cy="0"/>
            </a:xfrm>
            <a:prstGeom prst="line">
              <a:avLst/>
            </a:prstGeom>
            <a:noFill/>
            <a:ln w="9525">
              <a:solidFill>
                <a:schemeClr val="bg2"/>
              </a:solidFill>
              <a:round/>
              <a:headEnd/>
              <a:tailEnd type="triangle" w="med" len="med"/>
            </a:ln>
          </p:spPr>
          <p:txBody>
            <a:bodyPr/>
            <a:lstStyle/>
            <a:p>
              <a:endParaRPr lang="en-US"/>
            </a:p>
          </p:txBody>
        </p:sp>
        <p:sp>
          <p:nvSpPr>
            <p:cNvPr id="99395" name="Line 37"/>
            <p:cNvSpPr>
              <a:spLocks noChangeShapeType="1"/>
            </p:cNvSpPr>
            <p:nvPr/>
          </p:nvSpPr>
          <p:spPr bwMode="auto">
            <a:xfrm flipH="1">
              <a:off x="3360" y="2728"/>
              <a:ext cx="1728" cy="240"/>
            </a:xfrm>
            <a:prstGeom prst="line">
              <a:avLst/>
            </a:prstGeom>
            <a:noFill/>
            <a:ln w="9525">
              <a:solidFill>
                <a:schemeClr val="bg2"/>
              </a:solidFill>
              <a:round/>
              <a:headEnd/>
              <a:tailEnd type="triangle" w="med" len="med"/>
            </a:ln>
          </p:spPr>
          <p:txBody>
            <a:bodyPr/>
            <a:lstStyle/>
            <a:p>
              <a:endParaRPr lang="en-US"/>
            </a:p>
          </p:txBody>
        </p:sp>
        <p:sp>
          <p:nvSpPr>
            <p:cNvPr id="99396" name="Line 38"/>
            <p:cNvSpPr>
              <a:spLocks noChangeShapeType="1"/>
            </p:cNvSpPr>
            <p:nvPr/>
          </p:nvSpPr>
          <p:spPr bwMode="auto">
            <a:xfrm>
              <a:off x="3411" y="2968"/>
              <a:ext cx="1485" cy="0"/>
            </a:xfrm>
            <a:prstGeom prst="line">
              <a:avLst/>
            </a:prstGeom>
            <a:noFill/>
            <a:ln w="9525">
              <a:solidFill>
                <a:schemeClr val="bg2"/>
              </a:solidFill>
              <a:round/>
              <a:headEnd/>
              <a:tailEnd type="triangle" w="med" len="med"/>
            </a:ln>
          </p:spPr>
          <p:txBody>
            <a:bodyPr/>
            <a:lstStyle/>
            <a:p>
              <a:endParaRPr lang="en-US"/>
            </a:p>
          </p:txBody>
        </p:sp>
      </p:grpSp>
      <p:sp>
        <p:nvSpPr>
          <p:cNvPr id="99331" name="Rectangle 39"/>
          <p:cNvSpPr>
            <a:spLocks noChangeArrowheads="1"/>
          </p:cNvSpPr>
          <p:nvPr/>
        </p:nvSpPr>
        <p:spPr bwMode="auto">
          <a:xfrm>
            <a:off x="585788" y="44450"/>
            <a:ext cx="8099425" cy="563563"/>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a:solidFill>
                  <a:srgbClr val="000080"/>
                </a:solidFill>
                <a:cs typeface="Times New Roman" pitchFamily="18" charset="0"/>
              </a:rPr>
              <a:t>Merge Sort and Trace of Merge Sort</a:t>
            </a:r>
          </a:p>
        </p:txBody>
      </p:sp>
      <p:grpSp>
        <p:nvGrpSpPr>
          <p:cNvPr id="3" name="Group 40"/>
          <p:cNvGrpSpPr>
            <a:grpSpLocks/>
          </p:cNvGrpSpPr>
          <p:nvPr/>
        </p:nvGrpSpPr>
        <p:grpSpPr bwMode="auto">
          <a:xfrm>
            <a:off x="762000" y="2944813"/>
            <a:ext cx="2989263" cy="2741612"/>
            <a:chOff x="672" y="1440"/>
            <a:chExt cx="1780" cy="1632"/>
          </a:xfrm>
        </p:grpSpPr>
        <p:sp>
          <p:nvSpPr>
            <p:cNvPr id="99334" name="Text Box 41"/>
            <p:cNvSpPr txBox="1">
              <a:spLocks noChangeArrowheads="1"/>
            </p:cNvSpPr>
            <p:nvPr/>
          </p:nvSpPr>
          <p:spPr bwMode="auto">
            <a:xfrm>
              <a:off x="772" y="2366"/>
              <a:ext cx="318" cy="262"/>
            </a:xfrm>
            <a:prstGeom prst="rect">
              <a:avLst/>
            </a:prstGeom>
            <a:noFill/>
            <a:ln w="9525">
              <a:noFill/>
              <a:miter lim="800000"/>
              <a:headEnd/>
              <a:tailEnd/>
            </a:ln>
          </p:spPr>
          <p:txBody>
            <a:bodyPr wrap="none" lIns="102355" tIns="51178" rIns="102355" bIns="51178">
              <a:spAutoFit/>
            </a:bodyPr>
            <a:lstStyle/>
            <a:p>
              <a:pPr defTabSz="1022350"/>
              <a:r>
                <a:rPr lang="en-US" sz="2200"/>
                <a:t>B1</a:t>
              </a:r>
            </a:p>
          </p:txBody>
        </p:sp>
        <p:sp>
          <p:nvSpPr>
            <p:cNvPr id="99335" name="Rectangle 42"/>
            <p:cNvSpPr>
              <a:spLocks noChangeArrowheads="1"/>
            </p:cNvSpPr>
            <p:nvPr/>
          </p:nvSpPr>
          <p:spPr bwMode="auto">
            <a:xfrm>
              <a:off x="1060" y="2879"/>
              <a:ext cx="1104" cy="152"/>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a:t>1 2 2 3 4 5 6 6</a:t>
              </a:r>
            </a:p>
          </p:txBody>
        </p:sp>
        <p:sp>
          <p:nvSpPr>
            <p:cNvPr id="99336" name="Text Box 43"/>
            <p:cNvSpPr txBox="1">
              <a:spLocks noChangeArrowheads="1"/>
            </p:cNvSpPr>
            <p:nvPr/>
          </p:nvSpPr>
          <p:spPr bwMode="auto">
            <a:xfrm>
              <a:off x="816" y="2810"/>
              <a:ext cx="234" cy="262"/>
            </a:xfrm>
            <a:prstGeom prst="rect">
              <a:avLst/>
            </a:prstGeom>
            <a:noFill/>
            <a:ln w="9525">
              <a:noFill/>
              <a:miter lim="800000"/>
              <a:headEnd/>
              <a:tailEnd/>
            </a:ln>
          </p:spPr>
          <p:txBody>
            <a:bodyPr wrap="none" lIns="102355" tIns="51178" rIns="102355" bIns="51178">
              <a:spAutoFit/>
            </a:bodyPr>
            <a:lstStyle/>
            <a:p>
              <a:pPr defTabSz="1022350"/>
              <a:r>
                <a:rPr lang="en-US" sz="2200"/>
                <a:t>B</a:t>
              </a:r>
            </a:p>
          </p:txBody>
        </p:sp>
        <p:sp>
          <p:nvSpPr>
            <p:cNvPr id="99337" name="Line 44"/>
            <p:cNvSpPr>
              <a:spLocks noChangeShapeType="1"/>
            </p:cNvSpPr>
            <p:nvPr/>
          </p:nvSpPr>
          <p:spPr bwMode="auto">
            <a:xfrm flipH="1">
              <a:off x="1223" y="2544"/>
              <a:ext cx="505" cy="327"/>
            </a:xfrm>
            <a:prstGeom prst="line">
              <a:avLst/>
            </a:prstGeom>
            <a:noFill/>
            <a:ln w="9525">
              <a:solidFill>
                <a:schemeClr val="tx1"/>
              </a:solidFill>
              <a:round/>
              <a:headEnd/>
              <a:tailEnd/>
            </a:ln>
          </p:spPr>
          <p:txBody>
            <a:bodyPr/>
            <a:lstStyle/>
            <a:p>
              <a:endParaRPr lang="en-US"/>
            </a:p>
          </p:txBody>
        </p:sp>
        <p:sp>
          <p:nvSpPr>
            <p:cNvPr id="99338" name="Line 45"/>
            <p:cNvSpPr>
              <a:spLocks noChangeShapeType="1"/>
            </p:cNvSpPr>
            <p:nvPr/>
          </p:nvSpPr>
          <p:spPr bwMode="auto">
            <a:xfrm flipH="1">
              <a:off x="1444" y="2544"/>
              <a:ext cx="380" cy="336"/>
            </a:xfrm>
            <a:prstGeom prst="line">
              <a:avLst/>
            </a:prstGeom>
            <a:noFill/>
            <a:ln w="9525">
              <a:solidFill>
                <a:schemeClr val="tx1"/>
              </a:solidFill>
              <a:round/>
              <a:headEnd/>
              <a:tailEnd/>
            </a:ln>
          </p:spPr>
          <p:txBody>
            <a:bodyPr/>
            <a:lstStyle/>
            <a:p>
              <a:endParaRPr lang="en-US"/>
            </a:p>
          </p:txBody>
        </p:sp>
        <p:sp>
          <p:nvSpPr>
            <p:cNvPr id="99339" name="Line 46"/>
            <p:cNvSpPr>
              <a:spLocks noChangeShapeType="1"/>
            </p:cNvSpPr>
            <p:nvPr/>
          </p:nvSpPr>
          <p:spPr bwMode="auto">
            <a:xfrm>
              <a:off x="1152" y="2544"/>
              <a:ext cx="196" cy="336"/>
            </a:xfrm>
            <a:prstGeom prst="line">
              <a:avLst/>
            </a:prstGeom>
            <a:noFill/>
            <a:ln w="9525">
              <a:solidFill>
                <a:schemeClr val="tx1"/>
              </a:solidFill>
              <a:round/>
              <a:headEnd/>
              <a:tailEnd/>
            </a:ln>
          </p:spPr>
          <p:txBody>
            <a:bodyPr/>
            <a:lstStyle/>
            <a:p>
              <a:endParaRPr lang="en-US"/>
            </a:p>
          </p:txBody>
        </p:sp>
        <p:sp>
          <p:nvSpPr>
            <p:cNvPr id="99340" name="Line 47"/>
            <p:cNvSpPr>
              <a:spLocks noChangeShapeType="1"/>
            </p:cNvSpPr>
            <p:nvPr/>
          </p:nvSpPr>
          <p:spPr bwMode="auto">
            <a:xfrm flipH="1">
              <a:off x="1579" y="2544"/>
              <a:ext cx="341" cy="327"/>
            </a:xfrm>
            <a:prstGeom prst="line">
              <a:avLst/>
            </a:prstGeom>
            <a:noFill/>
            <a:ln w="9525">
              <a:solidFill>
                <a:schemeClr val="tx1"/>
              </a:solidFill>
              <a:round/>
              <a:headEnd/>
              <a:tailEnd/>
            </a:ln>
          </p:spPr>
          <p:txBody>
            <a:bodyPr/>
            <a:lstStyle/>
            <a:p>
              <a:endParaRPr lang="en-US"/>
            </a:p>
          </p:txBody>
        </p:sp>
        <p:sp>
          <p:nvSpPr>
            <p:cNvPr id="99341" name="Line 48"/>
            <p:cNvSpPr>
              <a:spLocks noChangeShapeType="1"/>
            </p:cNvSpPr>
            <p:nvPr/>
          </p:nvSpPr>
          <p:spPr bwMode="auto">
            <a:xfrm>
              <a:off x="1296" y="2544"/>
              <a:ext cx="388" cy="336"/>
            </a:xfrm>
            <a:prstGeom prst="line">
              <a:avLst/>
            </a:prstGeom>
            <a:noFill/>
            <a:ln w="9525">
              <a:solidFill>
                <a:schemeClr val="tx1"/>
              </a:solidFill>
              <a:round/>
              <a:headEnd/>
              <a:tailEnd/>
            </a:ln>
          </p:spPr>
          <p:txBody>
            <a:bodyPr/>
            <a:lstStyle/>
            <a:p>
              <a:endParaRPr lang="en-US"/>
            </a:p>
          </p:txBody>
        </p:sp>
        <p:sp>
          <p:nvSpPr>
            <p:cNvPr id="99342" name="Line 49"/>
            <p:cNvSpPr>
              <a:spLocks noChangeShapeType="1"/>
            </p:cNvSpPr>
            <p:nvPr/>
          </p:nvSpPr>
          <p:spPr bwMode="auto">
            <a:xfrm>
              <a:off x="1392" y="2544"/>
              <a:ext cx="388" cy="336"/>
            </a:xfrm>
            <a:prstGeom prst="line">
              <a:avLst/>
            </a:prstGeom>
            <a:noFill/>
            <a:ln w="9525">
              <a:solidFill>
                <a:schemeClr val="tx1"/>
              </a:solidFill>
              <a:round/>
              <a:headEnd/>
              <a:tailEnd/>
            </a:ln>
          </p:spPr>
          <p:txBody>
            <a:bodyPr/>
            <a:lstStyle/>
            <a:p>
              <a:endParaRPr lang="en-US"/>
            </a:p>
          </p:txBody>
        </p:sp>
        <p:sp>
          <p:nvSpPr>
            <p:cNvPr id="99343" name="Line 50"/>
            <p:cNvSpPr>
              <a:spLocks noChangeShapeType="1"/>
            </p:cNvSpPr>
            <p:nvPr/>
          </p:nvSpPr>
          <p:spPr bwMode="auto">
            <a:xfrm flipH="1">
              <a:off x="2020" y="2544"/>
              <a:ext cx="44" cy="336"/>
            </a:xfrm>
            <a:prstGeom prst="line">
              <a:avLst/>
            </a:prstGeom>
            <a:noFill/>
            <a:ln w="9525">
              <a:solidFill>
                <a:schemeClr val="tx1"/>
              </a:solidFill>
              <a:round/>
              <a:headEnd/>
              <a:tailEnd/>
            </a:ln>
          </p:spPr>
          <p:txBody>
            <a:bodyPr/>
            <a:lstStyle/>
            <a:p>
              <a:endParaRPr lang="en-US"/>
            </a:p>
          </p:txBody>
        </p:sp>
        <p:sp>
          <p:nvSpPr>
            <p:cNvPr id="99344" name="Line 51"/>
            <p:cNvSpPr>
              <a:spLocks noChangeShapeType="1"/>
            </p:cNvSpPr>
            <p:nvPr/>
          </p:nvSpPr>
          <p:spPr bwMode="auto">
            <a:xfrm>
              <a:off x="1488" y="2544"/>
              <a:ext cx="436" cy="336"/>
            </a:xfrm>
            <a:prstGeom prst="line">
              <a:avLst/>
            </a:prstGeom>
            <a:noFill/>
            <a:ln w="9525">
              <a:solidFill>
                <a:schemeClr val="tx1"/>
              </a:solidFill>
              <a:round/>
              <a:headEnd/>
              <a:tailEnd/>
            </a:ln>
          </p:spPr>
          <p:txBody>
            <a:bodyPr/>
            <a:lstStyle/>
            <a:p>
              <a:endParaRPr lang="en-US"/>
            </a:p>
          </p:txBody>
        </p:sp>
        <p:sp>
          <p:nvSpPr>
            <p:cNvPr id="99345" name="Rectangle 52"/>
            <p:cNvSpPr>
              <a:spLocks noChangeArrowheads="1"/>
            </p:cNvSpPr>
            <p:nvPr/>
          </p:nvSpPr>
          <p:spPr bwMode="auto">
            <a:xfrm>
              <a:off x="1063" y="1509"/>
              <a:ext cx="1101" cy="152"/>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a:t>5 2 4 6  1 3 2 6</a:t>
              </a:r>
            </a:p>
          </p:txBody>
        </p:sp>
        <p:sp>
          <p:nvSpPr>
            <p:cNvPr id="99346" name="Text Box 53"/>
            <p:cNvSpPr txBox="1">
              <a:spLocks noChangeArrowheads="1"/>
            </p:cNvSpPr>
            <p:nvPr/>
          </p:nvSpPr>
          <p:spPr bwMode="auto">
            <a:xfrm>
              <a:off x="850" y="1440"/>
              <a:ext cx="243" cy="262"/>
            </a:xfrm>
            <a:prstGeom prst="rect">
              <a:avLst/>
            </a:prstGeom>
            <a:noFill/>
            <a:ln w="9525">
              <a:noFill/>
              <a:miter lim="800000"/>
              <a:headEnd/>
              <a:tailEnd/>
            </a:ln>
          </p:spPr>
          <p:txBody>
            <a:bodyPr wrap="none" lIns="102355" tIns="51178" rIns="102355" bIns="51178">
              <a:spAutoFit/>
            </a:bodyPr>
            <a:lstStyle/>
            <a:p>
              <a:pPr defTabSz="1022350"/>
              <a:r>
                <a:rPr lang="en-US" sz="2200"/>
                <a:t>A</a:t>
              </a:r>
            </a:p>
          </p:txBody>
        </p:sp>
        <p:sp>
          <p:nvSpPr>
            <p:cNvPr id="99347" name="Text Box 54"/>
            <p:cNvSpPr txBox="1">
              <a:spLocks noChangeArrowheads="1"/>
            </p:cNvSpPr>
            <p:nvPr/>
          </p:nvSpPr>
          <p:spPr bwMode="auto">
            <a:xfrm>
              <a:off x="2134" y="2378"/>
              <a:ext cx="318" cy="262"/>
            </a:xfrm>
            <a:prstGeom prst="rect">
              <a:avLst/>
            </a:prstGeom>
            <a:noFill/>
            <a:ln w="9525">
              <a:noFill/>
              <a:miter lim="800000"/>
              <a:headEnd/>
              <a:tailEnd/>
            </a:ln>
          </p:spPr>
          <p:txBody>
            <a:bodyPr wrap="none" lIns="102355" tIns="51178" rIns="102355" bIns="51178">
              <a:spAutoFit/>
            </a:bodyPr>
            <a:lstStyle/>
            <a:p>
              <a:pPr defTabSz="1022350"/>
              <a:r>
                <a:rPr lang="en-US" sz="2200"/>
                <a:t>B2</a:t>
              </a:r>
            </a:p>
          </p:txBody>
        </p:sp>
        <p:sp>
          <p:nvSpPr>
            <p:cNvPr id="99348" name="Rectangle 55"/>
            <p:cNvSpPr>
              <a:spLocks noChangeArrowheads="1"/>
            </p:cNvSpPr>
            <p:nvPr/>
          </p:nvSpPr>
          <p:spPr bwMode="auto">
            <a:xfrm>
              <a:off x="1060" y="1965"/>
              <a:ext cx="517" cy="152"/>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a:t>5 2 4 6</a:t>
              </a:r>
            </a:p>
          </p:txBody>
        </p:sp>
        <p:sp>
          <p:nvSpPr>
            <p:cNvPr id="99349" name="Text Box 56"/>
            <p:cNvSpPr txBox="1">
              <a:spLocks noChangeArrowheads="1"/>
            </p:cNvSpPr>
            <p:nvPr/>
          </p:nvSpPr>
          <p:spPr bwMode="auto">
            <a:xfrm>
              <a:off x="772" y="1905"/>
              <a:ext cx="318" cy="262"/>
            </a:xfrm>
            <a:prstGeom prst="rect">
              <a:avLst/>
            </a:prstGeom>
            <a:noFill/>
            <a:ln w="9525">
              <a:noFill/>
              <a:miter lim="800000"/>
              <a:headEnd/>
              <a:tailEnd/>
            </a:ln>
          </p:spPr>
          <p:txBody>
            <a:bodyPr wrap="none" lIns="102355" tIns="51178" rIns="102355" bIns="51178">
              <a:spAutoFit/>
            </a:bodyPr>
            <a:lstStyle/>
            <a:p>
              <a:pPr defTabSz="1022350"/>
              <a:r>
                <a:rPr lang="en-US" sz="2200"/>
                <a:t>B1</a:t>
              </a:r>
            </a:p>
          </p:txBody>
        </p:sp>
        <p:sp>
          <p:nvSpPr>
            <p:cNvPr id="99350" name="Rectangle 57"/>
            <p:cNvSpPr>
              <a:spLocks noChangeArrowheads="1"/>
            </p:cNvSpPr>
            <p:nvPr/>
          </p:nvSpPr>
          <p:spPr bwMode="auto">
            <a:xfrm>
              <a:off x="1636" y="1965"/>
              <a:ext cx="517" cy="152"/>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a:t>1 3 2 6</a:t>
              </a:r>
            </a:p>
          </p:txBody>
        </p:sp>
        <p:sp>
          <p:nvSpPr>
            <p:cNvPr id="99351" name="Text Box 58"/>
            <p:cNvSpPr txBox="1">
              <a:spLocks noChangeArrowheads="1"/>
            </p:cNvSpPr>
            <p:nvPr/>
          </p:nvSpPr>
          <p:spPr bwMode="auto">
            <a:xfrm>
              <a:off x="2134" y="1905"/>
              <a:ext cx="318" cy="262"/>
            </a:xfrm>
            <a:prstGeom prst="rect">
              <a:avLst/>
            </a:prstGeom>
            <a:noFill/>
            <a:ln w="9525">
              <a:noFill/>
              <a:miter lim="800000"/>
              <a:headEnd/>
              <a:tailEnd/>
            </a:ln>
          </p:spPr>
          <p:txBody>
            <a:bodyPr wrap="none" lIns="102355" tIns="51178" rIns="102355" bIns="51178">
              <a:spAutoFit/>
            </a:bodyPr>
            <a:lstStyle/>
            <a:p>
              <a:pPr defTabSz="1022350"/>
              <a:r>
                <a:rPr lang="en-US" sz="2200"/>
                <a:t>B2</a:t>
              </a:r>
            </a:p>
          </p:txBody>
        </p:sp>
        <p:cxnSp>
          <p:nvCxnSpPr>
            <p:cNvPr id="99352" name="AutoShape 59"/>
            <p:cNvCxnSpPr>
              <a:cxnSpLocks noChangeShapeType="1"/>
              <a:stCxn id="99345" idx="2"/>
              <a:endCxn id="99348" idx="0"/>
            </p:cNvCxnSpPr>
            <p:nvPr/>
          </p:nvCxnSpPr>
          <p:spPr bwMode="auto">
            <a:xfrm flipH="1">
              <a:off x="1319" y="1661"/>
              <a:ext cx="295" cy="304"/>
            </a:xfrm>
            <a:prstGeom prst="straightConnector1">
              <a:avLst/>
            </a:prstGeom>
            <a:noFill/>
            <a:ln w="9525">
              <a:solidFill>
                <a:schemeClr val="tx1"/>
              </a:solidFill>
              <a:round/>
              <a:headEnd/>
              <a:tailEnd type="triangle" w="med" len="med"/>
            </a:ln>
          </p:spPr>
        </p:cxnSp>
        <p:cxnSp>
          <p:nvCxnSpPr>
            <p:cNvPr id="99353" name="AutoShape 60"/>
            <p:cNvCxnSpPr>
              <a:cxnSpLocks noChangeShapeType="1"/>
              <a:stCxn id="99345" idx="2"/>
              <a:endCxn id="99350" idx="0"/>
            </p:cNvCxnSpPr>
            <p:nvPr/>
          </p:nvCxnSpPr>
          <p:spPr bwMode="auto">
            <a:xfrm>
              <a:off x="1614" y="1661"/>
              <a:ext cx="281" cy="304"/>
            </a:xfrm>
            <a:prstGeom prst="straightConnector1">
              <a:avLst/>
            </a:prstGeom>
            <a:noFill/>
            <a:ln w="9525">
              <a:solidFill>
                <a:schemeClr val="tx1"/>
              </a:solidFill>
              <a:round/>
              <a:headEnd/>
              <a:tailEnd type="triangle" w="med" len="med"/>
            </a:ln>
          </p:spPr>
        </p:cxnSp>
        <p:cxnSp>
          <p:nvCxnSpPr>
            <p:cNvPr id="99354" name="AutoShape 61"/>
            <p:cNvCxnSpPr>
              <a:cxnSpLocks noChangeShapeType="1"/>
              <a:stCxn id="99348" idx="2"/>
              <a:endCxn id="99359" idx="0"/>
            </p:cNvCxnSpPr>
            <p:nvPr/>
          </p:nvCxnSpPr>
          <p:spPr bwMode="auto">
            <a:xfrm>
              <a:off x="1319" y="2117"/>
              <a:ext cx="0" cy="309"/>
            </a:xfrm>
            <a:prstGeom prst="straightConnector1">
              <a:avLst/>
            </a:prstGeom>
            <a:noFill/>
            <a:ln w="9525">
              <a:solidFill>
                <a:schemeClr val="tx1"/>
              </a:solidFill>
              <a:round/>
              <a:headEnd/>
              <a:tailEnd type="triangle" w="med" len="med"/>
            </a:ln>
          </p:spPr>
        </p:cxnSp>
        <p:cxnSp>
          <p:nvCxnSpPr>
            <p:cNvPr id="99355" name="AutoShape 62"/>
            <p:cNvCxnSpPr>
              <a:cxnSpLocks noChangeShapeType="1"/>
              <a:stCxn id="99350" idx="2"/>
              <a:endCxn id="99360" idx="0"/>
            </p:cNvCxnSpPr>
            <p:nvPr/>
          </p:nvCxnSpPr>
          <p:spPr bwMode="auto">
            <a:xfrm>
              <a:off x="1895" y="2117"/>
              <a:ext cx="0" cy="309"/>
            </a:xfrm>
            <a:prstGeom prst="straightConnector1">
              <a:avLst/>
            </a:prstGeom>
            <a:noFill/>
            <a:ln w="9525">
              <a:solidFill>
                <a:schemeClr val="tx1"/>
              </a:solidFill>
              <a:round/>
              <a:headEnd/>
              <a:tailEnd type="triangle" w="med" len="med"/>
            </a:ln>
          </p:spPr>
        </p:cxnSp>
        <p:sp>
          <p:nvSpPr>
            <p:cNvPr id="99356" name="Text Box 63"/>
            <p:cNvSpPr txBox="1">
              <a:spLocks noChangeArrowheads="1"/>
            </p:cNvSpPr>
            <p:nvPr/>
          </p:nvSpPr>
          <p:spPr bwMode="auto">
            <a:xfrm>
              <a:off x="672" y="1641"/>
              <a:ext cx="364" cy="231"/>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split</a:t>
              </a:r>
            </a:p>
          </p:txBody>
        </p:sp>
        <p:sp>
          <p:nvSpPr>
            <p:cNvPr id="99357" name="Text Box 64"/>
            <p:cNvSpPr txBox="1">
              <a:spLocks noChangeArrowheads="1"/>
            </p:cNvSpPr>
            <p:nvPr/>
          </p:nvSpPr>
          <p:spPr bwMode="auto">
            <a:xfrm>
              <a:off x="676" y="2121"/>
              <a:ext cx="332" cy="231"/>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sort</a:t>
              </a:r>
            </a:p>
          </p:txBody>
        </p:sp>
        <p:sp>
          <p:nvSpPr>
            <p:cNvPr id="99358" name="Text Box 65"/>
            <p:cNvSpPr txBox="1">
              <a:spLocks noChangeArrowheads="1"/>
            </p:cNvSpPr>
            <p:nvPr/>
          </p:nvSpPr>
          <p:spPr bwMode="auto">
            <a:xfrm>
              <a:off x="672" y="2601"/>
              <a:ext cx="476" cy="231"/>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merge</a:t>
              </a:r>
            </a:p>
          </p:txBody>
        </p:sp>
        <p:sp>
          <p:nvSpPr>
            <p:cNvPr id="99359" name="Rectangle 66"/>
            <p:cNvSpPr>
              <a:spLocks noChangeArrowheads="1"/>
            </p:cNvSpPr>
            <p:nvPr/>
          </p:nvSpPr>
          <p:spPr bwMode="auto">
            <a:xfrm>
              <a:off x="1060" y="2426"/>
              <a:ext cx="517" cy="152"/>
            </a:xfrm>
            <a:prstGeom prst="rect">
              <a:avLst/>
            </a:prstGeom>
            <a:solidFill>
              <a:schemeClr val="bg1"/>
            </a:solidFill>
            <a:ln w="9525">
              <a:solidFill>
                <a:schemeClr val="tx1"/>
              </a:solidFill>
              <a:miter lim="800000"/>
              <a:headEnd/>
              <a:tailEnd/>
            </a:ln>
          </p:spPr>
          <p:txBody>
            <a:bodyPr wrap="none" lIns="102355" tIns="51178" rIns="102355" bIns="51178" anchor="ctr"/>
            <a:lstStyle/>
            <a:p>
              <a:pPr algn="ctr" defTabSz="1022350"/>
              <a:r>
                <a:rPr lang="en-US" sz="2000"/>
                <a:t>2 4 5 6</a:t>
              </a:r>
            </a:p>
          </p:txBody>
        </p:sp>
        <p:sp>
          <p:nvSpPr>
            <p:cNvPr id="99360" name="Rectangle 67"/>
            <p:cNvSpPr>
              <a:spLocks noChangeArrowheads="1"/>
            </p:cNvSpPr>
            <p:nvPr/>
          </p:nvSpPr>
          <p:spPr bwMode="auto">
            <a:xfrm>
              <a:off x="1636" y="2426"/>
              <a:ext cx="517" cy="152"/>
            </a:xfrm>
            <a:prstGeom prst="rect">
              <a:avLst/>
            </a:prstGeom>
            <a:solidFill>
              <a:schemeClr val="bg1"/>
            </a:solidFill>
            <a:ln w="9525">
              <a:solidFill>
                <a:schemeClr val="tx1"/>
              </a:solidFill>
              <a:miter lim="800000"/>
              <a:headEnd/>
              <a:tailEnd/>
            </a:ln>
          </p:spPr>
          <p:txBody>
            <a:bodyPr wrap="none" lIns="102355" tIns="51178" rIns="102355" bIns="51178" anchor="ctr"/>
            <a:lstStyle/>
            <a:p>
              <a:pPr algn="ctr" defTabSz="1022350"/>
              <a:r>
                <a:rPr lang="en-US" sz="2000"/>
                <a:t>1 2 3 6</a:t>
              </a:r>
            </a:p>
          </p:txBody>
        </p:sp>
      </p:grpSp>
      <p:sp>
        <p:nvSpPr>
          <p:cNvPr id="99333" name="Text Box 68"/>
          <p:cNvSpPr txBox="1">
            <a:spLocks noChangeArrowheads="1"/>
          </p:cNvSpPr>
          <p:nvPr/>
        </p:nvSpPr>
        <p:spPr bwMode="auto">
          <a:xfrm>
            <a:off x="1738125" y="721385"/>
            <a:ext cx="5697537" cy="1641475"/>
          </a:xfrm>
          <a:prstGeom prst="rect">
            <a:avLst/>
          </a:prstGeom>
          <a:noFill/>
          <a:ln w="9525">
            <a:noFill/>
            <a:miter lim="800000"/>
            <a:headEnd/>
            <a:tailEnd/>
          </a:ln>
        </p:spPr>
        <p:txBody>
          <a:bodyPr wrap="none" lIns="96744" tIns="48372" rIns="96744" bIns="48372">
            <a:spAutoFit/>
          </a:bodyPr>
          <a:lstStyle/>
          <a:p>
            <a:pPr marL="484188" indent="-484188" defTabSz="966788">
              <a:buFontTx/>
              <a:buAutoNum type="arabicPeriod"/>
            </a:pPr>
            <a:r>
              <a:rPr lang="en-US" sz="2500" dirty="0"/>
              <a:t>If the array has only one element, stop.</a:t>
            </a:r>
          </a:p>
          <a:p>
            <a:pPr marL="484188" indent="-484188" defTabSz="966788">
              <a:buFontTx/>
              <a:buAutoNum type="arabicPeriod"/>
            </a:pPr>
            <a:r>
              <a:rPr lang="en-US" sz="2500" dirty="0"/>
              <a:t>Split the array into two </a:t>
            </a:r>
            <a:r>
              <a:rPr lang="en-US" sz="2500" dirty="0" smtClean="0"/>
              <a:t>sub-arrays</a:t>
            </a:r>
            <a:r>
              <a:rPr lang="en-US" sz="2500" dirty="0"/>
              <a:t>, </a:t>
            </a:r>
          </a:p>
          <a:p>
            <a:pPr marL="484188" indent="-484188" defTabSz="966788">
              <a:buFontTx/>
              <a:buAutoNum type="arabicPeriod"/>
            </a:pPr>
            <a:r>
              <a:rPr lang="en-US" sz="2500" dirty="0"/>
              <a:t>Make two recursive calls, and </a:t>
            </a:r>
          </a:p>
          <a:p>
            <a:pPr marL="484188" indent="-484188" defTabSz="966788">
              <a:buFontTx/>
              <a:buAutoNum type="arabicPeriod"/>
            </a:pPr>
            <a:r>
              <a:rPr lang="en-US" sz="2500" dirty="0" smtClean="0"/>
              <a:t>Merge the two sorted sub-arrays</a:t>
            </a:r>
            <a:endParaRPr lang="en-US" sz="2500" dirty="0"/>
          </a:p>
        </p:txBody>
      </p:sp>
      <p:grpSp>
        <p:nvGrpSpPr>
          <p:cNvPr id="6" name="Group 5"/>
          <p:cNvGrpSpPr/>
          <p:nvPr/>
        </p:nvGrpSpPr>
        <p:grpSpPr>
          <a:xfrm>
            <a:off x="5463241" y="3200400"/>
            <a:ext cx="3004484" cy="2528570"/>
            <a:chOff x="4847291" y="3384949"/>
            <a:chExt cx="3004484" cy="2528570"/>
          </a:xfrm>
        </p:grpSpPr>
        <p:cxnSp>
          <p:nvCxnSpPr>
            <p:cNvPr id="5" name="Straight Connector 4"/>
            <p:cNvCxnSpPr/>
            <p:nvPr/>
          </p:nvCxnSpPr>
          <p:spPr bwMode="auto">
            <a:xfrm flipH="1">
              <a:off x="4867680" y="3384949"/>
              <a:ext cx="2984095" cy="2521544"/>
            </a:xfrm>
            <a:prstGeom prst="line">
              <a:avLst/>
            </a:prstGeom>
            <a:solidFill>
              <a:srgbClr val="00B8FF"/>
            </a:solidFill>
            <a:ln w="76200" cap="flat" cmpd="sng" algn="ctr">
              <a:solidFill>
                <a:srgbClr val="FF0000"/>
              </a:solidFill>
              <a:prstDash val="solid"/>
              <a:round/>
              <a:headEnd type="none" w="med" len="med"/>
              <a:tailEnd type="none" w="med" len="med"/>
            </a:ln>
            <a:effectLst/>
          </p:spPr>
        </p:cxnSp>
        <p:cxnSp>
          <p:nvCxnSpPr>
            <p:cNvPr id="71" name="Straight Connector 70"/>
            <p:cNvCxnSpPr/>
            <p:nvPr/>
          </p:nvCxnSpPr>
          <p:spPr bwMode="auto">
            <a:xfrm>
              <a:off x="4847291" y="3391975"/>
              <a:ext cx="2984095" cy="2521544"/>
            </a:xfrm>
            <a:prstGeom prst="line">
              <a:avLst/>
            </a:prstGeom>
            <a:solidFill>
              <a:srgbClr val="00B8FF"/>
            </a:solidFill>
            <a:ln w="76200" cap="flat" cmpd="sng" algn="ctr">
              <a:solidFill>
                <a:srgbClr val="FF0000"/>
              </a:solidFill>
              <a:prstDash val="solid"/>
              <a:round/>
              <a:headEnd type="none" w="med" len="med"/>
              <a:tailEnd type="none" w="med" len="med"/>
            </a:ln>
            <a:effectLst/>
          </p:spPr>
        </p:cxnSp>
      </p:grpSp>
      <p:sp>
        <p:nvSpPr>
          <p:cNvPr id="4" name="Rounded Rectangular Callout 3"/>
          <p:cNvSpPr/>
          <p:nvPr/>
        </p:nvSpPr>
        <p:spPr bwMode="auto">
          <a:xfrm>
            <a:off x="3013628" y="5840380"/>
            <a:ext cx="2599523" cy="865220"/>
          </a:xfrm>
          <a:prstGeom prst="wedgeRoundRectCallout">
            <a:avLst>
              <a:gd name="adj1" fmla="val 39383"/>
              <a:gd name="adj2" fmla="val -114835"/>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Not the approach to take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wipe(up)">
                                      <p:cBhvr>
                                        <p:cTn id="7" dur="500"/>
                                        <p:tgtEl>
                                          <p:spTgt spid="9933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4)">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4)">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Content Placeholder 2"/>
          <p:cNvSpPr>
            <a:spLocks noGrp="1"/>
          </p:cNvSpPr>
          <p:nvPr>
            <p:ph idx="1"/>
          </p:nvPr>
        </p:nvSpPr>
        <p:spPr>
          <a:xfrm>
            <a:off x="381000" y="1447800"/>
            <a:ext cx="8610600" cy="5257800"/>
          </a:xfrm>
        </p:spPr>
        <p:txBody>
          <a:bodyPr/>
          <a:lstStyle/>
          <a:p>
            <a:pPr eaLnBrk="1" hangingPunct="1"/>
            <a:r>
              <a:rPr lang="en-US" dirty="0" err="1" smtClean="0"/>
              <a:t>BigTable</a:t>
            </a:r>
            <a:r>
              <a:rPr lang="en-US" dirty="0" smtClean="0"/>
              <a:t> supports a fast and extremely large-scale database management system;</a:t>
            </a:r>
          </a:p>
          <a:p>
            <a:pPr eaLnBrk="1" hangingPunct="1"/>
            <a:r>
              <a:rPr lang="en-US" dirty="0" smtClean="0"/>
              <a:t>It is built on Google File System (GFS);</a:t>
            </a:r>
          </a:p>
          <a:p>
            <a:pPr eaLnBrk="1" hangingPunct="1"/>
            <a:r>
              <a:rPr lang="en-US" dirty="0" smtClean="0"/>
              <a:t>The idea is similar to the B+ Tree that allows for efficient insertion, retrieval and removal of nodes;</a:t>
            </a:r>
          </a:p>
          <a:p>
            <a:pPr eaLnBrk="1" hangingPunct="1"/>
            <a:r>
              <a:rPr lang="en-US" dirty="0" smtClean="0"/>
              <a:t>It sorts data when storing them;</a:t>
            </a:r>
          </a:p>
          <a:p>
            <a:pPr eaLnBrk="1" hangingPunct="1"/>
            <a:r>
              <a:rPr lang="en-US" dirty="0" smtClean="0"/>
              <a:t>It is an extended </a:t>
            </a:r>
            <a:r>
              <a:rPr lang="en-US" dirty="0" smtClean="0">
                <a:solidFill>
                  <a:srgbClr val="FF0000"/>
                </a:solidFill>
              </a:rPr>
              <a:t>Binary</a:t>
            </a:r>
            <a:r>
              <a:rPr lang="en-US" dirty="0" smtClean="0"/>
              <a:t> Search Tree;</a:t>
            </a:r>
          </a:p>
          <a:p>
            <a:pPr eaLnBrk="1" hangingPunct="1"/>
            <a:r>
              <a:rPr lang="en-US" dirty="0" smtClean="0"/>
              <a:t>It is called </a:t>
            </a:r>
            <a:r>
              <a:rPr lang="en-US" dirty="0" smtClean="0">
                <a:solidFill>
                  <a:srgbClr val="FF0000"/>
                </a:solidFill>
              </a:rPr>
              <a:t>B+</a:t>
            </a:r>
            <a:r>
              <a:rPr lang="en-US" dirty="0" smtClean="0"/>
              <a:t> Tree</a:t>
            </a:r>
          </a:p>
        </p:txBody>
      </p:sp>
      <p:sp>
        <p:nvSpPr>
          <p:cNvPr id="139268" name="Rectangle 3"/>
          <p:cNvSpPr>
            <a:spLocks noChangeArrowheads="1"/>
          </p:cNvSpPr>
          <p:nvPr/>
        </p:nvSpPr>
        <p:spPr bwMode="auto">
          <a:xfrm>
            <a:off x="1752600" y="776288"/>
            <a:ext cx="5951538" cy="461962"/>
          </a:xfrm>
          <a:prstGeom prst="rect">
            <a:avLst/>
          </a:prstGeom>
          <a:noFill/>
          <a:ln w="9525">
            <a:noFill/>
            <a:miter lim="800000"/>
            <a:headEnd/>
            <a:tailEnd/>
          </a:ln>
        </p:spPr>
        <p:txBody>
          <a:bodyPr>
            <a:spAutoFit/>
          </a:bodyPr>
          <a:lstStyle/>
          <a:p>
            <a:r>
              <a:rPr lang="en-US"/>
              <a:t>http://en.wikipedia.org/wiki/BigTable</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949" y="217613"/>
            <a:ext cx="1562010" cy="55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267028" y="171060"/>
            <a:ext cx="2133771" cy="646331"/>
          </a:xfrm>
          <a:prstGeom prst="rect">
            <a:avLst/>
          </a:prstGeom>
        </p:spPr>
        <p:txBody>
          <a:bodyPr wrap="square">
            <a:spAutoFit/>
          </a:bodyPr>
          <a:lstStyle/>
          <a:p>
            <a:r>
              <a:rPr lang="en-US" sz="3600" dirty="0" err="1" smtClean="0">
                <a:solidFill>
                  <a:srgbClr val="0070C0"/>
                </a:solidFill>
              </a:rPr>
              <a:t>B</a:t>
            </a:r>
            <a:r>
              <a:rPr lang="en-US" sz="3600" dirty="0" err="1" smtClean="0">
                <a:solidFill>
                  <a:srgbClr val="FF0000"/>
                </a:solidFill>
              </a:rPr>
              <a:t>i</a:t>
            </a:r>
            <a:r>
              <a:rPr lang="en-US" sz="3600" dirty="0" err="1" smtClean="0">
                <a:solidFill>
                  <a:srgbClr val="FFC000"/>
                </a:solidFill>
              </a:rPr>
              <a:t>g</a:t>
            </a:r>
            <a:r>
              <a:rPr lang="en-US" sz="3600" dirty="0" err="1" smtClean="0">
                <a:solidFill>
                  <a:srgbClr val="0066CC"/>
                </a:solidFill>
              </a:rPr>
              <a:t>T</a:t>
            </a:r>
            <a:r>
              <a:rPr lang="en-US" sz="3600" dirty="0" err="1" smtClean="0">
                <a:solidFill>
                  <a:srgbClr val="00B050"/>
                </a:solidFill>
              </a:rPr>
              <a:t>a</a:t>
            </a:r>
            <a:r>
              <a:rPr lang="en-US" sz="3600" dirty="0" err="1" smtClean="0">
                <a:solidFill>
                  <a:srgbClr val="FF0000"/>
                </a:solidFill>
              </a:rPr>
              <a:t>b</a:t>
            </a:r>
            <a:r>
              <a:rPr lang="en-US" sz="3600" dirty="0" err="1" smtClean="0">
                <a:solidFill>
                  <a:srgbClr val="FFC000"/>
                </a:solidFill>
              </a:rPr>
              <a:t>l</a:t>
            </a:r>
            <a:r>
              <a:rPr lang="en-US" sz="3600" dirty="0" err="1" smtClean="0">
                <a:solidFill>
                  <a:srgbClr val="0000FF"/>
                </a:solidFill>
              </a:rPr>
              <a:t>e</a:t>
            </a:r>
            <a:endParaRPr lang="en-US" sz="3600" dirty="0">
              <a:solidFill>
                <a:srgbClr val="0000FF"/>
              </a:solidFill>
            </a:endParaRPr>
          </a:p>
        </p:txBody>
      </p:sp>
    </p:spTree>
    <p:extLst>
      <p:ext uri="{BB962C8B-B14F-4D97-AF65-F5344CB8AC3E}">
        <p14:creationId xmlns:p14="http://schemas.microsoft.com/office/powerpoint/2010/main" val="1991401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a:xfrm>
            <a:off x="1143000" y="152400"/>
            <a:ext cx="4876800" cy="623888"/>
          </a:xfrm>
        </p:spPr>
        <p:txBody>
          <a:bodyPr/>
          <a:lstStyle/>
          <a:p>
            <a:r>
              <a:rPr lang="en-US" smtClean="0"/>
              <a:t>B+ Tree</a:t>
            </a:r>
          </a:p>
        </p:txBody>
      </p:sp>
      <p:sp>
        <p:nvSpPr>
          <p:cNvPr id="140291" name="Content Placeholder 2"/>
          <p:cNvSpPr>
            <a:spLocks noGrp="1"/>
          </p:cNvSpPr>
          <p:nvPr>
            <p:ph idx="1"/>
          </p:nvPr>
        </p:nvSpPr>
        <p:spPr>
          <a:xfrm>
            <a:off x="533400" y="1868488"/>
            <a:ext cx="8269288" cy="4608512"/>
          </a:xfrm>
        </p:spPr>
        <p:txBody>
          <a:bodyPr/>
          <a:lstStyle/>
          <a:p>
            <a:r>
              <a:rPr lang="en-US" sz="2800" dirty="0" smtClean="0"/>
              <a:t>It is s tree representing sorted data </a:t>
            </a:r>
            <a:br>
              <a:rPr lang="en-US" sz="2800" dirty="0" smtClean="0"/>
            </a:br>
            <a:r>
              <a:rPr lang="en-US" sz="2800" dirty="0" smtClean="0"/>
              <a:t>in a way that allows for efficient insertion, retrieval and removal of records, each of which is identified by a </a:t>
            </a:r>
            <a:r>
              <a:rPr lang="en-US" sz="2800" i="1" dirty="0" smtClean="0"/>
              <a:t>key</a:t>
            </a:r>
            <a:r>
              <a:rPr lang="en-US" sz="2800" dirty="0" smtClean="0"/>
              <a:t>. </a:t>
            </a:r>
          </a:p>
          <a:p>
            <a:r>
              <a:rPr lang="en-US" sz="2800" dirty="0" smtClean="0"/>
              <a:t>It has a dynamic, multilevel index, with maximum and minimum bounds on the number of keys in each index node. </a:t>
            </a:r>
          </a:p>
          <a:p>
            <a:r>
              <a:rPr lang="en-US" sz="2800" dirty="0" smtClean="0"/>
              <a:t>In a B+ tree, in contrast to a B-tree, all records are stored at the lowest level (leaves) of the tree. Only keys are stored in interior blocks</a:t>
            </a:r>
          </a:p>
        </p:txBody>
      </p:sp>
      <p:pic>
        <p:nvPicPr>
          <p:cNvPr id="140292" name="Picture 4" descr="Image:Btree.svg">
            <a:hlinkClick r:id="rId3"/>
          </p:cNvPr>
          <p:cNvPicPr>
            <a:picLocks noChangeAspect="1" noChangeArrowheads="1"/>
          </p:cNvPicPr>
          <p:nvPr/>
        </p:nvPicPr>
        <p:blipFill>
          <a:blip r:embed="rId4" cstate="print"/>
          <a:srcRect/>
          <a:stretch>
            <a:fillRect/>
          </a:stretch>
        </p:blipFill>
        <p:spPr bwMode="auto">
          <a:xfrm>
            <a:off x="6019800" y="144463"/>
            <a:ext cx="2667000" cy="1760537"/>
          </a:xfrm>
          <a:prstGeom prst="rect">
            <a:avLst/>
          </a:prstGeom>
          <a:noFill/>
          <a:ln w="9525">
            <a:noFill/>
            <a:miter lim="800000"/>
            <a:headEnd/>
            <a:tailEnd/>
          </a:ln>
        </p:spPr>
      </p:pic>
      <p:sp>
        <p:nvSpPr>
          <p:cNvPr id="140293" name="Rectangle 6"/>
          <p:cNvSpPr>
            <a:spLocks noChangeArrowheads="1"/>
          </p:cNvSpPr>
          <p:nvPr/>
        </p:nvSpPr>
        <p:spPr bwMode="auto">
          <a:xfrm>
            <a:off x="1066800" y="776288"/>
            <a:ext cx="5562600" cy="369887"/>
          </a:xfrm>
          <a:prstGeom prst="rect">
            <a:avLst/>
          </a:prstGeom>
          <a:noFill/>
          <a:ln w="9525">
            <a:noFill/>
            <a:miter lim="800000"/>
            <a:headEnd/>
            <a:tailEnd/>
          </a:ln>
        </p:spPr>
        <p:txBody>
          <a:bodyPr>
            <a:spAutoFit/>
          </a:bodyPr>
          <a:lstStyle/>
          <a:p>
            <a:r>
              <a:rPr lang="en-US" sz="1800"/>
              <a:t>http://en.wikipedia.org/wiki/B%2B_tree</a:t>
            </a:r>
          </a:p>
        </p:txBody>
      </p:sp>
    </p:spTree>
    <p:extLst>
      <p:ext uri="{BB962C8B-B14F-4D97-AF65-F5344CB8AC3E}">
        <p14:creationId xmlns:p14="http://schemas.microsoft.com/office/powerpoint/2010/main" val="28386478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bwMode="auto">
          <a:xfrm>
            <a:off x="30163" y="3730625"/>
            <a:ext cx="9067800" cy="2060575"/>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a:p>
            <a:pPr algn="ctr">
              <a:defRPr/>
            </a:pPr>
            <a:endParaRPr lang="en-US" dirty="0"/>
          </a:p>
          <a:p>
            <a:pPr algn="ctr">
              <a:defRPr/>
            </a:pPr>
            <a:endParaRPr lang="en-US" dirty="0"/>
          </a:p>
          <a:p>
            <a:pPr algn="ctr">
              <a:defRPr/>
            </a:pPr>
            <a:endParaRPr lang="en-US" dirty="0"/>
          </a:p>
          <a:p>
            <a:pPr algn="ctr">
              <a:defRPr/>
            </a:pPr>
            <a:r>
              <a:rPr lang="en-US" dirty="0"/>
              <a:t>Google File System (GFS)</a:t>
            </a:r>
          </a:p>
        </p:txBody>
      </p:sp>
      <p:sp>
        <p:nvSpPr>
          <p:cNvPr id="141315" name="Title 1"/>
          <p:cNvSpPr>
            <a:spLocks noGrp="1"/>
          </p:cNvSpPr>
          <p:nvPr>
            <p:ph type="title"/>
          </p:nvPr>
        </p:nvSpPr>
        <p:spPr>
          <a:xfrm>
            <a:off x="1295400" y="152400"/>
            <a:ext cx="6705600" cy="533400"/>
          </a:xfrm>
        </p:spPr>
        <p:txBody>
          <a:bodyPr/>
          <a:lstStyle/>
          <a:p>
            <a:r>
              <a:rPr lang="en-US" smtClean="0"/>
              <a:t>B+ Tree based BigTable</a:t>
            </a:r>
          </a:p>
        </p:txBody>
      </p:sp>
      <p:sp>
        <p:nvSpPr>
          <p:cNvPr id="141316" name="Rectangle 46"/>
          <p:cNvSpPr>
            <a:spLocks noChangeArrowheads="1"/>
          </p:cNvSpPr>
          <p:nvPr/>
        </p:nvSpPr>
        <p:spPr bwMode="auto">
          <a:xfrm>
            <a:off x="4137025" y="1447800"/>
            <a:ext cx="1106488" cy="304800"/>
          </a:xfrm>
          <a:prstGeom prst="rect">
            <a:avLst/>
          </a:prstGeom>
          <a:noFill/>
          <a:ln w="9525">
            <a:noFill/>
            <a:miter lim="800000"/>
            <a:headEnd/>
            <a:tailEnd/>
          </a:ln>
        </p:spPr>
        <p:txBody>
          <a:bodyPr wrap="none" lIns="90488" tIns="44450" rIns="90488" bIns="44450">
            <a:spAutoFit/>
          </a:bodyPr>
          <a:lstStyle/>
          <a:p>
            <a:r>
              <a:rPr lang="en-US" altLang="zh-CN" sz="1400" b="1">
                <a:solidFill>
                  <a:srgbClr val="000000"/>
                </a:solidFill>
                <a:latin typeface="Arial" pitchFamily="34" charset="0"/>
                <a:ea typeface="SimSun" pitchFamily="2" charset="-122"/>
              </a:rPr>
              <a:t>Root Index</a:t>
            </a:r>
          </a:p>
        </p:txBody>
      </p:sp>
      <p:sp>
        <p:nvSpPr>
          <p:cNvPr id="141317" name="Rectangle 71"/>
          <p:cNvSpPr>
            <a:spLocks noChangeArrowheads="1"/>
          </p:cNvSpPr>
          <p:nvPr/>
        </p:nvSpPr>
        <p:spPr bwMode="auto">
          <a:xfrm>
            <a:off x="2847975"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18" name="Rectangle 72"/>
          <p:cNvSpPr>
            <a:spLocks noChangeArrowheads="1"/>
          </p:cNvSpPr>
          <p:nvPr/>
        </p:nvSpPr>
        <p:spPr bwMode="auto">
          <a:xfrm>
            <a:off x="3121025" y="1978025"/>
            <a:ext cx="473075" cy="381000"/>
          </a:xfrm>
          <a:prstGeom prst="rect">
            <a:avLst/>
          </a:prstGeom>
          <a:solidFill>
            <a:srgbClr val="FFFFCC"/>
          </a:solidFill>
          <a:ln w="9525" algn="ctr">
            <a:solidFill>
              <a:schemeClr val="tx1"/>
            </a:solidFill>
            <a:round/>
            <a:headEnd/>
            <a:tailEnd/>
          </a:ln>
        </p:spPr>
        <p:txBody>
          <a:bodyPr/>
          <a:lstStyle/>
          <a:p>
            <a:pPr algn="ctr"/>
            <a:r>
              <a:rPr lang="en-US" sz="1600"/>
              <a:t>12</a:t>
            </a:r>
          </a:p>
        </p:txBody>
      </p:sp>
      <p:sp>
        <p:nvSpPr>
          <p:cNvPr id="141319" name="Rectangle 73"/>
          <p:cNvSpPr>
            <a:spLocks noChangeArrowheads="1"/>
          </p:cNvSpPr>
          <p:nvPr/>
        </p:nvSpPr>
        <p:spPr bwMode="auto">
          <a:xfrm>
            <a:off x="3594100"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20" name="Rectangle 92"/>
          <p:cNvSpPr>
            <a:spLocks noChangeArrowheads="1"/>
          </p:cNvSpPr>
          <p:nvPr/>
        </p:nvSpPr>
        <p:spPr bwMode="auto">
          <a:xfrm>
            <a:off x="3838575" y="1978025"/>
            <a:ext cx="473075" cy="381000"/>
          </a:xfrm>
          <a:prstGeom prst="rect">
            <a:avLst/>
          </a:prstGeom>
          <a:solidFill>
            <a:srgbClr val="FFFFCC"/>
          </a:solidFill>
          <a:ln w="9525" algn="ctr">
            <a:solidFill>
              <a:schemeClr val="tx1"/>
            </a:solidFill>
            <a:round/>
            <a:headEnd/>
            <a:tailEnd/>
          </a:ln>
        </p:spPr>
        <p:txBody>
          <a:bodyPr/>
          <a:lstStyle/>
          <a:p>
            <a:pPr algn="ctr"/>
            <a:r>
              <a:rPr lang="en-US" sz="1600"/>
              <a:t>31</a:t>
            </a:r>
          </a:p>
        </p:txBody>
      </p:sp>
      <p:sp>
        <p:nvSpPr>
          <p:cNvPr id="141321" name="Rectangle 93"/>
          <p:cNvSpPr>
            <a:spLocks noChangeArrowheads="1"/>
          </p:cNvSpPr>
          <p:nvPr/>
        </p:nvSpPr>
        <p:spPr bwMode="auto">
          <a:xfrm>
            <a:off x="4311650"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22" name="Rectangle 94"/>
          <p:cNvSpPr>
            <a:spLocks noChangeArrowheads="1"/>
          </p:cNvSpPr>
          <p:nvPr/>
        </p:nvSpPr>
        <p:spPr bwMode="auto">
          <a:xfrm>
            <a:off x="4556125" y="1978025"/>
            <a:ext cx="473075" cy="381000"/>
          </a:xfrm>
          <a:prstGeom prst="rect">
            <a:avLst/>
          </a:prstGeom>
          <a:solidFill>
            <a:srgbClr val="FFFFCC"/>
          </a:solidFill>
          <a:ln w="9525" algn="ctr">
            <a:solidFill>
              <a:schemeClr val="tx1"/>
            </a:solidFill>
            <a:round/>
            <a:headEnd/>
            <a:tailEnd/>
          </a:ln>
        </p:spPr>
        <p:txBody>
          <a:bodyPr/>
          <a:lstStyle/>
          <a:p>
            <a:pPr algn="ctr"/>
            <a:r>
              <a:rPr lang="en-US" sz="1600"/>
              <a:t>35</a:t>
            </a:r>
          </a:p>
        </p:txBody>
      </p:sp>
      <p:sp>
        <p:nvSpPr>
          <p:cNvPr id="141323" name="Rectangle 95"/>
          <p:cNvSpPr>
            <a:spLocks noChangeArrowheads="1"/>
          </p:cNvSpPr>
          <p:nvPr/>
        </p:nvSpPr>
        <p:spPr bwMode="auto">
          <a:xfrm>
            <a:off x="5029200"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24" name="Rectangle 96"/>
          <p:cNvSpPr>
            <a:spLocks noChangeArrowheads="1"/>
          </p:cNvSpPr>
          <p:nvPr/>
        </p:nvSpPr>
        <p:spPr bwMode="auto">
          <a:xfrm>
            <a:off x="5273675" y="1978025"/>
            <a:ext cx="473075" cy="381000"/>
          </a:xfrm>
          <a:prstGeom prst="rect">
            <a:avLst/>
          </a:prstGeom>
          <a:solidFill>
            <a:srgbClr val="FFFFCC"/>
          </a:solidFill>
          <a:ln w="9525" algn="ctr">
            <a:solidFill>
              <a:schemeClr val="tx1"/>
            </a:solidFill>
            <a:round/>
            <a:headEnd/>
            <a:tailEnd/>
          </a:ln>
        </p:spPr>
        <p:txBody>
          <a:bodyPr/>
          <a:lstStyle/>
          <a:p>
            <a:pPr algn="ctr"/>
            <a:r>
              <a:rPr lang="en-US" sz="1600"/>
              <a:t>47</a:t>
            </a:r>
          </a:p>
        </p:txBody>
      </p:sp>
      <p:sp>
        <p:nvSpPr>
          <p:cNvPr id="141325" name="Rectangle 97"/>
          <p:cNvSpPr>
            <a:spLocks noChangeArrowheads="1"/>
          </p:cNvSpPr>
          <p:nvPr/>
        </p:nvSpPr>
        <p:spPr bwMode="auto">
          <a:xfrm>
            <a:off x="5746750"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cxnSp>
        <p:nvCxnSpPr>
          <p:cNvPr id="141326" name="Straight Arrow Connector 100"/>
          <p:cNvCxnSpPr>
            <a:cxnSpLocks noChangeShapeType="1"/>
            <a:endCxn id="141321" idx="0"/>
          </p:cNvCxnSpPr>
          <p:nvPr/>
        </p:nvCxnSpPr>
        <p:spPr bwMode="auto">
          <a:xfrm rot="5400000">
            <a:off x="4333875" y="1863725"/>
            <a:ext cx="228600" cy="0"/>
          </a:xfrm>
          <a:prstGeom prst="straightConnector1">
            <a:avLst/>
          </a:prstGeom>
          <a:noFill/>
          <a:ln w="9525" algn="ctr">
            <a:solidFill>
              <a:schemeClr val="tx1"/>
            </a:solidFill>
            <a:round/>
            <a:headEnd/>
            <a:tailEnd type="arrow" w="med" len="med"/>
          </a:ln>
        </p:spPr>
      </p:cxnSp>
      <p:sp>
        <p:nvSpPr>
          <p:cNvPr id="141327" name="Rectangle 102"/>
          <p:cNvSpPr>
            <a:spLocks noChangeArrowheads="1"/>
          </p:cNvSpPr>
          <p:nvPr/>
        </p:nvSpPr>
        <p:spPr bwMode="auto">
          <a:xfrm>
            <a:off x="47625" y="3044825"/>
            <a:ext cx="233363"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28" name="Rectangle 103"/>
          <p:cNvSpPr>
            <a:spLocks noChangeArrowheads="1"/>
          </p:cNvSpPr>
          <p:nvPr/>
        </p:nvSpPr>
        <p:spPr bwMode="auto">
          <a:xfrm>
            <a:off x="280988" y="3044825"/>
            <a:ext cx="406400" cy="381000"/>
          </a:xfrm>
          <a:prstGeom prst="rect">
            <a:avLst/>
          </a:prstGeom>
          <a:solidFill>
            <a:srgbClr val="FFFFCC"/>
          </a:solidFill>
          <a:ln w="9525" algn="ctr">
            <a:solidFill>
              <a:schemeClr val="tx1"/>
            </a:solidFill>
            <a:round/>
            <a:headEnd/>
            <a:tailEnd/>
          </a:ln>
        </p:spPr>
        <p:txBody>
          <a:bodyPr/>
          <a:lstStyle/>
          <a:p>
            <a:pPr algn="ctr"/>
            <a:r>
              <a:rPr lang="en-US" sz="1600"/>
              <a:t>2</a:t>
            </a:r>
          </a:p>
        </p:txBody>
      </p:sp>
      <p:sp>
        <p:nvSpPr>
          <p:cNvPr id="141329" name="Rectangle 104"/>
          <p:cNvSpPr>
            <a:spLocks noChangeArrowheads="1"/>
          </p:cNvSpPr>
          <p:nvPr/>
        </p:nvSpPr>
        <p:spPr bwMode="auto">
          <a:xfrm>
            <a:off x="687388"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0" name="Rectangle 105"/>
          <p:cNvSpPr>
            <a:spLocks noChangeArrowheads="1"/>
          </p:cNvSpPr>
          <p:nvPr/>
        </p:nvSpPr>
        <p:spPr bwMode="auto">
          <a:xfrm>
            <a:off x="896938" y="3044825"/>
            <a:ext cx="406400" cy="381000"/>
          </a:xfrm>
          <a:prstGeom prst="rect">
            <a:avLst/>
          </a:prstGeom>
          <a:solidFill>
            <a:srgbClr val="FFFFCC"/>
          </a:solidFill>
          <a:ln w="9525" algn="ctr">
            <a:solidFill>
              <a:schemeClr val="tx1"/>
            </a:solidFill>
            <a:round/>
            <a:headEnd/>
            <a:tailEnd/>
          </a:ln>
        </p:spPr>
        <p:txBody>
          <a:bodyPr/>
          <a:lstStyle/>
          <a:p>
            <a:pPr algn="ctr"/>
            <a:r>
              <a:rPr lang="en-US" sz="1600"/>
              <a:t>5</a:t>
            </a:r>
          </a:p>
        </p:txBody>
      </p:sp>
      <p:sp>
        <p:nvSpPr>
          <p:cNvPr id="141331" name="Rectangle 106"/>
          <p:cNvSpPr>
            <a:spLocks noChangeArrowheads="1"/>
          </p:cNvSpPr>
          <p:nvPr/>
        </p:nvSpPr>
        <p:spPr bwMode="auto">
          <a:xfrm>
            <a:off x="1303338"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2" name="Rectangle 107"/>
          <p:cNvSpPr>
            <a:spLocks noChangeArrowheads="1"/>
          </p:cNvSpPr>
          <p:nvPr/>
        </p:nvSpPr>
        <p:spPr bwMode="auto">
          <a:xfrm>
            <a:off x="1512888" y="3044825"/>
            <a:ext cx="406400" cy="381000"/>
          </a:xfrm>
          <a:prstGeom prst="rect">
            <a:avLst/>
          </a:prstGeom>
          <a:solidFill>
            <a:srgbClr val="FFFFCC"/>
          </a:solidFill>
          <a:ln w="9525" algn="ctr">
            <a:solidFill>
              <a:schemeClr val="tx1"/>
            </a:solidFill>
            <a:round/>
            <a:headEnd/>
            <a:tailEnd/>
          </a:ln>
        </p:spPr>
        <p:txBody>
          <a:bodyPr/>
          <a:lstStyle/>
          <a:p>
            <a:pPr algn="ctr"/>
            <a:r>
              <a:rPr lang="en-US" sz="1600"/>
              <a:t>9</a:t>
            </a:r>
          </a:p>
        </p:txBody>
      </p:sp>
      <p:sp>
        <p:nvSpPr>
          <p:cNvPr id="141333" name="Rectangle 108"/>
          <p:cNvSpPr>
            <a:spLocks noChangeArrowheads="1"/>
          </p:cNvSpPr>
          <p:nvPr/>
        </p:nvSpPr>
        <p:spPr bwMode="auto">
          <a:xfrm>
            <a:off x="1919288"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4" name="Rectangle 109"/>
          <p:cNvSpPr>
            <a:spLocks noChangeArrowheads="1"/>
          </p:cNvSpPr>
          <p:nvPr/>
        </p:nvSpPr>
        <p:spPr bwMode="auto">
          <a:xfrm>
            <a:off x="2128838" y="3044825"/>
            <a:ext cx="406400" cy="381000"/>
          </a:xfrm>
          <a:prstGeom prst="rect">
            <a:avLst/>
          </a:prstGeom>
          <a:solidFill>
            <a:srgbClr val="FFFFCC"/>
          </a:solidFill>
          <a:ln w="9525" algn="ctr">
            <a:solidFill>
              <a:schemeClr val="tx1"/>
            </a:solidFill>
            <a:round/>
            <a:headEnd/>
            <a:tailEnd/>
          </a:ln>
        </p:spPr>
        <p:txBody>
          <a:bodyPr/>
          <a:lstStyle/>
          <a:p>
            <a:pPr algn="ctr"/>
            <a:endParaRPr lang="en-US" sz="1600"/>
          </a:p>
        </p:txBody>
      </p:sp>
      <p:sp>
        <p:nvSpPr>
          <p:cNvPr id="141335" name="Rectangle 110"/>
          <p:cNvSpPr>
            <a:spLocks noChangeArrowheads="1"/>
          </p:cNvSpPr>
          <p:nvPr/>
        </p:nvSpPr>
        <p:spPr bwMode="auto">
          <a:xfrm>
            <a:off x="2535238" y="3044825"/>
            <a:ext cx="234950" cy="381000"/>
          </a:xfrm>
          <a:prstGeom prst="rect">
            <a:avLst/>
          </a:prstGeom>
          <a:solidFill>
            <a:srgbClr val="FF9900"/>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6" name="Rectangle 111"/>
          <p:cNvSpPr>
            <a:spLocks noChangeArrowheads="1"/>
          </p:cNvSpPr>
          <p:nvPr/>
        </p:nvSpPr>
        <p:spPr bwMode="auto">
          <a:xfrm>
            <a:off x="2881313"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7" name="Rectangle 112"/>
          <p:cNvSpPr>
            <a:spLocks noChangeArrowheads="1"/>
          </p:cNvSpPr>
          <p:nvPr/>
        </p:nvSpPr>
        <p:spPr bwMode="auto">
          <a:xfrm>
            <a:off x="3116263" y="3044825"/>
            <a:ext cx="404812" cy="381000"/>
          </a:xfrm>
          <a:prstGeom prst="rect">
            <a:avLst/>
          </a:prstGeom>
          <a:solidFill>
            <a:srgbClr val="FFFFCC"/>
          </a:solidFill>
          <a:ln w="9525" algn="ctr">
            <a:solidFill>
              <a:schemeClr val="tx1"/>
            </a:solidFill>
            <a:round/>
            <a:headEnd/>
            <a:tailEnd/>
          </a:ln>
        </p:spPr>
        <p:txBody>
          <a:bodyPr/>
          <a:lstStyle/>
          <a:p>
            <a:pPr algn="ctr"/>
            <a:r>
              <a:rPr lang="en-US" sz="1200"/>
              <a:t>20</a:t>
            </a:r>
          </a:p>
        </p:txBody>
      </p:sp>
      <p:sp>
        <p:nvSpPr>
          <p:cNvPr id="141338" name="Rectangle 113"/>
          <p:cNvSpPr>
            <a:spLocks noChangeArrowheads="1"/>
          </p:cNvSpPr>
          <p:nvPr/>
        </p:nvSpPr>
        <p:spPr bwMode="auto">
          <a:xfrm>
            <a:off x="352107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9" name="Rectangle 114"/>
          <p:cNvSpPr>
            <a:spLocks noChangeArrowheads="1"/>
          </p:cNvSpPr>
          <p:nvPr/>
        </p:nvSpPr>
        <p:spPr bwMode="auto">
          <a:xfrm>
            <a:off x="3730625" y="3044825"/>
            <a:ext cx="406400" cy="381000"/>
          </a:xfrm>
          <a:prstGeom prst="rect">
            <a:avLst/>
          </a:prstGeom>
          <a:solidFill>
            <a:srgbClr val="FFFFCC"/>
          </a:solidFill>
          <a:ln w="9525" algn="ctr">
            <a:solidFill>
              <a:schemeClr val="tx1"/>
            </a:solidFill>
            <a:round/>
            <a:headEnd/>
            <a:tailEnd/>
          </a:ln>
        </p:spPr>
        <p:txBody>
          <a:bodyPr/>
          <a:lstStyle/>
          <a:p>
            <a:pPr algn="ctr"/>
            <a:r>
              <a:rPr lang="en-US" sz="1200"/>
              <a:t>21</a:t>
            </a:r>
          </a:p>
        </p:txBody>
      </p:sp>
      <p:sp>
        <p:nvSpPr>
          <p:cNvPr id="141340" name="Rectangle 115"/>
          <p:cNvSpPr>
            <a:spLocks noChangeArrowheads="1"/>
          </p:cNvSpPr>
          <p:nvPr/>
        </p:nvSpPr>
        <p:spPr bwMode="auto">
          <a:xfrm>
            <a:off x="413702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1" name="Rectangle 116"/>
          <p:cNvSpPr>
            <a:spLocks noChangeArrowheads="1"/>
          </p:cNvSpPr>
          <p:nvPr/>
        </p:nvSpPr>
        <p:spPr bwMode="auto">
          <a:xfrm>
            <a:off x="4346575" y="3044825"/>
            <a:ext cx="406400" cy="381000"/>
          </a:xfrm>
          <a:prstGeom prst="rect">
            <a:avLst/>
          </a:prstGeom>
          <a:solidFill>
            <a:srgbClr val="FFFFCC"/>
          </a:solidFill>
          <a:ln w="9525" algn="ctr">
            <a:solidFill>
              <a:schemeClr val="tx1"/>
            </a:solidFill>
            <a:round/>
            <a:headEnd/>
            <a:tailEnd/>
          </a:ln>
        </p:spPr>
        <p:txBody>
          <a:bodyPr/>
          <a:lstStyle/>
          <a:p>
            <a:pPr algn="ctr"/>
            <a:r>
              <a:rPr lang="en-US" sz="1200"/>
              <a:t>26</a:t>
            </a:r>
          </a:p>
        </p:txBody>
      </p:sp>
      <p:sp>
        <p:nvSpPr>
          <p:cNvPr id="141342" name="Rectangle 117"/>
          <p:cNvSpPr>
            <a:spLocks noChangeArrowheads="1"/>
          </p:cNvSpPr>
          <p:nvPr/>
        </p:nvSpPr>
        <p:spPr bwMode="auto">
          <a:xfrm>
            <a:off x="475297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3" name="Rectangle 118"/>
          <p:cNvSpPr>
            <a:spLocks noChangeArrowheads="1"/>
          </p:cNvSpPr>
          <p:nvPr/>
        </p:nvSpPr>
        <p:spPr bwMode="auto">
          <a:xfrm>
            <a:off x="4962525" y="3044825"/>
            <a:ext cx="406400" cy="381000"/>
          </a:xfrm>
          <a:prstGeom prst="rect">
            <a:avLst/>
          </a:prstGeom>
          <a:solidFill>
            <a:srgbClr val="FFFFCC"/>
          </a:solidFill>
          <a:ln w="9525" algn="ctr">
            <a:solidFill>
              <a:schemeClr val="tx1"/>
            </a:solidFill>
            <a:round/>
            <a:headEnd/>
            <a:tailEnd/>
          </a:ln>
        </p:spPr>
        <p:txBody>
          <a:bodyPr/>
          <a:lstStyle/>
          <a:p>
            <a:pPr algn="ctr"/>
            <a:r>
              <a:rPr lang="en-US" sz="1200" dirty="0"/>
              <a:t>30</a:t>
            </a:r>
          </a:p>
        </p:txBody>
      </p:sp>
      <p:sp>
        <p:nvSpPr>
          <p:cNvPr id="141344" name="Rectangle 119"/>
          <p:cNvSpPr>
            <a:spLocks noChangeArrowheads="1"/>
          </p:cNvSpPr>
          <p:nvPr/>
        </p:nvSpPr>
        <p:spPr bwMode="auto">
          <a:xfrm>
            <a:off x="5368925" y="3044825"/>
            <a:ext cx="234950" cy="381000"/>
          </a:xfrm>
          <a:prstGeom prst="rect">
            <a:avLst/>
          </a:prstGeom>
          <a:solidFill>
            <a:srgbClr val="FF9900"/>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5" name="Rectangle 120"/>
          <p:cNvSpPr>
            <a:spLocks noChangeArrowheads="1"/>
          </p:cNvSpPr>
          <p:nvPr/>
        </p:nvSpPr>
        <p:spPr bwMode="auto">
          <a:xfrm>
            <a:off x="5707063" y="3044825"/>
            <a:ext cx="233362"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6" name="Rectangle 121"/>
          <p:cNvSpPr>
            <a:spLocks noChangeArrowheads="1"/>
          </p:cNvSpPr>
          <p:nvPr/>
        </p:nvSpPr>
        <p:spPr bwMode="auto">
          <a:xfrm>
            <a:off x="5940425" y="3044825"/>
            <a:ext cx="406400" cy="381000"/>
          </a:xfrm>
          <a:prstGeom prst="rect">
            <a:avLst/>
          </a:prstGeom>
          <a:solidFill>
            <a:srgbClr val="FFFFCC"/>
          </a:solidFill>
          <a:ln w="9525" algn="ctr">
            <a:solidFill>
              <a:schemeClr val="tx1"/>
            </a:solidFill>
            <a:round/>
            <a:headEnd/>
            <a:tailEnd/>
          </a:ln>
        </p:spPr>
        <p:txBody>
          <a:bodyPr/>
          <a:lstStyle/>
          <a:p>
            <a:pPr algn="ctr"/>
            <a:r>
              <a:rPr lang="en-US" sz="1200"/>
              <a:t>32</a:t>
            </a:r>
          </a:p>
        </p:txBody>
      </p:sp>
      <p:sp>
        <p:nvSpPr>
          <p:cNvPr id="141347" name="Rectangle 122"/>
          <p:cNvSpPr>
            <a:spLocks noChangeArrowheads="1"/>
          </p:cNvSpPr>
          <p:nvPr/>
        </p:nvSpPr>
        <p:spPr bwMode="auto">
          <a:xfrm>
            <a:off x="634682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8" name="Rectangle 123"/>
          <p:cNvSpPr>
            <a:spLocks noChangeArrowheads="1"/>
          </p:cNvSpPr>
          <p:nvPr/>
        </p:nvSpPr>
        <p:spPr bwMode="auto">
          <a:xfrm>
            <a:off x="6556375" y="3044825"/>
            <a:ext cx="406400" cy="381000"/>
          </a:xfrm>
          <a:prstGeom prst="rect">
            <a:avLst/>
          </a:prstGeom>
          <a:solidFill>
            <a:srgbClr val="FFFFCC"/>
          </a:solidFill>
          <a:ln w="9525" algn="ctr">
            <a:solidFill>
              <a:schemeClr val="tx1"/>
            </a:solidFill>
            <a:round/>
            <a:headEnd/>
            <a:tailEnd/>
          </a:ln>
        </p:spPr>
        <p:txBody>
          <a:bodyPr/>
          <a:lstStyle/>
          <a:p>
            <a:pPr algn="ctr"/>
            <a:r>
              <a:rPr lang="en-US" sz="1200"/>
              <a:t>36</a:t>
            </a:r>
          </a:p>
        </p:txBody>
      </p:sp>
      <p:sp>
        <p:nvSpPr>
          <p:cNvPr id="141349" name="Rectangle 124"/>
          <p:cNvSpPr>
            <a:spLocks noChangeArrowheads="1"/>
          </p:cNvSpPr>
          <p:nvPr/>
        </p:nvSpPr>
        <p:spPr bwMode="auto">
          <a:xfrm>
            <a:off x="696277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50" name="Rectangle 125"/>
          <p:cNvSpPr>
            <a:spLocks noChangeArrowheads="1"/>
          </p:cNvSpPr>
          <p:nvPr/>
        </p:nvSpPr>
        <p:spPr bwMode="auto">
          <a:xfrm>
            <a:off x="7172325" y="3044825"/>
            <a:ext cx="406400" cy="381000"/>
          </a:xfrm>
          <a:prstGeom prst="rect">
            <a:avLst/>
          </a:prstGeom>
          <a:solidFill>
            <a:srgbClr val="FFFFCC"/>
          </a:solidFill>
          <a:ln w="9525" algn="ctr">
            <a:solidFill>
              <a:schemeClr val="tx1"/>
            </a:solidFill>
            <a:round/>
            <a:headEnd/>
            <a:tailEnd/>
          </a:ln>
        </p:spPr>
        <p:txBody>
          <a:bodyPr/>
          <a:lstStyle/>
          <a:p>
            <a:pPr algn="ctr"/>
            <a:endParaRPr lang="en-US" sz="1600"/>
          </a:p>
        </p:txBody>
      </p:sp>
      <p:sp>
        <p:nvSpPr>
          <p:cNvPr id="141351" name="Rectangle 126"/>
          <p:cNvSpPr>
            <a:spLocks noChangeArrowheads="1"/>
          </p:cNvSpPr>
          <p:nvPr/>
        </p:nvSpPr>
        <p:spPr bwMode="auto">
          <a:xfrm>
            <a:off x="757872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52" name="Rectangle 127"/>
          <p:cNvSpPr>
            <a:spLocks noChangeArrowheads="1"/>
          </p:cNvSpPr>
          <p:nvPr/>
        </p:nvSpPr>
        <p:spPr bwMode="auto">
          <a:xfrm>
            <a:off x="7788275" y="3044825"/>
            <a:ext cx="406400" cy="381000"/>
          </a:xfrm>
          <a:prstGeom prst="rect">
            <a:avLst/>
          </a:prstGeom>
          <a:solidFill>
            <a:srgbClr val="FFFFCC"/>
          </a:solidFill>
          <a:ln w="9525" algn="ctr">
            <a:solidFill>
              <a:schemeClr val="tx1"/>
            </a:solidFill>
            <a:round/>
            <a:headEnd/>
            <a:tailEnd/>
          </a:ln>
        </p:spPr>
        <p:txBody>
          <a:bodyPr/>
          <a:lstStyle/>
          <a:p>
            <a:pPr algn="ctr"/>
            <a:endParaRPr lang="en-US" sz="1600"/>
          </a:p>
        </p:txBody>
      </p:sp>
      <p:sp>
        <p:nvSpPr>
          <p:cNvPr id="141353" name="Rectangle 128"/>
          <p:cNvSpPr>
            <a:spLocks noChangeArrowheads="1"/>
          </p:cNvSpPr>
          <p:nvPr/>
        </p:nvSpPr>
        <p:spPr bwMode="auto">
          <a:xfrm>
            <a:off x="8194675" y="3044825"/>
            <a:ext cx="234950" cy="381000"/>
          </a:xfrm>
          <a:prstGeom prst="rect">
            <a:avLst/>
          </a:prstGeom>
          <a:solidFill>
            <a:srgbClr val="FF9900"/>
          </a:solidFill>
          <a:ln w="9525" algn="ctr">
            <a:solidFill>
              <a:schemeClr val="tx1"/>
            </a:solidFill>
            <a:round/>
            <a:headEnd/>
            <a:tailEnd/>
          </a:ln>
        </p:spPr>
        <p:txBody>
          <a:bodyPr/>
          <a:lstStyle/>
          <a:p>
            <a:pPr algn="ctr"/>
            <a:r>
              <a:rPr lang="en-US" sz="1600">
                <a:sym typeface="Symbol" pitchFamily="18" charset="2"/>
              </a:rPr>
              <a:t></a:t>
            </a:r>
            <a:endParaRPr lang="en-US" sz="1600"/>
          </a:p>
        </p:txBody>
      </p:sp>
      <p:cxnSp>
        <p:nvCxnSpPr>
          <p:cNvPr id="141354" name="Straight Arrow Connector 141"/>
          <p:cNvCxnSpPr>
            <a:cxnSpLocks noChangeShapeType="1"/>
          </p:cNvCxnSpPr>
          <p:nvPr/>
        </p:nvCxnSpPr>
        <p:spPr bwMode="auto">
          <a:xfrm rot="10800000" flipV="1">
            <a:off x="1430338" y="2170113"/>
            <a:ext cx="1568450" cy="874712"/>
          </a:xfrm>
          <a:prstGeom prst="straightConnector1">
            <a:avLst/>
          </a:prstGeom>
          <a:noFill/>
          <a:ln w="9525" algn="ctr">
            <a:solidFill>
              <a:schemeClr val="tx1"/>
            </a:solidFill>
            <a:round/>
            <a:headEnd/>
            <a:tailEnd type="arrow" w="med" len="med"/>
          </a:ln>
        </p:spPr>
      </p:cxnSp>
      <p:cxnSp>
        <p:nvCxnSpPr>
          <p:cNvPr id="141355" name="Straight Arrow Connector 143"/>
          <p:cNvCxnSpPr>
            <a:cxnSpLocks noChangeShapeType="1"/>
            <a:endCxn id="141340" idx="0"/>
          </p:cNvCxnSpPr>
          <p:nvPr/>
        </p:nvCxnSpPr>
        <p:spPr bwMode="auto">
          <a:xfrm rot="16200000" flipH="1">
            <a:off x="3554413" y="2344737"/>
            <a:ext cx="876300" cy="523875"/>
          </a:xfrm>
          <a:prstGeom prst="straightConnector1">
            <a:avLst/>
          </a:prstGeom>
          <a:noFill/>
          <a:ln w="9525" algn="ctr">
            <a:solidFill>
              <a:schemeClr val="tx1"/>
            </a:solidFill>
            <a:round/>
            <a:headEnd/>
            <a:tailEnd type="arrow" w="med" len="med"/>
          </a:ln>
        </p:spPr>
      </p:cxnSp>
      <p:cxnSp>
        <p:nvCxnSpPr>
          <p:cNvPr id="141356" name="Straight Arrow Connector 145"/>
          <p:cNvCxnSpPr>
            <a:cxnSpLocks noChangeShapeType="1"/>
            <a:endCxn id="141349" idx="0"/>
          </p:cNvCxnSpPr>
          <p:nvPr/>
        </p:nvCxnSpPr>
        <p:spPr bwMode="auto">
          <a:xfrm>
            <a:off x="4448175" y="2206625"/>
            <a:ext cx="2632075" cy="838200"/>
          </a:xfrm>
          <a:prstGeom prst="straightConnector1">
            <a:avLst/>
          </a:prstGeom>
          <a:noFill/>
          <a:ln w="9525" algn="ctr">
            <a:solidFill>
              <a:schemeClr val="tx1"/>
            </a:solidFill>
            <a:round/>
            <a:headEnd/>
            <a:tailEnd type="arrow" w="med" len="med"/>
          </a:ln>
        </p:spPr>
      </p:cxnSp>
      <p:sp>
        <p:nvSpPr>
          <p:cNvPr id="141357" name="Rectangle 154"/>
          <p:cNvSpPr>
            <a:spLocks noChangeArrowheads="1"/>
          </p:cNvSpPr>
          <p:nvPr/>
        </p:nvSpPr>
        <p:spPr bwMode="auto">
          <a:xfrm>
            <a:off x="8505825" y="3044825"/>
            <a:ext cx="233363"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58" name="Rectangle 155"/>
          <p:cNvSpPr>
            <a:spLocks noChangeArrowheads="1"/>
          </p:cNvSpPr>
          <p:nvPr/>
        </p:nvSpPr>
        <p:spPr bwMode="auto">
          <a:xfrm>
            <a:off x="8739188" y="3044825"/>
            <a:ext cx="358775" cy="381000"/>
          </a:xfrm>
          <a:prstGeom prst="rect">
            <a:avLst/>
          </a:prstGeom>
          <a:solidFill>
            <a:srgbClr val="FFFFCC"/>
          </a:solidFill>
          <a:ln w="9525" algn="ctr">
            <a:solidFill>
              <a:schemeClr val="tx1"/>
            </a:solidFill>
            <a:round/>
            <a:headEnd/>
            <a:tailEnd/>
          </a:ln>
        </p:spPr>
        <p:txBody>
          <a:bodyPr/>
          <a:lstStyle/>
          <a:p>
            <a:pPr algn="ctr"/>
            <a:endParaRPr lang="en-US" sz="1600"/>
          </a:p>
        </p:txBody>
      </p:sp>
      <p:cxnSp>
        <p:nvCxnSpPr>
          <p:cNvPr id="141359" name="Straight Arrow Connector 157"/>
          <p:cNvCxnSpPr>
            <a:cxnSpLocks noChangeShapeType="1"/>
            <a:endCxn id="141358" idx="0"/>
          </p:cNvCxnSpPr>
          <p:nvPr/>
        </p:nvCxnSpPr>
        <p:spPr bwMode="auto">
          <a:xfrm>
            <a:off x="5162550" y="2168525"/>
            <a:ext cx="3756025" cy="876300"/>
          </a:xfrm>
          <a:prstGeom prst="straightConnector1">
            <a:avLst/>
          </a:prstGeom>
          <a:noFill/>
          <a:ln w="9525" algn="ctr">
            <a:solidFill>
              <a:schemeClr val="tx1"/>
            </a:solidFill>
            <a:round/>
            <a:headEnd/>
            <a:tailEnd type="arrow" w="med" len="med"/>
          </a:ln>
        </p:spPr>
      </p:cxnSp>
      <p:sp>
        <p:nvSpPr>
          <p:cNvPr id="141360" name="TextBox 178"/>
          <p:cNvSpPr txBox="1">
            <a:spLocks noChangeArrowheads="1"/>
          </p:cNvSpPr>
          <p:nvPr/>
        </p:nvSpPr>
        <p:spPr bwMode="auto">
          <a:xfrm>
            <a:off x="30163" y="4476750"/>
            <a:ext cx="398462" cy="400050"/>
          </a:xfrm>
          <a:prstGeom prst="rect">
            <a:avLst/>
          </a:prstGeom>
          <a:noFill/>
          <a:ln w="9525">
            <a:noFill/>
            <a:miter lim="800000"/>
            <a:headEnd/>
            <a:tailEnd/>
          </a:ln>
        </p:spPr>
        <p:txBody>
          <a:bodyPr wrap="none">
            <a:spAutoFit/>
          </a:bodyPr>
          <a:lstStyle/>
          <a:p>
            <a:r>
              <a:rPr lang="en-US" sz="2000"/>
              <a:t>d</a:t>
            </a:r>
            <a:r>
              <a:rPr lang="en-US" sz="2000" baseline="-25000"/>
              <a:t>1</a:t>
            </a:r>
          </a:p>
        </p:txBody>
      </p:sp>
      <p:sp>
        <p:nvSpPr>
          <p:cNvPr id="141361" name="TextBox 179"/>
          <p:cNvSpPr txBox="1">
            <a:spLocks noChangeArrowheads="1"/>
          </p:cNvSpPr>
          <p:nvPr/>
        </p:nvSpPr>
        <p:spPr bwMode="auto">
          <a:xfrm>
            <a:off x="639763" y="4476750"/>
            <a:ext cx="398462" cy="400050"/>
          </a:xfrm>
          <a:prstGeom prst="rect">
            <a:avLst/>
          </a:prstGeom>
          <a:noFill/>
          <a:ln w="9525">
            <a:noFill/>
            <a:miter lim="800000"/>
            <a:headEnd/>
            <a:tailEnd/>
          </a:ln>
        </p:spPr>
        <p:txBody>
          <a:bodyPr wrap="none">
            <a:spAutoFit/>
          </a:bodyPr>
          <a:lstStyle/>
          <a:p>
            <a:r>
              <a:rPr lang="en-US" sz="2000"/>
              <a:t>d</a:t>
            </a:r>
            <a:r>
              <a:rPr lang="en-US" sz="2000" baseline="-25000"/>
              <a:t>2</a:t>
            </a:r>
          </a:p>
        </p:txBody>
      </p:sp>
      <p:sp>
        <p:nvSpPr>
          <p:cNvPr id="141362" name="TextBox 180"/>
          <p:cNvSpPr txBox="1">
            <a:spLocks noChangeArrowheads="1"/>
          </p:cNvSpPr>
          <p:nvPr/>
        </p:nvSpPr>
        <p:spPr bwMode="auto">
          <a:xfrm>
            <a:off x="1249363" y="4476750"/>
            <a:ext cx="398462" cy="400050"/>
          </a:xfrm>
          <a:prstGeom prst="rect">
            <a:avLst/>
          </a:prstGeom>
          <a:noFill/>
          <a:ln w="9525">
            <a:noFill/>
            <a:miter lim="800000"/>
            <a:headEnd/>
            <a:tailEnd/>
          </a:ln>
        </p:spPr>
        <p:txBody>
          <a:bodyPr wrap="none">
            <a:spAutoFit/>
          </a:bodyPr>
          <a:lstStyle/>
          <a:p>
            <a:r>
              <a:rPr lang="en-US" sz="2000"/>
              <a:t>d</a:t>
            </a:r>
            <a:r>
              <a:rPr lang="en-US" sz="2000" baseline="-25000"/>
              <a:t>3</a:t>
            </a:r>
          </a:p>
        </p:txBody>
      </p:sp>
      <p:sp>
        <p:nvSpPr>
          <p:cNvPr id="141363" name="TextBox 181"/>
          <p:cNvSpPr txBox="1">
            <a:spLocks noChangeArrowheads="1"/>
          </p:cNvSpPr>
          <p:nvPr/>
        </p:nvSpPr>
        <p:spPr bwMode="auto">
          <a:xfrm>
            <a:off x="2773363" y="4476750"/>
            <a:ext cx="398462" cy="400050"/>
          </a:xfrm>
          <a:prstGeom prst="rect">
            <a:avLst/>
          </a:prstGeom>
          <a:noFill/>
          <a:ln w="9525">
            <a:noFill/>
            <a:miter lim="800000"/>
            <a:headEnd/>
            <a:tailEnd/>
          </a:ln>
        </p:spPr>
        <p:txBody>
          <a:bodyPr wrap="none">
            <a:spAutoFit/>
          </a:bodyPr>
          <a:lstStyle/>
          <a:p>
            <a:r>
              <a:rPr lang="en-US" sz="2000"/>
              <a:t>d</a:t>
            </a:r>
            <a:r>
              <a:rPr lang="en-US" sz="2000" baseline="-25000"/>
              <a:t>4</a:t>
            </a:r>
          </a:p>
        </p:txBody>
      </p:sp>
      <p:sp>
        <p:nvSpPr>
          <p:cNvPr id="141364" name="TextBox 182"/>
          <p:cNvSpPr txBox="1">
            <a:spLocks noChangeArrowheads="1"/>
          </p:cNvSpPr>
          <p:nvPr/>
        </p:nvSpPr>
        <p:spPr bwMode="auto">
          <a:xfrm>
            <a:off x="3400425" y="4476750"/>
            <a:ext cx="396875" cy="400050"/>
          </a:xfrm>
          <a:prstGeom prst="rect">
            <a:avLst/>
          </a:prstGeom>
          <a:noFill/>
          <a:ln w="9525">
            <a:noFill/>
            <a:miter lim="800000"/>
            <a:headEnd/>
            <a:tailEnd/>
          </a:ln>
        </p:spPr>
        <p:txBody>
          <a:bodyPr wrap="none">
            <a:spAutoFit/>
          </a:bodyPr>
          <a:lstStyle/>
          <a:p>
            <a:r>
              <a:rPr lang="en-US" sz="2000"/>
              <a:t>d</a:t>
            </a:r>
            <a:r>
              <a:rPr lang="en-US" sz="2000" baseline="-25000"/>
              <a:t>5</a:t>
            </a:r>
          </a:p>
        </p:txBody>
      </p:sp>
      <p:sp>
        <p:nvSpPr>
          <p:cNvPr id="141365" name="TextBox 183"/>
          <p:cNvSpPr txBox="1">
            <a:spLocks noChangeArrowheads="1"/>
          </p:cNvSpPr>
          <p:nvPr/>
        </p:nvSpPr>
        <p:spPr bwMode="auto">
          <a:xfrm>
            <a:off x="4025900" y="4476750"/>
            <a:ext cx="398463" cy="400050"/>
          </a:xfrm>
          <a:prstGeom prst="rect">
            <a:avLst/>
          </a:prstGeom>
          <a:noFill/>
          <a:ln w="9525">
            <a:noFill/>
            <a:miter lim="800000"/>
            <a:headEnd/>
            <a:tailEnd/>
          </a:ln>
        </p:spPr>
        <p:txBody>
          <a:bodyPr wrap="none">
            <a:spAutoFit/>
          </a:bodyPr>
          <a:lstStyle/>
          <a:p>
            <a:r>
              <a:rPr lang="en-US" sz="2000"/>
              <a:t>d</a:t>
            </a:r>
            <a:r>
              <a:rPr lang="en-US" sz="2000" baseline="-25000"/>
              <a:t>6</a:t>
            </a:r>
          </a:p>
        </p:txBody>
      </p:sp>
      <p:sp>
        <p:nvSpPr>
          <p:cNvPr id="141366" name="TextBox 184"/>
          <p:cNvSpPr txBox="1">
            <a:spLocks noChangeArrowheads="1"/>
          </p:cNvSpPr>
          <p:nvPr/>
        </p:nvSpPr>
        <p:spPr bwMode="auto">
          <a:xfrm>
            <a:off x="4652963" y="4476750"/>
            <a:ext cx="396875" cy="400050"/>
          </a:xfrm>
          <a:prstGeom prst="rect">
            <a:avLst/>
          </a:prstGeom>
          <a:noFill/>
          <a:ln w="9525">
            <a:noFill/>
            <a:miter lim="800000"/>
            <a:headEnd/>
            <a:tailEnd/>
          </a:ln>
        </p:spPr>
        <p:txBody>
          <a:bodyPr wrap="none">
            <a:spAutoFit/>
          </a:bodyPr>
          <a:lstStyle/>
          <a:p>
            <a:r>
              <a:rPr lang="en-US" sz="2000"/>
              <a:t>d</a:t>
            </a:r>
            <a:r>
              <a:rPr lang="en-US" sz="2000" baseline="-25000"/>
              <a:t>7</a:t>
            </a:r>
          </a:p>
        </p:txBody>
      </p:sp>
      <p:sp>
        <p:nvSpPr>
          <p:cNvPr id="141367" name="TextBox 185"/>
          <p:cNvSpPr txBox="1">
            <a:spLocks noChangeArrowheads="1"/>
          </p:cNvSpPr>
          <p:nvPr/>
        </p:nvSpPr>
        <p:spPr bwMode="auto">
          <a:xfrm>
            <a:off x="5610225" y="4476750"/>
            <a:ext cx="396875" cy="400050"/>
          </a:xfrm>
          <a:prstGeom prst="rect">
            <a:avLst/>
          </a:prstGeom>
          <a:noFill/>
          <a:ln w="9525">
            <a:noFill/>
            <a:miter lim="800000"/>
            <a:headEnd/>
            <a:tailEnd/>
          </a:ln>
        </p:spPr>
        <p:txBody>
          <a:bodyPr wrap="none">
            <a:spAutoFit/>
          </a:bodyPr>
          <a:lstStyle/>
          <a:p>
            <a:r>
              <a:rPr lang="en-US" sz="2000"/>
              <a:t>d</a:t>
            </a:r>
            <a:r>
              <a:rPr lang="en-US" sz="2000" baseline="-25000"/>
              <a:t>8</a:t>
            </a:r>
          </a:p>
        </p:txBody>
      </p:sp>
      <p:sp>
        <p:nvSpPr>
          <p:cNvPr id="141368" name="TextBox 186"/>
          <p:cNvSpPr txBox="1">
            <a:spLocks noChangeArrowheads="1"/>
          </p:cNvSpPr>
          <p:nvPr/>
        </p:nvSpPr>
        <p:spPr bwMode="auto">
          <a:xfrm>
            <a:off x="6219825" y="4476750"/>
            <a:ext cx="396875" cy="400050"/>
          </a:xfrm>
          <a:prstGeom prst="rect">
            <a:avLst/>
          </a:prstGeom>
          <a:noFill/>
          <a:ln w="9525">
            <a:noFill/>
            <a:miter lim="800000"/>
            <a:headEnd/>
            <a:tailEnd/>
          </a:ln>
        </p:spPr>
        <p:txBody>
          <a:bodyPr wrap="none">
            <a:spAutoFit/>
          </a:bodyPr>
          <a:lstStyle/>
          <a:p>
            <a:r>
              <a:rPr lang="en-US" sz="2000"/>
              <a:t>d</a:t>
            </a:r>
            <a:r>
              <a:rPr lang="en-US" sz="2000" baseline="-25000"/>
              <a:t>9</a:t>
            </a:r>
          </a:p>
        </p:txBody>
      </p:sp>
      <p:cxnSp>
        <p:nvCxnSpPr>
          <p:cNvPr id="141369" name="Straight Arrow Connector 162"/>
          <p:cNvCxnSpPr>
            <a:cxnSpLocks noChangeShapeType="1"/>
          </p:cNvCxnSpPr>
          <p:nvPr/>
        </p:nvCxnSpPr>
        <p:spPr bwMode="auto">
          <a:xfrm flipH="1">
            <a:off x="176213" y="3235325"/>
            <a:ext cx="6350" cy="1257300"/>
          </a:xfrm>
          <a:prstGeom prst="straightConnector1">
            <a:avLst/>
          </a:prstGeom>
          <a:noFill/>
          <a:ln w="9525" algn="ctr">
            <a:solidFill>
              <a:schemeClr val="tx1"/>
            </a:solidFill>
            <a:round/>
            <a:headEnd/>
            <a:tailEnd type="arrow" w="med" len="med"/>
          </a:ln>
        </p:spPr>
      </p:cxnSp>
      <p:cxnSp>
        <p:nvCxnSpPr>
          <p:cNvPr id="141370" name="Straight Arrow Connector 164"/>
          <p:cNvCxnSpPr>
            <a:cxnSpLocks noChangeShapeType="1"/>
          </p:cNvCxnSpPr>
          <p:nvPr/>
        </p:nvCxnSpPr>
        <p:spPr bwMode="auto">
          <a:xfrm flipH="1">
            <a:off x="809625" y="3235325"/>
            <a:ext cx="4763" cy="1257300"/>
          </a:xfrm>
          <a:prstGeom prst="straightConnector1">
            <a:avLst/>
          </a:prstGeom>
          <a:noFill/>
          <a:ln w="9525" algn="ctr">
            <a:solidFill>
              <a:schemeClr val="tx1"/>
            </a:solidFill>
            <a:round/>
            <a:headEnd/>
            <a:tailEnd type="arrow" w="med" len="med"/>
          </a:ln>
        </p:spPr>
      </p:cxnSp>
      <p:cxnSp>
        <p:nvCxnSpPr>
          <p:cNvPr id="141371" name="Straight Arrow Connector 165"/>
          <p:cNvCxnSpPr>
            <a:cxnSpLocks noChangeShapeType="1"/>
          </p:cNvCxnSpPr>
          <p:nvPr/>
        </p:nvCxnSpPr>
        <p:spPr bwMode="auto">
          <a:xfrm flipH="1">
            <a:off x="1423988" y="3235325"/>
            <a:ext cx="6350" cy="1257300"/>
          </a:xfrm>
          <a:prstGeom prst="straightConnector1">
            <a:avLst/>
          </a:prstGeom>
          <a:noFill/>
          <a:ln w="9525" algn="ctr">
            <a:solidFill>
              <a:schemeClr val="tx1"/>
            </a:solidFill>
            <a:round/>
            <a:headEnd/>
            <a:tailEnd type="arrow" w="med" len="med"/>
          </a:ln>
        </p:spPr>
      </p:cxnSp>
      <p:cxnSp>
        <p:nvCxnSpPr>
          <p:cNvPr id="141372" name="Straight Arrow Connector 168"/>
          <p:cNvCxnSpPr>
            <a:cxnSpLocks noChangeShapeType="1"/>
          </p:cNvCxnSpPr>
          <p:nvPr/>
        </p:nvCxnSpPr>
        <p:spPr bwMode="auto">
          <a:xfrm flipH="1">
            <a:off x="2989263" y="3235325"/>
            <a:ext cx="6350" cy="1257300"/>
          </a:xfrm>
          <a:prstGeom prst="straightConnector1">
            <a:avLst/>
          </a:prstGeom>
          <a:noFill/>
          <a:ln w="9525" algn="ctr">
            <a:solidFill>
              <a:schemeClr val="tx1"/>
            </a:solidFill>
            <a:round/>
            <a:headEnd/>
            <a:tailEnd type="arrow" w="med" len="med"/>
          </a:ln>
        </p:spPr>
      </p:cxnSp>
      <p:cxnSp>
        <p:nvCxnSpPr>
          <p:cNvPr id="141373" name="Straight Arrow Connector 169"/>
          <p:cNvCxnSpPr>
            <a:cxnSpLocks noChangeShapeType="1"/>
          </p:cNvCxnSpPr>
          <p:nvPr/>
        </p:nvCxnSpPr>
        <p:spPr bwMode="auto">
          <a:xfrm flipH="1">
            <a:off x="3605213" y="3235325"/>
            <a:ext cx="6350" cy="1257300"/>
          </a:xfrm>
          <a:prstGeom prst="straightConnector1">
            <a:avLst/>
          </a:prstGeom>
          <a:noFill/>
          <a:ln w="9525" algn="ctr">
            <a:solidFill>
              <a:schemeClr val="tx1"/>
            </a:solidFill>
            <a:round/>
            <a:headEnd/>
            <a:tailEnd type="arrow" w="med" len="med"/>
          </a:ln>
        </p:spPr>
      </p:cxnSp>
      <p:cxnSp>
        <p:nvCxnSpPr>
          <p:cNvPr id="141374" name="Straight Arrow Connector 170"/>
          <p:cNvCxnSpPr>
            <a:cxnSpLocks noChangeShapeType="1"/>
          </p:cNvCxnSpPr>
          <p:nvPr/>
        </p:nvCxnSpPr>
        <p:spPr bwMode="auto">
          <a:xfrm flipH="1">
            <a:off x="4221163" y="3235325"/>
            <a:ext cx="4762" cy="1257300"/>
          </a:xfrm>
          <a:prstGeom prst="straightConnector1">
            <a:avLst/>
          </a:prstGeom>
          <a:noFill/>
          <a:ln w="9525" algn="ctr">
            <a:solidFill>
              <a:schemeClr val="tx1"/>
            </a:solidFill>
            <a:round/>
            <a:headEnd/>
            <a:tailEnd type="arrow" w="med" len="med"/>
          </a:ln>
        </p:spPr>
      </p:cxnSp>
      <p:cxnSp>
        <p:nvCxnSpPr>
          <p:cNvPr id="141375" name="Straight Arrow Connector 171"/>
          <p:cNvCxnSpPr>
            <a:cxnSpLocks noChangeShapeType="1"/>
          </p:cNvCxnSpPr>
          <p:nvPr/>
        </p:nvCxnSpPr>
        <p:spPr bwMode="auto">
          <a:xfrm flipH="1">
            <a:off x="4835525" y="3235325"/>
            <a:ext cx="6350" cy="1257300"/>
          </a:xfrm>
          <a:prstGeom prst="straightConnector1">
            <a:avLst/>
          </a:prstGeom>
          <a:noFill/>
          <a:ln w="9525" algn="ctr">
            <a:solidFill>
              <a:schemeClr val="tx1"/>
            </a:solidFill>
            <a:round/>
            <a:headEnd/>
            <a:tailEnd type="arrow" w="med" len="med"/>
          </a:ln>
        </p:spPr>
      </p:cxnSp>
      <p:cxnSp>
        <p:nvCxnSpPr>
          <p:cNvPr id="141376" name="Straight Arrow Connector 173"/>
          <p:cNvCxnSpPr>
            <a:cxnSpLocks noChangeShapeType="1"/>
          </p:cNvCxnSpPr>
          <p:nvPr/>
        </p:nvCxnSpPr>
        <p:spPr bwMode="auto">
          <a:xfrm flipH="1">
            <a:off x="5808663" y="3235325"/>
            <a:ext cx="6350" cy="1257300"/>
          </a:xfrm>
          <a:prstGeom prst="straightConnector1">
            <a:avLst/>
          </a:prstGeom>
          <a:noFill/>
          <a:ln w="9525" algn="ctr">
            <a:solidFill>
              <a:schemeClr val="tx1"/>
            </a:solidFill>
            <a:round/>
            <a:headEnd/>
            <a:tailEnd type="arrow" w="med" len="med"/>
          </a:ln>
        </p:spPr>
      </p:cxnSp>
      <p:cxnSp>
        <p:nvCxnSpPr>
          <p:cNvPr id="141377" name="Straight Arrow Connector 174"/>
          <p:cNvCxnSpPr>
            <a:cxnSpLocks noChangeShapeType="1"/>
          </p:cNvCxnSpPr>
          <p:nvPr/>
        </p:nvCxnSpPr>
        <p:spPr bwMode="auto">
          <a:xfrm flipH="1">
            <a:off x="6424613" y="3235325"/>
            <a:ext cx="6350" cy="1257300"/>
          </a:xfrm>
          <a:prstGeom prst="straightConnector1">
            <a:avLst/>
          </a:prstGeom>
          <a:noFill/>
          <a:ln w="9525" algn="ctr">
            <a:solidFill>
              <a:schemeClr val="tx1"/>
            </a:solidFill>
            <a:round/>
            <a:headEnd/>
            <a:tailEnd type="arrow" w="med" len="med"/>
          </a:ln>
        </p:spPr>
      </p:cxnSp>
      <p:cxnSp>
        <p:nvCxnSpPr>
          <p:cNvPr id="141378" name="Curved Connector 198"/>
          <p:cNvCxnSpPr>
            <a:cxnSpLocks noChangeShapeType="1"/>
            <a:stCxn id="141335" idx="0"/>
            <a:endCxn id="141336" idx="0"/>
          </p:cNvCxnSpPr>
          <p:nvPr/>
        </p:nvCxnSpPr>
        <p:spPr bwMode="auto">
          <a:xfrm rot="5400000" flipH="1" flipV="1">
            <a:off x="2824957" y="2870994"/>
            <a:ext cx="1587" cy="346075"/>
          </a:xfrm>
          <a:prstGeom prst="curvedConnector3">
            <a:avLst>
              <a:gd name="adj1" fmla="val 14395468"/>
            </a:avLst>
          </a:prstGeom>
          <a:noFill/>
          <a:ln w="9525" algn="ctr">
            <a:solidFill>
              <a:schemeClr val="tx1"/>
            </a:solidFill>
            <a:round/>
            <a:headEnd/>
            <a:tailEnd type="arrow" w="med" len="med"/>
          </a:ln>
        </p:spPr>
      </p:cxnSp>
      <p:cxnSp>
        <p:nvCxnSpPr>
          <p:cNvPr id="141379" name="Curved Connector 199"/>
          <p:cNvCxnSpPr>
            <a:cxnSpLocks noChangeShapeType="1"/>
          </p:cNvCxnSpPr>
          <p:nvPr/>
        </p:nvCxnSpPr>
        <p:spPr bwMode="auto">
          <a:xfrm rot="5400000" flipH="1" flipV="1">
            <a:off x="5664994" y="2872581"/>
            <a:ext cx="1588" cy="346075"/>
          </a:xfrm>
          <a:prstGeom prst="curvedConnector3">
            <a:avLst>
              <a:gd name="adj1" fmla="val 14395468"/>
            </a:avLst>
          </a:prstGeom>
          <a:noFill/>
          <a:ln w="9525" algn="ctr">
            <a:solidFill>
              <a:schemeClr val="tx1"/>
            </a:solidFill>
            <a:round/>
            <a:headEnd/>
            <a:tailEnd type="arrow" w="med" len="med"/>
          </a:ln>
        </p:spPr>
      </p:cxnSp>
      <p:cxnSp>
        <p:nvCxnSpPr>
          <p:cNvPr id="141380" name="Curved Connector 200"/>
          <p:cNvCxnSpPr>
            <a:cxnSpLocks noChangeShapeType="1"/>
            <a:stCxn id="141353" idx="0"/>
            <a:endCxn id="141357" idx="0"/>
          </p:cNvCxnSpPr>
          <p:nvPr/>
        </p:nvCxnSpPr>
        <p:spPr bwMode="auto">
          <a:xfrm rot="5400000" flipH="1" flipV="1">
            <a:off x="8466931" y="2888457"/>
            <a:ext cx="1587" cy="311150"/>
          </a:xfrm>
          <a:prstGeom prst="curvedConnector3">
            <a:avLst>
              <a:gd name="adj1" fmla="val 14395468"/>
            </a:avLst>
          </a:prstGeom>
          <a:noFill/>
          <a:ln w="9525" algn="ctr">
            <a:solidFill>
              <a:schemeClr val="tx1"/>
            </a:solidFill>
            <a:round/>
            <a:headEnd/>
            <a:tailEnd type="arrow" w="med" len="med"/>
          </a:ln>
        </p:spPr>
      </p:cxnSp>
      <p:sp>
        <p:nvSpPr>
          <p:cNvPr id="141381" name="TextBox 210"/>
          <p:cNvSpPr txBox="1">
            <a:spLocks noChangeArrowheads="1"/>
          </p:cNvSpPr>
          <p:nvPr/>
        </p:nvSpPr>
        <p:spPr bwMode="auto">
          <a:xfrm>
            <a:off x="8394700" y="4476750"/>
            <a:ext cx="398463" cy="400050"/>
          </a:xfrm>
          <a:prstGeom prst="rect">
            <a:avLst/>
          </a:prstGeom>
          <a:noFill/>
          <a:ln w="9525">
            <a:noFill/>
            <a:miter lim="800000"/>
            <a:headEnd/>
            <a:tailEnd/>
          </a:ln>
        </p:spPr>
        <p:txBody>
          <a:bodyPr wrap="none">
            <a:spAutoFit/>
          </a:bodyPr>
          <a:lstStyle/>
          <a:p>
            <a:r>
              <a:rPr lang="en-US" sz="2000"/>
              <a:t>d</a:t>
            </a:r>
            <a:r>
              <a:rPr lang="en-US" sz="2000" baseline="-25000"/>
              <a:t>n</a:t>
            </a:r>
          </a:p>
        </p:txBody>
      </p:sp>
      <p:cxnSp>
        <p:nvCxnSpPr>
          <p:cNvPr id="141382" name="Straight Arrow Connector 211"/>
          <p:cNvCxnSpPr>
            <a:cxnSpLocks noChangeShapeType="1"/>
          </p:cNvCxnSpPr>
          <p:nvPr/>
        </p:nvCxnSpPr>
        <p:spPr bwMode="auto">
          <a:xfrm flipH="1">
            <a:off x="8601075" y="3235325"/>
            <a:ext cx="4763" cy="1257300"/>
          </a:xfrm>
          <a:prstGeom prst="straightConnector1">
            <a:avLst/>
          </a:prstGeom>
          <a:noFill/>
          <a:ln w="9525" algn="ctr">
            <a:solidFill>
              <a:schemeClr val="tx1"/>
            </a:solidFill>
            <a:round/>
            <a:headEnd/>
            <a:tailEnd type="arrow" w="med" len="med"/>
          </a:ln>
        </p:spPr>
      </p:cxnSp>
      <p:sp>
        <p:nvSpPr>
          <p:cNvPr id="141383" name="Rectangle 46"/>
          <p:cNvSpPr>
            <a:spLocks noChangeArrowheads="1"/>
          </p:cNvSpPr>
          <p:nvPr/>
        </p:nvSpPr>
        <p:spPr bwMode="auto">
          <a:xfrm>
            <a:off x="30163" y="2738438"/>
            <a:ext cx="1549400" cy="304800"/>
          </a:xfrm>
          <a:prstGeom prst="rect">
            <a:avLst/>
          </a:prstGeom>
          <a:noFill/>
          <a:ln w="9525">
            <a:noFill/>
            <a:miter lim="800000"/>
            <a:headEnd/>
            <a:tailEnd/>
          </a:ln>
        </p:spPr>
        <p:txBody>
          <a:bodyPr wrap="none" lIns="90488" tIns="44450" rIns="90488" bIns="44450">
            <a:spAutoFit/>
          </a:bodyPr>
          <a:lstStyle/>
          <a:p>
            <a:r>
              <a:rPr lang="en-US" altLang="zh-CN" sz="1400" b="1">
                <a:solidFill>
                  <a:srgbClr val="000000"/>
                </a:solidFill>
                <a:latin typeface="Arial" pitchFamily="34" charset="0"/>
                <a:ea typeface="SimSun" pitchFamily="2" charset="-122"/>
              </a:rPr>
              <a:t>Level Two Index</a:t>
            </a:r>
          </a:p>
        </p:txBody>
      </p:sp>
    </p:spTree>
    <p:extLst>
      <p:ext uri="{BB962C8B-B14F-4D97-AF65-F5344CB8AC3E}">
        <p14:creationId xmlns:p14="http://schemas.microsoft.com/office/powerpoint/2010/main" val="41683944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71513" y="76200"/>
            <a:ext cx="7807325" cy="563563"/>
          </a:xfrm>
        </p:spPr>
        <p:txBody>
          <a:bodyPr/>
          <a:lstStyle/>
          <a:p>
            <a:r>
              <a:rPr lang="en-US" sz="3400" smtClean="0">
                <a:solidFill>
                  <a:schemeClr val="accent2"/>
                </a:solidFill>
                <a:cs typeface="Times New Roman" pitchFamily="18" charset="0"/>
              </a:rPr>
              <a:t>Modules and Packages</a:t>
            </a:r>
            <a:r>
              <a:rPr lang="en-US" sz="3400" smtClean="0">
                <a:solidFill>
                  <a:schemeClr val="accent2"/>
                </a:solidFill>
              </a:rPr>
              <a:t> </a:t>
            </a:r>
          </a:p>
        </p:txBody>
      </p:sp>
      <p:sp>
        <p:nvSpPr>
          <p:cNvPr id="142339" name="Rectangle 3"/>
          <p:cNvSpPr>
            <a:spLocks noGrp="1" noChangeArrowheads="1"/>
          </p:cNvSpPr>
          <p:nvPr>
            <p:ph type="body" idx="1"/>
          </p:nvPr>
        </p:nvSpPr>
        <p:spPr>
          <a:xfrm>
            <a:off x="533400" y="609600"/>
            <a:ext cx="8243887" cy="5942013"/>
          </a:xfrm>
        </p:spPr>
        <p:txBody>
          <a:bodyPr/>
          <a:lstStyle/>
          <a:p>
            <a:r>
              <a:rPr lang="en-US" sz="2800" dirty="0" smtClean="0">
                <a:cs typeface="Times New Roman" pitchFamily="18" charset="0"/>
              </a:rPr>
              <a:t>Why? Need to group programs in larger units than functions/procedures; Want to group both functions and data.</a:t>
            </a:r>
          </a:p>
          <a:p>
            <a:pPr algn="just">
              <a:buFont typeface="Wingdings" pitchFamily="2" charset="2"/>
              <a:buChar char="§"/>
            </a:pPr>
            <a:r>
              <a:rPr lang="en-US" sz="2800" dirty="0" smtClean="0">
                <a:cs typeface="Times New Roman" pitchFamily="18" charset="0"/>
              </a:rPr>
              <a:t>Conceptual reasons (</a:t>
            </a:r>
            <a:r>
              <a:rPr lang="en-US" sz="2800" dirty="0" smtClean="0">
                <a:solidFill>
                  <a:srgbClr val="0000FF"/>
                </a:solidFill>
                <a:cs typeface="Times New Roman" pitchFamily="18" charset="0"/>
              </a:rPr>
              <a:t>data abstraction</a:t>
            </a:r>
            <a:r>
              <a:rPr lang="en-US" sz="2800" dirty="0" smtClean="0">
                <a:cs typeface="Times New Roman" pitchFamily="18" charset="0"/>
              </a:rPr>
              <a:t>)</a:t>
            </a:r>
          </a:p>
          <a:p>
            <a:pPr algn="just">
              <a:buFont typeface="Wingdings" pitchFamily="2" charset="2"/>
              <a:buChar char="§"/>
            </a:pPr>
            <a:r>
              <a:rPr lang="en-US" sz="2800" dirty="0" smtClean="0">
                <a:cs typeface="Times New Roman" pitchFamily="18" charset="0"/>
              </a:rPr>
              <a:t>Sharing (</a:t>
            </a:r>
            <a:r>
              <a:rPr lang="en-US" sz="2800" dirty="0" smtClean="0">
                <a:solidFill>
                  <a:srgbClr val="0000FF"/>
                </a:solidFill>
                <a:cs typeface="Times New Roman" pitchFamily="18" charset="0"/>
              </a:rPr>
              <a:t>library functions</a:t>
            </a:r>
            <a:r>
              <a:rPr lang="en-US" sz="2800" dirty="0" smtClean="0">
                <a:cs typeface="Times New Roman" pitchFamily="18" charset="0"/>
              </a:rPr>
              <a:t>)</a:t>
            </a:r>
          </a:p>
          <a:p>
            <a:pPr algn="just">
              <a:buFont typeface="Wingdings" pitchFamily="2" charset="2"/>
              <a:buChar char="§"/>
            </a:pPr>
            <a:r>
              <a:rPr lang="en-US" sz="2800" dirty="0" smtClean="0">
                <a:cs typeface="Times New Roman" pitchFamily="18" charset="0"/>
              </a:rPr>
              <a:t>Separate compilations (maintenance issue)</a:t>
            </a:r>
          </a:p>
          <a:p>
            <a:pPr algn="just"/>
            <a:r>
              <a:rPr lang="en-US" sz="2800" dirty="0" smtClean="0">
                <a:cs typeface="Times New Roman" pitchFamily="18" charset="0"/>
              </a:rPr>
              <a:t>A module usually consists of</a:t>
            </a:r>
          </a:p>
          <a:p>
            <a:pPr algn="just">
              <a:buFont typeface="Wingdings" pitchFamily="2" charset="2"/>
              <a:buChar char="§"/>
            </a:pPr>
            <a:r>
              <a:rPr lang="en-US" sz="2800" dirty="0" smtClean="0">
                <a:cs typeface="Times New Roman" pitchFamily="18" charset="0"/>
              </a:rPr>
              <a:t>Specification: says what the module does; gives external view (in Java term: </a:t>
            </a:r>
            <a:r>
              <a:rPr lang="en-US" sz="2800" i="1" dirty="0" smtClean="0">
                <a:cs typeface="Times New Roman" pitchFamily="18" charset="0"/>
              </a:rPr>
              <a:t>interface, in C: header</a:t>
            </a:r>
            <a:r>
              <a:rPr lang="en-US" sz="2800" dirty="0" smtClean="0">
                <a:cs typeface="Times New Roman" pitchFamily="18" charset="0"/>
              </a:rPr>
              <a:t>);</a:t>
            </a:r>
          </a:p>
          <a:p>
            <a:pPr algn="just">
              <a:buFont typeface="Wingdings" pitchFamily="2" charset="2"/>
              <a:buChar char="§"/>
            </a:pPr>
            <a:r>
              <a:rPr lang="en-US" sz="2800" dirty="0" smtClean="0">
                <a:cs typeface="Times New Roman" pitchFamily="18" charset="0"/>
              </a:rPr>
              <a:t>Implementation part: implement the specification.</a:t>
            </a:r>
            <a:endParaRPr lang="en-US" sz="2800" dirty="0"/>
          </a:p>
          <a:p>
            <a:pPr algn="just">
              <a:buFont typeface="Wingdings" pitchFamily="2" charset="2"/>
              <a:buChar char="§"/>
            </a:pPr>
            <a:r>
              <a:rPr lang="en-US" sz="2800" dirty="0" smtClean="0">
                <a:cs typeface="Times New Roman" pitchFamily="18" charset="0"/>
              </a:rPr>
              <a:t>Both variables (constants) and function headers (forward declarations) can be listed in specification, which then will be available to all the programs that use the module (library)</a:t>
            </a:r>
          </a:p>
        </p:txBody>
      </p:sp>
    </p:spTree>
    <p:extLst>
      <p:ext uri="{BB962C8B-B14F-4D97-AF65-F5344CB8AC3E}">
        <p14:creationId xmlns:p14="http://schemas.microsoft.com/office/powerpoint/2010/main" val="2537991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810" y="3419231"/>
            <a:ext cx="3028950" cy="3210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62" name="Rectangle 2"/>
          <p:cNvSpPr>
            <a:spLocks noGrp="1" noChangeArrowheads="1"/>
          </p:cNvSpPr>
          <p:nvPr>
            <p:ph type="title"/>
          </p:nvPr>
        </p:nvSpPr>
        <p:spPr>
          <a:xfrm>
            <a:off x="671513" y="249238"/>
            <a:ext cx="7807325" cy="563563"/>
          </a:xfrm>
        </p:spPr>
        <p:txBody>
          <a:bodyPr/>
          <a:lstStyle/>
          <a:p>
            <a:r>
              <a:rPr lang="en-US" dirty="0" smtClean="0">
                <a:cs typeface="Times New Roman" pitchFamily="18" charset="0"/>
              </a:rPr>
              <a:t>Modules and Packages in Different Languages</a:t>
            </a:r>
          </a:p>
        </p:txBody>
      </p:sp>
      <p:sp>
        <p:nvSpPr>
          <p:cNvPr id="143363" name="Rectangle 3"/>
          <p:cNvSpPr>
            <a:spLocks noGrp="1" noChangeArrowheads="1"/>
          </p:cNvSpPr>
          <p:nvPr>
            <p:ph type="body" idx="1"/>
          </p:nvPr>
        </p:nvSpPr>
        <p:spPr>
          <a:xfrm>
            <a:off x="228600" y="858838"/>
            <a:ext cx="8001000" cy="1766887"/>
          </a:xfrm>
        </p:spPr>
        <p:txBody>
          <a:bodyPr/>
          <a:lstStyle/>
          <a:p>
            <a:pPr algn="just">
              <a:tabLst>
                <a:tab pos="1485900" algn="l"/>
              </a:tabLst>
            </a:pPr>
            <a:r>
              <a:rPr lang="en-US" sz="2400" dirty="0" smtClean="0">
                <a:cs typeface="Times New Roman" pitchFamily="18" charset="0"/>
              </a:rPr>
              <a:t>Examples:</a:t>
            </a:r>
          </a:p>
          <a:p>
            <a:pPr>
              <a:buFont typeface="Wingdings" pitchFamily="2" charset="2"/>
              <a:buChar char="§"/>
              <a:tabLst>
                <a:tab pos="1485900" algn="l"/>
              </a:tabLst>
            </a:pPr>
            <a:r>
              <a:rPr lang="en-US" sz="2400" dirty="0" smtClean="0">
                <a:cs typeface="Times New Roman" pitchFamily="18" charset="0"/>
              </a:rPr>
              <a:t>C has: .h (specification) and .c files (implementation)</a:t>
            </a:r>
          </a:p>
          <a:p>
            <a:pPr algn="just">
              <a:buFont typeface="Wingdings" pitchFamily="2" charset="2"/>
              <a:buChar char="§"/>
              <a:tabLst>
                <a:tab pos="1485900" algn="l"/>
              </a:tabLst>
            </a:pPr>
            <a:r>
              <a:rPr lang="en-US" sz="2400" dirty="0" smtClean="0">
                <a:cs typeface="Times New Roman" pitchFamily="18" charset="0"/>
              </a:rPr>
              <a:t>Pascal/Modula-2: modules </a:t>
            </a:r>
          </a:p>
          <a:p>
            <a:pPr algn="just">
              <a:buFont typeface="Wingdings" pitchFamily="2" charset="2"/>
              <a:buChar char="§"/>
              <a:tabLst>
                <a:tab pos="1485900" algn="l"/>
              </a:tabLst>
            </a:pPr>
            <a:r>
              <a:rPr lang="en-US" sz="2400" dirty="0" smtClean="0">
                <a:cs typeface="Times New Roman" pitchFamily="18" charset="0"/>
              </a:rPr>
              <a:t>Java: interfaces and packages</a:t>
            </a:r>
            <a:endParaRPr lang="en-US" sz="2400" dirty="0">
              <a:cs typeface="Times New Roman" pitchFamily="18" charset="0"/>
            </a:endParaRPr>
          </a:p>
          <a:p>
            <a:pPr marL="0" indent="0" algn="just">
              <a:tabLst>
                <a:tab pos="1485900" algn="l"/>
              </a:tabLst>
            </a:pPr>
            <a:endParaRPr lang="en-US" sz="2400" dirty="0" smtClean="0">
              <a:cs typeface="Times New Roman" pitchFamily="18" charset="0"/>
            </a:endParaRPr>
          </a:p>
        </p:txBody>
      </p:sp>
      <p:sp>
        <p:nvSpPr>
          <p:cNvPr id="6" name="Rectangle 3"/>
          <p:cNvSpPr txBox="1">
            <a:spLocks noChangeArrowheads="1"/>
          </p:cNvSpPr>
          <p:nvPr/>
        </p:nvSpPr>
        <p:spPr bwMode="auto">
          <a:xfrm>
            <a:off x="207645" y="2514600"/>
            <a:ext cx="5795010" cy="3546475"/>
          </a:xfrm>
          <a:prstGeom prst="rect">
            <a:avLst/>
          </a:prstGeom>
          <a:noFill/>
          <a:ln w="9525">
            <a:noFill/>
            <a:miter lim="800000"/>
            <a:headEnd/>
            <a:tailEnd/>
          </a:ln>
        </p:spPr>
        <p:txBody>
          <a:bodyPr vert="horz" wrap="square" lIns="96736" tIns="48368" rIns="96736" bIns="48368" numCol="1" anchor="t" anchorCtr="0" compatLnSpc="1">
            <a:prstTxWarp prst="textNoShape">
              <a:avLst/>
            </a:prstTxWarp>
          </a:bodyPr>
          <a:lstStyle>
            <a:lvl1pPr marL="363538" indent="-363538" algn="l" defTabSz="966788" rtl="0" eaLnBrk="0" fontAlgn="base" hangingPunct="0">
              <a:lnSpc>
                <a:spcPct val="85000"/>
              </a:lnSpc>
              <a:spcBef>
                <a:spcPct val="20000"/>
              </a:spcBef>
              <a:spcAft>
                <a:spcPct val="0"/>
              </a:spcAft>
              <a:buClr>
                <a:srgbClr val="000000"/>
              </a:buClr>
              <a:buSzPct val="75000"/>
              <a:buFont typeface="Wingdings" pitchFamily="2" charset="2"/>
              <a:defRPr sz="3400">
                <a:solidFill>
                  <a:srgbClr val="000000"/>
                </a:solidFill>
                <a:latin typeface="+mn-lt"/>
                <a:ea typeface="+mn-ea"/>
                <a:cs typeface="+mn-cs"/>
              </a:defRPr>
            </a:lvl1pPr>
            <a:lvl2pPr marL="785813" indent="-301625" algn="l" defTabSz="966788" rtl="0" eaLnBrk="0" fontAlgn="base" hangingPunct="0">
              <a:lnSpc>
                <a:spcPct val="85000"/>
              </a:lnSpc>
              <a:spcBef>
                <a:spcPct val="20000"/>
              </a:spcBef>
              <a:spcAft>
                <a:spcPct val="0"/>
              </a:spcAft>
              <a:buClr>
                <a:srgbClr val="000000"/>
              </a:buClr>
              <a:buSzPct val="75000"/>
              <a:buFont typeface="Wingdings" pitchFamily="2" charset="2"/>
              <a:buChar char="§"/>
              <a:defRPr sz="3000">
                <a:solidFill>
                  <a:srgbClr val="000000"/>
                </a:solidFill>
                <a:latin typeface="+mn-lt"/>
              </a:defRPr>
            </a:lvl2pPr>
            <a:lvl3pPr marL="1209675" indent="-242888" algn="l" defTabSz="966788" rtl="0" eaLnBrk="0" fontAlgn="base" hangingPunct="0">
              <a:lnSpc>
                <a:spcPct val="85000"/>
              </a:lnSpc>
              <a:spcBef>
                <a:spcPct val="20000"/>
              </a:spcBef>
              <a:spcAft>
                <a:spcPct val="0"/>
              </a:spcAft>
              <a:buClr>
                <a:srgbClr val="000000"/>
              </a:buClr>
              <a:buSzPct val="75000"/>
              <a:buFont typeface="ZapfDingbats" pitchFamily="82" charset="2"/>
              <a:buChar char="s"/>
              <a:defRPr sz="2500">
                <a:solidFill>
                  <a:srgbClr val="000000"/>
                </a:solidFill>
                <a:latin typeface="+mn-lt"/>
              </a:defRPr>
            </a:lvl3pPr>
            <a:lvl4pPr marL="1690688" indent="-239713" algn="l" defTabSz="966788" rtl="0" eaLnBrk="0" fontAlgn="base" hangingPunct="0">
              <a:lnSpc>
                <a:spcPct val="85000"/>
              </a:lnSpc>
              <a:spcBef>
                <a:spcPct val="20000"/>
              </a:spcBef>
              <a:spcAft>
                <a:spcPct val="0"/>
              </a:spcAft>
              <a:buClr>
                <a:srgbClr val="000000"/>
              </a:buClr>
              <a:buSzPct val="75000"/>
              <a:buChar char="•"/>
              <a:defRPr sz="2100">
                <a:solidFill>
                  <a:srgbClr val="000000"/>
                </a:solidFill>
                <a:latin typeface="+mn-lt"/>
              </a:defRPr>
            </a:lvl4pPr>
            <a:lvl5pPr marL="21764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5pPr>
            <a:lvl6pPr marL="26336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6pPr>
            <a:lvl7pPr marL="30908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7pPr>
            <a:lvl8pPr marL="35480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8pPr>
            <a:lvl9pPr marL="40052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9pPr>
          </a:lstStyle>
          <a:p>
            <a:pPr marL="0" indent="0" algn="just">
              <a:tabLst>
                <a:tab pos="1485900" algn="l"/>
              </a:tabLst>
            </a:pPr>
            <a:r>
              <a:rPr lang="en-US" sz="2400" dirty="0">
                <a:cs typeface="Times New Roman" pitchFamily="18" charset="0"/>
              </a:rPr>
              <a:t>To define a module and use it in C in Visual Studio</a:t>
            </a:r>
            <a:endParaRPr lang="en-US" sz="2400" kern="0" dirty="0" smtClean="0">
              <a:cs typeface="Times New Roman" pitchFamily="18" charset="0"/>
            </a:endParaRPr>
          </a:p>
          <a:p>
            <a:pPr algn="just">
              <a:buFont typeface="Wingdings" pitchFamily="2" charset="2"/>
              <a:buChar char="§"/>
              <a:tabLst>
                <a:tab pos="1485900" algn="l"/>
              </a:tabLst>
            </a:pPr>
            <a:r>
              <a:rPr lang="en-US" sz="2400" kern="0" dirty="0" smtClean="0">
                <a:cs typeface="Times New Roman" pitchFamily="18" charset="0"/>
              </a:rPr>
              <a:t>Add a c file into the project stack and name it, e.g., </a:t>
            </a:r>
            <a:r>
              <a:rPr lang="en-US" sz="2400" kern="0" dirty="0" err="1" smtClean="0">
                <a:solidFill>
                  <a:srgbClr val="0000FF"/>
                </a:solidFill>
                <a:cs typeface="Times New Roman" pitchFamily="18" charset="0"/>
              </a:rPr>
              <a:t>mylib.c</a:t>
            </a:r>
            <a:endParaRPr lang="en-US" sz="2400" kern="0" dirty="0" smtClean="0">
              <a:solidFill>
                <a:srgbClr val="0000FF"/>
              </a:solidFill>
              <a:cs typeface="Times New Roman" pitchFamily="18" charset="0"/>
            </a:endParaRPr>
          </a:p>
          <a:p>
            <a:pPr algn="just">
              <a:buFont typeface="Wingdings" pitchFamily="2" charset="2"/>
              <a:buChar char="§"/>
              <a:tabLst>
                <a:tab pos="1485900" algn="l"/>
              </a:tabLst>
            </a:pPr>
            <a:r>
              <a:rPr lang="en-US" sz="2400" kern="0" dirty="0" smtClean="0">
                <a:cs typeface="Times New Roman" pitchFamily="18" charset="0"/>
              </a:rPr>
              <a:t>Place all the global </a:t>
            </a:r>
            <a:r>
              <a:rPr lang="en-US" sz="2400" kern="0" dirty="0" smtClean="0">
                <a:solidFill>
                  <a:srgbClr val="0000FF"/>
                </a:solidFill>
                <a:cs typeface="Times New Roman" pitchFamily="18" charset="0"/>
              </a:rPr>
              <a:t>functions</a:t>
            </a:r>
            <a:r>
              <a:rPr lang="en-US" sz="2400" kern="0" dirty="0" smtClean="0">
                <a:cs typeface="Times New Roman" pitchFamily="18" charset="0"/>
              </a:rPr>
              <a:t> and global </a:t>
            </a:r>
            <a:r>
              <a:rPr lang="en-US" sz="2400" kern="0" dirty="0" smtClean="0">
                <a:solidFill>
                  <a:srgbClr val="0000FF"/>
                </a:solidFill>
                <a:cs typeface="Times New Roman" pitchFamily="18" charset="0"/>
              </a:rPr>
              <a:t>variables</a:t>
            </a:r>
            <a:r>
              <a:rPr lang="en-US" sz="2400" kern="0" dirty="0" smtClean="0">
                <a:cs typeface="Times New Roman" pitchFamily="18" charset="0"/>
              </a:rPr>
              <a:t> that may be used later again in this </a:t>
            </a:r>
            <a:r>
              <a:rPr lang="en-US" sz="2400" kern="0" dirty="0" err="1" smtClean="0">
                <a:cs typeface="Times New Roman" pitchFamily="18" charset="0"/>
              </a:rPr>
              <a:t>mylib.c</a:t>
            </a:r>
            <a:r>
              <a:rPr lang="en-US" sz="2400" kern="0" dirty="0" smtClean="0">
                <a:cs typeface="Times New Roman" pitchFamily="18" charset="0"/>
              </a:rPr>
              <a:t> file</a:t>
            </a:r>
          </a:p>
          <a:p>
            <a:pPr algn="just">
              <a:buFont typeface="Wingdings" pitchFamily="2" charset="2"/>
              <a:buChar char="§"/>
              <a:tabLst>
                <a:tab pos="1485900" algn="l"/>
              </a:tabLst>
            </a:pPr>
            <a:r>
              <a:rPr lang="en-US" sz="2400" kern="0" dirty="0" smtClean="0">
                <a:cs typeface="Times New Roman" pitchFamily="18" charset="0"/>
              </a:rPr>
              <a:t>Add a header file, </a:t>
            </a:r>
            <a:r>
              <a:rPr lang="en-US" sz="2400" kern="0" dirty="0" err="1" smtClean="0">
                <a:solidFill>
                  <a:srgbClr val="0000FF"/>
                </a:solidFill>
                <a:cs typeface="Times New Roman" pitchFamily="18" charset="0"/>
              </a:rPr>
              <a:t>mylib.h</a:t>
            </a:r>
            <a:r>
              <a:rPr lang="en-US" sz="2400" kern="0" dirty="0" smtClean="0">
                <a:cs typeface="Times New Roman" pitchFamily="18" charset="0"/>
              </a:rPr>
              <a:t> in to the project stack. This file will list “</a:t>
            </a:r>
            <a:r>
              <a:rPr lang="en-US" sz="2400" kern="0" dirty="0" smtClean="0">
                <a:solidFill>
                  <a:srgbClr val="C00000"/>
                </a:solidFill>
                <a:cs typeface="Times New Roman" pitchFamily="18" charset="0"/>
              </a:rPr>
              <a:t>header</a:t>
            </a:r>
            <a:r>
              <a:rPr lang="en-US" sz="2400" kern="0" dirty="0" smtClean="0">
                <a:cs typeface="Times New Roman" pitchFamily="18" charset="0"/>
              </a:rPr>
              <a:t>” of </a:t>
            </a:r>
            <a:r>
              <a:rPr lang="en-US" sz="2400" kern="0" dirty="0" smtClean="0">
                <a:solidFill>
                  <a:schemeClr val="tx1"/>
                </a:solidFill>
                <a:cs typeface="Times New Roman" pitchFamily="18" charset="0"/>
              </a:rPr>
              <a:t>each function </a:t>
            </a:r>
            <a:r>
              <a:rPr lang="en-US" sz="2400" kern="0" dirty="0" smtClean="0">
                <a:cs typeface="Times New Roman" pitchFamily="18" charset="0"/>
              </a:rPr>
              <a:t>(</a:t>
            </a:r>
            <a:r>
              <a:rPr lang="en-US" sz="2400" kern="0" dirty="0" smtClean="0">
                <a:solidFill>
                  <a:srgbClr val="C00000"/>
                </a:solidFill>
                <a:cs typeface="Times New Roman" pitchFamily="18" charset="0"/>
              </a:rPr>
              <a:t>forward declaration</a:t>
            </a:r>
            <a:r>
              <a:rPr lang="en-US" sz="2400" kern="0" dirty="0" smtClean="0">
                <a:cs typeface="Times New Roman" pitchFamily="18" charset="0"/>
              </a:rPr>
              <a:t>) and the </a:t>
            </a:r>
            <a:r>
              <a:rPr lang="en-US" sz="2400" kern="0" dirty="0" smtClean="0">
                <a:solidFill>
                  <a:srgbClr val="C00000"/>
                </a:solidFill>
                <a:cs typeface="Times New Roman" pitchFamily="18" charset="0"/>
              </a:rPr>
              <a:t>variables</a:t>
            </a:r>
            <a:r>
              <a:rPr lang="en-US" sz="2400" kern="0" dirty="0" smtClean="0">
                <a:solidFill>
                  <a:srgbClr val="0000FF"/>
                </a:solidFill>
                <a:cs typeface="Times New Roman" pitchFamily="18" charset="0"/>
              </a:rPr>
              <a:t> </a:t>
            </a:r>
            <a:r>
              <a:rPr lang="en-US" sz="2400" kern="0" dirty="0" smtClean="0">
                <a:solidFill>
                  <a:schemeClr val="tx1"/>
                </a:solidFill>
                <a:cs typeface="Times New Roman" pitchFamily="18" charset="0"/>
              </a:rPr>
              <a:t>that need to be shared.</a:t>
            </a:r>
          </a:p>
          <a:p>
            <a:pPr algn="just">
              <a:buFont typeface="Wingdings" pitchFamily="2" charset="2"/>
              <a:buChar char="§"/>
              <a:tabLst>
                <a:tab pos="1485900" algn="l"/>
              </a:tabLst>
            </a:pPr>
            <a:r>
              <a:rPr lang="en-US" sz="2400" kern="0" dirty="0" smtClean="0">
                <a:solidFill>
                  <a:schemeClr val="tx1"/>
                </a:solidFill>
                <a:cs typeface="Times New Roman" pitchFamily="18" charset="0"/>
              </a:rPr>
              <a:t>Can also create pre-compiled DLL library function</a:t>
            </a:r>
            <a:endParaRPr lang="en-US" sz="2400" kern="0" dirty="0">
              <a:solidFill>
                <a:schemeClr val="tx1"/>
              </a:solidFill>
              <a:cs typeface="Times New Roman" pitchFamily="18" charset="0"/>
            </a:endParaRPr>
          </a:p>
        </p:txBody>
      </p:sp>
      <p:cxnSp>
        <p:nvCxnSpPr>
          <p:cNvPr id="3" name="Straight Arrow Connector 2"/>
          <p:cNvCxnSpPr/>
          <p:nvPr/>
        </p:nvCxnSpPr>
        <p:spPr bwMode="auto">
          <a:xfrm>
            <a:off x="3390900" y="3649140"/>
            <a:ext cx="3238500" cy="2523060"/>
          </a:xfrm>
          <a:prstGeom prst="straightConnector1">
            <a:avLst/>
          </a:prstGeom>
          <a:solidFill>
            <a:srgbClr val="00B8FF"/>
          </a:solidFill>
          <a:ln w="28575" cap="flat" cmpd="sng" algn="ctr">
            <a:solidFill>
              <a:schemeClr val="accent1"/>
            </a:solidFill>
            <a:prstDash val="solid"/>
            <a:round/>
            <a:headEnd type="none" w="med" len="med"/>
            <a:tailEnd type="arrow"/>
          </a:ln>
          <a:effectLst/>
        </p:spPr>
      </p:cxnSp>
      <p:cxnSp>
        <p:nvCxnSpPr>
          <p:cNvPr id="9" name="Straight Arrow Connector 8"/>
          <p:cNvCxnSpPr/>
          <p:nvPr/>
        </p:nvCxnSpPr>
        <p:spPr bwMode="auto">
          <a:xfrm>
            <a:off x="3962400" y="5181600"/>
            <a:ext cx="2667000" cy="304800"/>
          </a:xfrm>
          <a:prstGeom prst="straightConnector1">
            <a:avLst/>
          </a:prstGeom>
          <a:solidFill>
            <a:srgbClr val="00B8FF"/>
          </a:solidFill>
          <a:ln w="28575" cap="flat" cmpd="sng" algn="ctr">
            <a:solidFill>
              <a:schemeClr val="accent1"/>
            </a:solidFill>
            <a:prstDash val="solid"/>
            <a:round/>
            <a:headEnd type="none" w="med" len="med"/>
            <a:tailEnd type="arrow"/>
          </a:ln>
          <a:effectLst/>
        </p:spPr>
      </p:cxnSp>
      <p:sp>
        <p:nvSpPr>
          <p:cNvPr id="10" name="Rounded Rectangular Callout 9"/>
          <p:cNvSpPr/>
          <p:nvPr/>
        </p:nvSpPr>
        <p:spPr bwMode="auto">
          <a:xfrm>
            <a:off x="6023610" y="1634070"/>
            <a:ext cx="2815590" cy="1152515"/>
          </a:xfrm>
          <a:prstGeom prst="wedgeRoundRectCallout">
            <a:avLst>
              <a:gd name="adj1" fmla="val -110599"/>
              <a:gd name="adj2" fmla="val -5632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Place</a:t>
            </a:r>
            <a:r>
              <a:rPr kumimoji="0" lang="en-US" sz="2400" b="0" i="0" u="none" strike="noStrike" cap="none" normalizeH="0" dirty="0" smtClean="0">
                <a:ln>
                  <a:noFill/>
                </a:ln>
                <a:solidFill>
                  <a:schemeClr val="tx1"/>
                </a:solidFill>
                <a:effectLst/>
                <a:latin typeface="Times New Roman" pitchFamily="18" charset="0"/>
              </a:rPr>
              <a:t> .h file and .c file in the same directory in Unix</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3814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par>
                                <p:cTn id="18" presetID="2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9218"/>
                                        </p:tgtEl>
                                        <p:attrNameLst>
                                          <p:attrName>style.visibility</p:attrName>
                                        </p:attrNameLst>
                                      </p:cBhvr>
                                      <p:to>
                                        <p:strVal val="visible"/>
                                      </p:to>
                                    </p:set>
                                    <p:anim calcmode="lin" valueType="num">
                                      <p:cBhvr additive="base">
                                        <p:cTn id="24" dur="500" fill="hold"/>
                                        <p:tgtEl>
                                          <p:spTgt spid="9218"/>
                                        </p:tgtEl>
                                        <p:attrNameLst>
                                          <p:attrName>ppt_x</p:attrName>
                                        </p:attrNameLst>
                                      </p:cBhvr>
                                      <p:tavLst>
                                        <p:tav tm="0">
                                          <p:val>
                                            <p:strVal val="0-#ppt_w/2"/>
                                          </p:val>
                                        </p:tav>
                                        <p:tav tm="100000">
                                          <p:val>
                                            <p:strVal val="#ppt_x"/>
                                          </p:val>
                                        </p:tav>
                                      </p:tavLst>
                                    </p:anim>
                                    <p:anim calcmode="lin" valueType="num">
                                      <p:cBhvr additive="base">
                                        <p:cTn id="25"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0" y="0"/>
            <a:ext cx="9143999" cy="563563"/>
          </a:xfrm>
        </p:spPr>
        <p:txBody>
          <a:bodyPr/>
          <a:lstStyle/>
          <a:p>
            <a:r>
              <a:rPr lang="en-US" dirty="0" smtClean="0">
                <a:cs typeface="Times New Roman" pitchFamily="18" charset="0"/>
              </a:rPr>
              <a:t>Define Your Own Library Example: Text Section 2.8</a:t>
            </a:r>
          </a:p>
        </p:txBody>
      </p:sp>
      <p:sp>
        <p:nvSpPr>
          <p:cNvPr id="3" name="Rectangle 2"/>
          <p:cNvSpPr/>
          <p:nvPr/>
        </p:nvSpPr>
        <p:spPr>
          <a:xfrm>
            <a:off x="228600" y="1378012"/>
            <a:ext cx="5791200" cy="2677656"/>
          </a:xfrm>
          <a:prstGeom prst="rect">
            <a:avLst/>
          </a:prstGeom>
          <a:ln>
            <a:solidFill>
              <a:schemeClr val="accent1"/>
            </a:solidFill>
          </a:ln>
        </p:spPr>
        <p:txBody>
          <a:bodyPr wrap="square">
            <a:spAutoFit/>
          </a:bodyPr>
          <a:lstStyle/>
          <a:p>
            <a:r>
              <a:rPr lang="en-US" sz="1400" dirty="0">
                <a:latin typeface="Arial" panose="020B0604020202020204" pitchFamily="34" charset="0"/>
                <a:cs typeface="Arial" panose="020B0604020202020204" pitchFamily="34" charset="0"/>
              </a:rPr>
              <a:t>// file name: </a:t>
            </a:r>
            <a:r>
              <a:rPr lang="en-US" sz="1400" dirty="0" err="1">
                <a:latin typeface="Arial" panose="020B0604020202020204" pitchFamily="34" charset="0"/>
                <a:cs typeface="Arial" panose="020B0604020202020204" pitchFamily="34" charset="0"/>
              </a:rPr>
              <a:t>mylib.c</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#include&lt;</a:t>
            </a:r>
            <a:r>
              <a:rPr lang="en-US" sz="1400" dirty="0" err="1">
                <a:latin typeface="Arial" panose="020B0604020202020204" pitchFamily="34" charset="0"/>
                <a:cs typeface="Arial" panose="020B0604020202020204" pitchFamily="34" charset="0"/>
              </a:rPr>
              <a:t>time.h</a:t>
            </a:r>
            <a:r>
              <a:rPr lang="en-US" sz="1400" dirty="0">
                <a:latin typeface="Arial" panose="020B0604020202020204" pitchFamily="34" charset="0"/>
                <a:cs typeface="Arial" panose="020B0604020202020204" pitchFamily="34" charset="0"/>
              </a:rPr>
              <a:t>&gt;</a:t>
            </a:r>
          </a:p>
          <a:p>
            <a:r>
              <a:rPr lang="en-US" sz="1400" dirty="0" err="1">
                <a:latin typeface="Arial" panose="020B0604020202020204" pitchFamily="34" charset="0"/>
                <a:cs typeface="Arial" panose="020B0604020202020204" pitchFamily="34" charset="0"/>
              </a:rPr>
              <a:t>const</a:t>
            </a:r>
            <a:r>
              <a:rPr lang="en-US" sz="1400" dirty="0">
                <a:latin typeface="Arial" panose="020B0604020202020204" pitchFamily="34" charset="0"/>
                <a:cs typeface="Arial" panose="020B0604020202020204" pitchFamily="34" charset="0"/>
              </a:rPr>
              <a:t> float pi = 3.14159265;</a:t>
            </a:r>
          </a:p>
          <a:p>
            <a:r>
              <a:rPr lang="en-US" sz="1400" dirty="0" smtClean="0">
                <a:latin typeface="Arial" panose="020B0604020202020204" pitchFamily="34" charset="0"/>
                <a:cs typeface="Arial" panose="020B0604020202020204" pitchFamily="34" charset="0"/>
              </a:rPr>
              <a:t>void </a:t>
            </a:r>
            <a:r>
              <a:rPr lang="en-US" sz="1400" dirty="0">
                <a:latin typeface="Arial" panose="020B0604020202020204" pitchFamily="34" charset="0"/>
                <a:cs typeface="Arial" panose="020B0604020202020204" pitchFamily="34" charset="0"/>
              </a:rPr>
              <a:t>sleep(</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wait)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clock_t</a:t>
            </a:r>
            <a:r>
              <a:rPr lang="en-US" sz="1400" dirty="0">
                <a:latin typeface="Arial" panose="020B0604020202020204" pitchFamily="34" charset="0"/>
                <a:cs typeface="Arial" panose="020B0604020202020204" pitchFamily="34" charset="0"/>
              </a:rPr>
              <a:t> goal;			</a:t>
            </a:r>
          </a:p>
          <a:p>
            <a:r>
              <a:rPr lang="en-US" sz="1400" dirty="0">
                <a:latin typeface="Arial" panose="020B0604020202020204" pitchFamily="34" charset="0"/>
                <a:cs typeface="Arial" panose="020B0604020202020204" pitchFamily="34" charset="0"/>
              </a:rPr>
              <a:t>	goal = wait * CLOCKS_PER_SEC + clock();</a:t>
            </a:r>
          </a:p>
          <a:p>
            <a:r>
              <a:rPr lang="en-US" sz="1400" dirty="0">
                <a:latin typeface="Arial" panose="020B0604020202020204" pitchFamily="34" charset="0"/>
                <a:cs typeface="Arial" panose="020B0604020202020204" pitchFamily="34" charset="0"/>
              </a:rPr>
              <a:t>	while( goal &gt; clock() </a:t>
            </a:r>
            <a:r>
              <a:rPr lang="en-US" sz="1400" dirty="0" smtClean="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t>
            </a:r>
          </a:p>
          <a:p>
            <a:r>
              <a:rPr lang="pt-BR" sz="1400" dirty="0" smtClean="0">
                <a:latin typeface="Arial" panose="020B0604020202020204" pitchFamily="34" charset="0"/>
                <a:cs typeface="Arial" panose="020B0604020202020204" pitchFamily="34" charset="0"/>
              </a:rPr>
              <a:t>double </a:t>
            </a:r>
            <a:r>
              <a:rPr lang="pt-BR" sz="1400" dirty="0">
                <a:latin typeface="Arial" panose="020B0604020202020204" pitchFamily="34" charset="0"/>
                <a:cs typeface="Arial" panose="020B0604020202020204" pitchFamily="34" charset="0"/>
              </a:rPr>
              <a:t>cylinder (int h, int r) {	//h: height, r: radius</a:t>
            </a:r>
            <a:endParaRPr lang="en-US" sz="1400" dirty="0">
              <a:latin typeface="Arial" panose="020B0604020202020204" pitchFamily="34" charset="0"/>
              <a:cs typeface="Arial" panose="020B0604020202020204" pitchFamily="34" charset="0"/>
            </a:endParaRPr>
          </a:p>
          <a:p>
            <a:r>
              <a:rPr lang="pt-BR" sz="1400" dirty="0">
                <a:latin typeface="Arial" panose="020B0604020202020204" pitchFamily="34" charset="0"/>
                <a:cs typeface="Arial" panose="020B0604020202020204" pitchFamily="34" charset="0"/>
              </a:rPr>
              <a:t>	const double pi = 3.14159265;</a:t>
            </a:r>
            <a:endParaRPr lang="en-US" sz="1400" dirty="0">
              <a:latin typeface="Arial" panose="020B0604020202020204" pitchFamily="34" charset="0"/>
              <a:cs typeface="Arial" panose="020B0604020202020204" pitchFamily="34" charset="0"/>
            </a:endParaRPr>
          </a:p>
          <a:p>
            <a:r>
              <a:rPr lang="pt-BR" sz="1400" dirty="0">
                <a:latin typeface="Arial" panose="020B0604020202020204" pitchFamily="34" charset="0"/>
                <a:cs typeface="Arial" panose="020B0604020202020204" pitchFamily="34" charset="0"/>
              </a:rPr>
              <a:t>	return pi*r*r*h;</a:t>
            </a: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 // Add any functions that you want to add</a:t>
            </a:r>
            <a:endParaRPr lang="en-US" sz="1400" dirty="0">
              <a:latin typeface="Arial" panose="020B0604020202020204" pitchFamily="34" charset="0"/>
              <a:cs typeface="Arial" panose="020B0604020202020204" pitchFamily="34" charset="0"/>
            </a:endParaRPr>
          </a:p>
        </p:txBody>
      </p:sp>
      <p:sp>
        <p:nvSpPr>
          <p:cNvPr id="4" name="Rectangle 3"/>
          <p:cNvSpPr/>
          <p:nvPr/>
        </p:nvSpPr>
        <p:spPr>
          <a:xfrm>
            <a:off x="228600" y="573804"/>
            <a:ext cx="5791200" cy="738664"/>
          </a:xfrm>
          <a:prstGeom prst="rect">
            <a:avLst/>
          </a:prstGeom>
          <a:ln>
            <a:solidFill>
              <a:schemeClr val="accent1"/>
            </a:solidFill>
          </a:ln>
        </p:spPr>
        <p:txBody>
          <a:bodyPr wrap="square">
            <a:spAutoFit/>
          </a:bodyPr>
          <a:lstStyle/>
          <a:p>
            <a:r>
              <a:rPr lang="en-US" sz="1400" dirty="0">
                <a:latin typeface="Arial" panose="020B0604020202020204" pitchFamily="34" charset="0"/>
                <a:cs typeface="Arial" panose="020B0604020202020204" pitchFamily="34" charset="0"/>
              </a:rPr>
              <a:t>typedef </a:t>
            </a:r>
            <a:r>
              <a:rPr lang="en-US" sz="1400" dirty="0" err="1">
                <a:latin typeface="Arial" panose="020B0604020202020204" pitchFamily="34" charset="0"/>
                <a:cs typeface="Arial" panose="020B0604020202020204" pitchFamily="34" charset="0"/>
              </a:rPr>
              <a:t>enum</a:t>
            </a:r>
            <a:r>
              <a:rPr lang="en-US" sz="1400" dirty="0">
                <a:latin typeface="Arial" panose="020B0604020202020204" pitchFamily="34" charset="0"/>
                <a:cs typeface="Arial" panose="020B0604020202020204" pitchFamily="34" charset="0"/>
              </a:rPr>
              <a:t> {red, amber, green} </a:t>
            </a:r>
            <a:r>
              <a:rPr lang="en-US" sz="1400" dirty="0" err="1">
                <a:latin typeface="Arial" panose="020B0604020202020204" pitchFamily="34" charset="0"/>
                <a:cs typeface="Arial" panose="020B0604020202020204" pitchFamily="34" charset="0"/>
              </a:rPr>
              <a:t>traffic_light</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void sleep(</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wait);</a:t>
            </a:r>
          </a:p>
          <a:p>
            <a:r>
              <a:rPr lang="en-US" sz="1400" dirty="0">
                <a:latin typeface="Arial" panose="020B0604020202020204" pitchFamily="34" charset="0"/>
                <a:cs typeface="Arial" panose="020B0604020202020204" pitchFamily="34" charset="0"/>
              </a:rPr>
              <a:t>double cylinder (</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h, </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r); </a:t>
            </a:r>
          </a:p>
        </p:txBody>
      </p:sp>
      <p:sp>
        <p:nvSpPr>
          <p:cNvPr id="5" name="Rectangle 4"/>
          <p:cNvSpPr/>
          <p:nvPr/>
        </p:nvSpPr>
        <p:spPr>
          <a:xfrm>
            <a:off x="228600" y="4104144"/>
            <a:ext cx="5791200" cy="2677656"/>
          </a:xfrm>
          <a:prstGeom prst="rect">
            <a:avLst/>
          </a:prstGeom>
          <a:ln>
            <a:solidFill>
              <a:schemeClr val="accent1"/>
            </a:solidFill>
          </a:ln>
        </p:spPr>
        <p:txBody>
          <a:bodyPr wrap="square">
            <a:spAutoFit/>
          </a:bodyPr>
          <a:lstStyle/>
          <a:p>
            <a:pPr>
              <a:tabLst>
                <a:tab pos="341313" algn="l"/>
                <a:tab pos="682625" algn="l"/>
                <a:tab pos="1023938" algn="l"/>
              </a:tabLst>
            </a:pPr>
            <a:r>
              <a:rPr lang="en-US" sz="1400" dirty="0">
                <a:latin typeface="Arial" panose="020B0604020202020204" pitchFamily="34" charset="0"/>
                <a:cs typeface="Arial" panose="020B0604020202020204" pitchFamily="34" charset="0"/>
              </a:rPr>
              <a:t>#include &lt;</a:t>
            </a:r>
            <a:r>
              <a:rPr lang="en-US" sz="1400" dirty="0" err="1">
                <a:latin typeface="Arial" panose="020B0604020202020204" pitchFamily="34" charset="0"/>
                <a:cs typeface="Arial" panose="020B0604020202020204" pitchFamily="34" charset="0"/>
              </a:rPr>
              <a:t>stdio.h</a:t>
            </a:r>
            <a:r>
              <a:rPr lang="en-US" sz="1400" dirty="0">
                <a:latin typeface="Arial" panose="020B0604020202020204" pitchFamily="34" charset="0"/>
                <a:cs typeface="Arial" panose="020B0604020202020204" pitchFamily="34" charset="0"/>
              </a:rPr>
              <a:t>&gt;  // system library uses angle brackets to include</a:t>
            </a:r>
          </a:p>
          <a:p>
            <a:pPr>
              <a:tabLst>
                <a:tab pos="341313" algn="l"/>
                <a:tab pos="682625" algn="l"/>
                <a:tab pos="1023938" algn="l"/>
              </a:tabLst>
            </a:pPr>
            <a:r>
              <a:rPr lang="en-US" sz="1400" dirty="0">
                <a:solidFill>
                  <a:srgbClr val="0000FF"/>
                </a:solidFill>
                <a:latin typeface="Arial" panose="020B0604020202020204" pitchFamily="34" charset="0"/>
                <a:cs typeface="Arial" panose="020B0604020202020204" pitchFamily="34" charset="0"/>
              </a:rPr>
              <a:t>#include "</a:t>
            </a:r>
            <a:r>
              <a:rPr lang="en-US" sz="1400" dirty="0" err="1">
                <a:solidFill>
                  <a:srgbClr val="0000FF"/>
                </a:solidFill>
                <a:latin typeface="Arial" panose="020B0604020202020204" pitchFamily="34" charset="0"/>
                <a:cs typeface="Arial" panose="020B0604020202020204" pitchFamily="34" charset="0"/>
              </a:rPr>
              <a:t>mylib.h</a:t>
            </a:r>
            <a:r>
              <a:rPr lang="en-US" sz="1400" dirty="0">
                <a:solidFill>
                  <a:srgbClr val="0000FF"/>
                </a:solidFill>
                <a:latin typeface="Arial" panose="020B0604020202020204" pitchFamily="34" charset="0"/>
                <a:cs typeface="Arial" panose="020B0604020202020204" pitchFamily="34" charset="0"/>
              </a:rPr>
              <a:t>"  </a:t>
            </a:r>
            <a:r>
              <a:rPr lang="en-US" sz="1400" dirty="0" smtClean="0">
                <a:solidFill>
                  <a:srgbClr val="0000FF"/>
                </a:solidFill>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user library uses quotes to include</a:t>
            </a:r>
          </a:p>
          <a:p>
            <a:pPr>
              <a:tabLst>
                <a:tab pos="341313" algn="l"/>
                <a:tab pos="682625" algn="l"/>
                <a:tab pos="1023938" algn="l"/>
              </a:tabLst>
            </a:pPr>
            <a:r>
              <a:rPr lang="en-US" sz="1400" dirty="0" smtClean="0">
                <a:latin typeface="Arial" panose="020B0604020202020204" pitchFamily="34" charset="0"/>
                <a:cs typeface="Arial" panose="020B0604020202020204" pitchFamily="34" charset="0"/>
              </a:rPr>
              <a:t>main</a:t>
            </a:r>
            <a:r>
              <a:rPr lang="en-US" sz="1400" dirty="0">
                <a:latin typeface="Arial" panose="020B0604020202020204" pitchFamily="34" charset="0"/>
                <a:cs typeface="Arial" panose="020B0604020202020204" pitchFamily="34" charset="0"/>
              </a:rPr>
              <a:t>() {</a:t>
            </a:r>
          </a:p>
          <a:p>
            <a:pPr>
              <a:tabLst>
                <a:tab pos="341313" algn="l"/>
                <a:tab pos="682625" algn="l"/>
                <a:tab pos="1023938" algn="l"/>
              </a:tabLst>
            </a:pPr>
            <a:r>
              <a:rPr lang="en-US" sz="1400" dirty="0" err="1">
                <a:latin typeface="Arial" panose="020B0604020202020204" pitchFamily="34" charset="0"/>
                <a:cs typeface="Arial" panose="020B0604020202020204" pitchFamily="34" charset="0"/>
              </a:rPr>
              <a:t>traffic_light</a:t>
            </a:r>
            <a:r>
              <a:rPr lang="en-US" sz="1400" dirty="0">
                <a:latin typeface="Arial" panose="020B0604020202020204" pitchFamily="34" charset="0"/>
                <a:cs typeface="Arial" panose="020B0604020202020204" pitchFamily="34" charset="0"/>
              </a:rPr>
              <a:t> x = red; </a:t>
            </a:r>
          </a:p>
          <a:p>
            <a:pPr>
              <a:tabLst>
                <a:tab pos="341313" algn="l"/>
                <a:tab pos="682625" algn="l"/>
                <a:tab pos="1023938" algn="l"/>
              </a:tabLst>
            </a:pPr>
            <a:r>
              <a:rPr lang="en-US" sz="1400" dirty="0">
                <a:latin typeface="Arial" panose="020B0604020202020204" pitchFamily="34" charset="0"/>
                <a:cs typeface="Arial" panose="020B0604020202020204" pitchFamily="34" charset="0"/>
              </a:rPr>
              <a:t>printf("Red:\</a:t>
            </a:r>
            <a:r>
              <a:rPr lang="en-US" sz="1400" dirty="0" err="1">
                <a:latin typeface="Arial" panose="020B0604020202020204" pitchFamily="34" charset="0"/>
                <a:cs typeface="Arial" panose="020B0604020202020204" pitchFamily="34" charset="0"/>
              </a:rPr>
              <a:t>tStop</a:t>
            </a:r>
            <a:r>
              <a:rPr lang="en-US" sz="1400" dirty="0">
                <a:latin typeface="Arial" panose="020B0604020202020204" pitchFamily="34" charset="0"/>
                <a:cs typeface="Arial" panose="020B0604020202020204" pitchFamily="34" charset="0"/>
              </a:rPr>
              <a:t>!\n");</a:t>
            </a:r>
          </a:p>
          <a:p>
            <a:pPr>
              <a:tabLst>
                <a:tab pos="341313" algn="l"/>
                <a:tab pos="682625" algn="l"/>
                <a:tab pos="1023938" algn="l"/>
              </a:tabLst>
            </a:pPr>
            <a:r>
              <a:rPr lang="en-US" sz="1400" dirty="0">
                <a:latin typeface="Arial" panose="020B0604020202020204" pitchFamily="34" charset="0"/>
                <a:cs typeface="Arial" panose="020B0604020202020204" pitchFamily="34" charset="0"/>
              </a:rPr>
              <a:t>while (1)</a:t>
            </a:r>
          </a:p>
          <a:p>
            <a:pPr>
              <a:tabLst>
                <a:tab pos="341313" algn="l"/>
                <a:tab pos="682625" algn="l"/>
                <a:tab pos="1023938" algn="l"/>
              </a:tabLst>
            </a:pPr>
            <a:r>
              <a:rPr lang="en-US" sz="1400" dirty="0">
                <a:latin typeface="Arial" panose="020B0604020202020204" pitchFamily="34" charset="0"/>
                <a:cs typeface="Arial" panose="020B0604020202020204" pitchFamily="34" charset="0"/>
              </a:rPr>
              <a:t>	switch (x) {</a:t>
            </a:r>
          </a:p>
          <a:p>
            <a:pPr>
              <a:tabLst>
                <a:tab pos="341313" algn="l"/>
                <a:tab pos="682625" algn="l"/>
                <a:tab pos="1023938" algn="l"/>
              </a:tabLst>
            </a:pPr>
            <a:r>
              <a:rPr lang="en-US" sz="1400" dirty="0">
                <a:latin typeface="Arial" panose="020B0604020202020204" pitchFamily="34" charset="0"/>
                <a:cs typeface="Arial" panose="020B0604020202020204" pitchFamily="34" charset="0"/>
              </a:rPr>
              <a:t>		case </a:t>
            </a:r>
            <a:r>
              <a:rPr lang="en-US" sz="1400" dirty="0" smtClean="0">
                <a:latin typeface="Arial" panose="020B0604020202020204" pitchFamily="34" charset="0"/>
                <a:cs typeface="Arial" panose="020B0604020202020204" pitchFamily="34" charset="0"/>
              </a:rPr>
              <a:t>amber: sleep(1); x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red; printf</a:t>
            </a:r>
            <a:r>
              <a:rPr lang="en-US" sz="1400" dirty="0">
                <a:latin typeface="Arial" panose="020B0604020202020204" pitchFamily="34" charset="0"/>
                <a:cs typeface="Arial" panose="020B0604020202020204" pitchFamily="34" charset="0"/>
              </a:rPr>
              <a:t>("Red:\</a:t>
            </a:r>
            <a:r>
              <a:rPr lang="en-US" sz="1400" dirty="0" err="1">
                <a:latin typeface="Arial" panose="020B0604020202020204" pitchFamily="34" charset="0"/>
                <a:cs typeface="Arial" panose="020B0604020202020204" pitchFamily="34" charset="0"/>
              </a:rPr>
              <a:t>tStop</a:t>
            </a:r>
            <a:r>
              <a:rPr lang="en-US" sz="1400" dirty="0">
                <a:latin typeface="Arial" panose="020B0604020202020204" pitchFamily="34" charset="0"/>
                <a:cs typeface="Arial" panose="020B0604020202020204" pitchFamily="34" charset="0"/>
              </a:rPr>
              <a:t>!\n"); break;</a:t>
            </a:r>
          </a:p>
          <a:p>
            <a:pPr>
              <a:tabLst>
                <a:tab pos="341313" algn="l"/>
                <a:tab pos="682625" algn="l"/>
                <a:tab pos="1023938" algn="l"/>
              </a:tabLst>
            </a:pPr>
            <a:r>
              <a:rPr lang="en-US" sz="1400" dirty="0">
                <a:latin typeface="Arial" panose="020B0604020202020204" pitchFamily="34" charset="0"/>
                <a:cs typeface="Arial" panose="020B0604020202020204" pitchFamily="34" charset="0"/>
              </a:rPr>
              <a:t>		case </a:t>
            </a:r>
            <a:r>
              <a:rPr lang="en-US" sz="1400" dirty="0" smtClean="0">
                <a:latin typeface="Arial" panose="020B0604020202020204" pitchFamily="34" charset="0"/>
                <a:cs typeface="Arial" panose="020B0604020202020204" pitchFamily="34" charset="0"/>
              </a:rPr>
              <a:t>red: sleep(6</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x </a:t>
            </a:r>
            <a:r>
              <a:rPr lang="en-US" sz="1400" dirty="0">
                <a:latin typeface="Arial" panose="020B0604020202020204" pitchFamily="34" charset="0"/>
                <a:cs typeface="Arial" panose="020B0604020202020204" pitchFamily="34" charset="0"/>
              </a:rPr>
              <a:t>= green; </a:t>
            </a:r>
            <a:r>
              <a:rPr lang="en-US" sz="1400" dirty="0" smtClean="0">
                <a:latin typeface="Arial" panose="020B0604020202020204" pitchFamily="34" charset="0"/>
                <a:cs typeface="Arial" panose="020B0604020202020204" pitchFamily="34" charset="0"/>
              </a:rPr>
              <a:t>printf</a:t>
            </a:r>
            <a:r>
              <a:rPr lang="en-US" sz="1400" dirty="0">
                <a:latin typeface="Arial" panose="020B0604020202020204" pitchFamily="34" charset="0"/>
                <a:cs typeface="Arial" panose="020B0604020202020204" pitchFamily="34" charset="0"/>
              </a:rPr>
              <a:t>("Green:\</a:t>
            </a:r>
            <a:r>
              <a:rPr lang="en-US" sz="1400" dirty="0" err="1">
                <a:latin typeface="Arial" panose="020B0604020202020204" pitchFamily="34" charset="0"/>
                <a:cs typeface="Arial" panose="020B0604020202020204" pitchFamily="34" charset="0"/>
              </a:rPr>
              <a:t>tGo</a:t>
            </a:r>
            <a:r>
              <a:rPr lang="en-US" sz="1400" dirty="0">
                <a:latin typeface="Arial" panose="020B0604020202020204" pitchFamily="34" charset="0"/>
                <a:cs typeface="Arial" panose="020B0604020202020204" pitchFamily="34" charset="0"/>
              </a:rPr>
              <a:t>&gt;&gt;&gt;\n"); break;</a:t>
            </a:r>
          </a:p>
          <a:p>
            <a:pPr>
              <a:tabLst>
                <a:tab pos="341313" algn="l"/>
                <a:tab pos="682625" algn="l"/>
                <a:tab pos="1023938" algn="l"/>
              </a:tabLst>
            </a:pPr>
            <a:r>
              <a:rPr lang="en-US" sz="1400" dirty="0">
                <a:latin typeface="Arial" panose="020B0604020202020204" pitchFamily="34" charset="0"/>
                <a:cs typeface="Arial" panose="020B0604020202020204" pitchFamily="34" charset="0"/>
              </a:rPr>
              <a:t>		case </a:t>
            </a:r>
            <a:r>
              <a:rPr lang="en-US" sz="1400" dirty="0" smtClean="0">
                <a:latin typeface="Arial" panose="020B0604020202020204" pitchFamily="34" charset="0"/>
                <a:cs typeface="Arial" panose="020B0604020202020204" pitchFamily="34" charset="0"/>
              </a:rPr>
              <a:t>green: sleep(12); </a:t>
            </a:r>
            <a:r>
              <a:rPr lang="nb-NO" sz="1400" dirty="0" smtClean="0">
                <a:latin typeface="Arial" panose="020B0604020202020204" pitchFamily="34" charset="0"/>
                <a:cs typeface="Arial" panose="020B0604020202020204" pitchFamily="34" charset="0"/>
              </a:rPr>
              <a:t>x </a:t>
            </a:r>
            <a:r>
              <a:rPr lang="nb-NO" sz="1400" dirty="0">
                <a:latin typeface="Arial" panose="020B0604020202020204" pitchFamily="34" charset="0"/>
                <a:cs typeface="Arial" panose="020B0604020202020204" pitchFamily="34" charset="0"/>
              </a:rPr>
              <a:t>= amber; </a:t>
            </a:r>
            <a:r>
              <a:rPr lang="nb-NO" sz="1400" dirty="0" smtClean="0">
                <a:latin typeface="Arial" panose="020B0604020202020204" pitchFamily="34" charset="0"/>
                <a:cs typeface="Arial" panose="020B0604020202020204" pitchFamily="34" charset="0"/>
              </a:rPr>
              <a:t>printf</a:t>
            </a:r>
            <a:r>
              <a:rPr lang="nb-NO" sz="1400" dirty="0">
                <a:latin typeface="Arial" panose="020B0604020202020204" pitchFamily="34" charset="0"/>
                <a:cs typeface="Arial" panose="020B0604020202020204" pitchFamily="34" charset="0"/>
              </a:rPr>
              <a:t>("Amber:\tBrake...\n");</a:t>
            </a:r>
            <a:endParaRPr lang="en-US" sz="1400" dirty="0">
              <a:latin typeface="Arial" panose="020B0604020202020204" pitchFamily="34" charset="0"/>
              <a:cs typeface="Arial" panose="020B0604020202020204" pitchFamily="34" charset="0"/>
            </a:endParaRPr>
          </a:p>
          <a:p>
            <a:pPr>
              <a:tabLst>
                <a:tab pos="341313" algn="l"/>
                <a:tab pos="682625" algn="l"/>
                <a:tab pos="1023938" algn="l"/>
              </a:tabLst>
            </a:pPr>
            <a:r>
              <a:rPr lang="nb-NO"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t>
            </a:r>
          </a:p>
          <a:p>
            <a:pPr>
              <a:tabLst>
                <a:tab pos="341313" algn="l"/>
                <a:tab pos="682625" algn="l"/>
                <a:tab pos="1023938" algn="l"/>
              </a:tabLst>
            </a:pPr>
            <a:r>
              <a:rPr lang="en-US" sz="1400" dirty="0">
                <a:latin typeface="Arial" panose="020B0604020202020204" pitchFamily="34" charset="0"/>
                <a:cs typeface="Arial" panose="020B0604020202020204" pitchFamily="34" charset="0"/>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407" y="1796028"/>
            <a:ext cx="2785793" cy="295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bwMode="auto">
          <a:xfrm>
            <a:off x="4648200" y="849868"/>
            <a:ext cx="2133600" cy="2807732"/>
          </a:xfrm>
          <a:prstGeom prst="straightConnector1">
            <a:avLst/>
          </a:prstGeom>
          <a:solidFill>
            <a:srgbClr val="00B8FF"/>
          </a:solidFill>
          <a:ln w="9525" cap="flat" cmpd="sng" algn="ctr">
            <a:solidFill>
              <a:schemeClr val="tx1"/>
            </a:solidFill>
            <a:prstDash val="lgDash"/>
            <a:round/>
            <a:headEnd type="none" w="med" len="med"/>
            <a:tailEnd type="arrow"/>
          </a:ln>
          <a:effectLst/>
        </p:spPr>
      </p:cxnSp>
      <p:cxnSp>
        <p:nvCxnSpPr>
          <p:cNvPr id="12" name="Straight Arrow Connector 11"/>
          <p:cNvCxnSpPr/>
          <p:nvPr/>
        </p:nvCxnSpPr>
        <p:spPr bwMode="auto">
          <a:xfrm>
            <a:off x="4953000" y="3429000"/>
            <a:ext cx="1828800" cy="838200"/>
          </a:xfrm>
          <a:prstGeom prst="straightConnector1">
            <a:avLst/>
          </a:prstGeom>
          <a:solidFill>
            <a:srgbClr val="00B8FF"/>
          </a:solidFill>
          <a:ln w="9525" cap="flat" cmpd="sng" algn="ctr">
            <a:solidFill>
              <a:schemeClr val="tx1"/>
            </a:solidFill>
            <a:prstDash val="lgDash"/>
            <a:round/>
            <a:headEnd type="none" w="med" len="med"/>
            <a:tailEnd type="arrow"/>
          </a:ln>
          <a:effectLst/>
        </p:spPr>
      </p:cxnSp>
      <p:cxnSp>
        <p:nvCxnSpPr>
          <p:cNvPr id="17" name="Straight Arrow Connector 16"/>
          <p:cNvCxnSpPr/>
          <p:nvPr/>
        </p:nvCxnSpPr>
        <p:spPr bwMode="auto">
          <a:xfrm flipV="1">
            <a:off x="2971800" y="4495800"/>
            <a:ext cx="3733800" cy="838200"/>
          </a:xfrm>
          <a:prstGeom prst="straightConnector1">
            <a:avLst/>
          </a:prstGeom>
          <a:solidFill>
            <a:srgbClr val="00B8FF"/>
          </a:solidFill>
          <a:ln w="9525" cap="flat" cmpd="sng" algn="ctr">
            <a:solidFill>
              <a:schemeClr val="tx1"/>
            </a:solidFill>
            <a:prstDash val="lgDash"/>
            <a:round/>
            <a:headEnd type="none" w="med" len="med"/>
            <a:tailEnd type="arrow"/>
          </a:ln>
          <a:effectLst/>
        </p:spPr>
      </p:cxnSp>
      <p:sp>
        <p:nvSpPr>
          <p:cNvPr id="2" name="Rounded Rectangular Callout 1"/>
          <p:cNvSpPr/>
          <p:nvPr/>
        </p:nvSpPr>
        <p:spPr bwMode="auto">
          <a:xfrm>
            <a:off x="3276600" y="1676400"/>
            <a:ext cx="1371600" cy="457200"/>
          </a:xfrm>
          <a:prstGeom prst="wedgeRoundRectCallout">
            <a:avLst>
              <a:gd name="adj1" fmla="val -49204"/>
              <a:gd name="adj2" fmla="val 12406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is it?</a:t>
            </a:r>
          </a:p>
        </p:txBody>
      </p:sp>
      <p:sp>
        <p:nvSpPr>
          <p:cNvPr id="11" name="Rounded Rectangular Callout 10"/>
          <p:cNvSpPr/>
          <p:nvPr/>
        </p:nvSpPr>
        <p:spPr bwMode="auto">
          <a:xfrm>
            <a:off x="3276600" y="1676400"/>
            <a:ext cx="1371600" cy="457200"/>
          </a:xfrm>
          <a:prstGeom prst="wedgeRoundRectCallout">
            <a:avLst>
              <a:gd name="adj1" fmla="val -166718"/>
              <a:gd name="adj2" fmla="val -31865"/>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is it?</a:t>
            </a:r>
          </a:p>
        </p:txBody>
      </p:sp>
      <p:sp>
        <p:nvSpPr>
          <p:cNvPr id="6" name="Right Arrow 5"/>
          <p:cNvSpPr/>
          <p:nvPr/>
        </p:nvSpPr>
        <p:spPr bwMode="auto">
          <a:xfrm>
            <a:off x="0" y="4343400"/>
            <a:ext cx="2286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ounded Rectangular Callout 8"/>
          <p:cNvSpPr/>
          <p:nvPr/>
        </p:nvSpPr>
        <p:spPr bwMode="auto">
          <a:xfrm>
            <a:off x="6312407" y="5257800"/>
            <a:ext cx="2450593" cy="1371600"/>
          </a:xfrm>
          <a:prstGeom prst="wedgeRoundRectCallout">
            <a:avLst>
              <a:gd name="adj1" fmla="val -158806"/>
              <a:gd name="adj2" fmla="val -98740"/>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solidFill>
                  <a:srgbClr val="0000FF"/>
                </a:solidFill>
                <a:latin typeface="Arial" panose="020B0604020202020204" pitchFamily="34" charset="0"/>
                <a:cs typeface="Arial" panose="020B0604020202020204" pitchFamily="34" charset="0"/>
              </a:rPr>
              <a:t>#include "</a:t>
            </a:r>
            <a:r>
              <a:rPr lang="en-US" sz="2000" dirty="0" err="1">
                <a:solidFill>
                  <a:srgbClr val="0000FF"/>
                </a:solidFill>
                <a:latin typeface="Arial" panose="020B0604020202020204" pitchFamily="34" charset="0"/>
                <a:cs typeface="Arial" panose="020B0604020202020204" pitchFamily="34" charset="0"/>
              </a:rPr>
              <a:t>mylib.h</a:t>
            </a:r>
            <a:r>
              <a:rPr lang="en-US" sz="2000" dirty="0">
                <a:solidFill>
                  <a:srgbClr val="0000FF"/>
                </a:solidFill>
                <a:latin typeface="Arial" panose="020B0604020202020204" pitchFamily="34" charset="0"/>
                <a:cs typeface="Arial" panose="020B0604020202020204" pitchFamily="34" charset="0"/>
              </a:rPr>
              <a:t>" </a:t>
            </a:r>
            <a:endParaRPr lang="en-US" sz="2000" dirty="0" smtClean="0">
              <a:solidFill>
                <a:srgbClr val="0000FF"/>
              </a:solidFill>
              <a:latin typeface="Arial" panose="020B0604020202020204" pitchFamily="34" charset="0"/>
              <a:cs typeface="Arial" panose="020B0604020202020204" pitchFamily="34" charset="0"/>
            </a:endParaRPr>
          </a:p>
          <a:p>
            <a:r>
              <a:rPr lang="en-US" sz="2000" dirty="0" smtClean="0"/>
              <a:t>The </a:t>
            </a:r>
            <a:r>
              <a:rPr lang="en-US" sz="2000" dirty="0"/>
              <a:t>reason </a:t>
            </a:r>
            <a:r>
              <a:rPr lang="en-US" sz="2000" dirty="0" smtClean="0"/>
              <a:t>is </a:t>
            </a:r>
            <a:r>
              <a:rPr lang="en-US" sz="2000" dirty="0"/>
              <a:t>for compiler to search the user </a:t>
            </a:r>
            <a:r>
              <a:rPr lang="en-US" sz="2000" dirty="0" smtClean="0"/>
              <a:t>directory</a:t>
            </a:r>
            <a:endParaRPr lang="en-US" sz="2000" dirty="0"/>
          </a:p>
        </p:txBody>
      </p:sp>
    </p:spTree>
    <p:extLst>
      <p:ext uri="{BB962C8B-B14F-4D97-AF65-F5344CB8AC3E}">
        <p14:creationId xmlns:p14="http://schemas.microsoft.com/office/powerpoint/2010/main" val="6256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194"/>
                                        </p:tgtEl>
                                        <p:attrNameLst>
                                          <p:attrName>style.visibility</p:attrName>
                                        </p:attrNameLst>
                                      </p:cBhvr>
                                      <p:to>
                                        <p:strVal val="visible"/>
                                      </p:to>
                                    </p:set>
                                    <p:anim calcmode="lin" valueType="num">
                                      <p:cBhvr additive="base">
                                        <p:cTn id="17" dur="500" fill="hold"/>
                                        <p:tgtEl>
                                          <p:spTgt spid="8194"/>
                                        </p:tgtEl>
                                        <p:attrNameLst>
                                          <p:attrName>ppt_x</p:attrName>
                                        </p:attrNameLst>
                                      </p:cBhvr>
                                      <p:tavLst>
                                        <p:tav tm="0">
                                          <p:val>
                                            <p:strVal val="0-#ppt_w/2"/>
                                          </p:val>
                                        </p:tav>
                                        <p:tav tm="100000">
                                          <p:val>
                                            <p:strVal val="#ppt_x"/>
                                          </p:val>
                                        </p:tav>
                                      </p:tavLst>
                                    </p:anim>
                                    <p:anim calcmode="lin" valueType="num">
                                      <p:cBhvr additive="base">
                                        <p:cTn id="18"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2000"/>
                                        <p:tgtEl>
                                          <p:spTgt spid="11"/>
                                        </p:tgtEl>
                                      </p:cBhvr>
                                    </p:animEffect>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6"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76200"/>
            <a:ext cx="7807325" cy="563563"/>
          </a:xfrm>
        </p:spPr>
        <p:txBody>
          <a:bodyPr/>
          <a:lstStyle/>
          <a:p>
            <a:r>
              <a:rPr lang="en-US" dirty="0" smtClean="0"/>
              <a:t>Creating Pre-Compiled DLL Library 1</a:t>
            </a:r>
            <a:endParaRPr lang="en-US" dirty="0"/>
          </a:p>
        </p:txBody>
      </p:sp>
      <p:sp>
        <p:nvSpPr>
          <p:cNvPr id="3" name="Content Placeholder 2"/>
          <p:cNvSpPr>
            <a:spLocks noGrp="1"/>
          </p:cNvSpPr>
          <p:nvPr>
            <p:ph idx="1"/>
          </p:nvPr>
        </p:nvSpPr>
        <p:spPr>
          <a:xfrm>
            <a:off x="685375" y="609600"/>
            <a:ext cx="7807325" cy="5016500"/>
          </a:xfrm>
        </p:spPr>
        <p:txBody>
          <a:bodyPr/>
          <a:lstStyle/>
          <a:p>
            <a:pPr>
              <a:buFont typeface="Arial" panose="020B0604020202020204" pitchFamily="34" charset="0"/>
              <a:buChar char="•"/>
            </a:pPr>
            <a:r>
              <a:rPr lang="en-US" sz="2000" dirty="0" smtClean="0"/>
              <a:t>Dynamic-Link Library (DLL</a:t>
            </a:r>
            <a:r>
              <a:rPr lang="en-US" sz="2000" dirty="0"/>
              <a:t>)</a:t>
            </a:r>
            <a:r>
              <a:rPr lang="en-US" sz="2000" dirty="0" smtClean="0"/>
              <a:t>: is </a:t>
            </a:r>
            <a:r>
              <a:rPr lang="en-US" sz="2000" dirty="0"/>
              <a:t>a module that contains functions and data that can be </a:t>
            </a:r>
            <a:r>
              <a:rPr lang="en-US" sz="2000" dirty="0" smtClean="0"/>
              <a:t>“included” by </a:t>
            </a:r>
            <a:r>
              <a:rPr lang="en-US" sz="2000" dirty="0"/>
              <a:t>another module (application or DLL</a:t>
            </a:r>
            <a:r>
              <a:rPr lang="en-US" sz="2000" dirty="0" smtClean="0"/>
              <a:t>).</a:t>
            </a:r>
          </a:p>
          <a:p>
            <a:pPr>
              <a:buFont typeface="Arial" panose="020B0604020202020204" pitchFamily="34" charset="0"/>
              <a:buChar char="•"/>
            </a:pPr>
            <a:r>
              <a:rPr lang="en-US" sz="2000" dirty="0" smtClean="0"/>
              <a:t>You can share a DLL library with others without sharing the source code</a:t>
            </a:r>
            <a:endParaRPr lang="en-US" sz="20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9" y="1895475"/>
            <a:ext cx="9120018"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eft Arrow 3"/>
          <p:cNvSpPr/>
          <p:nvPr/>
        </p:nvSpPr>
        <p:spPr bwMode="auto">
          <a:xfrm>
            <a:off x="4178300" y="2895601"/>
            <a:ext cx="533400" cy="685800"/>
          </a:xfrm>
          <a:prstGeom prst="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Up Arrow 4"/>
          <p:cNvSpPr/>
          <p:nvPr/>
        </p:nvSpPr>
        <p:spPr bwMode="auto">
          <a:xfrm>
            <a:off x="7467600" y="3276601"/>
            <a:ext cx="533400" cy="304800"/>
          </a:xfrm>
          <a:prstGeom prst="up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7280139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14375"/>
            <a:ext cx="8001000" cy="619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71513" y="76200"/>
            <a:ext cx="7807325" cy="563563"/>
          </a:xfrm>
        </p:spPr>
        <p:txBody>
          <a:bodyPr/>
          <a:lstStyle/>
          <a:p>
            <a:r>
              <a:rPr lang="en-US" dirty="0" smtClean="0"/>
              <a:t>Creating Pre-Compiled DLL Library 2</a:t>
            </a:r>
            <a:endParaRPr lang="en-US" dirty="0"/>
          </a:p>
        </p:txBody>
      </p:sp>
      <p:sp>
        <p:nvSpPr>
          <p:cNvPr id="4" name="Left Arrow 3"/>
          <p:cNvSpPr/>
          <p:nvPr/>
        </p:nvSpPr>
        <p:spPr bwMode="auto">
          <a:xfrm flipH="1">
            <a:off x="2286000" y="2667000"/>
            <a:ext cx="685800" cy="486227"/>
          </a:xfrm>
          <a:prstGeom prst="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940231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71513" y="228600"/>
            <a:ext cx="7807325" cy="563563"/>
          </a:xfrm>
        </p:spPr>
        <p:txBody>
          <a:bodyPr/>
          <a:lstStyle/>
          <a:p>
            <a:r>
              <a:rPr lang="en-US" smtClean="0">
                <a:cs typeface="Times New Roman" pitchFamily="18" charset="0"/>
              </a:rPr>
              <a:t>Modules and Packages: </a:t>
            </a:r>
            <a:r>
              <a:rPr lang="en-US" smtClean="0"/>
              <a:t>Scope and Visibility</a:t>
            </a:r>
          </a:p>
        </p:txBody>
      </p:sp>
      <p:sp>
        <p:nvSpPr>
          <p:cNvPr id="144387" name="Rectangle 3"/>
          <p:cNvSpPr>
            <a:spLocks noGrp="1" noChangeArrowheads="1"/>
          </p:cNvSpPr>
          <p:nvPr>
            <p:ph type="body" idx="1"/>
          </p:nvPr>
        </p:nvSpPr>
        <p:spPr>
          <a:xfrm>
            <a:off x="534988" y="1209675"/>
            <a:ext cx="8166100" cy="5016500"/>
          </a:xfrm>
        </p:spPr>
        <p:txBody>
          <a:bodyPr/>
          <a:lstStyle/>
          <a:p>
            <a:pPr>
              <a:lnSpc>
                <a:spcPct val="95000"/>
              </a:lnSpc>
              <a:buFont typeface="Wingdings" pitchFamily="2" charset="2"/>
              <a:buChar char="§"/>
            </a:pPr>
            <a:r>
              <a:rPr lang="en-US" sz="2400" dirty="0" smtClean="0">
                <a:cs typeface="Times New Roman" pitchFamily="18" charset="0"/>
              </a:rPr>
              <a:t>Within a module, the usual scope rules apply.</a:t>
            </a:r>
          </a:p>
          <a:p>
            <a:pPr>
              <a:lnSpc>
                <a:spcPct val="95000"/>
              </a:lnSpc>
              <a:buFont typeface="Wingdings" pitchFamily="2" charset="2"/>
              <a:buChar char="§"/>
            </a:pPr>
            <a:r>
              <a:rPr lang="en-US" sz="2400" dirty="0" smtClean="0">
                <a:cs typeface="Times New Roman" pitchFamily="18" charset="0"/>
              </a:rPr>
              <a:t>Global variables given in the </a:t>
            </a:r>
            <a:r>
              <a:rPr lang="en-US" sz="2400" i="1" dirty="0" smtClean="0">
                <a:cs typeface="Times New Roman" pitchFamily="18" charset="0"/>
              </a:rPr>
              <a:t>module specification</a:t>
            </a:r>
            <a:r>
              <a:rPr lang="en-US" sz="2400" dirty="0" smtClean="0">
                <a:cs typeface="Times New Roman" pitchFamily="18" charset="0"/>
              </a:rPr>
              <a:t> (e.g., </a:t>
            </a:r>
            <a:r>
              <a:rPr lang="en-US" sz="2400" dirty="0" smtClean="0">
                <a:solidFill>
                  <a:srgbClr val="0000FF"/>
                </a:solidFill>
                <a:cs typeface="Times New Roman" pitchFamily="18" charset="0"/>
              </a:rPr>
              <a:t>.h</a:t>
            </a:r>
            <a:r>
              <a:rPr lang="en-US" sz="2400" dirty="0" smtClean="0">
                <a:cs typeface="Times New Roman" pitchFamily="18" charset="0"/>
              </a:rPr>
              <a:t> file in C) are in the scope of any program unit that uses it. Memory is allocated statically, so it exists for the duration of the program.</a:t>
            </a:r>
          </a:p>
          <a:p>
            <a:pPr algn="just">
              <a:lnSpc>
                <a:spcPct val="95000"/>
              </a:lnSpc>
              <a:buFont typeface="Wingdings" pitchFamily="2" charset="2"/>
              <a:buChar char="§"/>
            </a:pPr>
            <a:r>
              <a:rPr lang="en-US" sz="2400" dirty="0" smtClean="0">
                <a:cs typeface="Times New Roman" pitchFamily="18" charset="0"/>
              </a:rPr>
              <a:t>Global variables within the implementation of the module are statically allocated --- they exist for the duration of the module execution. </a:t>
            </a:r>
            <a:r>
              <a:rPr lang="en-US" sz="2400" b="1" dirty="0" smtClean="0">
                <a:cs typeface="Times New Roman" pitchFamily="18" charset="0"/>
              </a:rPr>
              <a:t>However, </a:t>
            </a:r>
            <a:r>
              <a:rPr lang="en-US" sz="2400" dirty="0" smtClean="0">
                <a:cs typeface="Times New Roman" pitchFamily="18" charset="0"/>
              </a:rPr>
              <a:t>they may not be directly accessible and visible.  They are invisible inside a function if the same name is used by a local variable. In this case, one can use </a:t>
            </a:r>
            <a:r>
              <a:rPr lang="en-US" sz="2400" i="1" dirty="0" err="1" smtClean="0">
                <a:cs typeface="Times New Roman" pitchFamily="18" charset="0"/>
              </a:rPr>
              <a:t>this.variable</a:t>
            </a:r>
            <a:r>
              <a:rPr lang="en-US" sz="2400" dirty="0" smtClean="0">
                <a:cs typeface="Times New Roman" pitchFamily="18" charset="0"/>
              </a:rPr>
              <a:t> to differentiate global and local variables.</a:t>
            </a:r>
            <a:endParaRPr lang="en-US" sz="2400" dirty="0" smtClean="0"/>
          </a:p>
        </p:txBody>
      </p:sp>
    </p:spTree>
    <p:extLst>
      <p:ext uri="{BB962C8B-B14F-4D97-AF65-F5344CB8AC3E}">
        <p14:creationId xmlns:p14="http://schemas.microsoft.com/office/powerpoint/2010/main" val="3712793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781050" y="609600"/>
            <a:ext cx="7981950" cy="5785392"/>
          </a:xfrm>
          <a:prstGeom prst="rect">
            <a:avLst/>
          </a:prstGeom>
          <a:noFill/>
          <a:ln w="9525">
            <a:noFill/>
            <a:miter lim="800000"/>
            <a:headEnd/>
            <a:tailEnd/>
          </a:ln>
        </p:spPr>
        <p:txBody>
          <a:bodyPr lIns="96736" tIns="48368" rIns="96736" bIns="48368">
            <a:spAutoFit/>
          </a:bodyPr>
          <a:lstStyle/>
          <a:p>
            <a:pPr marL="366713" indent="-366713" algn="just" defTabSz="966788">
              <a:buFont typeface="Wingdings" pitchFamily="2" charset="2"/>
              <a:buNone/>
            </a:pPr>
            <a:r>
              <a:rPr lang="en-GB" dirty="0">
                <a:cs typeface="Times New Roman" pitchFamily="18" charset="0"/>
              </a:rPr>
              <a:t>We focused on issues that are different from Java:</a:t>
            </a:r>
          </a:p>
          <a:p>
            <a:pPr marL="366713" indent="-366713" algn="just" defTabSz="966788">
              <a:buFont typeface="Wingdings" pitchFamily="2" charset="2"/>
              <a:buChar char="§"/>
            </a:pPr>
            <a:r>
              <a:rPr lang="en-GB" dirty="0">
                <a:cs typeface="Times New Roman" pitchFamily="18" charset="0"/>
              </a:rPr>
              <a:t>Data types, variable declaration and scope</a:t>
            </a:r>
          </a:p>
          <a:p>
            <a:pPr marL="366713" indent="-366713" algn="just" defTabSz="966788">
              <a:buFont typeface="Wingdings" pitchFamily="2" charset="2"/>
              <a:buChar char="§"/>
            </a:pPr>
            <a:r>
              <a:rPr lang="en-GB" dirty="0">
                <a:cs typeface="Times New Roman" pitchFamily="18" charset="0"/>
              </a:rPr>
              <a:t>Constants can be defined by </a:t>
            </a:r>
            <a:r>
              <a:rPr lang="en-GB" i="1" dirty="0" err="1">
                <a:cs typeface="Times New Roman" pitchFamily="18" charset="0"/>
              </a:rPr>
              <a:t>const</a:t>
            </a:r>
            <a:r>
              <a:rPr lang="en-GB" dirty="0">
                <a:cs typeface="Times New Roman" pitchFamily="18" charset="0"/>
              </a:rPr>
              <a:t>, </a:t>
            </a:r>
            <a:r>
              <a:rPr lang="en-GB" i="1" dirty="0">
                <a:cs typeface="Times New Roman" pitchFamily="18" charset="0"/>
              </a:rPr>
              <a:t>macro</a:t>
            </a:r>
            <a:r>
              <a:rPr lang="en-GB" dirty="0">
                <a:cs typeface="Times New Roman" pitchFamily="18" charset="0"/>
              </a:rPr>
              <a:t> and </a:t>
            </a:r>
            <a:r>
              <a:rPr lang="en-GB" i="1" dirty="0" err="1">
                <a:cs typeface="Times New Roman" pitchFamily="18" charset="0"/>
              </a:rPr>
              <a:t>enum</a:t>
            </a:r>
            <a:endParaRPr lang="en-GB" dirty="0">
              <a:cs typeface="Times New Roman" pitchFamily="18" charset="0"/>
            </a:endParaRPr>
          </a:p>
          <a:p>
            <a:pPr marL="366713" indent="-366713" algn="just" defTabSz="966788">
              <a:buFont typeface="Wingdings" pitchFamily="2" charset="2"/>
              <a:buChar char="§"/>
            </a:pPr>
            <a:r>
              <a:rPr lang="en-GB" dirty="0">
                <a:cs typeface="Times New Roman" pitchFamily="18" charset="0"/>
              </a:rPr>
              <a:t>Arrays and strings (there is no string type in C)</a:t>
            </a:r>
          </a:p>
          <a:p>
            <a:pPr marL="366713" indent="-366713" algn="just" defTabSz="966788">
              <a:buFont typeface="Wingdings" pitchFamily="2" charset="2"/>
              <a:buChar char="§"/>
            </a:pPr>
            <a:r>
              <a:rPr lang="en-GB" dirty="0">
                <a:cs typeface="Times New Roman" pitchFamily="18" charset="0"/>
              </a:rPr>
              <a:t>Pointers and strings</a:t>
            </a:r>
          </a:p>
          <a:p>
            <a:pPr marL="366713" indent="-366713" algn="just" defTabSz="966788">
              <a:buFont typeface="Wingdings" pitchFamily="2" charset="2"/>
              <a:buChar char="§"/>
            </a:pPr>
            <a:r>
              <a:rPr lang="en-GB" dirty="0">
                <a:cs typeface="Times New Roman" pitchFamily="18" charset="0"/>
              </a:rPr>
              <a:t>Files</a:t>
            </a:r>
          </a:p>
          <a:p>
            <a:pPr marL="366713" indent="-366713" algn="just" defTabSz="966788">
              <a:buFont typeface="Wingdings" pitchFamily="2" charset="2"/>
              <a:buChar char="§"/>
            </a:pPr>
            <a:r>
              <a:rPr lang="en-GB" dirty="0">
                <a:cs typeface="Times New Roman" pitchFamily="18" charset="0"/>
              </a:rPr>
              <a:t>How to define your own data types and data Structures</a:t>
            </a:r>
          </a:p>
          <a:p>
            <a:pPr marL="844550" lvl="1" indent="-357188" algn="just" defTabSz="966788">
              <a:buFontTx/>
              <a:buChar char="•"/>
            </a:pPr>
            <a:r>
              <a:rPr lang="en-GB" i="1" dirty="0" err="1">
                <a:cs typeface="Times New Roman" pitchFamily="18" charset="0"/>
              </a:rPr>
              <a:t>enum</a:t>
            </a:r>
            <a:r>
              <a:rPr lang="en-GB" dirty="0">
                <a:cs typeface="Times New Roman" pitchFamily="18" charset="0"/>
              </a:rPr>
              <a:t> type</a:t>
            </a:r>
          </a:p>
          <a:p>
            <a:pPr marL="844550" lvl="1" indent="-357188" algn="just" defTabSz="966788">
              <a:lnSpc>
                <a:spcPct val="70000"/>
              </a:lnSpc>
              <a:buFontTx/>
              <a:buChar char="•"/>
            </a:pPr>
            <a:r>
              <a:rPr lang="en-GB" i="1" dirty="0" smtClean="0">
                <a:cs typeface="Times New Roman" pitchFamily="18" charset="0"/>
              </a:rPr>
              <a:t>struct</a:t>
            </a:r>
            <a:r>
              <a:rPr lang="en-GB" dirty="0" smtClean="0">
                <a:cs typeface="Times New Roman" pitchFamily="18" charset="0"/>
              </a:rPr>
              <a:t> </a:t>
            </a:r>
            <a:r>
              <a:rPr lang="en-GB" dirty="0">
                <a:cs typeface="Times New Roman" pitchFamily="18" charset="0"/>
              </a:rPr>
              <a:t>type</a:t>
            </a:r>
          </a:p>
          <a:p>
            <a:pPr marL="844550" lvl="1" indent="-357188" algn="just" defTabSz="966788">
              <a:lnSpc>
                <a:spcPct val="70000"/>
              </a:lnSpc>
              <a:buFontTx/>
              <a:buChar char="•"/>
            </a:pPr>
            <a:r>
              <a:rPr lang="en-GB" dirty="0">
                <a:cs typeface="Times New Roman" pitchFamily="18" charset="0"/>
              </a:rPr>
              <a:t>combination of pointer, array and </a:t>
            </a:r>
            <a:r>
              <a:rPr lang="en-GB" i="1" dirty="0" err="1">
                <a:cs typeface="Times New Roman" pitchFamily="18" charset="0"/>
              </a:rPr>
              <a:t>struct</a:t>
            </a:r>
            <a:endParaRPr lang="en-GB" i="1" dirty="0">
              <a:cs typeface="Times New Roman" pitchFamily="18" charset="0"/>
            </a:endParaRPr>
          </a:p>
          <a:p>
            <a:pPr marL="366713" indent="-366713" algn="just" defTabSz="966788">
              <a:buFont typeface="Wingdings" pitchFamily="2" charset="2"/>
              <a:buChar char="§"/>
            </a:pPr>
            <a:r>
              <a:rPr lang="en-GB" dirty="0">
                <a:cs typeface="Times New Roman" pitchFamily="18" charset="0"/>
              </a:rPr>
              <a:t>Dynamic Arrays</a:t>
            </a:r>
          </a:p>
          <a:p>
            <a:pPr marL="844550" lvl="1" indent="-357188" algn="just" defTabSz="966788">
              <a:buFontTx/>
              <a:buChar char="•"/>
            </a:pPr>
            <a:r>
              <a:rPr lang="en-GB" dirty="0">
                <a:cs typeface="Times New Roman" pitchFamily="18" charset="0"/>
              </a:rPr>
              <a:t>One dimensional </a:t>
            </a:r>
          </a:p>
          <a:p>
            <a:pPr marL="844550" lvl="1" indent="-357188" algn="just" defTabSz="966788">
              <a:buFontTx/>
              <a:buChar char="•"/>
            </a:pPr>
            <a:r>
              <a:rPr lang="en-GB" dirty="0">
                <a:cs typeface="Times New Roman" pitchFamily="18" charset="0"/>
              </a:rPr>
              <a:t>Two </a:t>
            </a:r>
            <a:r>
              <a:rPr lang="en-GB" dirty="0" smtClean="0">
                <a:cs typeface="Times New Roman" pitchFamily="18" charset="0"/>
              </a:rPr>
              <a:t>dimensional</a:t>
            </a:r>
            <a:endParaRPr lang="en-GB" dirty="0">
              <a:cs typeface="Times New Roman" pitchFamily="18" charset="0"/>
            </a:endParaRPr>
          </a:p>
          <a:p>
            <a:pPr marL="366713" indent="-366713" algn="just" defTabSz="966788">
              <a:buFont typeface="Wingdings" pitchFamily="2" charset="2"/>
              <a:buChar char="§"/>
            </a:pPr>
            <a:r>
              <a:rPr lang="en-GB" dirty="0">
                <a:cs typeface="Times New Roman" pitchFamily="18" charset="0"/>
              </a:rPr>
              <a:t>Linked list</a:t>
            </a:r>
          </a:p>
          <a:p>
            <a:pPr marL="366713" indent="-366713" algn="just" defTabSz="966788">
              <a:buFont typeface="Wingdings" pitchFamily="2" charset="2"/>
              <a:buChar char="§"/>
            </a:pPr>
            <a:r>
              <a:rPr lang="en-GB" dirty="0" smtClean="0">
                <a:cs typeface="Times New Roman" pitchFamily="18" charset="0"/>
              </a:rPr>
              <a:t>Tree</a:t>
            </a:r>
          </a:p>
          <a:p>
            <a:pPr marL="366713" indent="-366713" algn="just" defTabSz="966788">
              <a:buFont typeface="Wingdings" pitchFamily="2" charset="2"/>
              <a:buChar char="§"/>
            </a:pPr>
            <a:r>
              <a:rPr lang="en-GB" i="1" dirty="0" smtClean="0">
                <a:cs typeface="Times New Roman" pitchFamily="18" charset="0"/>
              </a:rPr>
              <a:t>Stack (used in function calls to save the register variables)</a:t>
            </a:r>
            <a:endParaRPr lang="en-GB" i="1" dirty="0">
              <a:cs typeface="Times New Roman" pitchFamily="18" charset="0"/>
            </a:endParaRPr>
          </a:p>
        </p:txBody>
      </p:sp>
      <p:sp>
        <p:nvSpPr>
          <p:cNvPr id="146435" name="Rectangle 3"/>
          <p:cNvSpPr>
            <a:spLocks noChangeArrowheads="1"/>
          </p:cNvSpPr>
          <p:nvPr/>
        </p:nvSpPr>
        <p:spPr bwMode="auto">
          <a:xfrm>
            <a:off x="304800" y="76200"/>
            <a:ext cx="8458200"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Summary: Data Types and Data Structures</a:t>
            </a:r>
            <a:endParaRPr lang="en-US" sz="3400" b="1" dirty="0">
              <a:solidFill>
                <a:schemeClr val="accent2"/>
              </a:solidFill>
            </a:endParaRPr>
          </a:p>
        </p:txBody>
      </p:sp>
    </p:spTree>
    <p:extLst>
      <p:ext uri="{BB962C8B-B14F-4D97-AF65-F5344CB8AC3E}">
        <p14:creationId xmlns:p14="http://schemas.microsoft.com/office/powerpoint/2010/main" val="3532409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71513" y="123825"/>
            <a:ext cx="7807325" cy="565150"/>
          </a:xfrm>
        </p:spPr>
        <p:txBody>
          <a:bodyPr/>
          <a:lstStyle/>
          <a:p>
            <a:r>
              <a:rPr lang="en-US" smtClean="0"/>
              <a:t>Structure of Merge Sort</a:t>
            </a:r>
          </a:p>
        </p:txBody>
      </p:sp>
      <p:sp>
        <p:nvSpPr>
          <p:cNvPr id="100355" name="Rectangle 3"/>
          <p:cNvSpPr>
            <a:spLocks noChangeArrowheads="1"/>
          </p:cNvSpPr>
          <p:nvPr/>
        </p:nvSpPr>
        <p:spPr bwMode="auto">
          <a:xfrm>
            <a:off x="3605213" y="2703513"/>
            <a:ext cx="1603375" cy="230187"/>
          </a:xfrm>
          <a:prstGeom prst="rect">
            <a:avLst/>
          </a:prstGeom>
          <a:solidFill>
            <a:srgbClr val="FFFFFF"/>
          </a:solidFill>
          <a:ln w="11113">
            <a:solidFill>
              <a:srgbClr val="000000"/>
            </a:solidFill>
            <a:miter lim="800000"/>
            <a:headEnd/>
            <a:tailEnd/>
          </a:ln>
        </p:spPr>
        <p:txBody>
          <a:bodyPr/>
          <a:lstStyle/>
          <a:p>
            <a:endParaRPr lang="en-US"/>
          </a:p>
        </p:txBody>
      </p:sp>
      <p:sp>
        <p:nvSpPr>
          <p:cNvPr id="100356" name="Rectangle 4"/>
          <p:cNvSpPr>
            <a:spLocks noChangeArrowheads="1"/>
          </p:cNvSpPr>
          <p:nvPr/>
        </p:nvSpPr>
        <p:spPr bwMode="auto">
          <a:xfrm>
            <a:off x="3705225" y="2703513"/>
            <a:ext cx="1365250"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recursive call</a:t>
            </a:r>
            <a:endParaRPr lang="en-US" sz="2500"/>
          </a:p>
        </p:txBody>
      </p:sp>
      <p:sp>
        <p:nvSpPr>
          <p:cNvPr id="100357" name="Rectangle 5"/>
          <p:cNvSpPr>
            <a:spLocks noChangeArrowheads="1"/>
          </p:cNvSpPr>
          <p:nvPr/>
        </p:nvSpPr>
        <p:spPr bwMode="auto">
          <a:xfrm>
            <a:off x="4105275" y="2259013"/>
            <a:ext cx="585788" cy="192087"/>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part 1</a:t>
            </a:r>
            <a:endParaRPr lang="en-US" sz="2500"/>
          </a:p>
        </p:txBody>
      </p:sp>
      <p:sp>
        <p:nvSpPr>
          <p:cNvPr id="100358" name="Rectangle 6"/>
          <p:cNvSpPr>
            <a:spLocks noChangeArrowheads="1"/>
          </p:cNvSpPr>
          <p:nvPr/>
        </p:nvSpPr>
        <p:spPr bwMode="auto">
          <a:xfrm>
            <a:off x="3405188" y="1331913"/>
            <a:ext cx="338137" cy="325437"/>
          </a:xfrm>
          <a:prstGeom prst="rect">
            <a:avLst/>
          </a:prstGeom>
          <a:noFill/>
          <a:ln w="9525">
            <a:noFill/>
            <a:miter lim="800000"/>
            <a:headEnd/>
            <a:tailEnd/>
          </a:ln>
        </p:spPr>
        <p:txBody>
          <a:bodyPr/>
          <a:lstStyle/>
          <a:p>
            <a:endParaRPr lang="en-US"/>
          </a:p>
        </p:txBody>
      </p:sp>
      <p:sp>
        <p:nvSpPr>
          <p:cNvPr id="100359" name="Rectangle 7"/>
          <p:cNvSpPr>
            <a:spLocks noChangeArrowheads="1"/>
          </p:cNvSpPr>
          <p:nvPr/>
        </p:nvSpPr>
        <p:spPr bwMode="auto">
          <a:xfrm>
            <a:off x="3529013" y="1420813"/>
            <a:ext cx="98425"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2500"/>
          </a:p>
        </p:txBody>
      </p:sp>
      <p:sp>
        <p:nvSpPr>
          <p:cNvPr id="100360" name="Rectangle 8"/>
          <p:cNvSpPr>
            <a:spLocks noChangeArrowheads="1"/>
          </p:cNvSpPr>
          <p:nvPr/>
        </p:nvSpPr>
        <p:spPr bwMode="auto">
          <a:xfrm>
            <a:off x="3167063" y="1331913"/>
            <a:ext cx="336550" cy="325437"/>
          </a:xfrm>
          <a:prstGeom prst="rect">
            <a:avLst/>
          </a:prstGeom>
          <a:noFill/>
          <a:ln w="9525">
            <a:noFill/>
            <a:miter lim="800000"/>
            <a:headEnd/>
            <a:tailEnd/>
          </a:ln>
        </p:spPr>
        <p:txBody>
          <a:bodyPr/>
          <a:lstStyle/>
          <a:p>
            <a:endParaRPr lang="en-US"/>
          </a:p>
        </p:txBody>
      </p:sp>
      <p:sp>
        <p:nvSpPr>
          <p:cNvPr id="100361" name="Rectangle 9"/>
          <p:cNvSpPr>
            <a:spLocks noChangeArrowheads="1"/>
          </p:cNvSpPr>
          <p:nvPr/>
        </p:nvSpPr>
        <p:spPr bwMode="auto">
          <a:xfrm>
            <a:off x="3201988" y="1420813"/>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2500"/>
          </a:p>
        </p:txBody>
      </p:sp>
      <p:sp>
        <p:nvSpPr>
          <p:cNvPr id="100362" name="Rectangle 10"/>
          <p:cNvSpPr>
            <a:spLocks noChangeArrowheads="1"/>
          </p:cNvSpPr>
          <p:nvPr/>
        </p:nvSpPr>
        <p:spPr bwMode="auto">
          <a:xfrm>
            <a:off x="2960688" y="1420813"/>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2500"/>
          </a:p>
        </p:txBody>
      </p:sp>
      <p:sp>
        <p:nvSpPr>
          <p:cNvPr id="100363" name="Rectangle 11"/>
          <p:cNvSpPr>
            <a:spLocks noChangeArrowheads="1"/>
          </p:cNvSpPr>
          <p:nvPr/>
        </p:nvSpPr>
        <p:spPr bwMode="auto">
          <a:xfrm>
            <a:off x="3363913" y="4476750"/>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2500"/>
          </a:p>
        </p:txBody>
      </p:sp>
      <p:sp>
        <p:nvSpPr>
          <p:cNvPr id="100364" name="Rectangle 12"/>
          <p:cNvSpPr>
            <a:spLocks noChangeArrowheads="1"/>
          </p:cNvSpPr>
          <p:nvPr/>
        </p:nvSpPr>
        <p:spPr bwMode="auto">
          <a:xfrm>
            <a:off x="2960688" y="4476750"/>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2500"/>
          </a:p>
        </p:txBody>
      </p:sp>
      <p:sp>
        <p:nvSpPr>
          <p:cNvPr id="100365" name="Rectangle 13"/>
          <p:cNvSpPr>
            <a:spLocks noChangeArrowheads="1"/>
          </p:cNvSpPr>
          <p:nvPr/>
        </p:nvSpPr>
        <p:spPr bwMode="auto">
          <a:xfrm>
            <a:off x="3405188" y="1331913"/>
            <a:ext cx="338137" cy="325437"/>
          </a:xfrm>
          <a:prstGeom prst="rect">
            <a:avLst/>
          </a:prstGeom>
          <a:noFill/>
          <a:ln w="9525">
            <a:noFill/>
            <a:miter lim="800000"/>
            <a:headEnd/>
            <a:tailEnd/>
          </a:ln>
        </p:spPr>
        <p:txBody>
          <a:bodyPr/>
          <a:lstStyle/>
          <a:p>
            <a:endParaRPr lang="en-US"/>
          </a:p>
        </p:txBody>
      </p:sp>
      <p:sp>
        <p:nvSpPr>
          <p:cNvPr id="100366" name="Rectangle 14"/>
          <p:cNvSpPr>
            <a:spLocks noChangeArrowheads="1"/>
          </p:cNvSpPr>
          <p:nvPr/>
        </p:nvSpPr>
        <p:spPr bwMode="auto">
          <a:xfrm>
            <a:off x="3167063" y="1331913"/>
            <a:ext cx="336550" cy="325437"/>
          </a:xfrm>
          <a:prstGeom prst="rect">
            <a:avLst/>
          </a:prstGeom>
          <a:noFill/>
          <a:ln w="9525">
            <a:noFill/>
            <a:miter lim="800000"/>
            <a:headEnd/>
            <a:tailEnd/>
          </a:ln>
        </p:spPr>
        <p:txBody>
          <a:bodyPr/>
          <a:lstStyle/>
          <a:p>
            <a:endParaRPr lang="en-US"/>
          </a:p>
        </p:txBody>
      </p:sp>
      <p:sp>
        <p:nvSpPr>
          <p:cNvPr id="100367" name="Rectangle 15"/>
          <p:cNvSpPr>
            <a:spLocks noChangeArrowheads="1"/>
          </p:cNvSpPr>
          <p:nvPr/>
        </p:nvSpPr>
        <p:spPr bwMode="auto">
          <a:xfrm>
            <a:off x="3184525" y="4476750"/>
            <a:ext cx="98425"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2500"/>
          </a:p>
        </p:txBody>
      </p:sp>
      <p:sp>
        <p:nvSpPr>
          <p:cNvPr id="100368" name="Freeform 16"/>
          <p:cNvSpPr>
            <a:spLocks/>
          </p:cNvSpPr>
          <p:nvPr/>
        </p:nvSpPr>
        <p:spPr bwMode="auto">
          <a:xfrm>
            <a:off x="4411663" y="1333500"/>
            <a:ext cx="1370012" cy="3062288"/>
          </a:xfrm>
          <a:custGeom>
            <a:avLst/>
            <a:gdLst>
              <a:gd name="T0" fmla="*/ 2147483647 w 816"/>
              <a:gd name="T1" fmla="*/ 2147483647 h 1488"/>
              <a:gd name="T2" fmla="*/ 2147483647 w 816"/>
              <a:gd name="T3" fmla="*/ 2147483647 h 1488"/>
              <a:gd name="T4" fmla="*/ 2147483647 w 816"/>
              <a:gd name="T5" fmla="*/ 2147483647 h 1488"/>
              <a:gd name="T6" fmla="*/ 2147483647 w 816"/>
              <a:gd name="T7" fmla="*/ 0 h 1488"/>
              <a:gd name="T8" fmla="*/ 0 w 816"/>
              <a:gd name="T9" fmla="*/ 0 h 1488"/>
              <a:gd name="T10" fmla="*/ 0 60000 65536"/>
              <a:gd name="T11" fmla="*/ 0 60000 65536"/>
              <a:gd name="T12" fmla="*/ 0 60000 65536"/>
              <a:gd name="T13" fmla="*/ 0 60000 65536"/>
              <a:gd name="T14" fmla="*/ 0 60000 65536"/>
              <a:gd name="T15" fmla="*/ 0 w 816"/>
              <a:gd name="T16" fmla="*/ 0 h 1488"/>
              <a:gd name="T17" fmla="*/ 816 w 816"/>
              <a:gd name="T18" fmla="*/ 1488 h 1488"/>
            </a:gdLst>
            <a:ahLst/>
            <a:cxnLst>
              <a:cxn ang="T10">
                <a:pos x="T0" y="T1"/>
              </a:cxn>
              <a:cxn ang="T11">
                <a:pos x="T2" y="T3"/>
              </a:cxn>
              <a:cxn ang="T12">
                <a:pos x="T4" y="T5"/>
              </a:cxn>
              <a:cxn ang="T13">
                <a:pos x="T6" y="T7"/>
              </a:cxn>
              <a:cxn ang="T14">
                <a:pos x="T8" y="T9"/>
              </a:cxn>
            </a:cxnLst>
            <a:rect l="T15" t="T16" r="T17" b="T18"/>
            <a:pathLst>
              <a:path w="816" h="1488">
                <a:moveTo>
                  <a:pt x="384" y="1440"/>
                </a:moveTo>
                <a:lnTo>
                  <a:pt x="384" y="1488"/>
                </a:lnTo>
                <a:lnTo>
                  <a:pt x="816" y="1488"/>
                </a:lnTo>
                <a:lnTo>
                  <a:pt x="816" y="0"/>
                </a:lnTo>
                <a:lnTo>
                  <a:pt x="0" y="0"/>
                </a:lnTo>
              </a:path>
            </a:pathLst>
          </a:custGeom>
          <a:noFill/>
          <a:ln w="9525">
            <a:solidFill>
              <a:schemeClr val="tx1"/>
            </a:solidFill>
            <a:round/>
            <a:headEnd type="none" w="med" len="med"/>
            <a:tailEnd type="triangle" w="med" len="med"/>
          </a:ln>
        </p:spPr>
        <p:txBody>
          <a:bodyPr/>
          <a:lstStyle/>
          <a:p>
            <a:endParaRPr lang="en-US"/>
          </a:p>
        </p:txBody>
      </p:sp>
      <p:sp>
        <p:nvSpPr>
          <p:cNvPr id="100369" name="Freeform 17"/>
          <p:cNvSpPr>
            <a:spLocks/>
          </p:cNvSpPr>
          <p:nvPr/>
        </p:nvSpPr>
        <p:spPr bwMode="auto">
          <a:xfrm>
            <a:off x="4411663" y="1252538"/>
            <a:ext cx="1450975" cy="3224212"/>
          </a:xfrm>
          <a:custGeom>
            <a:avLst/>
            <a:gdLst>
              <a:gd name="T0" fmla="*/ 2147483647 w 864"/>
              <a:gd name="T1" fmla="*/ 2147483647 h 1584"/>
              <a:gd name="T2" fmla="*/ 2147483647 w 864"/>
              <a:gd name="T3" fmla="*/ 2147483647 h 1584"/>
              <a:gd name="T4" fmla="*/ 2147483647 w 864"/>
              <a:gd name="T5" fmla="*/ 2147483647 h 1584"/>
              <a:gd name="T6" fmla="*/ 2147483647 w 864"/>
              <a:gd name="T7" fmla="*/ 0 h 1584"/>
              <a:gd name="T8" fmla="*/ 0 w 864"/>
              <a:gd name="T9" fmla="*/ 0 h 1584"/>
              <a:gd name="T10" fmla="*/ 0 60000 65536"/>
              <a:gd name="T11" fmla="*/ 0 60000 65536"/>
              <a:gd name="T12" fmla="*/ 0 60000 65536"/>
              <a:gd name="T13" fmla="*/ 0 60000 65536"/>
              <a:gd name="T14" fmla="*/ 0 60000 65536"/>
              <a:gd name="T15" fmla="*/ 0 w 864"/>
              <a:gd name="T16" fmla="*/ 0 h 1584"/>
              <a:gd name="T17" fmla="*/ 864 w 864"/>
              <a:gd name="T18" fmla="*/ 1584 h 1584"/>
            </a:gdLst>
            <a:ahLst/>
            <a:cxnLst>
              <a:cxn ang="T10">
                <a:pos x="T0" y="T1"/>
              </a:cxn>
              <a:cxn ang="T11">
                <a:pos x="T2" y="T3"/>
              </a:cxn>
              <a:cxn ang="T12">
                <a:pos x="T4" y="T5"/>
              </a:cxn>
              <a:cxn ang="T13">
                <a:pos x="T6" y="T7"/>
              </a:cxn>
              <a:cxn ang="T14">
                <a:pos x="T8" y="T9"/>
              </a:cxn>
            </a:cxnLst>
            <a:rect l="T15" t="T16" r="T17" b="T18"/>
            <a:pathLst>
              <a:path w="864" h="1584">
                <a:moveTo>
                  <a:pt x="336" y="1488"/>
                </a:moveTo>
                <a:lnTo>
                  <a:pt x="336" y="1584"/>
                </a:lnTo>
                <a:lnTo>
                  <a:pt x="864" y="1584"/>
                </a:lnTo>
                <a:lnTo>
                  <a:pt x="864" y="0"/>
                </a:lnTo>
                <a:lnTo>
                  <a:pt x="0" y="0"/>
                </a:lnTo>
              </a:path>
            </a:pathLst>
          </a:custGeom>
          <a:noFill/>
          <a:ln w="9525">
            <a:solidFill>
              <a:schemeClr val="tx1"/>
            </a:solidFill>
            <a:round/>
            <a:headEnd type="none" w="med" len="med"/>
            <a:tailEnd type="triangle" w="med" len="med"/>
          </a:ln>
        </p:spPr>
        <p:txBody>
          <a:bodyPr/>
          <a:lstStyle/>
          <a:p>
            <a:endParaRPr lang="en-US"/>
          </a:p>
        </p:txBody>
      </p:sp>
      <p:sp>
        <p:nvSpPr>
          <p:cNvPr id="100370" name="Freeform 18"/>
          <p:cNvSpPr>
            <a:spLocks/>
          </p:cNvSpPr>
          <p:nvPr/>
        </p:nvSpPr>
        <p:spPr bwMode="auto">
          <a:xfrm>
            <a:off x="4411663" y="1092200"/>
            <a:ext cx="1773237" cy="3546475"/>
          </a:xfrm>
          <a:custGeom>
            <a:avLst/>
            <a:gdLst>
              <a:gd name="T0" fmla="*/ 2147483647 w 1056"/>
              <a:gd name="T1" fmla="*/ 2147483647 h 1824"/>
              <a:gd name="T2" fmla="*/ 2147483647 w 1056"/>
              <a:gd name="T3" fmla="*/ 2147483647 h 1824"/>
              <a:gd name="T4" fmla="*/ 2147483647 w 1056"/>
              <a:gd name="T5" fmla="*/ 2147483647 h 1824"/>
              <a:gd name="T6" fmla="*/ 2147483647 w 1056"/>
              <a:gd name="T7" fmla="*/ 0 h 1824"/>
              <a:gd name="T8" fmla="*/ 0 w 1056"/>
              <a:gd name="T9" fmla="*/ 0 h 1824"/>
              <a:gd name="T10" fmla="*/ 0 60000 65536"/>
              <a:gd name="T11" fmla="*/ 0 60000 65536"/>
              <a:gd name="T12" fmla="*/ 0 60000 65536"/>
              <a:gd name="T13" fmla="*/ 0 60000 65536"/>
              <a:gd name="T14" fmla="*/ 0 60000 65536"/>
              <a:gd name="T15" fmla="*/ 0 w 1056"/>
              <a:gd name="T16" fmla="*/ 0 h 1824"/>
              <a:gd name="T17" fmla="*/ 1056 w 1056"/>
              <a:gd name="T18" fmla="*/ 1824 h 1824"/>
            </a:gdLst>
            <a:ahLst/>
            <a:cxnLst>
              <a:cxn ang="T10">
                <a:pos x="T0" y="T1"/>
              </a:cxn>
              <a:cxn ang="T11">
                <a:pos x="T2" y="T3"/>
              </a:cxn>
              <a:cxn ang="T12">
                <a:pos x="T4" y="T5"/>
              </a:cxn>
              <a:cxn ang="T13">
                <a:pos x="T6" y="T7"/>
              </a:cxn>
              <a:cxn ang="T14">
                <a:pos x="T8" y="T9"/>
              </a:cxn>
            </a:cxnLst>
            <a:rect l="T15" t="T16" r="T17" b="T18"/>
            <a:pathLst>
              <a:path w="1056" h="1824">
                <a:moveTo>
                  <a:pt x="144" y="1584"/>
                </a:moveTo>
                <a:lnTo>
                  <a:pt x="144" y="1824"/>
                </a:lnTo>
                <a:lnTo>
                  <a:pt x="1056" y="1824"/>
                </a:lnTo>
                <a:lnTo>
                  <a:pt x="1056" y="0"/>
                </a:lnTo>
                <a:lnTo>
                  <a:pt x="0" y="0"/>
                </a:lnTo>
              </a:path>
            </a:pathLst>
          </a:custGeom>
          <a:noFill/>
          <a:ln w="9525">
            <a:solidFill>
              <a:schemeClr val="tx1"/>
            </a:solidFill>
            <a:round/>
            <a:headEnd type="none" w="med" len="med"/>
            <a:tailEnd type="triangle" w="med" len="med"/>
          </a:ln>
        </p:spPr>
        <p:txBody>
          <a:bodyPr/>
          <a:lstStyle/>
          <a:p>
            <a:endParaRPr lang="en-US"/>
          </a:p>
        </p:txBody>
      </p:sp>
      <p:sp>
        <p:nvSpPr>
          <p:cNvPr id="100371" name="Text Box 19"/>
          <p:cNvSpPr txBox="1">
            <a:spLocks noChangeArrowheads="1"/>
          </p:cNvSpPr>
          <p:nvPr/>
        </p:nvSpPr>
        <p:spPr bwMode="auto">
          <a:xfrm>
            <a:off x="5522913" y="1284288"/>
            <a:ext cx="293687" cy="290512"/>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1</a:t>
            </a:r>
          </a:p>
        </p:txBody>
      </p:sp>
      <p:sp>
        <p:nvSpPr>
          <p:cNvPr id="100372" name="Text Box 20"/>
          <p:cNvSpPr txBox="1">
            <a:spLocks noChangeArrowheads="1"/>
          </p:cNvSpPr>
          <p:nvPr/>
        </p:nvSpPr>
        <p:spPr bwMode="auto">
          <a:xfrm>
            <a:off x="5781675" y="1284288"/>
            <a:ext cx="293688" cy="290512"/>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2</a:t>
            </a:r>
          </a:p>
        </p:txBody>
      </p:sp>
      <p:sp>
        <p:nvSpPr>
          <p:cNvPr id="100373" name="Text Box 21"/>
          <p:cNvSpPr txBox="1">
            <a:spLocks noChangeArrowheads="1"/>
          </p:cNvSpPr>
          <p:nvPr/>
        </p:nvSpPr>
        <p:spPr bwMode="auto">
          <a:xfrm>
            <a:off x="6105525" y="1252538"/>
            <a:ext cx="292100" cy="290512"/>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m</a:t>
            </a:r>
          </a:p>
        </p:txBody>
      </p:sp>
      <p:sp>
        <p:nvSpPr>
          <p:cNvPr id="100374" name="Freeform 22"/>
          <p:cNvSpPr>
            <a:spLocks/>
          </p:cNvSpPr>
          <p:nvPr/>
        </p:nvSpPr>
        <p:spPr bwMode="auto">
          <a:xfrm>
            <a:off x="4411663" y="1736725"/>
            <a:ext cx="2068512" cy="3627438"/>
          </a:xfrm>
          <a:custGeom>
            <a:avLst/>
            <a:gdLst>
              <a:gd name="T0" fmla="*/ 2147483647 w 1200"/>
              <a:gd name="T1" fmla="*/ 0 h 1872"/>
              <a:gd name="T2" fmla="*/ 2147483647 w 1200"/>
              <a:gd name="T3" fmla="*/ 0 h 1872"/>
              <a:gd name="T4" fmla="*/ 2147483647 w 1200"/>
              <a:gd name="T5" fmla="*/ 2147483647 h 1872"/>
              <a:gd name="T6" fmla="*/ 0 w 1200"/>
              <a:gd name="T7" fmla="*/ 2147483647 h 1872"/>
              <a:gd name="T8" fmla="*/ 0 w 1200"/>
              <a:gd name="T9" fmla="*/ 2147483647 h 1872"/>
              <a:gd name="T10" fmla="*/ 0 60000 65536"/>
              <a:gd name="T11" fmla="*/ 0 60000 65536"/>
              <a:gd name="T12" fmla="*/ 0 60000 65536"/>
              <a:gd name="T13" fmla="*/ 0 60000 65536"/>
              <a:gd name="T14" fmla="*/ 0 60000 65536"/>
              <a:gd name="T15" fmla="*/ 0 w 1200"/>
              <a:gd name="T16" fmla="*/ 0 h 1872"/>
              <a:gd name="T17" fmla="*/ 1200 w 1200"/>
              <a:gd name="T18" fmla="*/ 1872 h 1872"/>
            </a:gdLst>
            <a:ahLst/>
            <a:cxnLst>
              <a:cxn ang="T10">
                <a:pos x="T0" y="T1"/>
              </a:cxn>
              <a:cxn ang="T11">
                <a:pos x="T2" y="T3"/>
              </a:cxn>
              <a:cxn ang="T12">
                <a:pos x="T4" y="T5"/>
              </a:cxn>
              <a:cxn ang="T13">
                <a:pos x="T6" y="T7"/>
              </a:cxn>
              <a:cxn ang="T14">
                <a:pos x="T8" y="T9"/>
              </a:cxn>
            </a:cxnLst>
            <a:rect l="T15" t="T16" r="T17" b="T18"/>
            <a:pathLst>
              <a:path w="1200" h="1872">
                <a:moveTo>
                  <a:pt x="480" y="0"/>
                </a:moveTo>
                <a:lnTo>
                  <a:pt x="1200" y="0"/>
                </a:lnTo>
                <a:lnTo>
                  <a:pt x="1200" y="1584"/>
                </a:lnTo>
                <a:lnTo>
                  <a:pt x="0" y="1584"/>
                </a:lnTo>
                <a:lnTo>
                  <a:pt x="0" y="1872"/>
                </a:lnTo>
              </a:path>
            </a:pathLst>
          </a:custGeom>
          <a:noFill/>
          <a:ln w="19050" cap="flat" cmpd="sng">
            <a:solidFill>
              <a:schemeClr val="accent2"/>
            </a:solidFill>
            <a:prstDash val="dash"/>
            <a:round/>
            <a:headEnd type="none" w="med" len="med"/>
            <a:tailEnd type="triangle" w="med" len="med"/>
          </a:ln>
        </p:spPr>
        <p:txBody>
          <a:bodyPr/>
          <a:lstStyle/>
          <a:p>
            <a:endParaRPr lang="en-US"/>
          </a:p>
        </p:txBody>
      </p:sp>
      <p:sp>
        <p:nvSpPr>
          <p:cNvPr id="100375" name="Rectangle 23"/>
          <p:cNvSpPr>
            <a:spLocks noChangeArrowheads="1"/>
          </p:cNvSpPr>
          <p:nvPr/>
        </p:nvSpPr>
        <p:spPr bwMode="auto">
          <a:xfrm>
            <a:off x="5121275" y="5202238"/>
            <a:ext cx="96838"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2500"/>
          </a:p>
        </p:txBody>
      </p:sp>
      <p:sp>
        <p:nvSpPr>
          <p:cNvPr id="100376" name="Rectangle 24"/>
          <p:cNvSpPr>
            <a:spLocks noChangeArrowheads="1"/>
          </p:cNvSpPr>
          <p:nvPr/>
        </p:nvSpPr>
        <p:spPr bwMode="auto">
          <a:xfrm>
            <a:off x="5684838" y="5170488"/>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m</a:t>
            </a:r>
            <a:endParaRPr lang="en-US" sz="2500"/>
          </a:p>
        </p:txBody>
      </p:sp>
      <p:sp>
        <p:nvSpPr>
          <p:cNvPr id="100377" name="Rectangle 25"/>
          <p:cNvSpPr>
            <a:spLocks noChangeArrowheads="1"/>
          </p:cNvSpPr>
          <p:nvPr/>
        </p:nvSpPr>
        <p:spPr bwMode="auto">
          <a:xfrm>
            <a:off x="5378450" y="5202238"/>
            <a:ext cx="98425"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2500"/>
          </a:p>
        </p:txBody>
      </p:sp>
      <p:sp>
        <p:nvSpPr>
          <p:cNvPr id="100378" name="Rectangle 26"/>
          <p:cNvSpPr>
            <a:spLocks noChangeArrowheads="1"/>
          </p:cNvSpPr>
          <p:nvPr/>
        </p:nvSpPr>
        <p:spPr bwMode="auto">
          <a:xfrm>
            <a:off x="3605213" y="4097338"/>
            <a:ext cx="1603375" cy="200025"/>
          </a:xfrm>
          <a:prstGeom prst="rect">
            <a:avLst/>
          </a:prstGeom>
          <a:solidFill>
            <a:srgbClr val="FFFFFF"/>
          </a:solidFill>
          <a:ln w="11113">
            <a:solidFill>
              <a:srgbClr val="000000"/>
            </a:solidFill>
            <a:miter lim="800000"/>
            <a:headEnd/>
            <a:tailEnd/>
          </a:ln>
        </p:spPr>
        <p:txBody>
          <a:bodyPr/>
          <a:lstStyle/>
          <a:p>
            <a:endParaRPr lang="en-US"/>
          </a:p>
        </p:txBody>
      </p:sp>
      <p:sp>
        <p:nvSpPr>
          <p:cNvPr id="100379" name="Rectangle 27"/>
          <p:cNvSpPr>
            <a:spLocks noChangeArrowheads="1"/>
          </p:cNvSpPr>
          <p:nvPr/>
        </p:nvSpPr>
        <p:spPr bwMode="auto">
          <a:xfrm>
            <a:off x="3705225" y="4073525"/>
            <a:ext cx="1365250"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recursive call</a:t>
            </a:r>
            <a:endParaRPr lang="en-US" sz="2500"/>
          </a:p>
        </p:txBody>
      </p:sp>
      <p:sp>
        <p:nvSpPr>
          <p:cNvPr id="100380" name="Freeform 28"/>
          <p:cNvSpPr>
            <a:spLocks/>
          </p:cNvSpPr>
          <p:nvPr/>
        </p:nvSpPr>
        <p:spPr bwMode="auto">
          <a:xfrm>
            <a:off x="4411663" y="1736725"/>
            <a:ext cx="1128712" cy="1933575"/>
          </a:xfrm>
          <a:custGeom>
            <a:avLst/>
            <a:gdLst>
              <a:gd name="T0" fmla="*/ 2147483647 w 672"/>
              <a:gd name="T1" fmla="*/ 0 h 912"/>
              <a:gd name="T2" fmla="*/ 2147483647 w 672"/>
              <a:gd name="T3" fmla="*/ 0 h 912"/>
              <a:gd name="T4" fmla="*/ 2147483647 w 672"/>
              <a:gd name="T5" fmla="*/ 2147483647 h 912"/>
              <a:gd name="T6" fmla="*/ 0 w 672"/>
              <a:gd name="T7" fmla="*/ 2147483647 h 912"/>
              <a:gd name="T8" fmla="*/ 0 w 672"/>
              <a:gd name="T9" fmla="*/ 2147483647 h 912"/>
              <a:gd name="T10" fmla="*/ 0 60000 65536"/>
              <a:gd name="T11" fmla="*/ 0 60000 65536"/>
              <a:gd name="T12" fmla="*/ 0 60000 65536"/>
              <a:gd name="T13" fmla="*/ 0 60000 65536"/>
              <a:gd name="T14" fmla="*/ 0 60000 65536"/>
              <a:gd name="T15" fmla="*/ 0 w 672"/>
              <a:gd name="T16" fmla="*/ 0 h 912"/>
              <a:gd name="T17" fmla="*/ 672 w 672"/>
              <a:gd name="T18" fmla="*/ 912 h 912"/>
            </a:gdLst>
            <a:ahLst/>
            <a:cxnLst>
              <a:cxn ang="T10">
                <a:pos x="T0" y="T1"/>
              </a:cxn>
              <a:cxn ang="T11">
                <a:pos x="T2" y="T3"/>
              </a:cxn>
              <a:cxn ang="T12">
                <a:pos x="T4" y="T5"/>
              </a:cxn>
              <a:cxn ang="T13">
                <a:pos x="T6" y="T7"/>
              </a:cxn>
              <a:cxn ang="T14">
                <a:pos x="T8" y="T9"/>
              </a:cxn>
            </a:cxnLst>
            <a:rect l="T15" t="T16" r="T17" b="T18"/>
            <a:pathLst>
              <a:path w="672" h="912">
                <a:moveTo>
                  <a:pt x="432" y="0"/>
                </a:moveTo>
                <a:lnTo>
                  <a:pt x="672" y="0"/>
                </a:lnTo>
                <a:lnTo>
                  <a:pt x="672" y="768"/>
                </a:lnTo>
                <a:lnTo>
                  <a:pt x="0" y="768"/>
                </a:lnTo>
                <a:lnTo>
                  <a:pt x="0" y="912"/>
                </a:lnTo>
              </a:path>
            </a:pathLst>
          </a:custGeom>
          <a:noFill/>
          <a:ln w="19050" cap="flat" cmpd="sng">
            <a:solidFill>
              <a:schemeClr val="accent2"/>
            </a:solidFill>
            <a:prstDash val="dash"/>
            <a:round/>
            <a:headEnd type="none" w="med" len="med"/>
            <a:tailEnd type="triangle" w="med" len="med"/>
          </a:ln>
        </p:spPr>
        <p:txBody>
          <a:bodyPr/>
          <a:lstStyle/>
          <a:p>
            <a:endParaRPr lang="en-US"/>
          </a:p>
        </p:txBody>
      </p:sp>
      <p:sp>
        <p:nvSpPr>
          <p:cNvPr id="100381" name="Freeform 29"/>
          <p:cNvSpPr>
            <a:spLocks/>
          </p:cNvSpPr>
          <p:nvPr/>
        </p:nvSpPr>
        <p:spPr bwMode="auto">
          <a:xfrm>
            <a:off x="4411663" y="1736725"/>
            <a:ext cx="2598737" cy="4835525"/>
          </a:xfrm>
          <a:custGeom>
            <a:avLst/>
            <a:gdLst>
              <a:gd name="T0" fmla="*/ 2147483647 w 1392"/>
              <a:gd name="T1" fmla="*/ 0 h 2880"/>
              <a:gd name="T2" fmla="*/ 2147483647 w 1392"/>
              <a:gd name="T3" fmla="*/ 0 h 2880"/>
              <a:gd name="T4" fmla="*/ 2147483647 w 1392"/>
              <a:gd name="T5" fmla="*/ 2147483647 h 2880"/>
              <a:gd name="T6" fmla="*/ 0 w 1392"/>
              <a:gd name="T7" fmla="*/ 2147483647 h 2880"/>
              <a:gd name="T8" fmla="*/ 0 w 1392"/>
              <a:gd name="T9" fmla="*/ 2147483647 h 2880"/>
              <a:gd name="T10" fmla="*/ 0 60000 65536"/>
              <a:gd name="T11" fmla="*/ 0 60000 65536"/>
              <a:gd name="T12" fmla="*/ 0 60000 65536"/>
              <a:gd name="T13" fmla="*/ 0 60000 65536"/>
              <a:gd name="T14" fmla="*/ 0 60000 65536"/>
              <a:gd name="T15" fmla="*/ 0 w 1392"/>
              <a:gd name="T16" fmla="*/ 0 h 2880"/>
              <a:gd name="T17" fmla="*/ 1392 w 1392"/>
              <a:gd name="T18" fmla="*/ 2880 h 2880"/>
            </a:gdLst>
            <a:ahLst/>
            <a:cxnLst>
              <a:cxn ang="T10">
                <a:pos x="T0" y="T1"/>
              </a:cxn>
              <a:cxn ang="T11">
                <a:pos x="T2" y="T3"/>
              </a:cxn>
              <a:cxn ang="T12">
                <a:pos x="T4" y="T5"/>
              </a:cxn>
              <a:cxn ang="T13">
                <a:pos x="T6" y="T7"/>
              </a:cxn>
              <a:cxn ang="T14">
                <a:pos x="T8" y="T9"/>
              </a:cxn>
            </a:cxnLst>
            <a:rect l="T15" t="T16" r="T17" b="T18"/>
            <a:pathLst>
              <a:path w="1392" h="2880">
                <a:moveTo>
                  <a:pt x="432" y="0"/>
                </a:moveTo>
                <a:lnTo>
                  <a:pt x="1392" y="0"/>
                </a:lnTo>
                <a:lnTo>
                  <a:pt x="1392" y="2736"/>
                </a:lnTo>
                <a:lnTo>
                  <a:pt x="0" y="2736"/>
                </a:lnTo>
                <a:lnTo>
                  <a:pt x="0" y="2880"/>
                </a:lnTo>
              </a:path>
            </a:pathLst>
          </a:custGeom>
          <a:noFill/>
          <a:ln w="9525" cap="flat">
            <a:solidFill>
              <a:schemeClr val="accent2"/>
            </a:solidFill>
            <a:prstDash val="dash"/>
            <a:round/>
            <a:headEnd type="none" w="med" len="med"/>
            <a:tailEnd type="triangle" w="med" len="med"/>
          </a:ln>
        </p:spPr>
        <p:txBody>
          <a:bodyPr/>
          <a:lstStyle/>
          <a:p>
            <a:endParaRPr lang="en-US"/>
          </a:p>
        </p:txBody>
      </p:sp>
      <p:sp>
        <p:nvSpPr>
          <p:cNvPr id="100382" name="Line 30"/>
          <p:cNvSpPr>
            <a:spLocks noChangeShapeType="1"/>
          </p:cNvSpPr>
          <p:nvPr/>
        </p:nvSpPr>
        <p:spPr bwMode="auto">
          <a:xfrm>
            <a:off x="4411663" y="3913188"/>
            <a:ext cx="0" cy="160337"/>
          </a:xfrm>
          <a:prstGeom prst="line">
            <a:avLst/>
          </a:prstGeom>
          <a:noFill/>
          <a:ln w="9525">
            <a:solidFill>
              <a:schemeClr val="tx1"/>
            </a:solidFill>
            <a:round/>
            <a:headEnd/>
            <a:tailEnd type="triangle" w="med" len="med"/>
          </a:ln>
        </p:spPr>
        <p:txBody>
          <a:bodyPr/>
          <a:lstStyle/>
          <a:p>
            <a:endParaRPr lang="en-US"/>
          </a:p>
        </p:txBody>
      </p:sp>
      <p:sp>
        <p:nvSpPr>
          <p:cNvPr id="100383" name="Rectangle 31"/>
          <p:cNvSpPr>
            <a:spLocks noChangeArrowheads="1"/>
          </p:cNvSpPr>
          <p:nvPr/>
        </p:nvSpPr>
        <p:spPr bwMode="auto">
          <a:xfrm>
            <a:off x="3605213" y="3670300"/>
            <a:ext cx="1603375" cy="242888"/>
          </a:xfrm>
          <a:prstGeom prst="rect">
            <a:avLst/>
          </a:prstGeom>
          <a:solidFill>
            <a:schemeClr val="bg1"/>
          </a:solidFill>
          <a:ln w="11113">
            <a:solidFill>
              <a:srgbClr val="000000"/>
            </a:solidFill>
            <a:miter lim="800000"/>
            <a:headEnd/>
            <a:tailEnd/>
          </a:ln>
        </p:spPr>
        <p:txBody>
          <a:bodyPr lIns="96744" tIns="48372" rIns="96744" bIns="48372"/>
          <a:lstStyle/>
          <a:p>
            <a:pPr algn="ctr" defTabSz="966788">
              <a:lnSpc>
                <a:spcPct val="80000"/>
              </a:lnSpc>
            </a:pPr>
            <a:r>
              <a:rPr lang="en-US" sz="1300">
                <a:solidFill>
                  <a:srgbClr val="000000"/>
                </a:solidFill>
              </a:rPr>
              <a:t>part 2</a:t>
            </a:r>
          </a:p>
        </p:txBody>
      </p:sp>
      <p:sp>
        <p:nvSpPr>
          <p:cNvPr id="100384" name="Freeform 32"/>
          <p:cNvSpPr>
            <a:spLocks/>
          </p:cNvSpPr>
          <p:nvPr/>
        </p:nvSpPr>
        <p:spPr bwMode="auto">
          <a:xfrm>
            <a:off x="3363913" y="3509963"/>
            <a:ext cx="482600" cy="2417762"/>
          </a:xfrm>
          <a:custGeom>
            <a:avLst/>
            <a:gdLst>
              <a:gd name="T0" fmla="*/ 2147483647 w 288"/>
              <a:gd name="T1" fmla="*/ 2147483647 h 1440"/>
              <a:gd name="T2" fmla="*/ 2147483647 w 288"/>
              <a:gd name="T3" fmla="*/ 2147483647 h 1440"/>
              <a:gd name="T4" fmla="*/ 0 w 288"/>
              <a:gd name="T5" fmla="*/ 2147483647 h 1440"/>
              <a:gd name="T6" fmla="*/ 0 w 288"/>
              <a:gd name="T7" fmla="*/ 0 h 1440"/>
              <a:gd name="T8" fmla="*/ 2147483647 w 288"/>
              <a:gd name="T9" fmla="*/ 0 h 1440"/>
              <a:gd name="T10" fmla="*/ 2147483647 w 288"/>
              <a:gd name="T11" fmla="*/ 2147483647 h 1440"/>
              <a:gd name="T12" fmla="*/ 0 60000 65536"/>
              <a:gd name="T13" fmla="*/ 0 60000 65536"/>
              <a:gd name="T14" fmla="*/ 0 60000 65536"/>
              <a:gd name="T15" fmla="*/ 0 60000 65536"/>
              <a:gd name="T16" fmla="*/ 0 60000 65536"/>
              <a:gd name="T17" fmla="*/ 0 60000 65536"/>
              <a:gd name="T18" fmla="*/ 0 w 288"/>
              <a:gd name="T19" fmla="*/ 0 h 1440"/>
              <a:gd name="T20" fmla="*/ 288 w 288"/>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288" h="1440">
                <a:moveTo>
                  <a:pt x="192" y="1344"/>
                </a:moveTo>
                <a:lnTo>
                  <a:pt x="192" y="1440"/>
                </a:lnTo>
                <a:lnTo>
                  <a:pt x="0" y="1440"/>
                </a:lnTo>
                <a:lnTo>
                  <a:pt x="0" y="0"/>
                </a:lnTo>
                <a:lnTo>
                  <a:pt x="288" y="0"/>
                </a:lnTo>
                <a:lnTo>
                  <a:pt x="288" y="96"/>
                </a:lnTo>
              </a:path>
            </a:pathLst>
          </a:custGeom>
          <a:noFill/>
          <a:ln w="9525">
            <a:solidFill>
              <a:schemeClr val="tx1"/>
            </a:solidFill>
            <a:round/>
            <a:headEnd type="none" w="med" len="med"/>
            <a:tailEnd type="triangle" w="med" len="med"/>
          </a:ln>
        </p:spPr>
        <p:txBody>
          <a:bodyPr/>
          <a:lstStyle/>
          <a:p>
            <a:endParaRPr lang="en-US"/>
          </a:p>
        </p:txBody>
      </p:sp>
      <p:sp>
        <p:nvSpPr>
          <p:cNvPr id="100385" name="Freeform 33"/>
          <p:cNvSpPr>
            <a:spLocks/>
          </p:cNvSpPr>
          <p:nvPr/>
        </p:nvSpPr>
        <p:spPr bwMode="auto">
          <a:xfrm>
            <a:off x="3282950" y="3429000"/>
            <a:ext cx="644525" cy="2579688"/>
          </a:xfrm>
          <a:custGeom>
            <a:avLst/>
            <a:gdLst>
              <a:gd name="T0" fmla="*/ 2147483647 w 432"/>
              <a:gd name="T1" fmla="*/ 2147483647 h 1536"/>
              <a:gd name="T2" fmla="*/ 2147483647 w 432"/>
              <a:gd name="T3" fmla="*/ 2147483647 h 1536"/>
              <a:gd name="T4" fmla="*/ 0 w 432"/>
              <a:gd name="T5" fmla="*/ 2147483647 h 1536"/>
              <a:gd name="T6" fmla="*/ 0 w 432"/>
              <a:gd name="T7" fmla="*/ 0 h 1536"/>
              <a:gd name="T8" fmla="*/ 2147483647 w 432"/>
              <a:gd name="T9" fmla="*/ 0 h 1536"/>
              <a:gd name="T10" fmla="*/ 2147483647 w 432"/>
              <a:gd name="T11" fmla="*/ 2147483647 h 1536"/>
              <a:gd name="T12" fmla="*/ 0 60000 65536"/>
              <a:gd name="T13" fmla="*/ 0 60000 65536"/>
              <a:gd name="T14" fmla="*/ 0 60000 65536"/>
              <a:gd name="T15" fmla="*/ 0 60000 65536"/>
              <a:gd name="T16" fmla="*/ 0 60000 65536"/>
              <a:gd name="T17" fmla="*/ 0 60000 65536"/>
              <a:gd name="T18" fmla="*/ 0 w 432"/>
              <a:gd name="T19" fmla="*/ 0 h 1536"/>
              <a:gd name="T20" fmla="*/ 432 w 432"/>
              <a:gd name="T21" fmla="*/ 1536 h 1536"/>
            </a:gdLst>
            <a:ahLst/>
            <a:cxnLst>
              <a:cxn ang="T12">
                <a:pos x="T0" y="T1"/>
              </a:cxn>
              <a:cxn ang="T13">
                <a:pos x="T2" y="T3"/>
              </a:cxn>
              <a:cxn ang="T14">
                <a:pos x="T4" y="T5"/>
              </a:cxn>
              <a:cxn ang="T15">
                <a:pos x="T6" y="T7"/>
              </a:cxn>
              <a:cxn ang="T16">
                <a:pos x="T8" y="T9"/>
              </a:cxn>
              <a:cxn ang="T17">
                <a:pos x="T10" y="T11"/>
              </a:cxn>
            </a:cxnLst>
            <a:rect l="T18" t="T19" r="T20" b="T21"/>
            <a:pathLst>
              <a:path w="432" h="1536">
                <a:moveTo>
                  <a:pt x="336" y="1392"/>
                </a:moveTo>
                <a:lnTo>
                  <a:pt x="336" y="1536"/>
                </a:lnTo>
                <a:lnTo>
                  <a:pt x="0" y="1536"/>
                </a:lnTo>
                <a:lnTo>
                  <a:pt x="0" y="0"/>
                </a:lnTo>
                <a:lnTo>
                  <a:pt x="432" y="0"/>
                </a:lnTo>
                <a:lnTo>
                  <a:pt x="432" y="144"/>
                </a:lnTo>
              </a:path>
            </a:pathLst>
          </a:custGeom>
          <a:noFill/>
          <a:ln w="9525">
            <a:solidFill>
              <a:schemeClr val="tx1"/>
            </a:solidFill>
            <a:round/>
            <a:headEnd type="none" w="med" len="med"/>
            <a:tailEnd type="triangle" w="med" len="med"/>
          </a:ln>
        </p:spPr>
        <p:txBody>
          <a:bodyPr/>
          <a:lstStyle/>
          <a:p>
            <a:endParaRPr lang="en-US"/>
          </a:p>
        </p:txBody>
      </p:sp>
      <p:sp>
        <p:nvSpPr>
          <p:cNvPr id="100386" name="Freeform 34"/>
          <p:cNvSpPr>
            <a:spLocks/>
          </p:cNvSpPr>
          <p:nvPr/>
        </p:nvSpPr>
        <p:spPr bwMode="auto">
          <a:xfrm>
            <a:off x="3121025" y="3348038"/>
            <a:ext cx="1049338" cy="2820987"/>
          </a:xfrm>
          <a:custGeom>
            <a:avLst/>
            <a:gdLst>
              <a:gd name="T0" fmla="*/ 2147483647 w 624"/>
              <a:gd name="T1" fmla="*/ 2147483647 h 1680"/>
              <a:gd name="T2" fmla="*/ 2147483647 w 624"/>
              <a:gd name="T3" fmla="*/ 2147483647 h 1680"/>
              <a:gd name="T4" fmla="*/ 0 w 624"/>
              <a:gd name="T5" fmla="*/ 2147483647 h 1680"/>
              <a:gd name="T6" fmla="*/ 0 w 624"/>
              <a:gd name="T7" fmla="*/ 0 h 1680"/>
              <a:gd name="T8" fmla="*/ 2147483647 w 624"/>
              <a:gd name="T9" fmla="*/ 0 h 1680"/>
              <a:gd name="T10" fmla="*/ 2147483647 w 624"/>
              <a:gd name="T11" fmla="*/ 2147483647 h 1680"/>
              <a:gd name="T12" fmla="*/ 0 60000 65536"/>
              <a:gd name="T13" fmla="*/ 0 60000 65536"/>
              <a:gd name="T14" fmla="*/ 0 60000 65536"/>
              <a:gd name="T15" fmla="*/ 0 60000 65536"/>
              <a:gd name="T16" fmla="*/ 0 60000 65536"/>
              <a:gd name="T17" fmla="*/ 0 60000 65536"/>
              <a:gd name="T18" fmla="*/ 0 w 624"/>
              <a:gd name="T19" fmla="*/ 0 h 1680"/>
              <a:gd name="T20" fmla="*/ 624 w 624"/>
              <a:gd name="T21" fmla="*/ 1680 h 1680"/>
            </a:gdLst>
            <a:ahLst/>
            <a:cxnLst>
              <a:cxn ang="T12">
                <a:pos x="T0" y="T1"/>
              </a:cxn>
              <a:cxn ang="T13">
                <a:pos x="T2" y="T3"/>
              </a:cxn>
              <a:cxn ang="T14">
                <a:pos x="T4" y="T5"/>
              </a:cxn>
              <a:cxn ang="T15">
                <a:pos x="T6" y="T7"/>
              </a:cxn>
              <a:cxn ang="T16">
                <a:pos x="T8" y="T9"/>
              </a:cxn>
              <a:cxn ang="T17">
                <a:pos x="T10" y="T11"/>
              </a:cxn>
            </a:cxnLst>
            <a:rect l="T18" t="T19" r="T20" b="T21"/>
            <a:pathLst>
              <a:path w="624" h="1680">
                <a:moveTo>
                  <a:pt x="528" y="1440"/>
                </a:moveTo>
                <a:lnTo>
                  <a:pt x="528" y="1680"/>
                </a:lnTo>
                <a:lnTo>
                  <a:pt x="0" y="1680"/>
                </a:lnTo>
                <a:lnTo>
                  <a:pt x="0" y="0"/>
                </a:lnTo>
                <a:lnTo>
                  <a:pt x="624" y="0"/>
                </a:lnTo>
                <a:lnTo>
                  <a:pt x="624" y="192"/>
                </a:lnTo>
              </a:path>
            </a:pathLst>
          </a:custGeom>
          <a:noFill/>
          <a:ln w="9525">
            <a:solidFill>
              <a:schemeClr val="tx1"/>
            </a:solidFill>
            <a:round/>
            <a:headEnd type="none" w="med" len="med"/>
            <a:tailEnd type="triangle" w="med" len="med"/>
          </a:ln>
        </p:spPr>
        <p:txBody>
          <a:bodyPr/>
          <a:lstStyle/>
          <a:p>
            <a:endParaRPr lang="en-US"/>
          </a:p>
        </p:txBody>
      </p:sp>
      <p:sp>
        <p:nvSpPr>
          <p:cNvPr id="100387" name="Rectangle 35"/>
          <p:cNvSpPr>
            <a:spLocks noChangeArrowheads="1"/>
          </p:cNvSpPr>
          <p:nvPr/>
        </p:nvSpPr>
        <p:spPr bwMode="auto">
          <a:xfrm>
            <a:off x="3605213" y="5364163"/>
            <a:ext cx="1603375" cy="400050"/>
          </a:xfrm>
          <a:prstGeom prst="rect">
            <a:avLst/>
          </a:prstGeom>
          <a:solidFill>
            <a:schemeClr val="bg1"/>
          </a:solidFill>
          <a:ln w="11113">
            <a:solidFill>
              <a:srgbClr val="000000"/>
            </a:solidFill>
            <a:miter lim="800000"/>
            <a:headEnd/>
            <a:tailEnd/>
          </a:ln>
        </p:spPr>
        <p:txBody>
          <a:bodyPr lIns="96744" tIns="48372" rIns="96744" bIns="48372"/>
          <a:lstStyle/>
          <a:p>
            <a:pPr algn="ctr" defTabSz="966788">
              <a:lnSpc>
                <a:spcPct val="120000"/>
              </a:lnSpc>
            </a:pPr>
            <a:r>
              <a:rPr lang="en-US" sz="1300">
                <a:solidFill>
                  <a:srgbClr val="000000"/>
                </a:solidFill>
              </a:rPr>
              <a:t>part 3</a:t>
            </a:r>
          </a:p>
        </p:txBody>
      </p:sp>
      <p:sp>
        <p:nvSpPr>
          <p:cNvPr id="100388" name="Freeform 36"/>
          <p:cNvSpPr>
            <a:spLocks/>
          </p:cNvSpPr>
          <p:nvPr/>
        </p:nvSpPr>
        <p:spPr bwMode="auto">
          <a:xfrm>
            <a:off x="3443288" y="1333500"/>
            <a:ext cx="968375" cy="1692275"/>
          </a:xfrm>
          <a:custGeom>
            <a:avLst/>
            <a:gdLst>
              <a:gd name="T0" fmla="*/ 2147483647 w 528"/>
              <a:gd name="T1" fmla="*/ 2147483647 h 1008"/>
              <a:gd name="T2" fmla="*/ 2147483647 w 528"/>
              <a:gd name="T3" fmla="*/ 2147483647 h 1008"/>
              <a:gd name="T4" fmla="*/ 0 w 528"/>
              <a:gd name="T5" fmla="*/ 2147483647 h 1008"/>
              <a:gd name="T6" fmla="*/ 0 w 528"/>
              <a:gd name="T7" fmla="*/ 0 h 1008"/>
              <a:gd name="T8" fmla="*/ 2147483647 w 528"/>
              <a:gd name="T9" fmla="*/ 0 h 1008"/>
              <a:gd name="T10" fmla="*/ 0 60000 65536"/>
              <a:gd name="T11" fmla="*/ 0 60000 65536"/>
              <a:gd name="T12" fmla="*/ 0 60000 65536"/>
              <a:gd name="T13" fmla="*/ 0 60000 65536"/>
              <a:gd name="T14" fmla="*/ 0 60000 65536"/>
              <a:gd name="T15" fmla="*/ 0 w 528"/>
              <a:gd name="T16" fmla="*/ 0 h 1008"/>
              <a:gd name="T17" fmla="*/ 528 w 528"/>
              <a:gd name="T18" fmla="*/ 1008 h 1008"/>
            </a:gdLst>
            <a:ahLst/>
            <a:cxnLst>
              <a:cxn ang="T10">
                <a:pos x="T0" y="T1"/>
              </a:cxn>
              <a:cxn ang="T11">
                <a:pos x="T2" y="T3"/>
              </a:cxn>
              <a:cxn ang="T12">
                <a:pos x="T4" y="T5"/>
              </a:cxn>
              <a:cxn ang="T13">
                <a:pos x="T6" y="T7"/>
              </a:cxn>
              <a:cxn ang="T14">
                <a:pos x="T8" y="T9"/>
              </a:cxn>
            </a:cxnLst>
            <a:rect l="T15" t="T16" r="T17" b="T18"/>
            <a:pathLst>
              <a:path w="528" h="1008">
                <a:moveTo>
                  <a:pt x="144" y="960"/>
                </a:moveTo>
                <a:lnTo>
                  <a:pt x="144" y="1008"/>
                </a:lnTo>
                <a:lnTo>
                  <a:pt x="0" y="1008"/>
                </a:lnTo>
                <a:lnTo>
                  <a:pt x="0" y="0"/>
                </a:lnTo>
                <a:lnTo>
                  <a:pt x="528" y="0"/>
                </a:lnTo>
              </a:path>
            </a:pathLst>
          </a:custGeom>
          <a:noFill/>
          <a:ln w="9525">
            <a:solidFill>
              <a:schemeClr val="tx1"/>
            </a:solidFill>
            <a:round/>
            <a:headEnd type="none" w="med" len="med"/>
            <a:tailEnd type="triangle" w="med" len="med"/>
          </a:ln>
        </p:spPr>
        <p:txBody>
          <a:bodyPr/>
          <a:lstStyle/>
          <a:p>
            <a:endParaRPr lang="en-US"/>
          </a:p>
        </p:txBody>
      </p:sp>
      <p:sp>
        <p:nvSpPr>
          <p:cNvPr id="100389" name="Freeform 37"/>
          <p:cNvSpPr>
            <a:spLocks/>
          </p:cNvSpPr>
          <p:nvPr/>
        </p:nvSpPr>
        <p:spPr bwMode="auto">
          <a:xfrm>
            <a:off x="3363913" y="1252538"/>
            <a:ext cx="1047750" cy="1854200"/>
          </a:xfrm>
          <a:custGeom>
            <a:avLst/>
            <a:gdLst>
              <a:gd name="T0" fmla="*/ 2147483647 w 624"/>
              <a:gd name="T1" fmla="*/ 2147483647 h 1104"/>
              <a:gd name="T2" fmla="*/ 2147483647 w 624"/>
              <a:gd name="T3" fmla="*/ 2147483647 h 1104"/>
              <a:gd name="T4" fmla="*/ 0 w 624"/>
              <a:gd name="T5" fmla="*/ 2147483647 h 1104"/>
              <a:gd name="T6" fmla="*/ 0 w 624"/>
              <a:gd name="T7" fmla="*/ 0 h 1104"/>
              <a:gd name="T8" fmla="*/ 2147483647 w 624"/>
              <a:gd name="T9" fmla="*/ 0 h 1104"/>
              <a:gd name="T10" fmla="*/ 0 60000 65536"/>
              <a:gd name="T11" fmla="*/ 0 60000 65536"/>
              <a:gd name="T12" fmla="*/ 0 60000 65536"/>
              <a:gd name="T13" fmla="*/ 0 60000 65536"/>
              <a:gd name="T14" fmla="*/ 0 60000 65536"/>
              <a:gd name="T15" fmla="*/ 0 w 624"/>
              <a:gd name="T16" fmla="*/ 0 h 1104"/>
              <a:gd name="T17" fmla="*/ 624 w 624"/>
              <a:gd name="T18" fmla="*/ 1104 h 1104"/>
            </a:gdLst>
            <a:ahLst/>
            <a:cxnLst>
              <a:cxn ang="T10">
                <a:pos x="T0" y="T1"/>
              </a:cxn>
              <a:cxn ang="T11">
                <a:pos x="T2" y="T3"/>
              </a:cxn>
              <a:cxn ang="T12">
                <a:pos x="T4" y="T5"/>
              </a:cxn>
              <a:cxn ang="T13">
                <a:pos x="T6" y="T7"/>
              </a:cxn>
              <a:cxn ang="T14">
                <a:pos x="T8" y="T9"/>
              </a:cxn>
            </a:cxnLst>
            <a:rect l="T15" t="T16" r="T17" b="T18"/>
            <a:pathLst>
              <a:path w="624" h="1104">
                <a:moveTo>
                  <a:pt x="336" y="1008"/>
                </a:moveTo>
                <a:lnTo>
                  <a:pt x="336" y="1104"/>
                </a:lnTo>
                <a:lnTo>
                  <a:pt x="0" y="1104"/>
                </a:lnTo>
                <a:lnTo>
                  <a:pt x="0" y="0"/>
                </a:lnTo>
                <a:lnTo>
                  <a:pt x="624" y="0"/>
                </a:lnTo>
              </a:path>
            </a:pathLst>
          </a:custGeom>
          <a:noFill/>
          <a:ln w="9525">
            <a:solidFill>
              <a:schemeClr val="tx1"/>
            </a:solidFill>
            <a:round/>
            <a:headEnd type="none" w="med" len="med"/>
            <a:tailEnd type="triangle" w="med" len="med"/>
          </a:ln>
        </p:spPr>
        <p:txBody>
          <a:bodyPr/>
          <a:lstStyle/>
          <a:p>
            <a:endParaRPr lang="en-US"/>
          </a:p>
        </p:txBody>
      </p:sp>
      <p:sp>
        <p:nvSpPr>
          <p:cNvPr id="100390" name="Freeform 38"/>
          <p:cNvSpPr>
            <a:spLocks/>
          </p:cNvSpPr>
          <p:nvPr/>
        </p:nvSpPr>
        <p:spPr bwMode="auto">
          <a:xfrm>
            <a:off x="3121025" y="1092200"/>
            <a:ext cx="1290638" cy="2174875"/>
          </a:xfrm>
          <a:custGeom>
            <a:avLst/>
            <a:gdLst>
              <a:gd name="T0" fmla="*/ 2147483647 w 768"/>
              <a:gd name="T1" fmla="*/ 2147483647 h 1296"/>
              <a:gd name="T2" fmla="*/ 2147483647 w 768"/>
              <a:gd name="T3" fmla="*/ 2147483647 h 1296"/>
              <a:gd name="T4" fmla="*/ 0 w 768"/>
              <a:gd name="T5" fmla="*/ 2147483647 h 1296"/>
              <a:gd name="T6" fmla="*/ 0 w 768"/>
              <a:gd name="T7" fmla="*/ 0 h 1296"/>
              <a:gd name="T8" fmla="*/ 2147483647 w 768"/>
              <a:gd name="T9" fmla="*/ 0 h 1296"/>
              <a:gd name="T10" fmla="*/ 0 60000 65536"/>
              <a:gd name="T11" fmla="*/ 0 60000 65536"/>
              <a:gd name="T12" fmla="*/ 0 60000 65536"/>
              <a:gd name="T13" fmla="*/ 0 60000 65536"/>
              <a:gd name="T14" fmla="*/ 0 60000 65536"/>
              <a:gd name="T15" fmla="*/ 0 w 768"/>
              <a:gd name="T16" fmla="*/ 0 h 1296"/>
              <a:gd name="T17" fmla="*/ 768 w 768"/>
              <a:gd name="T18" fmla="*/ 1296 h 1296"/>
            </a:gdLst>
            <a:ahLst/>
            <a:cxnLst>
              <a:cxn ang="T10">
                <a:pos x="T0" y="T1"/>
              </a:cxn>
              <a:cxn ang="T11">
                <a:pos x="T2" y="T3"/>
              </a:cxn>
              <a:cxn ang="T12">
                <a:pos x="T4" y="T5"/>
              </a:cxn>
              <a:cxn ang="T13">
                <a:pos x="T6" y="T7"/>
              </a:cxn>
              <a:cxn ang="T14">
                <a:pos x="T8" y="T9"/>
              </a:cxn>
            </a:cxnLst>
            <a:rect l="T15" t="T16" r="T17" b="T18"/>
            <a:pathLst>
              <a:path w="768" h="1296">
                <a:moveTo>
                  <a:pt x="576" y="1104"/>
                </a:moveTo>
                <a:lnTo>
                  <a:pt x="576" y="1296"/>
                </a:lnTo>
                <a:lnTo>
                  <a:pt x="0" y="1296"/>
                </a:lnTo>
                <a:lnTo>
                  <a:pt x="0" y="0"/>
                </a:lnTo>
                <a:lnTo>
                  <a:pt x="768" y="0"/>
                </a:lnTo>
              </a:path>
            </a:pathLst>
          </a:custGeom>
          <a:noFill/>
          <a:ln w="9525">
            <a:solidFill>
              <a:schemeClr val="tx1"/>
            </a:solidFill>
            <a:round/>
            <a:headEnd type="none" w="med" len="med"/>
            <a:tailEnd type="triangle" w="med" len="med"/>
          </a:ln>
        </p:spPr>
        <p:txBody>
          <a:bodyPr/>
          <a:lstStyle/>
          <a:p>
            <a:endParaRPr lang="en-US"/>
          </a:p>
        </p:txBody>
      </p:sp>
      <p:sp>
        <p:nvSpPr>
          <p:cNvPr id="100391" name="Freeform 39"/>
          <p:cNvSpPr>
            <a:spLocks/>
          </p:cNvSpPr>
          <p:nvPr/>
        </p:nvSpPr>
        <p:spPr bwMode="auto">
          <a:xfrm>
            <a:off x="5056188" y="5202238"/>
            <a:ext cx="242887" cy="725487"/>
          </a:xfrm>
          <a:custGeom>
            <a:avLst/>
            <a:gdLst>
              <a:gd name="T0" fmla="*/ 0 w 144"/>
              <a:gd name="T1" fmla="*/ 2147483647 h 432"/>
              <a:gd name="T2" fmla="*/ 0 w 144"/>
              <a:gd name="T3" fmla="*/ 2147483647 h 432"/>
              <a:gd name="T4" fmla="*/ 2147483647 w 144"/>
              <a:gd name="T5" fmla="*/ 2147483647 h 432"/>
              <a:gd name="T6" fmla="*/ 2147483647 w 144"/>
              <a:gd name="T7" fmla="*/ 0 h 432"/>
              <a:gd name="T8" fmla="*/ 0 w 144"/>
              <a:gd name="T9" fmla="*/ 0 h 432"/>
              <a:gd name="T10" fmla="*/ 0 w 144"/>
              <a:gd name="T11" fmla="*/ 2147483647 h 432"/>
              <a:gd name="T12" fmla="*/ 0 60000 65536"/>
              <a:gd name="T13" fmla="*/ 0 60000 65536"/>
              <a:gd name="T14" fmla="*/ 0 60000 65536"/>
              <a:gd name="T15" fmla="*/ 0 60000 65536"/>
              <a:gd name="T16" fmla="*/ 0 60000 65536"/>
              <a:gd name="T17" fmla="*/ 0 60000 65536"/>
              <a:gd name="T18" fmla="*/ 0 w 144"/>
              <a:gd name="T19" fmla="*/ 0 h 432"/>
              <a:gd name="T20" fmla="*/ 144 w 144"/>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144" h="432">
                <a:moveTo>
                  <a:pt x="0" y="336"/>
                </a:moveTo>
                <a:lnTo>
                  <a:pt x="0" y="432"/>
                </a:lnTo>
                <a:lnTo>
                  <a:pt x="144" y="432"/>
                </a:lnTo>
                <a:lnTo>
                  <a:pt x="144" y="0"/>
                </a:lnTo>
                <a:lnTo>
                  <a:pt x="0" y="0"/>
                </a:lnTo>
                <a:lnTo>
                  <a:pt x="0" y="96"/>
                </a:lnTo>
              </a:path>
            </a:pathLst>
          </a:custGeom>
          <a:noFill/>
          <a:ln w="9525">
            <a:solidFill>
              <a:schemeClr val="tx1"/>
            </a:solidFill>
            <a:round/>
            <a:headEnd type="none" w="med" len="med"/>
            <a:tailEnd type="triangle" w="med" len="med"/>
          </a:ln>
        </p:spPr>
        <p:txBody>
          <a:bodyPr/>
          <a:lstStyle/>
          <a:p>
            <a:endParaRPr lang="en-US"/>
          </a:p>
        </p:txBody>
      </p:sp>
      <p:sp>
        <p:nvSpPr>
          <p:cNvPr id="100392" name="Freeform 40"/>
          <p:cNvSpPr>
            <a:spLocks/>
          </p:cNvSpPr>
          <p:nvPr/>
        </p:nvSpPr>
        <p:spPr bwMode="auto">
          <a:xfrm>
            <a:off x="4895850" y="5121275"/>
            <a:ext cx="482600" cy="887413"/>
          </a:xfrm>
          <a:custGeom>
            <a:avLst/>
            <a:gdLst>
              <a:gd name="T0" fmla="*/ 0 w 288"/>
              <a:gd name="T1" fmla="*/ 2147483647 h 528"/>
              <a:gd name="T2" fmla="*/ 0 w 288"/>
              <a:gd name="T3" fmla="*/ 2147483647 h 528"/>
              <a:gd name="T4" fmla="*/ 2147483647 w 288"/>
              <a:gd name="T5" fmla="*/ 2147483647 h 528"/>
              <a:gd name="T6" fmla="*/ 2147483647 w 288"/>
              <a:gd name="T7" fmla="*/ 0 h 528"/>
              <a:gd name="T8" fmla="*/ 2147483647 w 288"/>
              <a:gd name="T9" fmla="*/ 0 h 528"/>
              <a:gd name="T10" fmla="*/ 2147483647 w 288"/>
              <a:gd name="T11" fmla="*/ 2147483647 h 528"/>
              <a:gd name="T12" fmla="*/ 0 60000 65536"/>
              <a:gd name="T13" fmla="*/ 0 60000 65536"/>
              <a:gd name="T14" fmla="*/ 0 60000 65536"/>
              <a:gd name="T15" fmla="*/ 0 60000 65536"/>
              <a:gd name="T16" fmla="*/ 0 60000 65536"/>
              <a:gd name="T17" fmla="*/ 0 60000 65536"/>
              <a:gd name="T18" fmla="*/ 0 w 288"/>
              <a:gd name="T19" fmla="*/ 0 h 528"/>
              <a:gd name="T20" fmla="*/ 288 w 288"/>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288" h="528">
                <a:moveTo>
                  <a:pt x="0" y="384"/>
                </a:moveTo>
                <a:lnTo>
                  <a:pt x="0" y="528"/>
                </a:lnTo>
                <a:lnTo>
                  <a:pt x="288" y="528"/>
                </a:lnTo>
                <a:lnTo>
                  <a:pt x="288" y="0"/>
                </a:lnTo>
                <a:lnTo>
                  <a:pt x="48" y="0"/>
                </a:lnTo>
                <a:lnTo>
                  <a:pt x="48" y="144"/>
                </a:lnTo>
              </a:path>
            </a:pathLst>
          </a:custGeom>
          <a:noFill/>
          <a:ln w="9525">
            <a:solidFill>
              <a:schemeClr val="tx1"/>
            </a:solidFill>
            <a:round/>
            <a:headEnd type="none" w="med" len="med"/>
            <a:tailEnd type="triangle" w="med" len="med"/>
          </a:ln>
        </p:spPr>
        <p:txBody>
          <a:bodyPr/>
          <a:lstStyle/>
          <a:p>
            <a:endParaRPr lang="en-US"/>
          </a:p>
        </p:txBody>
      </p:sp>
      <p:sp>
        <p:nvSpPr>
          <p:cNvPr id="100393" name="Freeform 41"/>
          <p:cNvSpPr>
            <a:spLocks/>
          </p:cNvSpPr>
          <p:nvPr/>
        </p:nvSpPr>
        <p:spPr bwMode="auto">
          <a:xfrm>
            <a:off x="4652963" y="4960938"/>
            <a:ext cx="968375" cy="1208087"/>
          </a:xfrm>
          <a:custGeom>
            <a:avLst/>
            <a:gdLst>
              <a:gd name="T0" fmla="*/ 0 w 576"/>
              <a:gd name="T1" fmla="*/ 2147483647 h 720"/>
              <a:gd name="T2" fmla="*/ 0 w 576"/>
              <a:gd name="T3" fmla="*/ 2147483647 h 720"/>
              <a:gd name="T4" fmla="*/ 2147483647 w 576"/>
              <a:gd name="T5" fmla="*/ 2147483647 h 720"/>
              <a:gd name="T6" fmla="*/ 2147483647 w 576"/>
              <a:gd name="T7" fmla="*/ 0 h 720"/>
              <a:gd name="T8" fmla="*/ 2147483647 w 576"/>
              <a:gd name="T9" fmla="*/ 0 h 720"/>
              <a:gd name="T10" fmla="*/ 2147483647 w 576"/>
              <a:gd name="T11" fmla="*/ 2147483647 h 720"/>
              <a:gd name="T12" fmla="*/ 0 60000 65536"/>
              <a:gd name="T13" fmla="*/ 0 60000 65536"/>
              <a:gd name="T14" fmla="*/ 0 60000 65536"/>
              <a:gd name="T15" fmla="*/ 0 60000 65536"/>
              <a:gd name="T16" fmla="*/ 0 60000 65536"/>
              <a:gd name="T17" fmla="*/ 0 60000 65536"/>
              <a:gd name="T18" fmla="*/ 0 w 576"/>
              <a:gd name="T19" fmla="*/ 0 h 720"/>
              <a:gd name="T20" fmla="*/ 576 w 576"/>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576" h="720">
                <a:moveTo>
                  <a:pt x="0" y="480"/>
                </a:moveTo>
                <a:lnTo>
                  <a:pt x="0" y="720"/>
                </a:lnTo>
                <a:lnTo>
                  <a:pt x="576" y="720"/>
                </a:lnTo>
                <a:lnTo>
                  <a:pt x="576" y="0"/>
                </a:lnTo>
                <a:lnTo>
                  <a:pt x="48" y="0"/>
                </a:lnTo>
                <a:lnTo>
                  <a:pt x="48" y="240"/>
                </a:lnTo>
              </a:path>
            </a:pathLst>
          </a:custGeom>
          <a:noFill/>
          <a:ln w="9525">
            <a:solidFill>
              <a:schemeClr val="tx1"/>
            </a:solidFill>
            <a:round/>
            <a:headEnd type="none" w="med" len="med"/>
            <a:tailEnd type="triangle" w="med" len="med"/>
          </a:ln>
        </p:spPr>
        <p:txBody>
          <a:bodyPr/>
          <a:lstStyle/>
          <a:p>
            <a:endParaRPr lang="en-US"/>
          </a:p>
        </p:txBody>
      </p:sp>
      <p:sp>
        <p:nvSpPr>
          <p:cNvPr id="100394" name="Line 42"/>
          <p:cNvSpPr>
            <a:spLocks noChangeShapeType="1"/>
          </p:cNvSpPr>
          <p:nvPr/>
        </p:nvSpPr>
        <p:spPr bwMode="auto">
          <a:xfrm>
            <a:off x="4411663" y="849313"/>
            <a:ext cx="0" cy="644525"/>
          </a:xfrm>
          <a:prstGeom prst="line">
            <a:avLst/>
          </a:prstGeom>
          <a:noFill/>
          <a:ln w="9525">
            <a:solidFill>
              <a:schemeClr val="tx1"/>
            </a:solidFill>
            <a:round/>
            <a:headEnd/>
            <a:tailEnd type="triangle" w="med" len="med"/>
          </a:ln>
        </p:spPr>
        <p:txBody>
          <a:bodyPr/>
          <a:lstStyle/>
          <a:p>
            <a:endParaRPr lang="en-US"/>
          </a:p>
        </p:txBody>
      </p:sp>
      <p:sp>
        <p:nvSpPr>
          <p:cNvPr id="100395" name="Line 43"/>
          <p:cNvSpPr>
            <a:spLocks noChangeShapeType="1"/>
          </p:cNvSpPr>
          <p:nvPr/>
        </p:nvSpPr>
        <p:spPr bwMode="auto">
          <a:xfrm>
            <a:off x="4411663" y="1897063"/>
            <a:ext cx="0" cy="242887"/>
          </a:xfrm>
          <a:prstGeom prst="line">
            <a:avLst/>
          </a:prstGeom>
          <a:noFill/>
          <a:ln w="9525">
            <a:solidFill>
              <a:schemeClr val="tx1"/>
            </a:solidFill>
            <a:round/>
            <a:headEnd/>
            <a:tailEnd type="triangle" w="med" len="med"/>
          </a:ln>
        </p:spPr>
        <p:txBody>
          <a:bodyPr/>
          <a:lstStyle/>
          <a:p>
            <a:endParaRPr lang="en-US"/>
          </a:p>
        </p:txBody>
      </p:sp>
      <p:sp>
        <p:nvSpPr>
          <p:cNvPr id="100396" name="Freeform 44"/>
          <p:cNvSpPr>
            <a:spLocks/>
          </p:cNvSpPr>
          <p:nvPr/>
        </p:nvSpPr>
        <p:spPr bwMode="auto">
          <a:xfrm>
            <a:off x="3605213" y="1531938"/>
            <a:ext cx="1603375" cy="401637"/>
          </a:xfrm>
          <a:custGeom>
            <a:avLst/>
            <a:gdLst>
              <a:gd name="T0" fmla="*/ 2147483647 w 954"/>
              <a:gd name="T1" fmla="*/ 0 h 239"/>
              <a:gd name="T2" fmla="*/ 0 w 954"/>
              <a:gd name="T3" fmla="*/ 2147483647 h 239"/>
              <a:gd name="T4" fmla="*/ 2147483647 w 954"/>
              <a:gd name="T5" fmla="*/ 2147483647 h 239"/>
              <a:gd name="T6" fmla="*/ 2147483647 w 954"/>
              <a:gd name="T7" fmla="*/ 2147483647 h 239"/>
              <a:gd name="T8" fmla="*/ 2147483647 w 954"/>
              <a:gd name="T9" fmla="*/ 0 h 239"/>
              <a:gd name="T10" fmla="*/ 0 60000 65536"/>
              <a:gd name="T11" fmla="*/ 0 60000 65536"/>
              <a:gd name="T12" fmla="*/ 0 60000 65536"/>
              <a:gd name="T13" fmla="*/ 0 60000 65536"/>
              <a:gd name="T14" fmla="*/ 0 60000 65536"/>
              <a:gd name="T15" fmla="*/ 0 w 954"/>
              <a:gd name="T16" fmla="*/ 0 h 239"/>
              <a:gd name="T17" fmla="*/ 954 w 954"/>
              <a:gd name="T18" fmla="*/ 239 h 239"/>
            </a:gdLst>
            <a:ahLst/>
            <a:cxnLst>
              <a:cxn ang="T10">
                <a:pos x="T0" y="T1"/>
              </a:cxn>
              <a:cxn ang="T11">
                <a:pos x="T2" y="T3"/>
              </a:cxn>
              <a:cxn ang="T12">
                <a:pos x="T4" y="T5"/>
              </a:cxn>
              <a:cxn ang="T13">
                <a:pos x="T6" y="T7"/>
              </a:cxn>
              <a:cxn ang="T14">
                <a:pos x="T8" y="T9"/>
              </a:cxn>
            </a:cxnLst>
            <a:rect l="T15" t="T16" r="T17" b="T18"/>
            <a:pathLst>
              <a:path w="954" h="239">
                <a:moveTo>
                  <a:pt x="477" y="0"/>
                </a:moveTo>
                <a:lnTo>
                  <a:pt x="0" y="120"/>
                </a:lnTo>
                <a:lnTo>
                  <a:pt x="477" y="239"/>
                </a:lnTo>
                <a:lnTo>
                  <a:pt x="954" y="120"/>
                </a:lnTo>
                <a:lnTo>
                  <a:pt x="477" y="0"/>
                </a:lnTo>
                <a:close/>
              </a:path>
            </a:pathLst>
          </a:custGeom>
          <a:solidFill>
            <a:srgbClr val="FFFFFF"/>
          </a:solidFill>
          <a:ln w="11113" cap="rnd">
            <a:solidFill>
              <a:srgbClr val="000000"/>
            </a:solidFill>
            <a:prstDash val="solid"/>
            <a:round/>
            <a:headEnd/>
            <a:tailEnd/>
          </a:ln>
        </p:spPr>
        <p:txBody>
          <a:bodyPr/>
          <a:lstStyle/>
          <a:p>
            <a:endParaRPr lang="en-US"/>
          </a:p>
        </p:txBody>
      </p:sp>
      <p:sp>
        <p:nvSpPr>
          <p:cNvPr id="100397" name="Line 45"/>
          <p:cNvSpPr>
            <a:spLocks noChangeShapeType="1"/>
          </p:cNvSpPr>
          <p:nvPr/>
        </p:nvSpPr>
        <p:spPr bwMode="auto">
          <a:xfrm>
            <a:off x="4411663" y="2462213"/>
            <a:ext cx="0" cy="241300"/>
          </a:xfrm>
          <a:prstGeom prst="line">
            <a:avLst/>
          </a:prstGeom>
          <a:noFill/>
          <a:ln w="9525">
            <a:solidFill>
              <a:schemeClr val="tx1"/>
            </a:solidFill>
            <a:round/>
            <a:headEnd/>
            <a:tailEnd type="triangle" w="med" len="med"/>
          </a:ln>
        </p:spPr>
        <p:txBody>
          <a:bodyPr/>
          <a:lstStyle/>
          <a:p>
            <a:endParaRPr lang="en-US"/>
          </a:p>
        </p:txBody>
      </p:sp>
      <p:sp>
        <p:nvSpPr>
          <p:cNvPr id="100398" name="Rectangle 46"/>
          <p:cNvSpPr>
            <a:spLocks noChangeArrowheads="1"/>
          </p:cNvSpPr>
          <p:nvPr/>
        </p:nvSpPr>
        <p:spPr bwMode="auto">
          <a:xfrm>
            <a:off x="3605213" y="2132013"/>
            <a:ext cx="1603375" cy="401637"/>
          </a:xfrm>
          <a:prstGeom prst="rect">
            <a:avLst/>
          </a:prstGeom>
          <a:solidFill>
            <a:srgbClr val="FFFFFF"/>
          </a:solidFill>
          <a:ln w="11113">
            <a:solidFill>
              <a:srgbClr val="000000"/>
            </a:solidFill>
            <a:miter lim="800000"/>
            <a:headEnd/>
            <a:tailEnd/>
          </a:ln>
        </p:spPr>
        <p:txBody>
          <a:bodyPr lIns="96744" tIns="48372" rIns="96744" bIns="48372"/>
          <a:lstStyle/>
          <a:p>
            <a:pPr algn="ctr" defTabSz="966788">
              <a:lnSpc>
                <a:spcPct val="130000"/>
              </a:lnSpc>
            </a:pPr>
            <a:r>
              <a:rPr lang="en-US" sz="1300">
                <a:latin typeface="Courier New" pitchFamily="49" charset="0"/>
              </a:rPr>
              <a:t>part 1</a:t>
            </a:r>
          </a:p>
        </p:txBody>
      </p:sp>
      <p:sp>
        <p:nvSpPr>
          <p:cNvPr id="100399" name="Text Box 47"/>
          <p:cNvSpPr txBox="1">
            <a:spLocks noChangeArrowheads="1"/>
          </p:cNvSpPr>
          <p:nvPr/>
        </p:nvSpPr>
        <p:spPr bwMode="auto">
          <a:xfrm>
            <a:off x="3846513" y="1574800"/>
            <a:ext cx="1073150" cy="290513"/>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condition</a:t>
            </a:r>
          </a:p>
        </p:txBody>
      </p:sp>
      <p:sp>
        <p:nvSpPr>
          <p:cNvPr id="100400" name="Text Box 48"/>
          <p:cNvSpPr txBox="1">
            <a:spLocks noChangeArrowheads="1"/>
          </p:cNvSpPr>
          <p:nvPr/>
        </p:nvSpPr>
        <p:spPr bwMode="auto">
          <a:xfrm>
            <a:off x="4652963" y="3170238"/>
            <a:ext cx="760412" cy="258762"/>
          </a:xfrm>
          <a:prstGeom prst="rect">
            <a:avLst/>
          </a:prstGeom>
          <a:noFill/>
          <a:ln w="9525">
            <a:noFill/>
            <a:miter lim="800000"/>
            <a:headEnd/>
            <a:tailEnd/>
          </a:ln>
        </p:spPr>
        <p:txBody>
          <a:bodyPr wrap="none" lIns="96744" tIns="48372" rIns="96744" bIns="48372">
            <a:spAutoFit/>
          </a:bodyPr>
          <a:lstStyle/>
          <a:p>
            <a:pPr defTabSz="966788"/>
            <a:r>
              <a:rPr lang="en-US" sz="1100">
                <a:latin typeface="Courier New" pitchFamily="49" charset="0"/>
              </a:rPr>
              <a:t>n times</a:t>
            </a:r>
          </a:p>
        </p:txBody>
      </p:sp>
      <p:sp>
        <p:nvSpPr>
          <p:cNvPr id="100401" name="Text Box 49"/>
          <p:cNvSpPr txBox="1">
            <a:spLocks noChangeArrowheads="1"/>
          </p:cNvSpPr>
          <p:nvPr/>
        </p:nvSpPr>
        <p:spPr bwMode="auto">
          <a:xfrm>
            <a:off x="5702300" y="4770437"/>
            <a:ext cx="758825" cy="258763"/>
          </a:xfrm>
          <a:prstGeom prst="rect">
            <a:avLst/>
          </a:prstGeom>
          <a:noFill/>
          <a:ln w="9525">
            <a:noFill/>
            <a:miter lim="800000"/>
            <a:headEnd/>
            <a:tailEnd/>
          </a:ln>
        </p:spPr>
        <p:txBody>
          <a:bodyPr wrap="none" lIns="96744" tIns="48372" rIns="96744" bIns="48372">
            <a:spAutoFit/>
          </a:bodyPr>
          <a:lstStyle/>
          <a:p>
            <a:pPr defTabSz="966788"/>
            <a:r>
              <a:rPr lang="en-US" sz="1100" dirty="0">
                <a:latin typeface="Courier New" pitchFamily="49" charset="0"/>
              </a:rPr>
              <a:t>m times</a:t>
            </a:r>
          </a:p>
        </p:txBody>
      </p:sp>
      <p:sp>
        <p:nvSpPr>
          <p:cNvPr id="2" name="Oval 1"/>
          <p:cNvSpPr/>
          <p:nvPr/>
        </p:nvSpPr>
        <p:spPr bwMode="auto">
          <a:xfrm>
            <a:off x="7162800" y="3455988"/>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7</a:t>
            </a:r>
          </a:p>
        </p:txBody>
      </p:sp>
      <p:sp>
        <p:nvSpPr>
          <p:cNvPr id="51" name="Oval 50"/>
          <p:cNvSpPr/>
          <p:nvPr/>
        </p:nvSpPr>
        <p:spPr bwMode="auto">
          <a:xfrm>
            <a:off x="2593235" y="4973638"/>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5</a:t>
            </a:r>
          </a:p>
        </p:txBody>
      </p:sp>
      <p:sp>
        <p:nvSpPr>
          <p:cNvPr id="52" name="Oval 51"/>
          <p:cNvSpPr/>
          <p:nvPr/>
        </p:nvSpPr>
        <p:spPr bwMode="auto">
          <a:xfrm>
            <a:off x="6251575" y="3509963"/>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4</a:t>
            </a:r>
          </a:p>
        </p:txBody>
      </p:sp>
      <p:sp>
        <p:nvSpPr>
          <p:cNvPr id="53" name="Oval 52"/>
          <p:cNvSpPr/>
          <p:nvPr/>
        </p:nvSpPr>
        <p:spPr bwMode="auto">
          <a:xfrm>
            <a:off x="6251575" y="889256"/>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3</a:t>
            </a:r>
          </a:p>
        </p:txBody>
      </p:sp>
      <p:sp>
        <p:nvSpPr>
          <p:cNvPr id="54" name="Oval 53"/>
          <p:cNvSpPr/>
          <p:nvPr/>
        </p:nvSpPr>
        <p:spPr bwMode="auto">
          <a:xfrm>
            <a:off x="5261218" y="2780506"/>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a:t>
            </a:r>
          </a:p>
        </p:txBody>
      </p:sp>
      <p:sp>
        <p:nvSpPr>
          <p:cNvPr id="55" name="Oval 54"/>
          <p:cNvSpPr/>
          <p:nvPr/>
        </p:nvSpPr>
        <p:spPr bwMode="auto">
          <a:xfrm>
            <a:off x="2503488" y="1810397"/>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a:t>
            </a:r>
          </a:p>
        </p:txBody>
      </p:sp>
      <p:sp>
        <p:nvSpPr>
          <p:cNvPr id="56" name="Oval 55"/>
          <p:cNvSpPr/>
          <p:nvPr/>
        </p:nvSpPr>
        <p:spPr bwMode="auto">
          <a:xfrm>
            <a:off x="5691537" y="5451004"/>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6</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3"/>
          <p:cNvSpPr>
            <a:spLocks noChangeArrowheads="1"/>
          </p:cNvSpPr>
          <p:nvPr/>
        </p:nvSpPr>
        <p:spPr bwMode="auto">
          <a:xfrm>
            <a:off x="781050" y="609600"/>
            <a:ext cx="7981950" cy="5755961"/>
          </a:xfrm>
          <a:prstGeom prst="rect">
            <a:avLst/>
          </a:prstGeom>
          <a:noFill/>
          <a:ln w="9525">
            <a:noFill/>
            <a:miter lim="800000"/>
            <a:headEnd/>
            <a:tailEnd/>
          </a:ln>
        </p:spPr>
        <p:txBody>
          <a:bodyPr lIns="96736" tIns="48368" rIns="96736" bIns="48368">
            <a:spAutoFit/>
          </a:bodyPr>
          <a:lstStyle/>
          <a:p>
            <a:pPr marL="366713" indent="-366713" algn="just" defTabSz="966788">
              <a:lnSpc>
                <a:spcPct val="110000"/>
              </a:lnSpc>
              <a:buFont typeface="Wingdings" pitchFamily="2" charset="2"/>
              <a:buNone/>
            </a:pPr>
            <a:r>
              <a:rPr lang="en-GB" dirty="0">
                <a:cs typeface="Times New Roman" pitchFamily="18" charset="0"/>
              </a:rPr>
              <a:t>Manipulation of data and data structures</a:t>
            </a:r>
          </a:p>
          <a:p>
            <a:pPr marL="366713" indent="-366713" algn="just" defTabSz="966788">
              <a:lnSpc>
                <a:spcPct val="110000"/>
              </a:lnSpc>
              <a:buFont typeface="Wingdings" pitchFamily="2" charset="2"/>
              <a:buChar char="§"/>
            </a:pPr>
            <a:r>
              <a:rPr lang="en-GB" dirty="0">
                <a:cs typeface="Times New Roman" pitchFamily="18" charset="0"/>
              </a:rPr>
              <a:t>Manipulation of primitive data types</a:t>
            </a:r>
          </a:p>
          <a:p>
            <a:pPr marL="366713" indent="-366713" algn="just" defTabSz="966788">
              <a:lnSpc>
                <a:spcPct val="110000"/>
              </a:lnSpc>
              <a:buFont typeface="Wingdings" pitchFamily="2" charset="2"/>
              <a:buChar char="§"/>
            </a:pPr>
            <a:r>
              <a:rPr lang="en-GB" dirty="0"/>
              <a:t>Manipulation of arrays and pointers and their combinations</a:t>
            </a:r>
            <a:endParaRPr lang="en-GB" dirty="0">
              <a:cs typeface="Times New Roman" pitchFamily="18" charset="0"/>
            </a:endParaRPr>
          </a:p>
          <a:p>
            <a:pPr marL="366713" indent="-366713" algn="just" defTabSz="966788">
              <a:lnSpc>
                <a:spcPct val="110000"/>
              </a:lnSpc>
              <a:buFont typeface="Wingdings" pitchFamily="2" charset="2"/>
              <a:buChar char="§"/>
            </a:pPr>
            <a:r>
              <a:rPr lang="en-GB" dirty="0">
                <a:cs typeface="Times New Roman" pitchFamily="18" charset="0"/>
              </a:rPr>
              <a:t>Manipulation of files</a:t>
            </a:r>
          </a:p>
          <a:p>
            <a:pPr marL="366713" indent="-366713" algn="just" defTabSz="966788">
              <a:lnSpc>
                <a:spcPct val="110000"/>
              </a:lnSpc>
              <a:buFont typeface="Wingdings" pitchFamily="2" charset="2"/>
              <a:buChar char="§"/>
            </a:pPr>
            <a:r>
              <a:rPr lang="en-GB" dirty="0">
                <a:cs typeface="Times New Roman" pitchFamily="18" charset="0"/>
              </a:rPr>
              <a:t>Large examples of array, pointer, and structures</a:t>
            </a:r>
          </a:p>
          <a:p>
            <a:pPr marL="844550" lvl="1" indent="-357188" algn="just" defTabSz="966788">
              <a:lnSpc>
                <a:spcPct val="110000"/>
              </a:lnSpc>
              <a:buFontTx/>
              <a:buChar char="•"/>
            </a:pPr>
            <a:r>
              <a:rPr lang="en-GB" dirty="0" smtClean="0">
                <a:cs typeface="Times New Roman" pitchFamily="18" charset="0"/>
              </a:rPr>
              <a:t>Arrays: static in size, memory used for data only</a:t>
            </a:r>
            <a:endParaRPr lang="en-GB" dirty="0">
              <a:cs typeface="Times New Roman" pitchFamily="18" charset="0"/>
            </a:endParaRPr>
          </a:p>
          <a:p>
            <a:pPr marL="844550" lvl="1" indent="-357188" algn="just" defTabSz="966788">
              <a:lnSpc>
                <a:spcPct val="110000"/>
              </a:lnSpc>
              <a:buFontTx/>
              <a:buChar char="•"/>
            </a:pPr>
            <a:r>
              <a:rPr lang="en-GB" dirty="0" smtClean="0"/>
              <a:t>Linked list: store a pointer, in addition to data</a:t>
            </a:r>
            <a:endParaRPr lang="en-GB" dirty="0">
              <a:cs typeface="Times New Roman" pitchFamily="18" charset="0"/>
            </a:endParaRPr>
          </a:p>
          <a:p>
            <a:pPr marL="844550" lvl="1" indent="-357188" algn="just" defTabSz="966788">
              <a:lnSpc>
                <a:spcPct val="110000"/>
              </a:lnSpc>
              <a:buFontTx/>
              <a:buChar char="•"/>
            </a:pPr>
            <a:r>
              <a:rPr lang="en-GB" dirty="0" smtClean="0">
                <a:cs typeface="Times New Roman" pitchFamily="18" charset="0"/>
              </a:rPr>
              <a:t>Binary tree: store two pointers, in addition to data.</a:t>
            </a:r>
            <a:endParaRPr lang="en-GB" dirty="0">
              <a:cs typeface="Times New Roman" pitchFamily="18" charset="0"/>
            </a:endParaRPr>
          </a:p>
          <a:p>
            <a:pPr marL="366713" indent="-366713" algn="just" defTabSz="966788">
              <a:lnSpc>
                <a:spcPct val="110000"/>
              </a:lnSpc>
              <a:buFont typeface="Wingdings" pitchFamily="2" charset="2"/>
              <a:buChar char="§"/>
            </a:pPr>
            <a:r>
              <a:rPr lang="en-GB" dirty="0">
                <a:cs typeface="Times New Roman" pitchFamily="18" charset="0"/>
              </a:rPr>
              <a:t>Functions: calling and parameter passing</a:t>
            </a:r>
          </a:p>
          <a:p>
            <a:pPr marL="844550" lvl="1" indent="-357188" algn="just" defTabSz="966788">
              <a:lnSpc>
                <a:spcPct val="110000"/>
              </a:lnSpc>
              <a:buFontTx/>
              <a:buChar char="•"/>
            </a:pPr>
            <a:r>
              <a:rPr lang="en-GB" dirty="0">
                <a:cs typeface="Times New Roman" pitchFamily="18" charset="0"/>
              </a:rPr>
              <a:t>Call-by-value</a:t>
            </a:r>
          </a:p>
          <a:p>
            <a:pPr marL="844550" lvl="1" indent="-357188" algn="just" defTabSz="966788">
              <a:lnSpc>
                <a:spcPct val="110000"/>
              </a:lnSpc>
              <a:buFontTx/>
              <a:buChar char="•"/>
            </a:pPr>
            <a:r>
              <a:rPr lang="en-GB" dirty="0">
                <a:cs typeface="Times New Roman" pitchFamily="18" charset="0"/>
              </a:rPr>
              <a:t>Call-by-alias</a:t>
            </a:r>
          </a:p>
          <a:p>
            <a:pPr marL="844550" lvl="1" indent="-357188" algn="just" defTabSz="966788">
              <a:lnSpc>
                <a:spcPct val="110000"/>
              </a:lnSpc>
              <a:buFontTx/>
              <a:buChar char="•"/>
            </a:pPr>
            <a:r>
              <a:rPr lang="en-GB" dirty="0">
                <a:cs typeface="Times New Roman" pitchFamily="18" charset="0"/>
              </a:rPr>
              <a:t>Call-by-address</a:t>
            </a:r>
          </a:p>
          <a:p>
            <a:pPr marL="366713" indent="-366713" algn="just" defTabSz="966788">
              <a:lnSpc>
                <a:spcPct val="110000"/>
              </a:lnSpc>
              <a:buFont typeface="Wingdings" pitchFamily="2" charset="2"/>
              <a:buChar char="§"/>
            </a:pPr>
            <a:r>
              <a:rPr lang="en-GB" dirty="0"/>
              <a:t>Recursive manipulation of data: The Fantastic Four Steps</a:t>
            </a:r>
            <a:endParaRPr lang="en-GB" dirty="0">
              <a:cs typeface="Times New Roman" pitchFamily="18" charset="0"/>
            </a:endParaRPr>
          </a:p>
          <a:p>
            <a:pPr marL="366713" indent="-366713" algn="just" defTabSz="966788">
              <a:lnSpc>
                <a:spcPct val="110000"/>
              </a:lnSpc>
              <a:buFont typeface="Wingdings" pitchFamily="2" charset="2"/>
              <a:buChar char="§"/>
            </a:pPr>
            <a:r>
              <a:rPr lang="en-GB" dirty="0">
                <a:cs typeface="Times New Roman" pitchFamily="18" charset="0"/>
              </a:rPr>
              <a:t>Modules and packages</a:t>
            </a:r>
          </a:p>
        </p:txBody>
      </p:sp>
      <p:sp>
        <p:nvSpPr>
          <p:cNvPr id="147459" name="Rectangle 1034"/>
          <p:cNvSpPr>
            <a:spLocks noChangeArrowheads="1"/>
          </p:cNvSpPr>
          <p:nvPr/>
        </p:nvSpPr>
        <p:spPr bwMode="auto">
          <a:xfrm>
            <a:off x="304800" y="76200"/>
            <a:ext cx="8458200"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Summary: Programming Techniques</a:t>
            </a:r>
            <a:endParaRPr lang="en-US" sz="3400" b="1" dirty="0">
              <a:solidFill>
                <a:schemeClr val="accent2"/>
              </a:solidFill>
            </a:endParaRPr>
          </a:p>
        </p:txBody>
      </p:sp>
    </p:spTree>
    <p:extLst>
      <p:ext uri="{BB962C8B-B14F-4D97-AF65-F5344CB8AC3E}">
        <p14:creationId xmlns:p14="http://schemas.microsoft.com/office/powerpoint/2010/main" val="5951187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53"/>
          <p:cNvSpPr>
            <a:spLocks noGrp="1" noChangeArrowheads="1"/>
          </p:cNvSpPr>
          <p:nvPr>
            <p:ph type="title"/>
          </p:nvPr>
        </p:nvSpPr>
        <p:spPr>
          <a:xfrm>
            <a:off x="0" y="228600"/>
            <a:ext cx="9144000" cy="563563"/>
          </a:xfrm>
        </p:spPr>
        <p:txBody>
          <a:bodyPr/>
          <a:lstStyle/>
          <a:p>
            <a:r>
              <a:rPr lang="en-US" dirty="0" smtClean="0">
                <a:solidFill>
                  <a:schemeClr val="accent2"/>
                </a:solidFill>
                <a:cs typeface="Times New Roman" pitchFamily="18" charset="0"/>
              </a:rPr>
              <a:t>Summary: Compare and Contrast C/C++ and Java</a:t>
            </a:r>
            <a:r>
              <a:rPr lang="en-US" sz="2600" dirty="0" smtClean="0"/>
              <a:t> </a:t>
            </a:r>
          </a:p>
        </p:txBody>
      </p:sp>
      <p:graphicFrame>
        <p:nvGraphicFramePr>
          <p:cNvPr id="335467" name="Group 619"/>
          <p:cNvGraphicFramePr>
            <a:graphicFrameLocks noGrp="1"/>
          </p:cNvGraphicFramePr>
          <p:nvPr>
            <p:ph idx="1"/>
            <p:extLst/>
          </p:nvPr>
        </p:nvGraphicFramePr>
        <p:xfrm>
          <a:off x="671513" y="990600"/>
          <a:ext cx="7888287" cy="5737526"/>
        </p:xfrm>
        <a:graphic>
          <a:graphicData uri="http://schemas.openxmlformats.org/drawingml/2006/table">
            <a:tbl>
              <a:tblPr/>
              <a:tblGrid>
                <a:gridCol w="4357687">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854200">
                  <a:extLst>
                    <a:ext uri="{9D8B030D-6E8A-4147-A177-3AD203B41FA5}">
                      <a16:colId xmlns:a16="http://schemas.microsoft.com/office/drawing/2014/main" val="20002"/>
                    </a:ext>
                  </a:extLst>
                </a:gridCol>
              </a:tblGrid>
              <a:tr h="365781">
                <a:tc>
                  <a:txBody>
                    <a:bodyPr/>
                    <a:lstStyle/>
                    <a:p>
                      <a:pPr marL="0" marR="0" lvl="0" indent="0" algn="l" defTabSz="966788" rtl="0" eaLnBrk="0" fontAlgn="base" latinLnBrk="0" hangingPunct="0">
                        <a:lnSpc>
                          <a:spcPct val="100000"/>
                        </a:lnSpc>
                        <a:spcBef>
                          <a:spcPct val="0"/>
                        </a:spcBef>
                        <a:spcAft>
                          <a:spcPct val="0"/>
                        </a:spcAft>
                        <a:buClrTx/>
                        <a:buSzTx/>
                        <a:buFontTx/>
                        <a:buNone/>
                        <a:tabLst>
                          <a:tab pos="781050" algn="l"/>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Feature	</a:t>
                      </a:r>
                      <a:endParaRPr kumimoji="0" 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C or C++</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Java</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65781">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Macro </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NO</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pitchFamily="34" charset="0"/>
                          <a:cs typeface="Times New Roman" pitchFamily="18" charset="0"/>
                        </a:rPr>
                        <a:t>inlining</a:t>
                      </a:r>
                      <a:endParaRPr kumimoji="0" 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Global variables</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NO</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Static variables	</a:t>
                      </a:r>
                      <a:endParaRPr kumimoji="0" 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Pointer</a:t>
                      </a:r>
                      <a:endParaRPr kumimoji="0" 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NO (ref)</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Value semantics for all types</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Primitive types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Reference semantics for all types</a:t>
                      </a:r>
                      <a:endParaRPr kumimoji="0" 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Reference types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string type	</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char array</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union type</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NO</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Parameter passing: call-by-value</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Primitive types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Parameter passing: call-by-alias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C++ only</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NO</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Parameter passing: call-by-address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Reference types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Recursive call and application of the fantastic four abstract approach</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grpSp>
        <p:nvGrpSpPr>
          <p:cNvPr id="2" name="Group 647"/>
          <p:cNvGrpSpPr>
            <a:grpSpLocks/>
          </p:cNvGrpSpPr>
          <p:nvPr/>
        </p:nvGrpSpPr>
        <p:grpSpPr bwMode="auto">
          <a:xfrm>
            <a:off x="5105400" y="1371600"/>
            <a:ext cx="3429000" cy="304800"/>
            <a:chOff x="3216" y="864"/>
            <a:chExt cx="2160" cy="192"/>
          </a:xfrm>
        </p:grpSpPr>
        <p:sp>
          <p:nvSpPr>
            <p:cNvPr id="148582" name="Rectangle 620"/>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83" name="Rectangle 621"/>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3" name="Group 648"/>
          <p:cNvGrpSpPr>
            <a:grpSpLocks/>
          </p:cNvGrpSpPr>
          <p:nvPr/>
        </p:nvGrpSpPr>
        <p:grpSpPr bwMode="auto">
          <a:xfrm>
            <a:off x="5105400" y="1752600"/>
            <a:ext cx="3429000" cy="304800"/>
            <a:chOff x="3216" y="864"/>
            <a:chExt cx="2160" cy="192"/>
          </a:xfrm>
        </p:grpSpPr>
        <p:sp>
          <p:nvSpPr>
            <p:cNvPr id="148580" name="Rectangle 649"/>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81" name="Rectangle 650"/>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4" name="Group 651"/>
          <p:cNvGrpSpPr>
            <a:grpSpLocks/>
          </p:cNvGrpSpPr>
          <p:nvPr/>
        </p:nvGrpSpPr>
        <p:grpSpPr bwMode="auto">
          <a:xfrm>
            <a:off x="5105400" y="2133600"/>
            <a:ext cx="3429000" cy="304800"/>
            <a:chOff x="3216" y="864"/>
            <a:chExt cx="2160" cy="192"/>
          </a:xfrm>
        </p:grpSpPr>
        <p:sp>
          <p:nvSpPr>
            <p:cNvPr id="148578" name="Rectangle 652"/>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9" name="Rectangle 653"/>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5" name="Group 654"/>
          <p:cNvGrpSpPr>
            <a:grpSpLocks/>
          </p:cNvGrpSpPr>
          <p:nvPr/>
        </p:nvGrpSpPr>
        <p:grpSpPr bwMode="auto">
          <a:xfrm>
            <a:off x="5105400" y="2590800"/>
            <a:ext cx="3429000" cy="304800"/>
            <a:chOff x="3216" y="864"/>
            <a:chExt cx="2160" cy="192"/>
          </a:xfrm>
        </p:grpSpPr>
        <p:sp>
          <p:nvSpPr>
            <p:cNvPr id="148576" name="Rectangle 655"/>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7" name="Rectangle 656"/>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6" name="Group 657"/>
          <p:cNvGrpSpPr>
            <a:grpSpLocks/>
          </p:cNvGrpSpPr>
          <p:nvPr/>
        </p:nvGrpSpPr>
        <p:grpSpPr bwMode="auto">
          <a:xfrm>
            <a:off x="5105400" y="2934237"/>
            <a:ext cx="3429000" cy="304800"/>
            <a:chOff x="3216" y="864"/>
            <a:chExt cx="2160" cy="192"/>
          </a:xfrm>
        </p:grpSpPr>
        <p:sp>
          <p:nvSpPr>
            <p:cNvPr id="148574" name="Rectangle 658"/>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5" name="Rectangle 659"/>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7" name="Group 660"/>
          <p:cNvGrpSpPr>
            <a:grpSpLocks/>
          </p:cNvGrpSpPr>
          <p:nvPr/>
        </p:nvGrpSpPr>
        <p:grpSpPr bwMode="auto">
          <a:xfrm>
            <a:off x="5105400" y="3352800"/>
            <a:ext cx="3429000" cy="304800"/>
            <a:chOff x="3216" y="864"/>
            <a:chExt cx="2160" cy="192"/>
          </a:xfrm>
        </p:grpSpPr>
        <p:sp>
          <p:nvSpPr>
            <p:cNvPr id="148572" name="Rectangle 661"/>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3" name="Rectangle 662"/>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8" name="Group 663"/>
          <p:cNvGrpSpPr>
            <a:grpSpLocks/>
          </p:cNvGrpSpPr>
          <p:nvPr/>
        </p:nvGrpSpPr>
        <p:grpSpPr bwMode="auto">
          <a:xfrm>
            <a:off x="5105400" y="3733800"/>
            <a:ext cx="3429000" cy="304800"/>
            <a:chOff x="3216" y="864"/>
            <a:chExt cx="2160" cy="192"/>
          </a:xfrm>
        </p:grpSpPr>
        <p:sp>
          <p:nvSpPr>
            <p:cNvPr id="148570" name="Rectangle 664"/>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1" name="Rectangle 665"/>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9" name="Group 666"/>
          <p:cNvGrpSpPr>
            <a:grpSpLocks/>
          </p:cNvGrpSpPr>
          <p:nvPr/>
        </p:nvGrpSpPr>
        <p:grpSpPr bwMode="auto">
          <a:xfrm>
            <a:off x="5105400" y="4114800"/>
            <a:ext cx="3429000" cy="304800"/>
            <a:chOff x="3216" y="864"/>
            <a:chExt cx="2160" cy="192"/>
          </a:xfrm>
        </p:grpSpPr>
        <p:sp>
          <p:nvSpPr>
            <p:cNvPr id="148568" name="Rectangle 667"/>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9" name="Rectangle 668"/>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0" name="Group 669"/>
          <p:cNvGrpSpPr>
            <a:grpSpLocks/>
          </p:cNvGrpSpPr>
          <p:nvPr/>
        </p:nvGrpSpPr>
        <p:grpSpPr bwMode="auto">
          <a:xfrm>
            <a:off x="5105400" y="4572000"/>
            <a:ext cx="3429000" cy="304800"/>
            <a:chOff x="3216" y="864"/>
            <a:chExt cx="2160" cy="192"/>
          </a:xfrm>
        </p:grpSpPr>
        <p:sp>
          <p:nvSpPr>
            <p:cNvPr id="148566" name="Rectangle 670"/>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7" name="Rectangle 671"/>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1" name="Group 672"/>
          <p:cNvGrpSpPr>
            <a:grpSpLocks/>
          </p:cNvGrpSpPr>
          <p:nvPr/>
        </p:nvGrpSpPr>
        <p:grpSpPr bwMode="auto">
          <a:xfrm>
            <a:off x="5105400" y="4953000"/>
            <a:ext cx="3429000" cy="304800"/>
            <a:chOff x="3216" y="864"/>
            <a:chExt cx="2160" cy="192"/>
          </a:xfrm>
        </p:grpSpPr>
        <p:sp>
          <p:nvSpPr>
            <p:cNvPr id="148564" name="Rectangle 673"/>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5" name="Rectangle 674"/>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2" name="Group 675"/>
          <p:cNvGrpSpPr>
            <a:grpSpLocks/>
          </p:cNvGrpSpPr>
          <p:nvPr/>
        </p:nvGrpSpPr>
        <p:grpSpPr bwMode="auto">
          <a:xfrm>
            <a:off x="5105400" y="5334000"/>
            <a:ext cx="3429000" cy="304800"/>
            <a:chOff x="3216" y="864"/>
            <a:chExt cx="2160" cy="192"/>
          </a:xfrm>
        </p:grpSpPr>
        <p:sp>
          <p:nvSpPr>
            <p:cNvPr id="148562" name="Rectangle 676"/>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3" name="Rectangle 677"/>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3" name="Group 678"/>
          <p:cNvGrpSpPr>
            <a:grpSpLocks/>
          </p:cNvGrpSpPr>
          <p:nvPr/>
        </p:nvGrpSpPr>
        <p:grpSpPr bwMode="auto">
          <a:xfrm>
            <a:off x="5105400" y="5715000"/>
            <a:ext cx="3429000" cy="304800"/>
            <a:chOff x="3216" y="864"/>
            <a:chExt cx="2160" cy="192"/>
          </a:xfrm>
        </p:grpSpPr>
        <p:sp>
          <p:nvSpPr>
            <p:cNvPr id="148560" name="Rectangle 679"/>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1" name="Rectangle 680"/>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4" name="Group 681"/>
          <p:cNvGrpSpPr>
            <a:grpSpLocks/>
          </p:cNvGrpSpPr>
          <p:nvPr/>
        </p:nvGrpSpPr>
        <p:grpSpPr bwMode="auto">
          <a:xfrm>
            <a:off x="5105400" y="6096000"/>
            <a:ext cx="3429000" cy="304800"/>
            <a:chOff x="3216" y="864"/>
            <a:chExt cx="2160" cy="192"/>
          </a:xfrm>
        </p:grpSpPr>
        <p:sp>
          <p:nvSpPr>
            <p:cNvPr id="148558" name="Rectangle 682"/>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59" name="Rectangle 683"/>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spTree>
    <p:extLst>
      <p:ext uri="{BB962C8B-B14F-4D97-AF65-F5344CB8AC3E}">
        <p14:creationId xmlns:p14="http://schemas.microsoft.com/office/powerpoint/2010/main" val="1303760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35467"/>
                                        </p:tgtEl>
                                        <p:attrNameLst>
                                          <p:attrName>style.visibility</p:attrName>
                                        </p:attrNameLst>
                                      </p:cBhvr>
                                      <p:to>
                                        <p:strVal val="visible"/>
                                      </p:to>
                                    </p:set>
                                    <p:animEffect transition="in" filter="wipe(up)">
                                      <p:cBhvr>
                                        <p:cTn id="7" dur="500"/>
                                        <p:tgtEl>
                                          <p:spTgt spid="335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2000"/>
                                        <p:tgtEl>
                                          <p:spTgt spid="2"/>
                                        </p:tgtEl>
                                      </p:cBhvr>
                                    </p:animEffect>
                                    <p:set>
                                      <p:cBhvr>
                                        <p:cTn id="12" dur="1" fill="hold">
                                          <p:stCondLst>
                                            <p:cond delay="19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2000"/>
                                        <p:tgtEl>
                                          <p:spTgt spid="3"/>
                                        </p:tgtEl>
                                      </p:cBhvr>
                                    </p:animEffect>
                                    <p:set>
                                      <p:cBhvr>
                                        <p:cTn id="17" dur="1" fill="hold">
                                          <p:stCondLst>
                                            <p:cond delay="1999"/>
                                          </p:stCondLst>
                                        </p:cTn>
                                        <p:tgtEl>
                                          <p:spTgt spid="3"/>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2000"/>
                                        <p:tgtEl>
                                          <p:spTgt spid="4"/>
                                        </p:tgtEl>
                                      </p:cBhvr>
                                    </p:animEffect>
                                    <p:set>
                                      <p:cBhvr>
                                        <p:cTn id="22" dur="1" fill="hold">
                                          <p:stCondLst>
                                            <p:cond delay="1999"/>
                                          </p:stCondLst>
                                        </p:cTn>
                                        <p:tgtEl>
                                          <p:spTgt spid="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000"/>
                                        <p:tgtEl>
                                          <p:spTgt spid="5"/>
                                        </p:tgtEl>
                                      </p:cBhvr>
                                    </p:animEffect>
                                    <p:set>
                                      <p:cBhvr>
                                        <p:cTn id="27" dur="1" fill="hold">
                                          <p:stCondLst>
                                            <p:cond delay="1999"/>
                                          </p:stCondLst>
                                        </p:cTn>
                                        <p:tgtEl>
                                          <p:spTgt spid="5"/>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nodeType="clickEffect">
                                  <p:stCondLst>
                                    <p:cond delay="0"/>
                                  </p:stCondLst>
                                  <p:childTnLst>
                                    <p:animEffect transition="out" filter="fade">
                                      <p:cBhvr>
                                        <p:cTn id="31" dur="2000"/>
                                        <p:tgtEl>
                                          <p:spTgt spid="6"/>
                                        </p:tgtEl>
                                      </p:cBhvr>
                                    </p:animEffect>
                                    <p:set>
                                      <p:cBhvr>
                                        <p:cTn id="32" dur="1" fill="hold">
                                          <p:stCondLst>
                                            <p:cond delay="1999"/>
                                          </p:stCondLst>
                                        </p:cTn>
                                        <p:tgtEl>
                                          <p:spTgt spid="6"/>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nodeType="clickEffect">
                                  <p:stCondLst>
                                    <p:cond delay="0"/>
                                  </p:stCondLst>
                                  <p:childTnLst>
                                    <p:animEffect transition="out" filter="fade">
                                      <p:cBhvr>
                                        <p:cTn id="36" dur="2000"/>
                                        <p:tgtEl>
                                          <p:spTgt spid="7"/>
                                        </p:tgtEl>
                                      </p:cBhvr>
                                    </p:animEffect>
                                    <p:set>
                                      <p:cBhvr>
                                        <p:cTn id="37" dur="1" fill="hold">
                                          <p:stCondLst>
                                            <p:cond delay="1999"/>
                                          </p:stCondLst>
                                        </p:cTn>
                                        <p:tgtEl>
                                          <p:spTgt spid="7"/>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nodeType="clickEffect">
                                  <p:stCondLst>
                                    <p:cond delay="0"/>
                                  </p:stCondLst>
                                  <p:childTnLst>
                                    <p:animEffect transition="out" filter="fade">
                                      <p:cBhvr>
                                        <p:cTn id="41" dur="2000"/>
                                        <p:tgtEl>
                                          <p:spTgt spid="8"/>
                                        </p:tgtEl>
                                      </p:cBhvr>
                                    </p:animEffect>
                                    <p:set>
                                      <p:cBhvr>
                                        <p:cTn id="42" dur="1" fill="hold">
                                          <p:stCondLst>
                                            <p:cond delay="1999"/>
                                          </p:stCondLst>
                                        </p:cTn>
                                        <p:tgtEl>
                                          <p:spTgt spid="8"/>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nodeType="clickEffect">
                                  <p:stCondLst>
                                    <p:cond delay="0"/>
                                  </p:stCondLst>
                                  <p:childTnLst>
                                    <p:animEffect transition="out" filter="fade">
                                      <p:cBhvr>
                                        <p:cTn id="46" dur="2000"/>
                                        <p:tgtEl>
                                          <p:spTgt spid="9"/>
                                        </p:tgtEl>
                                      </p:cBhvr>
                                    </p:animEffect>
                                    <p:set>
                                      <p:cBhvr>
                                        <p:cTn id="47" dur="1" fill="hold">
                                          <p:stCondLst>
                                            <p:cond delay="1999"/>
                                          </p:stCondLst>
                                        </p:cTn>
                                        <p:tgtEl>
                                          <p:spTgt spid="9"/>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nodeType="clickEffect">
                                  <p:stCondLst>
                                    <p:cond delay="0"/>
                                  </p:stCondLst>
                                  <p:childTnLst>
                                    <p:animEffect transition="out" filter="fade">
                                      <p:cBhvr>
                                        <p:cTn id="51" dur="2000"/>
                                        <p:tgtEl>
                                          <p:spTgt spid="10"/>
                                        </p:tgtEl>
                                      </p:cBhvr>
                                    </p:animEffect>
                                    <p:set>
                                      <p:cBhvr>
                                        <p:cTn id="52" dur="1" fill="hold">
                                          <p:stCondLst>
                                            <p:cond delay="1999"/>
                                          </p:stCondLst>
                                        </p:cTn>
                                        <p:tgtEl>
                                          <p:spTgt spid="1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nodeType="clickEffect">
                                  <p:stCondLst>
                                    <p:cond delay="0"/>
                                  </p:stCondLst>
                                  <p:childTnLst>
                                    <p:animEffect transition="out" filter="fade">
                                      <p:cBhvr>
                                        <p:cTn id="56" dur="2000"/>
                                        <p:tgtEl>
                                          <p:spTgt spid="11"/>
                                        </p:tgtEl>
                                      </p:cBhvr>
                                    </p:animEffect>
                                    <p:set>
                                      <p:cBhvr>
                                        <p:cTn id="57" dur="1" fill="hold">
                                          <p:stCondLst>
                                            <p:cond delay="1999"/>
                                          </p:stCondLst>
                                        </p:cTn>
                                        <p:tgtEl>
                                          <p:spTgt spid="11"/>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nodeType="clickEffect">
                                  <p:stCondLst>
                                    <p:cond delay="0"/>
                                  </p:stCondLst>
                                  <p:childTnLst>
                                    <p:animEffect transition="out" filter="fade">
                                      <p:cBhvr>
                                        <p:cTn id="61" dur="2000"/>
                                        <p:tgtEl>
                                          <p:spTgt spid="12"/>
                                        </p:tgtEl>
                                      </p:cBhvr>
                                    </p:animEffect>
                                    <p:set>
                                      <p:cBhvr>
                                        <p:cTn id="62" dur="1" fill="hold">
                                          <p:stCondLst>
                                            <p:cond delay="1999"/>
                                          </p:stCondLst>
                                        </p:cTn>
                                        <p:tgtEl>
                                          <p:spTgt spid="1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xit" presetSubtype="0" fill="hold" nodeType="clickEffect">
                                  <p:stCondLst>
                                    <p:cond delay="0"/>
                                  </p:stCondLst>
                                  <p:childTnLst>
                                    <p:animEffect transition="out" filter="fade">
                                      <p:cBhvr>
                                        <p:cTn id="66" dur="2000"/>
                                        <p:tgtEl>
                                          <p:spTgt spid="13"/>
                                        </p:tgtEl>
                                      </p:cBhvr>
                                    </p:animEffect>
                                    <p:set>
                                      <p:cBhvr>
                                        <p:cTn id="67" dur="1" fill="hold">
                                          <p:stCondLst>
                                            <p:cond delay="1999"/>
                                          </p:stCondLst>
                                        </p:cTn>
                                        <p:tgtEl>
                                          <p:spTgt spid="13"/>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nodeType="clickEffect">
                                  <p:stCondLst>
                                    <p:cond delay="0"/>
                                  </p:stCondLst>
                                  <p:childTnLst>
                                    <p:animEffect transition="out" filter="fade">
                                      <p:cBhvr>
                                        <p:cTn id="71" dur="2000"/>
                                        <p:tgtEl>
                                          <p:spTgt spid="14"/>
                                        </p:tgtEl>
                                      </p:cBhvr>
                                    </p:animEffect>
                                    <p:set>
                                      <p:cBhvr>
                                        <p:cTn id="72"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807325" cy="563563"/>
          </a:xfrm>
        </p:spPr>
        <p:txBody>
          <a:bodyPr/>
          <a:lstStyle/>
          <a:p>
            <a:r>
              <a:rPr lang="en-US" dirty="0" smtClean="0"/>
              <a:t>Complex Linked List</a:t>
            </a:r>
            <a:endParaRPr lang="en-US" dirty="0"/>
          </a:p>
        </p:txBody>
      </p:sp>
      <p:pic>
        <p:nvPicPr>
          <p:cNvPr id="5" name="Picture 4"/>
          <p:cNvPicPr>
            <a:picLocks noChangeAspect="1"/>
          </p:cNvPicPr>
          <p:nvPr/>
        </p:nvPicPr>
        <p:blipFill>
          <a:blip r:embed="rId2"/>
          <a:stretch>
            <a:fillRect/>
          </a:stretch>
        </p:blipFill>
        <p:spPr>
          <a:xfrm>
            <a:off x="1676400" y="572986"/>
            <a:ext cx="7086600" cy="6077893"/>
          </a:xfrm>
          <a:prstGeom prst="rect">
            <a:avLst/>
          </a:prstGeom>
        </p:spPr>
      </p:pic>
      <p:sp>
        <p:nvSpPr>
          <p:cNvPr id="6" name="TextBox 5"/>
          <p:cNvSpPr txBox="1"/>
          <p:nvPr/>
        </p:nvSpPr>
        <p:spPr>
          <a:xfrm>
            <a:off x="304800" y="3200400"/>
            <a:ext cx="2286000"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The members of dog is in a separate node</a:t>
            </a:r>
          </a:p>
          <a:p>
            <a:pPr marL="285750" indent="-285750">
              <a:buFont typeface="Arial" panose="020B0604020202020204" pitchFamily="34" charset="0"/>
              <a:buChar char="•"/>
            </a:pPr>
            <a:r>
              <a:rPr lang="en-US" sz="1800" dirty="0" smtClean="0"/>
              <a:t>The pointer checkups in each dog node is the “head pointer” the checkup link list.</a:t>
            </a:r>
          </a:p>
          <a:p>
            <a:pPr marL="285750" indent="-285750">
              <a:buFont typeface="Arial" panose="020B0604020202020204" pitchFamily="34" charset="0"/>
              <a:buChar char="•"/>
            </a:pPr>
            <a:r>
              <a:rPr lang="en-US" sz="1800" dirty="0" smtClean="0"/>
              <a:t>What do we need to do if we want to delete the container linked list?</a:t>
            </a:r>
            <a:endParaRPr lang="en-US" sz="1800" dirty="0"/>
          </a:p>
        </p:txBody>
      </p:sp>
    </p:spTree>
    <p:extLst>
      <p:ext uri="{BB962C8B-B14F-4D97-AF65-F5344CB8AC3E}">
        <p14:creationId xmlns:p14="http://schemas.microsoft.com/office/powerpoint/2010/main" val="3020444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71513" y="152400"/>
            <a:ext cx="7807325" cy="563563"/>
          </a:xfrm>
        </p:spPr>
        <p:txBody>
          <a:bodyPr/>
          <a:lstStyle/>
          <a:p>
            <a:r>
              <a:rPr lang="en-US" smtClean="0"/>
              <a:t>What is a Program?</a:t>
            </a:r>
          </a:p>
        </p:txBody>
      </p:sp>
      <p:grpSp>
        <p:nvGrpSpPr>
          <p:cNvPr id="2" name="Group 3"/>
          <p:cNvGrpSpPr>
            <a:grpSpLocks/>
          </p:cNvGrpSpPr>
          <p:nvPr/>
        </p:nvGrpSpPr>
        <p:grpSpPr bwMode="auto">
          <a:xfrm>
            <a:off x="1600200" y="1044575"/>
            <a:ext cx="5562600" cy="1470025"/>
            <a:chOff x="1008" y="658"/>
            <a:chExt cx="3504" cy="926"/>
          </a:xfrm>
        </p:grpSpPr>
        <p:sp>
          <p:nvSpPr>
            <p:cNvPr id="145421" name="Text Box 4"/>
            <p:cNvSpPr txBox="1">
              <a:spLocks noChangeArrowheads="1"/>
            </p:cNvSpPr>
            <p:nvPr/>
          </p:nvSpPr>
          <p:spPr bwMode="auto">
            <a:xfrm>
              <a:off x="2352" y="658"/>
              <a:ext cx="825" cy="288"/>
            </a:xfrm>
            <a:prstGeom prst="rect">
              <a:avLst/>
            </a:prstGeom>
            <a:noFill/>
            <a:ln w="9525">
              <a:noFill/>
              <a:miter lim="800000"/>
              <a:headEnd/>
              <a:tailEnd/>
            </a:ln>
          </p:spPr>
          <p:txBody>
            <a:bodyPr wrap="none">
              <a:spAutoFit/>
            </a:bodyPr>
            <a:lstStyle/>
            <a:p>
              <a:r>
                <a:rPr lang="en-US"/>
                <a:t>Program </a:t>
              </a:r>
            </a:p>
          </p:txBody>
        </p:sp>
        <p:sp>
          <p:nvSpPr>
            <p:cNvPr id="145422" name="Text Box 5"/>
            <p:cNvSpPr txBox="1">
              <a:spLocks noChangeArrowheads="1"/>
            </p:cNvSpPr>
            <p:nvPr/>
          </p:nvSpPr>
          <p:spPr bwMode="auto">
            <a:xfrm>
              <a:off x="1008" y="1282"/>
              <a:ext cx="1152" cy="288"/>
            </a:xfrm>
            <a:prstGeom prst="rect">
              <a:avLst/>
            </a:prstGeom>
            <a:noFill/>
            <a:ln w="9525">
              <a:noFill/>
              <a:miter lim="800000"/>
              <a:headEnd/>
              <a:tailEnd/>
            </a:ln>
          </p:spPr>
          <p:txBody>
            <a:bodyPr>
              <a:spAutoFit/>
            </a:bodyPr>
            <a:lstStyle/>
            <a:p>
              <a:pPr>
                <a:spcBef>
                  <a:spcPct val="50000"/>
                </a:spcBef>
              </a:pPr>
              <a:r>
                <a:rPr lang="en-US"/>
                <a:t>Algorithm</a:t>
              </a:r>
            </a:p>
          </p:txBody>
        </p:sp>
        <p:sp>
          <p:nvSpPr>
            <p:cNvPr id="145423" name="Text Box 6"/>
            <p:cNvSpPr txBox="1">
              <a:spLocks noChangeArrowheads="1"/>
            </p:cNvSpPr>
            <p:nvPr/>
          </p:nvSpPr>
          <p:spPr bwMode="auto">
            <a:xfrm>
              <a:off x="3696" y="1296"/>
              <a:ext cx="816" cy="288"/>
            </a:xfrm>
            <a:prstGeom prst="rect">
              <a:avLst/>
            </a:prstGeom>
            <a:noFill/>
            <a:ln w="9525">
              <a:noFill/>
              <a:miter lim="800000"/>
              <a:headEnd/>
              <a:tailEnd/>
            </a:ln>
          </p:spPr>
          <p:txBody>
            <a:bodyPr>
              <a:spAutoFit/>
            </a:bodyPr>
            <a:lstStyle/>
            <a:p>
              <a:pPr>
                <a:spcBef>
                  <a:spcPct val="50000"/>
                </a:spcBef>
              </a:pPr>
              <a:r>
                <a:rPr lang="en-US"/>
                <a:t>Data</a:t>
              </a:r>
            </a:p>
          </p:txBody>
        </p:sp>
        <p:sp>
          <p:nvSpPr>
            <p:cNvPr id="145424" name="Line 7"/>
            <p:cNvSpPr>
              <a:spLocks noChangeShapeType="1"/>
            </p:cNvSpPr>
            <p:nvPr/>
          </p:nvSpPr>
          <p:spPr bwMode="auto">
            <a:xfrm flipH="1">
              <a:off x="1584" y="898"/>
              <a:ext cx="768" cy="384"/>
            </a:xfrm>
            <a:prstGeom prst="line">
              <a:avLst/>
            </a:prstGeom>
            <a:noFill/>
            <a:ln w="9525">
              <a:solidFill>
                <a:schemeClr val="tx1"/>
              </a:solidFill>
              <a:round/>
              <a:headEnd/>
              <a:tailEnd type="triangle" w="med" len="med"/>
            </a:ln>
          </p:spPr>
          <p:txBody>
            <a:bodyPr/>
            <a:lstStyle/>
            <a:p>
              <a:endParaRPr lang="en-US"/>
            </a:p>
          </p:txBody>
        </p:sp>
        <p:sp>
          <p:nvSpPr>
            <p:cNvPr id="145425" name="Line 8"/>
            <p:cNvSpPr>
              <a:spLocks noChangeShapeType="1"/>
            </p:cNvSpPr>
            <p:nvPr/>
          </p:nvSpPr>
          <p:spPr bwMode="auto">
            <a:xfrm>
              <a:off x="3168" y="898"/>
              <a:ext cx="768" cy="384"/>
            </a:xfrm>
            <a:prstGeom prst="line">
              <a:avLst/>
            </a:prstGeom>
            <a:noFill/>
            <a:ln w="9525">
              <a:solidFill>
                <a:schemeClr val="tx1"/>
              </a:solidFill>
              <a:round/>
              <a:headEnd/>
              <a:tailEnd type="triangle" w="med" len="med"/>
            </a:ln>
          </p:spPr>
          <p:txBody>
            <a:bodyPr/>
            <a:lstStyle/>
            <a:p>
              <a:endParaRPr lang="en-US"/>
            </a:p>
          </p:txBody>
        </p:sp>
      </p:grpSp>
      <p:grpSp>
        <p:nvGrpSpPr>
          <p:cNvPr id="3" name="Group 9"/>
          <p:cNvGrpSpPr>
            <a:grpSpLocks/>
          </p:cNvGrpSpPr>
          <p:nvPr/>
        </p:nvGrpSpPr>
        <p:grpSpPr bwMode="auto">
          <a:xfrm>
            <a:off x="1600200" y="2492375"/>
            <a:ext cx="2057400" cy="1568450"/>
            <a:chOff x="1008" y="1728"/>
            <a:chExt cx="1296" cy="988"/>
          </a:xfrm>
        </p:grpSpPr>
        <p:sp>
          <p:nvSpPr>
            <p:cNvPr id="145419" name="Text Box 10"/>
            <p:cNvSpPr txBox="1">
              <a:spLocks noChangeArrowheads="1"/>
            </p:cNvSpPr>
            <p:nvPr/>
          </p:nvSpPr>
          <p:spPr bwMode="auto">
            <a:xfrm>
              <a:off x="1008" y="1968"/>
              <a:ext cx="1296" cy="748"/>
            </a:xfrm>
            <a:prstGeom prst="rect">
              <a:avLst/>
            </a:prstGeom>
            <a:noFill/>
            <a:ln w="9525">
              <a:noFill/>
              <a:miter lim="800000"/>
              <a:headEnd/>
              <a:tailEnd/>
            </a:ln>
          </p:spPr>
          <p:txBody>
            <a:bodyPr>
              <a:spAutoFit/>
            </a:bodyPr>
            <a:lstStyle/>
            <a:p>
              <a:pPr>
                <a:spcBef>
                  <a:spcPct val="50000"/>
                </a:spcBef>
              </a:pPr>
              <a:r>
                <a:rPr lang="en-US"/>
                <a:t>Process (steps) of data manipulation</a:t>
              </a:r>
            </a:p>
          </p:txBody>
        </p:sp>
        <p:sp>
          <p:nvSpPr>
            <p:cNvPr id="145420" name="Line 11"/>
            <p:cNvSpPr>
              <a:spLocks noChangeShapeType="1"/>
            </p:cNvSpPr>
            <p:nvPr/>
          </p:nvSpPr>
          <p:spPr bwMode="auto">
            <a:xfrm>
              <a:off x="1440" y="1728"/>
              <a:ext cx="0" cy="288"/>
            </a:xfrm>
            <a:prstGeom prst="line">
              <a:avLst/>
            </a:prstGeom>
            <a:noFill/>
            <a:ln w="9525">
              <a:solidFill>
                <a:schemeClr val="tx1"/>
              </a:solidFill>
              <a:round/>
              <a:headEnd/>
              <a:tailEnd type="triangle" w="med" len="med"/>
            </a:ln>
          </p:spPr>
          <p:txBody>
            <a:bodyPr/>
            <a:lstStyle/>
            <a:p>
              <a:endParaRPr lang="en-US"/>
            </a:p>
          </p:txBody>
        </p:sp>
      </p:grpSp>
      <p:grpSp>
        <p:nvGrpSpPr>
          <p:cNvPr id="4" name="Group 12"/>
          <p:cNvGrpSpPr>
            <a:grpSpLocks/>
          </p:cNvGrpSpPr>
          <p:nvPr/>
        </p:nvGrpSpPr>
        <p:grpSpPr bwMode="auto">
          <a:xfrm>
            <a:off x="5791200" y="2492375"/>
            <a:ext cx="2057400" cy="1355725"/>
            <a:chOff x="3648" y="1728"/>
            <a:chExt cx="1296" cy="854"/>
          </a:xfrm>
        </p:grpSpPr>
        <p:sp>
          <p:nvSpPr>
            <p:cNvPr id="145417" name="Text Box 13"/>
            <p:cNvSpPr txBox="1">
              <a:spLocks noChangeArrowheads="1"/>
            </p:cNvSpPr>
            <p:nvPr/>
          </p:nvSpPr>
          <p:spPr bwMode="auto">
            <a:xfrm>
              <a:off x="3648" y="2064"/>
              <a:ext cx="1296" cy="518"/>
            </a:xfrm>
            <a:prstGeom prst="rect">
              <a:avLst/>
            </a:prstGeom>
            <a:noFill/>
            <a:ln w="9525">
              <a:noFill/>
              <a:miter lim="800000"/>
              <a:headEnd/>
              <a:tailEnd/>
            </a:ln>
          </p:spPr>
          <p:txBody>
            <a:bodyPr>
              <a:spAutoFit/>
            </a:bodyPr>
            <a:lstStyle/>
            <a:p>
              <a:pPr>
                <a:spcBef>
                  <a:spcPct val="50000"/>
                </a:spcBef>
              </a:pPr>
              <a:r>
                <a:rPr lang="en-US"/>
                <a:t>Objects of the manipulation</a:t>
              </a:r>
            </a:p>
          </p:txBody>
        </p:sp>
        <p:sp>
          <p:nvSpPr>
            <p:cNvPr id="145418" name="Line 14"/>
            <p:cNvSpPr>
              <a:spLocks noChangeShapeType="1"/>
            </p:cNvSpPr>
            <p:nvPr/>
          </p:nvSpPr>
          <p:spPr bwMode="auto">
            <a:xfrm>
              <a:off x="3936" y="1728"/>
              <a:ext cx="0" cy="288"/>
            </a:xfrm>
            <a:prstGeom prst="line">
              <a:avLst/>
            </a:prstGeom>
            <a:noFill/>
            <a:ln w="9525">
              <a:solidFill>
                <a:schemeClr val="tx1"/>
              </a:solidFill>
              <a:round/>
              <a:headEnd/>
              <a:tailEnd type="triangle" w="med" len="med"/>
            </a:ln>
          </p:spPr>
          <p:txBody>
            <a:bodyPr/>
            <a:lstStyle/>
            <a:p>
              <a:endParaRPr lang="en-US"/>
            </a:p>
          </p:txBody>
        </p:sp>
      </p:grpSp>
      <p:sp>
        <p:nvSpPr>
          <p:cNvPr id="331791" name="AutoShape 15"/>
          <p:cNvSpPr>
            <a:spLocks noChangeArrowheads="1"/>
          </p:cNvSpPr>
          <p:nvPr/>
        </p:nvSpPr>
        <p:spPr bwMode="auto">
          <a:xfrm>
            <a:off x="2133600" y="4419600"/>
            <a:ext cx="2362200" cy="1905000"/>
          </a:xfrm>
          <a:prstGeom prst="cloudCallout">
            <a:avLst>
              <a:gd name="adj1" fmla="val -48722"/>
              <a:gd name="adj2" fmla="val -58500"/>
            </a:avLst>
          </a:prstGeom>
          <a:solidFill>
            <a:srgbClr val="FDFFDD"/>
          </a:solidFill>
          <a:ln w="9525">
            <a:solidFill>
              <a:schemeClr val="tx1"/>
            </a:solidFill>
            <a:round/>
            <a:headEnd/>
            <a:tailEnd/>
          </a:ln>
        </p:spPr>
        <p:txBody>
          <a:bodyPr/>
          <a:lstStyle/>
          <a:p>
            <a:pPr algn="ctr"/>
            <a:r>
              <a:rPr lang="en-US"/>
              <a:t>Emphasis:</a:t>
            </a:r>
          </a:p>
          <a:p>
            <a:pPr algn="ctr"/>
            <a:r>
              <a:rPr lang="en-US"/>
              <a:t>Imperative</a:t>
            </a:r>
          </a:p>
          <a:p>
            <a:pPr algn="ctr"/>
            <a:r>
              <a:rPr lang="en-US"/>
              <a:t>Procedural Paradigms</a:t>
            </a:r>
          </a:p>
        </p:txBody>
      </p:sp>
      <p:sp>
        <p:nvSpPr>
          <p:cNvPr id="331792" name="AutoShape 16"/>
          <p:cNvSpPr>
            <a:spLocks noChangeArrowheads="1"/>
          </p:cNvSpPr>
          <p:nvPr/>
        </p:nvSpPr>
        <p:spPr bwMode="auto">
          <a:xfrm>
            <a:off x="5867400" y="4397375"/>
            <a:ext cx="2362200" cy="2133600"/>
          </a:xfrm>
          <a:prstGeom prst="cloudCallout">
            <a:avLst>
              <a:gd name="adj1" fmla="val -30713"/>
              <a:gd name="adj2" fmla="val -68528"/>
            </a:avLst>
          </a:prstGeom>
          <a:solidFill>
            <a:schemeClr val="hlink"/>
          </a:solidFill>
          <a:ln w="9525">
            <a:solidFill>
              <a:schemeClr val="tx1"/>
            </a:solidFill>
            <a:round/>
            <a:headEnd/>
            <a:tailEnd/>
          </a:ln>
        </p:spPr>
        <p:txBody>
          <a:bodyPr/>
          <a:lstStyle/>
          <a:p>
            <a:pPr algn="ctr"/>
            <a:r>
              <a:rPr lang="en-US"/>
              <a:t>Emphasis:</a:t>
            </a:r>
          </a:p>
          <a:p>
            <a:pPr algn="ctr"/>
            <a:r>
              <a:rPr lang="en-US"/>
              <a:t>Object-Oriented Paradigm</a:t>
            </a:r>
          </a:p>
        </p:txBody>
      </p:sp>
      <p:sp>
        <p:nvSpPr>
          <p:cNvPr id="331793" name="Text Box 17"/>
          <p:cNvSpPr txBox="1">
            <a:spLocks noChangeArrowheads="1"/>
          </p:cNvSpPr>
          <p:nvPr/>
        </p:nvSpPr>
        <p:spPr bwMode="auto">
          <a:xfrm>
            <a:off x="5867400" y="2057400"/>
            <a:ext cx="758825" cy="457200"/>
          </a:xfrm>
          <a:prstGeom prst="rect">
            <a:avLst/>
          </a:prstGeom>
          <a:noFill/>
          <a:ln w="9525">
            <a:noFill/>
            <a:miter lim="800000"/>
            <a:headEnd/>
            <a:tailEnd/>
          </a:ln>
        </p:spPr>
        <p:txBody>
          <a:bodyPr wrap="none">
            <a:spAutoFit/>
          </a:bodyPr>
          <a:lstStyle/>
          <a:p>
            <a:r>
              <a:rPr lang="en-US">
                <a:solidFill>
                  <a:schemeClr val="accent2"/>
                </a:solidFill>
              </a:rPr>
              <a:t>Data</a:t>
            </a:r>
          </a:p>
        </p:txBody>
      </p:sp>
      <p:sp>
        <p:nvSpPr>
          <p:cNvPr id="5" name="Rounded Rectangular Callout 4"/>
          <p:cNvSpPr/>
          <p:nvPr/>
        </p:nvSpPr>
        <p:spPr bwMode="auto">
          <a:xfrm>
            <a:off x="304800" y="6019800"/>
            <a:ext cx="1600200" cy="511175"/>
          </a:xfrm>
          <a:prstGeom prst="wedgeRoundRectCallout">
            <a:avLst>
              <a:gd name="adj1" fmla="val 60523"/>
              <a:gd name="adj2" fmla="val -134573"/>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This chapter</a:t>
            </a:r>
          </a:p>
        </p:txBody>
      </p:sp>
      <p:sp>
        <p:nvSpPr>
          <p:cNvPr id="19" name="Rounded Rectangular Callout 18"/>
          <p:cNvSpPr/>
          <p:nvPr/>
        </p:nvSpPr>
        <p:spPr bwMode="auto">
          <a:xfrm>
            <a:off x="4101885" y="6172199"/>
            <a:ext cx="1600200" cy="511175"/>
          </a:xfrm>
          <a:prstGeom prst="wedgeRoundRectCallout">
            <a:avLst>
              <a:gd name="adj1" fmla="val 60523"/>
              <a:gd name="adj2" fmla="val -134573"/>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Next chapter</a:t>
            </a:r>
          </a:p>
        </p:txBody>
      </p:sp>
    </p:spTree>
    <p:extLst>
      <p:ext uri="{BB962C8B-B14F-4D97-AF65-F5344CB8AC3E}">
        <p14:creationId xmlns:p14="http://schemas.microsoft.com/office/powerpoint/2010/main" val="2550537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331791"/>
                                        </p:tgtEl>
                                        <p:attrNameLst>
                                          <p:attrName>style.visibility</p:attrName>
                                        </p:attrNameLst>
                                      </p:cBhvr>
                                      <p:to>
                                        <p:strVal val="visible"/>
                                      </p:to>
                                    </p:set>
                                    <p:anim calcmode="lin" valueType="num">
                                      <p:cBhvr>
                                        <p:cTn id="24" dur="500" fill="hold"/>
                                        <p:tgtEl>
                                          <p:spTgt spid="331791"/>
                                        </p:tgtEl>
                                        <p:attrNameLst>
                                          <p:attrName>ppt_w</p:attrName>
                                        </p:attrNameLst>
                                      </p:cBhvr>
                                      <p:tavLst>
                                        <p:tav tm="0">
                                          <p:val>
                                            <p:fltVal val="0"/>
                                          </p:val>
                                        </p:tav>
                                        <p:tav tm="100000">
                                          <p:val>
                                            <p:strVal val="#ppt_w"/>
                                          </p:val>
                                        </p:tav>
                                      </p:tavLst>
                                    </p:anim>
                                    <p:anim calcmode="lin" valueType="num">
                                      <p:cBhvr>
                                        <p:cTn id="25" dur="500" fill="hold"/>
                                        <p:tgtEl>
                                          <p:spTgt spid="331791"/>
                                        </p:tgtEl>
                                        <p:attrNameLst>
                                          <p:attrName>ppt_h</p:attrName>
                                        </p:attrNameLst>
                                      </p:cBhvr>
                                      <p:tavLst>
                                        <p:tav tm="0">
                                          <p:val>
                                            <p:fltVal val="0"/>
                                          </p:val>
                                        </p:tav>
                                        <p:tav tm="100000">
                                          <p:val>
                                            <p:strVal val="#ppt_h"/>
                                          </p:val>
                                        </p:tav>
                                      </p:tavLst>
                                    </p:anim>
                                    <p:anim calcmode="lin" valueType="num">
                                      <p:cBhvr>
                                        <p:cTn id="26" dur="500" fill="hold"/>
                                        <p:tgtEl>
                                          <p:spTgt spid="331791"/>
                                        </p:tgtEl>
                                        <p:attrNameLst>
                                          <p:attrName>style.rotation</p:attrName>
                                        </p:attrNameLst>
                                      </p:cBhvr>
                                      <p:tavLst>
                                        <p:tav tm="0">
                                          <p:val>
                                            <p:fltVal val="360"/>
                                          </p:val>
                                        </p:tav>
                                        <p:tav tm="100000">
                                          <p:val>
                                            <p:fltVal val="0"/>
                                          </p:val>
                                        </p:tav>
                                      </p:tavLst>
                                    </p:anim>
                                    <p:animEffect transition="in" filter="fade">
                                      <p:cBhvr>
                                        <p:cTn id="27" dur="500"/>
                                        <p:tgtEl>
                                          <p:spTgt spid="331791"/>
                                        </p:tgtEl>
                                      </p:cBhvr>
                                    </p:animEffect>
                                  </p:childTnLst>
                                </p:cTn>
                              </p:par>
                            </p:childTnLst>
                          </p:cTn>
                        </p:par>
                        <p:par>
                          <p:cTn id="28" fill="hold" nodeType="afterGroup">
                            <p:stCondLst>
                              <p:cond delay="500"/>
                            </p:stCondLst>
                            <p:childTnLst>
                              <p:par>
                                <p:cTn id="29" presetID="49" presetClass="entr" presetSubtype="0" decel="100000" fill="hold" grpId="0" nodeType="afterEffect">
                                  <p:stCondLst>
                                    <p:cond delay="0"/>
                                  </p:stCondLst>
                                  <p:childTnLst>
                                    <p:set>
                                      <p:cBhvr>
                                        <p:cTn id="30" dur="1" fill="hold">
                                          <p:stCondLst>
                                            <p:cond delay="0"/>
                                          </p:stCondLst>
                                        </p:cTn>
                                        <p:tgtEl>
                                          <p:spTgt spid="331792"/>
                                        </p:tgtEl>
                                        <p:attrNameLst>
                                          <p:attrName>style.visibility</p:attrName>
                                        </p:attrNameLst>
                                      </p:cBhvr>
                                      <p:to>
                                        <p:strVal val="visible"/>
                                      </p:to>
                                    </p:set>
                                    <p:anim calcmode="lin" valueType="num">
                                      <p:cBhvr>
                                        <p:cTn id="31" dur="500" fill="hold"/>
                                        <p:tgtEl>
                                          <p:spTgt spid="331792"/>
                                        </p:tgtEl>
                                        <p:attrNameLst>
                                          <p:attrName>ppt_w</p:attrName>
                                        </p:attrNameLst>
                                      </p:cBhvr>
                                      <p:tavLst>
                                        <p:tav tm="0">
                                          <p:val>
                                            <p:fltVal val="0"/>
                                          </p:val>
                                        </p:tav>
                                        <p:tav tm="100000">
                                          <p:val>
                                            <p:strVal val="#ppt_w"/>
                                          </p:val>
                                        </p:tav>
                                      </p:tavLst>
                                    </p:anim>
                                    <p:anim calcmode="lin" valueType="num">
                                      <p:cBhvr>
                                        <p:cTn id="32" dur="500" fill="hold"/>
                                        <p:tgtEl>
                                          <p:spTgt spid="331792"/>
                                        </p:tgtEl>
                                        <p:attrNameLst>
                                          <p:attrName>ppt_h</p:attrName>
                                        </p:attrNameLst>
                                      </p:cBhvr>
                                      <p:tavLst>
                                        <p:tav tm="0">
                                          <p:val>
                                            <p:fltVal val="0"/>
                                          </p:val>
                                        </p:tav>
                                        <p:tav tm="100000">
                                          <p:val>
                                            <p:strVal val="#ppt_h"/>
                                          </p:val>
                                        </p:tav>
                                      </p:tavLst>
                                    </p:anim>
                                    <p:anim calcmode="lin" valueType="num">
                                      <p:cBhvr>
                                        <p:cTn id="33" dur="500" fill="hold"/>
                                        <p:tgtEl>
                                          <p:spTgt spid="331792"/>
                                        </p:tgtEl>
                                        <p:attrNameLst>
                                          <p:attrName>style.rotation</p:attrName>
                                        </p:attrNameLst>
                                      </p:cBhvr>
                                      <p:tavLst>
                                        <p:tav tm="0">
                                          <p:val>
                                            <p:fltVal val="360"/>
                                          </p:val>
                                        </p:tav>
                                        <p:tav tm="100000">
                                          <p:val>
                                            <p:fltVal val="0"/>
                                          </p:val>
                                        </p:tav>
                                      </p:tavLst>
                                    </p:anim>
                                    <p:animEffect transition="in" filter="fade">
                                      <p:cBhvr>
                                        <p:cTn id="34" dur="500"/>
                                        <p:tgtEl>
                                          <p:spTgt spid="331792"/>
                                        </p:tgtEl>
                                      </p:cBhvr>
                                    </p:animEffect>
                                  </p:childTnLst>
                                </p:cTn>
                              </p:par>
                            </p:childTnLst>
                          </p:cTn>
                        </p:par>
                        <p:par>
                          <p:cTn id="35" fill="hold" nodeType="afterGroup">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31793"/>
                                        </p:tgtEl>
                                        <p:attrNameLst>
                                          <p:attrName>style.visibility</p:attrName>
                                        </p:attrNameLst>
                                      </p:cBhvr>
                                      <p:to>
                                        <p:strVal val="visible"/>
                                      </p:to>
                                    </p:set>
                                    <p:animEffect transition="in" filter="fade">
                                      <p:cBhvr>
                                        <p:cTn id="38" dur="2000"/>
                                        <p:tgtEl>
                                          <p:spTgt spid="331793"/>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35" presetClass="emph" presetSubtype="0" fill="hold" grpId="1" nodeType="afterEffect">
                                  <p:stCondLst>
                                    <p:cond delay="0"/>
                                  </p:stCondLst>
                                  <p:childTnLst>
                                    <p:anim calcmode="discrete" valueType="str">
                                      <p:cBhvr>
                                        <p:cTn id="48" dur="1000" fill="hold"/>
                                        <p:tgtEl>
                                          <p:spTgt spid="331793"/>
                                        </p:tgtEl>
                                        <p:attrNameLst>
                                          <p:attrName>style.visibility</p:attrName>
                                        </p:attrNameLst>
                                      </p:cBhvr>
                                      <p:tavLst>
                                        <p:tav tm="0">
                                          <p:val>
                                            <p:strVal val="hidden"/>
                                          </p:val>
                                        </p:tav>
                                        <p:tav tm="50000">
                                          <p:val>
                                            <p:strVal val="visible"/>
                                          </p:val>
                                        </p:tav>
                                      </p:tavLst>
                                    </p:anim>
                                  </p:childTnLst>
                                </p:cTn>
                              </p:par>
                            </p:childTnLst>
                          </p:cTn>
                        </p:par>
                        <p:par>
                          <p:cTn id="49" fill="hold">
                            <p:stCondLst>
                              <p:cond delay="2000"/>
                            </p:stCondLst>
                            <p:childTnLst>
                              <p:par>
                                <p:cTn id="50" presetID="8" presetClass="emph" presetSubtype="0" fill="hold" grpId="2" nodeType="afterEffect">
                                  <p:stCondLst>
                                    <p:cond delay="0"/>
                                  </p:stCondLst>
                                  <p:childTnLst>
                                    <p:animRot by="21600000">
                                      <p:cBhvr>
                                        <p:cTn id="51" dur="2000" fill="hold"/>
                                        <p:tgtEl>
                                          <p:spTgt spid="331793"/>
                                        </p:tgtEl>
                                        <p:attrNameLst>
                                          <p:attrName>r</p:attrName>
                                        </p:attrNameLst>
                                      </p:cBhvr>
                                    </p:animRot>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1" grpId="0" animBg="1"/>
      <p:bldP spid="331792" grpId="0" animBg="1"/>
      <p:bldP spid="331793" grpId="0"/>
      <p:bldP spid="331793" grpId="1"/>
      <p:bldP spid="331793" grpId="2"/>
      <p:bldP spid="5"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3400" y="152400"/>
            <a:ext cx="7807325" cy="563563"/>
          </a:xfrm>
        </p:spPr>
        <p:txBody>
          <a:bodyPr/>
          <a:lstStyle/>
          <a:p>
            <a:r>
              <a:rPr lang="en-US" sz="3400" dirty="0" smtClean="0"/>
              <a:t>Analogy</a:t>
            </a:r>
          </a:p>
        </p:txBody>
      </p:sp>
      <p:pic>
        <p:nvPicPr>
          <p:cNvPr id="273428" name="Picture 20" descr="MCj03871460000[1]"/>
          <p:cNvPicPr>
            <a:picLocks noChangeAspect="1" noChangeArrowheads="1"/>
          </p:cNvPicPr>
          <p:nvPr/>
        </p:nvPicPr>
        <p:blipFill>
          <a:blip r:embed="rId2" cstate="print"/>
          <a:srcRect/>
          <a:stretch>
            <a:fillRect/>
          </a:stretch>
        </p:blipFill>
        <p:spPr bwMode="auto">
          <a:xfrm>
            <a:off x="7051675" y="3657600"/>
            <a:ext cx="2092325" cy="3048000"/>
          </a:xfrm>
          <a:prstGeom prst="rect">
            <a:avLst/>
          </a:prstGeom>
          <a:noFill/>
          <a:ln w="9525">
            <a:noFill/>
            <a:miter lim="800000"/>
            <a:headEnd/>
            <a:tailEnd/>
          </a:ln>
        </p:spPr>
      </p:pic>
      <p:sp>
        <p:nvSpPr>
          <p:cNvPr id="101380" name="Rectangle 4"/>
          <p:cNvSpPr>
            <a:spLocks noChangeArrowheads="1"/>
          </p:cNvSpPr>
          <p:nvPr/>
        </p:nvSpPr>
        <p:spPr bwMode="auto">
          <a:xfrm>
            <a:off x="7162800" y="64008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1" name="Rectangle 5"/>
          <p:cNvSpPr>
            <a:spLocks noChangeArrowheads="1"/>
          </p:cNvSpPr>
          <p:nvPr/>
        </p:nvSpPr>
        <p:spPr bwMode="auto">
          <a:xfrm>
            <a:off x="6705600" y="61722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2" name="Rectangle 6"/>
          <p:cNvSpPr>
            <a:spLocks noChangeArrowheads="1"/>
          </p:cNvSpPr>
          <p:nvPr/>
        </p:nvSpPr>
        <p:spPr bwMode="auto">
          <a:xfrm>
            <a:off x="6248400" y="59436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3" name="Rectangle 7"/>
          <p:cNvSpPr>
            <a:spLocks noChangeArrowheads="1"/>
          </p:cNvSpPr>
          <p:nvPr/>
        </p:nvSpPr>
        <p:spPr bwMode="auto">
          <a:xfrm>
            <a:off x="5791200" y="57150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4" name="Rectangle 8"/>
          <p:cNvSpPr>
            <a:spLocks noChangeArrowheads="1"/>
          </p:cNvSpPr>
          <p:nvPr/>
        </p:nvSpPr>
        <p:spPr bwMode="auto">
          <a:xfrm>
            <a:off x="5334000" y="54864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5" name="Rectangle 9"/>
          <p:cNvSpPr>
            <a:spLocks noChangeArrowheads="1"/>
          </p:cNvSpPr>
          <p:nvPr/>
        </p:nvSpPr>
        <p:spPr bwMode="auto">
          <a:xfrm>
            <a:off x="4876800" y="52578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6" name="Rectangle 10"/>
          <p:cNvSpPr>
            <a:spLocks noChangeArrowheads="1"/>
          </p:cNvSpPr>
          <p:nvPr/>
        </p:nvSpPr>
        <p:spPr bwMode="auto">
          <a:xfrm>
            <a:off x="4419600" y="50292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pic>
        <p:nvPicPr>
          <p:cNvPr id="273432" name="Picture 24" descr="MCj03914640000[1]"/>
          <p:cNvPicPr>
            <a:picLocks noChangeAspect="1" noChangeArrowheads="1"/>
          </p:cNvPicPr>
          <p:nvPr/>
        </p:nvPicPr>
        <p:blipFill>
          <a:blip r:embed="rId3" cstate="print"/>
          <a:srcRect/>
          <a:stretch>
            <a:fillRect/>
          </a:stretch>
        </p:blipFill>
        <p:spPr bwMode="auto">
          <a:xfrm>
            <a:off x="65088" y="2209800"/>
            <a:ext cx="544512" cy="762000"/>
          </a:xfrm>
          <a:prstGeom prst="rect">
            <a:avLst/>
          </a:prstGeom>
          <a:noFill/>
          <a:ln w="9525">
            <a:noFill/>
            <a:miter lim="800000"/>
            <a:headEnd/>
            <a:tailEnd/>
          </a:ln>
        </p:spPr>
      </p:pic>
      <p:sp>
        <p:nvSpPr>
          <p:cNvPr id="101388" name="Rectangle 11"/>
          <p:cNvSpPr>
            <a:spLocks noChangeArrowheads="1"/>
          </p:cNvSpPr>
          <p:nvPr/>
        </p:nvSpPr>
        <p:spPr bwMode="auto">
          <a:xfrm>
            <a:off x="3962400" y="48006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9" name="Rectangle 12"/>
          <p:cNvSpPr>
            <a:spLocks noChangeArrowheads="1"/>
          </p:cNvSpPr>
          <p:nvPr/>
        </p:nvSpPr>
        <p:spPr bwMode="auto">
          <a:xfrm>
            <a:off x="3505200" y="45720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0" name="Rectangle 13"/>
          <p:cNvSpPr>
            <a:spLocks noChangeArrowheads="1"/>
          </p:cNvSpPr>
          <p:nvPr/>
        </p:nvSpPr>
        <p:spPr bwMode="auto">
          <a:xfrm>
            <a:off x="3048000" y="43434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1" name="Rectangle 14"/>
          <p:cNvSpPr>
            <a:spLocks noChangeArrowheads="1"/>
          </p:cNvSpPr>
          <p:nvPr/>
        </p:nvSpPr>
        <p:spPr bwMode="auto">
          <a:xfrm>
            <a:off x="2590800" y="41148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2" name="Rectangle 15"/>
          <p:cNvSpPr>
            <a:spLocks noChangeArrowheads="1"/>
          </p:cNvSpPr>
          <p:nvPr/>
        </p:nvSpPr>
        <p:spPr bwMode="auto">
          <a:xfrm>
            <a:off x="2133600" y="38862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3" name="Rectangle 16"/>
          <p:cNvSpPr>
            <a:spLocks noChangeArrowheads="1"/>
          </p:cNvSpPr>
          <p:nvPr/>
        </p:nvSpPr>
        <p:spPr bwMode="auto">
          <a:xfrm>
            <a:off x="1676400" y="36576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4" name="Rectangle 17"/>
          <p:cNvSpPr>
            <a:spLocks noChangeArrowheads="1"/>
          </p:cNvSpPr>
          <p:nvPr/>
        </p:nvSpPr>
        <p:spPr bwMode="auto">
          <a:xfrm>
            <a:off x="1219200" y="34290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5" name="Rectangle 18"/>
          <p:cNvSpPr>
            <a:spLocks noChangeArrowheads="1"/>
          </p:cNvSpPr>
          <p:nvPr/>
        </p:nvSpPr>
        <p:spPr bwMode="auto">
          <a:xfrm>
            <a:off x="762000" y="32004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6" name="Text Box 21"/>
          <p:cNvSpPr txBox="1">
            <a:spLocks noChangeArrowheads="1"/>
          </p:cNvSpPr>
          <p:nvPr/>
        </p:nvSpPr>
        <p:spPr bwMode="auto">
          <a:xfrm>
            <a:off x="762000" y="838200"/>
            <a:ext cx="8382000" cy="457200"/>
          </a:xfrm>
          <a:prstGeom prst="rect">
            <a:avLst/>
          </a:prstGeom>
          <a:noFill/>
          <a:ln w="9525">
            <a:noFill/>
            <a:miter lim="800000"/>
            <a:headEnd/>
            <a:tailEnd/>
          </a:ln>
        </p:spPr>
        <p:txBody>
          <a:bodyPr>
            <a:spAutoFit/>
          </a:bodyPr>
          <a:lstStyle/>
          <a:p>
            <a:pPr marL="233363" indent="-233363">
              <a:buFontTx/>
              <a:buChar char="•"/>
            </a:pPr>
            <a:r>
              <a:rPr lang="en-US"/>
              <a:t>Child: I do not know how to get the flower. It is too high for me.</a:t>
            </a:r>
          </a:p>
        </p:txBody>
      </p:sp>
      <p:sp>
        <p:nvSpPr>
          <p:cNvPr id="101397" name="Rectangle 19"/>
          <p:cNvSpPr>
            <a:spLocks noChangeArrowheads="1"/>
          </p:cNvSpPr>
          <p:nvPr/>
        </p:nvSpPr>
        <p:spPr bwMode="auto">
          <a:xfrm>
            <a:off x="0" y="2971800"/>
            <a:ext cx="7620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273433" name="Rectangle 25"/>
          <p:cNvSpPr>
            <a:spLocks noChangeArrowheads="1"/>
          </p:cNvSpPr>
          <p:nvPr/>
        </p:nvSpPr>
        <p:spPr bwMode="auto">
          <a:xfrm>
            <a:off x="762000" y="1219200"/>
            <a:ext cx="7162800" cy="457200"/>
          </a:xfrm>
          <a:prstGeom prst="rect">
            <a:avLst/>
          </a:prstGeom>
          <a:noFill/>
          <a:ln w="9525" algn="ctr">
            <a:noFill/>
            <a:miter lim="800000"/>
            <a:headEnd/>
            <a:tailEnd/>
          </a:ln>
        </p:spPr>
        <p:txBody>
          <a:bodyPr>
            <a:spAutoFit/>
          </a:bodyPr>
          <a:lstStyle/>
          <a:p>
            <a:pPr marL="233363" indent="-233363">
              <a:buFontTx/>
              <a:buChar char="•"/>
            </a:pPr>
            <a:r>
              <a:rPr lang="en-US"/>
              <a:t>Mother: Let’s get to step 1. The child did and excited.</a:t>
            </a:r>
          </a:p>
        </p:txBody>
      </p:sp>
      <p:sp>
        <p:nvSpPr>
          <p:cNvPr id="273434" name="Rectangle 26"/>
          <p:cNvSpPr>
            <a:spLocks noChangeArrowheads="1"/>
          </p:cNvSpPr>
          <p:nvPr/>
        </p:nvSpPr>
        <p:spPr bwMode="auto">
          <a:xfrm>
            <a:off x="762000" y="1600200"/>
            <a:ext cx="6629400" cy="457200"/>
          </a:xfrm>
          <a:prstGeom prst="rect">
            <a:avLst/>
          </a:prstGeom>
          <a:noFill/>
          <a:ln w="9525" algn="ctr">
            <a:noFill/>
            <a:miter lim="800000"/>
            <a:headEnd/>
            <a:tailEnd/>
          </a:ln>
        </p:spPr>
        <p:txBody>
          <a:bodyPr>
            <a:spAutoFit/>
          </a:bodyPr>
          <a:lstStyle/>
          <a:p>
            <a:pPr marL="233363" indent="-233363">
              <a:buFontTx/>
              <a:buChar char="•"/>
            </a:pPr>
            <a:r>
              <a:rPr lang="en-US"/>
              <a:t>The child is about to move to the next step, but, </a:t>
            </a:r>
          </a:p>
        </p:txBody>
      </p:sp>
      <p:grpSp>
        <p:nvGrpSpPr>
          <p:cNvPr id="2" name="Group 32"/>
          <p:cNvGrpSpPr>
            <a:grpSpLocks/>
          </p:cNvGrpSpPr>
          <p:nvPr/>
        </p:nvGrpSpPr>
        <p:grpSpPr bwMode="auto">
          <a:xfrm>
            <a:off x="762000" y="1981200"/>
            <a:ext cx="7924800" cy="1219200"/>
            <a:chOff x="480" y="1248"/>
            <a:chExt cx="4992" cy="768"/>
          </a:xfrm>
        </p:grpSpPr>
        <p:sp>
          <p:nvSpPr>
            <p:cNvPr id="101404" name="Rectangle 27"/>
            <p:cNvSpPr>
              <a:spLocks noChangeArrowheads="1"/>
            </p:cNvSpPr>
            <p:nvPr/>
          </p:nvSpPr>
          <p:spPr bwMode="auto">
            <a:xfrm>
              <a:off x="480" y="1248"/>
              <a:ext cx="4992" cy="523"/>
            </a:xfrm>
            <a:prstGeom prst="rect">
              <a:avLst/>
            </a:prstGeom>
            <a:noFill/>
            <a:ln w="9525" algn="ctr">
              <a:noFill/>
              <a:miter lim="800000"/>
              <a:headEnd/>
              <a:tailEnd/>
            </a:ln>
          </p:spPr>
          <p:txBody>
            <a:bodyPr>
              <a:spAutoFit/>
            </a:bodyPr>
            <a:lstStyle/>
            <a:p>
              <a:pPr marL="233363" indent="-233363">
                <a:buFontTx/>
                <a:buChar char="•"/>
              </a:pPr>
              <a:r>
                <a:rPr lang="en-US" dirty="0"/>
                <a:t>Mother </a:t>
              </a:r>
              <a:r>
                <a:rPr lang="en-US" dirty="0" smtClean="0"/>
                <a:t>says: </a:t>
              </a:r>
              <a:r>
                <a:rPr lang="en-US" dirty="0"/>
                <a:t>“I know you can make step 2, I don’t want you get bored and tired”.</a:t>
              </a:r>
            </a:p>
          </p:txBody>
        </p:sp>
        <p:sp>
          <p:nvSpPr>
            <p:cNvPr id="101405" name="Rectangle 28"/>
            <p:cNvSpPr>
              <a:spLocks noChangeArrowheads="1"/>
            </p:cNvSpPr>
            <p:nvPr/>
          </p:nvSpPr>
          <p:spPr bwMode="auto">
            <a:xfrm>
              <a:off x="1296" y="1728"/>
              <a:ext cx="3840" cy="288"/>
            </a:xfrm>
            <a:prstGeom prst="rect">
              <a:avLst/>
            </a:prstGeom>
            <a:noFill/>
            <a:ln w="9525" algn="ctr">
              <a:noFill/>
              <a:miter lim="800000"/>
              <a:headEnd/>
              <a:tailEnd/>
            </a:ln>
          </p:spPr>
          <p:txBody>
            <a:bodyPr>
              <a:spAutoFit/>
            </a:bodyPr>
            <a:lstStyle/>
            <a:p>
              <a:pPr marL="233363" indent="-233363">
                <a:buFontTx/>
                <a:buChar char="•"/>
              </a:pPr>
              <a:r>
                <a:rPr lang="en-US"/>
                <a:t>Mother carries her to step n-1;</a:t>
              </a:r>
            </a:p>
          </p:txBody>
        </p:sp>
      </p:grpSp>
      <p:grpSp>
        <p:nvGrpSpPr>
          <p:cNvPr id="3" name="Group 33"/>
          <p:cNvGrpSpPr>
            <a:grpSpLocks/>
          </p:cNvGrpSpPr>
          <p:nvPr/>
        </p:nvGrpSpPr>
        <p:grpSpPr bwMode="auto">
          <a:xfrm>
            <a:off x="2438400" y="3200400"/>
            <a:ext cx="6019800" cy="1644650"/>
            <a:chOff x="1536" y="2016"/>
            <a:chExt cx="3792" cy="1036"/>
          </a:xfrm>
        </p:grpSpPr>
        <p:sp>
          <p:nvSpPr>
            <p:cNvPr id="101402" name="Rectangle 29"/>
            <p:cNvSpPr>
              <a:spLocks noChangeArrowheads="1"/>
            </p:cNvSpPr>
            <p:nvPr/>
          </p:nvSpPr>
          <p:spPr bwMode="auto">
            <a:xfrm>
              <a:off x="1536" y="2016"/>
              <a:ext cx="3792" cy="288"/>
            </a:xfrm>
            <a:prstGeom prst="rect">
              <a:avLst/>
            </a:prstGeom>
            <a:noFill/>
            <a:ln w="9525" algn="ctr">
              <a:noFill/>
              <a:miter lim="800000"/>
              <a:headEnd/>
              <a:tailEnd/>
            </a:ln>
          </p:spPr>
          <p:txBody>
            <a:bodyPr>
              <a:spAutoFit/>
            </a:bodyPr>
            <a:lstStyle/>
            <a:p>
              <a:pPr marL="233363" indent="-233363">
                <a:buFontTx/>
                <a:buChar char="•"/>
              </a:pPr>
              <a:r>
                <a:rPr lang="en-US"/>
                <a:t>Mother lets the child to decide what to do. </a:t>
              </a:r>
            </a:p>
          </p:txBody>
        </p:sp>
        <p:sp>
          <p:nvSpPr>
            <p:cNvPr id="101403" name="Rectangle 30"/>
            <p:cNvSpPr>
              <a:spLocks noChangeArrowheads="1"/>
            </p:cNvSpPr>
            <p:nvPr/>
          </p:nvSpPr>
          <p:spPr bwMode="auto">
            <a:xfrm>
              <a:off x="2304" y="2304"/>
              <a:ext cx="2208" cy="748"/>
            </a:xfrm>
            <a:prstGeom prst="rect">
              <a:avLst/>
            </a:prstGeom>
            <a:noFill/>
            <a:ln w="9525" algn="ctr">
              <a:noFill/>
              <a:miter lim="800000"/>
              <a:headEnd/>
              <a:tailEnd/>
            </a:ln>
          </p:spPr>
          <p:txBody>
            <a:bodyPr>
              <a:spAutoFit/>
            </a:bodyPr>
            <a:lstStyle/>
            <a:p>
              <a:pPr marL="233363" indent="-233363" algn="r">
                <a:buFontTx/>
                <a:buChar char="•"/>
              </a:pPr>
              <a:r>
                <a:rPr lang="en-US"/>
                <a:t>Child moves from step n-1 to step n to get the flower.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3433"/>
                                        </p:tgtEl>
                                        <p:attrNameLst>
                                          <p:attrName>style.visibility</p:attrName>
                                        </p:attrNameLst>
                                      </p:cBhvr>
                                      <p:to>
                                        <p:strVal val="visible"/>
                                      </p:to>
                                    </p:set>
                                    <p:animEffect transition="in" filter="wipe(left)">
                                      <p:cBhvr>
                                        <p:cTn id="7" dur="500"/>
                                        <p:tgtEl>
                                          <p:spTgt spid="2734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61111E-6 -5.20231E-7 L -0.075 -5.20231E-7 L -0.075 -0.03329 L -0.10834 -0.03329 " pathEditMode="relative" ptsTypes="AAAA">
                                      <p:cBhvr>
                                        <p:cTn id="11" dur="2000" fill="hold"/>
                                        <p:tgtEl>
                                          <p:spTgt spid="273428"/>
                                        </p:tgtEl>
                                        <p:attrNameLst>
                                          <p:attrName>ppt_x</p:attrName>
                                          <p:attrName>ppt_y</p:attrName>
                                        </p:attrNameLst>
                                      </p:cBhvr>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3434"/>
                                        </p:tgtEl>
                                        <p:attrNameLst>
                                          <p:attrName>style.visibility</p:attrName>
                                        </p:attrNameLst>
                                      </p:cBhvr>
                                      <p:to>
                                        <p:strVal val="visible"/>
                                      </p:to>
                                    </p:set>
                                    <p:animEffect transition="in" filter="wipe(left)">
                                      <p:cBhvr>
                                        <p:cTn id="16" dur="500"/>
                                        <p:tgtEl>
                                          <p:spTgt spid="27343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nodeType="clickEffect">
                                  <p:stCondLst>
                                    <p:cond delay="0"/>
                                  </p:stCondLst>
                                  <p:childTnLst>
                                    <p:animMotion origin="layout" path="M -0.10833 -0.03334 C -0.37691 -0.25579 -0.64531 -0.47801 -0.75226 -0.56667 " pathEditMode="relative" rAng="0" ptsTypes="aA">
                                      <p:cBhvr>
                                        <p:cTn id="24" dur="2000" fill="hold"/>
                                        <p:tgtEl>
                                          <p:spTgt spid="273428"/>
                                        </p:tgtEl>
                                        <p:attrNameLst>
                                          <p:attrName>ppt_x</p:attrName>
                                          <p:attrName>ppt_y</p:attrName>
                                        </p:attrNameLst>
                                      </p:cBhvr>
                                      <p:rCtr x="-32200" y="-26700"/>
                                    </p:animMotion>
                                  </p:childTnLst>
                                </p:cTn>
                              </p:par>
                            </p:childTnLst>
                          </p:cTn>
                        </p:par>
                        <p:par>
                          <p:cTn id="25" fill="hold" nodeType="afterGroup">
                            <p:stCondLst>
                              <p:cond delay="2000"/>
                            </p:stCondLst>
                            <p:childTnLst>
                              <p:par>
                                <p:cTn id="26" presetID="0" presetClass="path" presetSubtype="0" accel="50000" decel="50000" fill="hold" nodeType="afterEffect">
                                  <p:stCondLst>
                                    <p:cond delay="0"/>
                                  </p:stCondLst>
                                  <p:childTnLst>
                                    <p:animMotion origin="layout" path="M -0.75 -0.56601 L -0.79167 -0.49942 " pathEditMode="relative" ptsTypes="AA">
                                      <p:cBhvr>
                                        <p:cTn id="27" dur="2000" fill="hold"/>
                                        <p:tgtEl>
                                          <p:spTgt spid="273428"/>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nodeType="afterGroup">
                            <p:stCondLst>
                              <p:cond delay="500"/>
                            </p:stCondLst>
                            <p:childTnLst>
                              <p:par>
                                <p:cTn id="34" presetID="0" presetClass="path" presetSubtype="0" accel="50000" decel="50000" fill="hold" nodeType="afterEffect">
                                  <p:stCondLst>
                                    <p:cond delay="0"/>
                                  </p:stCondLst>
                                  <p:childTnLst>
                                    <p:animMotion origin="layout" path="M -0.79167 -0.49942 L -0.84392 -0.53271 " pathEditMode="relative" rAng="0" ptsTypes="AA">
                                      <p:cBhvr>
                                        <p:cTn id="35" dur="2000" fill="hold"/>
                                        <p:tgtEl>
                                          <p:spTgt spid="273428"/>
                                        </p:tgtEl>
                                        <p:attrNameLst>
                                          <p:attrName>ppt_x</p:attrName>
                                          <p:attrName>ppt_y</p:attrName>
                                        </p:attrNameLst>
                                      </p:cBhvr>
                                      <p:rCtr x="-2600" y="-1700"/>
                                    </p:animMotion>
                                  </p:childTnLst>
                                </p:cTn>
                              </p:par>
                            </p:childTnLst>
                          </p:cTn>
                        </p:par>
                        <p:par>
                          <p:cTn id="36" fill="hold" nodeType="afterGroup">
                            <p:stCondLst>
                              <p:cond delay="2500"/>
                            </p:stCondLst>
                            <p:childTnLst>
                              <p:par>
                                <p:cTn id="37" presetID="0" presetClass="path" presetSubtype="0" accel="50000" decel="50000" fill="hold" nodeType="afterEffect">
                                  <p:stCondLst>
                                    <p:cond delay="0"/>
                                  </p:stCondLst>
                                  <p:childTnLst>
                                    <p:animMotion origin="layout" path="M 4.44444E-6 2.22222E-6 L 0.07152 -0.06667 " pathEditMode="relative" rAng="0" ptsTypes="AA">
                                      <p:cBhvr>
                                        <p:cTn id="38" dur="2000" fill="hold"/>
                                        <p:tgtEl>
                                          <p:spTgt spid="273432"/>
                                        </p:tgtEl>
                                        <p:attrNameLst>
                                          <p:attrName>ppt_x</p:attrName>
                                          <p:attrName>ppt_y</p:attrName>
                                        </p:attrNameLst>
                                      </p:cBhvr>
                                      <p:rCtr x="3600" y="-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33" grpId="0"/>
      <p:bldP spid="2734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685800" y="1565072"/>
            <a:ext cx="7823200" cy="4182653"/>
          </a:xfrm>
          <a:prstGeom prst="rect">
            <a:avLst/>
          </a:prstGeom>
          <a:noFill/>
          <a:ln w="9525">
            <a:noFill/>
            <a:miter lim="800000"/>
            <a:headEnd/>
            <a:tailEnd/>
          </a:ln>
        </p:spPr>
        <p:txBody>
          <a:bodyPr lIns="96744" tIns="48372" rIns="96744" bIns="48372">
            <a:spAutoFit/>
          </a:bodyPr>
          <a:lstStyle/>
          <a:p>
            <a:pPr marL="604838" indent="-604838" defTabSz="966788">
              <a:lnSpc>
                <a:spcPct val="120000"/>
              </a:lnSpc>
              <a:buFontTx/>
              <a:buAutoNum type="arabicPeriod"/>
            </a:pPr>
            <a:r>
              <a:rPr lang="en-US" sz="3200" dirty="0">
                <a:cs typeface="Times New Roman" pitchFamily="18" charset="0"/>
              </a:rPr>
              <a:t>Formulate the size-</a:t>
            </a:r>
            <a:r>
              <a:rPr lang="en-US" sz="3200" dirty="0">
                <a:cs typeface="Courier New" pitchFamily="49" charset="0"/>
              </a:rPr>
              <a:t>n</a:t>
            </a:r>
            <a:r>
              <a:rPr lang="en-US" sz="3200" dirty="0">
                <a:cs typeface="Times New Roman" pitchFamily="18" charset="0"/>
              </a:rPr>
              <a:t> problem.</a:t>
            </a:r>
          </a:p>
          <a:p>
            <a:pPr marL="604838" indent="-604838" defTabSz="966788">
              <a:lnSpc>
                <a:spcPct val="120000"/>
              </a:lnSpc>
              <a:buFontTx/>
              <a:buAutoNum type="arabicPeriod"/>
            </a:pPr>
            <a:r>
              <a:rPr lang="en-US" sz="3200" dirty="0">
                <a:cs typeface="Times New Roman" pitchFamily="18" charset="0"/>
              </a:rPr>
              <a:t>Find the stopping condition and the corresponding return value.</a:t>
            </a:r>
          </a:p>
          <a:p>
            <a:pPr marL="604838" indent="-604838" defTabSz="966788">
              <a:lnSpc>
                <a:spcPct val="120000"/>
              </a:lnSpc>
              <a:buFontTx/>
              <a:buAutoNum type="arabicPeriod"/>
            </a:pPr>
            <a:r>
              <a:rPr lang="en-US" sz="3200" dirty="0">
                <a:cs typeface="Times New Roman" pitchFamily="18" charset="0"/>
              </a:rPr>
              <a:t>Formulate the size-m </a:t>
            </a:r>
            <a:r>
              <a:rPr lang="en-US" sz="3200" dirty="0" smtClean="0">
                <a:cs typeface="Times New Roman" pitchFamily="18" charset="0"/>
              </a:rPr>
              <a:t>(m &lt;n ) problem </a:t>
            </a:r>
            <a:r>
              <a:rPr lang="en-US" sz="3200" dirty="0">
                <a:cs typeface="Times New Roman" pitchFamily="18" charset="0"/>
              </a:rPr>
              <a:t>and find m. In many cases, m = n - 1;</a:t>
            </a:r>
          </a:p>
          <a:p>
            <a:pPr marL="604838" indent="-604838" defTabSz="966788">
              <a:lnSpc>
                <a:spcPct val="120000"/>
              </a:lnSpc>
              <a:buFontTx/>
              <a:buAutoNum type="arabicPeriod"/>
            </a:pPr>
            <a:r>
              <a:rPr lang="en-US" sz="3200" dirty="0">
                <a:cs typeface="Times New Roman" pitchFamily="18" charset="0"/>
              </a:rPr>
              <a:t>Construct the solution of size-</a:t>
            </a:r>
            <a:r>
              <a:rPr lang="en-US" sz="3200" dirty="0">
                <a:cs typeface="Courier New" pitchFamily="49" charset="0"/>
              </a:rPr>
              <a:t>n</a:t>
            </a:r>
            <a:r>
              <a:rPr lang="en-US" sz="3200" dirty="0">
                <a:cs typeface="Times New Roman" pitchFamily="18" charset="0"/>
              </a:rPr>
              <a:t> problem from size-m problem.</a:t>
            </a:r>
          </a:p>
        </p:txBody>
      </p:sp>
      <p:sp>
        <p:nvSpPr>
          <p:cNvPr id="103427" name="Rectangle 3"/>
          <p:cNvSpPr>
            <a:spLocks noChangeArrowheads="1"/>
          </p:cNvSpPr>
          <p:nvPr/>
        </p:nvSpPr>
        <p:spPr bwMode="auto">
          <a:xfrm>
            <a:off x="228600" y="161925"/>
            <a:ext cx="8456613" cy="1412875"/>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a:solidFill>
                  <a:srgbClr val="000080"/>
                </a:solidFill>
                <a:cs typeface="Times New Roman" pitchFamily="18" charset="0"/>
              </a:rPr>
              <a:t>The Fantastic Four Abstract Approach</a:t>
            </a:r>
          </a:p>
          <a:p>
            <a:pPr marL="363538" indent="-363538" algn="ctr" defTabSz="966788">
              <a:lnSpc>
                <a:spcPct val="85000"/>
              </a:lnSpc>
              <a:spcBef>
                <a:spcPct val="20000"/>
              </a:spcBef>
            </a:pPr>
            <a:r>
              <a:rPr lang="en-US" sz="3400" b="1">
                <a:solidFill>
                  <a:srgbClr val="000080"/>
                </a:solidFill>
                <a:cs typeface="Times New Roman" pitchFamily="18" charset="0"/>
              </a:rPr>
              <a:t>of Writing </a:t>
            </a:r>
            <a:r>
              <a:rPr lang="en-US" sz="3400" b="1">
                <a:solidFill>
                  <a:srgbClr val="000080"/>
                </a:solidFill>
              </a:rPr>
              <a:t>Recursive </a:t>
            </a:r>
            <a:r>
              <a:rPr lang="en-US" sz="3400" b="1">
                <a:solidFill>
                  <a:srgbClr val="000080"/>
                </a:solidFill>
                <a:cs typeface="Times New Roman" pitchFamily="18" charset="0"/>
              </a:rPr>
              <a:t>Functions</a:t>
            </a:r>
          </a:p>
        </p:txBody>
      </p:sp>
      <p:sp>
        <p:nvSpPr>
          <p:cNvPr id="2" name="TextBox 1"/>
          <p:cNvSpPr txBox="1"/>
          <p:nvPr/>
        </p:nvSpPr>
        <p:spPr>
          <a:xfrm>
            <a:off x="609600" y="5943600"/>
            <a:ext cx="8264635" cy="830997"/>
          </a:xfrm>
          <a:prstGeom prst="rect">
            <a:avLst/>
          </a:prstGeom>
          <a:noFill/>
        </p:spPr>
        <p:txBody>
          <a:bodyPr wrap="none" rtlCol="0">
            <a:spAutoFit/>
          </a:bodyPr>
          <a:lstStyle/>
          <a:p>
            <a:r>
              <a:rPr lang="en-US" i="1" dirty="0" smtClean="0"/>
              <a:t>Review you MAT 243 (Discrete Math) on induction!</a:t>
            </a:r>
          </a:p>
          <a:p>
            <a:r>
              <a:rPr lang="en-US" i="1" dirty="0"/>
              <a:t>For example: https://www.youtube.com/watch?v=0g68EbJT9XM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3170"/>
                                        </p:tgtEl>
                                        <p:attrNameLst>
                                          <p:attrName>style.visibility</p:attrName>
                                        </p:attrNameLst>
                                      </p:cBhvr>
                                      <p:to>
                                        <p:strVal val="visible"/>
                                      </p:to>
                                    </p:set>
                                    <p:anim calcmode="lin" valueType="num">
                                      <p:cBhvr>
                                        <p:cTn id="7" dur="500" fill="hold"/>
                                        <p:tgtEl>
                                          <p:spTgt spid="26317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3170"/>
                                        </p:tgtEl>
                                        <p:attrNameLst>
                                          <p:attrName>ppt_y</p:attrName>
                                        </p:attrNameLst>
                                      </p:cBhvr>
                                      <p:tavLst>
                                        <p:tav tm="0">
                                          <p:val>
                                            <p:strVal val="#ppt_y"/>
                                          </p:val>
                                        </p:tav>
                                        <p:tav tm="100000">
                                          <p:val>
                                            <p:strVal val="#ppt_y"/>
                                          </p:val>
                                        </p:tav>
                                      </p:tavLst>
                                    </p:anim>
                                    <p:anim calcmode="lin" valueType="num">
                                      <p:cBhvr>
                                        <p:cTn id="9" dur="500" fill="hold"/>
                                        <p:tgtEl>
                                          <p:spTgt spid="26317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317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3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81000" y="966788"/>
            <a:ext cx="8386763" cy="5483779"/>
          </a:xfrm>
          <a:prstGeom prst="rect">
            <a:avLst/>
          </a:prstGeom>
          <a:noFill/>
          <a:ln w="9525">
            <a:noFill/>
            <a:miter lim="800000"/>
            <a:headEnd/>
            <a:tailEnd/>
          </a:ln>
        </p:spPr>
        <p:txBody>
          <a:bodyPr lIns="96744" tIns="48372" rIns="96744" bIns="48372">
            <a:spAutoFit/>
          </a:bodyPr>
          <a:lstStyle/>
          <a:p>
            <a:pPr marL="368300" indent="-368300" defTabSz="966788">
              <a:buFontTx/>
              <a:buChar char="•"/>
            </a:pPr>
            <a:r>
              <a:rPr lang="en-US" sz="2500" dirty="0">
                <a:cs typeface="Times New Roman" pitchFamily="18" charset="0"/>
              </a:rPr>
              <a:t>Like loop, recursion is necessary only if </a:t>
            </a:r>
            <a:r>
              <a:rPr lang="en-US" sz="2500" dirty="0" smtClean="0">
                <a:cs typeface="Times New Roman" pitchFamily="18" charset="0"/>
              </a:rPr>
              <a:t>we </a:t>
            </a:r>
            <a:r>
              <a:rPr lang="en-US" sz="2500" dirty="0">
                <a:cs typeface="Times New Roman" pitchFamily="18" charset="0"/>
              </a:rPr>
              <a:t>want to solve a problem that needs to repeat the same operations for a number of times. </a:t>
            </a:r>
          </a:p>
          <a:p>
            <a:pPr marL="368300" indent="-368300" defTabSz="966788">
              <a:buFontTx/>
              <a:buChar char="•"/>
            </a:pPr>
            <a:r>
              <a:rPr lang="en-US" sz="2500" dirty="0">
                <a:cs typeface="Times New Roman" pitchFamily="18" charset="0"/>
              </a:rPr>
              <a:t>We assume the number of iterations is </a:t>
            </a:r>
            <a:r>
              <a:rPr lang="en-US" sz="2500" dirty="0">
                <a:solidFill>
                  <a:srgbClr val="0066CC"/>
                </a:solidFill>
                <a:cs typeface="Times New Roman" pitchFamily="18" charset="0"/>
              </a:rPr>
              <a:t>n</a:t>
            </a:r>
            <a:r>
              <a:rPr lang="en-US" sz="2500" dirty="0">
                <a:cs typeface="Times New Roman" pitchFamily="18" charset="0"/>
              </a:rPr>
              <a:t>. In most cases, </a:t>
            </a:r>
            <a:br>
              <a:rPr lang="en-US" sz="2500" dirty="0">
                <a:cs typeface="Times New Roman" pitchFamily="18" charset="0"/>
              </a:rPr>
            </a:br>
            <a:r>
              <a:rPr lang="en-US" sz="2500" dirty="0">
                <a:cs typeface="Courier New" pitchFamily="49" charset="0"/>
              </a:rPr>
              <a:t>n</a:t>
            </a:r>
            <a:r>
              <a:rPr lang="en-US" sz="2500" dirty="0">
                <a:cs typeface="Times New Roman" pitchFamily="18" charset="0"/>
              </a:rPr>
              <a:t> is obvious. For example, if we want to compute factorial </a:t>
            </a:r>
            <a:r>
              <a:rPr lang="en-US" sz="2500" dirty="0">
                <a:cs typeface="Courier New" pitchFamily="49" charset="0"/>
              </a:rPr>
              <a:t>n!</a:t>
            </a:r>
            <a:r>
              <a:rPr lang="en-US" sz="2500" dirty="0">
                <a:cs typeface="Times New Roman" pitchFamily="18" charset="0"/>
              </a:rPr>
              <a:t>, the size </a:t>
            </a:r>
            <a:r>
              <a:rPr lang="en-US" sz="2500" dirty="0">
                <a:cs typeface="Courier New" pitchFamily="49" charset="0"/>
              </a:rPr>
              <a:t>n</a:t>
            </a:r>
            <a:r>
              <a:rPr lang="en-US" sz="2500" dirty="0">
                <a:cs typeface="Times New Roman" pitchFamily="18" charset="0"/>
              </a:rPr>
              <a:t> is already given. </a:t>
            </a:r>
          </a:p>
          <a:p>
            <a:pPr marL="368300" indent="-368300" defTabSz="966788">
              <a:buFontTx/>
              <a:buChar char="•"/>
            </a:pPr>
            <a:r>
              <a:rPr lang="en-US" sz="2500" dirty="0">
                <a:cs typeface="Times New Roman" pitchFamily="18" charset="0"/>
              </a:rPr>
              <a:t>Formulating size-</a:t>
            </a:r>
            <a:r>
              <a:rPr lang="en-US" sz="2500" dirty="0">
                <a:cs typeface="Courier New" pitchFamily="49" charset="0"/>
              </a:rPr>
              <a:t>n</a:t>
            </a:r>
            <a:r>
              <a:rPr lang="en-US" sz="2500" dirty="0">
                <a:cs typeface="Times New Roman" pitchFamily="18" charset="0"/>
              </a:rPr>
              <a:t> problem, in many cases, is merely choosing a function name and using </a:t>
            </a:r>
            <a:r>
              <a:rPr lang="en-US" sz="2500" dirty="0">
                <a:cs typeface="Courier New" pitchFamily="49" charset="0"/>
              </a:rPr>
              <a:t>n</a:t>
            </a:r>
            <a:r>
              <a:rPr lang="en-US" sz="2500" dirty="0">
                <a:cs typeface="Times New Roman" pitchFamily="18" charset="0"/>
              </a:rPr>
              <a:t> as the parameter of the function. </a:t>
            </a:r>
            <a:r>
              <a:rPr lang="en-US" sz="2500" dirty="0" smtClean="0">
                <a:cs typeface="Times New Roman" pitchFamily="18" charset="0"/>
              </a:rPr>
              <a:t>Thus, </a:t>
            </a:r>
            <a:r>
              <a:rPr lang="en-US" sz="2500" dirty="0">
                <a:cs typeface="Times New Roman" pitchFamily="18" charset="0"/>
              </a:rPr>
              <a:t>the size-</a:t>
            </a:r>
            <a:r>
              <a:rPr lang="en-US" sz="2500" dirty="0">
                <a:cs typeface="Courier New" pitchFamily="49" charset="0"/>
              </a:rPr>
              <a:t>n</a:t>
            </a:r>
            <a:r>
              <a:rPr lang="en-US" sz="2500" dirty="0">
                <a:cs typeface="Times New Roman" pitchFamily="18" charset="0"/>
              </a:rPr>
              <a:t> problem for factorial problem is </a:t>
            </a:r>
            <a:br>
              <a:rPr lang="en-US" sz="2500" dirty="0">
                <a:cs typeface="Times New Roman" pitchFamily="18" charset="0"/>
              </a:rPr>
            </a:br>
            <a:r>
              <a:rPr lang="en-US" sz="2500" dirty="0">
                <a:cs typeface="Times New Roman" pitchFamily="18" charset="0"/>
              </a:rPr>
              <a:t> 	</a:t>
            </a:r>
            <a:r>
              <a:rPr lang="en-US" sz="2500" dirty="0" err="1">
                <a:solidFill>
                  <a:schemeClr val="accent2"/>
                </a:solidFill>
                <a:cs typeface="Times New Roman" pitchFamily="18" charset="0"/>
              </a:rPr>
              <a:t>int</a:t>
            </a:r>
            <a:r>
              <a:rPr lang="en-US" sz="2500" dirty="0">
                <a:solidFill>
                  <a:schemeClr val="accent2"/>
                </a:solidFill>
                <a:cs typeface="Times New Roman" pitchFamily="18" charset="0"/>
              </a:rPr>
              <a:t> </a:t>
            </a:r>
            <a:r>
              <a:rPr lang="en-US" sz="2500" dirty="0">
                <a:solidFill>
                  <a:schemeClr val="accent2"/>
                </a:solidFill>
                <a:cs typeface="Courier New" pitchFamily="49" charset="0"/>
              </a:rPr>
              <a:t>factorial (</a:t>
            </a:r>
            <a:r>
              <a:rPr lang="en-US" sz="2500" dirty="0" err="1">
                <a:solidFill>
                  <a:schemeClr val="accent2"/>
                </a:solidFill>
                <a:cs typeface="Courier New" pitchFamily="49" charset="0"/>
              </a:rPr>
              <a:t>int</a:t>
            </a:r>
            <a:r>
              <a:rPr lang="en-US" sz="2500" dirty="0">
                <a:solidFill>
                  <a:schemeClr val="accent2"/>
                </a:solidFill>
                <a:cs typeface="Courier New" pitchFamily="49" charset="0"/>
              </a:rPr>
              <a:t> n)</a:t>
            </a:r>
            <a:r>
              <a:rPr lang="en-US" sz="2500" dirty="0">
                <a:cs typeface="Courier New" pitchFamily="49" charset="0"/>
              </a:rPr>
              <a:t>    // just like the </a:t>
            </a:r>
            <a:r>
              <a:rPr lang="en-US" sz="2500" dirty="0">
                <a:solidFill>
                  <a:schemeClr val="accent2"/>
                </a:solidFill>
                <a:cs typeface="Courier New" pitchFamily="49" charset="0"/>
              </a:rPr>
              <a:t>forward declaration</a:t>
            </a:r>
            <a:r>
              <a:rPr lang="en-US" sz="2500" dirty="0">
                <a:cs typeface="Times New Roman" pitchFamily="18" charset="0"/>
              </a:rPr>
              <a:t> </a:t>
            </a:r>
          </a:p>
          <a:p>
            <a:pPr marL="368300" indent="-368300" defTabSz="966788">
              <a:buFontTx/>
              <a:buChar char="•"/>
            </a:pPr>
            <a:r>
              <a:rPr lang="en-US" sz="2500" dirty="0">
                <a:cs typeface="Times New Roman" pitchFamily="18" charset="0"/>
              </a:rPr>
              <a:t>The return value of the size-</a:t>
            </a:r>
            <a:r>
              <a:rPr lang="en-US" sz="2500" dirty="0">
                <a:cs typeface="Courier New" pitchFamily="49" charset="0"/>
              </a:rPr>
              <a:t>n</a:t>
            </a:r>
            <a:r>
              <a:rPr lang="en-US" sz="2500" dirty="0">
                <a:cs typeface="Times New Roman" pitchFamily="18" charset="0"/>
              </a:rPr>
              <a:t> is what the function is supposed to compute, or the value we are looking for. Obviously, in this step, we do not need to design the solution for size-</a:t>
            </a:r>
            <a:r>
              <a:rPr lang="en-US" sz="2500" dirty="0">
                <a:cs typeface="Courier New" pitchFamily="49" charset="0"/>
              </a:rPr>
              <a:t>n</a:t>
            </a:r>
            <a:r>
              <a:rPr lang="en-US" sz="2500" dirty="0">
                <a:cs typeface="Times New Roman" pitchFamily="18" charset="0"/>
              </a:rPr>
              <a:t> problem</a:t>
            </a:r>
            <a:r>
              <a:rPr lang="en-US" sz="2500" dirty="0"/>
              <a:t>.</a:t>
            </a:r>
          </a:p>
        </p:txBody>
      </p:sp>
      <p:sp>
        <p:nvSpPr>
          <p:cNvPr id="104451" name="Rectangle 3"/>
          <p:cNvSpPr>
            <a:spLocks noChangeArrowheads="1"/>
          </p:cNvSpPr>
          <p:nvPr/>
        </p:nvSpPr>
        <p:spPr bwMode="auto">
          <a:xfrm>
            <a:off x="382588" y="161925"/>
            <a:ext cx="8228012" cy="563563"/>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a:solidFill>
                  <a:srgbClr val="000080"/>
                </a:solidFill>
              </a:rPr>
              <a:t>Step</a:t>
            </a:r>
            <a:r>
              <a:rPr lang="en-US"/>
              <a:t> </a:t>
            </a:r>
            <a:r>
              <a:rPr lang="en-US" sz="3400" b="1">
                <a:solidFill>
                  <a:srgbClr val="000080"/>
                </a:solidFill>
                <a:cs typeface="Times New Roman" pitchFamily="18" charset="0"/>
              </a:rPr>
              <a:t>1: Formulate the size-n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4450">
                                            <p:txEl>
                                              <p:pRg st="2" end="2"/>
                                            </p:txEl>
                                          </p:spTgt>
                                        </p:tgtEl>
                                        <p:attrNameLst>
                                          <p:attrName>style.visibility</p:attrName>
                                        </p:attrNameLst>
                                      </p:cBhvr>
                                      <p:to>
                                        <p:strVal val="visible"/>
                                      </p:to>
                                    </p:set>
                                    <p:animEffect transition="in" filter="wipe(up)">
                                      <p:cBhvr>
                                        <p:cTn id="7" dur="500"/>
                                        <p:tgtEl>
                                          <p:spTgt spid="104450">
                                            <p:txEl>
                                              <p:pRg st="2" end="2"/>
                                            </p:txEl>
                                          </p:spTgt>
                                        </p:tgtEl>
                                      </p:cBhvr>
                                    </p:animEffect>
                                  </p:childTnLst>
                                </p:cTn>
                              </p:par>
                            </p:childTnLst>
                          </p:cTn>
                        </p:par>
                        <p:par>
                          <p:cTn id="8" fill="hold">
                            <p:stCondLst>
                              <p:cond delay="500"/>
                            </p:stCondLst>
                            <p:childTnLst>
                              <p:par>
                                <p:cTn id="9" presetID="22" presetClass="entr" presetSubtype="1" fill="hold" nodeType="afterEffect">
                                  <p:stCondLst>
                                    <p:cond delay="1000"/>
                                  </p:stCondLst>
                                  <p:childTnLst>
                                    <p:set>
                                      <p:cBhvr>
                                        <p:cTn id="10" dur="1" fill="hold">
                                          <p:stCondLst>
                                            <p:cond delay="0"/>
                                          </p:stCondLst>
                                        </p:cTn>
                                        <p:tgtEl>
                                          <p:spTgt spid="104450">
                                            <p:txEl>
                                              <p:pRg st="3" end="3"/>
                                            </p:txEl>
                                          </p:spTgt>
                                        </p:tgtEl>
                                        <p:attrNameLst>
                                          <p:attrName>style.visibility</p:attrName>
                                        </p:attrNameLst>
                                      </p:cBhvr>
                                      <p:to>
                                        <p:strVal val="visible"/>
                                      </p:to>
                                    </p:set>
                                    <p:animEffect transition="in" filter="wipe(up)">
                                      <p:cBhvr>
                                        <p:cTn id="11" dur="500"/>
                                        <p:tgtEl>
                                          <p:spTgt spid="1044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644525" y="1258888"/>
            <a:ext cx="8226425" cy="5589320"/>
          </a:xfrm>
          <a:prstGeom prst="rect">
            <a:avLst/>
          </a:prstGeom>
          <a:noFill/>
          <a:ln w="9525">
            <a:noFill/>
            <a:miter lim="800000"/>
            <a:headEnd/>
            <a:tailEnd/>
          </a:ln>
        </p:spPr>
        <p:txBody>
          <a:bodyPr lIns="96744" tIns="48372" rIns="96744" bIns="48372">
            <a:spAutoFit/>
          </a:bodyPr>
          <a:lstStyle/>
          <a:p>
            <a:pPr marL="368300" indent="-368300" defTabSz="966788">
              <a:lnSpc>
                <a:spcPct val="120000"/>
              </a:lnSpc>
              <a:buFontTx/>
              <a:buChar char="•"/>
            </a:pPr>
            <a:r>
              <a:rPr lang="en-US" sz="3000" dirty="0">
                <a:cs typeface="Times New Roman" pitchFamily="18" charset="0"/>
              </a:rPr>
              <a:t>Like a while-loop, </a:t>
            </a:r>
            <a:r>
              <a:rPr lang="en-US" sz="3000" dirty="0" smtClean="0">
                <a:cs typeface="Times New Roman" pitchFamily="18" charset="0"/>
              </a:rPr>
              <a:t>a </a:t>
            </a:r>
            <a:r>
              <a:rPr lang="en-US" sz="3000" dirty="0">
                <a:cs typeface="Times New Roman" pitchFamily="18" charset="0"/>
              </a:rPr>
              <a:t>recursive function starts with checking the stopping condition. </a:t>
            </a:r>
          </a:p>
          <a:p>
            <a:pPr marL="368300" indent="-368300" defTabSz="966788">
              <a:lnSpc>
                <a:spcPct val="120000"/>
              </a:lnSpc>
              <a:buFontTx/>
              <a:buChar char="•"/>
            </a:pPr>
            <a:r>
              <a:rPr lang="en-US" sz="3000" dirty="0">
                <a:cs typeface="Times New Roman" pitchFamily="18" charset="0"/>
              </a:rPr>
              <a:t>If the stopping condition is true, we return the corresponding value and exit the function. </a:t>
            </a:r>
          </a:p>
          <a:p>
            <a:pPr marL="368300" indent="-368300" defTabSz="966788">
              <a:lnSpc>
                <a:spcPct val="120000"/>
              </a:lnSpc>
              <a:buFontTx/>
              <a:buChar char="•"/>
            </a:pPr>
            <a:r>
              <a:rPr lang="en-US" sz="3000" dirty="0">
                <a:cs typeface="Times New Roman" pitchFamily="18" charset="0"/>
              </a:rPr>
              <a:t>Otherwise, we enter the body of the recursive function. </a:t>
            </a:r>
          </a:p>
          <a:p>
            <a:pPr marL="368300" indent="-368300" defTabSz="966788">
              <a:lnSpc>
                <a:spcPct val="120000"/>
              </a:lnSpc>
              <a:buFontTx/>
              <a:buChar char="•"/>
            </a:pPr>
            <a:r>
              <a:rPr lang="en-US" sz="3000" dirty="0">
                <a:cs typeface="Times New Roman" pitchFamily="18" charset="0"/>
              </a:rPr>
              <a:t>In most cases, identifying the stopping condition and corresponding value is trivial. For example, the stopping condition of </a:t>
            </a:r>
            <a:r>
              <a:rPr lang="en-US" sz="3000" dirty="0">
                <a:solidFill>
                  <a:schemeClr val="accent2"/>
                </a:solidFill>
                <a:cs typeface="Courier New" pitchFamily="49" charset="0"/>
              </a:rPr>
              <a:t>factorial(n)</a:t>
            </a:r>
            <a:r>
              <a:rPr lang="en-US" sz="3000" dirty="0">
                <a:cs typeface="Times New Roman" pitchFamily="18" charset="0"/>
              </a:rPr>
              <a:t> is </a:t>
            </a:r>
            <a:br>
              <a:rPr lang="en-US" sz="3000" dirty="0">
                <a:cs typeface="Times New Roman" pitchFamily="18" charset="0"/>
              </a:rPr>
            </a:br>
            <a:r>
              <a:rPr lang="en-US" sz="3000" dirty="0">
                <a:solidFill>
                  <a:schemeClr val="accent2"/>
                </a:solidFill>
                <a:cs typeface="Courier New" pitchFamily="49" charset="0"/>
              </a:rPr>
              <a:t>n = 0</a:t>
            </a:r>
            <a:r>
              <a:rPr lang="en-US" sz="3000" dirty="0">
                <a:cs typeface="Times New Roman" pitchFamily="18" charset="0"/>
              </a:rPr>
              <a:t>   and the corresponding value is </a:t>
            </a:r>
            <a:r>
              <a:rPr lang="en-US" sz="3000" dirty="0">
                <a:solidFill>
                  <a:schemeClr val="accent2"/>
                </a:solidFill>
                <a:cs typeface="Times New Roman" pitchFamily="18" charset="0"/>
              </a:rPr>
              <a:t>1</a:t>
            </a:r>
            <a:r>
              <a:rPr lang="en-US" sz="3000" dirty="0">
                <a:cs typeface="Times New Roman" pitchFamily="18" charset="0"/>
              </a:rPr>
              <a:t> </a:t>
            </a:r>
          </a:p>
        </p:txBody>
      </p:sp>
      <p:sp>
        <p:nvSpPr>
          <p:cNvPr id="105475" name="Rectangle 3"/>
          <p:cNvSpPr>
            <a:spLocks noChangeArrowheads="1"/>
          </p:cNvSpPr>
          <p:nvPr/>
        </p:nvSpPr>
        <p:spPr bwMode="auto">
          <a:xfrm>
            <a:off x="725488" y="161925"/>
            <a:ext cx="7902575" cy="885825"/>
          </a:xfrm>
          <a:prstGeom prst="rect">
            <a:avLst/>
          </a:prstGeom>
          <a:noFill/>
          <a:ln w="9525">
            <a:noFill/>
            <a:miter lim="800000"/>
            <a:headEnd/>
            <a:tailEnd/>
          </a:ln>
        </p:spPr>
        <p:txBody>
          <a:bodyPr lIns="96744" tIns="48372" rIns="96744" bIns="48372" anchor="ctr"/>
          <a:lstStyle/>
          <a:p>
            <a:pPr marL="1635125" indent="-1635125" algn="ctr" defTabSz="966788">
              <a:lnSpc>
                <a:spcPct val="85000"/>
              </a:lnSpc>
              <a:spcBef>
                <a:spcPct val="20000"/>
              </a:spcBef>
            </a:pPr>
            <a:r>
              <a:rPr lang="en-US" sz="3400" b="1">
                <a:solidFill>
                  <a:srgbClr val="000080"/>
                </a:solidFill>
                <a:cs typeface="Times New Roman" pitchFamily="18" charset="0"/>
              </a:rPr>
              <a:t>Step 2:	Find the stopping condition </a:t>
            </a:r>
            <a:r>
              <a:rPr lang="en-US" sz="3400">
                <a:solidFill>
                  <a:srgbClr val="000080"/>
                </a:solidFill>
                <a:cs typeface="Times New Roman" pitchFamily="18" charset="0"/>
              </a:rPr>
              <a:t>and</a:t>
            </a:r>
            <a:r>
              <a:rPr lang="en-US" sz="3400" b="1">
                <a:solidFill>
                  <a:srgbClr val="000080"/>
                </a:solidFill>
                <a:cs typeface="Times New Roman" pitchFamily="18" charset="0"/>
              </a:rPr>
              <a:t> the corresponding return value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34869</TotalTime>
  <Words>3125</Words>
  <Application>Microsoft Office PowerPoint</Application>
  <PresentationFormat>Letter Paper (8.5x11 in)</PresentationFormat>
  <Paragraphs>852</Paragraphs>
  <Slides>53</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맑은 고딕</vt:lpstr>
      <vt:lpstr>SimSun</vt:lpstr>
      <vt:lpstr>StarBats</vt:lpstr>
      <vt:lpstr>ZapfDingbats</vt:lpstr>
      <vt:lpstr>Arial</vt:lpstr>
      <vt:lpstr>Courier New</vt:lpstr>
      <vt:lpstr>Symbol</vt:lpstr>
      <vt:lpstr>Times</vt:lpstr>
      <vt:lpstr>Times New Roman</vt:lpstr>
      <vt:lpstr>Wingdings</vt:lpstr>
      <vt:lpstr>Default Design</vt:lpstr>
      <vt:lpstr>PowerPoint Presentation</vt:lpstr>
      <vt:lpstr>PowerPoint Presentation</vt:lpstr>
      <vt:lpstr>PowerPoint Presentation</vt:lpstr>
      <vt:lpstr>PowerPoint Presentation</vt:lpstr>
      <vt:lpstr>Structure of Merge Sort</vt:lpstr>
      <vt:lpstr>Analogy</vt:lpstr>
      <vt:lpstr>PowerPoint Presentation</vt:lpstr>
      <vt:lpstr>PowerPoint Presentation</vt:lpstr>
      <vt:lpstr>PowerPoint Presentation</vt:lpstr>
      <vt:lpstr>PowerPoint Presentation</vt:lpstr>
      <vt:lpstr>PowerPoint Presentation</vt:lpstr>
      <vt:lpstr>Towers of Hanoi Puzzle</vt:lpstr>
      <vt:lpstr>How long would it take to move all disks?</vt:lpstr>
      <vt:lpstr>PowerPoint Presentation</vt:lpstr>
      <vt:lpstr>PowerPoint Presentation</vt:lpstr>
      <vt:lpstr>PowerPoint Presentation</vt:lpstr>
      <vt:lpstr>PowerPoint Presentation</vt:lpstr>
      <vt:lpstr>Insertion Sorting : Implemented in the Fantastic Four</vt:lpstr>
      <vt:lpstr>Insertion Sorting: Applying the Fantastic Four</vt:lpstr>
      <vt:lpstr>Insertion Sorting: Implemented in the Fantastic Four</vt:lpstr>
      <vt:lpstr>Time Complexity of Sorting Algorithms</vt:lpstr>
      <vt:lpstr>Graph and Tree</vt:lpstr>
      <vt:lpstr>Binary Tree and Binary Search Tree</vt:lpstr>
      <vt:lpstr>Binary Search Tree</vt:lpstr>
      <vt:lpstr>Traversing a Binary Search Tree</vt:lpstr>
      <vt:lpstr>Insertion Algorithm &amp; Complexity of Binary Search Tree</vt:lpstr>
      <vt:lpstr>Restructure the tree during insertion to make it balanced</vt:lpstr>
      <vt:lpstr>Search Algorithm Complexity Summary</vt:lpstr>
      <vt:lpstr>Data Structure for Binary Search Trees</vt:lpstr>
      <vt:lpstr>Tree Traversing Algorithms</vt:lpstr>
      <vt:lpstr>Binary Search Tree Example: Declaration</vt:lpstr>
      <vt:lpstr>Binary Search Tree Example: main()</vt:lpstr>
      <vt:lpstr>Binary Search Tree Example: branch()</vt:lpstr>
      <vt:lpstr>Binary Search Tree Example: search()</vt:lpstr>
      <vt:lpstr>Binary Search Tree Example: insertion()</vt:lpstr>
      <vt:lpstr>What is the complexity of the insertion() function?</vt:lpstr>
      <vt:lpstr>Binary Search Tree Example: traverse()</vt:lpstr>
      <vt:lpstr>Binary Search Tree Example: Printout</vt:lpstr>
      <vt:lpstr>Industry Application</vt:lpstr>
      <vt:lpstr>PowerPoint Presentation</vt:lpstr>
      <vt:lpstr>B+ Tree</vt:lpstr>
      <vt:lpstr>B+ Tree based BigTable</vt:lpstr>
      <vt:lpstr>Modules and Packages </vt:lpstr>
      <vt:lpstr>Modules and Packages in Different Languages</vt:lpstr>
      <vt:lpstr>Define Your Own Library Example: Text Section 2.8</vt:lpstr>
      <vt:lpstr>Creating Pre-Compiled DLL Library 1</vt:lpstr>
      <vt:lpstr>Creating Pre-Compiled DLL Library 2</vt:lpstr>
      <vt:lpstr>Modules and Packages: Scope and Visibility</vt:lpstr>
      <vt:lpstr>PowerPoint Presentation</vt:lpstr>
      <vt:lpstr>PowerPoint Presentation</vt:lpstr>
      <vt:lpstr>Summary: Compare and Contrast C/C++ and Java </vt:lpstr>
      <vt:lpstr>Complex Linked List</vt:lpstr>
      <vt:lpstr>What is a Program?</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CSE240</dc:title>
  <dc:creator>Y. Chen</dc:creator>
  <cp:lastModifiedBy>Yinong Chen</cp:lastModifiedBy>
  <cp:revision>2287</cp:revision>
  <cp:lastPrinted>2014-09-26T18:58:25Z</cp:lastPrinted>
  <dcterms:created xsi:type="dcterms:W3CDTF">2000-01-15T20:24:49Z</dcterms:created>
  <dcterms:modified xsi:type="dcterms:W3CDTF">2019-02-21T23:09:23Z</dcterms:modified>
</cp:coreProperties>
</file>