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583" r:id="rId2"/>
    <p:sldId id="584" r:id="rId3"/>
    <p:sldId id="521" r:id="rId4"/>
    <p:sldId id="522" r:id="rId5"/>
    <p:sldId id="523" r:id="rId6"/>
    <p:sldId id="524" r:id="rId7"/>
    <p:sldId id="525" r:id="rId8"/>
    <p:sldId id="526" r:id="rId9"/>
    <p:sldId id="527" r:id="rId10"/>
    <p:sldId id="528" r:id="rId11"/>
    <p:sldId id="529" r:id="rId12"/>
    <p:sldId id="571" r:id="rId13"/>
    <p:sldId id="541" r:id="rId14"/>
    <p:sldId id="544" r:id="rId15"/>
    <p:sldId id="530" r:id="rId16"/>
    <p:sldId id="531" r:id="rId17"/>
    <p:sldId id="532" r:id="rId18"/>
    <p:sldId id="533" r:id="rId19"/>
    <p:sldId id="534" r:id="rId20"/>
    <p:sldId id="535" r:id="rId21"/>
    <p:sldId id="536" r:id="rId22"/>
    <p:sldId id="537" r:id="rId23"/>
    <p:sldId id="538" r:id="rId24"/>
    <p:sldId id="539" r:id="rId25"/>
    <p:sldId id="540" r:id="rId26"/>
    <p:sldId id="582" r:id="rId27"/>
  </p:sldIdLst>
  <p:sldSz cx="9144000" cy="6858000" type="letter"/>
  <p:notesSz cx="6992938" cy="9278938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24">
          <p15:clr>
            <a:srgbClr val="A4A3A4"/>
          </p15:clr>
        </p15:guide>
        <p15:guide id="2" pos="3312">
          <p15:clr>
            <a:srgbClr val="A4A3A4"/>
          </p15:clr>
        </p15:guide>
        <p15:guide id="3" orient="horz" pos="4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435">
          <p15:clr>
            <a:srgbClr val="A4A3A4"/>
          </p15:clr>
        </p15:guide>
        <p15:guide id="2" pos="198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CC3300"/>
    <a:srgbClr val="FDFFDD"/>
    <a:srgbClr val="FFFF00"/>
    <a:srgbClr val="33CCFF"/>
    <a:srgbClr val="FFCC00"/>
    <a:srgbClr val="00FF00"/>
    <a:srgbClr val="CCFF99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952" autoAdjust="0"/>
  </p:normalViewPr>
  <p:slideViewPr>
    <p:cSldViewPr>
      <p:cViewPr varScale="1">
        <p:scale>
          <a:sx n="111" d="100"/>
          <a:sy n="111" d="100"/>
        </p:scale>
        <p:origin x="804" y="102"/>
      </p:cViewPr>
      <p:guideLst>
        <p:guide orient="horz" pos="4224"/>
        <p:guide pos="3312"/>
        <p:guide orient="horz" pos="480"/>
      </p:guideLst>
    </p:cSldViewPr>
  </p:slideViewPr>
  <p:outlineViewPr>
    <p:cViewPr varScale="1">
      <p:scale>
        <a:sx n="170" d="200"/>
        <a:sy n="170" d="200"/>
      </p:scale>
      <p:origin x="-780" y="-84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8334"/>
    </p:cViewPr>
  </p:sorterViewPr>
  <p:notesViewPr>
    <p:cSldViewPr>
      <p:cViewPr varScale="1">
        <p:scale>
          <a:sx n="32" d="100"/>
          <a:sy n="32" d="100"/>
        </p:scale>
        <p:origin x="-1506" y="-90"/>
      </p:cViewPr>
      <p:guideLst>
        <p:guide orient="horz" pos="2435"/>
        <p:guide pos="198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4652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t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94750"/>
            <a:ext cx="303053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defTabSz="815975">
              <a:defRPr sz="1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46525" y="87947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1519" tIns="40759" rIns="81519" bIns="40759" numCol="1" anchor="b" anchorCtr="0" compatLnSpc="1">
            <a:prstTxWarp prst="textNoShape">
              <a:avLst/>
            </a:prstTxWarp>
          </a:bodyPr>
          <a:lstStyle>
            <a:lvl1pPr algn="r" defTabSz="815975">
              <a:defRPr sz="1100" smtClean="0"/>
            </a:lvl1pPr>
          </a:lstStyle>
          <a:p>
            <a:pPr>
              <a:defRPr/>
            </a:pPr>
            <a:fld id="{F112EA3D-2064-4F3D-9EF2-7642692AC1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02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57313" y="892175"/>
            <a:ext cx="4278312" cy="32099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1082675" y="4414838"/>
            <a:ext cx="4832350" cy="356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defTabSz="8159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07988" defTabSz="8159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8159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222375" defTabSz="8159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630363" defTabSz="8159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0875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5447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0019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459163" defTabSz="8159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sz="2100" smtClean="0"/>
          </a:p>
        </p:txBody>
      </p:sp>
    </p:spTree>
    <p:extLst>
      <p:ext uri="{BB962C8B-B14F-4D97-AF65-F5344CB8AC3E}">
        <p14:creationId xmlns:p14="http://schemas.microsoft.com/office/powerpoint/2010/main" val="37049151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3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8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403225"/>
            <a:ext cx="1951038" cy="58229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1513" y="403225"/>
            <a:ext cx="5703887" cy="58229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39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2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084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1513" y="1209675"/>
            <a:ext cx="3827462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75" y="1209675"/>
            <a:ext cx="3827463" cy="5016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3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70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608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450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760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403225"/>
            <a:ext cx="7807325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7" name="Rectangle 1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1209675"/>
            <a:ext cx="7807325" cy="5016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744" tIns="48372" rIns="96744" bIns="483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1042" name="Text Box 18"/>
          <p:cNvSpPr txBox="1">
            <a:spLocks noChangeArrowheads="1"/>
          </p:cNvSpPr>
          <p:nvPr/>
        </p:nvSpPr>
        <p:spPr bwMode="auto">
          <a:xfrm>
            <a:off x="8628063" y="6370638"/>
            <a:ext cx="533400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defRPr/>
            </a:pPr>
            <a:fld id="{D636B343-5843-4433-A0FD-01CCBAF11330}" type="slidenum"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pPr algn="ctr">
                <a:defRPr/>
              </a:pPr>
              <a:t>‹#›</a:t>
            </a:fld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43" name="Text Box 19"/>
          <p:cNvSpPr txBox="1">
            <a:spLocks noChangeArrowheads="1"/>
          </p:cNvSpPr>
          <p:nvPr/>
        </p:nvSpPr>
        <p:spPr bwMode="auto">
          <a:xfrm>
            <a:off x="8634413" y="5964238"/>
            <a:ext cx="509587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smtClean="0">
                <a:solidFill>
                  <a:srgbClr val="0000FF"/>
                </a:solidFill>
                <a:latin typeface="Times New Roman" pitchFamily="18" charset="0"/>
              </a:rPr>
              <a:t>Ch 3</a:t>
            </a:r>
            <a:endParaRPr lang="en-US" sz="2500" smtClean="0">
              <a:solidFill>
                <a:srgbClr val="0000FF"/>
              </a:solidFill>
              <a:latin typeface="Times New Roman" pitchFamily="18" charset="0"/>
            </a:endParaRPr>
          </a:p>
        </p:txBody>
      </p:sp>
      <p:sp>
        <p:nvSpPr>
          <p:cNvPr id="1030" name="Line 34"/>
          <p:cNvSpPr>
            <a:spLocks noChangeShapeType="1"/>
          </p:cNvSpPr>
          <p:nvPr userDrawn="1"/>
        </p:nvSpPr>
        <p:spPr bwMode="auto">
          <a:xfrm flipV="1">
            <a:off x="612775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Line 35"/>
          <p:cNvSpPr>
            <a:spLocks noChangeShapeType="1"/>
          </p:cNvSpPr>
          <p:nvPr userDrawn="1"/>
        </p:nvSpPr>
        <p:spPr bwMode="auto">
          <a:xfrm>
            <a:off x="0" y="6370638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1" name="Text Box 37"/>
          <p:cNvSpPr txBox="1">
            <a:spLocks noChangeArrowheads="1"/>
          </p:cNvSpPr>
          <p:nvPr userDrawn="1"/>
        </p:nvSpPr>
        <p:spPr bwMode="auto">
          <a:xfrm>
            <a:off x="-47625" y="6183313"/>
            <a:ext cx="744538" cy="29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99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r>
              <a:rPr lang="en-US" sz="1300" dirty="0" smtClean="0">
                <a:solidFill>
                  <a:srgbClr val="99CCFF"/>
                </a:solidFill>
                <a:latin typeface="Times New Roman" pitchFamily="18" charset="0"/>
              </a:rPr>
              <a:t>CSE240</a:t>
            </a:r>
          </a:p>
        </p:txBody>
      </p:sp>
      <p:sp>
        <p:nvSpPr>
          <p:cNvPr id="1034" name="Line 38"/>
          <p:cNvSpPr>
            <a:spLocks noChangeShapeType="1"/>
          </p:cNvSpPr>
          <p:nvPr userDrawn="1"/>
        </p:nvSpPr>
        <p:spPr bwMode="auto">
          <a:xfrm flipV="1">
            <a:off x="8596313" y="0"/>
            <a:ext cx="0" cy="6861175"/>
          </a:xfrm>
          <a:prstGeom prst="line">
            <a:avLst/>
          </a:prstGeom>
          <a:noFill/>
          <a:ln w="1905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5" name="Line 39"/>
          <p:cNvSpPr>
            <a:spLocks noChangeShapeType="1"/>
          </p:cNvSpPr>
          <p:nvPr userDrawn="1"/>
        </p:nvSpPr>
        <p:spPr bwMode="auto">
          <a:xfrm>
            <a:off x="8355013" y="6289675"/>
            <a:ext cx="83820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6" name="Oval 40"/>
          <p:cNvSpPr>
            <a:spLocks noChangeArrowheads="1"/>
          </p:cNvSpPr>
          <p:nvPr userDrawn="1"/>
        </p:nvSpPr>
        <p:spPr bwMode="auto">
          <a:xfrm>
            <a:off x="8677275" y="6289675"/>
            <a:ext cx="403225" cy="403225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7" name="Oval 41"/>
          <p:cNvSpPr>
            <a:spLocks noChangeArrowheads="1"/>
          </p:cNvSpPr>
          <p:nvPr userDrawn="1"/>
        </p:nvSpPr>
        <p:spPr bwMode="auto">
          <a:xfrm>
            <a:off x="8677275" y="5888038"/>
            <a:ext cx="403225" cy="401637"/>
          </a:xfrm>
          <a:prstGeom prst="ellips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8" name="Line 42"/>
          <p:cNvSpPr>
            <a:spLocks noChangeShapeType="1"/>
          </p:cNvSpPr>
          <p:nvPr userDrawn="1"/>
        </p:nvSpPr>
        <p:spPr bwMode="auto">
          <a:xfrm>
            <a:off x="49213" y="887413"/>
            <a:ext cx="1047750" cy="0"/>
          </a:xfrm>
          <a:prstGeom prst="line">
            <a:avLst/>
          </a:prstGeom>
          <a:noFill/>
          <a:ln w="9525" cap="rnd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-100013" y="6451600"/>
            <a:ext cx="758826" cy="26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6744" tIns="48372" rIns="96744" bIns="48372">
            <a:spAutoFit/>
          </a:bodyPr>
          <a:lstStyle>
            <a:lvl1pPr defTabSz="966788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4841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marL="966788" defTabSz="966788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450975" defTabSz="966788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marL="1935163" defTabSz="966788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marL="23923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marL="28495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marL="33067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marL="3763963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fld id="{FAF125FB-500D-483E-890E-931427BD7B15}" type="datetime1">
              <a:rPr lang="en-US" sz="1100" smtClean="0">
                <a:solidFill>
                  <a:schemeClr val="folHlink"/>
                </a:solidFill>
                <a:latin typeface="Times New Roman" pitchFamily="18" charset="0"/>
              </a:rPr>
              <a:pPr algn="r">
                <a:defRPr/>
              </a:pPr>
              <a:t>10/23/2018</a:t>
            </a:fld>
            <a:endParaRPr lang="en-US" sz="1100" smtClean="0">
              <a:solidFill>
                <a:schemeClr val="folHlink"/>
              </a:solidFill>
              <a:latin typeface="Times New Roman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+mj-lt"/>
          <a:ea typeface="+mj-ea"/>
          <a:cs typeface="+mj-cs"/>
        </a:defRPr>
      </a:lvl1pPr>
      <a:lvl2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2pPr>
      <a:lvl3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3pPr>
      <a:lvl4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4pPr>
      <a:lvl5pPr marL="3635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5pPr>
      <a:lvl6pPr marL="8207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6pPr>
      <a:lvl7pPr marL="12779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7pPr>
      <a:lvl8pPr marL="17351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8pPr>
      <a:lvl9pPr marL="2192338" indent="-363538" algn="ctr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defRPr sz="3200" b="1">
          <a:solidFill>
            <a:srgbClr val="000080"/>
          </a:solidFill>
          <a:latin typeface="Times New Roman" pitchFamily="18" charset="0"/>
        </a:defRPr>
      </a:lvl9pPr>
    </p:titleStyle>
    <p:bodyStyle>
      <a:lvl1pPr marL="363538" indent="-36353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defRPr sz="3400">
          <a:solidFill>
            <a:srgbClr val="000000"/>
          </a:solidFill>
          <a:latin typeface="+mn-lt"/>
          <a:ea typeface="+mn-ea"/>
          <a:cs typeface="+mn-cs"/>
        </a:defRPr>
      </a:lvl1pPr>
      <a:lvl2pPr marL="785813" indent="-301625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Wingdings" pitchFamily="2" charset="2"/>
        <a:buChar char="§"/>
        <a:defRPr sz="3000">
          <a:solidFill>
            <a:srgbClr val="000000"/>
          </a:solidFill>
          <a:latin typeface="+mn-lt"/>
        </a:defRPr>
      </a:lvl2pPr>
      <a:lvl3pPr marL="1209675" indent="-242888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ZapfDingbats" pitchFamily="82" charset="2"/>
        <a:buChar char="s"/>
        <a:defRPr sz="2500">
          <a:solidFill>
            <a:srgbClr val="000000"/>
          </a:solidFill>
          <a:latin typeface="+mn-lt"/>
        </a:defRPr>
      </a:lvl3pPr>
      <a:lvl4pPr marL="1692275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Char char="•"/>
        <a:defRPr sz="2100">
          <a:solidFill>
            <a:srgbClr val="000000"/>
          </a:solidFill>
          <a:latin typeface="+mn-lt"/>
        </a:defRPr>
      </a:lvl4pPr>
      <a:lvl5pPr marL="21764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5pPr>
      <a:lvl6pPr marL="26336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6pPr>
      <a:lvl7pPr marL="30908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7pPr>
      <a:lvl8pPr marL="35480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8pPr>
      <a:lvl9pPr marL="4005263" indent="-241300" algn="l" defTabSz="966788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00"/>
        </a:buClr>
        <a:buSzPct val="75000"/>
        <a:buFont typeface="StarBats" charset="0"/>
        <a:buChar char="&quot;"/>
        <a:defRPr sz="21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30"/>
          <p:cNvSpPr>
            <a:spLocks noChangeArrowheads="1"/>
          </p:cNvSpPr>
          <p:nvPr/>
        </p:nvSpPr>
        <p:spPr bwMode="auto">
          <a:xfrm>
            <a:off x="1905000" y="2438400"/>
            <a:ext cx="6400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/>
          <a:lstStyle/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>
                <a:solidFill>
                  <a:schemeClr val="accent2"/>
                </a:solidFill>
              </a:rPr>
              <a:t>Chapter </a:t>
            </a:r>
            <a:r>
              <a:rPr lang="en-US" sz="2800" dirty="0">
                <a:solidFill>
                  <a:schemeClr val="accent2"/>
                </a:solidFill>
              </a:rPr>
              <a:t>3</a:t>
            </a:r>
            <a:endParaRPr lang="en-US" sz="2800" dirty="0" smtClean="0">
              <a:solidFill>
                <a:schemeClr val="accent2"/>
              </a:solidFill>
            </a:endParaRP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800" dirty="0" smtClean="0">
                <a:solidFill>
                  <a:schemeClr val="accent2"/>
                </a:solidFill>
              </a:rPr>
              <a:t>Object-Oriented </a:t>
            </a:r>
            <a:r>
              <a:rPr lang="en-US" sz="2800" dirty="0">
                <a:solidFill>
                  <a:schemeClr val="accent2"/>
                </a:solidFill>
              </a:rPr>
              <a:t>Language C++</a:t>
            </a:r>
          </a:p>
          <a:p>
            <a:pPr marL="363538" indent="-363538"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3800" b="1" dirty="0" smtClean="0">
                <a:solidFill>
                  <a:schemeClr val="accent2"/>
                </a:solidFill>
              </a:rPr>
              <a:t>Lecture 18</a:t>
            </a:r>
          </a:p>
          <a:p>
            <a:pPr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GB" sz="3200" b="1" dirty="0" smtClean="0">
                <a:solidFill>
                  <a:srgbClr val="0033CC"/>
                </a:solidFill>
                <a:cs typeface="Times New Roman" pitchFamily="18" charset="0"/>
              </a:rPr>
              <a:t>Multiple Inheritance, Polymorphism, and Containment</a:t>
            </a:r>
          </a:p>
          <a:p>
            <a:pPr marL="363538" indent="-363538" defTabSz="966788">
              <a:lnSpc>
                <a:spcPct val="85000"/>
              </a:lnSpc>
              <a:spcBef>
                <a:spcPct val="2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 smtClean="0">
                <a:solidFill>
                  <a:schemeClr val="accent2"/>
                </a:solidFill>
              </a:rPr>
              <a:t> </a:t>
            </a:r>
          </a:p>
          <a:p>
            <a:pPr defTabSz="966788">
              <a:lnSpc>
                <a:spcPct val="85000"/>
              </a:lnSpc>
              <a:spcBef>
                <a:spcPts val="1800"/>
              </a:spcBef>
              <a:buClr>
                <a:srgbClr val="000000"/>
              </a:buClr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Reading: Textbook Section 3.4</a:t>
            </a:r>
            <a:endParaRPr lang="en-US" sz="3800" b="1" dirty="0">
              <a:solidFill>
                <a:schemeClr val="accent2"/>
              </a:solidFill>
            </a:endParaRPr>
          </a:p>
        </p:txBody>
      </p:sp>
      <p:sp>
        <p:nvSpPr>
          <p:cNvPr id="8195" name="Rectangle 131"/>
          <p:cNvSpPr>
            <a:spLocks noChangeArrowheads="1"/>
          </p:cNvSpPr>
          <p:nvPr/>
        </p:nvSpPr>
        <p:spPr bwMode="auto">
          <a:xfrm>
            <a:off x="3124200" y="6172200"/>
            <a:ext cx="2364994" cy="482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736" tIns="48368" rIns="96736" bIns="48368">
            <a:spAutoFit/>
          </a:bodyPr>
          <a:lstStyle/>
          <a:p>
            <a:pPr algn="ctr" defTabSz="966788"/>
            <a:r>
              <a:rPr lang="en-US" sz="2500" dirty="0"/>
              <a:t>Dr. </a:t>
            </a:r>
            <a:r>
              <a:rPr lang="en-US" sz="2500" dirty="0" smtClean="0"/>
              <a:t>Yinong Chen</a:t>
            </a:r>
            <a:endParaRPr lang="en-US" sz="2500" dirty="0"/>
          </a:p>
        </p:txBody>
      </p:sp>
      <p:sp>
        <p:nvSpPr>
          <p:cNvPr id="8196" name="Rectangle 132"/>
          <p:cNvSpPr>
            <a:spLocks noChangeArrowheads="1"/>
          </p:cNvSpPr>
          <p:nvPr/>
        </p:nvSpPr>
        <p:spPr bwMode="auto">
          <a:xfrm>
            <a:off x="685800" y="990600"/>
            <a:ext cx="7821613" cy="1149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6736" tIns="48368" rIns="96736" bIns="48368" anchor="ctr"/>
          <a:lstStyle/>
          <a:p>
            <a:pPr marL="363538" indent="-363538" algn="ctr" defTabSz="966788">
              <a:lnSpc>
                <a:spcPct val="115000"/>
              </a:lnSpc>
              <a:spcBef>
                <a:spcPct val="20000"/>
              </a:spcBef>
            </a:pPr>
            <a:r>
              <a:rPr lang="en-GB" altLang="en-US" sz="2100" b="1" i="1" dirty="0">
                <a:solidFill>
                  <a:srgbClr val="280099"/>
                </a:solidFill>
              </a:rPr>
              <a:t>CSE240</a:t>
            </a:r>
          </a:p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GB" altLang="en-US" sz="3000" b="1" i="1" dirty="0">
                <a:solidFill>
                  <a:srgbClr val="280099"/>
                </a:solidFill>
              </a:rPr>
              <a:t>Introduction to</a:t>
            </a:r>
            <a:r>
              <a:rPr lang="en-US" altLang="en-US" sz="3000" b="1" i="1" dirty="0">
                <a:solidFill>
                  <a:srgbClr val="280099"/>
                </a:solidFill>
              </a:rPr>
              <a:t> </a:t>
            </a:r>
            <a:r>
              <a:rPr lang="en-GB" altLang="en-US" sz="3000" b="1" i="1" dirty="0">
                <a:solidFill>
                  <a:srgbClr val="280099"/>
                </a:solidFill>
              </a:rPr>
              <a:t>Programming Languages</a:t>
            </a:r>
            <a:r>
              <a:rPr lang="en-GB" altLang="en-US" sz="2100" b="1" i="1" dirty="0">
                <a:solidFill>
                  <a:srgbClr val="280099"/>
                </a:solidFill>
              </a:rPr>
              <a:t> </a:t>
            </a:r>
            <a:endParaRPr lang="en-US" altLang="en-US" sz="2100" b="1" i="1" dirty="0">
              <a:solidFill>
                <a:srgbClr val="280099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57981" y="269875"/>
            <a:ext cx="5996781" cy="514083"/>
            <a:chOff x="381000" y="421716"/>
            <a:chExt cx="5996781" cy="514083"/>
          </a:xfrm>
        </p:grpSpPr>
        <p:pic>
          <p:nvPicPr>
            <p:cNvPr id="10" name="Picture 9" descr="School of Computing, Informatics, and Decision Systems Engineeri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13866" y="421716"/>
              <a:ext cx="3663915" cy="4353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421716"/>
              <a:ext cx="2143125" cy="5140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" name="Straight Connector 2"/>
          <p:cNvCxnSpPr/>
          <p:nvPr/>
        </p:nvCxnSpPr>
        <p:spPr bwMode="auto">
          <a:xfrm>
            <a:off x="1981200" y="3438236"/>
            <a:ext cx="62484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477052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685800" y="842963"/>
            <a:ext cx="8001000" cy="6075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Report *r; Thesis *t;		</a:t>
            </a:r>
            <a:r>
              <a:rPr lang="en-US" sz="1800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// Thesis is derived from Report</a:t>
            </a:r>
          </a:p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c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har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*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spv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, *inst;</a:t>
            </a:r>
          </a:p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r = new Report("ASU");</a:t>
            </a:r>
          </a:p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t = new Thesis("MIT", "Miller");</a:t>
            </a:r>
          </a:p>
          <a:p>
            <a:pPr marL="342900" indent="-342900"/>
            <a:r>
              <a:rPr lang="en-US" dirty="0" err="1">
                <a:latin typeface="Arial" pitchFamily="34" charset="0"/>
                <a:cs typeface="Times New Roman" pitchFamily="18" charset="0"/>
              </a:rPr>
              <a:t>spv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t-&gt;Supervisor();	</a:t>
            </a:r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//</a:t>
            </a:r>
            <a:r>
              <a:rPr lang="en-US" i="1" dirty="0" err="1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spv</a:t>
            </a:r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  = "Miller"</a:t>
            </a:r>
          </a:p>
          <a:p>
            <a:pPr marL="342900" indent="-342900"/>
            <a:r>
              <a:rPr lang="en-US" b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r = t;</a:t>
            </a:r>
            <a:endParaRPr lang="en-US" b="1" i="1" dirty="0">
              <a:solidFill>
                <a:schemeClr val="accent2"/>
              </a:solidFill>
              <a:latin typeface="Arial" pitchFamily="34" charset="0"/>
              <a:cs typeface="Times New Roman" pitchFamily="18" charset="0"/>
            </a:endParaRPr>
          </a:p>
          <a:p>
            <a:pPr marL="342900" indent="-342900"/>
            <a:r>
              <a:rPr lang="en-US" dirty="0">
                <a:latin typeface="Arial" pitchFamily="34" charset="0"/>
                <a:cs typeface="Times New Roman" pitchFamily="18" charset="0"/>
              </a:rPr>
              <a:t>inst = r-&gt;Institute();		</a:t>
            </a:r>
            <a:r>
              <a:rPr lang="en-US" i="1" dirty="0">
                <a:solidFill>
                  <a:schemeClr val="accent2"/>
                </a:solidFill>
                <a:latin typeface="Arial" pitchFamily="34" charset="0"/>
                <a:cs typeface="Times New Roman" pitchFamily="18" charset="0"/>
              </a:rPr>
              <a:t>// inst = "MIT"</a:t>
            </a:r>
          </a:p>
          <a:p>
            <a:pPr marL="342900" indent="-342900"/>
            <a:r>
              <a:rPr lang="en-US" dirty="0" err="1">
                <a:latin typeface="Arial" pitchFamily="34" charset="0"/>
                <a:cs typeface="Times New Roman" pitchFamily="18" charset="0"/>
              </a:rPr>
              <a:t>spv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r-&gt;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Supervisor();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i="1" dirty="0">
                <a:latin typeface="Arial" pitchFamily="34" charset="0"/>
                <a:cs typeface="Times New Roman" pitchFamily="18" charset="0"/>
              </a:rPr>
              <a:t>// Is this legal?</a:t>
            </a:r>
          </a:p>
          <a:p>
            <a:pPr marL="342900" indent="-342900"/>
            <a:endParaRPr lang="en-US" i="1" dirty="0">
              <a:latin typeface="Arial" pitchFamily="34" charset="0"/>
              <a:cs typeface="Times New Roman" pitchFamily="18" charset="0"/>
            </a:endParaRPr>
          </a:p>
          <a:p>
            <a:pPr marL="342900" indent="-342900"/>
            <a:r>
              <a:rPr lang="en-US" dirty="0">
                <a:cs typeface="Times New Roman" pitchFamily="18" charset="0"/>
              </a:rPr>
              <a:t>The compiler will see that </a:t>
            </a:r>
          </a:p>
          <a:p>
            <a:pPr marL="342900" indent="-342900">
              <a:buFontTx/>
              <a:buChar char="•"/>
            </a:pP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is a pointer of </a:t>
            </a:r>
            <a:r>
              <a:rPr lang="en-US" i="1" dirty="0">
                <a:cs typeface="Times New Roman" pitchFamily="18" charset="0"/>
              </a:rPr>
              <a:t>Report </a:t>
            </a:r>
            <a:r>
              <a:rPr lang="en-US" dirty="0" smtClean="0">
                <a:cs typeface="Times New Roman" pitchFamily="18" charset="0"/>
              </a:rPr>
              <a:t>type;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cs typeface="Times New Roman" pitchFamily="18" charset="0"/>
              </a:rPr>
              <a:t>the</a:t>
            </a:r>
            <a:r>
              <a:rPr lang="en-US" i="1" dirty="0">
                <a:cs typeface="Times New Roman" pitchFamily="18" charset="0"/>
              </a:rPr>
              <a:t> Report</a:t>
            </a:r>
            <a:r>
              <a:rPr lang="en-US" dirty="0">
                <a:cs typeface="Times New Roman" pitchFamily="18" charset="0"/>
              </a:rPr>
              <a:t> type does not have a function </a:t>
            </a:r>
            <a:r>
              <a:rPr lang="en-US" dirty="0">
                <a:solidFill>
                  <a:srgbClr val="C00000"/>
                </a:solidFill>
                <a:cs typeface="Times New Roman" pitchFamily="18" charset="0"/>
              </a:rPr>
              <a:t>Supervisor</a:t>
            </a:r>
            <a:r>
              <a:rPr lang="en-US" dirty="0" smtClean="0">
                <a:solidFill>
                  <a:srgbClr val="C00000"/>
                </a:solidFill>
                <a:cs typeface="Times New Roman" pitchFamily="18" charset="0"/>
              </a:rPr>
              <a:t>();</a:t>
            </a:r>
            <a:endParaRPr lang="en-US" dirty="0">
              <a:solidFill>
                <a:srgbClr val="C00000"/>
              </a:solidFill>
              <a:cs typeface="Times New Roman" pitchFamily="18" charset="0"/>
            </a:endParaRPr>
          </a:p>
          <a:p>
            <a:pPr marL="342900" indent="-342900">
              <a:buFontTx/>
              <a:buChar char="•"/>
            </a:pPr>
            <a:r>
              <a:rPr lang="en-US" dirty="0">
                <a:cs typeface="Times New Roman" pitchFamily="18" charset="0"/>
              </a:rPr>
              <a:t>it is unknown to the compiler that </a:t>
            </a:r>
            <a:r>
              <a:rPr lang="en-US" i="1" dirty="0">
                <a:cs typeface="Times New Roman" pitchFamily="18" charset="0"/>
              </a:rPr>
              <a:t>r</a:t>
            </a:r>
            <a:r>
              <a:rPr lang="en-US" dirty="0">
                <a:cs typeface="Times New Roman" pitchFamily="18" charset="0"/>
              </a:rPr>
              <a:t> is actually pointing to the </a:t>
            </a:r>
            <a:r>
              <a:rPr lang="en-US" i="1" dirty="0">
                <a:cs typeface="Times New Roman" pitchFamily="18" charset="0"/>
              </a:rPr>
              <a:t>Thesis</a:t>
            </a:r>
            <a:r>
              <a:rPr lang="en-US" dirty="0">
                <a:cs typeface="Times New Roman" pitchFamily="18" charset="0"/>
              </a:rPr>
              <a:t> type. You need to do </a:t>
            </a:r>
            <a:r>
              <a:rPr lang="en-US" dirty="0" smtClean="0">
                <a:cs typeface="Times New Roman" pitchFamily="18" charset="0"/>
              </a:rPr>
              <a:t>casting;</a:t>
            </a:r>
            <a:endParaRPr lang="en-US" dirty="0">
              <a:cs typeface="Times New Roman" pitchFamily="18" charset="0"/>
            </a:endParaRPr>
          </a:p>
          <a:p>
            <a:pPr marL="342900" indent="-342900">
              <a:lnSpc>
                <a:spcPct val="110000"/>
              </a:lnSpc>
            </a:pPr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Polymorphism only allows you to use the common fields where compiler will not see the difference!</a:t>
            </a:r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565150" y="46038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Polymorphism and Typing: Example</a:t>
            </a:r>
          </a:p>
        </p:txBody>
      </p:sp>
      <p:grpSp>
        <p:nvGrpSpPr>
          <p:cNvPr id="49156" name="Group 13"/>
          <p:cNvGrpSpPr>
            <a:grpSpLocks/>
          </p:cNvGrpSpPr>
          <p:nvPr/>
        </p:nvGrpSpPr>
        <p:grpSpPr bwMode="auto">
          <a:xfrm>
            <a:off x="5943600" y="1217613"/>
            <a:ext cx="914400" cy="457200"/>
            <a:chOff x="3744" y="767"/>
            <a:chExt cx="576" cy="288"/>
          </a:xfrm>
        </p:grpSpPr>
        <p:sp>
          <p:nvSpPr>
            <p:cNvPr id="49164" name="Line 6"/>
            <p:cNvSpPr>
              <a:spLocks noChangeShapeType="1"/>
            </p:cNvSpPr>
            <p:nvPr/>
          </p:nvSpPr>
          <p:spPr bwMode="auto">
            <a:xfrm>
              <a:off x="3888" y="9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Text Box 9"/>
            <p:cNvSpPr txBox="1">
              <a:spLocks noChangeArrowheads="1"/>
            </p:cNvSpPr>
            <p:nvPr/>
          </p:nvSpPr>
          <p:spPr bwMode="auto">
            <a:xfrm>
              <a:off x="3744" y="767"/>
              <a:ext cx="169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>
                  <a:latin typeface="Arial" pitchFamily="34" charset="0"/>
                </a:rPr>
                <a:t>t</a:t>
              </a:r>
            </a:p>
          </p:txBody>
        </p:sp>
      </p:grpSp>
      <p:sp>
        <p:nvSpPr>
          <p:cNvPr id="49157" name="Rectangle 4"/>
          <p:cNvSpPr>
            <a:spLocks noChangeArrowheads="1"/>
          </p:cNvSpPr>
          <p:nvPr/>
        </p:nvSpPr>
        <p:spPr bwMode="auto">
          <a:xfrm>
            <a:off x="7620000" y="1447800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Report</a:t>
            </a:r>
          </a:p>
        </p:txBody>
      </p:sp>
      <p:sp>
        <p:nvSpPr>
          <p:cNvPr id="49158" name="Rectangle 5"/>
          <p:cNvSpPr>
            <a:spLocks noChangeArrowheads="1"/>
          </p:cNvSpPr>
          <p:nvPr/>
        </p:nvSpPr>
        <p:spPr bwMode="auto">
          <a:xfrm>
            <a:off x="6858000" y="1371600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8"/>
          <p:cNvSpPr txBox="1">
            <a:spLocks noChangeArrowheads="1"/>
          </p:cNvSpPr>
          <p:nvPr/>
        </p:nvSpPr>
        <p:spPr bwMode="auto">
          <a:xfrm>
            <a:off x="6858000" y="1881188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Thesis</a:t>
            </a:r>
          </a:p>
        </p:txBody>
      </p:sp>
      <p:grpSp>
        <p:nvGrpSpPr>
          <p:cNvPr id="223247" name="Group 15"/>
          <p:cNvGrpSpPr>
            <a:grpSpLocks/>
          </p:cNvGrpSpPr>
          <p:nvPr/>
        </p:nvGrpSpPr>
        <p:grpSpPr bwMode="auto">
          <a:xfrm>
            <a:off x="6953250" y="1293813"/>
            <a:ext cx="666750" cy="457200"/>
            <a:chOff x="4380" y="815"/>
            <a:chExt cx="420" cy="288"/>
          </a:xfrm>
        </p:grpSpPr>
        <p:sp>
          <p:nvSpPr>
            <p:cNvPr id="49162" name="Line 7"/>
            <p:cNvSpPr>
              <a:spLocks noChangeShapeType="1"/>
            </p:cNvSpPr>
            <p:nvPr/>
          </p:nvSpPr>
          <p:spPr bwMode="auto">
            <a:xfrm>
              <a:off x="4560" y="960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Text Box 10"/>
            <p:cNvSpPr txBox="1">
              <a:spLocks noChangeArrowheads="1"/>
            </p:cNvSpPr>
            <p:nvPr/>
          </p:nvSpPr>
          <p:spPr bwMode="auto">
            <a:xfrm>
              <a:off x="4380" y="815"/>
              <a:ext cx="19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b="1">
                  <a:solidFill>
                    <a:schemeClr val="accent2"/>
                  </a:solidFill>
                  <a:latin typeface="Arial" pitchFamily="34" charset="0"/>
                </a:rPr>
                <a:t>r</a:t>
              </a:r>
            </a:p>
          </p:txBody>
        </p:sp>
      </p:grpSp>
      <p:sp>
        <p:nvSpPr>
          <p:cNvPr id="49161" name="Rectangle 14"/>
          <p:cNvSpPr>
            <a:spLocks noChangeArrowheads="1"/>
          </p:cNvSpPr>
          <p:nvPr/>
        </p:nvSpPr>
        <p:spPr bwMode="auto">
          <a:xfrm>
            <a:off x="4348163" y="2665413"/>
            <a:ext cx="402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i="1">
                <a:solidFill>
                  <a:schemeClr val="accent2"/>
                </a:solidFill>
                <a:latin typeface="Arial" pitchFamily="34" charset="0"/>
              </a:rPr>
              <a:t>// t is a subclass variable of r</a:t>
            </a:r>
          </a:p>
        </p:txBody>
      </p:sp>
    </p:spTree>
    <p:extLst>
      <p:ext uri="{BB962C8B-B14F-4D97-AF65-F5344CB8AC3E}">
        <p14:creationId xmlns:p14="http://schemas.microsoft.com/office/powerpoint/2010/main" val="18430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32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6 -1.48148E-6 L -0.08334 0.03334 " pathEditMode="relative" ptsTypes="AA">
                                      <p:cBhvr>
                                        <p:cTn id="9" dur="2000" fill="hold"/>
                                        <p:tgtEl>
                                          <p:spTgt spid="2232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232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2323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2323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2323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2323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452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b="1">
                <a:solidFill>
                  <a:schemeClr val="accent2"/>
                </a:solidFill>
              </a:rPr>
              <a:t>Polymorphism and</a:t>
            </a:r>
            <a:r>
              <a:rPr lang="en-US"/>
              <a:t> </a:t>
            </a:r>
            <a:r>
              <a:rPr lang="en-US" b="1">
                <a:solidFill>
                  <a:schemeClr val="accent2"/>
                </a:solidFill>
                <a:cs typeface="Times New Roman" pitchFamily="18" charset="0"/>
              </a:rPr>
              <a:t>Dynamic (late) Binding</a:t>
            </a:r>
          </a:p>
        </p:txBody>
      </p:sp>
      <p:sp>
        <p:nvSpPr>
          <p:cNvPr id="50179" name="Rectangle 3"/>
          <p:cNvSpPr>
            <a:spLocks noChangeArrowheads="1"/>
          </p:cNvSpPr>
          <p:nvPr/>
        </p:nvSpPr>
        <p:spPr bwMode="auto">
          <a:xfrm>
            <a:off x="228600" y="3837922"/>
            <a:ext cx="8686800" cy="2960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479425" indent="-479425" algn="just" defTabSz="966788"/>
            <a:r>
              <a:rPr lang="en-US" dirty="0" smtClean="0">
                <a:cs typeface="Times New Roman" pitchFamily="18" charset="0"/>
              </a:rPr>
              <a:t>The main purpose of polymorphism is to access virtual members. </a:t>
            </a:r>
          </a:p>
          <a:p>
            <a:pPr marL="479425" indent="-479425" algn="just" defTabSz="966788"/>
            <a:r>
              <a:rPr lang="en-US" dirty="0" smtClean="0">
                <a:cs typeface="Times New Roman" pitchFamily="18" charset="0"/>
              </a:rPr>
              <a:t>By </a:t>
            </a:r>
            <a:r>
              <a:rPr lang="en-US" dirty="0">
                <a:cs typeface="Times New Roman" pitchFamily="18" charset="0"/>
              </a:rPr>
              <a:t>introducing a </a:t>
            </a:r>
            <a:r>
              <a:rPr lang="en-US" i="1" dirty="0">
                <a:solidFill>
                  <a:schemeClr val="accent2"/>
                </a:solidFill>
                <a:cs typeface="Times New Roman" pitchFamily="18" charset="0"/>
              </a:rPr>
              <a:t>virtual</a:t>
            </a:r>
            <a:r>
              <a:rPr lang="en-US" dirty="0">
                <a:cs typeface="Times New Roman" pitchFamily="18" charset="0"/>
              </a:rPr>
              <a:t> function </a:t>
            </a:r>
            <a:r>
              <a:rPr lang="en-US" dirty="0">
                <a:solidFill>
                  <a:srgbClr val="CC3300"/>
                </a:solidFill>
                <a:cs typeface="Times New Roman" pitchFamily="18" charset="0"/>
              </a:rPr>
              <a:t>display()</a:t>
            </a:r>
            <a:r>
              <a:rPr lang="en-US" dirty="0">
                <a:cs typeface="Times New Roman" pitchFamily="18" charset="0"/>
              </a:rPr>
              <a:t> in each class, which displays all fields in its class, we can print </a:t>
            </a:r>
            <a:r>
              <a:rPr lang="en-US" dirty="0" smtClean="0">
                <a:cs typeface="Times New Roman" pitchFamily="18" charset="0"/>
              </a:rPr>
              <a:t>all items in </a:t>
            </a:r>
            <a:r>
              <a:rPr lang="en-US" dirty="0">
                <a:cs typeface="Times New Roman" pitchFamily="18" charset="0"/>
              </a:rPr>
              <a:t>all classes:</a:t>
            </a:r>
          </a:p>
          <a:p>
            <a:pPr marL="479425" indent="-479425" algn="just" defTabSz="966788">
              <a:lnSpc>
                <a:spcPct val="150000"/>
              </a:lnSpc>
            </a:pPr>
            <a:r>
              <a:rPr lang="en-US" sz="2000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*temp;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head;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!=0;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temp-&gt;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next) {</a:t>
            </a: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	Publication *pub =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temp-&gt;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node;</a:t>
            </a: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2000" dirty="0">
                <a:solidFill>
                  <a:srgbClr val="CC3300"/>
                </a:solidFill>
                <a:latin typeface="Arial" pitchFamily="34" charset="0"/>
                <a:cs typeface="Times New Roman" pitchFamily="18" charset="0"/>
              </a:rPr>
              <a:t>pub-&gt;display());</a:t>
            </a:r>
          </a:p>
          <a:p>
            <a:pPr marL="479425" indent="-479425" algn="just" defTabSz="966788"/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}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1884363" y="609600"/>
            <a:ext cx="4619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Book</a:t>
            </a:r>
            <a:endParaRPr lang="en-US" sz="1600"/>
          </a:p>
        </p:txBody>
      </p:sp>
      <p:sp>
        <p:nvSpPr>
          <p:cNvPr id="50181" name="Rectangle 5"/>
          <p:cNvSpPr>
            <a:spLocks noChangeArrowheads="1"/>
          </p:cNvSpPr>
          <p:nvPr/>
        </p:nvSpPr>
        <p:spPr bwMode="auto">
          <a:xfrm>
            <a:off x="4570413" y="609600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Thesis</a:t>
            </a:r>
            <a:endParaRPr lang="en-US" sz="1600"/>
          </a:p>
        </p:txBody>
      </p:sp>
      <p:sp>
        <p:nvSpPr>
          <p:cNvPr id="50182" name="Rectangle 6"/>
          <p:cNvSpPr>
            <a:spLocks noChangeArrowheads="1"/>
          </p:cNvSpPr>
          <p:nvPr/>
        </p:nvSpPr>
        <p:spPr bwMode="auto">
          <a:xfrm>
            <a:off x="1447800" y="3117850"/>
            <a:ext cx="1338263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 sz="1600">
              <a:latin typeface="Helvetica" charset="0"/>
            </a:endParaRPr>
          </a:p>
        </p:txBody>
      </p:sp>
      <p:sp>
        <p:nvSpPr>
          <p:cNvPr id="50183" name="Rectangle 10"/>
          <p:cNvSpPr>
            <a:spLocks noChangeArrowheads="1"/>
          </p:cNvSpPr>
          <p:nvPr/>
        </p:nvSpPr>
        <p:spPr bwMode="auto">
          <a:xfrm>
            <a:off x="1447800" y="914400"/>
            <a:ext cx="133826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1447800" y="1219200"/>
            <a:ext cx="133826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5" name="Rectangle 12"/>
          <p:cNvSpPr>
            <a:spLocks noChangeArrowheads="1"/>
          </p:cNvSpPr>
          <p:nvPr/>
        </p:nvSpPr>
        <p:spPr bwMode="auto">
          <a:xfrm>
            <a:off x="1447800" y="1524000"/>
            <a:ext cx="133826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86" name="Rectangle 13"/>
          <p:cNvSpPr>
            <a:spLocks noChangeArrowheads="1"/>
          </p:cNvSpPr>
          <p:nvPr/>
        </p:nvSpPr>
        <p:spPr bwMode="auto">
          <a:xfrm>
            <a:off x="1447800" y="2133600"/>
            <a:ext cx="1338263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1600">
                <a:latin typeface="Helvetica" charset="0"/>
              </a:rPr>
              <a:t>1568602286</a:t>
            </a:r>
          </a:p>
        </p:txBody>
      </p:sp>
      <p:sp>
        <p:nvSpPr>
          <p:cNvPr id="50187" name="Rectangle 14"/>
          <p:cNvSpPr>
            <a:spLocks noChangeArrowheads="1"/>
          </p:cNvSpPr>
          <p:nvPr/>
        </p:nvSpPr>
        <p:spPr bwMode="auto">
          <a:xfrm>
            <a:off x="1447800" y="2438400"/>
            <a:ext cx="1338263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latin typeface="Helvetica" charset="0"/>
              </a:rPr>
              <a:t>Smidt</a:t>
            </a:r>
          </a:p>
        </p:txBody>
      </p:sp>
      <p:sp>
        <p:nvSpPr>
          <p:cNvPr id="50188" name="Rectangle 15"/>
          <p:cNvSpPr>
            <a:spLocks noChangeArrowheads="1"/>
          </p:cNvSpPr>
          <p:nvPr/>
        </p:nvSpPr>
        <p:spPr bwMode="auto">
          <a:xfrm>
            <a:off x="1447800" y="2743200"/>
            <a:ext cx="1338263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>
                <a:latin typeface="Helvetica" charset="0"/>
              </a:rPr>
              <a:t>Hunt</a:t>
            </a:r>
          </a:p>
        </p:txBody>
      </p:sp>
      <p:sp>
        <p:nvSpPr>
          <p:cNvPr id="50189" name="Rectangle 16"/>
          <p:cNvSpPr>
            <a:spLocks noChangeArrowheads="1"/>
          </p:cNvSpPr>
          <p:nvPr/>
        </p:nvSpPr>
        <p:spPr bwMode="auto">
          <a:xfrm>
            <a:off x="1841500" y="944563"/>
            <a:ext cx="5619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50000</a:t>
            </a:r>
            <a:endParaRPr lang="en-US" sz="1600"/>
          </a:p>
        </p:txBody>
      </p:sp>
      <p:sp>
        <p:nvSpPr>
          <p:cNvPr id="50190" name="Rectangle 17"/>
          <p:cNvSpPr>
            <a:spLocks noChangeArrowheads="1"/>
          </p:cNvSpPr>
          <p:nvPr/>
        </p:nvSpPr>
        <p:spPr bwMode="auto">
          <a:xfrm>
            <a:off x="1535113" y="1206500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PL concept</a:t>
            </a:r>
            <a:endParaRPr lang="en-US" sz="1600"/>
          </a:p>
        </p:txBody>
      </p:sp>
      <p:sp>
        <p:nvSpPr>
          <p:cNvPr id="50191" name="Rectangle 18"/>
          <p:cNvSpPr>
            <a:spLocks noChangeArrowheads="1"/>
          </p:cNvSpPr>
          <p:nvPr/>
        </p:nvSpPr>
        <p:spPr bwMode="auto">
          <a:xfrm>
            <a:off x="1825625" y="1524000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50192" name="Rectangle 22"/>
          <p:cNvSpPr>
            <a:spLocks noChangeArrowheads="1"/>
          </p:cNvSpPr>
          <p:nvPr/>
        </p:nvSpPr>
        <p:spPr bwMode="auto">
          <a:xfrm>
            <a:off x="4452938" y="914400"/>
            <a:ext cx="1338262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3" name="Rectangle 23"/>
          <p:cNvSpPr>
            <a:spLocks noChangeArrowheads="1"/>
          </p:cNvSpPr>
          <p:nvPr/>
        </p:nvSpPr>
        <p:spPr bwMode="auto">
          <a:xfrm>
            <a:off x="4452938" y="1219200"/>
            <a:ext cx="1338262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4" name="Rectangle 24"/>
          <p:cNvSpPr>
            <a:spLocks noChangeArrowheads="1"/>
          </p:cNvSpPr>
          <p:nvPr/>
        </p:nvSpPr>
        <p:spPr bwMode="auto">
          <a:xfrm>
            <a:off x="4452938" y="1524000"/>
            <a:ext cx="1338262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5" name="Rectangle 25"/>
          <p:cNvSpPr>
            <a:spLocks noChangeArrowheads="1"/>
          </p:cNvSpPr>
          <p:nvPr/>
        </p:nvSpPr>
        <p:spPr bwMode="auto">
          <a:xfrm>
            <a:off x="4452938" y="2133600"/>
            <a:ext cx="1338262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6" name="Rectangle 26"/>
          <p:cNvSpPr>
            <a:spLocks noChangeArrowheads="1"/>
          </p:cNvSpPr>
          <p:nvPr/>
        </p:nvSpPr>
        <p:spPr bwMode="auto">
          <a:xfrm>
            <a:off x="4452938" y="2438400"/>
            <a:ext cx="1338262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197" name="Rectangle 27"/>
          <p:cNvSpPr>
            <a:spLocks noChangeArrowheads="1"/>
          </p:cNvSpPr>
          <p:nvPr/>
        </p:nvSpPr>
        <p:spPr bwMode="auto">
          <a:xfrm>
            <a:off x="5049838" y="944563"/>
            <a:ext cx="1127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0</a:t>
            </a:r>
            <a:endParaRPr lang="en-US" sz="1600"/>
          </a:p>
        </p:txBody>
      </p:sp>
      <p:sp>
        <p:nvSpPr>
          <p:cNvPr id="50198" name="Rectangle 28"/>
          <p:cNvSpPr>
            <a:spLocks noChangeArrowheads="1"/>
          </p:cNvSpPr>
          <p:nvPr/>
        </p:nvSpPr>
        <p:spPr bwMode="auto">
          <a:xfrm>
            <a:off x="4729163" y="1206500"/>
            <a:ext cx="76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Ethernet</a:t>
            </a:r>
          </a:p>
        </p:txBody>
      </p:sp>
      <p:sp>
        <p:nvSpPr>
          <p:cNvPr id="50199" name="Rectangle 29"/>
          <p:cNvSpPr>
            <a:spLocks noChangeArrowheads="1"/>
          </p:cNvSpPr>
          <p:nvPr/>
        </p:nvSpPr>
        <p:spPr bwMode="auto">
          <a:xfrm>
            <a:off x="4830763" y="1524000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50200" name="Rectangle 30"/>
          <p:cNvSpPr>
            <a:spLocks noChangeArrowheads="1"/>
          </p:cNvSpPr>
          <p:nvPr/>
        </p:nvSpPr>
        <p:spPr bwMode="auto">
          <a:xfrm>
            <a:off x="4786313" y="2193925"/>
            <a:ext cx="70008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MIT-CS</a:t>
            </a:r>
            <a:endParaRPr lang="en-US" sz="1600"/>
          </a:p>
        </p:txBody>
      </p:sp>
      <p:sp>
        <p:nvSpPr>
          <p:cNvPr id="50201" name="Rectangle 31"/>
          <p:cNvSpPr>
            <a:spLocks noChangeArrowheads="1"/>
          </p:cNvSpPr>
          <p:nvPr/>
        </p:nvSpPr>
        <p:spPr bwMode="auto">
          <a:xfrm>
            <a:off x="4648200" y="2498725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John Miller</a:t>
            </a:r>
            <a:endParaRPr lang="en-US" sz="1600"/>
          </a:p>
        </p:txBody>
      </p:sp>
      <p:sp>
        <p:nvSpPr>
          <p:cNvPr id="50202" name="Rectangle 32"/>
          <p:cNvSpPr>
            <a:spLocks noChangeArrowheads="1"/>
          </p:cNvSpPr>
          <p:nvPr/>
        </p:nvSpPr>
        <p:spPr bwMode="auto">
          <a:xfrm>
            <a:off x="4452938" y="3117850"/>
            <a:ext cx="1338262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3" name="Rectangle 33"/>
          <p:cNvSpPr>
            <a:spLocks noChangeArrowheads="1"/>
          </p:cNvSpPr>
          <p:nvPr/>
        </p:nvSpPr>
        <p:spPr bwMode="auto">
          <a:xfrm>
            <a:off x="7392988" y="6096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Report</a:t>
            </a:r>
            <a:endParaRPr lang="en-US" sz="1600"/>
          </a:p>
        </p:txBody>
      </p:sp>
      <p:sp>
        <p:nvSpPr>
          <p:cNvPr id="50204" name="Rectangle 34"/>
          <p:cNvSpPr>
            <a:spLocks noChangeArrowheads="1"/>
          </p:cNvSpPr>
          <p:nvPr/>
        </p:nvSpPr>
        <p:spPr bwMode="auto">
          <a:xfrm>
            <a:off x="7277100" y="914400"/>
            <a:ext cx="133667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5" name="Rectangle 35"/>
          <p:cNvSpPr>
            <a:spLocks noChangeArrowheads="1"/>
          </p:cNvSpPr>
          <p:nvPr/>
        </p:nvSpPr>
        <p:spPr bwMode="auto">
          <a:xfrm>
            <a:off x="7277100" y="1219200"/>
            <a:ext cx="133667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6" name="Rectangle 36"/>
          <p:cNvSpPr>
            <a:spLocks noChangeArrowheads="1"/>
          </p:cNvSpPr>
          <p:nvPr/>
        </p:nvSpPr>
        <p:spPr bwMode="auto">
          <a:xfrm>
            <a:off x="7277100" y="1524000"/>
            <a:ext cx="133667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7" name="Rectangle 37"/>
          <p:cNvSpPr>
            <a:spLocks noChangeArrowheads="1"/>
          </p:cNvSpPr>
          <p:nvPr/>
        </p:nvSpPr>
        <p:spPr bwMode="auto">
          <a:xfrm>
            <a:off x="7277100" y="2127250"/>
            <a:ext cx="1336675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208" name="Rectangle 38"/>
          <p:cNvSpPr>
            <a:spLocks noChangeArrowheads="1"/>
          </p:cNvSpPr>
          <p:nvPr/>
        </p:nvSpPr>
        <p:spPr bwMode="auto">
          <a:xfrm>
            <a:off x="7742238" y="944563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150</a:t>
            </a:r>
            <a:endParaRPr lang="en-US" sz="1600"/>
          </a:p>
        </p:txBody>
      </p:sp>
      <p:sp>
        <p:nvSpPr>
          <p:cNvPr id="50209" name="Rectangle 39"/>
          <p:cNvSpPr>
            <a:spLocks noChangeArrowheads="1"/>
          </p:cNvSpPr>
          <p:nvPr/>
        </p:nvSpPr>
        <p:spPr bwMode="auto">
          <a:xfrm>
            <a:off x="7356475" y="1249363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OS manual</a:t>
            </a:r>
          </a:p>
        </p:txBody>
      </p:sp>
      <p:sp>
        <p:nvSpPr>
          <p:cNvPr id="50210" name="Rectangle 40"/>
          <p:cNvSpPr>
            <a:spLocks noChangeArrowheads="1"/>
          </p:cNvSpPr>
          <p:nvPr/>
        </p:nvSpPr>
        <p:spPr bwMode="auto">
          <a:xfrm>
            <a:off x="7654925" y="1524000"/>
            <a:ext cx="519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50211" name="Rectangle 41"/>
          <p:cNvSpPr>
            <a:spLocks noChangeArrowheads="1"/>
          </p:cNvSpPr>
          <p:nvPr/>
        </p:nvSpPr>
        <p:spPr bwMode="auto">
          <a:xfrm>
            <a:off x="7378700" y="2127250"/>
            <a:ext cx="9001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ASU-CSE</a:t>
            </a:r>
            <a:endParaRPr lang="en-US" sz="1600"/>
          </a:p>
        </p:txBody>
      </p:sp>
      <p:sp>
        <p:nvSpPr>
          <p:cNvPr id="50212" name="Rectangle 42"/>
          <p:cNvSpPr>
            <a:spLocks noChangeArrowheads="1"/>
          </p:cNvSpPr>
          <p:nvPr/>
        </p:nvSpPr>
        <p:spPr bwMode="auto">
          <a:xfrm>
            <a:off x="7277100" y="3117850"/>
            <a:ext cx="1336675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NULL</a:t>
            </a:r>
          </a:p>
        </p:txBody>
      </p:sp>
      <p:sp>
        <p:nvSpPr>
          <p:cNvPr id="50213" name="Line 45"/>
          <p:cNvSpPr>
            <a:spLocks noChangeShapeType="1"/>
          </p:cNvSpPr>
          <p:nvPr/>
        </p:nvSpPr>
        <p:spPr bwMode="auto">
          <a:xfrm>
            <a:off x="714375" y="838200"/>
            <a:ext cx="5238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Rectangle 47"/>
          <p:cNvSpPr>
            <a:spLocks noChangeArrowheads="1"/>
          </p:cNvSpPr>
          <p:nvPr/>
        </p:nvSpPr>
        <p:spPr bwMode="auto">
          <a:xfrm>
            <a:off x="1447800" y="1828800"/>
            <a:ext cx="133826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/>
          </a:p>
        </p:txBody>
      </p:sp>
      <p:sp>
        <p:nvSpPr>
          <p:cNvPr id="50215" name="Rectangle 48"/>
          <p:cNvSpPr>
            <a:spLocks noChangeArrowheads="1"/>
          </p:cNvSpPr>
          <p:nvPr/>
        </p:nvSpPr>
        <p:spPr bwMode="auto">
          <a:xfrm>
            <a:off x="4452938" y="1828800"/>
            <a:ext cx="1338262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/>
          </a:p>
        </p:txBody>
      </p:sp>
      <p:sp>
        <p:nvSpPr>
          <p:cNvPr id="50216" name="Rectangle 49"/>
          <p:cNvSpPr>
            <a:spLocks noChangeArrowheads="1"/>
          </p:cNvSpPr>
          <p:nvPr/>
        </p:nvSpPr>
        <p:spPr bwMode="auto">
          <a:xfrm>
            <a:off x="7277100" y="1828800"/>
            <a:ext cx="133667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lnSpc>
                <a:spcPct val="80000"/>
              </a:lnSpc>
            </a:pPr>
            <a:endParaRPr lang="en-US" sz="1600"/>
          </a:p>
        </p:txBody>
      </p:sp>
      <p:sp>
        <p:nvSpPr>
          <p:cNvPr id="50217" name="Rectangle 50"/>
          <p:cNvSpPr>
            <a:spLocks noChangeArrowheads="1"/>
          </p:cNvSpPr>
          <p:nvPr/>
        </p:nvSpPr>
        <p:spPr bwMode="auto">
          <a:xfrm>
            <a:off x="1447800" y="1858963"/>
            <a:ext cx="1355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CC3300"/>
                </a:solidFill>
              </a:rPr>
              <a:t>pointer to display()</a:t>
            </a:r>
          </a:p>
        </p:txBody>
      </p:sp>
      <p:sp>
        <p:nvSpPr>
          <p:cNvPr id="50218" name="Rectangle 52"/>
          <p:cNvSpPr>
            <a:spLocks noChangeArrowheads="1"/>
          </p:cNvSpPr>
          <p:nvPr/>
        </p:nvSpPr>
        <p:spPr bwMode="auto">
          <a:xfrm>
            <a:off x="276225" y="3048000"/>
            <a:ext cx="942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C3300"/>
                </a:solidFill>
              </a:rPr>
              <a:t>display()</a:t>
            </a:r>
          </a:p>
          <a:p>
            <a:r>
              <a:rPr lang="en-US" sz="1600" b="1">
                <a:solidFill>
                  <a:srgbClr val="CC3300"/>
                </a:solidFill>
              </a:rPr>
              <a:t>{ …}</a:t>
            </a:r>
          </a:p>
        </p:txBody>
      </p:sp>
      <p:sp>
        <p:nvSpPr>
          <p:cNvPr id="50219" name="Rectangle 56"/>
          <p:cNvSpPr>
            <a:spLocks noChangeArrowheads="1"/>
          </p:cNvSpPr>
          <p:nvPr/>
        </p:nvSpPr>
        <p:spPr bwMode="auto">
          <a:xfrm>
            <a:off x="1238250" y="609600"/>
            <a:ext cx="1743075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0" name="Rectangle 57"/>
          <p:cNvSpPr>
            <a:spLocks noChangeArrowheads="1"/>
          </p:cNvSpPr>
          <p:nvPr/>
        </p:nvSpPr>
        <p:spPr bwMode="auto">
          <a:xfrm>
            <a:off x="4097338" y="609600"/>
            <a:ext cx="1831975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1" name="Rectangle 58"/>
          <p:cNvSpPr>
            <a:spLocks noChangeArrowheads="1"/>
          </p:cNvSpPr>
          <p:nvPr/>
        </p:nvSpPr>
        <p:spPr bwMode="auto">
          <a:xfrm>
            <a:off x="7094538" y="609600"/>
            <a:ext cx="1744662" cy="3048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222" name="Freeform 59"/>
          <p:cNvSpPr>
            <a:spLocks/>
          </p:cNvSpPr>
          <p:nvPr/>
        </p:nvSpPr>
        <p:spPr bwMode="auto">
          <a:xfrm>
            <a:off x="2743200" y="762000"/>
            <a:ext cx="1371600" cy="2590800"/>
          </a:xfrm>
          <a:custGeom>
            <a:avLst/>
            <a:gdLst>
              <a:gd name="T0" fmla="*/ 0 w 432"/>
              <a:gd name="T1" fmla="*/ 2590800 h 1632"/>
              <a:gd name="T2" fmla="*/ 762000 w 432"/>
              <a:gd name="T3" fmla="*/ 2590800 h 1632"/>
              <a:gd name="T4" fmla="*/ 762000 w 432"/>
              <a:gd name="T5" fmla="*/ 0 h 1632"/>
              <a:gd name="T6" fmla="*/ 1371600 w 432"/>
              <a:gd name="T7" fmla="*/ 0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632">
                <a:moveTo>
                  <a:pt x="0" y="1632"/>
                </a:moveTo>
                <a:lnTo>
                  <a:pt x="240" y="1632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Freeform 60"/>
          <p:cNvSpPr>
            <a:spLocks/>
          </p:cNvSpPr>
          <p:nvPr/>
        </p:nvSpPr>
        <p:spPr bwMode="auto">
          <a:xfrm>
            <a:off x="5754688" y="762000"/>
            <a:ext cx="1331912" cy="2590800"/>
          </a:xfrm>
          <a:custGeom>
            <a:avLst/>
            <a:gdLst>
              <a:gd name="T0" fmla="*/ 0 w 432"/>
              <a:gd name="T1" fmla="*/ 2590800 h 1632"/>
              <a:gd name="T2" fmla="*/ 739951 w 432"/>
              <a:gd name="T3" fmla="*/ 2590800 h 1632"/>
              <a:gd name="T4" fmla="*/ 739951 w 432"/>
              <a:gd name="T5" fmla="*/ 0 h 1632"/>
              <a:gd name="T6" fmla="*/ 1331912 w 432"/>
              <a:gd name="T7" fmla="*/ 0 h 163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32" h="1632">
                <a:moveTo>
                  <a:pt x="0" y="1632"/>
                </a:moveTo>
                <a:lnTo>
                  <a:pt x="240" y="1632"/>
                </a:lnTo>
                <a:lnTo>
                  <a:pt x="240" y="0"/>
                </a:lnTo>
                <a:lnTo>
                  <a:pt x="432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Rectangle 63"/>
          <p:cNvSpPr>
            <a:spLocks noChangeArrowheads="1"/>
          </p:cNvSpPr>
          <p:nvPr/>
        </p:nvSpPr>
        <p:spPr bwMode="auto">
          <a:xfrm>
            <a:off x="4419600" y="1828800"/>
            <a:ext cx="13557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CC3300"/>
                </a:solidFill>
              </a:rPr>
              <a:t>pointer to display()</a:t>
            </a:r>
          </a:p>
        </p:txBody>
      </p:sp>
      <p:sp>
        <p:nvSpPr>
          <p:cNvPr id="50225" name="Rectangle 64"/>
          <p:cNvSpPr>
            <a:spLocks noChangeArrowheads="1"/>
          </p:cNvSpPr>
          <p:nvPr/>
        </p:nvSpPr>
        <p:spPr bwMode="auto">
          <a:xfrm>
            <a:off x="7267575" y="1798638"/>
            <a:ext cx="13557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CC3300"/>
                </a:solidFill>
              </a:rPr>
              <a:t>pointer to display()</a:t>
            </a:r>
          </a:p>
        </p:txBody>
      </p:sp>
      <p:sp>
        <p:nvSpPr>
          <p:cNvPr id="50226" name="Freeform 66"/>
          <p:cNvSpPr>
            <a:spLocks/>
          </p:cNvSpPr>
          <p:nvPr/>
        </p:nvSpPr>
        <p:spPr bwMode="auto">
          <a:xfrm>
            <a:off x="609600" y="1981200"/>
            <a:ext cx="866775" cy="1066800"/>
          </a:xfrm>
          <a:custGeom>
            <a:avLst/>
            <a:gdLst>
              <a:gd name="T0" fmla="*/ 866775 w 672"/>
              <a:gd name="T1" fmla="*/ 0 h 624"/>
              <a:gd name="T2" fmla="*/ 0 w 672"/>
              <a:gd name="T3" fmla="*/ 0 h 624"/>
              <a:gd name="T4" fmla="*/ 0 w 672"/>
              <a:gd name="T5" fmla="*/ 10668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624">
                <a:moveTo>
                  <a:pt x="672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7" name="Rectangle 70"/>
          <p:cNvSpPr>
            <a:spLocks noChangeArrowheads="1"/>
          </p:cNvSpPr>
          <p:nvPr/>
        </p:nvSpPr>
        <p:spPr bwMode="auto">
          <a:xfrm>
            <a:off x="3200400" y="3381375"/>
            <a:ext cx="942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C3300"/>
                </a:solidFill>
              </a:rPr>
              <a:t>display()</a:t>
            </a:r>
          </a:p>
          <a:p>
            <a:r>
              <a:rPr lang="en-US" sz="1600" b="1">
                <a:solidFill>
                  <a:srgbClr val="CC3300"/>
                </a:solidFill>
              </a:rPr>
              <a:t>{ …}</a:t>
            </a:r>
          </a:p>
        </p:txBody>
      </p:sp>
      <p:sp>
        <p:nvSpPr>
          <p:cNvPr id="50228" name="Rectangle 71"/>
          <p:cNvSpPr>
            <a:spLocks noChangeArrowheads="1"/>
          </p:cNvSpPr>
          <p:nvPr/>
        </p:nvSpPr>
        <p:spPr bwMode="auto">
          <a:xfrm>
            <a:off x="6143625" y="3352800"/>
            <a:ext cx="9429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CC3300"/>
                </a:solidFill>
              </a:rPr>
              <a:t>display()</a:t>
            </a:r>
          </a:p>
          <a:p>
            <a:r>
              <a:rPr lang="en-US" sz="1600" b="1">
                <a:solidFill>
                  <a:srgbClr val="CC3300"/>
                </a:solidFill>
              </a:rPr>
              <a:t>{ …}</a:t>
            </a:r>
          </a:p>
        </p:txBody>
      </p:sp>
      <p:sp>
        <p:nvSpPr>
          <p:cNvPr id="50229" name="Freeform 72"/>
          <p:cNvSpPr>
            <a:spLocks/>
          </p:cNvSpPr>
          <p:nvPr/>
        </p:nvSpPr>
        <p:spPr bwMode="auto">
          <a:xfrm>
            <a:off x="3657600" y="1981200"/>
            <a:ext cx="762000" cy="1371600"/>
          </a:xfrm>
          <a:custGeom>
            <a:avLst/>
            <a:gdLst>
              <a:gd name="T0" fmla="*/ 762000 w 672"/>
              <a:gd name="T1" fmla="*/ 0 h 624"/>
              <a:gd name="T2" fmla="*/ 0 w 672"/>
              <a:gd name="T3" fmla="*/ 0 h 624"/>
              <a:gd name="T4" fmla="*/ 0 w 672"/>
              <a:gd name="T5" fmla="*/ 13716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624">
                <a:moveTo>
                  <a:pt x="672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0" name="Freeform 73"/>
          <p:cNvSpPr>
            <a:spLocks/>
          </p:cNvSpPr>
          <p:nvPr/>
        </p:nvSpPr>
        <p:spPr bwMode="auto">
          <a:xfrm>
            <a:off x="6629400" y="1981200"/>
            <a:ext cx="714375" cy="1371600"/>
          </a:xfrm>
          <a:custGeom>
            <a:avLst/>
            <a:gdLst>
              <a:gd name="T0" fmla="*/ 714375 w 672"/>
              <a:gd name="T1" fmla="*/ 0 h 624"/>
              <a:gd name="T2" fmla="*/ 0 w 672"/>
              <a:gd name="T3" fmla="*/ 0 h 624"/>
              <a:gd name="T4" fmla="*/ 0 w 672"/>
              <a:gd name="T5" fmla="*/ 1371600 h 62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72" h="624">
                <a:moveTo>
                  <a:pt x="672" y="0"/>
                </a:moveTo>
                <a:lnTo>
                  <a:pt x="0" y="0"/>
                </a:lnTo>
                <a:lnTo>
                  <a:pt x="0" y="624"/>
                </a:lnTo>
              </a:path>
            </a:pathLst>
          </a:custGeom>
          <a:noFill/>
          <a:ln w="9525">
            <a:solidFill>
              <a:srgbClr val="CC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31" name="Text Box 77"/>
          <p:cNvSpPr txBox="1">
            <a:spLocks noChangeArrowheads="1"/>
          </p:cNvSpPr>
          <p:nvPr/>
        </p:nvSpPr>
        <p:spPr bwMode="auto">
          <a:xfrm>
            <a:off x="125980" y="1371600"/>
            <a:ext cx="99899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800" dirty="0">
                <a:solidFill>
                  <a:schemeClr val="accent2"/>
                </a:solidFill>
              </a:rPr>
              <a:t>virtual</a:t>
            </a:r>
          </a:p>
          <a:p>
            <a:pPr algn="ctr"/>
            <a:r>
              <a:rPr lang="en-US" sz="1800" dirty="0">
                <a:solidFill>
                  <a:schemeClr val="accent2"/>
                </a:solidFill>
              </a:rPr>
              <a:t>member </a:t>
            </a:r>
          </a:p>
          <a:p>
            <a:pPr algn="ctr"/>
            <a:r>
              <a:rPr lang="en-US" sz="1800" dirty="0">
                <a:solidFill>
                  <a:schemeClr val="accent2"/>
                </a:solidFill>
              </a:rPr>
              <a:t>late </a:t>
            </a:r>
          </a:p>
          <a:p>
            <a:pPr algn="ctr"/>
            <a:r>
              <a:rPr lang="en-US" sz="1800" dirty="0">
                <a:solidFill>
                  <a:schemeClr val="accent2"/>
                </a:solidFill>
              </a:rPr>
              <a:t>binding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830888" y="5029200"/>
            <a:ext cx="3389312" cy="2057400"/>
            <a:chOff x="5754688" y="4724400"/>
            <a:chExt cx="3389312" cy="2057400"/>
          </a:xfrm>
        </p:grpSpPr>
        <p:sp>
          <p:nvSpPr>
            <p:cNvPr id="3" name="Explosion 2 2"/>
            <p:cNvSpPr/>
            <p:nvPr/>
          </p:nvSpPr>
          <p:spPr bwMode="auto">
            <a:xfrm>
              <a:off x="5754688" y="4724400"/>
              <a:ext cx="3389312" cy="2057400"/>
            </a:xfrm>
            <a:prstGeom prst="irregularSeal2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6452251" y="5283537"/>
              <a:ext cx="2082149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How do I access the </a:t>
              </a:r>
              <a:r>
                <a:rPr lang="en-US" sz="2000" dirty="0" smtClean="0"/>
                <a:t>child-only members</a:t>
              </a:r>
              <a:r>
                <a:rPr lang="en-US" sz="20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374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dirty="0" smtClean="0"/>
              <a:t>Overloaded Functions vs. </a:t>
            </a:r>
            <a:r>
              <a:rPr lang="en-US" dirty="0" smtClean="0">
                <a:solidFill>
                  <a:srgbClr val="C00000"/>
                </a:solidFill>
              </a:rPr>
              <a:t>Virtual Functions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2456" y="762000"/>
            <a:ext cx="8091488" cy="212740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Multiple </a:t>
            </a:r>
            <a:r>
              <a:rPr lang="en-GB" sz="2000" dirty="0"/>
              <a:t>functions </a:t>
            </a:r>
            <a:r>
              <a:rPr lang="en-GB" sz="2000" dirty="0" smtClean="0"/>
              <a:t>can have </a:t>
            </a:r>
            <a:r>
              <a:rPr lang="en-GB" sz="2000" dirty="0"/>
              <a:t>the </a:t>
            </a:r>
            <a:r>
              <a:rPr lang="en-GB" sz="2000" dirty="0">
                <a:solidFill>
                  <a:srgbClr val="0033CC"/>
                </a:solidFill>
              </a:rPr>
              <a:t>same </a:t>
            </a:r>
            <a:r>
              <a:rPr lang="en-GB" sz="2000" dirty="0" smtClean="0">
                <a:solidFill>
                  <a:srgbClr val="0033CC"/>
                </a:solidFill>
              </a:rPr>
              <a:t>name</a:t>
            </a:r>
            <a:r>
              <a:rPr lang="en-GB" sz="2000" dirty="0" smtClean="0"/>
              <a:t>, but </a:t>
            </a:r>
            <a:r>
              <a:rPr lang="en-GB" sz="2000" dirty="0" smtClean="0">
                <a:solidFill>
                  <a:srgbClr val="0033CC"/>
                </a:solidFill>
              </a:rPr>
              <a:t>different parameter list </a:t>
            </a:r>
            <a:r>
              <a:rPr lang="en-GB" sz="2000" dirty="0" smtClean="0"/>
              <a:t>in type or in number.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Overloading can be applied to constructors and normal functions.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/>
              <a:t>Overloading does not allow functions to have the same parameter list but different return type.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 smtClean="0">
                <a:solidFill>
                  <a:srgbClr val="C00000"/>
                </a:solidFill>
              </a:rPr>
              <a:t>Virtual functions </a:t>
            </a:r>
            <a:r>
              <a:rPr lang="en-GB" sz="2000" dirty="0" smtClean="0"/>
              <a:t>in the base class and derived class must have the </a:t>
            </a:r>
            <a:r>
              <a:rPr lang="en-GB" sz="2000" dirty="0" smtClean="0">
                <a:solidFill>
                  <a:srgbClr val="0033CC"/>
                </a:solidFill>
              </a:rPr>
              <a:t>same parameter list</a:t>
            </a:r>
            <a:r>
              <a:rPr lang="en-GB" sz="2000" dirty="0" smtClean="0"/>
              <a:t> and return type. They have different implementations.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1115218" y="2941558"/>
            <a:ext cx="77239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void </a:t>
            </a:r>
            <a:r>
              <a:rPr lang="en-US" sz="1800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enqueue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sz="1800" b="1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int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v) {	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		if (rear &lt; </a:t>
            </a:r>
            <a:r>
              <a:rPr lang="en-US" sz="1800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queue_size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) buffer[rear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++] = v;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else if 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(compact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()) buffer[rear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++] = v;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218" y="4389358"/>
            <a:ext cx="7723981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void </a:t>
            </a:r>
            <a:r>
              <a:rPr lang="en-US" sz="1800" dirty="0" err="1">
                <a:latin typeface="Courier New" panose="02070309020205020404" pitchFamily="49" charset="0"/>
                <a:ea typeface="SimSun" panose="02010600030101010101" pitchFamily="2" charset="-122"/>
              </a:rPr>
              <a:t>enqueue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ea typeface="SimSun" panose="02010600030101010101" pitchFamily="2" charset="-122"/>
              </a:rPr>
              <a:t>double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 v) {	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if 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(rear &lt; </a:t>
            </a:r>
            <a:r>
              <a:rPr lang="en-US" sz="1800" dirty="0" err="1" smtClean="0">
                <a:latin typeface="Courier New" panose="02070309020205020404" pitchFamily="49" charset="0"/>
                <a:ea typeface="SimSun" panose="02010600030101010101" pitchFamily="2" charset="-122"/>
              </a:rPr>
              <a:t>queue_size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) buffer[rear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++] = v;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		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else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 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if 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(compact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()) buffer[rear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++] = v;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15218" y="5832078"/>
            <a:ext cx="7723982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b="1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virtual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 void display() </a:t>
            </a: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{	</a:t>
            </a: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>
                <a:latin typeface="Courier New" panose="02070309020205020404" pitchFamily="49" charset="0"/>
                <a:ea typeface="SimSun" panose="02010600030101010101" pitchFamily="2" charset="-122"/>
              </a:rPr>
              <a:t>	</a:t>
            </a: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// different implementations in different classes</a:t>
            </a:r>
            <a:endParaRPr lang="en-US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  <a:p>
            <a:pPr marL="180340" marR="0">
              <a:spcBef>
                <a:spcPts val="300"/>
              </a:spcBef>
              <a:spcAft>
                <a:spcPts val="100"/>
              </a:spcAft>
              <a:tabLst>
                <a:tab pos="360045" algn="l"/>
                <a:tab pos="685800" algn="l"/>
                <a:tab pos="1085850" algn="l"/>
                <a:tab pos="1428750" algn="l"/>
                <a:tab pos="1771650" algn="l"/>
                <a:tab pos="2057400" algn="l"/>
                <a:tab pos="2400300" algn="l"/>
                <a:tab pos="2743200" algn="l"/>
                <a:tab pos="2971800" algn="l"/>
                <a:tab pos="3257550" algn="l"/>
                <a:tab pos="5941060" algn="r"/>
                <a:tab pos="342900" algn="l"/>
                <a:tab pos="571500" algn="l"/>
                <a:tab pos="800100" algn="l"/>
                <a:tab pos="1028700" algn="l"/>
                <a:tab pos="1257300" algn="l"/>
                <a:tab pos="1485900" algn="l"/>
                <a:tab pos="1714500" algn="l"/>
                <a:tab pos="1943100" algn="l"/>
                <a:tab pos="2171700" algn="l"/>
                <a:tab pos="2400300" algn="l"/>
                <a:tab pos="2743200" algn="l"/>
                <a:tab pos="2971800" algn="l"/>
                <a:tab pos="3257550" algn="l"/>
                <a:tab pos="5941060" algn="r"/>
              </a:tabLst>
            </a:pPr>
            <a:r>
              <a:rPr lang="en-US" sz="1800" dirty="0" smtClean="0">
                <a:latin typeface="Courier New" panose="02070309020205020404" pitchFamily="49" charset="0"/>
                <a:ea typeface="SimSun" panose="02010600030101010101" pitchFamily="2" charset="-122"/>
              </a:rPr>
              <a:t>}</a:t>
            </a:r>
            <a:endParaRPr lang="en-US" sz="1800" dirty="0">
              <a:latin typeface="Courier New" panose="02070309020205020404" pitchFamily="49" charset="0"/>
              <a:ea typeface="SimSun" panose="02010600030101010101" pitchFamily="2" charset="-12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63306" y="3124200"/>
            <a:ext cx="955894" cy="2514600"/>
            <a:chOff x="263306" y="3124200"/>
            <a:chExt cx="955894" cy="2514600"/>
          </a:xfrm>
        </p:grpSpPr>
        <p:sp>
          <p:nvSpPr>
            <p:cNvPr id="7" name="Left Brace 6"/>
            <p:cNvSpPr/>
            <p:nvPr/>
          </p:nvSpPr>
          <p:spPr bwMode="auto">
            <a:xfrm>
              <a:off x="685800" y="3124200"/>
              <a:ext cx="533400" cy="2514600"/>
            </a:xfrm>
            <a:prstGeom prst="leftBrac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-269372" y="4114078"/>
              <a:ext cx="14654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Overloading</a:t>
              </a:r>
              <a:endParaRPr lang="en-US" sz="2000" dirty="0"/>
            </a:p>
          </p:txBody>
        </p:sp>
      </p:grpSp>
      <p:sp>
        <p:nvSpPr>
          <p:cNvPr id="9" name="Right Arrow 8"/>
          <p:cNvSpPr/>
          <p:nvPr/>
        </p:nvSpPr>
        <p:spPr bwMode="auto">
          <a:xfrm>
            <a:off x="602456" y="5832078"/>
            <a:ext cx="350044" cy="41632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8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25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1513" y="152400"/>
            <a:ext cx="7807325" cy="563563"/>
          </a:xfrm>
        </p:spPr>
        <p:txBody>
          <a:bodyPr/>
          <a:lstStyle/>
          <a:p>
            <a:r>
              <a:rPr lang="en-US" dirty="0" smtClean="0"/>
              <a:t>Type Casting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838200"/>
            <a:ext cx="8686800" cy="574675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In C, we can cast a type by </a:t>
            </a:r>
            <a:r>
              <a:rPr lang="en-US" sz="2800" dirty="0"/>
              <a:t>(type)variable or type(variable</a:t>
            </a:r>
            <a:r>
              <a:rPr lang="en-US" sz="2800" dirty="0" smtClean="0"/>
              <a:t>), e.g., </a:t>
            </a:r>
          </a:p>
          <a:p>
            <a:pPr marL="422275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x = 7;</a:t>
            </a:r>
          </a:p>
          <a:p>
            <a:pPr marL="422275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double f = (double) x + 5;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In C++, we cast a type </a:t>
            </a:r>
            <a:r>
              <a:rPr lang="en-US" sz="2800" dirty="0" smtClean="0"/>
              <a:t>as follows:</a:t>
            </a:r>
            <a:endParaRPr lang="en-US" sz="2800" dirty="0"/>
          </a:p>
          <a:p>
            <a:pPr marL="422275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 = 7;</a:t>
            </a:r>
          </a:p>
          <a:p>
            <a:pPr marL="422275" lvl="1" indent="0">
              <a:buNone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	double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000" dirty="0" err="1" smtClean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static_cast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&lt;double&gt;(x); 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 smtClean="0"/>
              <a:t>Multiple casting </a:t>
            </a:r>
            <a:r>
              <a:rPr lang="en-US" sz="2800" dirty="0"/>
              <a:t>functions are available:</a:t>
            </a:r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rgbClr val="0033CC"/>
                </a:solidFill>
              </a:rPr>
              <a:t>static_cast</a:t>
            </a:r>
            <a:r>
              <a:rPr lang="en-US" sz="2400" dirty="0"/>
              <a:t>: </a:t>
            </a:r>
            <a:r>
              <a:rPr lang="en-US" sz="2400" dirty="0" smtClean="0"/>
              <a:t>Common use. Type-checked by compiler.</a:t>
            </a:r>
            <a:endParaRPr lang="en-US" sz="2400" dirty="0"/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sz="2400" dirty="0" err="1" smtClean="0"/>
              <a:t>const_cast</a:t>
            </a:r>
            <a:r>
              <a:rPr lang="en-US" sz="2400" dirty="0"/>
              <a:t>: It converts a variable or object into a constant one. </a:t>
            </a:r>
            <a:endParaRPr lang="en-US" sz="2400" dirty="0" smtClean="0"/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33CC"/>
                </a:solidFill>
              </a:rPr>
              <a:t>dynamic_cast</a:t>
            </a:r>
            <a:r>
              <a:rPr lang="en-US" sz="2400" dirty="0" smtClean="0"/>
              <a:t>: It </a:t>
            </a:r>
            <a:r>
              <a:rPr lang="en-US" sz="2400" dirty="0"/>
              <a:t>is </a:t>
            </a:r>
            <a:r>
              <a:rPr lang="en-US" sz="2400" dirty="0" smtClean="0"/>
              <a:t>commonly </a:t>
            </a:r>
            <a:r>
              <a:rPr lang="en-US" sz="2400" dirty="0"/>
              <a:t>used to cast the pointer </a:t>
            </a:r>
            <a:r>
              <a:rPr lang="en-US" sz="2400" dirty="0" smtClean="0"/>
              <a:t>among </a:t>
            </a:r>
            <a:r>
              <a:rPr lang="en-US" sz="2400" dirty="0"/>
              <a:t>the classes in an inheritance hierarchy. </a:t>
            </a:r>
            <a:endParaRPr lang="en-US" sz="2400" dirty="0" smtClean="0"/>
          </a:p>
          <a:p>
            <a:pPr marL="879475" lvl="1" indent="-457200">
              <a:buFont typeface="Arial" panose="020B0604020202020204" pitchFamily="34" charset="0"/>
              <a:buChar char="•"/>
            </a:pPr>
            <a:r>
              <a:rPr lang="en-US" sz="2400" dirty="0" err="1"/>
              <a:t>reinterpret_cast</a:t>
            </a:r>
            <a:r>
              <a:rPr lang="en-US" sz="2400" dirty="0"/>
              <a:t>: This is a more powerful but dangerous version of </a:t>
            </a:r>
            <a:r>
              <a:rPr lang="en-US" sz="2400" dirty="0" err="1"/>
              <a:t>dynamic_cast</a:t>
            </a:r>
            <a:r>
              <a:rPr lang="en-US" sz="2400" dirty="0"/>
              <a:t>. </a:t>
            </a:r>
            <a:r>
              <a:rPr lang="en-US" sz="2400" dirty="0" smtClean="0"/>
              <a:t>It changes the object wherever it is doable. It truncates a larger object to a smaller one.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US" sz="2800" dirty="0"/>
              <a:t>Read </a:t>
            </a:r>
            <a:r>
              <a:rPr lang="en-US" sz="2800" dirty="0" smtClean="0"/>
              <a:t>Text </a:t>
            </a:r>
            <a:r>
              <a:rPr lang="en-US" sz="2800" dirty="0"/>
              <a:t>Section 3.4.6 for </a:t>
            </a:r>
            <a:r>
              <a:rPr lang="en-US" sz="2800" dirty="0" smtClean="0"/>
              <a:t>more detail and example</a:t>
            </a:r>
            <a:endParaRPr lang="en-US" sz="28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38800" y="1295400"/>
            <a:ext cx="3352799" cy="1804276"/>
            <a:chOff x="3756789" y="1645674"/>
            <a:chExt cx="1801342" cy="1412310"/>
          </a:xfrm>
        </p:grpSpPr>
        <p:sp>
          <p:nvSpPr>
            <p:cNvPr id="5" name="Rectangle 4"/>
            <p:cNvSpPr/>
            <p:nvPr/>
          </p:nvSpPr>
          <p:spPr>
            <a:xfrm>
              <a:off x="3977096" y="1645674"/>
              <a:ext cx="864105" cy="2870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Pet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756789" y="2207341"/>
              <a:ext cx="451149" cy="288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Cat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595680" y="2207341"/>
              <a:ext cx="491042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Dog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939158" y="2769949"/>
              <a:ext cx="618973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Rottweiler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  <a:endCxn id="6" idx="0"/>
            </p:cNvCxnSpPr>
            <p:nvPr/>
          </p:nvCxnSpPr>
          <p:spPr>
            <a:xfrm flipH="1">
              <a:off x="3982363" y="1932770"/>
              <a:ext cx="426786" cy="27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5" idx="2"/>
              <a:endCxn id="7" idx="0"/>
            </p:cNvCxnSpPr>
            <p:nvPr/>
          </p:nvCxnSpPr>
          <p:spPr>
            <a:xfrm>
              <a:off x="4409149" y="1932770"/>
              <a:ext cx="432052" cy="27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7" idx="2"/>
              <a:endCxn id="8" idx="0"/>
            </p:cNvCxnSpPr>
            <p:nvPr/>
          </p:nvCxnSpPr>
          <p:spPr>
            <a:xfrm>
              <a:off x="4841201" y="2495376"/>
              <a:ext cx="407444" cy="2745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4128497" y="2769948"/>
              <a:ext cx="671057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 smtClean="0">
                  <a:solidFill>
                    <a:schemeClr val="tx1"/>
                  </a:solidFill>
                </a:rPr>
                <a:t>Chihuahua</a:t>
              </a:r>
              <a:endParaRPr 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7" idx="2"/>
              <a:endCxn id="13" idx="0"/>
            </p:cNvCxnSpPr>
            <p:nvPr/>
          </p:nvCxnSpPr>
          <p:spPr>
            <a:xfrm flipH="1">
              <a:off x="4464026" y="2495376"/>
              <a:ext cx="377175" cy="2745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Freeform 28"/>
          <p:cNvSpPr/>
          <p:nvPr/>
        </p:nvSpPr>
        <p:spPr bwMode="auto">
          <a:xfrm>
            <a:off x="7751612" y="1424247"/>
            <a:ext cx="280091" cy="466466"/>
          </a:xfrm>
          <a:custGeom>
            <a:avLst/>
            <a:gdLst>
              <a:gd name="connsiteX0" fmla="*/ 568960 w 568960"/>
              <a:gd name="connsiteY0" fmla="*/ 386080 h 386080"/>
              <a:gd name="connsiteX1" fmla="*/ 325120 w 568960"/>
              <a:gd name="connsiteY1" fmla="*/ 121920 h 386080"/>
              <a:gd name="connsiteX2" fmla="*/ 0 w 568960"/>
              <a:gd name="connsiteY2" fmla="*/ 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386080">
                <a:moveTo>
                  <a:pt x="568960" y="386080"/>
                </a:moveTo>
                <a:cubicBezTo>
                  <a:pt x="494453" y="286173"/>
                  <a:pt x="419947" y="186267"/>
                  <a:pt x="325120" y="121920"/>
                </a:cubicBezTo>
                <a:cubicBezTo>
                  <a:pt x="230293" y="57573"/>
                  <a:pt x="115146" y="28786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0" name="Freeform 29"/>
          <p:cNvSpPr/>
          <p:nvPr/>
        </p:nvSpPr>
        <p:spPr bwMode="auto">
          <a:xfrm>
            <a:off x="8153400" y="2175389"/>
            <a:ext cx="523814" cy="492974"/>
          </a:xfrm>
          <a:custGeom>
            <a:avLst/>
            <a:gdLst>
              <a:gd name="connsiteX0" fmla="*/ 568960 w 568960"/>
              <a:gd name="connsiteY0" fmla="*/ 386080 h 386080"/>
              <a:gd name="connsiteX1" fmla="*/ 325120 w 568960"/>
              <a:gd name="connsiteY1" fmla="*/ 121920 h 386080"/>
              <a:gd name="connsiteX2" fmla="*/ 0 w 568960"/>
              <a:gd name="connsiteY2" fmla="*/ 0 h 38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8960" h="386080">
                <a:moveTo>
                  <a:pt x="568960" y="386080"/>
                </a:moveTo>
                <a:cubicBezTo>
                  <a:pt x="494453" y="286173"/>
                  <a:pt x="419947" y="186267"/>
                  <a:pt x="325120" y="121920"/>
                </a:cubicBezTo>
                <a:cubicBezTo>
                  <a:pt x="230293" y="57573"/>
                  <a:pt x="115146" y="28786"/>
                  <a:pt x="0" y="0"/>
                </a:cubicBezTo>
              </a:path>
            </a:pathLst>
          </a:custGeom>
          <a:noFill/>
          <a:ln w="9525" cap="flat" cmpd="sng" algn="ctr">
            <a:solidFill>
              <a:srgbClr val="C00000"/>
            </a:solidFill>
            <a:prstDash val="dash"/>
            <a:round/>
            <a:headEnd type="arrow" w="med" len="med"/>
            <a:tailEnd type="arrow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37" name="Group 36"/>
          <p:cNvGrpSpPr/>
          <p:nvPr/>
        </p:nvGrpSpPr>
        <p:grpSpPr>
          <a:xfrm>
            <a:off x="7621633" y="552166"/>
            <a:ext cx="1454244" cy="1702506"/>
            <a:chOff x="7621633" y="552166"/>
            <a:chExt cx="1454244" cy="1702506"/>
          </a:xfrm>
        </p:grpSpPr>
        <p:sp>
          <p:nvSpPr>
            <p:cNvPr id="31" name="Rectangle 30"/>
            <p:cNvSpPr/>
            <p:nvPr/>
          </p:nvSpPr>
          <p:spPr>
            <a:xfrm>
              <a:off x="7621633" y="552166"/>
              <a:ext cx="14542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800" dirty="0" err="1"/>
                <a:t>dynamic_cast</a:t>
              </a:r>
              <a:endParaRPr lang="en-US" sz="1800" dirty="0"/>
            </a:p>
          </p:txBody>
        </p:sp>
        <p:cxnSp>
          <p:nvCxnSpPr>
            <p:cNvPr id="33" name="Straight Connector 32"/>
            <p:cNvCxnSpPr/>
            <p:nvPr/>
          </p:nvCxnSpPr>
          <p:spPr bwMode="auto">
            <a:xfrm flipH="1">
              <a:off x="8114176" y="935346"/>
              <a:ext cx="301382" cy="603281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Straight Connector 33"/>
            <p:cNvCxnSpPr/>
            <p:nvPr/>
          </p:nvCxnSpPr>
          <p:spPr bwMode="auto">
            <a:xfrm>
              <a:off x="8431371" y="935346"/>
              <a:ext cx="222175" cy="1319326"/>
            </a:xfrm>
            <a:prstGeom prst="lin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8" name="Right Arrow 37"/>
          <p:cNvSpPr/>
          <p:nvPr/>
        </p:nvSpPr>
        <p:spPr bwMode="auto">
          <a:xfrm>
            <a:off x="152400" y="4572000"/>
            <a:ext cx="381000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5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75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5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699636" y="841737"/>
            <a:ext cx="4595665" cy="2030871"/>
            <a:chOff x="3386315" y="1645674"/>
            <a:chExt cx="2171816" cy="1412310"/>
          </a:xfrm>
        </p:grpSpPr>
        <p:sp>
          <p:nvSpPr>
            <p:cNvPr id="2" name="Rectangle 1"/>
            <p:cNvSpPr/>
            <p:nvPr/>
          </p:nvSpPr>
          <p:spPr>
            <a:xfrm>
              <a:off x="3977096" y="1645674"/>
              <a:ext cx="864105" cy="28709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6315" y="2279351"/>
              <a:ext cx="573968" cy="28803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Cat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4490110" y="2241725"/>
              <a:ext cx="716930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Dog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4845576" y="2769949"/>
              <a:ext cx="712555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Rottweiler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>
              <a:stCxn id="2" idx="2"/>
              <a:endCxn id="3" idx="0"/>
            </p:cNvCxnSpPr>
            <p:nvPr/>
          </p:nvCxnSpPr>
          <p:spPr>
            <a:xfrm flipH="1">
              <a:off x="3673299" y="1932770"/>
              <a:ext cx="735849" cy="3465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2" idx="2"/>
              <a:endCxn id="4" idx="0"/>
            </p:cNvCxnSpPr>
            <p:nvPr/>
          </p:nvCxnSpPr>
          <p:spPr>
            <a:xfrm>
              <a:off x="4409149" y="1932770"/>
              <a:ext cx="439426" cy="308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4" idx="2"/>
              <a:endCxn id="5" idx="0"/>
            </p:cNvCxnSpPr>
            <p:nvPr/>
          </p:nvCxnSpPr>
          <p:spPr>
            <a:xfrm>
              <a:off x="4848575" y="2529760"/>
              <a:ext cx="353279" cy="2401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4045689" y="2765477"/>
              <a:ext cx="761189" cy="28803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Chihuahua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Arrow Connector 64"/>
            <p:cNvCxnSpPr>
              <a:stCxn id="4" idx="2"/>
              <a:endCxn id="64" idx="0"/>
            </p:cNvCxnSpPr>
            <p:nvPr/>
          </p:nvCxnSpPr>
          <p:spPr>
            <a:xfrm flipH="1">
              <a:off x="4426283" y="2529760"/>
              <a:ext cx="422292" cy="2357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98269" y="3182570"/>
            <a:ext cx="8793330" cy="2532430"/>
            <a:chOff x="1553816" y="3116813"/>
            <a:chExt cx="6707354" cy="2031320"/>
          </a:xfrm>
        </p:grpSpPr>
        <p:sp>
          <p:nvSpPr>
            <p:cNvPr id="9" name="Rectangle 27"/>
            <p:cNvSpPr>
              <a:spLocks noChangeArrowheads="1"/>
            </p:cNvSpPr>
            <p:nvPr/>
          </p:nvSpPr>
          <p:spPr bwMode="auto">
            <a:xfrm>
              <a:off x="1591243" y="3626908"/>
              <a:ext cx="558922" cy="19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list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1907641" y="3700815"/>
              <a:ext cx="1222055" cy="707504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057659" y="4066942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57659" y="4062677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PetNode</a:t>
              </a:r>
              <a:r>
                <a:rPr lang="en-US" sz="1600" dirty="0" smtClean="0"/>
                <a:t>*</a:t>
              </a:r>
              <a:endParaRPr lang="en-US" sz="1600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2057659" y="3827727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Pet *</a:t>
              </a:r>
              <a:endParaRPr lang="en-US" sz="1600" dirty="0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2057659" y="3819292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5" name="Rectangle 27"/>
            <p:cNvSpPr>
              <a:spLocks noChangeArrowheads="1"/>
            </p:cNvSpPr>
            <p:nvPr/>
          </p:nvSpPr>
          <p:spPr bwMode="auto">
            <a:xfrm>
              <a:off x="2045399" y="3472299"/>
              <a:ext cx="1084297" cy="19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PetNode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27"/>
            <p:cNvSpPr>
              <a:spLocks noChangeArrowheads="1"/>
            </p:cNvSpPr>
            <p:nvPr/>
          </p:nvSpPr>
          <p:spPr bwMode="auto">
            <a:xfrm>
              <a:off x="1553816" y="3116813"/>
              <a:ext cx="1084297" cy="19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Pet Linked List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auto">
            <a:xfrm>
              <a:off x="3560486" y="3700815"/>
              <a:ext cx="1222055" cy="707504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9" name="Rectangle 7"/>
            <p:cNvSpPr>
              <a:spLocks noChangeArrowheads="1"/>
            </p:cNvSpPr>
            <p:nvPr/>
          </p:nvSpPr>
          <p:spPr bwMode="auto">
            <a:xfrm>
              <a:off x="3710504" y="4066942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0" name="Rectangle 8"/>
            <p:cNvSpPr>
              <a:spLocks noChangeArrowheads="1"/>
            </p:cNvSpPr>
            <p:nvPr/>
          </p:nvSpPr>
          <p:spPr bwMode="auto">
            <a:xfrm>
              <a:off x="3710504" y="4062677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PetNode</a:t>
              </a:r>
              <a:r>
                <a:rPr lang="en-US" sz="1600" dirty="0" smtClean="0"/>
                <a:t>*</a:t>
              </a:r>
              <a:endParaRPr lang="en-US" sz="1600" dirty="0"/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3710504" y="3827727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Pet *</a:t>
              </a:r>
              <a:endParaRPr lang="en-US" sz="1600" dirty="0"/>
            </a:p>
          </p:txBody>
        </p:sp>
        <p:sp>
          <p:nvSpPr>
            <p:cNvPr id="22" name="Rectangle 11"/>
            <p:cNvSpPr>
              <a:spLocks noChangeArrowheads="1"/>
            </p:cNvSpPr>
            <p:nvPr/>
          </p:nvSpPr>
          <p:spPr bwMode="auto">
            <a:xfrm>
              <a:off x="3710504" y="3819292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3698244" y="3472299"/>
              <a:ext cx="1084297" cy="19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PetNode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24" name="Elbow Connector 23"/>
            <p:cNvCxnSpPr/>
            <p:nvPr/>
          </p:nvCxnSpPr>
          <p:spPr>
            <a:xfrm flipV="1">
              <a:off x="3064736" y="3851460"/>
              <a:ext cx="495750" cy="3434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634043" y="3851460"/>
              <a:ext cx="273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"/>
            <p:cNvSpPr>
              <a:spLocks noChangeArrowheads="1"/>
            </p:cNvSpPr>
            <p:nvPr/>
          </p:nvSpPr>
          <p:spPr bwMode="auto">
            <a:xfrm>
              <a:off x="5989462" y="3700815"/>
              <a:ext cx="1222055" cy="707504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6139480" y="4066942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6139480" y="4062677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err="1" smtClean="0"/>
                <a:t>PetNode</a:t>
              </a:r>
              <a:r>
                <a:rPr lang="en-US" sz="1600" dirty="0" smtClean="0"/>
                <a:t>*</a:t>
              </a:r>
              <a:endParaRPr lang="en-US" sz="1600" dirty="0"/>
            </a:p>
          </p:txBody>
        </p:sp>
        <p:sp>
          <p:nvSpPr>
            <p:cNvPr id="29" name="Rectangle 10"/>
            <p:cNvSpPr>
              <a:spLocks noChangeArrowheads="1"/>
            </p:cNvSpPr>
            <p:nvPr/>
          </p:nvSpPr>
          <p:spPr bwMode="auto">
            <a:xfrm>
              <a:off x="6139480" y="3827727"/>
              <a:ext cx="998857" cy="23495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sz="1600" dirty="0" smtClean="0"/>
                <a:t>Pet *</a:t>
              </a:r>
              <a:endParaRPr lang="en-US" sz="1600" dirty="0"/>
            </a:p>
          </p:txBody>
        </p:sp>
        <p:sp>
          <p:nvSpPr>
            <p:cNvPr id="30" name="Rectangle 11"/>
            <p:cNvSpPr>
              <a:spLocks noChangeArrowheads="1"/>
            </p:cNvSpPr>
            <p:nvPr/>
          </p:nvSpPr>
          <p:spPr bwMode="auto">
            <a:xfrm>
              <a:off x="6139480" y="3819292"/>
              <a:ext cx="998857" cy="234950"/>
            </a:xfrm>
            <a:prstGeom prst="rect">
              <a:avLst/>
            </a:prstGeom>
            <a:noFill/>
            <a:ln w="9525" cap="flat">
              <a:solidFill>
                <a:srgbClr val="00956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6127220" y="3472299"/>
              <a:ext cx="1084297" cy="197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600" b="0" i="0" u="none" strike="noStrike" cap="none" normalizeH="0" baseline="0" dirty="0" err="1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PetNode</a:t>
              </a:r>
              <a:endPara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32" name="Elbow Connector 31"/>
            <p:cNvCxnSpPr/>
            <p:nvPr/>
          </p:nvCxnSpPr>
          <p:spPr>
            <a:xfrm flipV="1">
              <a:off x="5493712" y="3851460"/>
              <a:ext cx="495750" cy="3434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Elbow Connector 32"/>
            <p:cNvCxnSpPr/>
            <p:nvPr/>
          </p:nvCxnSpPr>
          <p:spPr>
            <a:xfrm flipV="1">
              <a:off x="4709361" y="3851460"/>
              <a:ext cx="495750" cy="34348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4957236" y="4811568"/>
              <a:ext cx="864105" cy="3342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Cat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Elbow Connector 34"/>
            <p:cNvCxnSpPr>
              <a:stCxn id="21" idx="3"/>
              <a:endCxn id="34" idx="1"/>
            </p:cNvCxnSpPr>
            <p:nvPr/>
          </p:nvCxnSpPr>
          <p:spPr>
            <a:xfrm>
              <a:off x="4709361" y="3945202"/>
              <a:ext cx="247875" cy="1033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3304391" y="4813869"/>
              <a:ext cx="864105" cy="3342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Chihuahua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Elbow Connector 36"/>
            <p:cNvCxnSpPr>
              <a:endCxn id="36" idx="1"/>
            </p:cNvCxnSpPr>
            <p:nvPr/>
          </p:nvCxnSpPr>
          <p:spPr>
            <a:xfrm>
              <a:off x="3056516" y="3947503"/>
              <a:ext cx="247875" cy="1033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37"/>
            <p:cNvSpPr/>
            <p:nvPr/>
          </p:nvSpPr>
          <p:spPr>
            <a:xfrm>
              <a:off x="7397065" y="4813869"/>
              <a:ext cx="864105" cy="3342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</a:rPr>
                <a:t>Dog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Elbow Connector 38"/>
            <p:cNvCxnSpPr>
              <a:endCxn id="38" idx="1"/>
            </p:cNvCxnSpPr>
            <p:nvPr/>
          </p:nvCxnSpPr>
          <p:spPr>
            <a:xfrm>
              <a:off x="7149190" y="3947503"/>
              <a:ext cx="247875" cy="103349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5192863" y="3837501"/>
              <a:ext cx="336496" cy="27156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. . .</a:t>
              </a:r>
              <a:endParaRPr lang="en-US" sz="1600" dirty="0"/>
            </a:p>
          </p:txBody>
        </p:sp>
      </p:grpSp>
      <p:sp>
        <p:nvSpPr>
          <p:cNvPr id="41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Example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: Inheritance vs. Containment 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3626110" y="1209341"/>
            <a:ext cx="4634609" cy="1101420"/>
            <a:chOff x="3626110" y="1209341"/>
            <a:chExt cx="4634609" cy="1101420"/>
          </a:xfrm>
        </p:grpSpPr>
        <p:sp>
          <p:nvSpPr>
            <p:cNvPr id="44" name="TextBox 43"/>
            <p:cNvSpPr txBox="1"/>
            <p:nvPr/>
          </p:nvSpPr>
          <p:spPr>
            <a:xfrm>
              <a:off x="6617320" y="1209341"/>
              <a:ext cx="16433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Inheritance 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 bwMode="auto">
            <a:xfrm flipH="1" flipV="1">
              <a:off x="3626110" y="1440173"/>
              <a:ext cx="2927090" cy="18356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/>
            <p:nvPr/>
          </p:nvCxnSpPr>
          <p:spPr bwMode="auto">
            <a:xfrm flipH="1">
              <a:off x="4335183" y="1641240"/>
              <a:ext cx="2218017" cy="669521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Group 51"/>
          <p:cNvGrpSpPr/>
          <p:nvPr/>
        </p:nvGrpSpPr>
        <p:grpSpPr>
          <a:xfrm>
            <a:off x="2168308" y="1600200"/>
            <a:ext cx="6248955" cy="2310441"/>
            <a:chOff x="2168308" y="1600200"/>
            <a:chExt cx="6248955" cy="2310441"/>
          </a:xfrm>
        </p:grpSpPr>
        <p:cxnSp>
          <p:nvCxnSpPr>
            <p:cNvPr id="47" name="Straight Arrow Connector 46"/>
            <p:cNvCxnSpPr/>
            <p:nvPr/>
          </p:nvCxnSpPr>
          <p:spPr bwMode="auto">
            <a:xfrm flipH="1">
              <a:off x="2168308" y="2371092"/>
              <a:ext cx="4449012" cy="1539549"/>
            </a:xfrm>
            <a:prstGeom prst="straightConnector1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49"/>
            <p:cNvSpPr/>
            <p:nvPr/>
          </p:nvSpPr>
          <p:spPr>
            <a:xfrm>
              <a:off x="6377217" y="1600200"/>
              <a:ext cx="2040046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vs.</a:t>
              </a:r>
            </a:p>
            <a:p>
              <a:pPr algn="ctr"/>
              <a:r>
                <a:rPr lang="en-US" dirty="0"/>
                <a:t>Containment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94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33400" y="1522412"/>
            <a:ext cx="8153400" cy="1830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class employee {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char *name;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long	id;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char	*department;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52400" y="117475"/>
            <a:ext cx="89154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Inheritance and Containment</a:t>
            </a:r>
          </a:p>
        </p:txBody>
      </p:sp>
      <p:sp>
        <p:nvSpPr>
          <p:cNvPr id="51204" name="Text Box 6"/>
          <p:cNvSpPr txBox="1">
            <a:spLocks noChangeArrowheads="1"/>
          </p:cNvSpPr>
          <p:nvPr/>
        </p:nvSpPr>
        <p:spPr bwMode="auto">
          <a:xfrm>
            <a:off x="609600" y="533400"/>
            <a:ext cx="8305800" cy="97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1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cs typeface="Times New Roman" pitchFamily="18" charset="0"/>
              </a:rPr>
              <a:t>There are two ways to </a:t>
            </a:r>
            <a:r>
              <a:rPr lang="en-US" sz="2500" dirty="0" smtClean="0">
                <a:cs typeface="Times New Roman" pitchFamily="18" charset="0"/>
              </a:rPr>
              <a:t>reuse the code in a </a:t>
            </a:r>
            <a:r>
              <a:rPr lang="en-US" sz="2500" dirty="0">
                <a:cs typeface="Times New Roman" pitchFamily="18" charset="0"/>
              </a:rPr>
              <a:t>class: </a:t>
            </a:r>
            <a:r>
              <a:rPr lang="en-US" sz="2500" dirty="0" smtClean="0">
                <a:cs typeface="Times New Roman" pitchFamily="18" charset="0"/>
              </a:rPr>
              <a:t/>
            </a:r>
            <a:br>
              <a:rPr lang="en-US" sz="2500" dirty="0" smtClean="0">
                <a:cs typeface="Times New Roman" pitchFamily="18" charset="0"/>
              </a:rPr>
            </a:br>
            <a:r>
              <a:rPr lang="en-US" sz="2500" dirty="0" smtClean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inheritance</a:t>
            </a:r>
            <a:r>
              <a:rPr lang="en-US" sz="2500" dirty="0" smtClean="0">
                <a:cs typeface="Times New Roman" pitchFamily="18" charset="0"/>
              </a:rPr>
              <a:t> </a:t>
            </a:r>
            <a:r>
              <a:rPr lang="en-US" sz="2500" dirty="0">
                <a:cs typeface="Times New Roman" pitchFamily="18" charset="0"/>
              </a:rPr>
              <a:t>&amp; </a:t>
            </a:r>
            <a:r>
              <a:rPr lang="en-US" sz="2500" dirty="0">
                <a:solidFill>
                  <a:schemeClr val="accent2">
                    <a:lumMod val="75000"/>
                  </a:schemeClr>
                </a:solidFill>
                <a:cs typeface="Times New Roman" pitchFamily="18" charset="0"/>
              </a:rPr>
              <a:t>containment</a:t>
            </a:r>
            <a:endParaRPr lang="en-US" sz="2500" dirty="0">
              <a:solidFill>
                <a:schemeClr val="accent2">
                  <a:lumMod val="75000"/>
                </a:schemeClr>
              </a:solidFill>
            </a:endParaRPr>
          </a:p>
        </p:txBody>
      </p:sp>
      <p:grpSp>
        <p:nvGrpSpPr>
          <p:cNvPr id="224264" name="Group 8"/>
          <p:cNvGrpSpPr>
            <a:grpSpLocks/>
          </p:cNvGrpSpPr>
          <p:nvPr/>
        </p:nvGrpSpPr>
        <p:grpSpPr bwMode="auto">
          <a:xfrm>
            <a:off x="457200" y="3433763"/>
            <a:ext cx="8229600" cy="3348037"/>
            <a:chOff x="432" y="2163"/>
            <a:chExt cx="5184" cy="2109"/>
          </a:xfrm>
        </p:grpSpPr>
        <p:sp>
          <p:nvSpPr>
            <p:cNvPr id="51207" name="Text Box 5"/>
            <p:cNvSpPr txBox="1">
              <a:spLocks noChangeArrowheads="1"/>
            </p:cNvSpPr>
            <p:nvPr/>
          </p:nvSpPr>
          <p:spPr bwMode="auto">
            <a:xfrm>
              <a:off x="432" y="3419"/>
              <a:ext cx="5088" cy="8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dirty="0">
                  <a:cs typeface="Times New Roman" pitchFamily="18" charset="0"/>
                </a:rPr>
                <a:t>This definition of </a:t>
              </a:r>
              <a:r>
                <a:rPr lang="en-US" i="1" dirty="0" err="1" smtClean="0">
                  <a:cs typeface="Times New Roman" pitchFamily="18" charset="0"/>
                </a:rPr>
                <a:t>manager_has</a:t>
              </a:r>
              <a:r>
                <a:rPr lang="en-US" i="1" dirty="0" err="1">
                  <a:cs typeface="Times New Roman" pitchFamily="18" charset="0"/>
                </a:rPr>
                <a:t>_</a:t>
              </a:r>
              <a:r>
                <a:rPr lang="en-US" i="1" dirty="0" err="1" smtClean="0">
                  <a:cs typeface="Times New Roman" pitchFamily="18" charset="0"/>
                </a:rPr>
                <a:t>a</a:t>
              </a:r>
              <a:r>
                <a:rPr lang="en-US" dirty="0" smtClean="0">
                  <a:cs typeface="Times New Roman" pitchFamily="18" charset="0"/>
                </a:rPr>
                <a:t> </a:t>
              </a:r>
              <a:r>
                <a:rPr lang="en-US" dirty="0">
                  <a:cs typeface="Times New Roman" pitchFamily="18" charset="0"/>
                </a:rPr>
                <a:t>class </a:t>
              </a:r>
              <a:r>
                <a:rPr lang="en-US" dirty="0" smtClean="0">
                  <a:cs typeface="Times New Roman" pitchFamily="18" charset="0"/>
                </a:rPr>
                <a:t>does not use inheritance </a:t>
              </a:r>
              <a:r>
                <a:rPr lang="en-US" dirty="0">
                  <a:cs typeface="Times New Roman" pitchFamily="18" charset="0"/>
                </a:rPr>
                <a:t>relationship </a:t>
              </a:r>
              <a:r>
                <a:rPr lang="en-US" dirty="0"/>
                <a:t>with the employee class. It cannot be added to a list of employees, manager is not an employee in this definition!</a:t>
              </a:r>
            </a:p>
          </p:txBody>
        </p:sp>
        <p:sp>
          <p:nvSpPr>
            <p:cNvPr id="51208" name="Rectangle 7"/>
            <p:cNvSpPr>
              <a:spLocks noChangeArrowheads="1"/>
            </p:cNvSpPr>
            <p:nvPr/>
          </p:nvSpPr>
          <p:spPr bwMode="auto">
            <a:xfrm>
              <a:off x="480" y="2163"/>
              <a:ext cx="5136" cy="1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lnSpc>
                  <a:spcPct val="5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85800" algn="l"/>
                  <a:tab pos="1092200" algn="l"/>
                  <a:tab pos="1485900" algn="l"/>
                  <a:tab pos="2235200" algn="l"/>
                  <a:tab pos="4114800" algn="l"/>
                </a:tabLst>
              </a:pPr>
              <a:r>
                <a:rPr lang="en-US" dirty="0">
                  <a:cs typeface="Times New Roman" pitchFamily="18" charset="0"/>
                </a:rPr>
                <a:t>	You could define:</a:t>
              </a:r>
            </a:p>
            <a:p>
              <a:pPr marL="342900" indent="-342900">
                <a:lnSpc>
                  <a:spcPct val="9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85800" algn="l"/>
                  <a:tab pos="1092200" algn="l"/>
                  <a:tab pos="1485900" algn="l"/>
                  <a:tab pos="2235200" algn="l"/>
                  <a:tab pos="4114800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class </a:t>
              </a:r>
              <a:r>
                <a:rPr lang="en-US" dirty="0" err="1" smtClean="0">
                  <a:latin typeface="Arial" pitchFamily="34" charset="0"/>
                  <a:cs typeface="Times New Roman" pitchFamily="18" charset="0"/>
                </a:rPr>
                <a:t>manager_has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_</a:t>
              </a:r>
              <a:r>
                <a:rPr lang="en-US" dirty="0" err="1" smtClean="0">
                  <a:latin typeface="Arial" pitchFamily="34" charset="0"/>
                  <a:cs typeface="Times New Roman" pitchFamily="18" charset="0"/>
                </a:rPr>
                <a:t>a</a:t>
              </a:r>
              <a:r>
                <a:rPr lang="en-US" dirty="0" smtClean="0">
                  <a:latin typeface="Arial" pitchFamily="34" charset="0"/>
                  <a:cs typeface="Times New Roman" pitchFamily="18" charset="0"/>
                </a:rPr>
                <a:t> 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{	// containment: "</a:t>
              </a:r>
              <a:r>
                <a:rPr lang="en-US" i="1" dirty="0">
                  <a:latin typeface="Arial" pitchFamily="34" charset="0"/>
                  <a:cs typeface="Times New Roman" pitchFamily="18" charset="0"/>
                </a:rPr>
                <a:t>has-a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"</a:t>
              </a:r>
            </a:p>
            <a:p>
              <a:pPr marL="342900" indent="-342900">
                <a:lnSpc>
                  <a:spcPct val="5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85800" algn="l"/>
                  <a:tab pos="1092200" algn="l"/>
                  <a:tab pos="1485900" algn="l"/>
                  <a:tab pos="2235200" algn="l"/>
                  <a:tab pos="4114800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	employee	</a:t>
              </a:r>
              <a:r>
                <a:rPr lang="en-US" dirty="0" err="1">
                  <a:latin typeface="Arial" pitchFamily="34" charset="0"/>
                  <a:cs typeface="Times New Roman" pitchFamily="18" charset="0"/>
                </a:rPr>
                <a:t>empl</a:t>
              </a:r>
              <a:r>
                <a:rPr lang="en-US" dirty="0">
                  <a:latin typeface="Arial" pitchFamily="34" charset="0"/>
                  <a:cs typeface="Times New Roman" pitchFamily="18" charset="0"/>
                </a:rPr>
                <a:t>;	// employee relation</a:t>
              </a:r>
            </a:p>
            <a:p>
              <a:pPr marL="342900" indent="-342900">
                <a:lnSpc>
                  <a:spcPct val="5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85800" algn="l"/>
                  <a:tab pos="1092200" algn="l"/>
                  <a:tab pos="1485900" algn="l"/>
                  <a:tab pos="2235200" algn="l"/>
                  <a:tab pos="4114800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		short		rank;	// or contains an employee</a:t>
              </a:r>
            </a:p>
            <a:p>
              <a:pPr marL="342900" indent="-342900">
                <a:lnSpc>
                  <a:spcPct val="5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  <a:tabLst>
                  <a:tab pos="685800" algn="l"/>
                  <a:tab pos="1092200" algn="l"/>
                  <a:tab pos="1485900" algn="l"/>
                  <a:tab pos="2235200" algn="l"/>
                  <a:tab pos="4114800" algn="l"/>
                </a:tabLst>
              </a:pPr>
              <a:r>
                <a:rPr lang="en-US" dirty="0">
                  <a:latin typeface="Arial" pitchFamily="34" charset="0"/>
                  <a:cs typeface="Times New Roman" pitchFamily="18" charset="0"/>
                </a:rPr>
                <a:t>}						</a:t>
              </a:r>
            </a:p>
          </p:txBody>
        </p:sp>
      </p:grpSp>
      <p:sp>
        <p:nvSpPr>
          <p:cNvPr id="224265" name="AutoShape 9"/>
          <p:cNvSpPr>
            <a:spLocks noChangeArrowheads="1"/>
          </p:cNvSpPr>
          <p:nvPr/>
        </p:nvSpPr>
        <p:spPr bwMode="auto">
          <a:xfrm>
            <a:off x="4800600" y="1828800"/>
            <a:ext cx="3352800" cy="1371600"/>
          </a:xfrm>
          <a:prstGeom prst="wedgeEllipseCallout">
            <a:avLst>
              <a:gd name="adj1" fmla="val -66875"/>
              <a:gd name="adj2" fmla="val 2866"/>
            </a:avLst>
          </a:prstGeom>
          <a:solidFill>
            <a:srgbClr val="FDFF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sz="2000" dirty="0" smtClean="0"/>
              <a:t>You want </a:t>
            </a:r>
            <a:r>
              <a:rPr lang="en-US" sz="2000" dirty="0"/>
              <a:t>to define a “manager” class with one more member</a:t>
            </a:r>
          </a:p>
        </p:txBody>
      </p:sp>
    </p:spTree>
    <p:extLst>
      <p:ext uri="{BB962C8B-B14F-4D97-AF65-F5344CB8AC3E}">
        <p14:creationId xmlns:p14="http://schemas.microsoft.com/office/powerpoint/2010/main" val="3525008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4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4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5600700" y="3657600"/>
            <a:ext cx="2133600" cy="31242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62000" y="3581400"/>
            <a:ext cx="6530030" cy="3124200"/>
            <a:chOff x="762000" y="3581400"/>
            <a:chExt cx="6530030" cy="3124200"/>
          </a:xfrm>
        </p:grpSpPr>
        <p:sp>
          <p:nvSpPr>
            <p:cNvPr id="2" name="Rectangle 1"/>
            <p:cNvSpPr/>
            <p:nvPr/>
          </p:nvSpPr>
          <p:spPr bwMode="auto">
            <a:xfrm>
              <a:off x="762000" y="3581400"/>
              <a:ext cx="2133600" cy="3124200"/>
            </a:xfrm>
            <a:prstGeom prst="rect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042970" y="6336268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*</a:t>
              </a:r>
              <a:r>
                <a:rPr lang="en-US" sz="1800" dirty="0" err="1" smtClean="0"/>
                <a:t>NextNode</a:t>
              </a:r>
              <a:endParaRPr lang="en-US" sz="18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204270" y="6304002"/>
              <a:ext cx="12490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 smtClean="0"/>
                <a:t>*</a:t>
              </a:r>
              <a:r>
                <a:rPr lang="en-US" sz="1800" dirty="0" err="1" smtClean="0"/>
                <a:t>NextNode</a:t>
              </a:r>
              <a:endParaRPr lang="en-US" sz="1800" dirty="0"/>
            </a:p>
          </p:txBody>
        </p:sp>
      </p:grp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609600" y="990600"/>
            <a:ext cx="80772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cs typeface="Times New Roman" pitchFamily="18" charset="0"/>
              </a:rPr>
              <a:t>In fact, manager is indeed an employee, what we should do is</a:t>
            </a:r>
          </a:p>
          <a:p>
            <a:pPr marL="342900" indent="-342900">
              <a:lnSpc>
                <a:spcPct val="9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manager_is</a:t>
            </a:r>
            <a:r>
              <a:rPr lang="en-US" sz="2500" dirty="0" err="1">
                <a:latin typeface="Arial" pitchFamily="34" charset="0"/>
                <a:cs typeface="Times New Roman" pitchFamily="18" charset="0"/>
              </a:rPr>
              <a:t>_</a:t>
            </a:r>
            <a:r>
              <a:rPr lang="en-US" sz="2500" dirty="0" err="1" smtClean="0">
                <a:latin typeface="Arial" pitchFamily="34" charset="0"/>
                <a:cs typeface="Times New Roman" pitchFamily="18" charset="0"/>
              </a:rPr>
              <a:t>a</a:t>
            </a:r>
            <a:r>
              <a:rPr lang="en-US" sz="25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: public employee 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sz="2500" dirty="0">
                <a:latin typeface="Arial" pitchFamily="34" charset="0"/>
                <a:cs typeface="Times New Roman" pitchFamily="18" charset="0"/>
              </a:rPr>
              <a:t>		short	rank;		// manager "</a:t>
            </a:r>
            <a:r>
              <a:rPr lang="en-US" sz="2500" i="1" dirty="0">
                <a:latin typeface="Arial" pitchFamily="34" charset="0"/>
                <a:cs typeface="Times New Roman" pitchFamily="18" charset="0"/>
              </a:rPr>
              <a:t>is-a</a:t>
            </a:r>
            <a:r>
              <a:rPr lang="en-US" sz="2500" dirty="0">
                <a:latin typeface="Arial" pitchFamily="34" charset="0"/>
                <a:cs typeface="Times New Roman" pitchFamily="18" charset="0"/>
              </a:rPr>
              <a:t>" employee</a:t>
            </a:r>
          </a:p>
          <a:p>
            <a:pPr marL="342900" indent="-342900">
              <a:lnSpc>
                <a:spcPct val="5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52227" name="Rectangle 3"/>
          <p:cNvSpPr>
            <a:spLocks noChangeArrowheads="1"/>
          </p:cNvSpPr>
          <p:nvPr/>
        </p:nvSpPr>
        <p:spPr bwMode="auto">
          <a:xfrm>
            <a:off x="565150" y="46038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Employee Example: inheritance </a:t>
            </a:r>
          </a:p>
        </p:txBody>
      </p:sp>
      <p:grpSp>
        <p:nvGrpSpPr>
          <p:cNvPr id="225299" name="Group 19"/>
          <p:cNvGrpSpPr>
            <a:grpSpLocks/>
          </p:cNvGrpSpPr>
          <p:nvPr/>
        </p:nvGrpSpPr>
        <p:grpSpPr bwMode="auto">
          <a:xfrm>
            <a:off x="762000" y="2895600"/>
            <a:ext cx="6880226" cy="3987800"/>
            <a:chOff x="480" y="1824"/>
            <a:chExt cx="4334" cy="2512"/>
          </a:xfrm>
        </p:grpSpPr>
        <p:sp>
          <p:nvSpPr>
            <p:cNvPr id="52229" name="Text Box 4"/>
            <p:cNvSpPr txBox="1">
              <a:spLocks noChangeArrowheads="1"/>
            </p:cNvSpPr>
            <p:nvPr/>
          </p:nvSpPr>
          <p:spPr bwMode="auto">
            <a:xfrm>
              <a:off x="480" y="1824"/>
              <a:ext cx="4135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ct val="115000"/>
                </a:lnSpc>
                <a:spcBef>
                  <a:spcPct val="50000"/>
                </a:spcBef>
                <a:buClr>
                  <a:srgbClr val="000000"/>
                </a:buClr>
                <a:buSzPct val="75000"/>
                <a:buFont typeface="Wingdings" pitchFamily="2" charset="2"/>
                <a:buNone/>
              </a:pPr>
              <a:r>
                <a:rPr lang="en-US" sz="2500" dirty="0">
                  <a:cs typeface="Times New Roman" pitchFamily="18" charset="0"/>
                </a:rPr>
                <a:t>The structures of the two manager-definitions are:</a:t>
              </a:r>
              <a:endParaRPr lang="en-US" sz="2500" dirty="0"/>
            </a:p>
          </p:txBody>
        </p:sp>
        <p:sp>
          <p:nvSpPr>
            <p:cNvPr id="52230" name="Rectangle 5"/>
            <p:cNvSpPr>
              <a:spLocks noChangeArrowheads="1"/>
            </p:cNvSpPr>
            <p:nvPr/>
          </p:nvSpPr>
          <p:spPr bwMode="auto">
            <a:xfrm>
              <a:off x="624" y="2566"/>
              <a:ext cx="100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231" name="Text Box 6"/>
            <p:cNvSpPr txBox="1">
              <a:spLocks noChangeArrowheads="1"/>
            </p:cNvSpPr>
            <p:nvPr/>
          </p:nvSpPr>
          <p:spPr bwMode="auto">
            <a:xfrm>
              <a:off x="662" y="2538"/>
              <a:ext cx="97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/>
                <a:t>name</a:t>
              </a:r>
            </a:p>
            <a:p>
              <a:r>
                <a:rPr lang="en-US" dirty="0"/>
                <a:t>id</a:t>
              </a:r>
            </a:p>
            <a:p>
              <a:r>
                <a:rPr lang="en-US" dirty="0"/>
                <a:t>department</a:t>
              </a:r>
            </a:p>
          </p:txBody>
        </p:sp>
        <p:sp>
          <p:nvSpPr>
            <p:cNvPr id="52232" name="Text Box 7"/>
            <p:cNvSpPr txBox="1">
              <a:spLocks noChangeArrowheads="1"/>
            </p:cNvSpPr>
            <p:nvPr/>
          </p:nvSpPr>
          <p:spPr bwMode="auto">
            <a:xfrm>
              <a:off x="675" y="2256"/>
              <a:ext cx="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employee</a:t>
              </a:r>
            </a:p>
          </p:txBody>
        </p:sp>
        <p:sp>
          <p:nvSpPr>
            <p:cNvPr id="52233" name="Rectangle 8"/>
            <p:cNvSpPr>
              <a:spLocks noChangeArrowheads="1"/>
            </p:cNvSpPr>
            <p:nvPr/>
          </p:nvSpPr>
          <p:spPr bwMode="auto">
            <a:xfrm>
              <a:off x="2112" y="2592"/>
              <a:ext cx="1008" cy="8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234" name="Text Box 9"/>
            <p:cNvSpPr txBox="1">
              <a:spLocks noChangeArrowheads="1"/>
            </p:cNvSpPr>
            <p:nvPr/>
          </p:nvSpPr>
          <p:spPr bwMode="auto">
            <a:xfrm>
              <a:off x="2150" y="2564"/>
              <a:ext cx="97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name</a:t>
              </a:r>
            </a:p>
            <a:p>
              <a:r>
                <a:rPr lang="en-US"/>
                <a:t>id</a:t>
              </a:r>
            </a:p>
            <a:p>
              <a:r>
                <a:rPr lang="en-US"/>
                <a:t>department</a:t>
              </a:r>
            </a:p>
          </p:txBody>
        </p:sp>
        <p:sp>
          <p:nvSpPr>
            <p:cNvPr id="52235" name="Text Box 10"/>
            <p:cNvSpPr txBox="1">
              <a:spLocks noChangeArrowheads="1"/>
            </p:cNvSpPr>
            <p:nvPr/>
          </p:nvSpPr>
          <p:spPr bwMode="auto">
            <a:xfrm>
              <a:off x="2016" y="2256"/>
              <a:ext cx="134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 smtClean="0"/>
                <a:t>manager_has_a</a:t>
              </a:r>
              <a:endParaRPr lang="en-US" dirty="0"/>
            </a:p>
          </p:txBody>
        </p:sp>
        <p:sp>
          <p:nvSpPr>
            <p:cNvPr id="52236" name="Rectangle 11"/>
            <p:cNvSpPr>
              <a:spLocks noChangeArrowheads="1"/>
            </p:cNvSpPr>
            <p:nvPr/>
          </p:nvSpPr>
          <p:spPr bwMode="auto">
            <a:xfrm>
              <a:off x="2064" y="2544"/>
              <a:ext cx="1104" cy="12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7" name="Text Box 12"/>
            <p:cNvSpPr txBox="1">
              <a:spLocks noChangeArrowheads="1"/>
            </p:cNvSpPr>
            <p:nvPr/>
          </p:nvSpPr>
          <p:spPr bwMode="auto">
            <a:xfrm>
              <a:off x="2160" y="3456"/>
              <a:ext cx="4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rank</a:t>
              </a:r>
            </a:p>
          </p:txBody>
        </p:sp>
        <p:sp>
          <p:nvSpPr>
            <p:cNvPr id="52238" name="Rectangle 13"/>
            <p:cNvSpPr>
              <a:spLocks noChangeArrowheads="1"/>
            </p:cNvSpPr>
            <p:nvPr/>
          </p:nvSpPr>
          <p:spPr bwMode="auto">
            <a:xfrm>
              <a:off x="3696" y="2566"/>
              <a:ext cx="1008" cy="9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52239" name="Text Box 14"/>
            <p:cNvSpPr txBox="1">
              <a:spLocks noChangeArrowheads="1"/>
            </p:cNvSpPr>
            <p:nvPr/>
          </p:nvSpPr>
          <p:spPr bwMode="auto">
            <a:xfrm>
              <a:off x="3734" y="2538"/>
              <a:ext cx="978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/>
                <a:t>name</a:t>
              </a:r>
            </a:p>
            <a:p>
              <a:r>
                <a:rPr lang="en-US"/>
                <a:t>id</a:t>
              </a:r>
            </a:p>
            <a:p>
              <a:r>
                <a:rPr lang="en-US"/>
                <a:t>department</a:t>
              </a:r>
            </a:p>
            <a:p>
              <a:r>
                <a:rPr lang="en-US"/>
                <a:t>rank</a:t>
              </a:r>
            </a:p>
          </p:txBody>
        </p:sp>
        <p:sp>
          <p:nvSpPr>
            <p:cNvPr id="52240" name="Text Box 15"/>
            <p:cNvSpPr txBox="1">
              <a:spLocks noChangeArrowheads="1"/>
            </p:cNvSpPr>
            <p:nvPr/>
          </p:nvSpPr>
          <p:spPr bwMode="auto">
            <a:xfrm>
              <a:off x="3600" y="2256"/>
              <a:ext cx="121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dirty="0" err="1" smtClean="0"/>
                <a:t>manager_is_a</a:t>
              </a:r>
              <a:endParaRPr lang="en-US" dirty="0"/>
            </a:p>
          </p:txBody>
        </p:sp>
        <p:sp>
          <p:nvSpPr>
            <p:cNvPr id="52241" name="Text Box 16"/>
            <p:cNvSpPr txBox="1">
              <a:spLocks noChangeArrowheads="1"/>
            </p:cNvSpPr>
            <p:nvPr/>
          </p:nvSpPr>
          <p:spPr bwMode="auto">
            <a:xfrm>
              <a:off x="1968" y="3818"/>
              <a:ext cx="133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/>
                <a:t>"</a:t>
              </a:r>
              <a:r>
                <a:rPr lang="en-US" i="1" dirty="0"/>
                <a:t>has-a</a:t>
              </a:r>
              <a:r>
                <a:rPr lang="en-US" dirty="0"/>
                <a:t>" relation</a:t>
              </a:r>
            </a:p>
            <a:p>
              <a:pPr algn="ctr"/>
              <a:r>
                <a:rPr lang="en-US" dirty="0"/>
                <a:t>(containment)</a:t>
              </a:r>
            </a:p>
          </p:txBody>
        </p:sp>
        <p:sp>
          <p:nvSpPr>
            <p:cNvPr id="52242" name="Text Box 17"/>
            <p:cNvSpPr txBox="1">
              <a:spLocks noChangeArrowheads="1"/>
            </p:cNvSpPr>
            <p:nvPr/>
          </p:nvSpPr>
          <p:spPr bwMode="auto">
            <a:xfrm>
              <a:off x="3600" y="3504"/>
              <a:ext cx="1193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dirty="0"/>
                <a:t>"</a:t>
              </a:r>
              <a:r>
                <a:rPr lang="en-US" i="1" dirty="0"/>
                <a:t>is-a</a:t>
              </a:r>
              <a:r>
                <a:rPr lang="en-US" dirty="0"/>
                <a:t>" relation</a:t>
              </a:r>
            </a:p>
            <a:p>
              <a:pPr algn="ctr"/>
              <a:r>
                <a:rPr lang="en-US" dirty="0"/>
                <a:t>(inheritance)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11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685800" y="2130425"/>
            <a:ext cx="8229600" cy="236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class PriQueue </a:t>
            </a:r>
            <a:r>
              <a:rPr lang="en-US" sz="2800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: public Queue 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public: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PriQueue(int n): Queue(n) { };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int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getMax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(void) { ... };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} 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52400" y="117475"/>
            <a:ext cx="89154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PriQueue </a:t>
            </a:r>
            <a:r>
              <a:rPr lang="en-US" sz="3400" b="1" i="1">
                <a:solidFill>
                  <a:schemeClr val="accent2"/>
                </a:solidFill>
                <a:cs typeface="Times New Roman" pitchFamily="18" charset="0"/>
              </a:rPr>
              <a:t>is-a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Queue</a:t>
            </a:r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669925" y="1133475"/>
            <a:ext cx="587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We extended </a:t>
            </a:r>
            <a:r>
              <a:rPr lang="en-US" sz="2800" i="1"/>
              <a:t>Queue</a:t>
            </a:r>
            <a:r>
              <a:rPr lang="en-US" sz="2800"/>
              <a:t> to obtain </a:t>
            </a:r>
            <a:r>
              <a:rPr lang="en-US" sz="2800" i="1"/>
              <a:t>PriQueue</a:t>
            </a:r>
          </a:p>
        </p:txBody>
      </p:sp>
      <p:sp>
        <p:nvSpPr>
          <p:cNvPr id="53253" name="Text Box 5"/>
          <p:cNvSpPr txBox="1">
            <a:spLocks noChangeArrowheads="1"/>
          </p:cNvSpPr>
          <p:nvPr/>
        </p:nvSpPr>
        <p:spPr bwMode="auto">
          <a:xfrm>
            <a:off x="685800" y="5119688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800"/>
              <a:t>We do not need to redefine enqueue and dequeue functions.</a:t>
            </a:r>
            <a:endParaRPr lang="en-US" sz="2800" i="1"/>
          </a:p>
        </p:txBody>
      </p:sp>
    </p:spTree>
    <p:extLst>
      <p:ext uri="{BB962C8B-B14F-4D97-AF65-F5344CB8AC3E}">
        <p14:creationId xmlns:p14="http://schemas.microsoft.com/office/powerpoint/2010/main" val="4112919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074"/>
          <p:cNvSpPr>
            <a:spLocks noChangeArrowheads="1"/>
          </p:cNvSpPr>
          <p:nvPr/>
        </p:nvSpPr>
        <p:spPr bwMode="auto">
          <a:xfrm>
            <a:off x="381000" y="644525"/>
            <a:ext cx="8534400" cy="670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PriQueue_has_a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{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protected: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Queue *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	// contains a Queue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public: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PriQueue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n) {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new Queue(n);};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void enqueue(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v) {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-&gt;enqueue(v);} </a:t>
            </a:r>
            <a:r>
              <a:rPr lang="en-US" i="1" dirty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//redefine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dequeue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() {return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dequeue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();} </a:t>
            </a:r>
            <a:r>
              <a:rPr lang="en-US" i="1" dirty="0">
                <a:solidFill>
                  <a:srgbClr val="00B0F0"/>
                </a:solidFill>
                <a:latin typeface="Arial" pitchFamily="34" charset="0"/>
                <a:cs typeface="Times New Roman" pitchFamily="18" charset="0"/>
              </a:rPr>
              <a:t>//redefine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getMax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(void) {...};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PriQueue_has_a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p = new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PriQueue_has_a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(10);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p-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&gt;enqueue(7);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nt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x = p-&gt;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dequeue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();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 smtClean="0">
                <a:latin typeface="Arial" pitchFamily="34" charset="0"/>
                <a:cs typeface="Times New Roman" pitchFamily="18" charset="0"/>
              </a:rPr>
              <a:t>// Without redefinition: need to change 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 into public and use: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p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enqueue(7);</a:t>
            </a: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x = p-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&gt;</a:t>
            </a:r>
            <a:r>
              <a:rPr lang="en-US" dirty="0" err="1" smtClean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cs</a:t>
            </a:r>
            <a:r>
              <a:rPr lang="en-US" dirty="0" smtClean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-&gt;</a:t>
            </a:r>
            <a:r>
              <a:rPr lang="en-US" dirty="0" err="1" smtClean="0">
                <a:latin typeface="Arial" pitchFamily="34" charset="0"/>
                <a:cs typeface="Times New Roman" pitchFamily="18" charset="0"/>
              </a:rPr>
              <a:t>dequeue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();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342900" indent="-342900">
              <a:lnSpc>
                <a:spcPct val="65000"/>
              </a:lnSpc>
              <a:spcBef>
                <a:spcPct val="50000"/>
              </a:spcBef>
              <a:buClr>
                <a:srgbClr val="000000"/>
              </a:buClr>
              <a:buSzPct val="75000"/>
              <a:buFont typeface="Wingdings" pitchFamily="2" charset="2"/>
              <a:buNone/>
              <a:tabLst>
                <a:tab pos="685800" algn="l"/>
                <a:tab pos="1092200" algn="l"/>
                <a:tab pos="1485900" algn="l"/>
                <a:tab pos="2235200" algn="l"/>
                <a:tab pos="4114800" algn="l"/>
                <a:tab pos="6172200" algn="l"/>
                <a:tab pos="6286500" algn="l"/>
              </a:tabLst>
            </a:pPr>
            <a:endParaRPr lang="en-US" dirty="0">
              <a:latin typeface="Arial" pitchFamily="34" charset="0"/>
              <a:cs typeface="Times New Roman" pitchFamily="18" charset="0"/>
            </a:endParaRPr>
          </a:p>
        </p:txBody>
      </p:sp>
      <p:sp>
        <p:nvSpPr>
          <p:cNvPr id="54275" name="Rectangle 3075"/>
          <p:cNvSpPr>
            <a:spLocks noChangeArrowheads="1"/>
          </p:cNvSpPr>
          <p:nvPr/>
        </p:nvSpPr>
        <p:spPr bwMode="auto">
          <a:xfrm>
            <a:off x="152400" y="-76200"/>
            <a:ext cx="8915400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PriQueue </a:t>
            </a:r>
            <a:r>
              <a:rPr lang="en-US" sz="3400" b="1" i="1">
                <a:solidFill>
                  <a:schemeClr val="accent2"/>
                </a:solidFill>
                <a:cs typeface="Times New Roman" pitchFamily="18" charset="0"/>
              </a:rPr>
              <a:t>has-a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Queue</a:t>
            </a:r>
          </a:p>
        </p:txBody>
      </p:sp>
    </p:spTree>
    <p:extLst>
      <p:ext uri="{BB962C8B-B14F-4D97-AF65-F5344CB8AC3E}">
        <p14:creationId xmlns:p14="http://schemas.microsoft.com/office/powerpoint/2010/main" val="163465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PublListNode </a:t>
            </a:r>
            <a:r>
              <a:rPr lang="en-US" sz="3400" b="1" i="1">
                <a:solidFill>
                  <a:schemeClr val="accent2"/>
                </a:solidFill>
                <a:cs typeface="Times New Roman" pitchFamily="18" charset="0"/>
              </a:rPr>
              <a:t>has-a</a:t>
            </a: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 Publication </a:t>
            </a:r>
          </a:p>
        </p:txBody>
      </p:sp>
      <p:sp>
        <p:nvSpPr>
          <p:cNvPr id="55299" name="Rectangle 1027"/>
          <p:cNvSpPr>
            <a:spLocks noChangeArrowheads="1"/>
          </p:cNvSpPr>
          <p:nvPr/>
        </p:nvSpPr>
        <p:spPr bwMode="auto">
          <a:xfrm>
            <a:off x="565150" y="966788"/>
            <a:ext cx="8121650" cy="559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lnSpc>
                <a:spcPct val="110000"/>
              </a:lnSpc>
              <a:tabLst>
                <a:tab pos="457200" algn="l"/>
              </a:tabLst>
            </a:pPr>
            <a:r>
              <a:rPr lang="en-US" sz="2500" dirty="0">
                <a:cs typeface="Times New Roman" pitchFamily="18" charset="0"/>
              </a:rPr>
              <a:t>In our previous example: A linked list of nodes of different publications is defined by </a:t>
            </a:r>
            <a:r>
              <a:rPr lang="en-US" sz="2500" i="1" dirty="0">
                <a:cs typeface="Times New Roman" pitchFamily="18" charset="0"/>
              </a:rPr>
              <a:t>has-a</a:t>
            </a:r>
            <a:r>
              <a:rPr lang="en-US" sz="2500" dirty="0">
                <a:cs typeface="Times New Roman" pitchFamily="18" charset="0"/>
              </a:rPr>
              <a:t> relations as follows:</a:t>
            </a:r>
          </a:p>
          <a:p>
            <a:pPr algn="just" defTabSz="966788">
              <a:lnSpc>
                <a:spcPct val="130000"/>
              </a:lnSpc>
              <a:tabLst>
                <a:tab pos="457200" algn="l"/>
              </a:tabLst>
            </a:pPr>
            <a:endParaRPr lang="en-US" sz="2500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lnSpc>
                <a:spcPct val="130000"/>
              </a:lnSpc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class 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algn="just" defTabSz="966788"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Publication *node;	</a:t>
            </a:r>
          </a:p>
          <a:p>
            <a:pPr algn="just" defTabSz="966788"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sz="2800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sz="2800" dirty="0">
                <a:latin typeface="Arial" pitchFamily="34" charset="0"/>
                <a:cs typeface="Times New Roman" pitchFamily="18" charset="0"/>
              </a:rPr>
              <a:t> *next;</a:t>
            </a:r>
          </a:p>
          <a:p>
            <a:pPr algn="just" defTabSz="966788">
              <a:tabLst>
                <a:tab pos="457200" algn="l"/>
              </a:tabLst>
            </a:pPr>
            <a:r>
              <a:rPr lang="en-US" sz="2800" dirty="0">
                <a:latin typeface="Arial" pitchFamily="34" charset="0"/>
                <a:cs typeface="Times New Roman" pitchFamily="18" charset="0"/>
              </a:rPr>
              <a:t>	}</a:t>
            </a:r>
          </a:p>
          <a:p>
            <a:pPr algn="just" defTabSz="966788">
              <a:tabLst>
                <a:tab pos="457200" algn="l"/>
              </a:tabLst>
            </a:pPr>
            <a:endParaRPr lang="en-US" sz="2800" dirty="0">
              <a:latin typeface="Arial" pitchFamily="34" charset="0"/>
              <a:cs typeface="Times New Roman" pitchFamily="18" charset="0"/>
            </a:endParaRPr>
          </a:p>
          <a:p>
            <a:pPr algn="just" defTabSz="966788">
              <a:tabLst>
                <a:tab pos="457200" algn="l"/>
              </a:tabLst>
            </a:pPr>
            <a:r>
              <a:rPr lang="en-US" sz="2500" dirty="0">
                <a:latin typeface="Times" pitchFamily="18" charset="0"/>
                <a:cs typeface="Times New Roman" pitchFamily="18" charset="0"/>
              </a:rPr>
              <a:t>This list will allow you to </a:t>
            </a:r>
            <a:r>
              <a:rPr lang="en-US" sz="2500" dirty="0" smtClean="0">
                <a:latin typeface="Times" pitchFamily="18" charset="0"/>
                <a:cs typeface="Times New Roman" pitchFamily="18" charset="0"/>
              </a:rPr>
              <a:t>contain any 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kind of objects from the publication hierarchy, e.g., book, newspaper, </a:t>
            </a:r>
            <a:r>
              <a:rPr lang="en-US" sz="2500" dirty="0" err="1">
                <a:latin typeface="Times" pitchFamily="18" charset="0"/>
                <a:cs typeface="Times New Roman" pitchFamily="18" charset="0"/>
              </a:rPr>
              <a:t>FtpReport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, and so on ... </a:t>
            </a:r>
          </a:p>
          <a:p>
            <a:pPr algn="just" defTabSz="966788">
              <a:tabLst>
                <a:tab pos="457200" algn="l"/>
              </a:tabLst>
            </a:pPr>
            <a:endParaRPr lang="en-US" sz="2500" dirty="0">
              <a:latin typeface="Times" pitchFamily="18" charset="0"/>
              <a:cs typeface="Times New Roman" pitchFamily="18" charset="0"/>
            </a:endParaRPr>
          </a:p>
          <a:p>
            <a:pPr algn="just" defTabSz="966788">
              <a:tabLst>
                <a:tab pos="457200" algn="l"/>
              </a:tabLst>
            </a:pPr>
            <a:r>
              <a:rPr lang="en-US" sz="2500" b="1" dirty="0">
                <a:latin typeface="Times" pitchFamily="18" charset="0"/>
                <a:cs typeface="Times New Roman" pitchFamily="18" charset="0"/>
              </a:rPr>
              <a:t>Should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 we extend </a:t>
            </a:r>
            <a:r>
              <a:rPr lang="en-US" sz="2500" i="1" dirty="0">
                <a:latin typeface="Times" pitchFamily="18" charset="0"/>
                <a:cs typeface="Times New Roman" pitchFamily="18" charset="0"/>
              </a:rPr>
              <a:t>publication 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here?</a:t>
            </a:r>
          </a:p>
        </p:txBody>
      </p:sp>
    </p:spTree>
    <p:extLst>
      <p:ext uri="{BB962C8B-B14F-4D97-AF65-F5344CB8AC3E}">
        <p14:creationId xmlns:p14="http://schemas.microsoft.com/office/powerpoint/2010/main" val="3285681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/>
          <p:cNvSpPr>
            <a:spLocks noChangeArrowheads="1"/>
          </p:cNvSpPr>
          <p:nvPr/>
        </p:nvSpPr>
        <p:spPr bwMode="auto">
          <a:xfrm>
            <a:off x="1219200" y="666335"/>
            <a:ext cx="7162800" cy="619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6744" tIns="48372" rIns="96744" bIns="48372">
            <a:spAutoFit/>
          </a:bodyPr>
          <a:lstStyle/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Principles and features of object orientation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Class 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composition and definition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information hiding: public, protected and private 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Scope Resolution Operator </a:t>
            </a: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Queue class example and time class example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Memory management (static, stack, and heap)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Garbage collection, constructor, destructor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chemeClr val="bg1">
                    <a:lumMod val="65000"/>
                  </a:schemeClr>
                </a:solidFill>
                <a:cs typeface="Times New Roman" pitchFamily="18" charset="0"/>
              </a:rPr>
              <a:t>Inheritance and hierarchy</a:t>
            </a:r>
            <a:endParaRPr lang="en-GB" dirty="0">
              <a:solidFill>
                <a:schemeClr val="bg1">
                  <a:lumMod val="65000"/>
                </a:schemeClr>
              </a:solidFill>
              <a:cs typeface="Times New Roman" pitchFamily="18" charset="0"/>
            </a:endParaRP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Multiple </a:t>
            </a: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inheritance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Inheritance </a:t>
            </a: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and polymorphism</a:t>
            </a:r>
            <a:endParaRPr lang="en-GB" dirty="0">
              <a:solidFill>
                <a:srgbClr val="0033CC"/>
              </a:solidFill>
              <a:cs typeface="Times New Roman" pitchFamily="18" charset="0"/>
            </a:endParaRPr>
          </a:p>
          <a:p>
            <a:pPr marL="844550" lvl="1" indent="-357188" defTabSz="966788">
              <a:lnSpc>
                <a:spcPct val="110000"/>
              </a:lnSpc>
              <a:buFontTx/>
              <a:buChar char="•"/>
            </a:pPr>
            <a:r>
              <a:rPr lang="en-GB" dirty="0">
                <a:solidFill>
                  <a:srgbClr val="0033CC"/>
                </a:solidFill>
                <a:cs typeface="Times New Roman" pitchFamily="18" charset="0"/>
              </a:rPr>
              <a:t>Publication and Personnel examples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solidFill>
                  <a:srgbClr val="0033CC"/>
                </a:solidFill>
                <a:cs typeface="Times New Roman" pitchFamily="18" charset="0"/>
              </a:rPr>
              <a:t>Inheritance vs. Containment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File operations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Exception handling</a:t>
            </a:r>
          </a:p>
          <a:p>
            <a:pPr marL="366713" indent="-366713" defTabSz="966788">
              <a:lnSpc>
                <a:spcPct val="110000"/>
              </a:lnSpc>
              <a:buFont typeface="Wingdings" pitchFamily="2" charset="2"/>
              <a:buChar char="§"/>
            </a:pPr>
            <a:r>
              <a:rPr lang="en-GB" dirty="0" smtClean="0">
                <a:cs typeface="Times New Roman" pitchFamily="18" charset="0"/>
              </a:rPr>
              <a:t>Summary</a:t>
            </a:r>
            <a:endParaRPr lang="en-GB" dirty="0">
              <a:cs typeface="Times New Roman" pitchFamily="18" charset="0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71513" y="76200"/>
            <a:ext cx="7796212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Chapter Outline</a:t>
            </a:r>
            <a:endParaRPr lang="en-US" sz="3400" b="1" dirty="0">
              <a:solidFill>
                <a:schemeClr val="accent2"/>
              </a:solidFill>
            </a:endParaRPr>
          </a:p>
        </p:txBody>
      </p:sp>
      <p:sp>
        <p:nvSpPr>
          <p:cNvPr id="2" name="Right Arrow 1"/>
          <p:cNvSpPr/>
          <p:nvPr/>
        </p:nvSpPr>
        <p:spPr bwMode="auto">
          <a:xfrm>
            <a:off x="761048" y="3886200"/>
            <a:ext cx="395287" cy="457200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69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81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781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81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8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8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78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8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78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781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781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781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81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81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781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Difference between </a:t>
            </a:r>
            <a:r>
              <a:rPr lang="en-US" sz="3400" b="1" i="1" dirty="0">
                <a:solidFill>
                  <a:schemeClr val="accent2"/>
                </a:solidFill>
                <a:cs typeface="Times New Roman" pitchFamily="18" charset="0"/>
              </a:rPr>
              <a:t>has-a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and </a:t>
            </a:r>
            <a:r>
              <a:rPr lang="en-US" sz="3400" b="1" i="1" dirty="0">
                <a:solidFill>
                  <a:schemeClr val="accent2"/>
                </a:solidFill>
                <a:cs typeface="Times New Roman" pitchFamily="18" charset="0"/>
              </a:rPr>
              <a:t>is-a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 Relation</a:t>
            </a: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85800" y="966788"/>
            <a:ext cx="8153400" cy="48990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Use </a:t>
            </a:r>
            <a:r>
              <a:rPr lang="en-US" i="1" dirty="0">
                <a:cs typeface="Times New Roman" pitchFamily="18" charset="0"/>
              </a:rPr>
              <a:t>is-a</a:t>
            </a:r>
            <a:r>
              <a:rPr lang="en-US" dirty="0">
                <a:cs typeface="Times New Roman" pitchFamily="18" charset="0"/>
              </a:rPr>
              <a:t> relation (inheritance), </a:t>
            </a:r>
            <a:r>
              <a:rPr lang="en-US" dirty="0" smtClean="0">
                <a:cs typeface="Times New Roman" pitchFamily="18" charset="0"/>
              </a:rPr>
              <a:t>can use the members of the base class in the same way as its own members.</a:t>
            </a: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Use </a:t>
            </a:r>
            <a:r>
              <a:rPr lang="en-US" i="1" dirty="0">
                <a:cs typeface="Times New Roman" pitchFamily="18" charset="0"/>
              </a:rPr>
              <a:t>has-a</a:t>
            </a:r>
            <a:r>
              <a:rPr lang="en-US" dirty="0">
                <a:cs typeface="Times New Roman" pitchFamily="18" charset="0"/>
              </a:rPr>
              <a:t> relation, </a:t>
            </a:r>
            <a:r>
              <a:rPr lang="en-US" dirty="0" smtClean="0">
                <a:cs typeface="Times New Roman" pitchFamily="18" charset="0"/>
              </a:rPr>
              <a:t>have to add </a:t>
            </a:r>
            <a:r>
              <a:rPr lang="en-US" dirty="0">
                <a:cs typeface="Times New Roman" pitchFamily="18" charset="0"/>
              </a:rPr>
              <a:t>another level of access path</a:t>
            </a: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What are “</a:t>
            </a:r>
            <a:r>
              <a:rPr lang="en-US" i="1" dirty="0">
                <a:cs typeface="Times New Roman" pitchFamily="18" charset="0"/>
              </a:rPr>
              <a:t>is-a</a:t>
            </a:r>
            <a:r>
              <a:rPr lang="en-US" dirty="0">
                <a:cs typeface="Times New Roman" pitchFamily="18" charset="0"/>
              </a:rPr>
              <a:t>” relation and “</a:t>
            </a:r>
            <a:r>
              <a:rPr lang="en-US" i="1" dirty="0">
                <a:cs typeface="Times New Roman" pitchFamily="18" charset="0"/>
              </a:rPr>
              <a:t>has-a</a:t>
            </a:r>
            <a:r>
              <a:rPr lang="en-US" dirty="0">
                <a:cs typeface="Times New Roman" pitchFamily="18" charset="0"/>
              </a:rPr>
              <a:t>” relation? You need to ask following </a:t>
            </a:r>
            <a:r>
              <a:rPr lang="en-US" dirty="0" smtClean="0">
                <a:cs typeface="Times New Roman" pitchFamily="18" charset="0"/>
              </a:rPr>
              <a:t>questions to pass the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feeling</a:t>
            </a:r>
            <a:r>
              <a:rPr lang="en-US" dirty="0" smtClean="0">
                <a:cs typeface="Times New Roman" pitchFamily="18" charset="0"/>
              </a:rPr>
              <a:t> test:</a:t>
            </a: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A </a:t>
            </a:r>
            <a:r>
              <a:rPr lang="en-US" dirty="0" err="1">
                <a:cs typeface="Times New Roman" pitchFamily="18" charset="0"/>
              </a:rPr>
              <a:t>PriQueue</a:t>
            </a:r>
            <a:r>
              <a:rPr lang="en-US" dirty="0">
                <a:cs typeface="Times New Roman" pitchFamily="18" charset="0"/>
              </a:rPr>
              <a:t> is a Queue, or a </a:t>
            </a:r>
            <a:r>
              <a:rPr lang="en-US" dirty="0" err="1">
                <a:cs typeface="Times New Roman" pitchFamily="18" charset="0"/>
              </a:rPr>
              <a:t>PriQueue</a:t>
            </a:r>
            <a:r>
              <a:rPr lang="en-US" dirty="0">
                <a:cs typeface="Times New Roman" pitchFamily="18" charset="0"/>
              </a:rPr>
              <a:t> has a </a:t>
            </a:r>
            <a:r>
              <a:rPr lang="en-US" dirty="0" smtClean="0">
                <a:cs typeface="Times New Roman" pitchFamily="18" charset="0"/>
              </a:rPr>
              <a:t>Queue.</a:t>
            </a: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A manager is an employee, or a manager has an </a:t>
            </a:r>
            <a:r>
              <a:rPr lang="en-US" dirty="0" smtClean="0">
                <a:cs typeface="Times New Roman" pitchFamily="18" charset="0"/>
              </a:rPr>
              <a:t>employee.</a:t>
            </a: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A pixel is a point with color attached, or a pixel has a </a:t>
            </a:r>
            <a:r>
              <a:rPr lang="en-US" dirty="0" smtClean="0">
                <a:cs typeface="Times New Roman" pitchFamily="18" charset="0"/>
              </a:rPr>
              <a:t>point.</a:t>
            </a:r>
            <a:endParaRPr lang="en-US" dirty="0">
              <a:cs typeface="Times New Roman" pitchFamily="18" charset="0"/>
            </a:endParaRPr>
          </a:p>
          <a:p>
            <a:pPr defTabSz="966788">
              <a:lnSpc>
                <a:spcPct val="130000"/>
              </a:lnSpc>
              <a:tabLst>
                <a:tab pos="228600" algn="l"/>
              </a:tabLst>
            </a:pPr>
            <a:r>
              <a:rPr lang="en-US" dirty="0">
                <a:cs typeface="Times New Roman" pitchFamily="18" charset="0"/>
              </a:rPr>
              <a:t>•	A car is a tire, or a car has a </a:t>
            </a:r>
            <a:r>
              <a:rPr lang="en-US" dirty="0" smtClean="0">
                <a:cs typeface="Times New Roman" pitchFamily="18" charset="0"/>
              </a:rPr>
              <a:t>tire.</a:t>
            </a:r>
            <a:endParaRPr lang="en-US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959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Answer: When to Use Inheritance? </a:t>
            </a:r>
          </a:p>
        </p:txBody>
      </p:sp>
      <p:sp>
        <p:nvSpPr>
          <p:cNvPr id="230403" name="Rectangle 3"/>
          <p:cNvSpPr>
            <a:spLocks noChangeArrowheads="1"/>
          </p:cNvSpPr>
          <p:nvPr/>
        </p:nvSpPr>
        <p:spPr bwMode="auto">
          <a:xfrm>
            <a:off x="565150" y="762000"/>
            <a:ext cx="7893050" cy="6056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57200" indent="-457200" defTabSz="966788">
              <a:lnSpc>
                <a:spcPct val="110000"/>
              </a:lnSpc>
              <a:buFontTx/>
              <a:buChar char="•"/>
            </a:pPr>
            <a:r>
              <a:rPr lang="en-US" sz="3200" dirty="0">
                <a:cs typeface="Times New Roman" pitchFamily="18" charset="0"/>
              </a:rPr>
              <a:t>It is appropriate if the “</a:t>
            </a:r>
            <a:r>
              <a:rPr lang="en-US" sz="3200" i="1" dirty="0">
                <a:cs typeface="Times New Roman" pitchFamily="18" charset="0"/>
              </a:rPr>
              <a:t>is-a</a:t>
            </a:r>
            <a:r>
              <a:rPr lang="en-US" sz="3200" dirty="0">
                <a:cs typeface="Times New Roman" pitchFamily="18" charset="0"/>
              </a:rPr>
              <a:t>” relation holds between two classes.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e.g., Queue - </a:t>
            </a:r>
            <a:r>
              <a:rPr lang="en-US" sz="3200" dirty="0" err="1">
                <a:cs typeface="Times New Roman" pitchFamily="18" charset="0"/>
              </a:rPr>
              <a:t>PriQueue</a:t>
            </a:r>
            <a:r>
              <a:rPr lang="en-US" sz="3200" dirty="0">
                <a:cs typeface="Times New Roman" pitchFamily="18" charset="0"/>
              </a:rPr>
              <a:t> classes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employee - manager classes </a:t>
            </a:r>
          </a:p>
          <a:p>
            <a:pPr marL="457200" indent="-457200" defTabSz="966788">
              <a:lnSpc>
                <a:spcPct val="110000"/>
              </a:lnSpc>
              <a:buFontTx/>
              <a:buChar char="•"/>
            </a:pPr>
            <a:r>
              <a:rPr lang="en-US" sz="3200" dirty="0">
                <a:cs typeface="Times New Roman" pitchFamily="18" charset="0"/>
              </a:rPr>
              <a:t>It is </a:t>
            </a:r>
            <a:r>
              <a:rPr lang="en-US" sz="3200" b="1" dirty="0">
                <a:cs typeface="Times New Roman" pitchFamily="18" charset="0"/>
              </a:rPr>
              <a:t>not</a:t>
            </a:r>
            <a:r>
              <a:rPr lang="en-US" sz="3200" dirty="0">
                <a:cs typeface="Times New Roman" pitchFamily="18" charset="0"/>
              </a:rPr>
              <a:t> appropriate if only the “</a:t>
            </a:r>
            <a:r>
              <a:rPr lang="en-US" sz="3200" i="1" dirty="0">
                <a:cs typeface="Times New Roman" pitchFamily="18" charset="0"/>
              </a:rPr>
              <a:t>has-a</a:t>
            </a:r>
            <a:r>
              <a:rPr lang="en-US" sz="3200" dirty="0">
                <a:cs typeface="Times New Roman" pitchFamily="18" charset="0"/>
              </a:rPr>
              <a:t>” relation holds between two classes.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e.g.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tire - car classes </a:t>
            </a:r>
            <a:br>
              <a:rPr lang="en-US" sz="3200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publication - </a:t>
            </a:r>
            <a:r>
              <a:rPr lang="en-US" sz="3200" dirty="0" err="1">
                <a:cs typeface="Times New Roman" pitchFamily="18" charset="0"/>
              </a:rPr>
              <a:t>PublListNode</a:t>
            </a:r>
            <a:r>
              <a:rPr lang="en-US" sz="3200" dirty="0">
                <a:cs typeface="Times New Roman" pitchFamily="18" charset="0"/>
              </a:rPr>
              <a:t> </a:t>
            </a:r>
            <a:r>
              <a:rPr lang="en-US" sz="3200" dirty="0" smtClean="0">
                <a:cs typeface="Times New Roman" pitchFamily="18" charset="0"/>
              </a:rPr>
              <a:t>classes</a:t>
            </a:r>
          </a:p>
          <a:p>
            <a:pPr defTabSz="966788">
              <a:lnSpc>
                <a:spcPct val="110000"/>
              </a:lnSpc>
              <a:tabLst>
                <a:tab pos="457200" algn="l"/>
              </a:tabLst>
            </a:pPr>
            <a:r>
              <a:rPr lang="en-US" sz="3200" dirty="0">
                <a:cs typeface="Times New Roman" pitchFamily="18" charset="0"/>
              </a:rPr>
              <a:t>	person – linked list node of person</a:t>
            </a:r>
          </a:p>
          <a:p>
            <a:pPr defTabSz="966788">
              <a:lnSpc>
                <a:spcPct val="110000"/>
              </a:lnSpc>
              <a:tabLst>
                <a:tab pos="457200" algn="l"/>
              </a:tabLst>
            </a:pPr>
            <a:r>
              <a:rPr lang="en-US" sz="3200" dirty="0">
                <a:cs typeface="Times New Roman" pitchFamily="18" charset="0"/>
              </a:rPr>
              <a:t>	course - </a:t>
            </a:r>
            <a:r>
              <a:rPr lang="en-US" sz="3200" dirty="0" smtClean="0">
                <a:cs typeface="Times New Roman" pitchFamily="18" charset="0"/>
              </a:rPr>
              <a:t>student</a:t>
            </a:r>
            <a:endParaRPr lang="en-US" sz="320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60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0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403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ChangeArrowheads="1"/>
          </p:cNvSpPr>
          <p:nvPr/>
        </p:nvSpPr>
        <p:spPr bwMode="auto">
          <a:xfrm>
            <a:off x="565150" y="117475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Value Type and Reference Type</a:t>
            </a:r>
            <a:endParaRPr lang="en-US" sz="34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grpSp>
        <p:nvGrpSpPr>
          <p:cNvPr id="58371" name="Group 52"/>
          <p:cNvGrpSpPr>
            <a:grpSpLocks/>
          </p:cNvGrpSpPr>
          <p:nvPr/>
        </p:nvGrpSpPr>
        <p:grpSpPr bwMode="auto">
          <a:xfrm>
            <a:off x="685800" y="914400"/>
            <a:ext cx="8229600" cy="3321050"/>
            <a:chOff x="432" y="576"/>
            <a:chExt cx="5184" cy="2092"/>
          </a:xfrm>
        </p:grpSpPr>
        <p:sp>
          <p:nvSpPr>
            <p:cNvPr id="58385" name="Rectangle 2"/>
            <p:cNvSpPr>
              <a:spLocks noChangeArrowheads="1"/>
            </p:cNvSpPr>
            <p:nvPr/>
          </p:nvSpPr>
          <p:spPr bwMode="auto">
            <a:xfrm>
              <a:off x="432" y="576"/>
              <a:ext cx="5184" cy="7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sz="2500" dirty="0">
                  <a:cs typeface="Times New Roman" pitchFamily="18" charset="0"/>
                </a:rPr>
                <a:t>In an imperative language: all data can be accessed through named variable: </a:t>
              </a:r>
              <a:r>
                <a:rPr lang="en-US" sz="2500" b="1" dirty="0">
                  <a:cs typeface="Times New Roman" pitchFamily="18" charset="0"/>
                </a:rPr>
                <a:t>value </a:t>
              </a:r>
              <a:r>
                <a:rPr lang="en-US" sz="2500" b="1" dirty="0" smtClean="0">
                  <a:cs typeface="Times New Roman" pitchFamily="18" charset="0"/>
                </a:rPr>
                <a:t>type (value semantics)</a:t>
              </a:r>
              <a:r>
                <a:rPr lang="en-US" sz="2500" dirty="0" smtClean="0">
                  <a:cs typeface="Times New Roman" pitchFamily="18" charset="0"/>
                </a:rPr>
                <a:t>. </a:t>
              </a:r>
              <a:r>
                <a:rPr lang="en-US" sz="2500" dirty="0">
                  <a:cs typeface="Times New Roman" pitchFamily="18" charset="0"/>
                </a:rPr>
                <a:t>It may have a pointer (another variable) pointing to a variable (or data). </a:t>
              </a:r>
            </a:p>
          </p:txBody>
        </p:sp>
        <p:sp>
          <p:nvSpPr>
            <p:cNvPr id="58386" name="Rectangle 8"/>
            <p:cNvSpPr>
              <a:spLocks noChangeArrowheads="1"/>
            </p:cNvSpPr>
            <p:nvPr/>
          </p:nvSpPr>
          <p:spPr bwMode="auto">
            <a:xfrm>
              <a:off x="2200" y="2071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variable</a:t>
              </a:r>
              <a:endParaRPr lang="en-US" sz="1800"/>
            </a:p>
          </p:txBody>
        </p:sp>
        <p:sp>
          <p:nvSpPr>
            <p:cNvPr id="58387" name="Rectangle 9"/>
            <p:cNvSpPr>
              <a:spLocks noChangeArrowheads="1"/>
            </p:cNvSpPr>
            <p:nvPr/>
          </p:nvSpPr>
          <p:spPr bwMode="auto">
            <a:xfrm>
              <a:off x="2200" y="2210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name</a:t>
              </a:r>
              <a:endParaRPr lang="en-US" sz="1800"/>
            </a:p>
          </p:txBody>
        </p:sp>
        <p:sp>
          <p:nvSpPr>
            <p:cNvPr id="58388" name="Rectangle 10"/>
            <p:cNvSpPr>
              <a:spLocks noChangeArrowheads="1"/>
            </p:cNvSpPr>
            <p:nvPr/>
          </p:nvSpPr>
          <p:spPr bwMode="auto">
            <a:xfrm>
              <a:off x="2856" y="2064"/>
              <a:ext cx="9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record / structure</a:t>
              </a:r>
              <a:endParaRPr lang="en-US" sz="1800"/>
            </a:p>
          </p:txBody>
        </p:sp>
        <p:sp>
          <p:nvSpPr>
            <p:cNvPr id="58389" name="Rectangle 13"/>
            <p:cNvSpPr>
              <a:spLocks noChangeArrowheads="1"/>
            </p:cNvSpPr>
            <p:nvPr/>
          </p:nvSpPr>
          <p:spPr bwMode="auto">
            <a:xfrm>
              <a:off x="2822" y="2230"/>
              <a:ext cx="922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sz="1800" i="1"/>
                <a:t>string</a:t>
              </a:r>
              <a:r>
                <a:rPr lang="en-US" sz="1800"/>
                <a:t> name</a:t>
              </a:r>
            </a:p>
          </p:txBody>
        </p:sp>
        <p:sp>
          <p:nvSpPr>
            <p:cNvPr id="58390" name="Rectangle 14"/>
            <p:cNvSpPr>
              <a:spLocks noChangeArrowheads="1"/>
            </p:cNvSpPr>
            <p:nvPr/>
          </p:nvSpPr>
          <p:spPr bwMode="auto">
            <a:xfrm>
              <a:off x="2822" y="2430"/>
              <a:ext cx="922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sz="1800" i="1"/>
                <a:t>int</a:t>
              </a:r>
              <a:r>
                <a:rPr lang="en-US" sz="1800"/>
                <a:t>      ID</a:t>
              </a:r>
            </a:p>
          </p:txBody>
        </p:sp>
        <p:sp>
          <p:nvSpPr>
            <p:cNvPr id="58391" name="Rectangle 16"/>
            <p:cNvSpPr>
              <a:spLocks noChangeArrowheads="1"/>
            </p:cNvSpPr>
            <p:nvPr/>
          </p:nvSpPr>
          <p:spPr bwMode="auto">
            <a:xfrm>
              <a:off x="4168" y="2110"/>
              <a:ext cx="8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R, e.g., foo(R);</a:t>
              </a:r>
              <a:endParaRPr lang="en-US" sz="1800"/>
            </a:p>
          </p:txBody>
        </p:sp>
        <p:sp>
          <p:nvSpPr>
            <p:cNvPr id="58392" name="Rectangle 17"/>
            <p:cNvSpPr>
              <a:spLocks noChangeArrowheads="1"/>
            </p:cNvSpPr>
            <p:nvPr/>
          </p:nvSpPr>
          <p:spPr bwMode="auto">
            <a:xfrm>
              <a:off x="4168" y="2303"/>
              <a:ext cx="44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R.name</a:t>
              </a:r>
              <a:endParaRPr lang="en-US" sz="1800"/>
            </a:p>
          </p:txBody>
        </p:sp>
        <p:sp>
          <p:nvSpPr>
            <p:cNvPr id="58393" name="Rectangle 18"/>
            <p:cNvSpPr>
              <a:spLocks noChangeArrowheads="1"/>
            </p:cNvSpPr>
            <p:nvPr/>
          </p:nvSpPr>
          <p:spPr bwMode="auto">
            <a:xfrm>
              <a:off x="4168" y="2495"/>
              <a:ext cx="2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R.ID</a:t>
              </a:r>
              <a:endParaRPr lang="en-US" sz="1800"/>
            </a:p>
          </p:txBody>
        </p:sp>
        <p:sp>
          <p:nvSpPr>
            <p:cNvPr id="58394" name="Rectangle 19"/>
            <p:cNvSpPr>
              <a:spLocks noChangeArrowheads="1"/>
            </p:cNvSpPr>
            <p:nvPr/>
          </p:nvSpPr>
          <p:spPr bwMode="auto">
            <a:xfrm>
              <a:off x="2961" y="1621"/>
              <a:ext cx="595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95" name="Rectangle 20"/>
            <p:cNvSpPr>
              <a:spLocks noChangeArrowheads="1"/>
            </p:cNvSpPr>
            <p:nvPr/>
          </p:nvSpPr>
          <p:spPr bwMode="auto">
            <a:xfrm>
              <a:off x="2185" y="1570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variable</a:t>
              </a:r>
              <a:endParaRPr lang="en-US" sz="1800"/>
            </a:p>
          </p:txBody>
        </p:sp>
        <p:sp>
          <p:nvSpPr>
            <p:cNvPr id="58396" name="Rectangle 21"/>
            <p:cNvSpPr>
              <a:spLocks noChangeArrowheads="1"/>
            </p:cNvSpPr>
            <p:nvPr/>
          </p:nvSpPr>
          <p:spPr bwMode="auto">
            <a:xfrm>
              <a:off x="2185" y="1709"/>
              <a:ext cx="31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name</a:t>
              </a:r>
              <a:endParaRPr lang="en-US" sz="1800"/>
            </a:p>
          </p:txBody>
        </p:sp>
        <p:sp>
          <p:nvSpPr>
            <p:cNvPr id="58397" name="Rectangle 22"/>
            <p:cNvSpPr>
              <a:spLocks noChangeArrowheads="1"/>
            </p:cNvSpPr>
            <p:nvPr/>
          </p:nvSpPr>
          <p:spPr bwMode="auto">
            <a:xfrm>
              <a:off x="2803" y="1632"/>
              <a:ext cx="1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 k</a:t>
              </a:r>
              <a:endParaRPr lang="en-US" sz="1800"/>
            </a:p>
          </p:txBody>
        </p:sp>
        <p:sp>
          <p:nvSpPr>
            <p:cNvPr id="58398" name="Rectangle 23"/>
            <p:cNvSpPr>
              <a:spLocks noChangeArrowheads="1"/>
            </p:cNvSpPr>
            <p:nvPr/>
          </p:nvSpPr>
          <p:spPr bwMode="auto">
            <a:xfrm>
              <a:off x="4160" y="1593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foo(k);</a:t>
              </a:r>
              <a:endParaRPr lang="en-US" sz="1800"/>
            </a:p>
          </p:txBody>
        </p:sp>
        <p:sp>
          <p:nvSpPr>
            <p:cNvPr id="58399" name="Rectangle 24"/>
            <p:cNvSpPr>
              <a:spLocks noChangeArrowheads="1"/>
            </p:cNvSpPr>
            <p:nvPr/>
          </p:nvSpPr>
          <p:spPr bwMode="auto">
            <a:xfrm>
              <a:off x="4160" y="1732"/>
              <a:ext cx="33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k = 5;</a:t>
              </a:r>
              <a:endParaRPr lang="en-US" sz="1800"/>
            </a:p>
          </p:txBody>
        </p:sp>
        <p:sp>
          <p:nvSpPr>
            <p:cNvPr id="58400" name="Rectangle 25"/>
            <p:cNvSpPr>
              <a:spLocks noChangeArrowheads="1"/>
            </p:cNvSpPr>
            <p:nvPr/>
          </p:nvSpPr>
          <p:spPr bwMode="auto">
            <a:xfrm>
              <a:off x="972" y="1701"/>
              <a:ext cx="46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variable</a:t>
              </a:r>
              <a:endParaRPr lang="en-US" sz="1800"/>
            </a:p>
          </p:txBody>
        </p:sp>
        <p:sp>
          <p:nvSpPr>
            <p:cNvPr id="58401" name="Rectangle 26"/>
            <p:cNvSpPr>
              <a:spLocks noChangeArrowheads="1"/>
            </p:cNvSpPr>
            <p:nvPr/>
          </p:nvSpPr>
          <p:spPr bwMode="auto">
            <a:xfrm>
              <a:off x="972" y="1840"/>
              <a:ext cx="4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name is </a:t>
              </a:r>
              <a:endParaRPr lang="en-US" sz="1800"/>
            </a:p>
          </p:txBody>
        </p:sp>
        <p:sp>
          <p:nvSpPr>
            <p:cNvPr id="58402" name="Rectangle 27"/>
            <p:cNvSpPr>
              <a:spLocks noChangeArrowheads="1"/>
            </p:cNvSpPr>
            <p:nvPr/>
          </p:nvSpPr>
          <p:spPr bwMode="auto">
            <a:xfrm>
              <a:off x="972" y="1979"/>
              <a:ext cx="5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not stored</a:t>
              </a:r>
              <a:endParaRPr lang="en-US" sz="1800"/>
            </a:p>
          </p:txBody>
        </p:sp>
        <p:sp>
          <p:nvSpPr>
            <p:cNvPr id="58403" name="Rectangle 28"/>
            <p:cNvSpPr>
              <a:spLocks noChangeArrowheads="1"/>
            </p:cNvSpPr>
            <p:nvPr/>
          </p:nvSpPr>
          <p:spPr bwMode="auto">
            <a:xfrm>
              <a:off x="972" y="2118"/>
              <a:ext cx="6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in memory</a:t>
              </a:r>
              <a:endParaRPr lang="en-US" sz="1800"/>
            </a:p>
          </p:txBody>
        </p:sp>
        <p:grpSp>
          <p:nvGrpSpPr>
            <p:cNvPr id="58404" name="Group 31"/>
            <p:cNvGrpSpPr>
              <a:grpSpLocks/>
            </p:cNvGrpSpPr>
            <p:nvPr/>
          </p:nvGrpSpPr>
          <p:grpSpPr bwMode="auto">
            <a:xfrm>
              <a:off x="1652" y="1671"/>
              <a:ext cx="494" cy="223"/>
              <a:chOff x="1652" y="1671"/>
              <a:chExt cx="494" cy="223"/>
            </a:xfrm>
          </p:grpSpPr>
          <p:sp>
            <p:nvSpPr>
              <p:cNvPr id="58410" name="Freeform 29"/>
              <p:cNvSpPr>
                <a:spLocks/>
              </p:cNvSpPr>
              <p:nvPr/>
            </p:nvSpPr>
            <p:spPr bwMode="auto">
              <a:xfrm>
                <a:off x="2061" y="1671"/>
                <a:ext cx="85" cy="61"/>
              </a:xfrm>
              <a:custGeom>
                <a:avLst/>
                <a:gdLst>
                  <a:gd name="T0" fmla="*/ 85 w 85"/>
                  <a:gd name="T1" fmla="*/ 0 h 61"/>
                  <a:gd name="T2" fmla="*/ 24 w 85"/>
                  <a:gd name="T3" fmla="*/ 61 h 61"/>
                  <a:gd name="T4" fmla="*/ 0 w 85"/>
                  <a:gd name="T5" fmla="*/ 0 h 61"/>
                  <a:gd name="T6" fmla="*/ 85 w 85"/>
                  <a:gd name="T7" fmla="*/ 0 h 6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61">
                    <a:moveTo>
                      <a:pt x="85" y="0"/>
                    </a:moveTo>
                    <a:lnTo>
                      <a:pt x="24" y="61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11" name="Line 30"/>
              <p:cNvSpPr>
                <a:spLocks noChangeShapeType="1"/>
              </p:cNvSpPr>
              <p:nvPr/>
            </p:nvSpPr>
            <p:spPr bwMode="auto">
              <a:xfrm flipH="1">
                <a:off x="1652" y="1671"/>
                <a:ext cx="479" cy="2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8405" name="Group 34"/>
            <p:cNvGrpSpPr>
              <a:grpSpLocks/>
            </p:cNvGrpSpPr>
            <p:nvPr/>
          </p:nvGrpSpPr>
          <p:grpSpPr bwMode="auto">
            <a:xfrm>
              <a:off x="1652" y="1894"/>
              <a:ext cx="448" cy="285"/>
              <a:chOff x="1652" y="1894"/>
              <a:chExt cx="448" cy="285"/>
            </a:xfrm>
          </p:grpSpPr>
          <p:sp>
            <p:nvSpPr>
              <p:cNvPr id="58408" name="Freeform 32"/>
              <p:cNvSpPr>
                <a:spLocks/>
              </p:cNvSpPr>
              <p:nvPr/>
            </p:nvSpPr>
            <p:spPr bwMode="auto">
              <a:xfrm>
                <a:off x="2015" y="2110"/>
                <a:ext cx="85" cy="69"/>
              </a:xfrm>
              <a:custGeom>
                <a:avLst/>
                <a:gdLst>
                  <a:gd name="T0" fmla="*/ 85 w 85"/>
                  <a:gd name="T1" fmla="*/ 69 h 69"/>
                  <a:gd name="T2" fmla="*/ 0 w 85"/>
                  <a:gd name="T3" fmla="*/ 54 h 69"/>
                  <a:gd name="T4" fmla="*/ 39 w 85"/>
                  <a:gd name="T5" fmla="*/ 0 h 69"/>
                  <a:gd name="T6" fmla="*/ 85 w 85"/>
                  <a:gd name="T7" fmla="*/ 69 h 6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85" h="69">
                    <a:moveTo>
                      <a:pt x="85" y="69"/>
                    </a:moveTo>
                    <a:lnTo>
                      <a:pt x="0" y="54"/>
                    </a:lnTo>
                    <a:lnTo>
                      <a:pt x="39" y="0"/>
                    </a:lnTo>
                    <a:lnTo>
                      <a:pt x="85" y="6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409" name="Line 33"/>
              <p:cNvSpPr>
                <a:spLocks noChangeShapeType="1"/>
              </p:cNvSpPr>
              <p:nvPr/>
            </p:nvSpPr>
            <p:spPr bwMode="auto">
              <a:xfrm>
                <a:off x="1652" y="1894"/>
                <a:ext cx="433" cy="27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406" name="Text Box 37"/>
            <p:cNvSpPr txBox="1">
              <a:spLocks noChangeArrowheads="1"/>
            </p:cNvSpPr>
            <p:nvPr/>
          </p:nvSpPr>
          <p:spPr bwMode="auto">
            <a:xfrm>
              <a:off x="2612" y="2209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R</a:t>
              </a:r>
            </a:p>
          </p:txBody>
        </p:sp>
        <p:sp>
          <p:nvSpPr>
            <p:cNvPr id="58407" name="Rectangle 38"/>
            <p:cNvSpPr>
              <a:spLocks noChangeArrowheads="1"/>
            </p:cNvSpPr>
            <p:nvPr/>
          </p:nvSpPr>
          <p:spPr bwMode="auto">
            <a:xfrm>
              <a:off x="3024" y="1440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integer</a:t>
              </a:r>
              <a:endParaRPr lang="en-US" sz="1800"/>
            </a:p>
          </p:txBody>
        </p:sp>
      </p:grpSp>
      <p:grpSp>
        <p:nvGrpSpPr>
          <p:cNvPr id="232501" name="Group 53"/>
          <p:cNvGrpSpPr>
            <a:grpSpLocks/>
          </p:cNvGrpSpPr>
          <p:nvPr/>
        </p:nvGrpSpPr>
        <p:grpSpPr bwMode="auto">
          <a:xfrm>
            <a:off x="685800" y="4479925"/>
            <a:ext cx="8229600" cy="2149475"/>
            <a:chOff x="432" y="2822"/>
            <a:chExt cx="5184" cy="1354"/>
          </a:xfrm>
        </p:grpSpPr>
        <p:sp>
          <p:nvSpPr>
            <p:cNvPr id="58373" name="Rectangle 39"/>
            <p:cNvSpPr>
              <a:spLocks noChangeArrowheads="1"/>
            </p:cNvSpPr>
            <p:nvPr/>
          </p:nvSpPr>
          <p:spPr bwMode="auto">
            <a:xfrm>
              <a:off x="432" y="2822"/>
              <a:ext cx="5184" cy="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/>
              <a:r>
                <a:rPr lang="en-US" sz="2500" dirty="0">
                  <a:cs typeface="Times New Roman" pitchFamily="18" charset="0"/>
                </a:rPr>
                <a:t>In a </a:t>
              </a:r>
              <a:r>
                <a:rPr lang="en-US" sz="2500" dirty="0">
                  <a:solidFill>
                    <a:srgbClr val="0033CC"/>
                  </a:solidFill>
                  <a:cs typeface="Times New Roman" pitchFamily="18" charset="0"/>
                </a:rPr>
                <a:t>pure object-oriented language</a:t>
              </a:r>
              <a:r>
                <a:rPr lang="en-US" sz="2500" dirty="0">
                  <a:cs typeface="Times New Roman" pitchFamily="18" charset="0"/>
                </a:rPr>
                <a:t>, all data are objects and all objects have to be accessed by </a:t>
              </a:r>
              <a:r>
                <a:rPr lang="en-US" sz="2500" dirty="0" smtClean="0">
                  <a:cs typeface="Times New Roman" pitchFamily="18" charset="0"/>
                </a:rPr>
                <a:t>a reference </a:t>
              </a:r>
              <a:r>
                <a:rPr lang="en-US" sz="2500" dirty="0">
                  <a:cs typeface="Times New Roman" pitchFamily="18" charset="0"/>
                </a:rPr>
                <a:t>(pointer). This is called </a:t>
              </a:r>
              <a:r>
                <a:rPr lang="en-US" sz="2500" b="1" dirty="0">
                  <a:cs typeface="Times New Roman" pitchFamily="18" charset="0"/>
                </a:rPr>
                <a:t>reference </a:t>
              </a:r>
              <a:r>
                <a:rPr lang="en-US" sz="2500" b="1" dirty="0" smtClean="0">
                  <a:cs typeface="Times New Roman" pitchFamily="18" charset="0"/>
                </a:rPr>
                <a:t>type (semantics)</a:t>
              </a:r>
              <a:r>
                <a:rPr lang="en-US" sz="2500" dirty="0" smtClean="0">
                  <a:cs typeface="Times New Roman" pitchFamily="18" charset="0"/>
                </a:rPr>
                <a:t> </a:t>
              </a:r>
              <a:r>
                <a:rPr lang="en-US" sz="2500" dirty="0">
                  <a:cs typeface="Times New Roman" pitchFamily="18" charset="0"/>
                </a:rPr>
                <a:t>of OO languages.</a:t>
              </a:r>
            </a:p>
          </p:txBody>
        </p:sp>
        <p:sp>
          <p:nvSpPr>
            <p:cNvPr id="58374" name="Rectangle 40"/>
            <p:cNvSpPr>
              <a:spLocks noChangeArrowheads="1"/>
            </p:cNvSpPr>
            <p:nvPr/>
          </p:nvSpPr>
          <p:spPr bwMode="auto">
            <a:xfrm>
              <a:off x="4224" y="3610"/>
              <a:ext cx="98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record / structure</a:t>
              </a:r>
              <a:endParaRPr lang="en-US" sz="1800"/>
            </a:p>
          </p:txBody>
        </p:sp>
        <p:sp>
          <p:nvSpPr>
            <p:cNvPr id="58375" name="Rectangle 41"/>
            <p:cNvSpPr>
              <a:spLocks noChangeArrowheads="1"/>
            </p:cNvSpPr>
            <p:nvPr/>
          </p:nvSpPr>
          <p:spPr bwMode="auto">
            <a:xfrm>
              <a:off x="4214" y="3776"/>
              <a:ext cx="922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sz="1800" i="1"/>
                <a:t>string</a:t>
              </a:r>
              <a:r>
                <a:rPr lang="en-US" sz="1800"/>
                <a:t> name</a:t>
              </a:r>
            </a:p>
          </p:txBody>
        </p:sp>
        <p:sp>
          <p:nvSpPr>
            <p:cNvPr id="58376" name="Rectangle 42"/>
            <p:cNvSpPr>
              <a:spLocks noChangeArrowheads="1"/>
            </p:cNvSpPr>
            <p:nvPr/>
          </p:nvSpPr>
          <p:spPr bwMode="auto">
            <a:xfrm>
              <a:off x="4214" y="3976"/>
              <a:ext cx="922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r>
                <a:rPr lang="en-US" sz="1800" i="1"/>
                <a:t>int</a:t>
              </a:r>
              <a:r>
                <a:rPr lang="en-US" sz="1800"/>
                <a:t>      ID</a:t>
              </a:r>
            </a:p>
          </p:txBody>
        </p:sp>
        <p:sp>
          <p:nvSpPr>
            <p:cNvPr id="58377" name="Rectangle 43"/>
            <p:cNvSpPr>
              <a:spLocks noChangeArrowheads="1"/>
            </p:cNvSpPr>
            <p:nvPr/>
          </p:nvSpPr>
          <p:spPr bwMode="auto">
            <a:xfrm>
              <a:off x="1646" y="3829"/>
              <a:ext cx="595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78" name="Rectangle 44"/>
            <p:cNvSpPr>
              <a:spLocks noChangeArrowheads="1"/>
            </p:cNvSpPr>
            <p:nvPr/>
          </p:nvSpPr>
          <p:spPr bwMode="auto">
            <a:xfrm>
              <a:off x="557" y="3840"/>
              <a:ext cx="10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 k</a:t>
              </a:r>
              <a:endParaRPr lang="en-US" sz="1800"/>
            </a:p>
          </p:txBody>
        </p:sp>
        <p:sp>
          <p:nvSpPr>
            <p:cNvPr id="58379" name="Text Box 45"/>
            <p:cNvSpPr txBox="1">
              <a:spLocks noChangeArrowheads="1"/>
            </p:cNvSpPr>
            <p:nvPr/>
          </p:nvSpPr>
          <p:spPr bwMode="auto">
            <a:xfrm>
              <a:off x="3092" y="3754"/>
              <a:ext cx="2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800"/>
                <a:t>R</a:t>
              </a:r>
            </a:p>
          </p:txBody>
        </p:sp>
        <p:sp>
          <p:nvSpPr>
            <p:cNvPr id="58380" name="Rectangle 46"/>
            <p:cNvSpPr>
              <a:spLocks noChangeArrowheads="1"/>
            </p:cNvSpPr>
            <p:nvPr/>
          </p:nvSpPr>
          <p:spPr bwMode="auto">
            <a:xfrm>
              <a:off x="1709" y="3648"/>
              <a:ext cx="40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</a:rPr>
                <a:t>integer</a:t>
              </a:r>
              <a:endParaRPr lang="en-US" sz="1800"/>
            </a:p>
          </p:txBody>
        </p:sp>
        <p:sp>
          <p:nvSpPr>
            <p:cNvPr id="58381" name="Rectangle 47"/>
            <p:cNvSpPr>
              <a:spLocks noChangeArrowheads="1"/>
            </p:cNvSpPr>
            <p:nvPr/>
          </p:nvSpPr>
          <p:spPr bwMode="auto">
            <a:xfrm>
              <a:off x="701" y="3829"/>
              <a:ext cx="595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2" name="Line 48"/>
            <p:cNvSpPr>
              <a:spLocks noChangeShapeType="1"/>
            </p:cNvSpPr>
            <p:nvPr/>
          </p:nvSpPr>
          <p:spPr bwMode="auto">
            <a:xfrm>
              <a:off x="1296" y="3933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3" name="Rectangle 50"/>
            <p:cNvSpPr>
              <a:spLocks noChangeArrowheads="1"/>
            </p:cNvSpPr>
            <p:nvPr/>
          </p:nvSpPr>
          <p:spPr bwMode="auto">
            <a:xfrm>
              <a:off x="3293" y="3784"/>
              <a:ext cx="595" cy="200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384" name="Line 51"/>
            <p:cNvSpPr>
              <a:spLocks noChangeShapeType="1"/>
            </p:cNvSpPr>
            <p:nvPr/>
          </p:nvSpPr>
          <p:spPr bwMode="auto">
            <a:xfrm>
              <a:off x="3888" y="38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013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2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ChangeArrowheads="1"/>
          </p:cNvSpPr>
          <p:nvPr/>
        </p:nvSpPr>
        <p:spPr bwMode="auto">
          <a:xfrm>
            <a:off x="565150" y="7620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Value Type </a:t>
            </a:r>
            <a:r>
              <a:rPr lang="en-US" sz="3400" b="1" dirty="0">
                <a:solidFill>
                  <a:schemeClr val="accent2"/>
                </a:solidFill>
                <a:cs typeface="Times New Roman" pitchFamily="18" charset="0"/>
              </a:rPr>
              <a:t>vs. Reference </a:t>
            </a:r>
            <a:r>
              <a:rPr lang="en-US" sz="3400" b="1" dirty="0" smtClean="0">
                <a:solidFill>
                  <a:schemeClr val="accent2"/>
                </a:solidFill>
                <a:cs typeface="Times New Roman" pitchFamily="18" charset="0"/>
              </a:rPr>
              <a:t>Type</a:t>
            </a:r>
            <a:endParaRPr lang="en-US" sz="3400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59395" name="Rectangle 30"/>
          <p:cNvSpPr>
            <a:spLocks noChangeArrowheads="1"/>
          </p:cNvSpPr>
          <p:nvPr/>
        </p:nvSpPr>
        <p:spPr bwMode="auto">
          <a:xfrm>
            <a:off x="381000" y="762000"/>
            <a:ext cx="8610600" cy="614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/>
            <a:r>
              <a:rPr lang="en-US" b="1" dirty="0">
                <a:cs typeface="Times New Roman" pitchFamily="18" charset="0"/>
              </a:rPr>
              <a:t>Value </a:t>
            </a:r>
            <a:r>
              <a:rPr lang="en-US" b="1" dirty="0" smtClean="0">
                <a:cs typeface="Times New Roman" pitchFamily="18" charset="0"/>
              </a:rPr>
              <a:t>type (value semantics):</a:t>
            </a:r>
            <a:endParaRPr lang="en-US" b="1" dirty="0">
              <a:cs typeface="Times New Roman" pitchFamily="18" charset="0"/>
            </a:endParaRP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Variable name </a:t>
            </a:r>
            <a:r>
              <a:rPr lang="en-US" dirty="0" smtClean="0">
                <a:cs typeface="Times New Roman" pitchFamily="18" charset="0"/>
              </a:rPr>
              <a:t>can be used on left or right side of an assignment statement. The meaning is different.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The compiler will associate a </a:t>
            </a:r>
            <a:r>
              <a:rPr lang="en-US" dirty="0" smtClean="0">
                <a:cs typeface="Times New Roman" pitchFamily="18" charset="0"/>
              </a:rPr>
              <a:t>variable name </a:t>
            </a:r>
            <a:r>
              <a:rPr lang="en-US" dirty="0">
                <a:cs typeface="Times New Roman" pitchFamily="18" charset="0"/>
              </a:rPr>
              <a:t>to a memory address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The compiler may associate (translate) more than one name to a single memory address (aliases) — aliases </a:t>
            </a:r>
            <a:r>
              <a:rPr lang="en-US" dirty="0" smtClean="0">
                <a:solidFill>
                  <a:srgbClr val="0033CC"/>
                </a:solidFill>
                <a:cs typeface="Times New Roman" pitchFamily="18" charset="0"/>
              </a:rPr>
              <a:t>do not </a:t>
            </a:r>
            <a:r>
              <a:rPr lang="en-US" dirty="0">
                <a:cs typeface="Times New Roman" pitchFamily="18" charset="0"/>
              </a:rPr>
              <a:t>cause any memory overhead. 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When (function) parameters are passed </a:t>
            </a:r>
            <a:r>
              <a:rPr lang="en-US" dirty="0" smtClean="0">
                <a:cs typeface="Times New Roman" pitchFamily="18" charset="0"/>
              </a:rPr>
              <a:t>using call-by-value</a:t>
            </a:r>
            <a:r>
              <a:rPr lang="en-US" dirty="0">
                <a:cs typeface="Times New Roman" pitchFamily="18" charset="0"/>
              </a:rPr>
              <a:t>, the data </a:t>
            </a:r>
            <a:r>
              <a:rPr lang="en-US" dirty="0" smtClean="0">
                <a:cs typeface="Times New Roman" pitchFamily="18" charset="0"/>
              </a:rPr>
              <a:t>value (or object) </a:t>
            </a:r>
            <a:r>
              <a:rPr lang="en-US" dirty="0">
                <a:cs typeface="Times New Roman" pitchFamily="18" charset="0"/>
              </a:rPr>
              <a:t>is passed.</a:t>
            </a:r>
          </a:p>
          <a:p>
            <a:pPr marL="457200" indent="-457200" algn="just">
              <a:lnSpc>
                <a:spcPct val="140000"/>
              </a:lnSpc>
            </a:pPr>
            <a:r>
              <a:rPr lang="en-US" b="1" dirty="0">
                <a:cs typeface="Times New Roman" pitchFamily="18" charset="0"/>
              </a:rPr>
              <a:t>Reference </a:t>
            </a:r>
            <a:r>
              <a:rPr lang="en-US" b="1" dirty="0" smtClean="0">
                <a:cs typeface="Times New Roman" pitchFamily="18" charset="0"/>
              </a:rPr>
              <a:t>type (reference semantics):</a:t>
            </a:r>
            <a:endParaRPr lang="en-US" b="1" dirty="0">
              <a:cs typeface="Times New Roman" pitchFamily="18" charset="0"/>
            </a:endParaRP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Clear distinction between a variable and the object that it names. 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Data (</a:t>
            </a:r>
            <a:r>
              <a:rPr lang="en-US" dirty="0" smtClean="0">
                <a:cs typeface="Times New Roman" pitchFamily="18" charset="0"/>
              </a:rPr>
              <a:t>object) is accessed </a:t>
            </a:r>
            <a:r>
              <a:rPr lang="en-US" dirty="0">
                <a:cs typeface="Times New Roman" pitchFamily="18" charset="0"/>
              </a:rPr>
              <a:t>through a reference variable. 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Multiple reference variables pointing to an object cause memory overhead.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When (function) parameters are passed </a:t>
            </a:r>
            <a:r>
              <a:rPr lang="en-US" dirty="0" smtClean="0">
                <a:cs typeface="Times New Roman" pitchFamily="18" charset="0"/>
              </a:rPr>
              <a:t>using call-by-value</a:t>
            </a:r>
            <a:r>
              <a:rPr lang="en-US" dirty="0">
                <a:cs typeface="Times New Roman" pitchFamily="18" charset="0"/>
              </a:rPr>
              <a:t>, the reference to the object is </a:t>
            </a:r>
            <a:r>
              <a:rPr lang="en-US" i="1" dirty="0">
                <a:cs typeface="Times New Roman" pitchFamily="18" charset="0"/>
              </a:rPr>
              <a:t>actually</a:t>
            </a:r>
            <a:r>
              <a:rPr lang="en-US" dirty="0">
                <a:cs typeface="Times New Roman" pitchFamily="18" charset="0"/>
              </a:rPr>
              <a:t> passed. </a:t>
            </a:r>
          </a:p>
        </p:txBody>
      </p:sp>
    </p:spTree>
    <p:extLst>
      <p:ext uri="{BB962C8B-B14F-4D97-AF65-F5344CB8AC3E}">
        <p14:creationId xmlns:p14="http://schemas.microsoft.com/office/powerpoint/2010/main" val="99039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565150" y="5715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Value vs. Reference in OO Languages</a:t>
            </a: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609600" y="976086"/>
            <a:ext cx="8001000" cy="49675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lang="en-US" b="1" dirty="0">
                <a:cs typeface="Times New Roman" pitchFamily="18" charset="0"/>
              </a:rPr>
              <a:t>Java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Primitive variables (</a:t>
            </a:r>
            <a:r>
              <a:rPr lang="en-US" dirty="0" err="1">
                <a:cs typeface="Times New Roman" pitchFamily="18" charset="0"/>
              </a:rPr>
              <a:t>int</a:t>
            </a:r>
            <a:r>
              <a:rPr lang="en-US" dirty="0">
                <a:cs typeface="Times New Roman" pitchFamily="18" charset="0"/>
              </a:rPr>
              <a:t>, float, </a:t>
            </a:r>
            <a:r>
              <a:rPr lang="en-US" dirty="0" err="1">
                <a:cs typeface="Times New Roman" pitchFamily="18" charset="0"/>
              </a:rPr>
              <a:t>boolean</a:t>
            </a:r>
            <a:r>
              <a:rPr lang="en-US" dirty="0">
                <a:cs typeface="Times New Roman" pitchFamily="18" charset="0"/>
              </a:rPr>
              <a:t>) use value </a:t>
            </a:r>
            <a:r>
              <a:rPr lang="en-US" dirty="0" smtClean="0">
                <a:cs typeface="Times New Roman" pitchFamily="18" charset="0"/>
              </a:rPr>
              <a:t>type.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All other variables (string, array, user defined classes) use reference </a:t>
            </a:r>
            <a:r>
              <a:rPr lang="en-US" dirty="0" smtClean="0">
                <a:cs typeface="Times New Roman" pitchFamily="18" charset="0"/>
              </a:rPr>
              <a:t>type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lnSpc>
                <a:spcPct val="140000"/>
              </a:lnSpc>
            </a:pPr>
            <a:r>
              <a:rPr lang="en-US" b="1" dirty="0">
                <a:cs typeface="Times New Roman" pitchFamily="18" charset="0"/>
              </a:rPr>
              <a:t>C++:</a:t>
            </a:r>
          </a:p>
          <a:p>
            <a:pPr marL="457200" indent="-457200" algn="just">
              <a:lnSpc>
                <a:spcPct val="80000"/>
              </a:lnSpc>
            </a:pPr>
            <a:r>
              <a:rPr lang="en-US" dirty="0">
                <a:cs typeface="Times New Roman" pitchFamily="18" charset="0"/>
              </a:rPr>
              <a:t>Both value and reference </a:t>
            </a:r>
            <a:r>
              <a:rPr lang="en-US" dirty="0" smtClean="0">
                <a:cs typeface="Times New Roman" pitchFamily="18" charset="0"/>
              </a:rPr>
              <a:t>types exist</a:t>
            </a:r>
            <a:r>
              <a:rPr lang="en-US" dirty="0">
                <a:cs typeface="Times New Roman" pitchFamily="18" charset="0"/>
              </a:rPr>
              <a:t>:</a:t>
            </a: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if value semantics used (e.g. variable </a:t>
            </a:r>
            <a:r>
              <a:rPr lang="en-US" i="1" dirty="0">
                <a:cs typeface="Times New Roman" pitchFamily="18" charset="0"/>
              </a:rPr>
              <a:t>is</a:t>
            </a:r>
            <a:r>
              <a:rPr lang="en-US" dirty="0">
                <a:cs typeface="Times New Roman" pitchFamily="18" charset="0"/>
              </a:rPr>
              <a:t> the object), then memory is allocated on </a:t>
            </a:r>
            <a:r>
              <a:rPr lang="en-US" i="1" dirty="0">
                <a:cs typeface="Times New Roman" pitchFamily="18" charset="0"/>
              </a:rPr>
              <a:t>stack</a:t>
            </a:r>
            <a:r>
              <a:rPr lang="en-US" dirty="0">
                <a:cs typeface="Times New Roman" pitchFamily="18" charset="0"/>
              </a:rPr>
              <a:t> </a:t>
            </a:r>
            <a:r>
              <a:rPr lang="en-US" dirty="0" smtClean="0">
                <a:cs typeface="Times New Roman" pitchFamily="18" charset="0"/>
              </a:rPr>
              <a:t>or on static by compiler. Memory de-allocation is done automatically.</a:t>
            </a:r>
            <a:endParaRPr lang="en-US" dirty="0">
              <a:cs typeface="Times New Roman" pitchFamily="18" charset="0"/>
            </a:endParaRPr>
          </a:p>
          <a:p>
            <a:pPr marL="457200" indent="-457200" algn="just">
              <a:buFontTx/>
              <a:buChar char="•"/>
            </a:pPr>
            <a:r>
              <a:rPr lang="en-US" dirty="0">
                <a:cs typeface="Times New Roman" pitchFamily="18" charset="0"/>
              </a:rPr>
              <a:t>if reference semantics used (e.g. variable is a pointer to an object), then memory must be allocated explicitly using </a:t>
            </a:r>
            <a:r>
              <a:rPr lang="en-US" i="1" dirty="0">
                <a:cs typeface="Times New Roman" pitchFamily="18" charset="0"/>
              </a:rPr>
              <a:t>new</a:t>
            </a:r>
            <a:r>
              <a:rPr lang="en-US" dirty="0">
                <a:cs typeface="Times New Roman" pitchFamily="18" charset="0"/>
              </a:rPr>
              <a:t> and explicitly de-allocated using </a:t>
            </a:r>
            <a:r>
              <a:rPr lang="en-US" i="1" dirty="0">
                <a:cs typeface="Times New Roman" pitchFamily="18" charset="0"/>
              </a:rPr>
              <a:t>delete</a:t>
            </a:r>
            <a:r>
              <a:rPr lang="en-US" dirty="0">
                <a:cs typeface="Times New Roman" pitchFamily="18" charset="0"/>
              </a:rPr>
              <a:t> (Java uses automatic garbage collection). </a:t>
            </a:r>
          </a:p>
        </p:txBody>
      </p:sp>
    </p:spTree>
    <p:extLst>
      <p:ext uri="{BB962C8B-B14F-4D97-AF65-F5344CB8AC3E}">
        <p14:creationId xmlns:p14="http://schemas.microsoft.com/office/powerpoint/2010/main" val="15692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565150" y="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C++ and Java Examples</a:t>
            </a: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04800" y="1001713"/>
            <a:ext cx="87630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 algn="just"/>
            <a:r>
              <a:rPr lang="en-US" dirty="0">
                <a:cs typeface="Times New Roman" pitchFamily="18" charset="0"/>
              </a:rPr>
              <a:t>In C++</a:t>
            </a:r>
          </a:p>
          <a:p>
            <a:pPr marL="457200" indent="-457200" algn="just"/>
            <a:r>
              <a:rPr lang="en-US" dirty="0">
                <a:latin typeface="Arial" pitchFamily="34" charset="0"/>
                <a:cs typeface="Times New Roman" pitchFamily="18" charset="0"/>
              </a:rPr>
              <a:t>	Report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//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an object is allocated to r</a:t>
            </a:r>
          </a:p>
          <a:p>
            <a:pPr marL="457200" indent="-457200" algn="just"/>
            <a:r>
              <a:rPr lang="en-US" dirty="0">
                <a:latin typeface="Arial" pitchFamily="34" charset="0"/>
                <a:cs typeface="Times New Roman" pitchFamily="18" charset="0"/>
              </a:rPr>
              <a:t>	Report *rp1, *rp2;	// two pointers declared</a:t>
            </a:r>
          </a:p>
          <a:p>
            <a:pPr marL="457200" indent="-457200" algn="just"/>
            <a:r>
              <a:rPr lang="en-US" dirty="0">
                <a:latin typeface="Arial" pitchFamily="34" charset="0"/>
                <a:cs typeface="Times New Roman" pitchFamily="18" charset="0"/>
              </a:rPr>
              <a:t>	rp1 = &amp;r;	 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//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rp1 points to object r</a:t>
            </a:r>
          </a:p>
          <a:p>
            <a:pPr marL="457200" indent="-457200"/>
            <a:r>
              <a:rPr lang="en-US" dirty="0">
                <a:latin typeface="Arial" pitchFamily="34" charset="0"/>
                <a:cs typeface="Times New Roman" pitchFamily="18" charset="0"/>
              </a:rPr>
              <a:t>	rp2 = new 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Report();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	// an object is created, linked to rp2</a:t>
            </a:r>
          </a:p>
          <a:p>
            <a:pPr marL="457200" indent="-457200"/>
            <a:r>
              <a:rPr lang="en-US" dirty="0">
                <a:latin typeface="Arial" pitchFamily="34" charset="0"/>
                <a:cs typeface="Times New Roman" pitchFamily="18" charset="0"/>
              </a:rPr>
              <a:t>					</a:t>
            </a:r>
          </a:p>
          <a:p>
            <a:pPr marL="457200" indent="-457200" algn="just"/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57200" indent="-457200" algn="just"/>
            <a:r>
              <a:rPr lang="en-US" dirty="0">
                <a:cs typeface="Times New Roman" pitchFamily="18" charset="0"/>
              </a:rPr>
              <a:t>In Java</a:t>
            </a:r>
          </a:p>
          <a:p>
            <a:pPr marL="457200" indent="-457200" algn="just"/>
            <a:r>
              <a:rPr lang="en-US" dirty="0">
                <a:latin typeface="Arial" pitchFamily="34" charset="0"/>
                <a:cs typeface="Times New Roman" pitchFamily="18" charset="0"/>
              </a:rPr>
              <a:t>	Report r;		</a:t>
            </a:r>
            <a:r>
              <a:rPr lang="en-US" dirty="0" smtClean="0">
                <a:latin typeface="Arial" pitchFamily="34" charset="0"/>
                <a:cs typeface="Times New Roman" pitchFamily="18" charset="0"/>
              </a:rPr>
              <a:t>	//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an reference is allocated </a:t>
            </a:r>
          </a:p>
          <a:p>
            <a:pPr marL="457200" indent="-457200"/>
            <a:r>
              <a:rPr lang="en-US" dirty="0">
                <a:latin typeface="Arial" pitchFamily="34" charset="0"/>
                <a:cs typeface="Times New Roman" pitchFamily="18" charset="0"/>
              </a:rPr>
              <a:t>	r = new Report ();	// an object is created, </a:t>
            </a:r>
          </a:p>
          <a:p>
            <a:pPr marL="457200" indent="-457200"/>
            <a:r>
              <a:rPr lang="en-US" dirty="0">
                <a:latin typeface="Arial" pitchFamily="34" charset="0"/>
                <a:cs typeface="Times New Roman" pitchFamily="18" charset="0"/>
              </a:rPr>
              <a:t>					// linked to r </a:t>
            </a:r>
          </a:p>
        </p:txBody>
      </p:sp>
    </p:spTree>
    <p:extLst>
      <p:ext uri="{BB962C8B-B14F-4D97-AF65-F5344CB8AC3E}">
        <p14:creationId xmlns:p14="http://schemas.microsoft.com/office/powerpoint/2010/main" val="180496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267" y="76200"/>
            <a:ext cx="7807325" cy="563563"/>
          </a:xfrm>
        </p:spPr>
        <p:txBody>
          <a:bodyPr/>
          <a:lstStyle/>
          <a:p>
            <a:r>
              <a:rPr lang="en-US" dirty="0" smtClean="0"/>
              <a:t>Organizing Multiple Classes in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129" y="685800"/>
            <a:ext cx="8229600" cy="22860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/>
              <a:t>One of the main features of OO programming is to define and organize multiple classes effectively.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/>
              <a:t>Different from Java, C++ separates class definition from function implementation – using scope resolution operators.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000" dirty="0" smtClean="0"/>
              <a:t>C++ typically puts the class definitions in header files, while putting the function implementations in .</a:t>
            </a:r>
            <a:r>
              <a:rPr lang="en-US" sz="2000" dirty="0" err="1" smtClean="0"/>
              <a:t>cpp</a:t>
            </a:r>
            <a:r>
              <a:rPr lang="en-US" sz="2000" dirty="0" smtClean="0"/>
              <a:t> files.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267" y="2896241"/>
            <a:ext cx="2680533" cy="392042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9" y="4994332"/>
            <a:ext cx="2525761" cy="18636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9058" y="2362200"/>
            <a:ext cx="3268742" cy="3224570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 bwMode="auto">
          <a:xfrm flipV="1">
            <a:off x="2278644" y="5317383"/>
            <a:ext cx="914400" cy="96516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/>
          <p:nvPr/>
        </p:nvSpPr>
        <p:spPr bwMode="auto">
          <a:xfrm>
            <a:off x="5943600" y="5867400"/>
            <a:ext cx="2535992" cy="79242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Read Text</a:t>
            </a:r>
            <a:r>
              <a:rPr kumimoji="0" 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Chapter 3, Section 3.8 for full detail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103" y="2435403"/>
            <a:ext cx="2219325" cy="1085850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 bwMode="auto">
          <a:xfrm flipV="1">
            <a:off x="2508720" y="3384344"/>
            <a:ext cx="1380120" cy="20175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2133600" y="2590800"/>
            <a:ext cx="3740007" cy="25908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2832" y="4047827"/>
            <a:ext cx="2390775" cy="93345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4814133" y="3588857"/>
            <a:ext cx="984925" cy="410688"/>
          </a:xfrm>
          <a:prstGeom prst="wedgeRoundRectCallout">
            <a:avLst>
              <a:gd name="adj1" fmla="val -61278"/>
              <a:gd name="adj2" fmla="val 58092"/>
              <a:gd name="adj3" fmla="val 16667"/>
            </a:avLst>
          </a:prstGeom>
          <a:solidFill>
            <a:srgbClr val="FDFFDD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Constructor in .</a:t>
            </a:r>
            <a:r>
              <a:rPr kumimoji="0" 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cpp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file</a:t>
            </a:r>
          </a:p>
        </p:txBody>
      </p:sp>
      <p:cxnSp>
        <p:nvCxnSpPr>
          <p:cNvPr id="21" name="Straight Arrow Connector 20"/>
          <p:cNvCxnSpPr/>
          <p:nvPr/>
        </p:nvCxnSpPr>
        <p:spPr bwMode="auto">
          <a:xfrm flipV="1">
            <a:off x="2640273" y="4876800"/>
            <a:ext cx="1537696" cy="162558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89489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chemeClr val="accent2"/>
                </a:solidFill>
                <a:cs typeface="Times New Roman" pitchFamily="18" charset="0"/>
              </a:rPr>
              <a:t>Multiple Inheritance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A class can inherit members from more than one class;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semantics of multiple inheritances is complex and error prone. It must be used with caution.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Two Cases</a:t>
            </a:r>
          </a:p>
          <a:p>
            <a:pPr lvl="1"/>
            <a:r>
              <a:rPr lang="en-US" dirty="0" smtClean="0"/>
              <a:t>If the parent classes do not overlap in their members: Easy: </a:t>
            </a:r>
            <a:r>
              <a:rPr lang="en-US" dirty="0"/>
              <a:t>j</a:t>
            </a:r>
            <a:r>
              <a:rPr lang="en-US" dirty="0" smtClean="0"/>
              <a:t>ust list all the parents</a:t>
            </a:r>
          </a:p>
          <a:p>
            <a:pPr lvl="1"/>
            <a:r>
              <a:rPr lang="en-US" dirty="0" smtClean="0"/>
              <a:t>If they do overlap: The parent classes must be declared as virtual classes</a:t>
            </a:r>
          </a:p>
        </p:txBody>
      </p:sp>
    </p:spTree>
    <p:extLst>
      <p:ext uri="{BB962C8B-B14F-4D97-AF65-F5344CB8AC3E}">
        <p14:creationId xmlns:p14="http://schemas.microsoft.com/office/powerpoint/2010/main" val="9008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mtClean="0"/>
              <a:t>Multiple Inheritance with Overlapping Classes</a:t>
            </a:r>
          </a:p>
        </p:txBody>
      </p:sp>
      <p:sp>
        <p:nvSpPr>
          <p:cNvPr id="43011" name="Rectangle 5"/>
          <p:cNvSpPr>
            <a:spLocks noChangeArrowheads="1"/>
          </p:cNvSpPr>
          <p:nvPr/>
        </p:nvSpPr>
        <p:spPr bwMode="auto">
          <a:xfrm>
            <a:off x="2803525" y="1565275"/>
            <a:ext cx="2073275" cy="1200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name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id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birthday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*pContact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virtual display()</a:t>
            </a:r>
          </a:p>
        </p:txBody>
      </p:sp>
      <p:sp>
        <p:nvSpPr>
          <p:cNvPr id="43012" name="Rectangle 6"/>
          <p:cNvSpPr>
            <a:spLocks noChangeArrowheads="1"/>
          </p:cNvSpPr>
          <p:nvPr/>
        </p:nvSpPr>
        <p:spPr bwMode="auto">
          <a:xfrm>
            <a:off x="4899025" y="3225800"/>
            <a:ext cx="1654175" cy="8731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department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salary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rank</a:t>
            </a:r>
          </a:p>
          <a:p>
            <a:pPr algn="ctr" eaLnBrk="1" hangingPunct="1">
              <a:lnSpc>
                <a:spcPct val="80000"/>
              </a:lnSpc>
            </a:pPr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3" name="Rectangle 7"/>
          <p:cNvSpPr>
            <a:spLocks noChangeArrowheads="1"/>
          </p:cNvSpPr>
          <p:nvPr/>
        </p:nvSpPr>
        <p:spPr bwMode="auto">
          <a:xfrm>
            <a:off x="5867400" y="4648200"/>
            <a:ext cx="1219200" cy="546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research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4" name="Rectangle 8"/>
          <p:cNvSpPr>
            <a:spLocks noChangeArrowheads="1"/>
          </p:cNvSpPr>
          <p:nvPr/>
        </p:nvSpPr>
        <p:spPr bwMode="auto">
          <a:xfrm>
            <a:off x="4572000" y="4643438"/>
            <a:ext cx="10922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portfolio</a:t>
            </a:r>
          </a:p>
        </p:txBody>
      </p:sp>
      <p:sp>
        <p:nvSpPr>
          <p:cNvPr id="43015" name="Rectangle 9"/>
          <p:cNvSpPr>
            <a:spLocks noChangeArrowheads="1"/>
          </p:cNvSpPr>
          <p:nvPr/>
        </p:nvSpPr>
        <p:spPr bwMode="auto">
          <a:xfrm>
            <a:off x="1371600" y="3311525"/>
            <a:ext cx="1235075" cy="8731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*pCourse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GPA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16" name="Text Box 10"/>
          <p:cNvSpPr txBox="1">
            <a:spLocks noChangeArrowheads="1"/>
          </p:cNvSpPr>
          <p:nvPr/>
        </p:nvSpPr>
        <p:spPr bwMode="auto">
          <a:xfrm>
            <a:off x="2754313" y="1263650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 dirty="0">
                <a:solidFill>
                  <a:schemeClr val="accent2"/>
                </a:solidFill>
                <a:latin typeface="Courier New" pitchFamily="49" charset="0"/>
              </a:rPr>
              <a:t>Personnel</a:t>
            </a:r>
          </a:p>
        </p:txBody>
      </p:sp>
      <p:sp>
        <p:nvSpPr>
          <p:cNvPr id="43017" name="Text Box 11"/>
          <p:cNvSpPr txBox="1">
            <a:spLocks noChangeArrowheads="1"/>
          </p:cNvSpPr>
          <p:nvPr/>
        </p:nvSpPr>
        <p:spPr bwMode="auto">
          <a:xfrm>
            <a:off x="5554663" y="2895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Employee</a:t>
            </a:r>
          </a:p>
        </p:txBody>
      </p:sp>
      <p:sp>
        <p:nvSpPr>
          <p:cNvPr id="43018" name="Text Box 12"/>
          <p:cNvSpPr txBox="1">
            <a:spLocks noChangeArrowheads="1"/>
          </p:cNvSpPr>
          <p:nvPr/>
        </p:nvSpPr>
        <p:spPr bwMode="auto">
          <a:xfrm>
            <a:off x="1079500" y="3016250"/>
            <a:ext cx="1041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b="1">
                <a:solidFill>
                  <a:schemeClr val="accent2"/>
                </a:solidFill>
                <a:latin typeface="Courier New" pitchFamily="49" charset="0"/>
              </a:rPr>
              <a:t>Student</a:t>
            </a:r>
          </a:p>
        </p:txBody>
      </p:sp>
      <p:sp>
        <p:nvSpPr>
          <p:cNvPr id="43019" name="Text Box 13"/>
          <p:cNvSpPr txBox="1">
            <a:spLocks noChangeArrowheads="1"/>
          </p:cNvSpPr>
          <p:nvPr/>
        </p:nvSpPr>
        <p:spPr bwMode="auto">
          <a:xfrm>
            <a:off x="5972175" y="5226050"/>
            <a:ext cx="10382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Faculty</a:t>
            </a:r>
          </a:p>
        </p:txBody>
      </p:sp>
      <p:sp>
        <p:nvSpPr>
          <p:cNvPr id="43020" name="Text Box 14"/>
          <p:cNvSpPr txBox="1">
            <a:spLocks noChangeArrowheads="1"/>
          </p:cNvSpPr>
          <p:nvPr/>
        </p:nvSpPr>
        <p:spPr bwMode="auto">
          <a:xfrm>
            <a:off x="4689475" y="5149850"/>
            <a:ext cx="7969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Staff</a:t>
            </a:r>
          </a:p>
        </p:txBody>
      </p:sp>
      <p:cxnSp>
        <p:nvCxnSpPr>
          <p:cNvPr id="43021" name="AutoShape 15"/>
          <p:cNvCxnSpPr>
            <a:cxnSpLocks noChangeShapeType="1"/>
            <a:stCxn id="43011" idx="2"/>
            <a:endCxn id="43012" idx="0"/>
          </p:cNvCxnSpPr>
          <p:nvPr/>
        </p:nvCxnSpPr>
        <p:spPr bwMode="auto">
          <a:xfrm>
            <a:off x="3840163" y="2774950"/>
            <a:ext cx="188595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2" name="AutoShape 16"/>
          <p:cNvCxnSpPr>
            <a:cxnSpLocks noChangeShapeType="1"/>
            <a:stCxn id="43011" idx="2"/>
            <a:endCxn id="43015" idx="0"/>
          </p:cNvCxnSpPr>
          <p:nvPr/>
        </p:nvCxnSpPr>
        <p:spPr bwMode="auto">
          <a:xfrm flipH="1">
            <a:off x="1989138" y="2774950"/>
            <a:ext cx="185102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3" name="AutoShape 17"/>
          <p:cNvCxnSpPr>
            <a:cxnSpLocks noChangeShapeType="1"/>
            <a:stCxn id="43012" idx="2"/>
            <a:endCxn id="43013" idx="0"/>
          </p:cNvCxnSpPr>
          <p:nvPr/>
        </p:nvCxnSpPr>
        <p:spPr bwMode="auto">
          <a:xfrm>
            <a:off x="5726113" y="4108450"/>
            <a:ext cx="750887" cy="530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24" name="AutoShape 18"/>
          <p:cNvCxnSpPr>
            <a:cxnSpLocks noChangeShapeType="1"/>
            <a:stCxn id="43012" idx="2"/>
            <a:endCxn id="43014" idx="0"/>
          </p:cNvCxnSpPr>
          <p:nvPr/>
        </p:nvCxnSpPr>
        <p:spPr bwMode="auto">
          <a:xfrm flipH="1">
            <a:off x="5118100" y="4108450"/>
            <a:ext cx="608013" cy="5349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25" name="Rectangle 19"/>
          <p:cNvSpPr>
            <a:spLocks noChangeArrowheads="1"/>
          </p:cNvSpPr>
          <p:nvPr/>
        </p:nvSpPr>
        <p:spPr bwMode="auto">
          <a:xfrm>
            <a:off x="642938" y="1589088"/>
            <a:ext cx="1090612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address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phone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email</a:t>
            </a:r>
          </a:p>
        </p:txBody>
      </p:sp>
      <p:sp>
        <p:nvSpPr>
          <p:cNvPr id="43026" name="Text Box 20"/>
          <p:cNvSpPr txBox="1">
            <a:spLocks noChangeArrowheads="1"/>
          </p:cNvSpPr>
          <p:nvPr/>
        </p:nvSpPr>
        <p:spPr bwMode="auto">
          <a:xfrm>
            <a:off x="533400" y="1192213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Contact</a:t>
            </a:r>
          </a:p>
        </p:txBody>
      </p:sp>
      <p:sp>
        <p:nvSpPr>
          <p:cNvPr id="43027" name="Freeform 21"/>
          <p:cNvSpPr>
            <a:spLocks/>
          </p:cNvSpPr>
          <p:nvPr/>
        </p:nvSpPr>
        <p:spPr bwMode="auto">
          <a:xfrm flipH="1">
            <a:off x="1733550" y="1784350"/>
            <a:ext cx="1506538" cy="579438"/>
          </a:xfrm>
          <a:custGeom>
            <a:avLst/>
            <a:gdLst>
              <a:gd name="T0" fmla="*/ 0 w 1008"/>
              <a:gd name="T1" fmla="*/ 579438 h 336"/>
              <a:gd name="T2" fmla="*/ 932619 w 1008"/>
              <a:gd name="T3" fmla="*/ 579438 h 336"/>
              <a:gd name="T4" fmla="*/ 932619 w 1008"/>
              <a:gd name="T5" fmla="*/ 0 h 336"/>
              <a:gd name="T6" fmla="*/ 1506538 w 100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624" y="336"/>
                </a:lnTo>
                <a:lnTo>
                  <a:pt x="624" y="0"/>
                </a:lnTo>
                <a:lnTo>
                  <a:pt x="100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Text Box 22"/>
          <p:cNvSpPr txBox="1">
            <a:spLocks noChangeArrowheads="1"/>
          </p:cNvSpPr>
          <p:nvPr/>
        </p:nvSpPr>
        <p:spPr bwMode="auto">
          <a:xfrm rot="-5400000">
            <a:off x="7423150" y="3352800"/>
            <a:ext cx="15843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3029" name="Rectangle 23"/>
          <p:cNvSpPr>
            <a:spLocks noChangeArrowheads="1"/>
          </p:cNvSpPr>
          <p:nvPr/>
        </p:nvSpPr>
        <p:spPr bwMode="auto">
          <a:xfrm>
            <a:off x="5640388" y="1589088"/>
            <a:ext cx="1309687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140000"/>
              </a:lnSpc>
            </a:pPr>
            <a:r>
              <a:rPr lang="en-US" sz="1600">
                <a:latin typeface="Courier New" pitchFamily="49" charset="0"/>
              </a:rPr>
              <a:t>*pNode</a:t>
            </a:r>
          </a:p>
          <a:p>
            <a:pPr algn="ctr" eaLnBrk="1" hangingPunct="1">
              <a:lnSpc>
                <a:spcPct val="140000"/>
              </a:lnSpc>
            </a:pPr>
            <a:r>
              <a:rPr lang="en-US" sz="1600">
                <a:latin typeface="Courier New" pitchFamily="49" charset="0"/>
              </a:rPr>
              <a:t>*pNext</a:t>
            </a:r>
          </a:p>
        </p:txBody>
      </p:sp>
      <p:sp>
        <p:nvSpPr>
          <p:cNvPr id="43030" name="Freeform 24"/>
          <p:cNvSpPr>
            <a:spLocks/>
          </p:cNvSpPr>
          <p:nvPr/>
        </p:nvSpPr>
        <p:spPr bwMode="auto">
          <a:xfrm flipH="1">
            <a:off x="4876800" y="1674813"/>
            <a:ext cx="982663" cy="217487"/>
          </a:xfrm>
          <a:custGeom>
            <a:avLst/>
            <a:gdLst>
              <a:gd name="T0" fmla="*/ 0 w 1008"/>
              <a:gd name="T1" fmla="*/ 217487 h 336"/>
              <a:gd name="T2" fmla="*/ 608315 w 1008"/>
              <a:gd name="T3" fmla="*/ 217487 h 336"/>
              <a:gd name="T4" fmla="*/ 608315 w 1008"/>
              <a:gd name="T5" fmla="*/ 0 h 336"/>
              <a:gd name="T6" fmla="*/ 982663 w 1008"/>
              <a:gd name="T7" fmla="*/ 0 h 33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08" h="336">
                <a:moveTo>
                  <a:pt x="0" y="336"/>
                </a:moveTo>
                <a:lnTo>
                  <a:pt x="624" y="336"/>
                </a:lnTo>
                <a:lnTo>
                  <a:pt x="624" y="0"/>
                </a:lnTo>
                <a:lnTo>
                  <a:pt x="1008" y="0"/>
                </a:lnTo>
              </a:path>
            </a:pathLst>
          </a:custGeom>
          <a:noFill/>
          <a:ln w="9525" cap="flat">
            <a:solidFill>
              <a:schemeClr val="tx1"/>
            </a:solidFill>
            <a:prstDash val="dash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Text Box 25"/>
          <p:cNvSpPr txBox="1">
            <a:spLocks noChangeArrowheads="1"/>
          </p:cNvSpPr>
          <p:nvPr/>
        </p:nvSpPr>
        <p:spPr bwMode="auto">
          <a:xfrm>
            <a:off x="5422900" y="1192213"/>
            <a:ext cx="1773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PersonnelNode</a:t>
            </a:r>
          </a:p>
        </p:txBody>
      </p:sp>
      <p:sp>
        <p:nvSpPr>
          <p:cNvPr id="43032" name="Line 26"/>
          <p:cNvSpPr>
            <a:spLocks noChangeShapeType="1"/>
          </p:cNvSpPr>
          <p:nvPr/>
        </p:nvSpPr>
        <p:spPr bwMode="auto">
          <a:xfrm>
            <a:off x="1296988" y="6172200"/>
            <a:ext cx="262810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27"/>
          <p:cNvSpPr>
            <a:spLocks noChangeShapeType="1"/>
          </p:cNvSpPr>
          <p:nvPr/>
        </p:nvSpPr>
        <p:spPr bwMode="auto">
          <a:xfrm>
            <a:off x="5008563" y="6172200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arrow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Text Box 28"/>
          <p:cNvSpPr txBox="1">
            <a:spLocks noChangeArrowheads="1"/>
          </p:cNvSpPr>
          <p:nvPr/>
        </p:nvSpPr>
        <p:spPr bwMode="auto">
          <a:xfrm>
            <a:off x="1219200" y="5843588"/>
            <a:ext cx="284321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dirty="0">
                <a:latin typeface="Courier New" pitchFamily="49" charset="0"/>
              </a:rPr>
              <a:t>inheritance relation</a:t>
            </a:r>
          </a:p>
        </p:txBody>
      </p:sp>
      <p:sp>
        <p:nvSpPr>
          <p:cNvPr id="43035" name="Text Box 29"/>
          <p:cNvSpPr txBox="1">
            <a:spLocks noChangeArrowheads="1"/>
          </p:cNvSpPr>
          <p:nvPr/>
        </p:nvSpPr>
        <p:spPr bwMode="auto">
          <a:xfrm>
            <a:off x="5087938" y="5867400"/>
            <a:ext cx="26304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>
                <a:latin typeface="Courier New" pitchFamily="49" charset="0"/>
              </a:rPr>
              <a:t>containment relation</a:t>
            </a:r>
          </a:p>
        </p:txBody>
      </p:sp>
      <p:sp>
        <p:nvSpPr>
          <p:cNvPr id="43036" name="Rectangle 30"/>
          <p:cNvSpPr>
            <a:spLocks noChangeArrowheads="1"/>
          </p:cNvSpPr>
          <p:nvPr/>
        </p:nvSpPr>
        <p:spPr bwMode="auto">
          <a:xfrm>
            <a:off x="7300913" y="4643438"/>
            <a:ext cx="1309687" cy="5461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hours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37" name="Text Box 31"/>
          <p:cNvSpPr txBox="1">
            <a:spLocks noChangeArrowheads="1"/>
          </p:cNvSpPr>
          <p:nvPr/>
        </p:nvSpPr>
        <p:spPr bwMode="auto">
          <a:xfrm>
            <a:off x="7254875" y="5226050"/>
            <a:ext cx="1404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Consultant</a:t>
            </a:r>
          </a:p>
        </p:txBody>
      </p:sp>
      <p:cxnSp>
        <p:nvCxnSpPr>
          <p:cNvPr id="43038" name="AutoShape 32"/>
          <p:cNvCxnSpPr>
            <a:cxnSpLocks noChangeShapeType="1"/>
            <a:stCxn id="43012" idx="2"/>
            <a:endCxn id="43036" idx="0"/>
          </p:cNvCxnSpPr>
          <p:nvPr/>
        </p:nvCxnSpPr>
        <p:spPr bwMode="auto">
          <a:xfrm>
            <a:off x="5726113" y="4108450"/>
            <a:ext cx="2230437" cy="5254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39" name="Rectangle 33"/>
          <p:cNvSpPr>
            <a:spLocks noChangeArrowheads="1"/>
          </p:cNvSpPr>
          <p:nvPr/>
        </p:nvSpPr>
        <p:spPr bwMode="auto">
          <a:xfrm>
            <a:off x="7300913" y="1589088"/>
            <a:ext cx="1309687" cy="871537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division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wage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0" name="Text Box 34"/>
          <p:cNvSpPr txBox="1">
            <a:spLocks noChangeArrowheads="1"/>
          </p:cNvSpPr>
          <p:nvPr/>
        </p:nvSpPr>
        <p:spPr bwMode="auto">
          <a:xfrm>
            <a:off x="7189788" y="1192213"/>
            <a:ext cx="16525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ConsultingCo</a:t>
            </a:r>
          </a:p>
        </p:txBody>
      </p:sp>
      <p:cxnSp>
        <p:nvCxnSpPr>
          <p:cNvPr id="43041" name="AutoShape 35"/>
          <p:cNvCxnSpPr>
            <a:cxnSpLocks noChangeShapeType="1"/>
            <a:stCxn id="43039" idx="2"/>
            <a:endCxn id="43036" idx="0"/>
          </p:cNvCxnSpPr>
          <p:nvPr/>
        </p:nvCxnSpPr>
        <p:spPr bwMode="auto">
          <a:xfrm>
            <a:off x="7954963" y="2474913"/>
            <a:ext cx="0" cy="21558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2" name="Rectangle 36"/>
          <p:cNvSpPr>
            <a:spLocks noChangeArrowheads="1"/>
          </p:cNvSpPr>
          <p:nvPr/>
        </p:nvSpPr>
        <p:spPr bwMode="auto">
          <a:xfrm>
            <a:off x="752475" y="4643438"/>
            <a:ext cx="120015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supervisor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3" name="Text Box 37"/>
          <p:cNvSpPr txBox="1">
            <a:spLocks noChangeArrowheads="1"/>
          </p:cNvSpPr>
          <p:nvPr/>
        </p:nvSpPr>
        <p:spPr bwMode="auto">
          <a:xfrm>
            <a:off x="914400" y="5181600"/>
            <a:ext cx="6731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Grad</a:t>
            </a:r>
          </a:p>
        </p:txBody>
      </p:sp>
      <p:sp>
        <p:nvSpPr>
          <p:cNvPr id="43044" name="Rectangle 38"/>
          <p:cNvSpPr>
            <a:spLocks noChangeArrowheads="1"/>
          </p:cNvSpPr>
          <p:nvPr/>
        </p:nvSpPr>
        <p:spPr bwMode="auto">
          <a:xfrm>
            <a:off x="2279650" y="4643438"/>
            <a:ext cx="1092200" cy="5461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semesters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3045" name="Text Box 39"/>
          <p:cNvSpPr txBox="1">
            <a:spLocks noChangeArrowheads="1"/>
          </p:cNvSpPr>
          <p:nvPr/>
        </p:nvSpPr>
        <p:spPr bwMode="auto">
          <a:xfrm>
            <a:off x="2170113" y="5203825"/>
            <a:ext cx="1285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Undergrad</a:t>
            </a:r>
          </a:p>
        </p:txBody>
      </p:sp>
      <p:cxnSp>
        <p:nvCxnSpPr>
          <p:cNvPr id="43046" name="AutoShape 40"/>
          <p:cNvCxnSpPr>
            <a:cxnSpLocks noChangeShapeType="1"/>
            <a:stCxn id="43015" idx="2"/>
            <a:endCxn id="43042" idx="0"/>
          </p:cNvCxnSpPr>
          <p:nvPr/>
        </p:nvCxnSpPr>
        <p:spPr bwMode="auto">
          <a:xfrm flipH="1">
            <a:off x="1352550" y="4184650"/>
            <a:ext cx="636588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47" name="AutoShape 41"/>
          <p:cNvCxnSpPr>
            <a:cxnSpLocks noChangeShapeType="1"/>
            <a:stCxn id="43015" idx="2"/>
            <a:endCxn id="43044" idx="0"/>
          </p:cNvCxnSpPr>
          <p:nvPr/>
        </p:nvCxnSpPr>
        <p:spPr bwMode="auto">
          <a:xfrm>
            <a:off x="1989138" y="4184650"/>
            <a:ext cx="836612" cy="4587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48" name="Rectangle 42"/>
          <p:cNvSpPr>
            <a:spLocks noChangeArrowheads="1"/>
          </p:cNvSpPr>
          <p:nvPr/>
        </p:nvSpPr>
        <p:spPr bwMode="auto">
          <a:xfrm>
            <a:off x="3589338" y="4643438"/>
            <a:ext cx="763587" cy="5461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en-US" sz="1600">
              <a:latin typeface="Courier New" pitchFamily="49" charset="0"/>
            </a:endParaRPr>
          </a:p>
        </p:txBody>
      </p:sp>
      <p:cxnSp>
        <p:nvCxnSpPr>
          <p:cNvPr id="43049" name="AutoShape 43"/>
          <p:cNvCxnSpPr>
            <a:cxnSpLocks noChangeShapeType="1"/>
            <a:stCxn id="43015" idx="2"/>
            <a:endCxn id="43048" idx="0"/>
          </p:cNvCxnSpPr>
          <p:nvPr/>
        </p:nvCxnSpPr>
        <p:spPr bwMode="auto">
          <a:xfrm>
            <a:off x="1989138" y="4184650"/>
            <a:ext cx="1982787" cy="458788"/>
          </a:xfrm>
          <a:prstGeom prst="straightConnector1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50" name="AutoShape 44"/>
          <p:cNvCxnSpPr>
            <a:cxnSpLocks noChangeShapeType="1"/>
            <a:stCxn id="43012" idx="2"/>
            <a:endCxn id="43048" idx="0"/>
          </p:cNvCxnSpPr>
          <p:nvPr/>
        </p:nvCxnSpPr>
        <p:spPr bwMode="auto">
          <a:xfrm flipH="1">
            <a:off x="3971925" y="4108450"/>
            <a:ext cx="1754188" cy="534988"/>
          </a:xfrm>
          <a:prstGeom prst="straightConnector1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51" name="Text Box 45"/>
          <p:cNvSpPr txBox="1">
            <a:spLocks noChangeArrowheads="1"/>
          </p:cNvSpPr>
          <p:nvPr/>
        </p:nvSpPr>
        <p:spPr bwMode="auto">
          <a:xfrm>
            <a:off x="3078163" y="3879850"/>
            <a:ext cx="1646237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3052" name="Rectangle 46"/>
          <p:cNvSpPr>
            <a:spLocks noChangeArrowheads="1"/>
          </p:cNvSpPr>
          <p:nvPr/>
        </p:nvSpPr>
        <p:spPr bwMode="auto">
          <a:xfrm>
            <a:off x="3709988" y="5149850"/>
            <a:ext cx="4302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1600">
                <a:latin typeface="Courier New" pitchFamily="49" charset="0"/>
              </a:rPr>
              <a:t>TA</a:t>
            </a:r>
          </a:p>
        </p:txBody>
      </p:sp>
    </p:spTree>
    <p:extLst>
      <p:ext uri="{BB962C8B-B14F-4D97-AF65-F5344CB8AC3E}">
        <p14:creationId xmlns:p14="http://schemas.microsoft.com/office/powerpoint/2010/main" val="214882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93038" cy="838200"/>
          </a:xfrm>
        </p:spPr>
        <p:txBody>
          <a:bodyPr/>
          <a:lstStyle/>
          <a:p>
            <a:r>
              <a:rPr lang="en-US" sz="2800" smtClean="0"/>
              <a:t>Declaring Virtual Classes </a:t>
            </a:r>
            <a:br>
              <a:rPr lang="en-US" sz="2800" smtClean="0"/>
            </a:br>
            <a:r>
              <a:rPr lang="en-US" sz="2800" smtClean="0"/>
              <a:t>for Member-Overlapped Multi-Inheritance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513" y="1371600"/>
            <a:ext cx="7807325" cy="5410200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Employee : </a:t>
            </a:r>
            <a:r>
              <a:rPr lang="en-US" sz="2400" b="1" smtClean="0">
                <a:solidFill>
                  <a:schemeClr val="accent2"/>
                </a:solidFill>
                <a:latin typeface="Arial" pitchFamily="34" charset="0"/>
              </a:rPr>
              <a:t>virtual</a:t>
            </a:r>
            <a:r>
              <a:rPr lang="en-US" sz="2400" smtClean="0">
                <a:latin typeface="Arial" pitchFamily="34" charset="0"/>
              </a:rPr>
              <a:t> public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Student : </a:t>
            </a:r>
            <a:r>
              <a:rPr lang="en-US" sz="2400" b="1" smtClean="0">
                <a:solidFill>
                  <a:schemeClr val="accent2"/>
                </a:solidFill>
                <a:latin typeface="Arial" pitchFamily="34" charset="0"/>
              </a:rPr>
              <a:t>virtual</a:t>
            </a:r>
            <a:r>
              <a:rPr lang="en-US" sz="2400" smtClean="0">
                <a:latin typeface="Arial" pitchFamily="34" charset="0"/>
              </a:rPr>
              <a:t> public Personnel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    // members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class TA : public Employee, public Student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    // Member list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};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void main() {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	...</a:t>
            </a:r>
          </a:p>
          <a:p>
            <a:pPr>
              <a:lnSpc>
                <a:spcPct val="75000"/>
              </a:lnSpc>
            </a:pPr>
            <a:r>
              <a:rPr lang="en-US" sz="2400" smtClean="0">
                <a:latin typeface="Arial" pitchFamily="34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51177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10600" cy="563563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  <a:cs typeface="Times New Roman" pitchFamily="18" charset="0"/>
              </a:rPr>
              <a:t>Another Example</a:t>
            </a:r>
          </a:p>
        </p:txBody>
      </p:sp>
      <p:sp>
        <p:nvSpPr>
          <p:cNvPr id="45059" name="Rectangle 36"/>
          <p:cNvSpPr>
            <a:spLocks noChangeArrowheads="1"/>
          </p:cNvSpPr>
          <p:nvPr/>
        </p:nvSpPr>
        <p:spPr bwMode="auto">
          <a:xfrm>
            <a:off x="2928144" y="1660525"/>
            <a:ext cx="2162969" cy="1176338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name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id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birthday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*</a:t>
            </a:r>
            <a:r>
              <a:rPr lang="en-US" sz="1600" dirty="0" err="1">
                <a:latin typeface="Courier New" pitchFamily="49" charset="0"/>
              </a:rPr>
              <a:t>pContact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virtual display()</a:t>
            </a:r>
          </a:p>
        </p:txBody>
      </p:sp>
      <p:sp>
        <p:nvSpPr>
          <p:cNvPr id="45060" name="Rectangle 37"/>
          <p:cNvSpPr>
            <a:spLocks noChangeArrowheads="1"/>
          </p:cNvSpPr>
          <p:nvPr/>
        </p:nvSpPr>
        <p:spPr bwMode="auto">
          <a:xfrm>
            <a:off x="4953000" y="3200400"/>
            <a:ext cx="1617663" cy="1025525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school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salary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rank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1" name="Rectangle 38"/>
          <p:cNvSpPr>
            <a:spLocks noChangeArrowheads="1"/>
          </p:cNvSpPr>
          <p:nvPr/>
        </p:nvSpPr>
        <p:spPr bwMode="auto">
          <a:xfrm>
            <a:off x="5211763" y="4652963"/>
            <a:ext cx="1265237" cy="534987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research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2" name="Rectangle 39"/>
          <p:cNvSpPr>
            <a:spLocks noChangeArrowheads="1"/>
          </p:cNvSpPr>
          <p:nvPr/>
        </p:nvSpPr>
        <p:spPr bwMode="auto">
          <a:xfrm>
            <a:off x="3733800" y="4652963"/>
            <a:ext cx="1295400" cy="534987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portfolio</a:t>
            </a:r>
          </a:p>
        </p:txBody>
      </p:sp>
      <p:sp>
        <p:nvSpPr>
          <p:cNvPr id="45063" name="Rectangle 40"/>
          <p:cNvSpPr>
            <a:spLocks noChangeArrowheads="1"/>
          </p:cNvSpPr>
          <p:nvPr/>
        </p:nvSpPr>
        <p:spPr bwMode="auto">
          <a:xfrm>
            <a:off x="2409825" y="3371850"/>
            <a:ext cx="1476375" cy="854075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school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 smtClean="0">
                <a:latin typeface="Courier New" pitchFamily="49" charset="0"/>
              </a:rPr>
              <a:t>*</a:t>
            </a:r>
            <a:r>
              <a:rPr lang="en-US" sz="1600" dirty="0" err="1" smtClean="0">
                <a:latin typeface="Courier New" pitchFamily="49" charset="0"/>
              </a:rPr>
              <a:t>courseList</a:t>
            </a:r>
            <a:endParaRPr lang="en-US" sz="1600" dirty="0"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64" name="Text Box 41"/>
          <p:cNvSpPr txBox="1">
            <a:spLocks noChangeArrowheads="1"/>
          </p:cNvSpPr>
          <p:nvPr/>
        </p:nvSpPr>
        <p:spPr bwMode="auto">
          <a:xfrm>
            <a:off x="2954338" y="1271588"/>
            <a:ext cx="12842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Personnel</a:t>
            </a:r>
          </a:p>
        </p:txBody>
      </p:sp>
      <p:sp>
        <p:nvSpPr>
          <p:cNvPr id="45065" name="Text Box 42"/>
          <p:cNvSpPr txBox="1">
            <a:spLocks noChangeArrowheads="1"/>
          </p:cNvSpPr>
          <p:nvPr/>
        </p:nvSpPr>
        <p:spPr bwMode="auto">
          <a:xfrm>
            <a:off x="5929313" y="2895600"/>
            <a:ext cx="11620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Employee</a:t>
            </a:r>
          </a:p>
        </p:txBody>
      </p:sp>
      <p:sp>
        <p:nvSpPr>
          <p:cNvPr id="45066" name="Text Box 43"/>
          <p:cNvSpPr txBox="1">
            <a:spLocks noChangeArrowheads="1"/>
          </p:cNvSpPr>
          <p:nvPr/>
        </p:nvSpPr>
        <p:spPr bwMode="auto">
          <a:xfrm>
            <a:off x="2286000" y="3016250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Student</a:t>
            </a:r>
          </a:p>
        </p:txBody>
      </p:sp>
      <p:sp>
        <p:nvSpPr>
          <p:cNvPr id="45067" name="Text Box 44"/>
          <p:cNvSpPr txBox="1">
            <a:spLocks noChangeArrowheads="1"/>
          </p:cNvSpPr>
          <p:nvPr/>
        </p:nvSpPr>
        <p:spPr bwMode="auto">
          <a:xfrm>
            <a:off x="5243513" y="5119688"/>
            <a:ext cx="1039812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Faculty</a:t>
            </a:r>
          </a:p>
        </p:txBody>
      </p:sp>
      <p:sp>
        <p:nvSpPr>
          <p:cNvPr id="45068" name="Text Box 45"/>
          <p:cNvSpPr txBox="1">
            <a:spLocks noChangeArrowheads="1"/>
          </p:cNvSpPr>
          <p:nvPr/>
        </p:nvSpPr>
        <p:spPr bwMode="auto">
          <a:xfrm>
            <a:off x="4005263" y="5119688"/>
            <a:ext cx="7969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Staff</a:t>
            </a:r>
          </a:p>
        </p:txBody>
      </p:sp>
      <p:cxnSp>
        <p:nvCxnSpPr>
          <p:cNvPr id="45069" name="AutoShape 46"/>
          <p:cNvCxnSpPr>
            <a:cxnSpLocks noChangeShapeType="1"/>
            <a:stCxn id="45059" idx="2"/>
            <a:endCxn id="45060" idx="0"/>
          </p:cNvCxnSpPr>
          <p:nvPr/>
        </p:nvCxnSpPr>
        <p:spPr bwMode="auto">
          <a:xfrm>
            <a:off x="4009629" y="2836863"/>
            <a:ext cx="1752203" cy="363537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0" name="AutoShape 47"/>
          <p:cNvCxnSpPr>
            <a:cxnSpLocks noChangeShapeType="1"/>
            <a:stCxn id="45059" idx="2"/>
            <a:endCxn id="45063" idx="0"/>
          </p:cNvCxnSpPr>
          <p:nvPr/>
        </p:nvCxnSpPr>
        <p:spPr bwMode="auto">
          <a:xfrm flipH="1">
            <a:off x="3148013" y="2836863"/>
            <a:ext cx="861616" cy="534987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1" name="AutoShape 48"/>
          <p:cNvCxnSpPr>
            <a:cxnSpLocks noChangeShapeType="1"/>
            <a:stCxn id="45060" idx="2"/>
            <a:endCxn id="45061" idx="0"/>
          </p:cNvCxnSpPr>
          <p:nvPr/>
        </p:nvCxnSpPr>
        <p:spPr bwMode="auto">
          <a:xfrm>
            <a:off x="5762625" y="4235450"/>
            <a:ext cx="82550" cy="40798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72" name="AutoShape 49"/>
          <p:cNvCxnSpPr>
            <a:cxnSpLocks noChangeShapeType="1"/>
            <a:stCxn id="45060" idx="2"/>
            <a:endCxn id="45062" idx="0"/>
          </p:cNvCxnSpPr>
          <p:nvPr/>
        </p:nvCxnSpPr>
        <p:spPr bwMode="auto">
          <a:xfrm flipH="1">
            <a:off x="4381500" y="4235450"/>
            <a:ext cx="1381125" cy="4175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3" name="Text Box 53"/>
          <p:cNvSpPr txBox="1">
            <a:spLocks noChangeArrowheads="1"/>
          </p:cNvSpPr>
          <p:nvPr/>
        </p:nvSpPr>
        <p:spPr bwMode="auto">
          <a:xfrm>
            <a:off x="7613650" y="3657600"/>
            <a:ext cx="15303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 i="1">
                <a:latin typeface="Courier New" pitchFamily="49" charset="0"/>
              </a:rPr>
              <a:t>multiple</a:t>
            </a:r>
          </a:p>
          <a:p>
            <a:pPr algn="ctr" eaLnBrk="1" hangingPunct="1"/>
            <a:r>
              <a:rPr lang="en-US" sz="1600" i="1">
                <a:latin typeface="Courier New" pitchFamily="49" charset="0"/>
              </a:rPr>
              <a:t>inheritance</a:t>
            </a:r>
          </a:p>
        </p:txBody>
      </p:sp>
      <p:sp>
        <p:nvSpPr>
          <p:cNvPr id="45074" name="Line 57"/>
          <p:cNvSpPr>
            <a:spLocks noChangeShapeType="1"/>
          </p:cNvSpPr>
          <p:nvPr/>
        </p:nvSpPr>
        <p:spPr bwMode="auto">
          <a:xfrm>
            <a:off x="1585913" y="6172200"/>
            <a:ext cx="2459037" cy="0"/>
          </a:xfrm>
          <a:prstGeom prst="line">
            <a:avLst/>
          </a:prstGeom>
          <a:noFill/>
          <a:ln w="9525">
            <a:solidFill>
              <a:srgbClr val="CC33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59"/>
          <p:cNvSpPr txBox="1">
            <a:spLocks noChangeArrowheads="1"/>
          </p:cNvSpPr>
          <p:nvPr/>
        </p:nvSpPr>
        <p:spPr bwMode="auto">
          <a:xfrm>
            <a:off x="1447800" y="5851525"/>
            <a:ext cx="28336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sz="1600">
                <a:latin typeface="Courier New" pitchFamily="49" charset="0"/>
              </a:rPr>
              <a:t>inheritance relation</a:t>
            </a:r>
          </a:p>
        </p:txBody>
      </p:sp>
      <p:sp>
        <p:nvSpPr>
          <p:cNvPr id="45076" name="Rectangle 61"/>
          <p:cNvSpPr>
            <a:spLocks noChangeArrowheads="1"/>
          </p:cNvSpPr>
          <p:nvPr/>
        </p:nvSpPr>
        <p:spPr bwMode="auto">
          <a:xfrm>
            <a:off x="6783388" y="4652963"/>
            <a:ext cx="1217612" cy="534987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salary</a:t>
            </a:r>
            <a:endParaRPr lang="en-US" sz="1600" dirty="0">
              <a:solidFill>
                <a:srgbClr val="C00000"/>
              </a:solidFill>
              <a:latin typeface="Courier New" pitchFamily="49" charset="0"/>
            </a:endParaRPr>
          </a:p>
          <a:p>
            <a:pPr algn="ctr" eaLnBrk="1" hangingPunct="1"/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display()</a:t>
            </a:r>
          </a:p>
        </p:txBody>
      </p:sp>
      <p:sp>
        <p:nvSpPr>
          <p:cNvPr id="45077" name="Text Box 62"/>
          <p:cNvSpPr txBox="1">
            <a:spLocks noChangeArrowheads="1"/>
          </p:cNvSpPr>
          <p:nvPr/>
        </p:nvSpPr>
        <p:spPr bwMode="auto">
          <a:xfrm>
            <a:off x="6677025" y="5119688"/>
            <a:ext cx="1406525" cy="33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Consultant</a:t>
            </a:r>
          </a:p>
        </p:txBody>
      </p:sp>
      <p:cxnSp>
        <p:nvCxnSpPr>
          <p:cNvPr id="45078" name="AutoShape 63"/>
          <p:cNvCxnSpPr>
            <a:cxnSpLocks noChangeShapeType="1"/>
            <a:stCxn id="45060" idx="2"/>
            <a:endCxn id="45076" idx="0"/>
          </p:cNvCxnSpPr>
          <p:nvPr/>
        </p:nvCxnSpPr>
        <p:spPr bwMode="auto">
          <a:xfrm>
            <a:off x="5762625" y="4235450"/>
            <a:ext cx="1630363" cy="40798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79" name="Rectangle 64"/>
          <p:cNvSpPr>
            <a:spLocks noChangeArrowheads="1"/>
          </p:cNvSpPr>
          <p:nvPr/>
        </p:nvSpPr>
        <p:spPr bwMode="auto">
          <a:xfrm>
            <a:off x="7620000" y="1682750"/>
            <a:ext cx="1174750" cy="855663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division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wage</a:t>
            </a:r>
          </a:p>
          <a:p>
            <a:pPr algn="ctr" eaLnBrk="1" hangingPunct="1"/>
            <a:r>
              <a:rPr lang="en-US" sz="1600" dirty="0">
                <a:latin typeface="Courier New" pitchFamily="49" charset="0"/>
              </a:rPr>
              <a:t>display()</a:t>
            </a:r>
          </a:p>
        </p:txBody>
      </p:sp>
      <p:sp>
        <p:nvSpPr>
          <p:cNvPr id="45080" name="Text Box 65"/>
          <p:cNvSpPr txBox="1">
            <a:spLocks noChangeArrowheads="1"/>
          </p:cNvSpPr>
          <p:nvPr/>
        </p:nvSpPr>
        <p:spPr bwMode="auto">
          <a:xfrm>
            <a:off x="7467600" y="1293813"/>
            <a:ext cx="16525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ConsultingCo</a:t>
            </a:r>
          </a:p>
        </p:txBody>
      </p:sp>
      <p:cxnSp>
        <p:nvCxnSpPr>
          <p:cNvPr id="45081" name="AutoShape 66"/>
          <p:cNvCxnSpPr>
            <a:cxnSpLocks noChangeShapeType="1"/>
            <a:stCxn id="45079" idx="2"/>
            <a:endCxn id="45076" idx="0"/>
          </p:cNvCxnSpPr>
          <p:nvPr/>
        </p:nvCxnSpPr>
        <p:spPr bwMode="auto">
          <a:xfrm flipH="1">
            <a:off x="7392988" y="2547938"/>
            <a:ext cx="814387" cy="20955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82" name="Rectangle 67"/>
          <p:cNvSpPr>
            <a:spLocks noChangeArrowheads="1"/>
          </p:cNvSpPr>
          <p:nvPr/>
        </p:nvSpPr>
        <p:spPr bwMode="auto">
          <a:xfrm>
            <a:off x="2286000" y="4724399"/>
            <a:ext cx="1312863" cy="747077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 dirty="0">
                <a:latin typeface="Courier New" pitchFamily="49" charset="0"/>
              </a:rPr>
              <a:t>level</a:t>
            </a:r>
          </a:p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school</a:t>
            </a:r>
          </a:p>
          <a:p>
            <a:pPr algn="ctr" eaLnBrk="1" hangingPunct="1"/>
            <a:r>
              <a:rPr lang="en-US" sz="1600" dirty="0" smtClean="0">
                <a:solidFill>
                  <a:srgbClr val="C00000"/>
                </a:solidFill>
                <a:latin typeface="Courier New" pitchFamily="49" charset="0"/>
              </a:rPr>
              <a:t>display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()</a:t>
            </a:r>
          </a:p>
        </p:txBody>
      </p:sp>
      <p:sp>
        <p:nvSpPr>
          <p:cNvPr id="45083" name="Text Box 68"/>
          <p:cNvSpPr txBox="1">
            <a:spLocks noChangeArrowheads="1"/>
          </p:cNvSpPr>
          <p:nvPr/>
        </p:nvSpPr>
        <p:spPr bwMode="auto">
          <a:xfrm>
            <a:off x="2692672" y="5471477"/>
            <a:ext cx="43152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 dirty="0" smtClean="0">
                <a:latin typeface="Courier New" pitchFamily="49" charset="0"/>
              </a:rPr>
              <a:t>TA</a:t>
            </a:r>
            <a:endParaRPr lang="en-US" sz="1600" dirty="0">
              <a:latin typeface="Courier New" pitchFamily="49" charset="0"/>
            </a:endParaRPr>
          </a:p>
        </p:txBody>
      </p:sp>
      <p:sp>
        <p:nvSpPr>
          <p:cNvPr id="45084" name="Rectangle 69"/>
          <p:cNvSpPr>
            <a:spLocks noChangeArrowheads="1"/>
          </p:cNvSpPr>
          <p:nvPr/>
        </p:nvSpPr>
        <p:spPr bwMode="auto">
          <a:xfrm>
            <a:off x="838200" y="4800600"/>
            <a:ext cx="1255713" cy="534988"/>
          </a:xfrm>
          <a:prstGeom prst="rect">
            <a:avLst/>
          </a:prstGeom>
          <a:solidFill>
            <a:schemeClr val="bg1"/>
          </a:solidFill>
          <a:ln w="9525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sz="1600">
                <a:latin typeface="Courier New" pitchFamily="49" charset="0"/>
              </a:rPr>
              <a:t>semesters</a:t>
            </a:r>
          </a:p>
          <a:p>
            <a:pPr algn="ctr" eaLnBrk="1" hangingPunct="1"/>
            <a:r>
              <a:rPr lang="en-US" sz="1600">
                <a:latin typeface="Courier New" pitchFamily="49" charset="0"/>
              </a:rPr>
              <a:t>display()</a:t>
            </a:r>
          </a:p>
        </p:txBody>
      </p:sp>
      <p:sp>
        <p:nvSpPr>
          <p:cNvPr id="45085" name="Text Box 70"/>
          <p:cNvSpPr txBox="1">
            <a:spLocks noChangeArrowheads="1"/>
          </p:cNvSpPr>
          <p:nvPr/>
        </p:nvSpPr>
        <p:spPr bwMode="auto">
          <a:xfrm>
            <a:off x="838200" y="5289550"/>
            <a:ext cx="1284288" cy="33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sz="1600">
                <a:latin typeface="Courier New" pitchFamily="49" charset="0"/>
              </a:rPr>
              <a:t>Undergrad</a:t>
            </a:r>
          </a:p>
        </p:txBody>
      </p:sp>
      <p:cxnSp>
        <p:nvCxnSpPr>
          <p:cNvPr id="45086" name="AutoShape 71"/>
          <p:cNvCxnSpPr>
            <a:cxnSpLocks noChangeShapeType="1"/>
            <a:stCxn id="45063" idx="2"/>
            <a:endCxn id="45082" idx="0"/>
          </p:cNvCxnSpPr>
          <p:nvPr/>
        </p:nvCxnSpPr>
        <p:spPr bwMode="auto">
          <a:xfrm flipH="1">
            <a:off x="2942432" y="4225925"/>
            <a:ext cx="205581" cy="498474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87" name="AutoShape 72"/>
          <p:cNvCxnSpPr>
            <a:cxnSpLocks noChangeShapeType="1"/>
            <a:stCxn id="45063" idx="2"/>
            <a:endCxn id="45084" idx="0"/>
          </p:cNvCxnSpPr>
          <p:nvPr/>
        </p:nvCxnSpPr>
        <p:spPr bwMode="auto">
          <a:xfrm flipH="1">
            <a:off x="1466850" y="4225925"/>
            <a:ext cx="1681163" cy="574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55054" name="Group 78"/>
          <p:cNvGrpSpPr>
            <a:grpSpLocks/>
          </p:cNvGrpSpPr>
          <p:nvPr/>
        </p:nvGrpSpPr>
        <p:grpSpPr bwMode="auto">
          <a:xfrm>
            <a:off x="76200" y="1293813"/>
            <a:ext cx="7824788" cy="4910137"/>
            <a:chOff x="48" y="815"/>
            <a:chExt cx="4929" cy="3093"/>
          </a:xfrm>
        </p:grpSpPr>
        <p:sp>
          <p:nvSpPr>
            <p:cNvPr id="45092" name="Text Box 56"/>
            <p:cNvSpPr txBox="1">
              <a:spLocks noChangeArrowheads="1"/>
            </p:cNvSpPr>
            <p:nvPr/>
          </p:nvSpPr>
          <p:spPr bwMode="auto">
            <a:xfrm>
              <a:off x="3544" y="815"/>
              <a:ext cx="111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PersonnelNode</a:t>
              </a:r>
            </a:p>
          </p:txBody>
        </p:sp>
        <p:sp>
          <p:nvSpPr>
            <p:cNvPr id="45093" name="Rectangle 50"/>
            <p:cNvSpPr>
              <a:spLocks noChangeArrowheads="1"/>
            </p:cNvSpPr>
            <p:nvPr/>
          </p:nvSpPr>
          <p:spPr bwMode="auto">
            <a:xfrm>
              <a:off x="595" y="1060"/>
              <a:ext cx="674" cy="5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address</a:t>
              </a:r>
            </a:p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phone</a:t>
              </a:r>
            </a:p>
            <a:p>
              <a:pPr algn="ctr" eaLnBrk="1" hangingPunct="1"/>
              <a:r>
                <a:rPr lang="en-US" sz="1600" dirty="0">
                  <a:latin typeface="Courier New" pitchFamily="49" charset="0"/>
                </a:rPr>
                <a:t>email</a:t>
              </a:r>
            </a:p>
          </p:txBody>
        </p:sp>
        <p:sp>
          <p:nvSpPr>
            <p:cNvPr id="45094" name="Text Box 51"/>
            <p:cNvSpPr txBox="1">
              <a:spLocks noChangeArrowheads="1"/>
            </p:cNvSpPr>
            <p:nvPr/>
          </p:nvSpPr>
          <p:spPr bwMode="auto">
            <a:xfrm>
              <a:off x="528" y="815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Contact</a:t>
              </a:r>
            </a:p>
          </p:txBody>
        </p:sp>
        <p:sp>
          <p:nvSpPr>
            <p:cNvPr id="45095" name="Freeform 52"/>
            <p:cNvSpPr>
              <a:spLocks/>
            </p:cNvSpPr>
            <p:nvPr/>
          </p:nvSpPr>
          <p:spPr bwMode="auto">
            <a:xfrm flipH="1">
              <a:off x="1269" y="1226"/>
              <a:ext cx="928" cy="358"/>
            </a:xfrm>
            <a:custGeom>
              <a:avLst/>
              <a:gdLst>
                <a:gd name="T0" fmla="*/ 0 w 1008"/>
                <a:gd name="T1" fmla="*/ 358 h 336"/>
                <a:gd name="T2" fmla="*/ 574 w 1008"/>
                <a:gd name="T3" fmla="*/ 358 h 336"/>
                <a:gd name="T4" fmla="*/ 574 w 1008"/>
                <a:gd name="T5" fmla="*/ 0 h 336"/>
                <a:gd name="T6" fmla="*/ 928 w 100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336">
                  <a:moveTo>
                    <a:pt x="0" y="336"/>
                  </a:moveTo>
                  <a:lnTo>
                    <a:pt x="624" y="336"/>
                  </a:lnTo>
                  <a:lnTo>
                    <a:pt x="624" y="0"/>
                  </a:lnTo>
                  <a:lnTo>
                    <a:pt x="100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6" name="Rectangle 54"/>
            <p:cNvSpPr>
              <a:spLocks noChangeArrowheads="1"/>
            </p:cNvSpPr>
            <p:nvPr/>
          </p:nvSpPr>
          <p:spPr bwMode="auto">
            <a:xfrm>
              <a:off x="3679" y="1060"/>
              <a:ext cx="807" cy="5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lnSpc>
                  <a:spcPct val="140000"/>
                </a:lnSpc>
              </a:pPr>
              <a:r>
                <a:rPr lang="en-US" sz="1600">
                  <a:latin typeface="Courier New" pitchFamily="49" charset="0"/>
                </a:rPr>
                <a:t>*pNode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sz="1600">
                  <a:latin typeface="Courier New" pitchFamily="49" charset="0"/>
                </a:rPr>
                <a:t>*pNext</a:t>
              </a:r>
            </a:p>
          </p:txBody>
        </p:sp>
        <p:sp>
          <p:nvSpPr>
            <p:cNvPr id="45097" name="Freeform 55"/>
            <p:cNvSpPr>
              <a:spLocks/>
            </p:cNvSpPr>
            <p:nvPr/>
          </p:nvSpPr>
          <p:spPr bwMode="auto">
            <a:xfrm flipH="1">
              <a:off x="3207" y="1114"/>
              <a:ext cx="606" cy="134"/>
            </a:xfrm>
            <a:custGeom>
              <a:avLst/>
              <a:gdLst>
                <a:gd name="T0" fmla="*/ 0 w 1008"/>
                <a:gd name="T1" fmla="*/ 134 h 336"/>
                <a:gd name="T2" fmla="*/ 375 w 1008"/>
                <a:gd name="T3" fmla="*/ 134 h 336"/>
                <a:gd name="T4" fmla="*/ 375 w 1008"/>
                <a:gd name="T5" fmla="*/ 0 h 336"/>
                <a:gd name="T6" fmla="*/ 606 w 1008"/>
                <a:gd name="T7" fmla="*/ 0 h 33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08" h="336">
                  <a:moveTo>
                    <a:pt x="0" y="336"/>
                  </a:moveTo>
                  <a:lnTo>
                    <a:pt x="624" y="336"/>
                  </a:lnTo>
                  <a:lnTo>
                    <a:pt x="624" y="0"/>
                  </a:lnTo>
                  <a:lnTo>
                    <a:pt x="1008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8" name="Line 58"/>
            <p:cNvSpPr>
              <a:spLocks noChangeShapeType="1"/>
            </p:cNvSpPr>
            <p:nvPr/>
          </p:nvSpPr>
          <p:spPr bwMode="auto">
            <a:xfrm>
              <a:off x="3289" y="3888"/>
              <a:ext cx="161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arrow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99" name="Text Box 60"/>
            <p:cNvSpPr txBox="1">
              <a:spLocks noChangeArrowheads="1"/>
            </p:cNvSpPr>
            <p:nvPr/>
          </p:nvSpPr>
          <p:spPr bwMode="auto">
            <a:xfrm>
              <a:off x="3321" y="3696"/>
              <a:ext cx="16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n-US" sz="1600">
                  <a:latin typeface="Courier New" pitchFamily="49" charset="0"/>
                </a:rPr>
                <a:t>containment relation</a:t>
              </a:r>
            </a:p>
          </p:txBody>
        </p:sp>
        <p:sp>
          <p:nvSpPr>
            <p:cNvPr id="45100" name="Rectangle 73"/>
            <p:cNvSpPr>
              <a:spLocks noChangeArrowheads="1"/>
            </p:cNvSpPr>
            <p:nvPr/>
          </p:nvSpPr>
          <p:spPr bwMode="auto">
            <a:xfrm>
              <a:off x="48" y="1776"/>
              <a:ext cx="1104" cy="110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queue_size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Course *buffer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front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int rear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enqueue()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dequeue()</a:t>
              </a:r>
            </a:p>
            <a:p>
              <a:pPr algn="ctr" eaLnBrk="1" hangingPunct="1"/>
              <a:r>
                <a:rPr lang="en-US" sz="1600">
                  <a:latin typeface="Courier New" pitchFamily="49" charset="0"/>
                </a:rPr>
                <a:t>compact()</a:t>
              </a:r>
            </a:p>
          </p:txBody>
        </p:sp>
        <p:sp>
          <p:nvSpPr>
            <p:cNvPr id="45101" name="Text Box 74"/>
            <p:cNvSpPr txBox="1">
              <a:spLocks noChangeArrowheads="1"/>
            </p:cNvSpPr>
            <p:nvPr/>
          </p:nvSpPr>
          <p:spPr bwMode="auto">
            <a:xfrm>
              <a:off x="48" y="1584"/>
              <a:ext cx="5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n-US" sz="1600">
                  <a:latin typeface="Courier New" pitchFamily="49" charset="0"/>
                </a:rPr>
                <a:t>Queue</a:t>
              </a:r>
            </a:p>
          </p:txBody>
        </p:sp>
        <p:sp>
          <p:nvSpPr>
            <p:cNvPr id="45102" name="Freeform 76"/>
            <p:cNvSpPr>
              <a:spLocks/>
            </p:cNvSpPr>
            <p:nvPr/>
          </p:nvSpPr>
          <p:spPr bwMode="auto">
            <a:xfrm>
              <a:off x="1152" y="1872"/>
              <a:ext cx="384" cy="501"/>
            </a:xfrm>
            <a:custGeom>
              <a:avLst/>
              <a:gdLst>
                <a:gd name="T0" fmla="*/ 384 w 384"/>
                <a:gd name="T1" fmla="*/ 432 h 432"/>
                <a:gd name="T2" fmla="*/ 240 w 384"/>
                <a:gd name="T3" fmla="*/ 432 h 432"/>
                <a:gd name="T4" fmla="*/ 240 w 384"/>
                <a:gd name="T5" fmla="*/ 0 h 432"/>
                <a:gd name="T6" fmla="*/ 0 w 384"/>
                <a:gd name="T7" fmla="*/ 0 h 43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84" h="432">
                  <a:moveTo>
                    <a:pt x="384" y="432"/>
                  </a:moveTo>
                  <a:lnTo>
                    <a:pt x="240" y="432"/>
                  </a:lnTo>
                  <a:lnTo>
                    <a:pt x="240" y="0"/>
                  </a:lnTo>
                  <a:lnTo>
                    <a:pt x="0" y="0"/>
                  </a:lnTo>
                </a:path>
              </a:pathLst>
            </a:custGeom>
            <a:noFill/>
            <a:ln w="9525" cap="flat">
              <a:solidFill>
                <a:schemeClr val="tx1"/>
              </a:solidFill>
              <a:prstDash val="dash"/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5058" name="Group 82"/>
          <p:cNvGrpSpPr>
            <a:grpSpLocks/>
          </p:cNvGrpSpPr>
          <p:nvPr/>
        </p:nvGrpSpPr>
        <p:grpSpPr bwMode="auto">
          <a:xfrm>
            <a:off x="2943225" y="4225925"/>
            <a:ext cx="2819400" cy="498475"/>
            <a:chOff x="1854" y="2662"/>
            <a:chExt cx="1776" cy="314"/>
          </a:xfrm>
        </p:grpSpPr>
        <p:cxnSp>
          <p:nvCxnSpPr>
            <p:cNvPr id="45090" name="AutoShape 79"/>
            <p:cNvCxnSpPr>
              <a:cxnSpLocks noChangeShapeType="1"/>
            </p:cNvCxnSpPr>
            <p:nvPr/>
          </p:nvCxnSpPr>
          <p:spPr bwMode="auto">
            <a:xfrm flipH="1">
              <a:off x="1854" y="2668"/>
              <a:ext cx="1776" cy="30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091" name="Text Box 80"/>
            <p:cNvSpPr txBox="1">
              <a:spLocks noChangeArrowheads="1"/>
            </p:cNvSpPr>
            <p:nvPr/>
          </p:nvSpPr>
          <p:spPr bwMode="auto">
            <a:xfrm rot="21025621">
              <a:off x="1907" y="2698"/>
              <a:ext cx="65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>
                  <a:latin typeface="Courier New" pitchFamily="49" charset="0"/>
                </a:rPr>
                <a:t>virtual</a:t>
              </a:r>
            </a:p>
          </p:txBody>
        </p:sp>
        <p:cxnSp>
          <p:nvCxnSpPr>
            <p:cNvPr id="49" name="AutoShape 79"/>
            <p:cNvCxnSpPr>
              <a:cxnSpLocks noChangeShapeType="1"/>
              <a:stCxn id="45063" idx="2"/>
              <a:endCxn id="45082" idx="0"/>
            </p:cNvCxnSpPr>
            <p:nvPr/>
          </p:nvCxnSpPr>
          <p:spPr bwMode="auto">
            <a:xfrm flipH="1">
              <a:off x="1854" y="2662"/>
              <a:ext cx="129" cy="31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prstDash val="lgDashDot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Rectangle 1"/>
          <p:cNvSpPr/>
          <p:nvPr/>
        </p:nvSpPr>
        <p:spPr>
          <a:xfrm>
            <a:off x="7744748" y="1947438"/>
            <a:ext cx="925253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 eaLnBrk="1" hangingPunct="1"/>
            <a:r>
              <a:rPr lang="en-US" sz="1600" dirty="0">
                <a:solidFill>
                  <a:srgbClr val="C00000"/>
                </a:solidFill>
                <a:latin typeface="Courier New" pitchFamily="49" charset="0"/>
              </a:rPr>
              <a:t>salary</a:t>
            </a:r>
          </a:p>
        </p:txBody>
      </p:sp>
      <p:sp>
        <p:nvSpPr>
          <p:cNvPr id="50" name="Text Box 80"/>
          <p:cNvSpPr txBox="1">
            <a:spLocks noChangeArrowheads="1"/>
          </p:cNvSpPr>
          <p:nvPr/>
        </p:nvSpPr>
        <p:spPr bwMode="auto">
          <a:xfrm rot="17514616">
            <a:off x="7169836" y="3214547"/>
            <a:ext cx="1039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Courier New" pitchFamily="49" charset="0"/>
              </a:rPr>
              <a:t>virtual</a:t>
            </a:r>
          </a:p>
        </p:txBody>
      </p:sp>
      <p:sp>
        <p:nvSpPr>
          <p:cNvPr id="51" name="Text Box 80"/>
          <p:cNvSpPr txBox="1">
            <a:spLocks noChangeArrowheads="1"/>
          </p:cNvSpPr>
          <p:nvPr/>
        </p:nvSpPr>
        <p:spPr bwMode="auto">
          <a:xfrm rot="979042">
            <a:off x="6321706" y="4244388"/>
            <a:ext cx="1150819" cy="335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>
                <a:latin typeface="Courier New" pitchFamily="49" charset="0"/>
              </a:rPr>
              <a:t>virtual</a:t>
            </a:r>
          </a:p>
        </p:txBody>
      </p:sp>
      <p:cxnSp>
        <p:nvCxnSpPr>
          <p:cNvPr id="52" name="AutoShape 79"/>
          <p:cNvCxnSpPr>
            <a:cxnSpLocks noChangeShapeType="1"/>
            <a:stCxn id="45079" idx="2"/>
          </p:cNvCxnSpPr>
          <p:nvPr/>
        </p:nvCxnSpPr>
        <p:spPr bwMode="auto">
          <a:xfrm flipH="1">
            <a:off x="7392194" y="2538413"/>
            <a:ext cx="815181" cy="211455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AutoShape 79"/>
          <p:cNvCxnSpPr>
            <a:cxnSpLocks noChangeShapeType="1"/>
            <a:stCxn id="45060" idx="2"/>
            <a:endCxn id="45076" idx="0"/>
          </p:cNvCxnSpPr>
          <p:nvPr/>
        </p:nvCxnSpPr>
        <p:spPr bwMode="auto">
          <a:xfrm>
            <a:off x="5761832" y="4225925"/>
            <a:ext cx="1630362" cy="427038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Dot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444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 fill="hold"/>
                                        <p:tgtEl>
                                          <p:spTgt spid="25505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25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50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5" dur="2000"/>
                                        <p:tgtEl>
                                          <p:spTgt spid="255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0" grpId="0"/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ChangeArrowheads="1"/>
          </p:cNvSpPr>
          <p:nvPr/>
        </p:nvSpPr>
        <p:spPr bwMode="auto">
          <a:xfrm>
            <a:off x="565150" y="80963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400" b="1">
                <a:solidFill>
                  <a:schemeClr val="accent2"/>
                </a:solidFill>
                <a:cs typeface="Times New Roman" pitchFamily="18" charset="0"/>
              </a:rPr>
              <a:t>Inheritance and Polymorphism </a:t>
            </a:r>
          </a:p>
        </p:txBody>
      </p:sp>
      <p:sp>
        <p:nvSpPr>
          <p:cNvPr id="46083" name="Rectangle 3"/>
          <p:cNvSpPr>
            <a:spLocks noChangeArrowheads="1"/>
          </p:cNvSpPr>
          <p:nvPr/>
        </p:nvSpPr>
        <p:spPr bwMode="auto">
          <a:xfrm>
            <a:off x="565150" y="685800"/>
            <a:ext cx="8121650" cy="628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79425" indent="-479425" defTabSz="966788"/>
            <a:r>
              <a:rPr lang="en-US" sz="2500" b="1" dirty="0">
                <a:cs typeface="Times New Roman" pitchFamily="18" charset="0"/>
              </a:rPr>
              <a:t>Polymorphism</a:t>
            </a:r>
            <a:r>
              <a:rPr lang="en-US" sz="2500" dirty="0">
                <a:cs typeface="Times New Roman" pitchFamily="18" charset="0"/>
              </a:rPr>
              <a:t> in C++: </a:t>
            </a:r>
            <a:r>
              <a:rPr lang="en-US" sz="2500" dirty="0" smtClean="0">
                <a:cs typeface="Times New Roman" pitchFamily="18" charset="0"/>
              </a:rPr>
              <a:t>In a class with at least one virtual member, a </a:t>
            </a:r>
            <a:r>
              <a:rPr lang="en-US" sz="2500" dirty="0">
                <a:cs typeface="Times New Roman" pitchFamily="18" charset="0"/>
              </a:rPr>
              <a:t>pointer to an object of class </a:t>
            </a:r>
            <a:r>
              <a:rPr lang="en-US" sz="2500" i="1" dirty="0">
                <a:cs typeface="Times New Roman" pitchFamily="18" charset="0"/>
              </a:rPr>
              <a:t>A</a:t>
            </a:r>
            <a:r>
              <a:rPr lang="en-US" sz="2500" dirty="0">
                <a:cs typeface="Times New Roman" pitchFamily="18" charset="0"/>
              </a:rPr>
              <a:t> can be assigned to an object of </a:t>
            </a:r>
            <a:r>
              <a:rPr lang="en-US" sz="2500" i="1" dirty="0">
                <a:cs typeface="Times New Roman" pitchFamily="18" charset="0"/>
              </a:rPr>
              <a:t>B</a:t>
            </a:r>
            <a:r>
              <a:rPr lang="en-US" sz="2500" dirty="0">
                <a:cs typeface="Times New Roman" pitchFamily="18" charset="0"/>
              </a:rPr>
              <a:t> if </a:t>
            </a:r>
            <a:r>
              <a:rPr lang="en-US" sz="2500" i="1" dirty="0">
                <a:cs typeface="Times New Roman" pitchFamily="18" charset="0"/>
              </a:rPr>
              <a:t>A</a:t>
            </a:r>
            <a:r>
              <a:rPr lang="en-US" sz="2500" dirty="0">
                <a:cs typeface="Times New Roman" pitchFamily="18" charset="0"/>
              </a:rPr>
              <a:t> is an ancestor class of </a:t>
            </a:r>
            <a:r>
              <a:rPr lang="en-US" sz="2500" i="1" dirty="0">
                <a:cs typeface="Times New Roman" pitchFamily="18" charset="0"/>
              </a:rPr>
              <a:t>B</a:t>
            </a:r>
            <a:r>
              <a:rPr lang="en-US" sz="2500" dirty="0">
                <a:cs typeface="Times New Roman" pitchFamily="18" charset="0"/>
              </a:rPr>
              <a:t>, because all members in </a:t>
            </a:r>
            <a:r>
              <a:rPr lang="en-US" sz="2500" i="1" dirty="0">
                <a:cs typeface="Times New Roman" pitchFamily="18" charset="0"/>
              </a:rPr>
              <a:t>A</a:t>
            </a:r>
            <a:r>
              <a:rPr lang="en-US" sz="2500" dirty="0">
                <a:cs typeface="Times New Roman" pitchFamily="18" charset="0"/>
              </a:rPr>
              <a:t> exist in </a:t>
            </a:r>
            <a:r>
              <a:rPr lang="en-US" sz="2500" i="1" dirty="0">
                <a:cs typeface="Times New Roman" pitchFamily="18" charset="0"/>
              </a:rPr>
              <a:t>B</a:t>
            </a:r>
            <a:r>
              <a:rPr lang="en-US" sz="2500" dirty="0">
                <a:cs typeface="Times New Roman" pitchFamily="18" charset="0"/>
              </a:rPr>
              <a:t> too. Class </a:t>
            </a:r>
            <a:r>
              <a:rPr lang="en-US" sz="2500" i="1" dirty="0">
                <a:cs typeface="Times New Roman" pitchFamily="18" charset="0"/>
              </a:rPr>
              <a:t>B</a:t>
            </a:r>
            <a:r>
              <a:rPr lang="en-US" sz="2500" dirty="0">
                <a:cs typeface="Times New Roman" pitchFamily="18" charset="0"/>
              </a:rPr>
              <a:t> </a:t>
            </a:r>
            <a:r>
              <a:rPr lang="en-US" sz="2500" dirty="0" smtClean="0">
                <a:cs typeface="Times New Roman" pitchFamily="18" charset="0"/>
              </a:rPr>
              <a:t>inherits all members from class </a:t>
            </a:r>
            <a:r>
              <a:rPr lang="en-US" sz="2500" i="1" dirty="0" smtClean="0">
                <a:cs typeface="Times New Roman" pitchFamily="18" charset="0"/>
              </a:rPr>
              <a:t>A</a:t>
            </a:r>
            <a:r>
              <a:rPr lang="en-US" sz="2500" dirty="0" smtClean="0">
                <a:cs typeface="Times New Roman" pitchFamily="18" charset="0"/>
              </a:rPr>
              <a:t>.</a:t>
            </a:r>
          </a:p>
          <a:p>
            <a:pPr marL="479425" indent="-479425" defTabSz="966788"/>
            <a:r>
              <a:rPr lang="en-US" sz="2500" dirty="0" smtClean="0">
                <a:cs typeface="Times New Roman" pitchFamily="18" charset="0"/>
              </a:rPr>
              <a:t>Other way around is not true. Pointer to B</a:t>
            </a:r>
          </a:p>
          <a:p>
            <a:pPr marL="479425" indent="-479425" defTabSz="966788"/>
            <a:r>
              <a:rPr lang="en-US" sz="2500" dirty="0">
                <a:cs typeface="Times New Roman" pitchFamily="18" charset="0"/>
              </a:rPr>
              <a:t>c</a:t>
            </a:r>
            <a:r>
              <a:rPr lang="en-US" sz="2500" dirty="0" smtClean="0">
                <a:cs typeface="Times New Roman" pitchFamily="18" charset="0"/>
              </a:rPr>
              <a:t>annot be used to point to A, unless casting.</a:t>
            </a:r>
            <a:endParaRPr lang="en-US" sz="2500" dirty="0">
              <a:cs typeface="Times New Roman" pitchFamily="18" charset="0"/>
            </a:endParaRPr>
          </a:p>
          <a:p>
            <a:pPr marL="479425" indent="-479425" defTabSz="966788">
              <a:lnSpc>
                <a:spcPct val="200000"/>
              </a:lnSpc>
            </a:pPr>
            <a:r>
              <a:rPr lang="en-US" sz="2500" dirty="0" smtClean="0">
                <a:cs typeface="Times New Roman" pitchFamily="18" charset="0"/>
              </a:rPr>
              <a:t>Example</a:t>
            </a:r>
            <a:r>
              <a:rPr lang="en-US" sz="2500" dirty="0">
                <a:cs typeface="Times New Roman" pitchFamily="18" charset="0"/>
              </a:rPr>
              <a:t>: A linked list of nodes of different publications.</a:t>
            </a:r>
          </a:p>
          <a:p>
            <a:pPr marL="479425" indent="-479425" algn="just" defTabSz="966788">
              <a:lnSpc>
                <a:spcPct val="130000"/>
              </a:lnSpc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class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{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  <a:cs typeface="Times New Roman" pitchFamily="18" charset="0"/>
              </a:rPr>
              <a:t>	Publication *node;	// allow you link any object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*next;</a:t>
            </a:r>
          </a:p>
          <a:p>
            <a:pPr marL="479425" indent="-479425" algn="just" defTabSz="966788"/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</a:p>
          <a:p>
            <a:pPr marL="479425" indent="-479425" algn="just" defTabSz="966788"/>
            <a:r>
              <a:rPr lang="en-US" dirty="0" smtClean="0">
                <a:latin typeface="Times" pitchFamily="18" charset="0"/>
                <a:cs typeface="Times New Roman" pitchFamily="18" charset="0"/>
              </a:rPr>
              <a:t>This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list will allow you to add any kind of objects from the publication hierarchy, e.g., book, newspaper,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sz="2500" dirty="0" err="1">
                <a:latin typeface="Times" pitchFamily="18" charset="0"/>
                <a:cs typeface="Times New Roman" pitchFamily="18" charset="0"/>
              </a:rPr>
              <a:t>FtpReport</a:t>
            </a:r>
            <a:r>
              <a:rPr lang="en-US" sz="2500" dirty="0">
                <a:latin typeface="Times" pitchFamily="18" charset="0"/>
                <a:cs typeface="Times New Roman" pitchFamily="18" charset="0"/>
              </a:rPr>
              <a:t>, and so on ... </a:t>
            </a: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7315200" y="2462213"/>
            <a:ext cx="1219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/>
              <a:t>class A</a:t>
            </a:r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6553200" y="2386013"/>
            <a:ext cx="2057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5867400" y="246221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6934200" y="25384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553200" y="2895600"/>
            <a:ext cx="105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/>
              <a:t>class B</a:t>
            </a:r>
          </a:p>
        </p:txBody>
      </p:sp>
    </p:spTree>
    <p:extLst>
      <p:ext uri="{BB962C8B-B14F-4D97-AF65-F5344CB8AC3E}">
        <p14:creationId xmlns:p14="http://schemas.microsoft.com/office/powerpoint/2010/main" val="2692013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ChangeArrowheads="1"/>
          </p:cNvSpPr>
          <p:nvPr/>
        </p:nvSpPr>
        <p:spPr bwMode="auto">
          <a:xfrm>
            <a:off x="533400" y="4529675"/>
            <a:ext cx="7902575" cy="225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>
            <a:spAutoFit/>
          </a:bodyPr>
          <a:lstStyle/>
          <a:p>
            <a:pPr marL="479425" indent="-479425" algn="just" defTabSz="966788"/>
            <a:r>
              <a:rPr lang="en-US" dirty="0">
                <a:latin typeface="Times" pitchFamily="18" charset="0"/>
                <a:cs typeface="Times New Roman" pitchFamily="18" charset="0"/>
              </a:rPr>
              <a:t>You can print all titles &amp; media in the list:</a:t>
            </a:r>
            <a:endParaRPr lang="en-US" dirty="0"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>
              <a:lnSpc>
                <a:spcPct val="160000"/>
              </a:lnSpc>
            </a:pPr>
            <a:r>
              <a:rPr lang="en-US" sz="2000" dirty="0" err="1">
                <a:latin typeface="Arial" pitchFamily="34" charset="0"/>
                <a:cs typeface="Times New Roman" pitchFamily="18" charset="0"/>
              </a:rPr>
              <a:t>PublListNode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*temp;</a:t>
            </a:r>
            <a:endParaRPr lang="en-US" sz="2000" dirty="0">
              <a:latin typeface="Arial" pitchFamily="34" charset="0"/>
              <a:cs typeface="Times New Roman" pitchFamily="18" charset="0"/>
            </a:endParaRP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for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(temp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head;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!=0;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 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=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temp-&gt;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next) {</a:t>
            </a: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	Publication *pub = 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temp-&gt;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node;</a:t>
            </a: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	cout</a:t>
            </a:r>
            <a:r>
              <a:rPr lang="en-US" sz="2000" dirty="0" smtClean="0">
                <a:latin typeface="Arial" pitchFamily="34" charset="0"/>
                <a:cs typeface="Times New Roman" pitchFamily="18" charset="0"/>
              </a:rPr>
              <a:t>&lt;&lt;pub-</a:t>
            </a:r>
            <a:r>
              <a:rPr lang="en-US" sz="2000" dirty="0">
                <a:latin typeface="Arial" pitchFamily="34" charset="0"/>
                <a:cs typeface="Times New Roman" pitchFamily="18" charset="0"/>
              </a:rPr>
              <a:t>&gt;Title()&lt;&lt;pub-&gt;Medium())&lt;&lt;endl;</a:t>
            </a:r>
          </a:p>
          <a:p>
            <a:pPr marL="479425" indent="-479425" algn="just" defTabSz="966788"/>
            <a:r>
              <a:rPr lang="en-US" sz="2000" dirty="0">
                <a:latin typeface="Arial" pitchFamily="34" charset="0"/>
                <a:cs typeface="Times New Roman" pitchFamily="18" charset="0"/>
              </a:rPr>
              <a:t>}</a:t>
            </a:r>
          </a:p>
        </p:txBody>
      </p:sp>
      <p:sp>
        <p:nvSpPr>
          <p:cNvPr id="47107" name="Rectangle 76"/>
          <p:cNvSpPr>
            <a:spLocks noChangeArrowheads="1"/>
          </p:cNvSpPr>
          <p:nvPr/>
        </p:nvSpPr>
        <p:spPr bwMode="auto">
          <a:xfrm>
            <a:off x="6934200" y="4724400"/>
            <a:ext cx="2209800" cy="1201737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PL concept	paper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Ethernet	disk</a:t>
            </a:r>
          </a:p>
          <a:p>
            <a:pPr>
              <a:spcBef>
                <a:spcPct val="50000"/>
              </a:spcBef>
              <a:tabLst>
                <a:tab pos="1371600" algn="l"/>
              </a:tabLst>
            </a:pPr>
            <a:r>
              <a:rPr lang="en-US" sz="1800" dirty="0">
                <a:latin typeface="Arial" pitchFamily="34" charset="0"/>
                <a:cs typeface="Times New Roman" pitchFamily="18" charset="0"/>
              </a:rPr>
              <a:t>OS manual	paper</a:t>
            </a:r>
          </a:p>
        </p:txBody>
      </p:sp>
      <p:sp>
        <p:nvSpPr>
          <p:cNvPr id="47108" name="Line 46"/>
          <p:cNvSpPr>
            <a:spLocks noChangeShapeType="1"/>
          </p:cNvSpPr>
          <p:nvPr/>
        </p:nvSpPr>
        <p:spPr bwMode="auto">
          <a:xfrm>
            <a:off x="381000" y="990600"/>
            <a:ext cx="528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09" name="Rectangle 5"/>
          <p:cNvSpPr>
            <a:spLocks noChangeArrowheads="1"/>
          </p:cNvSpPr>
          <p:nvPr/>
        </p:nvSpPr>
        <p:spPr bwMode="auto">
          <a:xfrm>
            <a:off x="4114800" y="2189163"/>
            <a:ext cx="5969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Thesis</a:t>
            </a:r>
            <a:endParaRPr lang="en-US" sz="1600"/>
          </a:p>
        </p:txBody>
      </p:sp>
      <p:sp>
        <p:nvSpPr>
          <p:cNvPr id="47110" name="Rectangle 7"/>
          <p:cNvSpPr>
            <a:spLocks noChangeArrowheads="1"/>
          </p:cNvSpPr>
          <p:nvPr/>
        </p:nvSpPr>
        <p:spPr bwMode="auto">
          <a:xfrm>
            <a:off x="1203325" y="1589088"/>
            <a:ext cx="1323975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next</a:t>
            </a:r>
            <a:endParaRPr lang="en-US"/>
          </a:p>
        </p:txBody>
      </p:sp>
      <p:sp>
        <p:nvSpPr>
          <p:cNvPr id="47111" name="Rectangle 50"/>
          <p:cNvSpPr>
            <a:spLocks noChangeArrowheads="1"/>
          </p:cNvSpPr>
          <p:nvPr/>
        </p:nvSpPr>
        <p:spPr bwMode="auto">
          <a:xfrm>
            <a:off x="909638" y="909638"/>
            <a:ext cx="1984375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Rectangle 58"/>
          <p:cNvSpPr>
            <a:spLocks noChangeArrowheads="1"/>
          </p:cNvSpPr>
          <p:nvPr/>
        </p:nvSpPr>
        <p:spPr bwMode="auto">
          <a:xfrm>
            <a:off x="1190625" y="1143000"/>
            <a:ext cx="1323975" cy="306388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node</a:t>
            </a:r>
          </a:p>
        </p:txBody>
      </p:sp>
      <p:sp>
        <p:nvSpPr>
          <p:cNvPr id="47113" name="Freeform 60"/>
          <p:cNvSpPr>
            <a:spLocks/>
          </p:cNvSpPr>
          <p:nvPr/>
        </p:nvSpPr>
        <p:spPr bwMode="auto">
          <a:xfrm>
            <a:off x="2549525" y="985838"/>
            <a:ext cx="1293813" cy="762000"/>
          </a:xfrm>
          <a:custGeom>
            <a:avLst/>
            <a:gdLst>
              <a:gd name="T0" fmla="*/ 0 w 1056"/>
              <a:gd name="T1" fmla="*/ 762000 h 1440"/>
              <a:gd name="T2" fmla="*/ 999765 w 1056"/>
              <a:gd name="T3" fmla="*/ 762000 h 1440"/>
              <a:gd name="T4" fmla="*/ 999765 w 1056"/>
              <a:gd name="T5" fmla="*/ 0 h 1440"/>
              <a:gd name="T6" fmla="*/ 1293813 w 1056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1440">
                <a:moveTo>
                  <a:pt x="0" y="1440"/>
                </a:moveTo>
                <a:lnTo>
                  <a:pt x="816" y="1440"/>
                </a:lnTo>
                <a:lnTo>
                  <a:pt x="816" y="0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4" name="Rectangle 62"/>
          <p:cNvSpPr>
            <a:spLocks noChangeArrowheads="1"/>
          </p:cNvSpPr>
          <p:nvPr/>
        </p:nvSpPr>
        <p:spPr bwMode="auto">
          <a:xfrm>
            <a:off x="4138613" y="1589088"/>
            <a:ext cx="1322387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next</a:t>
            </a:r>
          </a:p>
        </p:txBody>
      </p:sp>
      <p:sp>
        <p:nvSpPr>
          <p:cNvPr id="47115" name="Rectangle 63"/>
          <p:cNvSpPr>
            <a:spLocks noChangeArrowheads="1"/>
          </p:cNvSpPr>
          <p:nvPr/>
        </p:nvSpPr>
        <p:spPr bwMode="auto">
          <a:xfrm>
            <a:off x="3843338" y="909638"/>
            <a:ext cx="1985962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6" name="Rectangle 64"/>
          <p:cNvSpPr>
            <a:spLocks noChangeArrowheads="1"/>
          </p:cNvSpPr>
          <p:nvPr/>
        </p:nvSpPr>
        <p:spPr bwMode="auto">
          <a:xfrm>
            <a:off x="4159250" y="1062038"/>
            <a:ext cx="1323975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node</a:t>
            </a:r>
            <a:endParaRPr lang="en-US"/>
          </a:p>
        </p:txBody>
      </p:sp>
      <p:sp>
        <p:nvSpPr>
          <p:cNvPr id="47117" name="Freeform 65"/>
          <p:cNvSpPr>
            <a:spLocks/>
          </p:cNvSpPr>
          <p:nvPr/>
        </p:nvSpPr>
        <p:spPr bwMode="auto">
          <a:xfrm>
            <a:off x="5483225" y="985838"/>
            <a:ext cx="1295400" cy="762000"/>
          </a:xfrm>
          <a:custGeom>
            <a:avLst/>
            <a:gdLst>
              <a:gd name="T0" fmla="*/ 0 w 1056"/>
              <a:gd name="T1" fmla="*/ 762000 h 1440"/>
              <a:gd name="T2" fmla="*/ 1000991 w 1056"/>
              <a:gd name="T3" fmla="*/ 762000 h 1440"/>
              <a:gd name="T4" fmla="*/ 1000991 w 1056"/>
              <a:gd name="T5" fmla="*/ 0 h 1440"/>
              <a:gd name="T6" fmla="*/ 1295400 w 1056"/>
              <a:gd name="T7" fmla="*/ 0 h 144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56" h="1440">
                <a:moveTo>
                  <a:pt x="0" y="1440"/>
                </a:moveTo>
                <a:lnTo>
                  <a:pt x="816" y="1440"/>
                </a:lnTo>
                <a:lnTo>
                  <a:pt x="816" y="0"/>
                </a:lnTo>
                <a:lnTo>
                  <a:pt x="105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Rectangle 67"/>
          <p:cNvSpPr>
            <a:spLocks noChangeArrowheads="1"/>
          </p:cNvSpPr>
          <p:nvPr/>
        </p:nvSpPr>
        <p:spPr bwMode="auto">
          <a:xfrm>
            <a:off x="7072313" y="1589088"/>
            <a:ext cx="1323975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NULL</a:t>
            </a:r>
          </a:p>
        </p:txBody>
      </p:sp>
      <p:sp>
        <p:nvSpPr>
          <p:cNvPr id="47119" name="Rectangle 68"/>
          <p:cNvSpPr>
            <a:spLocks noChangeArrowheads="1"/>
          </p:cNvSpPr>
          <p:nvPr/>
        </p:nvSpPr>
        <p:spPr bwMode="auto">
          <a:xfrm>
            <a:off x="6778625" y="909638"/>
            <a:ext cx="1984375" cy="1143000"/>
          </a:xfrm>
          <a:prstGeom prst="rect">
            <a:avLst/>
          </a:prstGeom>
          <a:noFill/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0" name="Rectangle 69"/>
          <p:cNvSpPr>
            <a:spLocks noChangeArrowheads="1"/>
          </p:cNvSpPr>
          <p:nvPr/>
        </p:nvSpPr>
        <p:spPr bwMode="auto">
          <a:xfrm>
            <a:off x="7094538" y="1062038"/>
            <a:ext cx="1323975" cy="38735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node</a:t>
            </a:r>
            <a:endParaRPr lang="en-US"/>
          </a:p>
        </p:txBody>
      </p:sp>
      <p:cxnSp>
        <p:nvCxnSpPr>
          <p:cNvPr id="47121" name="AutoShape 73"/>
          <p:cNvCxnSpPr>
            <a:cxnSpLocks noChangeShapeType="1"/>
            <a:stCxn id="47112" idx="1"/>
            <a:endCxn id="47134" idx="1"/>
          </p:cNvCxnSpPr>
          <p:nvPr/>
        </p:nvCxnSpPr>
        <p:spPr bwMode="auto">
          <a:xfrm rot="10800000" flipV="1">
            <a:off x="1066800" y="1296988"/>
            <a:ext cx="123825" cy="1304925"/>
          </a:xfrm>
          <a:prstGeom prst="bentConnector3">
            <a:avLst>
              <a:gd name="adj1" fmla="val 284616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2" name="AutoShape 74"/>
          <p:cNvCxnSpPr>
            <a:cxnSpLocks noChangeShapeType="1"/>
          </p:cNvCxnSpPr>
          <p:nvPr/>
        </p:nvCxnSpPr>
        <p:spPr bwMode="auto">
          <a:xfrm rot="10800000" flipV="1">
            <a:off x="4102100" y="1214438"/>
            <a:ext cx="57150" cy="1346200"/>
          </a:xfrm>
          <a:prstGeom prst="bentConnector3">
            <a:avLst>
              <a:gd name="adj1" fmla="val 37812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123" name="AutoShape 75"/>
          <p:cNvCxnSpPr>
            <a:cxnSpLocks noChangeShapeType="1"/>
          </p:cNvCxnSpPr>
          <p:nvPr/>
        </p:nvCxnSpPr>
        <p:spPr bwMode="auto">
          <a:xfrm rot="10800000" flipV="1">
            <a:off x="7065963" y="1214438"/>
            <a:ext cx="57150" cy="1346200"/>
          </a:xfrm>
          <a:prstGeom prst="bentConnector3">
            <a:avLst>
              <a:gd name="adj1" fmla="val 37812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124" name="Rectangle 34"/>
          <p:cNvSpPr>
            <a:spLocks noChangeArrowheads="1"/>
          </p:cNvSpPr>
          <p:nvPr/>
        </p:nvSpPr>
        <p:spPr bwMode="auto">
          <a:xfrm>
            <a:off x="7421563" y="2189163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Report</a:t>
            </a:r>
            <a:endParaRPr lang="en-US" sz="1600"/>
          </a:p>
        </p:txBody>
      </p:sp>
      <p:sp>
        <p:nvSpPr>
          <p:cNvPr id="47125" name="Rectangle 35"/>
          <p:cNvSpPr>
            <a:spLocks noChangeArrowheads="1"/>
          </p:cNvSpPr>
          <p:nvPr/>
        </p:nvSpPr>
        <p:spPr bwMode="auto">
          <a:xfrm>
            <a:off x="7094538" y="2438400"/>
            <a:ext cx="1435100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6" name="Rectangle 36"/>
          <p:cNvSpPr>
            <a:spLocks noChangeArrowheads="1"/>
          </p:cNvSpPr>
          <p:nvPr/>
        </p:nvSpPr>
        <p:spPr bwMode="auto">
          <a:xfrm>
            <a:off x="7094538" y="2743200"/>
            <a:ext cx="1435100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7" name="Rectangle 37"/>
          <p:cNvSpPr>
            <a:spLocks noChangeArrowheads="1"/>
          </p:cNvSpPr>
          <p:nvPr/>
        </p:nvSpPr>
        <p:spPr bwMode="auto">
          <a:xfrm>
            <a:off x="7094538" y="3048000"/>
            <a:ext cx="1435100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8" name="Rectangle 38"/>
          <p:cNvSpPr>
            <a:spLocks noChangeArrowheads="1"/>
          </p:cNvSpPr>
          <p:nvPr/>
        </p:nvSpPr>
        <p:spPr bwMode="auto">
          <a:xfrm>
            <a:off x="7094538" y="3352800"/>
            <a:ext cx="1435100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29" name="Rectangle 39"/>
          <p:cNvSpPr>
            <a:spLocks noChangeArrowheads="1"/>
          </p:cNvSpPr>
          <p:nvPr/>
        </p:nvSpPr>
        <p:spPr bwMode="auto">
          <a:xfrm>
            <a:off x="7593013" y="2468563"/>
            <a:ext cx="338137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150</a:t>
            </a:r>
            <a:endParaRPr lang="en-US" sz="1600"/>
          </a:p>
        </p:txBody>
      </p:sp>
      <p:sp>
        <p:nvSpPr>
          <p:cNvPr id="47130" name="Rectangle 40"/>
          <p:cNvSpPr>
            <a:spLocks noChangeArrowheads="1"/>
          </p:cNvSpPr>
          <p:nvPr/>
        </p:nvSpPr>
        <p:spPr bwMode="auto">
          <a:xfrm>
            <a:off x="7366000" y="2773363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OS manual</a:t>
            </a:r>
          </a:p>
        </p:txBody>
      </p:sp>
      <p:sp>
        <p:nvSpPr>
          <p:cNvPr id="47131" name="Rectangle 41"/>
          <p:cNvSpPr>
            <a:spLocks noChangeArrowheads="1"/>
          </p:cNvSpPr>
          <p:nvPr/>
        </p:nvSpPr>
        <p:spPr bwMode="auto">
          <a:xfrm>
            <a:off x="7500938" y="3048000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47132" name="Rectangle 42"/>
          <p:cNvSpPr>
            <a:spLocks noChangeArrowheads="1"/>
          </p:cNvSpPr>
          <p:nvPr/>
        </p:nvSpPr>
        <p:spPr bwMode="auto">
          <a:xfrm>
            <a:off x="7329488" y="3413125"/>
            <a:ext cx="900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ASU-CSE</a:t>
            </a:r>
            <a:endParaRPr lang="en-US" sz="1600"/>
          </a:p>
        </p:txBody>
      </p:sp>
      <p:sp>
        <p:nvSpPr>
          <p:cNvPr id="47133" name="Rectangle 4"/>
          <p:cNvSpPr>
            <a:spLocks noChangeArrowheads="1"/>
          </p:cNvSpPr>
          <p:nvPr/>
        </p:nvSpPr>
        <p:spPr bwMode="auto">
          <a:xfrm>
            <a:off x="1533525" y="2205038"/>
            <a:ext cx="46196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Book</a:t>
            </a:r>
            <a:endParaRPr lang="en-US" sz="1600"/>
          </a:p>
        </p:txBody>
      </p:sp>
      <p:sp>
        <p:nvSpPr>
          <p:cNvPr id="47134" name="Rectangle 11"/>
          <p:cNvSpPr>
            <a:spLocks noChangeArrowheads="1"/>
          </p:cNvSpPr>
          <p:nvPr/>
        </p:nvSpPr>
        <p:spPr bwMode="auto">
          <a:xfrm>
            <a:off x="1066800" y="2449513"/>
            <a:ext cx="143192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5" name="Rectangle 12"/>
          <p:cNvSpPr>
            <a:spLocks noChangeArrowheads="1"/>
          </p:cNvSpPr>
          <p:nvPr/>
        </p:nvSpPr>
        <p:spPr bwMode="auto">
          <a:xfrm>
            <a:off x="1066800" y="2754313"/>
            <a:ext cx="143192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6" name="Rectangle 13"/>
          <p:cNvSpPr>
            <a:spLocks noChangeArrowheads="1"/>
          </p:cNvSpPr>
          <p:nvPr/>
        </p:nvSpPr>
        <p:spPr bwMode="auto">
          <a:xfrm>
            <a:off x="1066800" y="3059113"/>
            <a:ext cx="1431925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37" name="Rectangle 14"/>
          <p:cNvSpPr>
            <a:spLocks noChangeArrowheads="1"/>
          </p:cNvSpPr>
          <p:nvPr/>
        </p:nvSpPr>
        <p:spPr bwMode="auto">
          <a:xfrm>
            <a:off x="1066800" y="3352800"/>
            <a:ext cx="1431925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1568602286</a:t>
            </a:r>
          </a:p>
        </p:txBody>
      </p:sp>
      <p:sp>
        <p:nvSpPr>
          <p:cNvPr id="47138" name="Rectangle 15"/>
          <p:cNvSpPr>
            <a:spLocks noChangeArrowheads="1"/>
          </p:cNvSpPr>
          <p:nvPr/>
        </p:nvSpPr>
        <p:spPr bwMode="auto">
          <a:xfrm>
            <a:off x="1066800" y="3657600"/>
            <a:ext cx="1431925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Smidt</a:t>
            </a:r>
          </a:p>
        </p:txBody>
      </p:sp>
      <p:sp>
        <p:nvSpPr>
          <p:cNvPr id="47139" name="Rectangle 16"/>
          <p:cNvSpPr>
            <a:spLocks noChangeArrowheads="1"/>
          </p:cNvSpPr>
          <p:nvPr/>
        </p:nvSpPr>
        <p:spPr bwMode="auto">
          <a:xfrm>
            <a:off x="1066800" y="3962400"/>
            <a:ext cx="1431925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1600"/>
              <a:t>Hunt</a:t>
            </a:r>
          </a:p>
        </p:txBody>
      </p:sp>
      <p:sp>
        <p:nvSpPr>
          <p:cNvPr id="47140" name="Rectangle 17"/>
          <p:cNvSpPr>
            <a:spLocks noChangeArrowheads="1"/>
          </p:cNvSpPr>
          <p:nvPr/>
        </p:nvSpPr>
        <p:spPr bwMode="auto">
          <a:xfrm>
            <a:off x="1487488" y="2479675"/>
            <a:ext cx="56356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50000</a:t>
            </a:r>
            <a:endParaRPr lang="en-US" sz="1600"/>
          </a:p>
        </p:txBody>
      </p:sp>
      <p:sp>
        <p:nvSpPr>
          <p:cNvPr id="47141" name="Rectangle 18"/>
          <p:cNvSpPr>
            <a:spLocks noChangeArrowheads="1"/>
          </p:cNvSpPr>
          <p:nvPr/>
        </p:nvSpPr>
        <p:spPr bwMode="auto">
          <a:xfrm>
            <a:off x="1270000" y="2803525"/>
            <a:ext cx="10160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PL concept</a:t>
            </a:r>
            <a:endParaRPr lang="en-US" sz="1600"/>
          </a:p>
        </p:txBody>
      </p:sp>
      <p:sp>
        <p:nvSpPr>
          <p:cNvPr id="47142" name="Rectangle 19"/>
          <p:cNvSpPr>
            <a:spLocks noChangeArrowheads="1"/>
          </p:cNvSpPr>
          <p:nvPr/>
        </p:nvSpPr>
        <p:spPr bwMode="auto">
          <a:xfrm>
            <a:off x="1471613" y="3059113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47143" name="Rectangle 23"/>
          <p:cNvSpPr>
            <a:spLocks noChangeArrowheads="1"/>
          </p:cNvSpPr>
          <p:nvPr/>
        </p:nvSpPr>
        <p:spPr bwMode="auto">
          <a:xfrm>
            <a:off x="4140200" y="2438400"/>
            <a:ext cx="143351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4" name="Rectangle 24"/>
          <p:cNvSpPr>
            <a:spLocks noChangeArrowheads="1"/>
          </p:cNvSpPr>
          <p:nvPr/>
        </p:nvSpPr>
        <p:spPr bwMode="auto">
          <a:xfrm>
            <a:off x="4140200" y="2743200"/>
            <a:ext cx="143351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5" name="Rectangle 25"/>
          <p:cNvSpPr>
            <a:spLocks noChangeArrowheads="1"/>
          </p:cNvSpPr>
          <p:nvPr/>
        </p:nvSpPr>
        <p:spPr bwMode="auto">
          <a:xfrm>
            <a:off x="4140200" y="3048000"/>
            <a:ext cx="1433513" cy="304800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6" name="Rectangle 26"/>
          <p:cNvSpPr>
            <a:spLocks noChangeArrowheads="1"/>
          </p:cNvSpPr>
          <p:nvPr/>
        </p:nvSpPr>
        <p:spPr bwMode="auto">
          <a:xfrm>
            <a:off x="4140200" y="3352800"/>
            <a:ext cx="1433513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7" name="Rectangle 27"/>
          <p:cNvSpPr>
            <a:spLocks noChangeArrowheads="1"/>
          </p:cNvSpPr>
          <p:nvPr/>
        </p:nvSpPr>
        <p:spPr bwMode="auto">
          <a:xfrm>
            <a:off x="4140200" y="3657600"/>
            <a:ext cx="1433513" cy="304800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48" name="Rectangle 28"/>
          <p:cNvSpPr>
            <a:spLocks noChangeArrowheads="1"/>
          </p:cNvSpPr>
          <p:nvPr/>
        </p:nvSpPr>
        <p:spPr bwMode="auto">
          <a:xfrm>
            <a:off x="4778375" y="2468563"/>
            <a:ext cx="1143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0</a:t>
            </a:r>
            <a:endParaRPr lang="en-US" sz="1600"/>
          </a:p>
        </p:txBody>
      </p:sp>
      <p:sp>
        <p:nvSpPr>
          <p:cNvPr id="47149" name="Rectangle 29"/>
          <p:cNvSpPr>
            <a:spLocks noChangeArrowheads="1"/>
          </p:cNvSpPr>
          <p:nvPr/>
        </p:nvSpPr>
        <p:spPr bwMode="auto">
          <a:xfrm>
            <a:off x="4489450" y="2803525"/>
            <a:ext cx="76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Ethernet</a:t>
            </a:r>
          </a:p>
        </p:txBody>
      </p:sp>
      <p:sp>
        <p:nvSpPr>
          <p:cNvPr id="47150" name="Rectangle 30"/>
          <p:cNvSpPr>
            <a:spLocks noChangeArrowheads="1"/>
          </p:cNvSpPr>
          <p:nvPr/>
        </p:nvSpPr>
        <p:spPr bwMode="auto">
          <a:xfrm>
            <a:off x="4545013" y="3048000"/>
            <a:ext cx="5191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paper</a:t>
            </a:r>
            <a:endParaRPr lang="en-US" sz="1600"/>
          </a:p>
        </p:txBody>
      </p:sp>
      <p:sp>
        <p:nvSpPr>
          <p:cNvPr id="47151" name="Rectangle 31"/>
          <p:cNvSpPr>
            <a:spLocks noChangeArrowheads="1"/>
          </p:cNvSpPr>
          <p:nvPr/>
        </p:nvSpPr>
        <p:spPr bwMode="auto">
          <a:xfrm>
            <a:off x="4495800" y="3413125"/>
            <a:ext cx="700088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MIT-CS</a:t>
            </a:r>
            <a:endParaRPr lang="en-US" sz="1600"/>
          </a:p>
        </p:txBody>
      </p:sp>
      <p:sp>
        <p:nvSpPr>
          <p:cNvPr id="47152" name="Rectangle 32"/>
          <p:cNvSpPr>
            <a:spLocks noChangeArrowheads="1"/>
          </p:cNvSpPr>
          <p:nvPr/>
        </p:nvSpPr>
        <p:spPr bwMode="auto">
          <a:xfrm>
            <a:off x="4352925" y="3717925"/>
            <a:ext cx="981075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Helvetica" charset="0"/>
              </a:rPr>
              <a:t>John Miller</a:t>
            </a:r>
            <a:endParaRPr lang="en-US" sz="1600"/>
          </a:p>
        </p:txBody>
      </p:sp>
      <p:sp>
        <p:nvSpPr>
          <p:cNvPr id="47153" name="Rectangle 87"/>
          <p:cNvSpPr>
            <a:spLocks noChangeArrowheads="1"/>
          </p:cNvSpPr>
          <p:nvPr/>
        </p:nvSpPr>
        <p:spPr bwMode="auto">
          <a:xfrm>
            <a:off x="838200" y="609600"/>
            <a:ext cx="13144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PublListNode</a:t>
            </a:r>
          </a:p>
        </p:txBody>
      </p:sp>
      <p:sp>
        <p:nvSpPr>
          <p:cNvPr id="47154" name="Rectangle 88"/>
          <p:cNvSpPr>
            <a:spLocks noChangeArrowheads="1"/>
          </p:cNvSpPr>
          <p:nvPr/>
        </p:nvSpPr>
        <p:spPr bwMode="auto">
          <a:xfrm>
            <a:off x="1143000" y="882650"/>
            <a:ext cx="11128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Publication</a:t>
            </a:r>
          </a:p>
        </p:txBody>
      </p:sp>
      <p:sp>
        <p:nvSpPr>
          <p:cNvPr id="47155" name="Line 89"/>
          <p:cNvSpPr>
            <a:spLocks noChangeShapeType="1"/>
          </p:cNvSpPr>
          <p:nvPr/>
        </p:nvSpPr>
        <p:spPr bwMode="auto">
          <a:xfrm>
            <a:off x="533400" y="26670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56" name="Text Box 90"/>
          <p:cNvSpPr txBox="1">
            <a:spLocks noChangeArrowheads="1"/>
          </p:cNvSpPr>
          <p:nvPr/>
        </p:nvSpPr>
        <p:spPr bwMode="auto">
          <a:xfrm>
            <a:off x="76200" y="24828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/>
              <a:t>pub</a:t>
            </a:r>
          </a:p>
        </p:txBody>
      </p:sp>
      <p:sp>
        <p:nvSpPr>
          <p:cNvPr id="47157" name="Text Box 91"/>
          <p:cNvSpPr txBox="1">
            <a:spLocks noChangeArrowheads="1"/>
          </p:cNvSpPr>
          <p:nvPr/>
        </p:nvSpPr>
        <p:spPr bwMode="auto">
          <a:xfrm>
            <a:off x="76200" y="914400"/>
            <a:ext cx="57259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/>
              <a:t>head</a:t>
            </a:r>
            <a:endParaRPr lang="en-US" sz="1600" dirty="0"/>
          </a:p>
        </p:txBody>
      </p:sp>
      <p:sp>
        <p:nvSpPr>
          <p:cNvPr id="47158" name="Rectangle 92"/>
          <p:cNvSpPr>
            <a:spLocks noChangeArrowheads="1"/>
          </p:cNvSpPr>
          <p:nvPr/>
        </p:nvSpPr>
        <p:spPr bwMode="auto">
          <a:xfrm>
            <a:off x="565150" y="0"/>
            <a:ext cx="8062913" cy="49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2800" b="1">
                <a:solidFill>
                  <a:schemeClr val="accent2"/>
                </a:solidFill>
                <a:cs typeface="Times New Roman" pitchFamily="18" charset="0"/>
              </a:rPr>
              <a:t>Polymorphism and Typing</a:t>
            </a:r>
          </a:p>
        </p:txBody>
      </p:sp>
      <p:sp>
        <p:nvSpPr>
          <p:cNvPr id="55" name="Line 46"/>
          <p:cNvSpPr>
            <a:spLocks noChangeShapeType="1"/>
          </p:cNvSpPr>
          <p:nvPr/>
        </p:nvSpPr>
        <p:spPr bwMode="auto">
          <a:xfrm>
            <a:off x="381000" y="806450"/>
            <a:ext cx="528638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Text Box 91"/>
          <p:cNvSpPr txBox="1">
            <a:spLocks noChangeArrowheads="1"/>
          </p:cNvSpPr>
          <p:nvPr/>
        </p:nvSpPr>
        <p:spPr bwMode="auto">
          <a:xfrm>
            <a:off x="76200" y="501650"/>
            <a:ext cx="59663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/>
              <a:t>temp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13955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685800" y="685800"/>
            <a:ext cx="8229600" cy="458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500" dirty="0">
                <a:cs typeface="Times New Roman" pitchFamily="18" charset="0"/>
              </a:rPr>
              <a:t>Although you can move a pointer of a parent to a child, </a:t>
            </a:r>
            <a:r>
              <a:rPr lang="en-US" sz="2500" dirty="0" smtClean="0">
                <a:cs typeface="Times New Roman" pitchFamily="18" charset="0"/>
              </a:rPr>
              <a:t>you cannot </a:t>
            </a:r>
            <a:r>
              <a:rPr lang="en-US" sz="2500" dirty="0">
                <a:cs typeface="Times New Roman" pitchFamily="18" charset="0"/>
              </a:rPr>
              <a:t>access members that do not exist in the parent class.</a:t>
            </a:r>
          </a:p>
          <a:p>
            <a:pPr marL="342900" indent="-342900">
              <a:lnSpc>
                <a:spcPct val="120000"/>
              </a:lnSpc>
            </a:pPr>
            <a:r>
              <a:rPr lang="en-US" sz="2500" dirty="0" smtClean="0">
                <a:cs typeface="Times New Roman" pitchFamily="18" charset="0"/>
              </a:rPr>
              <a:t>In </a:t>
            </a:r>
            <a:r>
              <a:rPr lang="en-US" sz="2500" dirty="0">
                <a:cs typeface="Times New Roman" pitchFamily="18" charset="0"/>
              </a:rPr>
              <a:t>C++: </a:t>
            </a:r>
          </a:p>
          <a:p>
            <a:pPr marL="342900" indent="-342900">
              <a:lnSpc>
                <a:spcPct val="130000"/>
              </a:lnSpc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Classes are essentially user-defined types. </a:t>
            </a:r>
            <a:r>
              <a:rPr lang="en-US" sz="2500" dirty="0" smtClean="0">
                <a:cs typeface="Times New Roman" pitchFamily="18" charset="0"/>
              </a:rPr>
              <a:t/>
            </a:r>
            <a:br>
              <a:rPr lang="en-US" sz="2500" dirty="0" smtClean="0">
                <a:cs typeface="Times New Roman" pitchFamily="18" charset="0"/>
              </a:rPr>
            </a:br>
            <a:r>
              <a:rPr lang="en-US" sz="2500" dirty="0" smtClean="0">
                <a:cs typeface="Times New Roman" pitchFamily="18" charset="0"/>
              </a:rPr>
              <a:t>Static </a:t>
            </a:r>
            <a:r>
              <a:rPr lang="en-US" sz="2500" dirty="0">
                <a:cs typeface="Times New Roman" pitchFamily="18" charset="0"/>
              </a:rPr>
              <a:t>type-checking will be performed. </a:t>
            </a:r>
          </a:p>
          <a:p>
            <a:pPr marL="342900" indent="-342900"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A derived class supports at least the same operations as its base class. Thus, compiler allows it. </a:t>
            </a:r>
          </a:p>
          <a:p>
            <a:pPr marL="342900" indent="-342900">
              <a:buFontTx/>
              <a:buChar char="•"/>
            </a:pPr>
            <a:r>
              <a:rPr lang="en-US" sz="2500" dirty="0">
                <a:cs typeface="Times New Roman" pitchFamily="18" charset="0"/>
              </a:rPr>
              <a:t>If the parent pointer tries to access the new member, the compiler does not know the member, even if the object happens to have the </a:t>
            </a:r>
            <a:r>
              <a:rPr lang="en-US" sz="2500" dirty="0" smtClean="0">
                <a:cs typeface="Times New Roman" pitchFamily="18" charset="0"/>
              </a:rPr>
              <a:t>member. Analogy:</a:t>
            </a:r>
            <a:endParaRPr lang="en-US" sz="2500" dirty="0">
              <a:cs typeface="Times New Roman" pitchFamily="18" charset="0"/>
            </a:endParaRPr>
          </a:p>
          <a:p>
            <a:pPr marL="342900" indent="-342900"/>
            <a:endParaRPr lang="en-US" sz="2500" dirty="0">
              <a:cs typeface="Times New Roman" pitchFamily="18" charset="0"/>
            </a:endParaRP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565150" y="76200"/>
            <a:ext cx="8062913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6744" tIns="48372" rIns="96744" bIns="48372" anchor="ctr"/>
          <a:lstStyle/>
          <a:p>
            <a:pPr marL="363538" indent="-363538" algn="ctr" defTabSz="966788">
              <a:lnSpc>
                <a:spcPct val="85000"/>
              </a:lnSpc>
              <a:spcBef>
                <a:spcPct val="20000"/>
              </a:spcBef>
            </a:pPr>
            <a:r>
              <a:rPr lang="en-US" sz="3200" b="1">
                <a:solidFill>
                  <a:schemeClr val="accent2"/>
                </a:solidFill>
                <a:cs typeface="Times New Roman" pitchFamily="18" charset="0"/>
              </a:rPr>
              <a:t>Polymorphism and Typing</a:t>
            </a:r>
          </a:p>
        </p:txBody>
      </p:sp>
      <p:sp>
        <p:nvSpPr>
          <p:cNvPr id="222212" name="Text Box 4"/>
          <p:cNvSpPr txBox="1">
            <a:spLocks noChangeArrowheads="1"/>
          </p:cNvSpPr>
          <p:nvPr/>
        </p:nvSpPr>
        <p:spPr bwMode="auto">
          <a:xfrm>
            <a:off x="838200" y="4940300"/>
            <a:ext cx="73885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91440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dirty="0">
                <a:latin typeface="Arial" pitchFamily="34" charset="0"/>
                <a:cs typeface="Times New Roman" pitchFamily="18" charset="0"/>
              </a:rPr>
              <a:t>main() {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int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i = 3, n; float 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dirty="0">
                <a:solidFill>
                  <a:srgbClr val="0033CC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= i;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	n = 8 % </a:t>
            </a:r>
            <a:r>
              <a:rPr lang="en-US" dirty="0">
                <a:solidFill>
                  <a:srgbClr val="C00000"/>
                </a:solidFill>
                <a:latin typeface="Arial" pitchFamily="34" charset="0"/>
                <a:cs typeface="Times New Roman" pitchFamily="18" charset="0"/>
              </a:rPr>
              <a:t>x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; 	// Is this modulo operation legal?</a:t>
            </a:r>
          </a:p>
          <a:p>
            <a:r>
              <a:rPr lang="en-US" dirty="0">
                <a:latin typeface="Arial" pitchFamily="34" charset="0"/>
                <a:cs typeface="Times New Roman" pitchFamily="18" charset="0"/>
              </a:rPr>
              <a:t>}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" name="Explosion 1 1"/>
          <p:cNvSpPr/>
          <p:nvPr/>
        </p:nvSpPr>
        <p:spPr bwMode="auto">
          <a:xfrm>
            <a:off x="6643688" y="1600200"/>
            <a:ext cx="1984375" cy="762000"/>
          </a:xfrm>
          <a:prstGeom prst="irregularSeal1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2400"/>
              </a:lnSpc>
            </a:pPr>
            <a:r>
              <a:rPr lang="en-US" dirty="0">
                <a:cs typeface="Times New Roman" pitchFamily="18" charset="0"/>
              </a:rPr>
              <a:t>Why?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8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22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2" grpId="0"/>
      <p:bldP spid="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22436</TotalTime>
  <Words>1518</Words>
  <Application>Microsoft Office PowerPoint</Application>
  <PresentationFormat>Letter Paper (8.5x11 in)</PresentationFormat>
  <Paragraphs>491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SimSun</vt:lpstr>
      <vt:lpstr>StarBats</vt:lpstr>
      <vt:lpstr>ZapfDingbats</vt:lpstr>
      <vt:lpstr>Arial</vt:lpstr>
      <vt:lpstr>Courier New</vt:lpstr>
      <vt:lpstr>Helvetica</vt:lpstr>
      <vt:lpstr>Times</vt:lpstr>
      <vt:lpstr>Times New Roman</vt:lpstr>
      <vt:lpstr>Wingdings</vt:lpstr>
      <vt:lpstr>Default Design</vt:lpstr>
      <vt:lpstr>PowerPoint Presentation</vt:lpstr>
      <vt:lpstr>PowerPoint Presentation</vt:lpstr>
      <vt:lpstr>Multiple Inheritance</vt:lpstr>
      <vt:lpstr>Multiple Inheritance with Overlapping Classes</vt:lpstr>
      <vt:lpstr>Declaring Virtual Classes  for Member-Overlapped Multi-Inheritance</vt:lpstr>
      <vt:lpstr>Another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Overloaded Functions vs. Virtual Functions</vt:lpstr>
      <vt:lpstr>Type Casting in C++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Organizing Multiple Classes in C++</vt:lpstr>
    </vt:vector>
  </TitlesOfParts>
  <Company>ASU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CSE240</dc:title>
  <dc:creator>Y. Chen</dc:creator>
  <cp:lastModifiedBy>Yinong Chen</cp:lastModifiedBy>
  <cp:revision>1772</cp:revision>
  <dcterms:created xsi:type="dcterms:W3CDTF">2000-01-15T20:24:49Z</dcterms:created>
  <dcterms:modified xsi:type="dcterms:W3CDTF">2018-10-23T23:39:11Z</dcterms:modified>
</cp:coreProperties>
</file>