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7" r:id="rId2"/>
    <p:sldId id="522" r:id="rId3"/>
    <p:sldId id="374" r:id="rId4"/>
    <p:sldId id="388" r:id="rId5"/>
    <p:sldId id="389" r:id="rId6"/>
    <p:sldId id="390" r:id="rId7"/>
    <p:sldId id="516" r:id="rId8"/>
    <p:sldId id="319" r:id="rId9"/>
    <p:sldId id="523" r:id="rId10"/>
    <p:sldId id="362" r:id="rId11"/>
    <p:sldId id="320" r:id="rId12"/>
    <p:sldId id="487" r:id="rId13"/>
    <p:sldId id="488" r:id="rId14"/>
    <p:sldId id="393" r:id="rId15"/>
    <p:sldId id="394" r:id="rId16"/>
    <p:sldId id="492" r:id="rId17"/>
    <p:sldId id="375" r:id="rId18"/>
    <p:sldId id="342" r:id="rId19"/>
    <p:sldId id="366" r:id="rId20"/>
    <p:sldId id="321" r:id="rId21"/>
    <p:sldId id="341" r:id="rId22"/>
    <p:sldId id="322" r:id="rId23"/>
    <p:sldId id="391" r:id="rId24"/>
    <p:sldId id="449" r:id="rId25"/>
    <p:sldId id="520" r:id="rId26"/>
    <p:sldId id="468" r:id="rId27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  <p15:guide id="3" pos="5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FDFFDD"/>
    <a:srgbClr val="33CCFF"/>
    <a:srgbClr val="FFFF00"/>
    <a:srgbClr val="00FF00"/>
    <a:srgbClr val="CC3300"/>
    <a:srgbClr val="FFCC00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80" d="100"/>
          <a:sy n="80" d="100"/>
        </p:scale>
        <p:origin x="293" y="14"/>
      </p:cViewPr>
      <p:guideLst>
        <p:guide orient="horz" pos="3722"/>
        <p:guide pos="5265"/>
        <p:guide pos="5073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9613"/>
            <a:ext cx="4833938" cy="3627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7263" y="4573588"/>
            <a:ext cx="5419725" cy="4335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0"/>
          <p:cNvSpPr>
            <a:spLocks noChangeArrowheads="1"/>
          </p:cNvSpPr>
          <p:nvPr/>
        </p:nvSpPr>
        <p:spPr bwMode="auto">
          <a:xfrm>
            <a:off x="3558381" y="3411933"/>
            <a:ext cx="4701381" cy="272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Chapter 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Functional Language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</a:rPr>
              <a:t>Scheme</a:t>
            </a:r>
          </a:p>
        </p:txBody>
      </p:sp>
      <p:sp>
        <p:nvSpPr>
          <p:cNvPr id="6" name="Rectangle 132"/>
          <p:cNvSpPr>
            <a:spLocks noChangeArrowheads="1"/>
          </p:cNvSpPr>
          <p:nvPr/>
        </p:nvSpPr>
        <p:spPr bwMode="auto">
          <a:xfrm>
            <a:off x="434181" y="1330325"/>
            <a:ext cx="7821612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4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Introduction to</a:t>
            </a:r>
            <a:r>
              <a:rPr lang="en-US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Programming Languages</a:t>
            </a:r>
            <a:r>
              <a:rPr lang="en-GB" altLang="en-US" sz="24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400" b="1" i="1" dirty="0">
              <a:solidFill>
                <a:srgbClr val="28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1" name="Picture 10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http://www.public.asu.edu/~ychen10/images/IntroPl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555873"/>
            <a:ext cx="2659194" cy="3469487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 bwMode="auto">
          <a:xfrm>
            <a:off x="3256953" y="4737100"/>
            <a:ext cx="2286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BEFFB-31E1-4334-8A26-3D5CD364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0" y="751236"/>
            <a:ext cx="4578268" cy="5666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84" y="1389"/>
            <a:ext cx="6696591" cy="576051"/>
          </a:xfrm>
        </p:spPr>
        <p:txBody>
          <a:bodyPr/>
          <a:lstStyle/>
          <a:p>
            <a:r>
              <a:rPr lang="en-US" sz="2646" b="0" dirty="0"/>
              <a:t>TIOBE Index for Nov 2019</a:t>
            </a:r>
            <a:endParaRPr lang="en-US" sz="264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914400" y="63246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51236CB-B65A-49F2-AB9B-D9BBE4F5F4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6178" y="402937"/>
            <a:ext cx="2565126" cy="237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45" dirty="0"/>
              <a:t>http://www.tiobe.com/tiobe-index/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129014" y="1396764"/>
            <a:ext cx="367992" cy="239402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00102" y="2082221"/>
            <a:ext cx="459146" cy="259744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195653" y="4749239"/>
            <a:ext cx="891185" cy="301345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2932633" y="1469338"/>
            <a:ext cx="196382" cy="736428"/>
          </a:xfrm>
          <a:custGeom>
            <a:avLst/>
            <a:gdLst>
              <a:gd name="connsiteX0" fmla="*/ 207819 w 207819"/>
              <a:gd name="connsiteY0" fmla="*/ 0 h 779318"/>
              <a:gd name="connsiteX1" fmla="*/ 0 w 207819"/>
              <a:gd name="connsiteY1" fmla="*/ 0 h 779318"/>
              <a:gd name="connsiteX2" fmla="*/ 0 w 207819"/>
              <a:gd name="connsiteY2" fmla="*/ 779318 h 779318"/>
              <a:gd name="connsiteX3" fmla="*/ 197428 w 207819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19" h="779318">
                <a:moveTo>
                  <a:pt x="207819" y="0"/>
                </a:moveTo>
                <a:lnTo>
                  <a:pt x="0" y="0"/>
                </a:lnTo>
                <a:lnTo>
                  <a:pt x="0" y="779318"/>
                </a:lnTo>
                <a:lnTo>
                  <a:pt x="197428" y="779318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90C1EE-5EC4-4FF7-8DF2-92480261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06" y="2752913"/>
            <a:ext cx="7572375" cy="3648075"/>
          </a:xfrm>
          <a:prstGeom prst="rect">
            <a:avLst/>
          </a:prstGeom>
        </p:spPr>
      </p:pic>
      <p:sp>
        <p:nvSpPr>
          <p:cNvPr id="18" name="Right Arrow 8">
            <a:extLst>
              <a:ext uri="{FF2B5EF4-FFF2-40B4-BE49-F238E27FC236}">
                <a16:creationId xmlns:a16="http://schemas.microsoft.com/office/drawing/2014/main" id="{99519129-9D4B-4154-AB9C-DC9E24C8E6C3}"/>
              </a:ext>
            </a:extLst>
          </p:cNvPr>
          <p:cNvSpPr/>
          <p:nvPr/>
        </p:nvSpPr>
        <p:spPr bwMode="auto">
          <a:xfrm>
            <a:off x="2539206" y="3394075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140DCCA-1AA7-4620-8128-FD40F8043D2C}"/>
              </a:ext>
            </a:extLst>
          </p:cNvPr>
          <p:cNvSpPr/>
          <p:nvPr/>
        </p:nvSpPr>
        <p:spPr bwMode="auto">
          <a:xfrm>
            <a:off x="2539205" y="6141448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Right Arrow 12">
            <a:extLst>
              <a:ext uri="{FF2B5EF4-FFF2-40B4-BE49-F238E27FC236}">
                <a16:creationId xmlns:a16="http://schemas.microsoft.com/office/drawing/2014/main" id="{0AE853A2-FEC4-469C-83CB-842033FC6C9A}"/>
              </a:ext>
            </a:extLst>
          </p:cNvPr>
          <p:cNvSpPr/>
          <p:nvPr/>
        </p:nvSpPr>
        <p:spPr bwMode="auto">
          <a:xfrm>
            <a:off x="2539204" y="5436709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C8044-78CD-4E61-BE6D-591CB448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879" y="513260"/>
            <a:ext cx="2509960" cy="590452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7539784" y="3745720"/>
            <a:ext cx="820573" cy="315568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44003" y="6108023"/>
            <a:ext cx="719193" cy="331935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539784" y="806360"/>
            <a:ext cx="719193" cy="331935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 eaLnBrk="1" hangingPunct="1"/>
            <a:endParaRPr lang="en-US" sz="1701" b="1">
              <a:latin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8B53C-649F-40E4-9142-339458813C55}"/>
              </a:ext>
            </a:extLst>
          </p:cNvPr>
          <p:cNvSpPr/>
          <p:nvPr/>
        </p:nvSpPr>
        <p:spPr>
          <a:xfrm>
            <a:off x="23906" y="3441839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Oct 2018</a:t>
            </a:r>
          </a:p>
          <a:p>
            <a:r>
              <a:rPr lang="en-US" sz="1200" b="1" dirty="0"/>
              <a:t>Ranging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4CFAD-2C0F-42F6-AF45-A05D36AD8C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675" y="972327"/>
            <a:ext cx="4110109" cy="266872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A397F-0422-4D76-B3E3-B8B524E7FCD0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3618867" y="3903504"/>
            <a:ext cx="3920917" cy="2428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22DD8D-6BB6-4AF2-9179-66478DC2087C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497006" y="5637379"/>
            <a:ext cx="4046997" cy="6366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8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9" grpId="0" animBg="1"/>
      <p:bldP spid="10" grpId="0" animBg="1"/>
      <p:bldP spid="1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93" y="144895"/>
            <a:ext cx="20097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06" y="50900"/>
            <a:ext cx="2860235" cy="6391275"/>
          </a:xfrm>
          <a:prstGeom prst="rect">
            <a:avLst/>
          </a:prstGeom>
        </p:spPr>
      </p:pic>
      <p:sp>
        <p:nvSpPr>
          <p:cNvPr id="8194" name="Rectangle 290"/>
          <p:cNvSpPr>
            <a:spLocks noChangeArrowheads="1"/>
          </p:cNvSpPr>
          <p:nvPr/>
        </p:nvSpPr>
        <p:spPr bwMode="auto">
          <a:xfrm>
            <a:off x="663575" y="1174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2"/>
                </a:solidFill>
                <a:latin typeface="Times New Roman" pitchFamily="18" charset="0"/>
              </a:rPr>
              <a:t>Download: http://racket-lang.org/download/</a:t>
            </a:r>
          </a:p>
        </p:txBody>
      </p:sp>
      <p:sp>
        <p:nvSpPr>
          <p:cNvPr id="8195" name="Rectangle 291"/>
          <p:cNvSpPr>
            <a:spLocks noChangeArrowheads="1"/>
          </p:cNvSpPr>
          <p:nvPr/>
        </p:nvSpPr>
        <p:spPr bwMode="auto">
          <a:xfrm>
            <a:off x="636382" y="789725"/>
            <a:ext cx="4953000" cy="549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Download: DrRacket Scheme,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latest version.</a:t>
            </a: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install: Right-click to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run as administrator</a:t>
            </a: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short cut not created, go to Program Files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Racket  start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starting: Choose Language – Default does not work.</a:t>
            </a:r>
          </a:p>
          <a:p>
            <a:pPr marL="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must choose – 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R5RS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is a professional edition.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Notice that the book is based on 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R5RS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(professional edition). If you choose the Advanced Student version, many features, such as the pair data structure and its operations are not supported</a:t>
            </a:r>
          </a:p>
        </p:txBody>
      </p:sp>
      <p:sp>
        <p:nvSpPr>
          <p:cNvPr id="338947" name="AutoShape 3"/>
          <p:cNvSpPr>
            <a:spLocks noChangeArrowheads="1"/>
          </p:cNvSpPr>
          <p:nvPr/>
        </p:nvSpPr>
        <p:spPr bwMode="auto">
          <a:xfrm flipH="1">
            <a:off x="5768181" y="4689475"/>
            <a:ext cx="2286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112882" y="3749011"/>
            <a:ext cx="826499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899" y="2694248"/>
            <a:ext cx="108585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31" y="105996"/>
            <a:ext cx="108585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nimBg="1"/>
      <p:bldP spid="338947" grpI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581" y="1184275"/>
            <a:ext cx="7188291" cy="5213351"/>
            <a:chOff x="586581" y="1184275"/>
            <a:chExt cx="7188291" cy="521335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581" y="1184275"/>
              <a:ext cx="7188291" cy="521335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4144189"/>
              <a:ext cx="3071676" cy="440511"/>
            </a:xfrm>
            <a:prstGeom prst="rect">
              <a:avLst/>
            </a:prstGeom>
          </p:spPr>
        </p:pic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Start Your First Program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01007" y="498475"/>
            <a:ext cx="8239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After you start the Scheme program, you will have two windows: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 rot="16200000" flipH="1">
            <a:off x="6739731" y="2119957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34781" y="3927475"/>
            <a:ext cx="2590800" cy="1524000"/>
          </a:xfrm>
          <a:prstGeom prst="wedgeRoundRectCallout">
            <a:avLst>
              <a:gd name="adj1" fmla="val -58387"/>
              <a:gd name="adj2" fmla="val -93616"/>
              <a:gd name="adj3" fmla="val 16667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Do not copy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paste code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from PPT directly.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Paste into Notepad first to remove the format, and then paste into here.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230804"/>
            <a:ext cx="2152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584700"/>
            <a:ext cx="14287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2554568" y="2913062"/>
            <a:ext cx="1752600" cy="762000"/>
          </a:xfrm>
          <a:prstGeom prst="wedgeRoundRectCallout">
            <a:avLst>
              <a:gd name="adj1" fmla="val -64596"/>
              <a:gd name="adj2" fmla="val -7145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the program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" y="1336675"/>
            <a:ext cx="862510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914400"/>
          </a:xfrm>
          <a:noFill/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DrRacket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Scheme Programming Environment with Debugging Support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6200000" flipH="1">
            <a:off x="3234531" y="2270125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6200000" flipH="1">
            <a:off x="6206331" y="2270640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46" y="3437355"/>
            <a:ext cx="481105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 rot="16200000" flipH="1">
            <a:off x="5649125" y="4098925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6200000" flipH="1">
            <a:off x="6539937" y="4104269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6200000" flipH="1">
            <a:off x="7501731" y="4109613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1028"/>
          <p:cNvSpPr>
            <a:spLocks noChangeShapeType="1"/>
          </p:cNvSpPr>
          <p:nvPr/>
        </p:nvSpPr>
        <p:spPr bwMode="auto">
          <a:xfrm>
            <a:off x="4015581" y="3657600"/>
            <a:ext cx="23019" cy="22510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510381" y="801237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(quote x)     or  'x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x is a symbol using an apostrophe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'James)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'James is a 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 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5) 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5 is a number, not a symbol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false 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 and Operation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'(+ 3 1 2 3 7)		(+ 3 1 2 3 7) 	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(+ 3 1 2 3 7)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'(+ 3 1 2 3 7) is not a symbol. It is a constant list (literal).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'(+ 3 x 2 3 7))	(= 35 35)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	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'James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(3 x 2 3 7))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?	(equal? '(1 5 3) '(1 5 3)) 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Started: Examples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278563" y="3124200"/>
            <a:ext cx="2362200" cy="1066800"/>
          </a:xfrm>
          <a:prstGeom prst="wedgeRoundRectCallout">
            <a:avLst>
              <a:gd name="adj1" fmla="val -69338"/>
              <a:gd name="adj2" fmla="val -474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Scheme uses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</a:rPr>
              <a:t>Prefix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</a:rPr>
              <a:t> Notation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Operator before operands.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6"/>
          <p:cNvSpPr txBox="1">
            <a:spLocks noChangeArrowheads="1"/>
          </p:cNvSpPr>
          <p:nvPr/>
        </p:nvSpPr>
        <p:spPr bwMode="auto">
          <a:xfrm>
            <a:off x="609600" y="91440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Geneva" charset="0"/>
                <a:cs typeface="Times New Roman" pitchFamily="18" charset="0"/>
              </a:rPr>
              <a:t>(member 2 (quote (1 7 3)))	 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false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2 '(3 1 2 3 7)) 	 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(2 3 7), which is true.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'(1 2 3))	 ;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'2 is converted to 2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true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(= 2 '2)		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; '2 is converted to 2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true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'('1 '2 '3))	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; '2 is not converted in list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false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(list '1 '2 '3 '5)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(list 1 2 3 5)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(list '1 '2 '3 '5))</a:t>
            </a:r>
          </a:p>
          <a:p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" charset="0"/>
                <a:cs typeface="Times New Roman" pitchFamily="18" charset="0"/>
              </a:rPr>
              <a:t> true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291" name="Rectangle 1027"/>
          <p:cNvSpPr>
            <a:spLocks noChangeArrowheads="1"/>
          </p:cNvSpPr>
          <p:nvPr/>
        </p:nvSpPr>
        <p:spPr bwMode="auto">
          <a:xfrm>
            <a:off x="635000" y="2286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Started: More Examples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9875"/>
            <a:ext cx="7377113" cy="5334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Notations of Expressions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69963"/>
            <a:ext cx="3057525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3694113" y="2708275"/>
            <a:ext cx="4665662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postorder</a:t>
            </a:r>
            <a:r>
              <a:rPr lang="en-US" sz="2400">
                <a:latin typeface="Arial" pitchFamily="34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xab*c+*   {postfix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preorder</a:t>
            </a:r>
            <a:r>
              <a:rPr lang="en-US" sz="2400">
                <a:latin typeface="Arial" pitchFamily="34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*x+*abc   {prefix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inorder</a:t>
            </a:r>
            <a:r>
              <a:rPr lang="en-US" sz="2400">
                <a:latin typeface="Arial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  x*a*b + c  {infix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 (x*(a*b + c))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03638" y="1289050"/>
            <a:ext cx="183575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</a:rPr>
              <a:t>Notation of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</a:rPr>
              <a:t>(x*(a*b + c))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581" y="3961574"/>
            <a:ext cx="2410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Expression Tree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9600" y="1009650"/>
            <a:ext cx="74676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infix	prefix	 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prefix-p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postfix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3 + 4 + 5	+ 3 4 5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(+ 3 4 5)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4 5 +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3 + 4 * 5	+ 3 * 4 5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(+ 3 (* 4 5))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4 5 * +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(3 + 4) * 5	* + 3 4 5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(* (+ 3 4) 5)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4 + 5 *</a:t>
            </a:r>
            <a:endParaRPr lang="en-GB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5000" y="17145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Prefix Notation and Evaluation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09600" y="148907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2056"/>
          <p:cNvSpPr txBox="1">
            <a:spLocks noChangeArrowheads="1"/>
          </p:cNvSpPr>
          <p:nvPr/>
        </p:nvSpPr>
        <p:spPr bwMode="auto">
          <a:xfrm>
            <a:off x="663575" y="3317875"/>
            <a:ext cx="74676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</a:rPr>
              <a:t>The rules of adding parentheses in the 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</a:rPr>
              <a:t>prefix</a:t>
            </a:r>
            <a:r>
              <a:rPr lang="en-US" sz="2400" dirty="0">
                <a:latin typeface="Arial" pitchFamily="34" charset="0"/>
              </a:rPr>
              <a:t> notation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Arial" pitchFamily="34" charset="0"/>
              </a:rPr>
              <a:t>Add an open parenthesis before </a:t>
            </a:r>
            <a:r>
              <a:rPr lang="en-US" sz="2400" b="1" dirty="0">
                <a:latin typeface="Arial" pitchFamily="34" charset="0"/>
              </a:rPr>
              <a:t>each</a:t>
            </a:r>
            <a:r>
              <a:rPr lang="en-US" sz="2400" dirty="0">
                <a:latin typeface="Arial" pitchFamily="34" charset="0"/>
              </a:rPr>
              <a:t> operator;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Arial" pitchFamily="34" charset="0"/>
              </a:rPr>
              <a:t>Add a close parenthesis after the last operand of the operation.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</a:rPr>
              <a:t>Both Scheme and LISP apply these rules!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5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Data Types</a:t>
            </a:r>
          </a:p>
        </p:txBody>
      </p:sp>
      <p:sp>
        <p:nvSpPr>
          <p:cNvPr id="17411" name="Rectangle 36"/>
          <p:cNvSpPr>
            <a:spLocks noChangeArrowheads="1"/>
          </p:cNvSpPr>
          <p:nvPr/>
        </p:nvSpPr>
        <p:spPr bwMode="auto">
          <a:xfrm>
            <a:off x="434975" y="727075"/>
            <a:ext cx="8099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include integer and float, e.g., 2, -5, 1.03, 2.5e-3, 3/4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sequences of characters enclosed in double quotes, e.g., "Hello world!" and "(* 3 5) = 15 is a string"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single quote (apostrophe) followed by a word: </a:t>
            </a:r>
            <a:r>
              <a:rPr lang="en-US" sz="2400" dirty="0">
                <a:latin typeface="Times New Roman" pitchFamily="18" charset="0"/>
              </a:rPr>
              <a:t>'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Jim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list of elements of any type: '(3 5 5 Hi Jim (5 9) "Hello")</a:t>
            </a:r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>
            <a:off x="434975" y="3089275"/>
            <a:ext cx="8099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are differences between "James" and 'James ?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string can be processed, but a symbol cannot!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"James")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error, string type expected.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(symbol-length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error, function does not exist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true	(string?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false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symbol?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error	(string?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0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0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0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0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609599" y="685800"/>
            <a:ext cx="759698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Primitives: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set of predefined operations that Scheme is build on. These operations cannot be defined in terms of anything simpler. For examples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(+ 3 6), (&lt;= 2 5),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32), (number? 4.5),  (symbol? "x")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Form: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Anything you ask Scheme to evaluate is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answer to a form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form.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(+ 3 6), (+ (* 4 6) 9)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</a:rPr>
              <a:t>: a new "</a:t>
            </a:r>
            <a:r>
              <a:rPr lang="en-US" sz="2400" i="1" dirty="0">
                <a:latin typeface="Times New Roman" pitchFamily="18" charset="0"/>
              </a:rPr>
              <a:t>primitive</a:t>
            </a:r>
            <a:r>
              <a:rPr lang="en-US" sz="2400" dirty="0">
                <a:latin typeface="Times New Roman" pitchFamily="18" charset="0"/>
              </a:rPr>
              <a:t>" created using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define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keyword. It returns a value when it is evaluated.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</a:rPr>
              <a:t>: In Scheme, there is no </a:t>
            </a:r>
            <a:r>
              <a:rPr lang="en-US" sz="2400" i="1" dirty="0">
                <a:latin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</a:rPr>
              <a:t> (function is used in its general meaning only,  say, a mathematical function). A </a:t>
            </a:r>
            <a:r>
              <a:rPr lang="en-US" sz="2400" i="1" dirty="0">
                <a:latin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</a:rPr>
              <a:t> in Scheme has the same meaning as the </a:t>
            </a:r>
            <a:r>
              <a:rPr lang="en-US" sz="2400" i="1" dirty="0">
                <a:latin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</a:rPr>
              <a:t> in 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Functional Language Scheme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>
                <a:solidFill>
                  <a:schemeClr val="accent2"/>
                </a:solidFill>
                <a:latin typeface="+mn-lt"/>
              </a:rPr>
              <a:t>Lecture 20</a:t>
            </a: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Getting Start with Scheme Programming</a:t>
            </a: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</a:t>
            </a:r>
            <a:r>
              <a:rPr lang="en-US" sz="1800">
                <a:solidFill>
                  <a:schemeClr val="accent2"/>
                </a:solidFill>
                <a:latin typeface="+mn-lt"/>
              </a:rPr>
              <a:t>Textbook Sections 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4.1, 4.2, and 4.3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228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36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 (contd.)</a:t>
            </a:r>
          </a:p>
        </p:txBody>
      </p:sp>
      <p:sp>
        <p:nvSpPr>
          <p:cNvPr id="115325" name="Rectangle 637"/>
          <p:cNvSpPr>
            <a:spLocks noChangeArrowheads="1"/>
          </p:cNvSpPr>
          <p:nvPr/>
        </p:nvSpPr>
        <p:spPr bwMode="auto">
          <a:xfrm>
            <a:off x="609600" y="685800"/>
            <a:ext cx="7467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i="1" dirty="0">
                <a:latin typeface="Times New Roman" pitchFamily="18" charset="0"/>
              </a:rPr>
              <a:t>define</a:t>
            </a:r>
            <a:r>
              <a:rPr lang="en-US" sz="2400" dirty="0">
                <a:latin typeface="Times New Roman" pitchFamily="18" charset="0"/>
              </a:rPr>
              <a:t>: It associates (binds) a </a:t>
            </a:r>
            <a:r>
              <a:rPr lang="en-US" sz="2400" i="1" dirty="0">
                <a:latin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</a:rPr>
              <a:t> to a </a:t>
            </a:r>
            <a:r>
              <a:rPr lang="en-US" sz="2400" i="1" dirty="0">
                <a:latin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</a:rPr>
              <a:t>. Three parts: 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1) The keyword </a:t>
            </a:r>
            <a:r>
              <a:rPr lang="en-US" sz="2400" i="1" dirty="0">
                <a:latin typeface="Times New Roman" pitchFamily="18" charset="0"/>
              </a:rPr>
              <a:t>define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max 100)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2) The </a:t>
            </a:r>
            <a:r>
              <a:rPr lang="en-US" sz="2400" i="1" dirty="0">
                <a:latin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</a:rPr>
              <a:t> to be defined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3) Any </a:t>
            </a:r>
            <a:r>
              <a:rPr lang="en-US" sz="2400" i="1" dirty="0">
                <a:latin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</a:rPr>
              <a:t> that gives a value.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</a:rPr>
              <a:t>define</a:t>
            </a:r>
            <a:r>
              <a:rPr lang="en-US" sz="2400" dirty="0">
                <a:latin typeface="Times New Roman" pitchFamily="18" charset="0"/>
              </a:rPr>
              <a:t> can be used to create a new name or procedure (operation) that does not exist in the set of </a:t>
            </a:r>
            <a:r>
              <a:rPr lang="en-US" sz="2400" i="1" dirty="0">
                <a:latin typeface="Times New Roman" pitchFamily="18" charset="0"/>
              </a:rPr>
              <a:t>primitives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keyword used to define a procedure.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input values that a form needs for performing the evaluation 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actual parameter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C).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names used when you define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Parameters will be replaced by arguments when they are evaluated 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formal parameter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00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 (contd.)</a:t>
            </a:r>
          </a:p>
        </p:txBody>
      </p:sp>
      <p:sp>
        <p:nvSpPr>
          <p:cNvPr id="20483" name="Rectangle 401"/>
          <p:cNvSpPr>
            <a:spLocks noChangeArrowheads="1"/>
          </p:cNvSpPr>
          <p:nvPr/>
        </p:nvSpPr>
        <p:spPr bwMode="auto">
          <a:xfrm>
            <a:off x="609600" y="8382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Applying an operation to the results of evaluating the other forms, e.g.,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form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... form) is an application.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forms are the parameters of the application. According to the definition of forms, an application is a form too. A primitive is not considered as an application </a:t>
            </a:r>
          </a:p>
        </p:txBody>
      </p:sp>
      <p:grpSp>
        <p:nvGrpSpPr>
          <p:cNvPr id="2" name="Group 424"/>
          <p:cNvGrpSpPr>
            <a:grpSpLocks/>
          </p:cNvGrpSpPr>
          <p:nvPr/>
        </p:nvGrpSpPr>
        <p:grpSpPr bwMode="auto">
          <a:xfrm>
            <a:off x="511175" y="3505200"/>
            <a:ext cx="7786688" cy="2971800"/>
            <a:chOff x="361" y="2208"/>
            <a:chExt cx="4905" cy="1872"/>
          </a:xfrm>
        </p:grpSpPr>
        <p:sp>
          <p:nvSpPr>
            <p:cNvPr id="20485" name="Text Box 402"/>
            <p:cNvSpPr txBox="1">
              <a:spLocks noChangeArrowheads="1"/>
            </p:cNvSpPr>
            <p:nvPr/>
          </p:nvSpPr>
          <p:spPr bwMode="auto">
            <a:xfrm>
              <a:off x="1426" y="3168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forms</a:t>
              </a:r>
            </a:p>
          </p:txBody>
        </p:sp>
        <p:sp>
          <p:nvSpPr>
            <p:cNvPr id="20486" name="Text Box 403"/>
            <p:cNvSpPr txBox="1">
              <a:spLocks noChangeArrowheads="1"/>
            </p:cNvSpPr>
            <p:nvPr/>
          </p:nvSpPr>
          <p:spPr bwMode="auto">
            <a:xfrm>
              <a:off x="2311" y="3456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applications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7" name="Rectangle 407"/>
            <p:cNvSpPr>
              <a:spLocks noChangeArrowheads="1"/>
            </p:cNvSpPr>
            <p:nvPr/>
          </p:nvSpPr>
          <p:spPr bwMode="auto">
            <a:xfrm>
              <a:off x="2311" y="2880"/>
              <a:ext cx="2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primitives  (operator, values)</a:t>
              </a:r>
            </a:p>
          </p:txBody>
        </p:sp>
        <p:sp>
          <p:nvSpPr>
            <p:cNvPr id="20488" name="Freeform 408"/>
            <p:cNvSpPr>
              <a:spLocks/>
            </p:cNvSpPr>
            <p:nvPr/>
          </p:nvSpPr>
          <p:spPr bwMode="auto">
            <a:xfrm>
              <a:off x="2119" y="3072"/>
              <a:ext cx="192" cy="576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409"/>
            <p:cNvSpPr>
              <a:spLocks noChangeShapeType="1"/>
            </p:cNvSpPr>
            <p:nvPr/>
          </p:nvSpPr>
          <p:spPr bwMode="auto">
            <a:xfrm flipH="1" flipV="1">
              <a:off x="2016" y="33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410"/>
            <p:cNvSpPr txBox="1">
              <a:spLocks noChangeArrowheads="1"/>
            </p:cNvSpPr>
            <p:nvPr/>
          </p:nvSpPr>
          <p:spPr bwMode="auto">
            <a:xfrm>
              <a:off x="1438" y="2208"/>
              <a:ext cx="3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define procedures (parameters, forms)</a:t>
              </a:r>
            </a:p>
          </p:txBody>
        </p:sp>
        <p:sp>
          <p:nvSpPr>
            <p:cNvPr id="20491" name="Freeform 411"/>
            <p:cNvSpPr>
              <a:spLocks/>
            </p:cNvSpPr>
            <p:nvPr/>
          </p:nvSpPr>
          <p:spPr bwMode="auto">
            <a:xfrm>
              <a:off x="1246" y="2352"/>
              <a:ext cx="192" cy="960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412"/>
            <p:cNvSpPr>
              <a:spLocks noChangeShapeType="1"/>
            </p:cNvSpPr>
            <p:nvPr/>
          </p:nvSpPr>
          <p:spPr bwMode="auto">
            <a:xfrm flipH="1">
              <a:off x="1054" y="285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413"/>
            <p:cNvSpPr txBox="1">
              <a:spLocks noChangeArrowheads="1"/>
            </p:cNvSpPr>
            <p:nvPr/>
          </p:nvSpPr>
          <p:spPr bwMode="auto">
            <a:xfrm>
              <a:off x="361" y="2592"/>
              <a:ext cx="7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Scheme</a:t>
              </a:r>
            </a:p>
            <a:p>
              <a:r>
                <a:rPr lang="en-US" sz="2400">
                  <a:latin typeface="Times New Roman" pitchFamily="18" charset="0"/>
                </a:rPr>
                <a:t>Program</a:t>
              </a:r>
            </a:p>
          </p:txBody>
        </p:sp>
        <p:sp>
          <p:nvSpPr>
            <p:cNvPr id="20494" name="Text Box 414"/>
            <p:cNvSpPr txBox="1">
              <a:spLocks noChangeArrowheads="1"/>
            </p:cNvSpPr>
            <p:nvPr/>
          </p:nvSpPr>
          <p:spPr bwMode="auto">
            <a:xfrm>
              <a:off x="1449" y="2544"/>
              <a:ext cx="27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i="1" dirty="0">
                  <a:latin typeface="Times New Roman" pitchFamily="18" charset="0"/>
                </a:rPr>
                <a:t>define syntax (parameters, forms)</a:t>
              </a:r>
            </a:p>
          </p:txBody>
        </p:sp>
        <p:sp>
          <p:nvSpPr>
            <p:cNvPr id="20495" name="Line 415"/>
            <p:cNvSpPr>
              <a:spLocks noChangeShapeType="1"/>
            </p:cNvSpPr>
            <p:nvPr/>
          </p:nvSpPr>
          <p:spPr bwMode="auto">
            <a:xfrm flipH="1">
              <a:off x="1257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419"/>
            <p:cNvSpPr>
              <a:spLocks noChangeArrowheads="1"/>
            </p:cNvSpPr>
            <p:nvPr/>
          </p:nvSpPr>
          <p:spPr bwMode="auto">
            <a:xfrm>
              <a:off x="3696" y="3102"/>
              <a:ext cx="157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(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operator, forms)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procedure calls</a:t>
              </a:r>
            </a:p>
            <a:p>
              <a:pPr>
                <a:spcBef>
                  <a:spcPct val="50000"/>
                </a:spcBef>
              </a:pP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macro calls</a:t>
              </a:r>
            </a:p>
          </p:txBody>
        </p:sp>
        <p:sp>
          <p:nvSpPr>
            <p:cNvPr id="20497" name="Freeform 420"/>
            <p:cNvSpPr>
              <a:spLocks/>
            </p:cNvSpPr>
            <p:nvPr/>
          </p:nvSpPr>
          <p:spPr bwMode="auto">
            <a:xfrm>
              <a:off x="3504" y="3246"/>
              <a:ext cx="192" cy="768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421"/>
            <p:cNvSpPr>
              <a:spLocks noChangeShapeType="1"/>
            </p:cNvSpPr>
            <p:nvPr/>
          </p:nvSpPr>
          <p:spPr bwMode="auto">
            <a:xfrm flipH="1" flipV="1">
              <a:off x="3408" y="36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7215981" y="3962400"/>
            <a:ext cx="990600" cy="422275"/>
          </a:xfrm>
          <a:prstGeom prst="wedgeRoundRectCallout">
            <a:avLst>
              <a:gd name="adj1" fmla="val -121795"/>
              <a:gd name="adj2" fmla="val 3092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macro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5"/>
          <p:cNvSpPr>
            <a:spLocks noChangeArrowheads="1"/>
          </p:cNvSpPr>
          <p:nvPr/>
        </p:nvSpPr>
        <p:spPr bwMode="auto">
          <a:xfrm>
            <a:off x="635000" y="41275"/>
            <a:ext cx="736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Scheme Procedures -- Lists</a:t>
            </a:r>
          </a:p>
        </p:txBody>
      </p:sp>
      <p:sp>
        <p:nvSpPr>
          <p:cNvPr id="21507" name="Text Box 166"/>
          <p:cNvSpPr txBox="1">
            <a:spLocks noChangeArrowheads="1"/>
          </p:cNvSpPr>
          <p:nvPr/>
        </p:nvSpPr>
        <p:spPr bwMode="auto">
          <a:xfrm>
            <a:off x="609599" y="574675"/>
            <a:ext cx="7901781" cy="59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33563" indent="-1833563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returns the first element of the list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e.g., (car '(5 3 1 2 3))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(cdr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returns the remaining list without the first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e.g.,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'(5 3 1 2 3))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(3 1 2 3)</a:t>
            </a:r>
          </a:p>
          <a:p>
            <a:endParaRPr lang="en-US" sz="1600" i="1" dirty="0">
              <a:latin typeface="Times New Roman" pitchFamily="18" charset="0"/>
            </a:endParaRPr>
          </a:p>
          <a:p>
            <a:r>
              <a:rPr lang="en-US" sz="1600" i="1" dirty="0">
                <a:latin typeface="Times New Roman" pitchFamily="18" charset="0"/>
              </a:rPr>
              <a:t>CAR: Content of Address Register. CDR: Content of Decrement Register in IBM704</a:t>
            </a:r>
            <a:r>
              <a:rPr lang="en-US" sz="1800" dirty="0">
                <a:latin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(equal? a b)	if a = b,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otherwise,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It applies to numbers.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x y) and (equal? x y)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 a b c)	returns a list (a b c), 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(list '(1 2 3) '(5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((1 2 3) (5 6))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(append a b)	appends b to a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(append '(1 2 3) '(5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(1 2 3 5 6)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if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element of list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otherwise,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(member 5  '(3 7 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(5 6)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considered true.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7468" y="155575"/>
            <a:ext cx="914400" cy="304800"/>
          </a:xfrm>
          <a:prstGeom prst="wedgeRoundRectCallout">
            <a:avLst>
              <a:gd name="adj1" fmla="val 51121"/>
              <a:gd name="adj2" fmla="val 14111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first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9381" y="1946275"/>
            <a:ext cx="790575" cy="304800"/>
          </a:xfrm>
          <a:prstGeom prst="wedgeRoundRectCallout">
            <a:avLst>
              <a:gd name="adj1" fmla="val 60634"/>
              <a:gd name="adj2" fmla="val -13388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rest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803275"/>
            <a:ext cx="7391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66938" indent="-2166938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(if c a b)	if the value of c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t, returns a, otherwise, returns b.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(if (= x 0) (+ a1 a2) (- b1 b2)))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(remainder a b):	returns the remainder of a/b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(quotient a b):	returns the quotient of a/b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L):	number of elements in list L, 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(length '(2  '5  'a  23.9 "abs" '(2 3))) returns 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y):	returns the value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(integer? a) or (number? a): 	returns true if a is an integer or a number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(&gt;= a b) or (&lt;= a b)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(null? L)	returns true if L is an empty list: '()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Efficiency issue: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more efficient: (null? L)   or   (= (length L) 0)  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Scheme Procedures (contd.)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Examples of Nested Operations</a:t>
            </a:r>
          </a:p>
        </p:txBody>
      </p:sp>
      <p:sp>
        <p:nvSpPr>
          <p:cNvPr id="23555" name="Rectangle 10"/>
          <p:cNvSpPr>
            <a:spLocks noChangeArrowheads="1"/>
          </p:cNvSpPr>
          <p:nvPr/>
        </p:nvSpPr>
        <p:spPr bwMode="auto">
          <a:xfrm>
            <a:off x="685800" y="873125"/>
            <a:ext cx="7620000" cy="114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GetData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(...)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PrintResult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	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ProccessData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(x) 	   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ProcessData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PrintResult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(x) 	       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GetData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(...)))) 	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581" y="4343399"/>
            <a:ext cx="8031163" cy="2200275"/>
            <a:chOff x="384" y="2736"/>
            <a:chExt cx="4800" cy="1386"/>
          </a:xfrm>
        </p:grpSpPr>
        <p:sp>
          <p:nvSpPr>
            <p:cNvPr id="23565" name="Line 7"/>
            <p:cNvSpPr>
              <a:spLocks noChangeShapeType="1"/>
            </p:cNvSpPr>
            <p:nvPr/>
          </p:nvSpPr>
          <p:spPr bwMode="auto">
            <a:xfrm>
              <a:off x="384" y="273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720" y="2784"/>
              <a:ext cx="4464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Find the smallest number in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= '(3 1 8 9)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(define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'(3 1 8 9))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(min  (min (car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)) </a:t>
              </a:r>
              <a:r>
                <a:rPr lang="en-US" sz="2000" dirty="0">
                  <a:latin typeface="Arial" pitchFamily="34" charset="0"/>
                  <a:cs typeface="Times New Roman" pitchFamily="18" charset="0"/>
                </a:rPr>
                <a:t>; assume (min x y) is defined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        (min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ad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add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" y="2057400"/>
            <a:ext cx="7620000" cy="2182813"/>
            <a:chOff x="384" y="1296"/>
            <a:chExt cx="4800" cy="1375"/>
          </a:xfrm>
        </p:grpSpPr>
        <p:sp>
          <p:nvSpPr>
            <p:cNvPr id="23562" name="Line 5"/>
            <p:cNvSpPr>
              <a:spLocks noChangeShapeType="1"/>
            </p:cNvSpPr>
            <p:nvPr/>
          </p:nvSpPr>
          <p:spPr bwMode="auto">
            <a:xfrm>
              <a:off x="384" y="129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384" y="1344"/>
              <a:ext cx="480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Find the third element in the given list '(3 1 </a:t>
              </a:r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8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9 2)</a:t>
              </a:r>
            </a:p>
            <a:p>
              <a:pPr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466" y="1706"/>
              <a:ext cx="135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'(3 1 </a:t>
              </a:r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8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9 2)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(x)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(x)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car (x)</a:t>
              </a:r>
              <a:endParaRPr lang="en-US" sz="3200" dirty="0">
                <a:latin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63975" y="2784475"/>
            <a:ext cx="4494213" cy="1219200"/>
            <a:chOff x="2434" y="1754"/>
            <a:chExt cx="2831" cy="768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434" y="175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Rectangle 15"/>
            <p:cNvSpPr>
              <a:spLocks noChangeArrowheads="1"/>
            </p:cNvSpPr>
            <p:nvPr/>
          </p:nvSpPr>
          <p:spPr bwMode="auto">
            <a:xfrm>
              <a:off x="2738" y="1754"/>
              <a:ext cx="252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pitchFamily="34" charset="0"/>
                  <a:cs typeface="Times New Roman" pitchFamily="18" charset="0"/>
                </a:rPr>
                <a:t>(car (cdr (cdr '(3 1 8 9 2))))	 </a:t>
              </a:r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sz="2400" i="1">
                  <a:latin typeface="Arial" pitchFamily="34" charset="0"/>
                  <a:cs typeface="Times New Roman" pitchFamily="18" charset="0"/>
                </a:rPr>
                <a:t>(caddr '(3 1 8 9 2))</a:t>
              </a:r>
            </a:p>
          </p:txBody>
        </p:sp>
      </p:grpSp>
      <p:sp>
        <p:nvSpPr>
          <p:cNvPr id="23559" name="Line 21"/>
          <p:cNvSpPr>
            <a:spLocks noChangeShapeType="1"/>
          </p:cNvSpPr>
          <p:nvPr/>
        </p:nvSpPr>
        <p:spPr bwMode="auto">
          <a:xfrm>
            <a:off x="3863975" y="803275"/>
            <a:ext cx="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5" y="727075"/>
            <a:ext cx="5791200" cy="1924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" y="2695962"/>
            <a:ext cx="5791200" cy="3676650"/>
          </a:xfrm>
          <a:prstGeom prst="rect">
            <a:avLst/>
          </a:prstGeom>
        </p:spPr>
      </p:pic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81781" y="41275"/>
            <a:ext cx="822959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Order of Evaluation in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Text Section 2.2.1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84382" y="2526648"/>
            <a:ext cx="1371600" cy="194586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1430" y="1412875"/>
            <a:ext cx="1569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C/C++, at the same level of precedence:</a:t>
            </a:r>
          </a:p>
          <a:p>
            <a:r>
              <a:rPr lang="en-US" sz="1400" dirty="0"/>
              <a:t>a + b + c + d</a:t>
            </a:r>
          </a:p>
        </p:txBody>
      </p:sp>
      <p:cxnSp>
        <p:nvCxnSpPr>
          <p:cNvPr id="5" name="Straight Arrow Connector 4"/>
          <p:cNvCxnSpPr>
            <a:endCxn id="8" idx="7"/>
          </p:cNvCxnSpPr>
          <p:nvPr/>
        </p:nvCxnSpPr>
        <p:spPr bwMode="auto">
          <a:xfrm flipH="1">
            <a:off x="6755116" y="2526648"/>
            <a:ext cx="306562" cy="2849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958363" y="4418691"/>
            <a:ext cx="1468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Scheme, at the same level of precedence, the order does not matter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692778" y="4000913"/>
            <a:ext cx="461767" cy="417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24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81000" y="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Order of Evaluation and Parallel Computing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748347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Definition (Textbook, Section 4.3):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Eager evaluation</a:t>
            </a:r>
            <a:r>
              <a:rPr lang="en-US" sz="2000" dirty="0">
                <a:latin typeface="Times New Roman" pitchFamily="18" charset="0"/>
              </a:rPr>
              <a:t>: Evaluate everything that can be evaluated.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Innermost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all arguments of a procedure first.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Lazy evaluation</a:t>
            </a:r>
            <a:r>
              <a:rPr lang="en-US" sz="2000" dirty="0">
                <a:latin typeface="Times New Roman" pitchFamily="18" charset="0"/>
              </a:rPr>
              <a:t>: Evaluate only those that are needed.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Outermost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arguments of a procedure only if their values are needed.</a:t>
            </a:r>
          </a:p>
          <a:p>
            <a:pPr marL="0" indent="0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Imperative programming requires of using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lazy evaluation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only</a:t>
            </a:r>
            <a:r>
              <a:rPr lang="en-US" sz="2000" dirty="0">
                <a:latin typeface="Times New Roman" pitchFamily="18" charset="0"/>
              </a:rPr>
              <a:t>. Functional programs guarantee that the same result will be produced no matter what order is used. It is more friendly for parallel computing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4701381" y="4056807"/>
            <a:ext cx="327660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Example 2:	 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(if c(x) a(y) b(z))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Times New Roman" pitchFamily="18" charset="0"/>
              </a:rPr>
              <a:t>c, a, b, if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</a:rPr>
              <a:t>c, if, a</a:t>
            </a:r>
            <a:r>
              <a:rPr lang="en-US" sz="2400" dirty="0">
                <a:latin typeface="Times New Roman" pitchFamily="18" charset="0"/>
              </a:rPr>
              <a:t>; or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c, if, b</a:t>
            </a:r>
            <a:r>
              <a:rPr lang="en-US" sz="2400" dirty="0">
                <a:latin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Which is better for parallel computing?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4015533"/>
            <a:ext cx="4191000" cy="2382838"/>
            <a:chOff x="384" y="2592"/>
            <a:chExt cx="2640" cy="1501"/>
          </a:xfrm>
        </p:grpSpPr>
        <p:sp>
          <p:nvSpPr>
            <p:cNvPr id="24582" name="Text Box 8"/>
            <p:cNvSpPr txBox="1">
              <a:spLocks noChangeArrowheads="1"/>
            </p:cNvSpPr>
            <p:nvPr/>
          </p:nvSpPr>
          <p:spPr bwMode="auto">
            <a:xfrm>
              <a:off x="384" y="2592"/>
              <a:ext cx="2640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8788" indent="-458788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Times New Roman" pitchFamily="18" charset="0"/>
                </a:rPr>
                <a:t>Example 1:	</a:t>
              </a:r>
            </a:p>
            <a:p>
              <a:r>
                <a:rPr lang="en-US" sz="2400" dirty="0">
                  <a:latin typeface="Times New Roman" pitchFamily="18" charset="0"/>
                </a:rPr>
                <a:t>(+ (+ 3 5) (*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(+ 4 6)  (- 5 3)</a:t>
              </a:r>
              <a:r>
                <a:rPr lang="en-US" sz="2400" dirty="0">
                  <a:latin typeface="Times New Roman" pitchFamily="18" charset="0"/>
                </a:rPr>
                <a:t>))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Times New Roman" pitchFamily="18" charset="0"/>
                </a:rPr>
                <a:t>(1)	(+ 4 6), (- 5 3), (+ 3 5), </a:t>
              </a:r>
            </a:p>
            <a:p>
              <a:r>
                <a:rPr lang="en-US" sz="2400" dirty="0">
                  <a:latin typeface="Times New Roman" pitchFamily="18" charset="0"/>
                </a:rPr>
                <a:t>	(* 10  2), (+ 8 20)</a:t>
              </a:r>
            </a:p>
            <a:p>
              <a:r>
                <a:rPr lang="en-US" sz="2400" dirty="0">
                  <a:latin typeface="Times New Roman" pitchFamily="18" charset="0"/>
                </a:rPr>
                <a:t>(2) (+ 3 5), (+ 4 6), (- 5 3), </a:t>
              </a:r>
            </a:p>
            <a:p>
              <a:r>
                <a:rPr lang="en-US" sz="2400" dirty="0">
                  <a:latin typeface="Times New Roman" pitchFamily="18" charset="0"/>
                </a:rPr>
                <a:t>	 (* 10  2), (+ 8 20)</a:t>
              </a:r>
            </a:p>
          </p:txBody>
        </p:sp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2865" y="2688"/>
              <a:ext cx="0" cy="13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>
            <a:off x="609600" y="4819015"/>
            <a:ext cx="37417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86581" y="5615305"/>
            <a:ext cx="37417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00600" y="4841875"/>
            <a:ext cx="355838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800600" y="5206952"/>
            <a:ext cx="3535362" cy="159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7215981" y="4167933"/>
            <a:ext cx="1424782" cy="1081508"/>
          </a:xfrm>
          <a:prstGeom prst="wedgeRoundRectCallout">
            <a:avLst>
              <a:gd name="adj1" fmla="val -39411"/>
              <a:gd name="adj2" fmla="val 12479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Assuming computing a, b, and c takes one hour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uiExpand="1" build="p" autoUpdateAnimBg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62000" y="803275"/>
            <a:ext cx="7520781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Functional Programming Paradigm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 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Character and string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Symbols, pairs 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Modules and their interfaces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66713" y="816247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86582" y="762000"/>
            <a:ext cx="7620794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Functional Programming Idea: liberate programming from von Neumann-style imperative languages.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Problems of imperative and OO paradigms: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Imperative paradigm is efficient to implement but, restricts programmer by forcing attention to details: programming is about storing and modifying states.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Often need an understanding of implementation details to understand what a program does. E.g.,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= x+2, ++x, x++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 problems — complex semantics: referential use of variables and side-effects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Sequential processing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1" y="152400"/>
            <a:ext cx="8640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Review: Functional vs. Imperative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86582" y="539750"/>
            <a:ext cx="7970044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Focus on what is wanted rather than how it is implemented.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level of abstraction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Semantics simpler (mathematically defined)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Closer to mathematics --- easier to reason about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 side-effects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referential transparency, no variable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Easier for parallel processing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Functions are treated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first-class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objects: function can be placed anywhere, where a value is expected.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Principles of Functional Programming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781" y="3905249"/>
            <a:ext cx="7795419" cy="2438400"/>
            <a:chOff x="662781" y="3763963"/>
            <a:chExt cx="7795419" cy="2438400"/>
          </a:xfrm>
        </p:grpSpPr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663575" y="3775075"/>
              <a:ext cx="7794625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Imperative language 	Functional language</a:t>
              </a:r>
            </a:p>
            <a:p>
              <a:pPr algn="just">
                <a:lnSpc>
                  <a:spcPct val="11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f(x) + f(x) </a:t>
              </a:r>
              <a:r>
                <a:rPr lang="en-US" sz="2400" dirty="0">
                  <a:cs typeface="Times New Roman" pitchFamily="18" charset="0"/>
                </a:rPr>
                <a:t>==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2*f(x)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?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	f(x) + f(x) </a:t>
              </a:r>
              <a:r>
                <a:rPr lang="en-US" sz="2400" dirty="0">
                  <a:cs typeface="Times New Roman" pitchFamily="18" charset="0"/>
                </a:rPr>
                <a:t>==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2*f(x)</a:t>
              </a:r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>
              <a:off x="685800" y="4232275"/>
              <a:ext cx="7315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10"/>
            <p:cNvSpPr>
              <a:spLocks noChangeShapeType="1"/>
            </p:cNvSpPr>
            <p:nvPr/>
          </p:nvSpPr>
          <p:spPr bwMode="auto">
            <a:xfrm flipH="1">
              <a:off x="3940175" y="3763963"/>
              <a:ext cx="0" cy="2438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62781" y="3775075"/>
              <a:ext cx="7315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63575" y="4872037"/>
            <a:ext cx="7337425" cy="1570038"/>
            <a:chOff x="418" y="2980"/>
            <a:chExt cx="4622" cy="989"/>
          </a:xfrm>
        </p:grpSpPr>
        <p:sp>
          <p:nvSpPr>
            <p:cNvPr id="5127" name="Line 8"/>
            <p:cNvSpPr>
              <a:spLocks noChangeShapeType="1"/>
            </p:cNvSpPr>
            <p:nvPr/>
          </p:nvSpPr>
          <p:spPr bwMode="auto">
            <a:xfrm>
              <a:off x="432" y="2995"/>
              <a:ext cx="46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12"/>
            <p:cNvSpPr txBox="1">
              <a:spLocks noChangeArrowheads="1"/>
            </p:cNvSpPr>
            <p:nvPr/>
          </p:nvSpPr>
          <p:spPr bwMode="auto">
            <a:xfrm>
              <a:off x="2756" y="3021"/>
              <a:ext cx="193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PrintResult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ProcessData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   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GetData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(...))))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29" name="Text Box 15"/>
            <p:cNvSpPr txBox="1">
              <a:spLocks noChangeArrowheads="1"/>
            </p:cNvSpPr>
            <p:nvPr/>
          </p:nvSpPr>
          <p:spPr bwMode="auto">
            <a:xfrm>
              <a:off x="418" y="2980"/>
              <a:ext cx="26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Times New Roman" pitchFamily="18" charset="0"/>
                </a:rPr>
                <a:t>{</a:t>
              </a:r>
              <a:r>
                <a:rPr lang="en-US" sz="2400" i="1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x =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GetData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(...);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y =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ProccessData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(x);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PrintResult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(y);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}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eral view of Analytical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1" y="4613275"/>
            <a:ext cx="2491582" cy="16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7981" y="727075"/>
            <a:ext cx="796528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690563" indent="-230188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Processing (LISP) was developed in 1950s by John McCarthy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his childhood respiratory problems, he began school a year late, skipped 3 grades and graduated two years earlier from high school.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his application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CalTech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 wrote a one-sentence statement of purpose: “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intend to be a professor of mathematics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 later became professors of Princeton University, Dartmouth, MIT, and Stanford.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1966, he hosted a series of computer chess matches carried out via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telegraph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against rivals in Soviet Union.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1970s he presented a paper on buying and selling by computer, prophesying what is now called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Turing Award 1971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1982 McCarthy originated the idea of the space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fountain, a form of "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space elevator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a tremendously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tall tower extending up from the ground.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Inventor of LISP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4239" y="3706914"/>
            <a:ext cx="2163342" cy="449161"/>
            <a:chOff x="6325021" y="3706914"/>
            <a:chExt cx="2163342" cy="449161"/>
          </a:xfrm>
        </p:grpSpPr>
        <p:sp>
          <p:nvSpPr>
            <p:cNvPr id="2" name="Cloud Callout 1"/>
            <p:cNvSpPr/>
            <p:nvPr/>
          </p:nvSpPr>
          <p:spPr bwMode="auto">
            <a:xfrm>
              <a:off x="6325021" y="3706914"/>
              <a:ext cx="2163342" cy="449161"/>
            </a:xfrm>
            <a:prstGeom prst="cloudCallout">
              <a:avLst>
                <a:gd name="adj1" fmla="val -115123"/>
                <a:gd name="adj2" fmla="val -140"/>
              </a:avLst>
            </a:prstGeom>
            <a:solidFill>
              <a:srgbClr val="FDFF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03520" y="3775075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33CCFF"/>
                  </a:solidFill>
                </a:rPr>
                <a:t>AlphaGo</a:t>
              </a:r>
              <a:r>
                <a:rPr lang="en-US" sz="1600" b="1" dirty="0">
                  <a:solidFill>
                    <a:srgbClr val="33CCFF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1022029"/>
            <a:ext cx="81534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690563" indent="-230188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specifically for 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artificial intelligence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Inherited from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algebraic syntax of FORTRAN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symbol manipulation of Information Processing Language IPL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mathematics, lambda calculus (</a:t>
            </a:r>
            <a:r>
              <a:rPr lang="en-US" sz="22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-calculus), recursion theory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McCarthy's own invention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LISP developed in 1980s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large commercial product, including all possible features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 to be compatible to all existing versions, e.g., Zeta LISP,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MacLISP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interLISP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 to merge SCHEME into LISP, but the attempt failed.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Common LISP was standardized by IEEE in 1992.</a:t>
            </a:r>
            <a:r>
              <a:rPr lang="en-US" sz="2200" dirty="0">
                <a:latin typeface="Times New Roman" pitchFamily="18" charset="0"/>
              </a:rPr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35000" y="1936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Brief History of LISP and Scheme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01381" y="1565275"/>
            <a:ext cx="3939382" cy="838200"/>
          </a:xfrm>
          <a:prstGeom prst="wedgeRoundRectCallout">
            <a:avLst>
              <a:gd name="adj1" fmla="val -36689"/>
              <a:gd name="adj2" fmla="val -630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33CC"/>
                </a:solidFill>
              </a:rPr>
              <a:t>AI becomes extremely active again after the occurrence of cloud computing and big data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2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0" name="Rectangle 210"/>
          <p:cNvSpPr>
            <a:spLocks noChangeArrowheads="1"/>
          </p:cNvSpPr>
          <p:nvPr/>
        </p:nvSpPr>
        <p:spPr bwMode="auto">
          <a:xfrm>
            <a:off x="609600" y="609600"/>
            <a:ext cx="75438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Developed in 1975 at MIT AI Laboratory as a research and teaching language.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on LISP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Improvements, including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better scope rule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procedures (functions) as the first-class objects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removing of loops – solely rely on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recursive procedure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calls to express loops (pure LISP also removed loops)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IEEE Standard in 1989 (Common Lisp in 1992)  </a:t>
            </a: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Lexical differences, e.g.,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zerop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x) in LISP   versus   (zero? x) in Scheme</a:t>
            </a:r>
          </a:p>
        </p:txBody>
      </p:sp>
      <p:sp>
        <p:nvSpPr>
          <p:cNvPr id="7171" name="Rectangle 340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Scheme: A Dialect of LISP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8" y="243087"/>
            <a:ext cx="6248400" cy="6190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" y="2752913"/>
            <a:ext cx="7572375" cy="3648075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-34925"/>
            <a:ext cx="8640763" cy="476325"/>
          </a:xfrm>
        </p:spPr>
        <p:txBody>
          <a:bodyPr/>
          <a:lstStyle/>
          <a:p>
            <a:r>
              <a:rPr lang="en-US" altLang="en-US" sz="1800" dirty="0">
                <a:solidFill>
                  <a:srgbClr val="0070C0"/>
                </a:solidFill>
              </a:rPr>
              <a:t>Programming Language Ranking History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9" y="-62520"/>
            <a:ext cx="1790355" cy="241152"/>
          </a:xfrm>
          <a:prstGeom prst="rect">
            <a:avLst/>
          </a:prstGeom>
        </p:spPr>
        <p:txBody>
          <a:bodyPr wrap="none" lIns="86420" tIns="43210" rIns="86420" bIns="4321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http://www.tiobe.com/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01381" y="2208218"/>
            <a:ext cx="1610576" cy="811378"/>
          </a:xfrm>
          <a:prstGeom prst="wedgeRoundRectCallout">
            <a:avLst>
              <a:gd name="adj1" fmla="val -91300"/>
              <a:gd name="adj2" fmla="val -5636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Support functional programming and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-expression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9728" y="5795495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</a:t>
            </a:r>
            <a:br>
              <a:rPr lang="en-US" dirty="0"/>
            </a:br>
            <a:r>
              <a:rPr lang="en-US" dirty="0"/>
              <a:t>http://www.tiobe.com/tiobe-index/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186781" y="3394075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186780" y="6141448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186779" y="5436709"/>
            <a:ext cx="400617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1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24493</TotalTime>
  <Words>1289</Words>
  <Application>Microsoft Office PowerPoint</Application>
  <PresentationFormat>Custom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Geneva</vt:lpstr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Language Ranking History</vt:lpstr>
      <vt:lpstr>TIOBE Index for Nov 2019</vt:lpstr>
      <vt:lpstr>PowerPoint Presentation</vt:lpstr>
      <vt:lpstr>Start Your First Program</vt:lpstr>
      <vt:lpstr>DrRacket Scheme Programming Environment with Debugging Support</vt:lpstr>
      <vt:lpstr>PowerPoint Presentation</vt:lpstr>
      <vt:lpstr>PowerPoint Presentation</vt:lpstr>
      <vt:lpstr>Notations of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2037</cp:revision>
  <dcterms:created xsi:type="dcterms:W3CDTF">2000-01-15T20:24:49Z</dcterms:created>
  <dcterms:modified xsi:type="dcterms:W3CDTF">2019-11-05T18:09:53Z</dcterms:modified>
</cp:coreProperties>
</file>