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543" r:id="rId2"/>
    <p:sldId id="544" r:id="rId3"/>
    <p:sldId id="566" r:id="rId4"/>
    <p:sldId id="545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67" r:id="rId15"/>
    <p:sldId id="568" r:id="rId16"/>
    <p:sldId id="555" r:id="rId17"/>
    <p:sldId id="556" r:id="rId18"/>
    <p:sldId id="557" r:id="rId19"/>
    <p:sldId id="558" r:id="rId20"/>
    <p:sldId id="559" r:id="rId21"/>
    <p:sldId id="560" r:id="rId22"/>
    <p:sldId id="561" r:id="rId23"/>
    <p:sldId id="562" r:id="rId24"/>
    <p:sldId id="563" r:id="rId25"/>
    <p:sldId id="564" r:id="rId26"/>
    <p:sldId id="565" r:id="rId27"/>
  </p:sldIdLst>
  <p:sldSz cx="8640763" cy="6483350"/>
  <p:notesSz cx="6992938" cy="92789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2">
          <p15:clr>
            <a:srgbClr val="A4A3A4"/>
          </p15:clr>
        </p15:guide>
        <p15:guide id="2" pos="5361">
          <p15:clr>
            <a:srgbClr val="A4A3A4"/>
          </p15:clr>
        </p15:guide>
        <p15:guide id="3" pos="51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35">
          <p15:clr>
            <a:srgbClr val="A4A3A4"/>
          </p15:clr>
        </p15:guide>
        <p15:guide id="2" pos="19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66"/>
    <a:srgbClr val="FDFFDD"/>
    <a:srgbClr val="FFFF00"/>
    <a:srgbClr val="00FF00"/>
    <a:srgbClr val="0066FF"/>
    <a:srgbClr val="CC3300"/>
    <a:srgbClr val="FFCC00"/>
    <a:srgbClr val="33CC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0" autoAdjust="0"/>
    <p:restoredTop sz="94667" autoAdjust="0"/>
  </p:normalViewPr>
  <p:slideViewPr>
    <p:cSldViewPr>
      <p:cViewPr varScale="1">
        <p:scale>
          <a:sx n="80" d="100"/>
          <a:sy n="80" d="100"/>
        </p:scale>
        <p:origin x="547" y="48"/>
      </p:cViewPr>
      <p:guideLst>
        <p:guide orient="horz" pos="3962"/>
        <p:guide pos="5361"/>
        <p:guide pos="5121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5072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435"/>
        <p:guide pos="19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652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47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6525" y="87947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fld id="{67A543F7-97CB-489B-A82E-C5CC198EE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30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7313" y="892175"/>
            <a:ext cx="4278312" cy="3209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Text Box 2"/>
          <p:cNvSpPr txBox="1">
            <a:spLocks noChangeArrowheads="1"/>
          </p:cNvSpPr>
          <p:nvPr/>
        </p:nvSpPr>
        <p:spPr bwMode="auto">
          <a:xfrm>
            <a:off x="1082675" y="4414838"/>
            <a:ext cx="4832350" cy="356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15975"/>
            <a:endParaRPr lang="en-US" sz="21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58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088" y="4465638"/>
            <a:ext cx="5594350" cy="3652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4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2014538"/>
            <a:ext cx="7345363" cy="1389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73475"/>
            <a:ext cx="6049963" cy="16573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9025" y="381000"/>
            <a:ext cx="1843088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000"/>
            <a:ext cx="5381625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165600"/>
            <a:ext cx="7345363" cy="12874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2747963"/>
            <a:ext cx="7345363" cy="14176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1143000"/>
            <a:ext cx="3611563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63" y="1143000"/>
            <a:ext cx="361315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60350"/>
            <a:ext cx="7777163" cy="1079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8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32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800" y="1357313"/>
            <a:ext cx="2843213" cy="4433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863" y="4538663"/>
            <a:ext cx="5184775" cy="534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863" y="5073650"/>
            <a:ext cx="5184775" cy="76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381000"/>
            <a:ext cx="73771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1143000"/>
            <a:ext cx="7377113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18"/>
          <p:cNvSpPr txBox="1">
            <a:spLocks noChangeArrowheads="1"/>
          </p:cNvSpPr>
          <p:nvPr/>
        </p:nvSpPr>
        <p:spPr bwMode="auto">
          <a:xfrm>
            <a:off x="8153400" y="6022975"/>
            <a:ext cx="503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fld id="{1A975829-C558-468D-A90D-D88A01237856}" type="slidenum">
              <a:rPr lang="en-US" sz="1200">
                <a:solidFill>
                  <a:srgbClr val="0000FF"/>
                </a:solidFill>
              </a:rPr>
              <a:pPr algn="ctr"/>
              <a:t>‹#›</a:t>
            </a:fld>
            <a:endParaRPr lang="en-US">
              <a:solidFill>
                <a:srgbClr val="0000FF"/>
              </a:solidFill>
            </a:endParaRPr>
          </a:p>
        </p:txBody>
      </p:sp>
      <p:sp>
        <p:nvSpPr>
          <p:cNvPr id="1029" name="Text Box 19"/>
          <p:cNvSpPr txBox="1">
            <a:spLocks noChangeArrowheads="1"/>
          </p:cNvSpPr>
          <p:nvPr/>
        </p:nvSpPr>
        <p:spPr bwMode="auto">
          <a:xfrm>
            <a:off x="8153400" y="5638800"/>
            <a:ext cx="476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>
                <a:solidFill>
                  <a:srgbClr val="0000FF"/>
                </a:solidFill>
              </a:rPr>
              <a:t>Ch 5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1030" name="Line 34"/>
          <p:cNvSpPr>
            <a:spLocks noChangeShapeType="1"/>
          </p:cNvSpPr>
          <p:nvPr userDrawn="1"/>
        </p:nvSpPr>
        <p:spPr bwMode="auto">
          <a:xfrm flipV="1">
            <a:off x="579438" y="0"/>
            <a:ext cx="0" cy="64865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Line 35"/>
          <p:cNvSpPr>
            <a:spLocks noChangeShapeType="1"/>
          </p:cNvSpPr>
          <p:nvPr userDrawn="1"/>
        </p:nvSpPr>
        <p:spPr bwMode="auto">
          <a:xfrm>
            <a:off x="0" y="6022975"/>
            <a:ext cx="990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3" name="Text Box 37"/>
          <p:cNvSpPr txBox="1">
            <a:spLocks noChangeArrowheads="1"/>
          </p:cNvSpPr>
          <p:nvPr userDrawn="1"/>
        </p:nvSpPr>
        <p:spPr bwMode="auto">
          <a:xfrm>
            <a:off x="-44450" y="5786437"/>
            <a:ext cx="692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99CCFF"/>
                </a:solidFill>
              </a:rPr>
              <a:t>CSE240</a:t>
            </a:r>
          </a:p>
        </p:txBody>
      </p:sp>
      <p:sp>
        <p:nvSpPr>
          <p:cNvPr id="1034" name="Line 38"/>
          <p:cNvSpPr>
            <a:spLocks noChangeShapeType="1"/>
          </p:cNvSpPr>
          <p:nvPr userDrawn="1"/>
        </p:nvSpPr>
        <p:spPr bwMode="auto">
          <a:xfrm flipV="1">
            <a:off x="8123238" y="0"/>
            <a:ext cx="0" cy="64865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" name="Line 39"/>
          <p:cNvSpPr>
            <a:spLocks noChangeShapeType="1"/>
          </p:cNvSpPr>
          <p:nvPr userDrawn="1"/>
        </p:nvSpPr>
        <p:spPr bwMode="auto">
          <a:xfrm>
            <a:off x="7894638" y="5946775"/>
            <a:ext cx="792162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6" name="Oval 40"/>
          <p:cNvSpPr>
            <a:spLocks noChangeArrowheads="1"/>
          </p:cNvSpPr>
          <p:nvPr userDrawn="1"/>
        </p:nvSpPr>
        <p:spPr bwMode="auto">
          <a:xfrm>
            <a:off x="8199438" y="594677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Oval 41"/>
          <p:cNvSpPr>
            <a:spLocks noChangeArrowheads="1"/>
          </p:cNvSpPr>
          <p:nvPr userDrawn="1"/>
        </p:nvSpPr>
        <p:spPr bwMode="auto">
          <a:xfrm>
            <a:off x="8199438" y="556577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42"/>
          <p:cNvSpPr>
            <a:spLocks noChangeShapeType="1"/>
          </p:cNvSpPr>
          <p:nvPr userDrawn="1"/>
        </p:nvSpPr>
        <p:spPr bwMode="auto">
          <a:xfrm>
            <a:off x="46038" y="838200"/>
            <a:ext cx="990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9" name="Text Box 44"/>
          <p:cNvSpPr txBox="1">
            <a:spLocks noChangeArrowheads="1"/>
          </p:cNvSpPr>
          <p:nvPr userDrawn="1"/>
        </p:nvSpPr>
        <p:spPr bwMode="auto">
          <a:xfrm>
            <a:off x="-76200" y="6016625"/>
            <a:ext cx="704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hlink"/>
                </a:solidFill>
              </a:rPr>
              <a:t>11/19/2002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2pPr>
      <a:lvl3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3pPr>
      <a:lvl4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4pPr>
      <a:lvl5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5pPr>
      <a:lvl6pPr marL="8001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6pPr>
      <a:lvl7pPr marL="12573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7pPr>
      <a:lvl8pPr marL="17145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8pPr>
      <a:lvl9pPr marL="21717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0"/>
          <p:cNvSpPr>
            <a:spLocks noChangeArrowheads="1"/>
          </p:cNvSpPr>
          <p:nvPr/>
        </p:nvSpPr>
        <p:spPr bwMode="auto">
          <a:xfrm>
            <a:off x="1800158" y="2098675"/>
            <a:ext cx="6048534" cy="345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2" tIns="45706" rIns="91412" bIns="45706"/>
          <a:lstStyle/>
          <a:p>
            <a:pPr marL="343543" indent="-343543"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646" dirty="0">
                <a:solidFill>
                  <a:schemeClr val="accent2"/>
                </a:solidFill>
                <a:latin typeface="+mn-lt"/>
              </a:rPr>
              <a:t>Chapter 5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rgbClr val="660066"/>
                </a:solidFill>
                <a:latin typeface="Times New Roman" pitchFamily="18" charset="0"/>
              </a:rPr>
              <a:t>Logic Language Prolog</a:t>
            </a:r>
          </a:p>
          <a:p>
            <a:pPr marL="343543" indent="-343543" defTabSz="913615">
              <a:lnSpc>
                <a:spcPct val="85000"/>
              </a:lnSpc>
              <a:spcBef>
                <a:spcPts val="1701"/>
              </a:spcBef>
              <a:buClr>
                <a:srgbClr val="000000"/>
              </a:buClr>
              <a:buSzPct val="75000"/>
            </a:pPr>
            <a:r>
              <a:rPr lang="en-US" sz="3591" b="1" dirty="0">
                <a:solidFill>
                  <a:schemeClr val="accent2"/>
                </a:solidFill>
                <a:latin typeface="+mn-lt"/>
              </a:rPr>
              <a:t>Lecture 28</a:t>
            </a:r>
          </a:p>
          <a:p>
            <a:pPr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GB" sz="3024" b="1" dirty="0">
                <a:solidFill>
                  <a:srgbClr val="0033CC"/>
                </a:solidFill>
                <a:latin typeface="+mn-lt"/>
                <a:cs typeface="Times New Roman" pitchFamily="18" charset="0"/>
              </a:rPr>
              <a:t>Cut and Flow Control</a:t>
            </a:r>
          </a:p>
          <a:p>
            <a:pPr marL="343543" indent="-343543"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945" dirty="0">
                <a:solidFill>
                  <a:schemeClr val="accent2"/>
                </a:solidFill>
                <a:latin typeface="+mn-lt"/>
              </a:rPr>
              <a:t> </a:t>
            </a:r>
          </a:p>
          <a:p>
            <a:pPr defTabSz="913615">
              <a:lnSpc>
                <a:spcPct val="85000"/>
              </a:lnSpc>
              <a:spcBef>
                <a:spcPts val="1701"/>
              </a:spcBef>
              <a:buClr>
                <a:srgbClr val="000000"/>
              </a:buClr>
              <a:buSzPct val="75000"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Reading: Textbook Section 5.6</a:t>
            </a:r>
            <a:endParaRPr lang="en-US" sz="66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195" name="Rectangle 131"/>
          <p:cNvSpPr>
            <a:spLocks noChangeArrowheads="1"/>
          </p:cNvSpPr>
          <p:nvPr/>
        </p:nvSpPr>
        <p:spPr bwMode="auto">
          <a:xfrm>
            <a:off x="2948951" y="5833904"/>
            <a:ext cx="2241455" cy="45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2" tIns="45706" rIns="91412" bIns="45706">
            <a:spAutoFit/>
          </a:bodyPr>
          <a:lstStyle/>
          <a:p>
            <a:pPr algn="ctr" defTabSz="913615"/>
            <a:r>
              <a:rPr lang="en-US" sz="2363" dirty="0">
                <a:latin typeface="+mn-lt"/>
              </a:rPr>
              <a:t>Dr. Yinong Chen</a:t>
            </a:r>
          </a:p>
        </p:txBody>
      </p:sp>
      <p:sp>
        <p:nvSpPr>
          <p:cNvPr id="8196" name="Rectangle 132"/>
          <p:cNvSpPr>
            <a:spLocks noChangeArrowheads="1"/>
          </p:cNvSpPr>
          <p:nvPr/>
        </p:nvSpPr>
        <p:spPr bwMode="auto">
          <a:xfrm>
            <a:off x="648057" y="937472"/>
            <a:ext cx="7391153" cy="108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2" tIns="45706" rIns="91412" bIns="45706" anchor="ctr"/>
          <a:lstStyle/>
          <a:p>
            <a:pPr marL="343543" indent="-343543" algn="ctr" defTabSz="913615">
              <a:lnSpc>
                <a:spcPct val="115000"/>
              </a:lnSpc>
              <a:spcBef>
                <a:spcPct val="20000"/>
              </a:spcBef>
            </a:pPr>
            <a:r>
              <a:rPr lang="en-GB" altLang="en-US" sz="1985" b="1" i="1" dirty="0">
                <a:solidFill>
                  <a:srgbClr val="280099"/>
                </a:solidFill>
                <a:latin typeface="+mn-lt"/>
              </a:rPr>
              <a:t>CSE240</a:t>
            </a:r>
          </a:p>
          <a:p>
            <a:pPr marL="343543" indent="-343543" algn="ctr" defTabSz="913615">
              <a:lnSpc>
                <a:spcPct val="85000"/>
              </a:lnSpc>
              <a:spcBef>
                <a:spcPct val="20000"/>
              </a:spcBef>
            </a:pPr>
            <a:r>
              <a:rPr lang="en-GB" altLang="en-US" sz="2835" b="1" i="1" dirty="0">
                <a:solidFill>
                  <a:srgbClr val="280099"/>
                </a:solidFill>
                <a:latin typeface="+mn-lt"/>
              </a:rPr>
              <a:t>Introduction to</a:t>
            </a:r>
            <a:r>
              <a:rPr lang="en-US" altLang="en-US" sz="2835" b="1" i="1" dirty="0">
                <a:solidFill>
                  <a:srgbClr val="280099"/>
                </a:solidFill>
                <a:latin typeface="+mn-lt"/>
              </a:rPr>
              <a:t> </a:t>
            </a:r>
            <a:r>
              <a:rPr lang="en-GB" altLang="en-US" sz="2835" b="1" i="1" dirty="0">
                <a:solidFill>
                  <a:srgbClr val="280099"/>
                </a:solidFill>
                <a:latin typeface="+mn-lt"/>
              </a:rPr>
              <a:t>Programming Languages</a:t>
            </a:r>
            <a:r>
              <a:rPr lang="en-GB" altLang="en-US" sz="1985" b="1" i="1" dirty="0">
                <a:solidFill>
                  <a:srgbClr val="280099"/>
                </a:solidFill>
                <a:latin typeface="+mn-lt"/>
              </a:rPr>
              <a:t> </a:t>
            </a:r>
            <a:endParaRPr lang="en-US" altLang="en-US" sz="1985" b="1" i="1" dirty="0">
              <a:solidFill>
                <a:srgbClr val="280099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80" y="256412"/>
            <a:ext cx="5666750" cy="485791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Connector 2"/>
          <p:cNvCxnSpPr/>
          <p:nvPr/>
        </p:nvCxnSpPr>
        <p:spPr bwMode="auto">
          <a:xfrm>
            <a:off x="1872165" y="3250403"/>
            <a:ext cx="5904521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767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41275"/>
            <a:ext cx="7377113" cy="533400"/>
          </a:xfrm>
        </p:spPr>
        <p:txBody>
          <a:bodyPr/>
          <a:lstStyle/>
          <a:p>
            <a:r>
              <a:rPr lang="en-US" sz="3200"/>
              <a:t>Cut (!) Example</a:t>
            </a:r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511175" y="1393825"/>
            <a:ext cx="7794625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warm_blooded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(cat).    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warm_blooded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(dog).    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warm_blooded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(chicken).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four_legs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(cat).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four_legs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(dog).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two_legs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(chicken).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mammal(M) :-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warm_blooded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(M),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four_legs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(M),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!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|?- mammal(X).	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--&gt;	X = cat;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	no  (X = dog is cut off)</a:t>
            </a:r>
          </a:p>
        </p:txBody>
      </p:sp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800100" y="803275"/>
            <a:ext cx="733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This example shows that a </a:t>
            </a:r>
            <a:r>
              <a:rPr lang="en-US" i="1"/>
              <a:t>cut</a:t>
            </a:r>
            <a:r>
              <a:rPr lang="en-US"/>
              <a:t> reduces possible answers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397375" y="1606550"/>
            <a:ext cx="3454400" cy="457200"/>
            <a:chOff x="2770" y="1012"/>
            <a:chExt cx="2176" cy="288"/>
          </a:xfrm>
        </p:grpSpPr>
        <p:sp>
          <p:nvSpPr>
            <p:cNvPr id="78854" name="Line 6"/>
            <p:cNvSpPr>
              <a:spLocks noChangeShapeType="1"/>
            </p:cNvSpPr>
            <p:nvPr/>
          </p:nvSpPr>
          <p:spPr bwMode="auto">
            <a:xfrm flipH="1">
              <a:off x="2770" y="117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55" name="Text Box 7"/>
            <p:cNvSpPr txBox="1">
              <a:spLocks noChangeArrowheads="1"/>
            </p:cNvSpPr>
            <p:nvPr/>
          </p:nvSpPr>
          <p:spPr bwMode="auto">
            <a:xfrm>
              <a:off x="3398" y="1012"/>
              <a:ext cx="1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backtracking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796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ChangeArrowheads="1"/>
          </p:cNvSpPr>
          <p:nvPr/>
        </p:nvSpPr>
        <p:spPr bwMode="auto">
          <a:xfrm>
            <a:off x="635000" y="41275"/>
            <a:ext cx="73771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</a:rPr>
              <a:t>Understanding Cut (!) </a:t>
            </a:r>
          </a:p>
        </p:txBody>
      </p:sp>
      <p:sp>
        <p:nvSpPr>
          <p:cNvPr id="79875" name="Rectangle 5"/>
          <p:cNvSpPr>
            <a:spLocks noChangeArrowheads="1"/>
          </p:cNvSpPr>
          <p:nvPr/>
        </p:nvSpPr>
        <p:spPr bwMode="auto">
          <a:xfrm>
            <a:off x="511175" y="1393825"/>
            <a:ext cx="7794625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mammal0(M) :-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warm_blooded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(M),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four_legs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(M).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mammal1(M) :-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!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warm_blooded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(M),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four_legs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(M).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mammal3(M) :-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warm_blooded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(M),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four_legs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(M),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!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mammal2(M) :-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warm_blooded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(M),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!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four_legs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(M).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|?- mammal0(X).		|?- mammal1(X).	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|?- mammal2(X). 		|?- mammal3(X).	</a:t>
            </a:r>
          </a:p>
        </p:txBody>
      </p:sp>
      <p:sp>
        <p:nvSpPr>
          <p:cNvPr id="79876" name="Text Box 6"/>
          <p:cNvSpPr txBox="1">
            <a:spLocks noChangeArrowheads="1"/>
          </p:cNvSpPr>
          <p:nvPr/>
        </p:nvSpPr>
        <p:spPr bwMode="auto">
          <a:xfrm>
            <a:off x="800100" y="803275"/>
            <a:ext cx="733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What are the differences among the four rules?</a:t>
            </a:r>
          </a:p>
        </p:txBody>
      </p:sp>
      <p:sp>
        <p:nvSpPr>
          <p:cNvPr id="2" name="Curved Left Arrow 1"/>
          <p:cNvSpPr/>
          <p:nvPr/>
        </p:nvSpPr>
        <p:spPr bwMode="auto">
          <a:xfrm flipV="1">
            <a:off x="7707313" y="3966358"/>
            <a:ext cx="304800" cy="838200"/>
          </a:xfrm>
          <a:prstGeom prst="curved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78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117475"/>
            <a:ext cx="7377113" cy="533400"/>
          </a:xfrm>
        </p:spPr>
        <p:txBody>
          <a:bodyPr/>
          <a:lstStyle/>
          <a:p>
            <a:r>
              <a:rPr lang="en-US"/>
              <a:t>Will cut (!) stop recursion?</a:t>
            </a:r>
          </a:p>
        </p:txBody>
      </p:sp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587375" y="498475"/>
            <a:ext cx="7947025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3378200" algn="l"/>
              </a:tabLst>
            </a:pPr>
            <a:r>
              <a:rPr lang="en-US"/>
              <a:t>Consider the program: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3378200" algn="l"/>
              </a:tabLst>
            </a:pPr>
            <a:r>
              <a:rPr lang="en-US">
                <a:latin typeface="Courier New" pitchFamily="49" charset="0"/>
              </a:rPr>
              <a:t>factorial(0,1) :- !.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798763" algn="l"/>
                <a:tab pos="3378200" algn="l"/>
              </a:tabLst>
            </a:pPr>
            <a:r>
              <a:rPr lang="en-US">
                <a:latin typeface="Courier New" pitchFamily="49" charset="0"/>
              </a:rPr>
              <a:t>factorial(N,F) :-	N&gt;0, N1 is N-1,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798763" algn="l"/>
                <a:tab pos="3378200" algn="l"/>
              </a:tabLst>
            </a:pPr>
            <a:r>
              <a:rPr lang="en-US">
                <a:latin typeface="Courier New" pitchFamily="49" charset="0"/>
              </a:rPr>
              <a:t>				factorial(N1,F1),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798763" algn="l"/>
                <a:tab pos="3378200" algn="l"/>
              </a:tabLst>
            </a:pPr>
            <a:r>
              <a:rPr lang="en-US">
                <a:latin typeface="Courier New" pitchFamily="49" charset="0"/>
              </a:rPr>
              <a:t>				F is N * F1.</a:t>
            </a: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647700" y="3013075"/>
            <a:ext cx="51165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1143000" algn="l"/>
                <a:tab pos="1828800" algn="l"/>
                <a:tab pos="2514600" algn="l"/>
              </a:tabLst>
            </a:pPr>
            <a:r>
              <a:rPr lang="en-US">
                <a:latin typeface="Courier New" pitchFamily="49" charset="0"/>
              </a:rPr>
              <a:t>?- factorial(2, F).</a:t>
            </a:r>
          </a:p>
          <a:p>
            <a:pPr>
              <a:tabLst>
                <a:tab pos="1143000" algn="l"/>
                <a:tab pos="1828800" algn="l"/>
                <a:tab pos="2514600" algn="l"/>
              </a:tabLst>
            </a:pPr>
            <a:r>
              <a:rPr lang="en-US">
                <a:latin typeface="Courier New" pitchFamily="49" charset="0"/>
              </a:rPr>
              <a:t>	factorial(1, F).</a:t>
            </a:r>
          </a:p>
          <a:p>
            <a:pPr>
              <a:tabLst>
                <a:tab pos="1143000" algn="l"/>
                <a:tab pos="1828800" algn="l"/>
                <a:tab pos="2514600" algn="l"/>
              </a:tabLst>
            </a:pPr>
            <a:r>
              <a:rPr lang="en-US">
                <a:latin typeface="Courier New" pitchFamily="49" charset="0"/>
              </a:rPr>
              <a:t>		factiorial(0, F).</a:t>
            </a:r>
          </a:p>
          <a:p>
            <a:pPr>
              <a:tabLst>
                <a:tab pos="1143000" algn="l"/>
                <a:tab pos="1828800" algn="l"/>
                <a:tab pos="2514600" algn="l"/>
              </a:tabLst>
            </a:pPr>
            <a:r>
              <a:rPr lang="en-US">
                <a:latin typeface="Courier New" pitchFamily="49" charset="0"/>
              </a:rPr>
              <a:t>			!.</a:t>
            </a:r>
          </a:p>
          <a:p>
            <a:pPr>
              <a:tabLst>
                <a:tab pos="1143000" algn="l"/>
                <a:tab pos="1828800" algn="l"/>
                <a:tab pos="2514600" algn="l"/>
              </a:tabLst>
            </a:pPr>
            <a:r>
              <a:rPr lang="en-US">
                <a:latin typeface="Courier New" pitchFamily="49" charset="0"/>
              </a:rPr>
              <a:t>		F=1.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733800" y="4419600"/>
            <a:ext cx="4495800" cy="1781175"/>
            <a:chOff x="2352" y="2784"/>
            <a:chExt cx="2832" cy="1122"/>
          </a:xfrm>
        </p:grpSpPr>
        <p:sp>
          <p:nvSpPr>
            <p:cNvPr id="84999" name="Line 6"/>
            <p:cNvSpPr>
              <a:spLocks noChangeShapeType="1"/>
            </p:cNvSpPr>
            <p:nvPr/>
          </p:nvSpPr>
          <p:spPr bwMode="auto">
            <a:xfrm flipH="1" flipV="1">
              <a:off x="2352" y="2784"/>
              <a:ext cx="72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00" name="Text Box 7"/>
            <p:cNvSpPr txBox="1">
              <a:spLocks noChangeArrowheads="1"/>
            </p:cNvSpPr>
            <p:nvPr/>
          </p:nvSpPr>
          <p:spPr bwMode="auto">
            <a:xfrm>
              <a:off x="3072" y="2928"/>
              <a:ext cx="21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Will this cut remove the "backtracking points" and result in  </a:t>
              </a:r>
              <a:r>
                <a:rPr lang="en-US">
                  <a:latin typeface="Courier New" pitchFamily="49" charset="0"/>
                </a:rPr>
                <a:t>F = 1, </a:t>
              </a:r>
              <a:r>
                <a:rPr lang="en-US"/>
                <a:t>instead of</a:t>
              </a:r>
              <a:r>
                <a:rPr lang="en-US">
                  <a:latin typeface="Courier New" pitchFamily="49" charset="0"/>
                </a:rPr>
                <a:t> F = 2?</a:t>
              </a:r>
            </a:p>
          </p:txBody>
        </p:sp>
      </p:grpSp>
      <p:sp>
        <p:nvSpPr>
          <p:cNvPr id="282635" name="Rectangle 11"/>
          <p:cNvSpPr>
            <a:spLocks noChangeArrowheads="1"/>
          </p:cNvSpPr>
          <p:nvPr/>
        </p:nvSpPr>
        <p:spPr bwMode="auto">
          <a:xfrm>
            <a:off x="914400" y="4953000"/>
            <a:ext cx="3581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	Exit: F=2*1.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Exit: F=2.</a:t>
            </a:r>
          </a:p>
        </p:txBody>
      </p:sp>
    </p:spTree>
    <p:extLst>
      <p:ext uri="{BB962C8B-B14F-4D97-AF65-F5344CB8AC3E}">
        <p14:creationId xmlns:p14="http://schemas.microsoft.com/office/powerpoint/2010/main" val="182403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9" grpId="0" autoUpdateAnimBg="0"/>
      <p:bldP spid="28263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Group 3"/>
          <p:cNvGrpSpPr>
            <a:grpSpLocks/>
          </p:cNvGrpSpPr>
          <p:nvPr/>
        </p:nvGrpSpPr>
        <p:grpSpPr bwMode="auto">
          <a:xfrm>
            <a:off x="4800600" y="838200"/>
            <a:ext cx="3103563" cy="4419600"/>
            <a:chOff x="1791" y="897"/>
            <a:chExt cx="1550" cy="2207"/>
          </a:xfrm>
        </p:grpSpPr>
        <p:sp>
          <p:nvSpPr>
            <p:cNvPr id="86025" name="Freeform 4"/>
            <p:cNvSpPr>
              <a:spLocks/>
            </p:cNvSpPr>
            <p:nvPr/>
          </p:nvSpPr>
          <p:spPr bwMode="auto">
            <a:xfrm>
              <a:off x="2208" y="1255"/>
              <a:ext cx="954" cy="239"/>
            </a:xfrm>
            <a:custGeom>
              <a:avLst/>
              <a:gdLst>
                <a:gd name="T0" fmla="*/ 477 w 954"/>
                <a:gd name="T1" fmla="*/ 0 h 239"/>
                <a:gd name="T2" fmla="*/ 0 w 954"/>
                <a:gd name="T3" fmla="*/ 120 h 239"/>
                <a:gd name="T4" fmla="*/ 477 w 954"/>
                <a:gd name="T5" fmla="*/ 239 h 239"/>
                <a:gd name="T6" fmla="*/ 954 w 954"/>
                <a:gd name="T7" fmla="*/ 120 h 239"/>
                <a:gd name="T8" fmla="*/ 477 w 954"/>
                <a:gd name="T9" fmla="*/ 0 h 2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4"/>
                <a:gd name="T16" fmla="*/ 0 h 239"/>
                <a:gd name="T17" fmla="*/ 954 w 954"/>
                <a:gd name="T18" fmla="*/ 239 h 2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4" h="239">
                  <a:moveTo>
                    <a:pt x="477" y="0"/>
                  </a:moveTo>
                  <a:lnTo>
                    <a:pt x="0" y="120"/>
                  </a:lnTo>
                  <a:lnTo>
                    <a:pt x="477" y="239"/>
                  </a:lnTo>
                  <a:lnTo>
                    <a:pt x="954" y="12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FFFFFF"/>
            </a:solidFill>
            <a:ln w="111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6026" name="Group 5"/>
            <p:cNvGrpSpPr>
              <a:grpSpLocks/>
            </p:cNvGrpSpPr>
            <p:nvPr/>
          </p:nvGrpSpPr>
          <p:grpSpPr bwMode="auto">
            <a:xfrm>
              <a:off x="2648" y="1852"/>
              <a:ext cx="82" cy="119"/>
              <a:chOff x="2648" y="1852"/>
              <a:chExt cx="82" cy="119"/>
            </a:xfrm>
          </p:grpSpPr>
          <p:sp>
            <p:nvSpPr>
              <p:cNvPr id="86127" name="Line 6"/>
              <p:cNvSpPr>
                <a:spLocks noChangeShapeType="1"/>
              </p:cNvSpPr>
              <p:nvPr/>
            </p:nvSpPr>
            <p:spPr bwMode="auto">
              <a:xfrm>
                <a:off x="2685" y="1852"/>
                <a:ext cx="1" cy="59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28" name="Freeform 7"/>
              <p:cNvSpPr>
                <a:spLocks/>
              </p:cNvSpPr>
              <p:nvPr/>
            </p:nvSpPr>
            <p:spPr bwMode="auto">
              <a:xfrm>
                <a:off x="2648" y="1896"/>
                <a:ext cx="82" cy="75"/>
              </a:xfrm>
              <a:custGeom>
                <a:avLst/>
                <a:gdLst>
                  <a:gd name="T0" fmla="*/ 0 w 82"/>
                  <a:gd name="T1" fmla="*/ 0 h 75"/>
                  <a:gd name="T2" fmla="*/ 37 w 82"/>
                  <a:gd name="T3" fmla="*/ 75 h 75"/>
                  <a:gd name="T4" fmla="*/ 82 w 82"/>
                  <a:gd name="T5" fmla="*/ 0 h 75"/>
                  <a:gd name="T6" fmla="*/ 0 w 82"/>
                  <a:gd name="T7" fmla="*/ 0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5"/>
                  <a:gd name="T14" fmla="*/ 82 w 82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5">
                    <a:moveTo>
                      <a:pt x="0" y="0"/>
                    </a:moveTo>
                    <a:lnTo>
                      <a:pt x="37" y="75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27" name="Rectangle 8"/>
            <p:cNvSpPr>
              <a:spLocks noChangeArrowheads="1"/>
            </p:cNvSpPr>
            <p:nvPr/>
          </p:nvSpPr>
          <p:spPr bwMode="auto">
            <a:xfrm>
              <a:off x="2208" y="1971"/>
              <a:ext cx="954" cy="11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8" name="Rectangle 9"/>
            <p:cNvSpPr>
              <a:spLocks noChangeArrowheads="1"/>
            </p:cNvSpPr>
            <p:nvPr/>
          </p:nvSpPr>
          <p:spPr bwMode="auto">
            <a:xfrm>
              <a:off x="2268" y="1986"/>
              <a:ext cx="644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recursive call</a:t>
              </a:r>
              <a:endParaRPr lang="en-US"/>
            </a:p>
          </p:txBody>
        </p:sp>
        <p:grpSp>
          <p:nvGrpSpPr>
            <p:cNvPr id="86029" name="Group 10"/>
            <p:cNvGrpSpPr>
              <a:grpSpLocks/>
            </p:cNvGrpSpPr>
            <p:nvPr/>
          </p:nvGrpSpPr>
          <p:grpSpPr bwMode="auto">
            <a:xfrm>
              <a:off x="2148" y="2567"/>
              <a:ext cx="224" cy="418"/>
              <a:chOff x="2148" y="2567"/>
              <a:chExt cx="224" cy="418"/>
            </a:xfrm>
          </p:grpSpPr>
          <p:sp>
            <p:nvSpPr>
              <p:cNvPr id="86125" name="Freeform 11"/>
              <p:cNvSpPr>
                <a:spLocks/>
              </p:cNvSpPr>
              <p:nvPr/>
            </p:nvSpPr>
            <p:spPr bwMode="auto">
              <a:xfrm>
                <a:off x="2148" y="2567"/>
                <a:ext cx="179" cy="418"/>
              </a:xfrm>
              <a:custGeom>
                <a:avLst/>
                <a:gdLst>
                  <a:gd name="T0" fmla="*/ 179 w 179"/>
                  <a:gd name="T1" fmla="*/ 298 h 418"/>
                  <a:gd name="T2" fmla="*/ 179 w 179"/>
                  <a:gd name="T3" fmla="*/ 418 h 418"/>
                  <a:gd name="T4" fmla="*/ 0 w 179"/>
                  <a:gd name="T5" fmla="*/ 418 h 418"/>
                  <a:gd name="T6" fmla="*/ 0 w 179"/>
                  <a:gd name="T7" fmla="*/ 0 h 418"/>
                  <a:gd name="T8" fmla="*/ 179 w 179"/>
                  <a:gd name="T9" fmla="*/ 0 h 418"/>
                  <a:gd name="T10" fmla="*/ 179 w 179"/>
                  <a:gd name="T11" fmla="*/ 60 h 4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9"/>
                  <a:gd name="T19" fmla="*/ 0 h 418"/>
                  <a:gd name="T20" fmla="*/ 179 w 179"/>
                  <a:gd name="T21" fmla="*/ 418 h 4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9" h="418">
                    <a:moveTo>
                      <a:pt x="179" y="298"/>
                    </a:moveTo>
                    <a:lnTo>
                      <a:pt x="179" y="418"/>
                    </a:lnTo>
                    <a:lnTo>
                      <a:pt x="0" y="418"/>
                    </a:lnTo>
                    <a:lnTo>
                      <a:pt x="0" y="0"/>
                    </a:lnTo>
                    <a:lnTo>
                      <a:pt x="179" y="0"/>
                    </a:lnTo>
                    <a:lnTo>
                      <a:pt x="179" y="60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26" name="Freeform 12"/>
              <p:cNvSpPr>
                <a:spLocks/>
              </p:cNvSpPr>
              <p:nvPr/>
            </p:nvSpPr>
            <p:spPr bwMode="auto">
              <a:xfrm>
                <a:off x="2290" y="2612"/>
                <a:ext cx="82" cy="74"/>
              </a:xfrm>
              <a:custGeom>
                <a:avLst/>
                <a:gdLst>
                  <a:gd name="T0" fmla="*/ 0 w 82"/>
                  <a:gd name="T1" fmla="*/ 0 h 74"/>
                  <a:gd name="T2" fmla="*/ 37 w 82"/>
                  <a:gd name="T3" fmla="*/ 74 h 74"/>
                  <a:gd name="T4" fmla="*/ 82 w 82"/>
                  <a:gd name="T5" fmla="*/ 0 h 74"/>
                  <a:gd name="T6" fmla="*/ 0 w 82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4"/>
                  <a:gd name="T14" fmla="*/ 82 w 82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4">
                    <a:moveTo>
                      <a:pt x="0" y="0"/>
                    </a:moveTo>
                    <a:lnTo>
                      <a:pt x="37" y="74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30" name="Group 13"/>
            <p:cNvGrpSpPr>
              <a:grpSpLocks/>
            </p:cNvGrpSpPr>
            <p:nvPr/>
          </p:nvGrpSpPr>
          <p:grpSpPr bwMode="auto">
            <a:xfrm>
              <a:off x="2089" y="2508"/>
              <a:ext cx="343" cy="536"/>
              <a:chOff x="2089" y="2508"/>
              <a:chExt cx="343" cy="536"/>
            </a:xfrm>
          </p:grpSpPr>
          <p:sp>
            <p:nvSpPr>
              <p:cNvPr id="86123" name="Freeform 14"/>
              <p:cNvSpPr>
                <a:spLocks/>
              </p:cNvSpPr>
              <p:nvPr/>
            </p:nvSpPr>
            <p:spPr bwMode="auto">
              <a:xfrm>
                <a:off x="2089" y="2508"/>
                <a:ext cx="298" cy="536"/>
              </a:xfrm>
              <a:custGeom>
                <a:avLst/>
                <a:gdLst>
                  <a:gd name="T0" fmla="*/ 298 w 298"/>
                  <a:gd name="T1" fmla="*/ 357 h 536"/>
                  <a:gd name="T2" fmla="*/ 298 w 298"/>
                  <a:gd name="T3" fmla="*/ 536 h 536"/>
                  <a:gd name="T4" fmla="*/ 0 w 298"/>
                  <a:gd name="T5" fmla="*/ 536 h 536"/>
                  <a:gd name="T6" fmla="*/ 0 w 298"/>
                  <a:gd name="T7" fmla="*/ 0 h 536"/>
                  <a:gd name="T8" fmla="*/ 298 w 298"/>
                  <a:gd name="T9" fmla="*/ 0 h 536"/>
                  <a:gd name="T10" fmla="*/ 298 w 298"/>
                  <a:gd name="T11" fmla="*/ 119 h 5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8"/>
                  <a:gd name="T19" fmla="*/ 0 h 536"/>
                  <a:gd name="T20" fmla="*/ 298 w 298"/>
                  <a:gd name="T21" fmla="*/ 536 h 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8" h="536">
                    <a:moveTo>
                      <a:pt x="298" y="357"/>
                    </a:moveTo>
                    <a:lnTo>
                      <a:pt x="298" y="536"/>
                    </a:lnTo>
                    <a:lnTo>
                      <a:pt x="0" y="536"/>
                    </a:lnTo>
                    <a:lnTo>
                      <a:pt x="0" y="0"/>
                    </a:lnTo>
                    <a:lnTo>
                      <a:pt x="298" y="0"/>
                    </a:lnTo>
                    <a:lnTo>
                      <a:pt x="298" y="119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24" name="Freeform 15"/>
              <p:cNvSpPr>
                <a:spLocks/>
              </p:cNvSpPr>
              <p:nvPr/>
            </p:nvSpPr>
            <p:spPr bwMode="auto">
              <a:xfrm>
                <a:off x="2350" y="2612"/>
                <a:ext cx="82" cy="74"/>
              </a:xfrm>
              <a:custGeom>
                <a:avLst/>
                <a:gdLst>
                  <a:gd name="T0" fmla="*/ 0 w 82"/>
                  <a:gd name="T1" fmla="*/ 0 h 74"/>
                  <a:gd name="T2" fmla="*/ 37 w 82"/>
                  <a:gd name="T3" fmla="*/ 74 h 74"/>
                  <a:gd name="T4" fmla="*/ 82 w 82"/>
                  <a:gd name="T5" fmla="*/ 0 h 74"/>
                  <a:gd name="T6" fmla="*/ 0 w 82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4"/>
                  <a:gd name="T14" fmla="*/ 82 w 82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4">
                    <a:moveTo>
                      <a:pt x="0" y="0"/>
                    </a:moveTo>
                    <a:lnTo>
                      <a:pt x="37" y="74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31" name="Group 16"/>
            <p:cNvGrpSpPr>
              <a:grpSpLocks/>
            </p:cNvGrpSpPr>
            <p:nvPr/>
          </p:nvGrpSpPr>
          <p:grpSpPr bwMode="auto">
            <a:xfrm>
              <a:off x="1969" y="2448"/>
              <a:ext cx="582" cy="656"/>
              <a:chOff x="1969" y="2448"/>
              <a:chExt cx="582" cy="656"/>
            </a:xfrm>
          </p:grpSpPr>
          <p:sp>
            <p:nvSpPr>
              <p:cNvPr id="86121" name="Freeform 17"/>
              <p:cNvSpPr>
                <a:spLocks/>
              </p:cNvSpPr>
              <p:nvPr/>
            </p:nvSpPr>
            <p:spPr bwMode="auto">
              <a:xfrm>
                <a:off x="1969" y="2448"/>
                <a:ext cx="537" cy="656"/>
              </a:xfrm>
              <a:custGeom>
                <a:avLst/>
                <a:gdLst>
                  <a:gd name="T0" fmla="*/ 537 w 537"/>
                  <a:gd name="T1" fmla="*/ 417 h 656"/>
                  <a:gd name="T2" fmla="*/ 537 w 537"/>
                  <a:gd name="T3" fmla="*/ 656 h 656"/>
                  <a:gd name="T4" fmla="*/ 0 w 537"/>
                  <a:gd name="T5" fmla="*/ 656 h 656"/>
                  <a:gd name="T6" fmla="*/ 0 w 537"/>
                  <a:gd name="T7" fmla="*/ 0 h 656"/>
                  <a:gd name="T8" fmla="*/ 537 w 537"/>
                  <a:gd name="T9" fmla="*/ 0 h 656"/>
                  <a:gd name="T10" fmla="*/ 537 w 537"/>
                  <a:gd name="T11" fmla="*/ 179 h 6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7"/>
                  <a:gd name="T19" fmla="*/ 0 h 656"/>
                  <a:gd name="T20" fmla="*/ 537 w 537"/>
                  <a:gd name="T21" fmla="*/ 656 h 6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7" h="656">
                    <a:moveTo>
                      <a:pt x="537" y="417"/>
                    </a:moveTo>
                    <a:lnTo>
                      <a:pt x="537" y="656"/>
                    </a:lnTo>
                    <a:lnTo>
                      <a:pt x="0" y="656"/>
                    </a:lnTo>
                    <a:lnTo>
                      <a:pt x="0" y="0"/>
                    </a:lnTo>
                    <a:lnTo>
                      <a:pt x="537" y="0"/>
                    </a:lnTo>
                    <a:lnTo>
                      <a:pt x="537" y="179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22" name="Freeform 18"/>
              <p:cNvSpPr>
                <a:spLocks/>
              </p:cNvSpPr>
              <p:nvPr/>
            </p:nvSpPr>
            <p:spPr bwMode="auto">
              <a:xfrm>
                <a:off x="2469" y="2612"/>
                <a:ext cx="82" cy="74"/>
              </a:xfrm>
              <a:custGeom>
                <a:avLst/>
                <a:gdLst>
                  <a:gd name="T0" fmla="*/ 0 w 82"/>
                  <a:gd name="T1" fmla="*/ 0 h 74"/>
                  <a:gd name="T2" fmla="*/ 37 w 82"/>
                  <a:gd name="T3" fmla="*/ 74 h 74"/>
                  <a:gd name="T4" fmla="*/ 82 w 82"/>
                  <a:gd name="T5" fmla="*/ 0 h 74"/>
                  <a:gd name="T6" fmla="*/ 0 w 82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4"/>
                  <a:gd name="T14" fmla="*/ 82 w 82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4">
                    <a:moveTo>
                      <a:pt x="0" y="0"/>
                    </a:moveTo>
                    <a:lnTo>
                      <a:pt x="37" y="74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32" name="Rectangle 19"/>
            <p:cNvSpPr>
              <a:spLocks noChangeArrowheads="1"/>
            </p:cNvSpPr>
            <p:nvPr/>
          </p:nvSpPr>
          <p:spPr bwMode="auto">
            <a:xfrm>
              <a:off x="2208" y="2686"/>
              <a:ext cx="954" cy="23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3" name="Rectangle 20"/>
            <p:cNvSpPr>
              <a:spLocks noChangeArrowheads="1"/>
            </p:cNvSpPr>
            <p:nvPr/>
          </p:nvSpPr>
          <p:spPr bwMode="auto">
            <a:xfrm>
              <a:off x="2507" y="2761"/>
              <a:ext cx="276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part 2</a:t>
              </a:r>
              <a:endParaRPr lang="en-US"/>
            </a:p>
          </p:txBody>
        </p:sp>
        <p:sp>
          <p:nvSpPr>
            <p:cNvPr id="86034" name="Rectangle 21"/>
            <p:cNvSpPr>
              <a:spLocks noChangeArrowheads="1"/>
            </p:cNvSpPr>
            <p:nvPr/>
          </p:nvSpPr>
          <p:spPr bwMode="auto">
            <a:xfrm>
              <a:off x="2208" y="1613"/>
              <a:ext cx="954" cy="23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5" name="Rectangle 22"/>
            <p:cNvSpPr>
              <a:spLocks noChangeArrowheads="1"/>
            </p:cNvSpPr>
            <p:nvPr/>
          </p:nvSpPr>
          <p:spPr bwMode="auto">
            <a:xfrm>
              <a:off x="2507" y="1688"/>
              <a:ext cx="276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part 1</a:t>
              </a:r>
              <a:endParaRPr lang="en-US"/>
            </a:p>
          </p:txBody>
        </p:sp>
        <p:grpSp>
          <p:nvGrpSpPr>
            <p:cNvPr id="86036" name="Group 23"/>
            <p:cNvGrpSpPr>
              <a:grpSpLocks/>
            </p:cNvGrpSpPr>
            <p:nvPr/>
          </p:nvGrpSpPr>
          <p:grpSpPr bwMode="auto">
            <a:xfrm>
              <a:off x="2648" y="1494"/>
              <a:ext cx="82" cy="119"/>
              <a:chOff x="2648" y="1494"/>
              <a:chExt cx="82" cy="119"/>
            </a:xfrm>
          </p:grpSpPr>
          <p:sp>
            <p:nvSpPr>
              <p:cNvPr id="86119" name="Line 24"/>
              <p:cNvSpPr>
                <a:spLocks noChangeShapeType="1"/>
              </p:cNvSpPr>
              <p:nvPr/>
            </p:nvSpPr>
            <p:spPr bwMode="auto">
              <a:xfrm>
                <a:off x="2685" y="1494"/>
                <a:ext cx="1" cy="59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20" name="Freeform 25"/>
              <p:cNvSpPr>
                <a:spLocks/>
              </p:cNvSpPr>
              <p:nvPr/>
            </p:nvSpPr>
            <p:spPr bwMode="auto">
              <a:xfrm>
                <a:off x="2648" y="1539"/>
                <a:ext cx="82" cy="74"/>
              </a:xfrm>
              <a:custGeom>
                <a:avLst/>
                <a:gdLst>
                  <a:gd name="T0" fmla="*/ 0 w 82"/>
                  <a:gd name="T1" fmla="*/ 0 h 74"/>
                  <a:gd name="T2" fmla="*/ 37 w 82"/>
                  <a:gd name="T3" fmla="*/ 74 h 74"/>
                  <a:gd name="T4" fmla="*/ 82 w 82"/>
                  <a:gd name="T5" fmla="*/ 0 h 74"/>
                  <a:gd name="T6" fmla="*/ 0 w 82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4"/>
                  <a:gd name="T14" fmla="*/ 82 w 82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4">
                    <a:moveTo>
                      <a:pt x="0" y="0"/>
                    </a:moveTo>
                    <a:lnTo>
                      <a:pt x="37" y="74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37" name="Group 26"/>
            <p:cNvGrpSpPr>
              <a:grpSpLocks/>
            </p:cNvGrpSpPr>
            <p:nvPr/>
          </p:nvGrpSpPr>
          <p:grpSpPr bwMode="auto">
            <a:xfrm>
              <a:off x="2648" y="897"/>
              <a:ext cx="82" cy="358"/>
              <a:chOff x="2648" y="897"/>
              <a:chExt cx="82" cy="358"/>
            </a:xfrm>
          </p:grpSpPr>
          <p:sp>
            <p:nvSpPr>
              <p:cNvPr id="86117" name="Line 27"/>
              <p:cNvSpPr>
                <a:spLocks noChangeShapeType="1"/>
              </p:cNvSpPr>
              <p:nvPr/>
            </p:nvSpPr>
            <p:spPr bwMode="auto">
              <a:xfrm>
                <a:off x="2685" y="897"/>
                <a:ext cx="1" cy="299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18" name="Freeform 28"/>
              <p:cNvSpPr>
                <a:spLocks/>
              </p:cNvSpPr>
              <p:nvPr/>
            </p:nvSpPr>
            <p:spPr bwMode="auto">
              <a:xfrm>
                <a:off x="2648" y="1181"/>
                <a:ext cx="82" cy="74"/>
              </a:xfrm>
              <a:custGeom>
                <a:avLst/>
                <a:gdLst>
                  <a:gd name="T0" fmla="*/ 0 w 82"/>
                  <a:gd name="T1" fmla="*/ 0 h 74"/>
                  <a:gd name="T2" fmla="*/ 37 w 82"/>
                  <a:gd name="T3" fmla="*/ 74 h 74"/>
                  <a:gd name="T4" fmla="*/ 82 w 82"/>
                  <a:gd name="T5" fmla="*/ 0 h 74"/>
                  <a:gd name="T6" fmla="*/ 0 w 82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4"/>
                  <a:gd name="T14" fmla="*/ 82 w 82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4">
                    <a:moveTo>
                      <a:pt x="0" y="0"/>
                    </a:moveTo>
                    <a:lnTo>
                      <a:pt x="37" y="74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38" name="Group 29"/>
            <p:cNvGrpSpPr>
              <a:grpSpLocks/>
            </p:cNvGrpSpPr>
            <p:nvPr/>
          </p:nvGrpSpPr>
          <p:grpSpPr bwMode="auto">
            <a:xfrm>
              <a:off x="2648" y="1375"/>
              <a:ext cx="693" cy="1311"/>
              <a:chOff x="2648" y="1375"/>
              <a:chExt cx="693" cy="1311"/>
            </a:xfrm>
          </p:grpSpPr>
          <p:sp>
            <p:nvSpPr>
              <p:cNvPr id="86115" name="Freeform 30"/>
              <p:cNvSpPr>
                <a:spLocks/>
              </p:cNvSpPr>
              <p:nvPr/>
            </p:nvSpPr>
            <p:spPr bwMode="auto">
              <a:xfrm>
                <a:off x="2685" y="1375"/>
                <a:ext cx="656" cy="1252"/>
              </a:xfrm>
              <a:custGeom>
                <a:avLst/>
                <a:gdLst>
                  <a:gd name="T0" fmla="*/ 477 w 656"/>
                  <a:gd name="T1" fmla="*/ 0 h 1252"/>
                  <a:gd name="T2" fmla="*/ 656 w 656"/>
                  <a:gd name="T3" fmla="*/ 0 h 1252"/>
                  <a:gd name="T4" fmla="*/ 656 w 656"/>
                  <a:gd name="T5" fmla="*/ 1073 h 1252"/>
                  <a:gd name="T6" fmla="*/ 0 w 656"/>
                  <a:gd name="T7" fmla="*/ 1073 h 1252"/>
                  <a:gd name="T8" fmla="*/ 0 w 656"/>
                  <a:gd name="T9" fmla="*/ 1252 h 1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6"/>
                  <a:gd name="T16" fmla="*/ 0 h 1252"/>
                  <a:gd name="T17" fmla="*/ 656 w 656"/>
                  <a:gd name="T18" fmla="*/ 1252 h 1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6" h="1252">
                    <a:moveTo>
                      <a:pt x="477" y="0"/>
                    </a:moveTo>
                    <a:lnTo>
                      <a:pt x="656" y="0"/>
                    </a:lnTo>
                    <a:lnTo>
                      <a:pt x="656" y="1073"/>
                    </a:lnTo>
                    <a:lnTo>
                      <a:pt x="0" y="1073"/>
                    </a:lnTo>
                    <a:lnTo>
                      <a:pt x="0" y="1252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16" name="Freeform 31"/>
              <p:cNvSpPr>
                <a:spLocks/>
              </p:cNvSpPr>
              <p:nvPr/>
            </p:nvSpPr>
            <p:spPr bwMode="auto">
              <a:xfrm>
                <a:off x="2648" y="2612"/>
                <a:ext cx="82" cy="74"/>
              </a:xfrm>
              <a:custGeom>
                <a:avLst/>
                <a:gdLst>
                  <a:gd name="T0" fmla="*/ 0 w 82"/>
                  <a:gd name="T1" fmla="*/ 0 h 74"/>
                  <a:gd name="T2" fmla="*/ 37 w 82"/>
                  <a:gd name="T3" fmla="*/ 74 h 74"/>
                  <a:gd name="T4" fmla="*/ 82 w 82"/>
                  <a:gd name="T5" fmla="*/ 0 h 74"/>
                  <a:gd name="T6" fmla="*/ 0 w 82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4"/>
                  <a:gd name="T14" fmla="*/ 82 w 82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4">
                    <a:moveTo>
                      <a:pt x="0" y="0"/>
                    </a:moveTo>
                    <a:lnTo>
                      <a:pt x="37" y="74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39" name="Group 32"/>
            <p:cNvGrpSpPr>
              <a:grpSpLocks/>
            </p:cNvGrpSpPr>
            <p:nvPr/>
          </p:nvGrpSpPr>
          <p:grpSpPr bwMode="auto">
            <a:xfrm>
              <a:off x="2148" y="1099"/>
              <a:ext cx="537" cy="1051"/>
              <a:chOff x="2148" y="1099"/>
              <a:chExt cx="537" cy="1051"/>
            </a:xfrm>
          </p:grpSpPr>
          <p:sp>
            <p:nvSpPr>
              <p:cNvPr id="86113" name="Freeform 33"/>
              <p:cNvSpPr>
                <a:spLocks/>
              </p:cNvSpPr>
              <p:nvPr/>
            </p:nvSpPr>
            <p:spPr bwMode="auto">
              <a:xfrm>
                <a:off x="2148" y="1136"/>
                <a:ext cx="477" cy="1014"/>
              </a:xfrm>
              <a:custGeom>
                <a:avLst/>
                <a:gdLst>
                  <a:gd name="T0" fmla="*/ 179 w 477"/>
                  <a:gd name="T1" fmla="*/ 954 h 1014"/>
                  <a:gd name="T2" fmla="*/ 179 w 477"/>
                  <a:gd name="T3" fmla="*/ 1014 h 1014"/>
                  <a:gd name="T4" fmla="*/ 0 w 477"/>
                  <a:gd name="T5" fmla="*/ 1014 h 1014"/>
                  <a:gd name="T6" fmla="*/ 0 w 477"/>
                  <a:gd name="T7" fmla="*/ 0 h 1014"/>
                  <a:gd name="T8" fmla="*/ 477 w 477"/>
                  <a:gd name="T9" fmla="*/ 0 h 10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7"/>
                  <a:gd name="T16" fmla="*/ 0 h 1014"/>
                  <a:gd name="T17" fmla="*/ 477 w 477"/>
                  <a:gd name="T18" fmla="*/ 1014 h 10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7" h="1014">
                    <a:moveTo>
                      <a:pt x="179" y="954"/>
                    </a:moveTo>
                    <a:lnTo>
                      <a:pt x="179" y="1014"/>
                    </a:lnTo>
                    <a:lnTo>
                      <a:pt x="0" y="1014"/>
                    </a:lnTo>
                    <a:lnTo>
                      <a:pt x="0" y="0"/>
                    </a:lnTo>
                    <a:lnTo>
                      <a:pt x="477" y="0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14" name="Freeform 34"/>
              <p:cNvSpPr>
                <a:spLocks/>
              </p:cNvSpPr>
              <p:nvPr/>
            </p:nvSpPr>
            <p:spPr bwMode="auto">
              <a:xfrm>
                <a:off x="2611" y="1099"/>
                <a:ext cx="74" cy="82"/>
              </a:xfrm>
              <a:custGeom>
                <a:avLst/>
                <a:gdLst>
                  <a:gd name="T0" fmla="*/ 0 w 74"/>
                  <a:gd name="T1" fmla="*/ 82 h 82"/>
                  <a:gd name="T2" fmla="*/ 74 w 74"/>
                  <a:gd name="T3" fmla="*/ 37 h 82"/>
                  <a:gd name="T4" fmla="*/ 0 w 74"/>
                  <a:gd name="T5" fmla="*/ 0 h 82"/>
                  <a:gd name="T6" fmla="*/ 0 w 74"/>
                  <a:gd name="T7" fmla="*/ 82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"/>
                  <a:gd name="T13" fmla="*/ 0 h 82"/>
                  <a:gd name="T14" fmla="*/ 74 w 74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" h="82">
                    <a:moveTo>
                      <a:pt x="0" y="82"/>
                    </a:moveTo>
                    <a:lnTo>
                      <a:pt x="74" y="37"/>
                    </a:lnTo>
                    <a:lnTo>
                      <a:pt x="0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40" name="Group 35"/>
            <p:cNvGrpSpPr>
              <a:grpSpLocks/>
            </p:cNvGrpSpPr>
            <p:nvPr/>
          </p:nvGrpSpPr>
          <p:grpSpPr bwMode="auto">
            <a:xfrm>
              <a:off x="2089" y="1039"/>
              <a:ext cx="596" cy="1170"/>
              <a:chOff x="2089" y="1039"/>
              <a:chExt cx="596" cy="1170"/>
            </a:xfrm>
          </p:grpSpPr>
          <p:sp>
            <p:nvSpPr>
              <p:cNvPr id="86111" name="Freeform 36"/>
              <p:cNvSpPr>
                <a:spLocks/>
              </p:cNvSpPr>
              <p:nvPr/>
            </p:nvSpPr>
            <p:spPr bwMode="auto">
              <a:xfrm>
                <a:off x="2089" y="1076"/>
                <a:ext cx="536" cy="1133"/>
              </a:xfrm>
              <a:custGeom>
                <a:avLst/>
                <a:gdLst>
                  <a:gd name="T0" fmla="*/ 298 w 536"/>
                  <a:gd name="T1" fmla="*/ 1014 h 1133"/>
                  <a:gd name="T2" fmla="*/ 298 w 536"/>
                  <a:gd name="T3" fmla="*/ 1133 h 1133"/>
                  <a:gd name="T4" fmla="*/ 0 w 536"/>
                  <a:gd name="T5" fmla="*/ 1133 h 1133"/>
                  <a:gd name="T6" fmla="*/ 0 w 536"/>
                  <a:gd name="T7" fmla="*/ 0 h 1133"/>
                  <a:gd name="T8" fmla="*/ 536 w 536"/>
                  <a:gd name="T9" fmla="*/ 0 h 1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6"/>
                  <a:gd name="T16" fmla="*/ 0 h 1133"/>
                  <a:gd name="T17" fmla="*/ 536 w 536"/>
                  <a:gd name="T18" fmla="*/ 1133 h 1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6" h="1133">
                    <a:moveTo>
                      <a:pt x="298" y="1014"/>
                    </a:moveTo>
                    <a:lnTo>
                      <a:pt x="298" y="1133"/>
                    </a:lnTo>
                    <a:lnTo>
                      <a:pt x="0" y="1133"/>
                    </a:lnTo>
                    <a:lnTo>
                      <a:pt x="0" y="0"/>
                    </a:lnTo>
                    <a:lnTo>
                      <a:pt x="536" y="0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12" name="Freeform 37"/>
              <p:cNvSpPr>
                <a:spLocks/>
              </p:cNvSpPr>
              <p:nvPr/>
            </p:nvSpPr>
            <p:spPr bwMode="auto">
              <a:xfrm>
                <a:off x="2611" y="1039"/>
                <a:ext cx="74" cy="82"/>
              </a:xfrm>
              <a:custGeom>
                <a:avLst/>
                <a:gdLst>
                  <a:gd name="T0" fmla="*/ 0 w 74"/>
                  <a:gd name="T1" fmla="*/ 82 h 82"/>
                  <a:gd name="T2" fmla="*/ 74 w 74"/>
                  <a:gd name="T3" fmla="*/ 37 h 82"/>
                  <a:gd name="T4" fmla="*/ 0 w 74"/>
                  <a:gd name="T5" fmla="*/ 0 h 82"/>
                  <a:gd name="T6" fmla="*/ 0 w 74"/>
                  <a:gd name="T7" fmla="*/ 82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"/>
                  <a:gd name="T13" fmla="*/ 0 h 82"/>
                  <a:gd name="T14" fmla="*/ 74 w 74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" h="82">
                    <a:moveTo>
                      <a:pt x="0" y="82"/>
                    </a:moveTo>
                    <a:lnTo>
                      <a:pt x="74" y="37"/>
                    </a:lnTo>
                    <a:lnTo>
                      <a:pt x="0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41" name="Group 38"/>
            <p:cNvGrpSpPr>
              <a:grpSpLocks/>
            </p:cNvGrpSpPr>
            <p:nvPr/>
          </p:nvGrpSpPr>
          <p:grpSpPr bwMode="auto">
            <a:xfrm>
              <a:off x="1969" y="979"/>
              <a:ext cx="716" cy="1290"/>
              <a:chOff x="1969" y="979"/>
              <a:chExt cx="716" cy="1290"/>
            </a:xfrm>
          </p:grpSpPr>
          <p:sp>
            <p:nvSpPr>
              <p:cNvPr id="86109" name="Freeform 39"/>
              <p:cNvSpPr>
                <a:spLocks/>
              </p:cNvSpPr>
              <p:nvPr/>
            </p:nvSpPr>
            <p:spPr bwMode="auto">
              <a:xfrm>
                <a:off x="1969" y="1017"/>
                <a:ext cx="656" cy="1252"/>
              </a:xfrm>
              <a:custGeom>
                <a:avLst/>
                <a:gdLst>
                  <a:gd name="T0" fmla="*/ 537 w 656"/>
                  <a:gd name="T1" fmla="*/ 1073 h 1252"/>
                  <a:gd name="T2" fmla="*/ 537 w 656"/>
                  <a:gd name="T3" fmla="*/ 1252 h 1252"/>
                  <a:gd name="T4" fmla="*/ 0 w 656"/>
                  <a:gd name="T5" fmla="*/ 1252 h 1252"/>
                  <a:gd name="T6" fmla="*/ 0 w 656"/>
                  <a:gd name="T7" fmla="*/ 0 h 1252"/>
                  <a:gd name="T8" fmla="*/ 656 w 656"/>
                  <a:gd name="T9" fmla="*/ 0 h 1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6"/>
                  <a:gd name="T16" fmla="*/ 0 h 1252"/>
                  <a:gd name="T17" fmla="*/ 656 w 656"/>
                  <a:gd name="T18" fmla="*/ 1252 h 1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6" h="1252">
                    <a:moveTo>
                      <a:pt x="537" y="1073"/>
                    </a:moveTo>
                    <a:lnTo>
                      <a:pt x="537" y="1252"/>
                    </a:lnTo>
                    <a:lnTo>
                      <a:pt x="0" y="1252"/>
                    </a:lnTo>
                    <a:lnTo>
                      <a:pt x="0" y="0"/>
                    </a:lnTo>
                    <a:lnTo>
                      <a:pt x="656" y="0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10" name="Freeform 40"/>
              <p:cNvSpPr>
                <a:spLocks/>
              </p:cNvSpPr>
              <p:nvPr/>
            </p:nvSpPr>
            <p:spPr bwMode="auto">
              <a:xfrm>
                <a:off x="2611" y="979"/>
                <a:ext cx="74" cy="82"/>
              </a:xfrm>
              <a:custGeom>
                <a:avLst/>
                <a:gdLst>
                  <a:gd name="T0" fmla="*/ 0 w 74"/>
                  <a:gd name="T1" fmla="*/ 82 h 82"/>
                  <a:gd name="T2" fmla="*/ 74 w 74"/>
                  <a:gd name="T3" fmla="*/ 38 h 82"/>
                  <a:gd name="T4" fmla="*/ 0 w 74"/>
                  <a:gd name="T5" fmla="*/ 0 h 82"/>
                  <a:gd name="T6" fmla="*/ 0 w 74"/>
                  <a:gd name="T7" fmla="*/ 82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"/>
                  <a:gd name="T13" fmla="*/ 0 h 82"/>
                  <a:gd name="T14" fmla="*/ 74 w 74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" h="82">
                    <a:moveTo>
                      <a:pt x="0" y="82"/>
                    </a:moveTo>
                    <a:lnTo>
                      <a:pt x="74" y="38"/>
                    </a:lnTo>
                    <a:lnTo>
                      <a:pt x="0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42" name="Rectangle 41"/>
            <p:cNvSpPr>
              <a:spLocks noChangeArrowheads="1"/>
            </p:cNvSpPr>
            <p:nvPr/>
          </p:nvSpPr>
          <p:spPr bwMode="auto">
            <a:xfrm>
              <a:off x="2089" y="1136"/>
              <a:ext cx="20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3" name="Rectangle 42"/>
            <p:cNvSpPr>
              <a:spLocks noChangeArrowheads="1"/>
            </p:cNvSpPr>
            <p:nvPr/>
          </p:nvSpPr>
          <p:spPr bwMode="auto">
            <a:xfrm>
              <a:off x="2163" y="1189"/>
              <a:ext cx="46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1</a:t>
              </a:r>
              <a:endParaRPr lang="en-US"/>
            </a:p>
          </p:txBody>
        </p:sp>
        <p:sp>
          <p:nvSpPr>
            <p:cNvPr id="86044" name="Rectangle 43"/>
            <p:cNvSpPr>
              <a:spLocks noChangeArrowheads="1"/>
            </p:cNvSpPr>
            <p:nvPr/>
          </p:nvSpPr>
          <p:spPr bwMode="auto">
            <a:xfrm>
              <a:off x="1947" y="1136"/>
              <a:ext cx="20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5" name="Rectangle 44"/>
            <p:cNvSpPr>
              <a:spLocks noChangeArrowheads="1"/>
            </p:cNvSpPr>
            <p:nvPr/>
          </p:nvSpPr>
          <p:spPr bwMode="auto">
            <a:xfrm>
              <a:off x="2014" y="1189"/>
              <a:ext cx="46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2</a:t>
              </a:r>
              <a:endParaRPr lang="en-US"/>
            </a:p>
          </p:txBody>
        </p:sp>
        <p:sp>
          <p:nvSpPr>
            <p:cNvPr id="86046" name="Rectangle 45"/>
            <p:cNvSpPr>
              <a:spLocks noChangeArrowheads="1"/>
            </p:cNvSpPr>
            <p:nvPr/>
          </p:nvSpPr>
          <p:spPr bwMode="auto">
            <a:xfrm>
              <a:off x="1791" y="1136"/>
              <a:ext cx="20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7" name="Rectangle 46"/>
            <p:cNvSpPr>
              <a:spLocks noChangeArrowheads="1"/>
            </p:cNvSpPr>
            <p:nvPr/>
          </p:nvSpPr>
          <p:spPr bwMode="auto">
            <a:xfrm>
              <a:off x="1865" y="1189"/>
              <a:ext cx="46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n</a:t>
              </a:r>
              <a:endParaRPr lang="en-US"/>
            </a:p>
          </p:txBody>
        </p:sp>
        <p:sp>
          <p:nvSpPr>
            <p:cNvPr id="86048" name="Rectangle 47"/>
            <p:cNvSpPr>
              <a:spLocks noChangeArrowheads="1"/>
            </p:cNvSpPr>
            <p:nvPr/>
          </p:nvSpPr>
          <p:spPr bwMode="auto">
            <a:xfrm>
              <a:off x="2089" y="2552"/>
              <a:ext cx="20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9" name="Rectangle 48"/>
            <p:cNvSpPr>
              <a:spLocks noChangeArrowheads="1"/>
            </p:cNvSpPr>
            <p:nvPr/>
          </p:nvSpPr>
          <p:spPr bwMode="auto">
            <a:xfrm>
              <a:off x="2163" y="2605"/>
              <a:ext cx="46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1</a:t>
              </a:r>
              <a:endParaRPr lang="en-US"/>
            </a:p>
          </p:txBody>
        </p:sp>
        <p:sp>
          <p:nvSpPr>
            <p:cNvPr id="86050" name="Rectangle 49"/>
            <p:cNvSpPr>
              <a:spLocks noChangeArrowheads="1"/>
            </p:cNvSpPr>
            <p:nvPr/>
          </p:nvSpPr>
          <p:spPr bwMode="auto">
            <a:xfrm>
              <a:off x="1947" y="2552"/>
              <a:ext cx="20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1" name="Rectangle 50"/>
            <p:cNvSpPr>
              <a:spLocks noChangeArrowheads="1"/>
            </p:cNvSpPr>
            <p:nvPr/>
          </p:nvSpPr>
          <p:spPr bwMode="auto">
            <a:xfrm>
              <a:off x="2014" y="2605"/>
              <a:ext cx="46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2</a:t>
              </a:r>
              <a:endParaRPr lang="en-US"/>
            </a:p>
          </p:txBody>
        </p:sp>
        <p:sp>
          <p:nvSpPr>
            <p:cNvPr id="86052" name="Rectangle 51"/>
            <p:cNvSpPr>
              <a:spLocks noChangeArrowheads="1"/>
            </p:cNvSpPr>
            <p:nvPr/>
          </p:nvSpPr>
          <p:spPr bwMode="auto">
            <a:xfrm>
              <a:off x="1791" y="2552"/>
              <a:ext cx="20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3" name="Rectangle 52"/>
            <p:cNvSpPr>
              <a:spLocks noChangeArrowheads="1"/>
            </p:cNvSpPr>
            <p:nvPr/>
          </p:nvSpPr>
          <p:spPr bwMode="auto">
            <a:xfrm>
              <a:off x="1865" y="2605"/>
              <a:ext cx="46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n</a:t>
              </a:r>
              <a:endParaRPr lang="en-US"/>
            </a:p>
          </p:txBody>
        </p:sp>
        <p:grpSp>
          <p:nvGrpSpPr>
            <p:cNvPr id="86054" name="Group 53"/>
            <p:cNvGrpSpPr>
              <a:grpSpLocks/>
            </p:cNvGrpSpPr>
            <p:nvPr/>
          </p:nvGrpSpPr>
          <p:grpSpPr bwMode="auto">
            <a:xfrm>
              <a:off x="2648" y="2925"/>
              <a:ext cx="82" cy="179"/>
              <a:chOff x="2648" y="2925"/>
              <a:chExt cx="82" cy="179"/>
            </a:xfrm>
          </p:grpSpPr>
          <p:sp>
            <p:nvSpPr>
              <p:cNvPr id="86107" name="Line 54"/>
              <p:cNvSpPr>
                <a:spLocks noChangeShapeType="1"/>
              </p:cNvSpPr>
              <p:nvPr/>
            </p:nvSpPr>
            <p:spPr bwMode="auto">
              <a:xfrm>
                <a:off x="2685" y="2925"/>
                <a:ext cx="1" cy="119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08" name="Freeform 55"/>
              <p:cNvSpPr>
                <a:spLocks/>
              </p:cNvSpPr>
              <p:nvPr/>
            </p:nvSpPr>
            <p:spPr bwMode="auto">
              <a:xfrm>
                <a:off x="2648" y="3029"/>
                <a:ext cx="82" cy="75"/>
              </a:xfrm>
              <a:custGeom>
                <a:avLst/>
                <a:gdLst>
                  <a:gd name="T0" fmla="*/ 0 w 82"/>
                  <a:gd name="T1" fmla="*/ 0 h 75"/>
                  <a:gd name="T2" fmla="*/ 37 w 82"/>
                  <a:gd name="T3" fmla="*/ 75 h 75"/>
                  <a:gd name="T4" fmla="*/ 82 w 82"/>
                  <a:gd name="T5" fmla="*/ 0 h 75"/>
                  <a:gd name="T6" fmla="*/ 0 w 82"/>
                  <a:gd name="T7" fmla="*/ 0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5"/>
                  <a:gd name="T14" fmla="*/ 82 w 82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5">
                    <a:moveTo>
                      <a:pt x="0" y="0"/>
                    </a:moveTo>
                    <a:lnTo>
                      <a:pt x="37" y="75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55" name="Freeform 56"/>
            <p:cNvSpPr>
              <a:spLocks/>
            </p:cNvSpPr>
            <p:nvPr/>
          </p:nvSpPr>
          <p:spPr bwMode="auto">
            <a:xfrm>
              <a:off x="2208" y="1255"/>
              <a:ext cx="954" cy="239"/>
            </a:xfrm>
            <a:custGeom>
              <a:avLst/>
              <a:gdLst>
                <a:gd name="T0" fmla="*/ 477 w 954"/>
                <a:gd name="T1" fmla="*/ 0 h 239"/>
                <a:gd name="T2" fmla="*/ 0 w 954"/>
                <a:gd name="T3" fmla="*/ 120 h 239"/>
                <a:gd name="T4" fmla="*/ 477 w 954"/>
                <a:gd name="T5" fmla="*/ 239 h 239"/>
                <a:gd name="T6" fmla="*/ 954 w 954"/>
                <a:gd name="T7" fmla="*/ 120 h 239"/>
                <a:gd name="T8" fmla="*/ 477 w 954"/>
                <a:gd name="T9" fmla="*/ 0 h 2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4"/>
                <a:gd name="T16" fmla="*/ 0 h 239"/>
                <a:gd name="T17" fmla="*/ 954 w 954"/>
                <a:gd name="T18" fmla="*/ 239 h 2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4" h="239">
                  <a:moveTo>
                    <a:pt x="477" y="0"/>
                  </a:moveTo>
                  <a:lnTo>
                    <a:pt x="0" y="120"/>
                  </a:lnTo>
                  <a:lnTo>
                    <a:pt x="477" y="239"/>
                  </a:lnTo>
                  <a:lnTo>
                    <a:pt x="954" y="12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FFFFFF"/>
            </a:solidFill>
            <a:ln w="111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6056" name="Group 57"/>
            <p:cNvGrpSpPr>
              <a:grpSpLocks/>
            </p:cNvGrpSpPr>
            <p:nvPr/>
          </p:nvGrpSpPr>
          <p:grpSpPr bwMode="auto">
            <a:xfrm>
              <a:off x="2648" y="1852"/>
              <a:ext cx="82" cy="119"/>
              <a:chOff x="2648" y="1852"/>
              <a:chExt cx="82" cy="119"/>
            </a:xfrm>
          </p:grpSpPr>
          <p:sp>
            <p:nvSpPr>
              <p:cNvPr id="86105" name="Line 58"/>
              <p:cNvSpPr>
                <a:spLocks noChangeShapeType="1"/>
              </p:cNvSpPr>
              <p:nvPr/>
            </p:nvSpPr>
            <p:spPr bwMode="auto">
              <a:xfrm>
                <a:off x="2685" y="1852"/>
                <a:ext cx="1" cy="59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06" name="Freeform 59"/>
              <p:cNvSpPr>
                <a:spLocks/>
              </p:cNvSpPr>
              <p:nvPr/>
            </p:nvSpPr>
            <p:spPr bwMode="auto">
              <a:xfrm>
                <a:off x="2648" y="1896"/>
                <a:ext cx="82" cy="75"/>
              </a:xfrm>
              <a:custGeom>
                <a:avLst/>
                <a:gdLst>
                  <a:gd name="T0" fmla="*/ 0 w 82"/>
                  <a:gd name="T1" fmla="*/ 0 h 75"/>
                  <a:gd name="T2" fmla="*/ 37 w 82"/>
                  <a:gd name="T3" fmla="*/ 75 h 75"/>
                  <a:gd name="T4" fmla="*/ 82 w 82"/>
                  <a:gd name="T5" fmla="*/ 0 h 75"/>
                  <a:gd name="T6" fmla="*/ 0 w 82"/>
                  <a:gd name="T7" fmla="*/ 0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5"/>
                  <a:gd name="T14" fmla="*/ 82 w 82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5">
                    <a:moveTo>
                      <a:pt x="0" y="0"/>
                    </a:moveTo>
                    <a:lnTo>
                      <a:pt x="37" y="75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57" name="Rectangle 60"/>
            <p:cNvSpPr>
              <a:spLocks noChangeArrowheads="1"/>
            </p:cNvSpPr>
            <p:nvPr/>
          </p:nvSpPr>
          <p:spPr bwMode="auto">
            <a:xfrm>
              <a:off x="2208" y="1971"/>
              <a:ext cx="954" cy="11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8" name="Rectangle 61"/>
            <p:cNvSpPr>
              <a:spLocks noChangeArrowheads="1"/>
            </p:cNvSpPr>
            <p:nvPr/>
          </p:nvSpPr>
          <p:spPr bwMode="auto">
            <a:xfrm>
              <a:off x="2268" y="1986"/>
              <a:ext cx="644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recursive call</a:t>
              </a:r>
              <a:endParaRPr lang="en-US"/>
            </a:p>
          </p:txBody>
        </p:sp>
        <p:grpSp>
          <p:nvGrpSpPr>
            <p:cNvPr id="86059" name="Group 62"/>
            <p:cNvGrpSpPr>
              <a:grpSpLocks/>
            </p:cNvGrpSpPr>
            <p:nvPr/>
          </p:nvGrpSpPr>
          <p:grpSpPr bwMode="auto">
            <a:xfrm>
              <a:off x="2148" y="2567"/>
              <a:ext cx="224" cy="418"/>
              <a:chOff x="2148" y="2567"/>
              <a:chExt cx="224" cy="418"/>
            </a:xfrm>
          </p:grpSpPr>
          <p:sp>
            <p:nvSpPr>
              <p:cNvPr id="86103" name="Freeform 63"/>
              <p:cNvSpPr>
                <a:spLocks/>
              </p:cNvSpPr>
              <p:nvPr/>
            </p:nvSpPr>
            <p:spPr bwMode="auto">
              <a:xfrm>
                <a:off x="2148" y="2567"/>
                <a:ext cx="179" cy="418"/>
              </a:xfrm>
              <a:custGeom>
                <a:avLst/>
                <a:gdLst>
                  <a:gd name="T0" fmla="*/ 179 w 179"/>
                  <a:gd name="T1" fmla="*/ 298 h 418"/>
                  <a:gd name="T2" fmla="*/ 179 w 179"/>
                  <a:gd name="T3" fmla="*/ 418 h 418"/>
                  <a:gd name="T4" fmla="*/ 0 w 179"/>
                  <a:gd name="T5" fmla="*/ 418 h 418"/>
                  <a:gd name="T6" fmla="*/ 0 w 179"/>
                  <a:gd name="T7" fmla="*/ 0 h 418"/>
                  <a:gd name="T8" fmla="*/ 179 w 179"/>
                  <a:gd name="T9" fmla="*/ 0 h 418"/>
                  <a:gd name="T10" fmla="*/ 179 w 179"/>
                  <a:gd name="T11" fmla="*/ 60 h 4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9"/>
                  <a:gd name="T19" fmla="*/ 0 h 418"/>
                  <a:gd name="T20" fmla="*/ 179 w 179"/>
                  <a:gd name="T21" fmla="*/ 418 h 4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9" h="418">
                    <a:moveTo>
                      <a:pt x="179" y="298"/>
                    </a:moveTo>
                    <a:lnTo>
                      <a:pt x="179" y="418"/>
                    </a:lnTo>
                    <a:lnTo>
                      <a:pt x="0" y="418"/>
                    </a:lnTo>
                    <a:lnTo>
                      <a:pt x="0" y="0"/>
                    </a:lnTo>
                    <a:lnTo>
                      <a:pt x="179" y="0"/>
                    </a:lnTo>
                    <a:lnTo>
                      <a:pt x="179" y="60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04" name="Freeform 64"/>
              <p:cNvSpPr>
                <a:spLocks/>
              </p:cNvSpPr>
              <p:nvPr/>
            </p:nvSpPr>
            <p:spPr bwMode="auto">
              <a:xfrm>
                <a:off x="2290" y="2612"/>
                <a:ext cx="82" cy="74"/>
              </a:xfrm>
              <a:custGeom>
                <a:avLst/>
                <a:gdLst>
                  <a:gd name="T0" fmla="*/ 0 w 82"/>
                  <a:gd name="T1" fmla="*/ 0 h 74"/>
                  <a:gd name="T2" fmla="*/ 37 w 82"/>
                  <a:gd name="T3" fmla="*/ 74 h 74"/>
                  <a:gd name="T4" fmla="*/ 82 w 82"/>
                  <a:gd name="T5" fmla="*/ 0 h 74"/>
                  <a:gd name="T6" fmla="*/ 0 w 82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4"/>
                  <a:gd name="T14" fmla="*/ 82 w 82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4">
                    <a:moveTo>
                      <a:pt x="0" y="0"/>
                    </a:moveTo>
                    <a:lnTo>
                      <a:pt x="37" y="74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60" name="Group 65"/>
            <p:cNvGrpSpPr>
              <a:grpSpLocks/>
            </p:cNvGrpSpPr>
            <p:nvPr/>
          </p:nvGrpSpPr>
          <p:grpSpPr bwMode="auto">
            <a:xfrm>
              <a:off x="2089" y="2508"/>
              <a:ext cx="343" cy="536"/>
              <a:chOff x="2089" y="2508"/>
              <a:chExt cx="343" cy="536"/>
            </a:xfrm>
          </p:grpSpPr>
          <p:sp>
            <p:nvSpPr>
              <p:cNvPr id="86101" name="Freeform 66"/>
              <p:cNvSpPr>
                <a:spLocks/>
              </p:cNvSpPr>
              <p:nvPr/>
            </p:nvSpPr>
            <p:spPr bwMode="auto">
              <a:xfrm>
                <a:off x="2089" y="2508"/>
                <a:ext cx="298" cy="536"/>
              </a:xfrm>
              <a:custGeom>
                <a:avLst/>
                <a:gdLst>
                  <a:gd name="T0" fmla="*/ 298 w 298"/>
                  <a:gd name="T1" fmla="*/ 357 h 536"/>
                  <a:gd name="T2" fmla="*/ 298 w 298"/>
                  <a:gd name="T3" fmla="*/ 536 h 536"/>
                  <a:gd name="T4" fmla="*/ 0 w 298"/>
                  <a:gd name="T5" fmla="*/ 536 h 536"/>
                  <a:gd name="T6" fmla="*/ 0 w 298"/>
                  <a:gd name="T7" fmla="*/ 0 h 536"/>
                  <a:gd name="T8" fmla="*/ 298 w 298"/>
                  <a:gd name="T9" fmla="*/ 0 h 536"/>
                  <a:gd name="T10" fmla="*/ 298 w 298"/>
                  <a:gd name="T11" fmla="*/ 119 h 5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8"/>
                  <a:gd name="T19" fmla="*/ 0 h 536"/>
                  <a:gd name="T20" fmla="*/ 298 w 298"/>
                  <a:gd name="T21" fmla="*/ 536 h 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8" h="536">
                    <a:moveTo>
                      <a:pt x="298" y="357"/>
                    </a:moveTo>
                    <a:lnTo>
                      <a:pt x="298" y="536"/>
                    </a:lnTo>
                    <a:lnTo>
                      <a:pt x="0" y="536"/>
                    </a:lnTo>
                    <a:lnTo>
                      <a:pt x="0" y="0"/>
                    </a:lnTo>
                    <a:lnTo>
                      <a:pt x="298" y="0"/>
                    </a:lnTo>
                    <a:lnTo>
                      <a:pt x="298" y="119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02" name="Freeform 67"/>
              <p:cNvSpPr>
                <a:spLocks/>
              </p:cNvSpPr>
              <p:nvPr/>
            </p:nvSpPr>
            <p:spPr bwMode="auto">
              <a:xfrm>
                <a:off x="2350" y="2612"/>
                <a:ext cx="82" cy="74"/>
              </a:xfrm>
              <a:custGeom>
                <a:avLst/>
                <a:gdLst>
                  <a:gd name="T0" fmla="*/ 0 w 82"/>
                  <a:gd name="T1" fmla="*/ 0 h 74"/>
                  <a:gd name="T2" fmla="*/ 37 w 82"/>
                  <a:gd name="T3" fmla="*/ 74 h 74"/>
                  <a:gd name="T4" fmla="*/ 82 w 82"/>
                  <a:gd name="T5" fmla="*/ 0 h 74"/>
                  <a:gd name="T6" fmla="*/ 0 w 82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4"/>
                  <a:gd name="T14" fmla="*/ 82 w 82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4">
                    <a:moveTo>
                      <a:pt x="0" y="0"/>
                    </a:moveTo>
                    <a:lnTo>
                      <a:pt x="37" y="74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61" name="Group 68"/>
            <p:cNvGrpSpPr>
              <a:grpSpLocks/>
            </p:cNvGrpSpPr>
            <p:nvPr/>
          </p:nvGrpSpPr>
          <p:grpSpPr bwMode="auto">
            <a:xfrm>
              <a:off x="1969" y="2448"/>
              <a:ext cx="582" cy="656"/>
              <a:chOff x="1969" y="2448"/>
              <a:chExt cx="582" cy="656"/>
            </a:xfrm>
          </p:grpSpPr>
          <p:sp>
            <p:nvSpPr>
              <p:cNvPr id="86099" name="Freeform 69"/>
              <p:cNvSpPr>
                <a:spLocks/>
              </p:cNvSpPr>
              <p:nvPr/>
            </p:nvSpPr>
            <p:spPr bwMode="auto">
              <a:xfrm>
                <a:off x="1969" y="2448"/>
                <a:ext cx="537" cy="656"/>
              </a:xfrm>
              <a:custGeom>
                <a:avLst/>
                <a:gdLst>
                  <a:gd name="T0" fmla="*/ 537 w 537"/>
                  <a:gd name="T1" fmla="*/ 417 h 656"/>
                  <a:gd name="T2" fmla="*/ 537 w 537"/>
                  <a:gd name="T3" fmla="*/ 656 h 656"/>
                  <a:gd name="T4" fmla="*/ 0 w 537"/>
                  <a:gd name="T5" fmla="*/ 656 h 656"/>
                  <a:gd name="T6" fmla="*/ 0 w 537"/>
                  <a:gd name="T7" fmla="*/ 0 h 656"/>
                  <a:gd name="T8" fmla="*/ 537 w 537"/>
                  <a:gd name="T9" fmla="*/ 0 h 656"/>
                  <a:gd name="T10" fmla="*/ 537 w 537"/>
                  <a:gd name="T11" fmla="*/ 179 h 6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7"/>
                  <a:gd name="T19" fmla="*/ 0 h 656"/>
                  <a:gd name="T20" fmla="*/ 537 w 537"/>
                  <a:gd name="T21" fmla="*/ 656 h 6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7" h="656">
                    <a:moveTo>
                      <a:pt x="537" y="417"/>
                    </a:moveTo>
                    <a:lnTo>
                      <a:pt x="537" y="656"/>
                    </a:lnTo>
                    <a:lnTo>
                      <a:pt x="0" y="656"/>
                    </a:lnTo>
                    <a:lnTo>
                      <a:pt x="0" y="0"/>
                    </a:lnTo>
                    <a:lnTo>
                      <a:pt x="537" y="0"/>
                    </a:lnTo>
                    <a:lnTo>
                      <a:pt x="537" y="179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00" name="Freeform 70"/>
              <p:cNvSpPr>
                <a:spLocks/>
              </p:cNvSpPr>
              <p:nvPr/>
            </p:nvSpPr>
            <p:spPr bwMode="auto">
              <a:xfrm>
                <a:off x="2469" y="2612"/>
                <a:ext cx="82" cy="74"/>
              </a:xfrm>
              <a:custGeom>
                <a:avLst/>
                <a:gdLst>
                  <a:gd name="T0" fmla="*/ 0 w 82"/>
                  <a:gd name="T1" fmla="*/ 0 h 74"/>
                  <a:gd name="T2" fmla="*/ 37 w 82"/>
                  <a:gd name="T3" fmla="*/ 74 h 74"/>
                  <a:gd name="T4" fmla="*/ 82 w 82"/>
                  <a:gd name="T5" fmla="*/ 0 h 74"/>
                  <a:gd name="T6" fmla="*/ 0 w 82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4"/>
                  <a:gd name="T14" fmla="*/ 82 w 82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4">
                    <a:moveTo>
                      <a:pt x="0" y="0"/>
                    </a:moveTo>
                    <a:lnTo>
                      <a:pt x="37" y="74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62" name="Rectangle 71"/>
            <p:cNvSpPr>
              <a:spLocks noChangeArrowheads="1"/>
            </p:cNvSpPr>
            <p:nvPr/>
          </p:nvSpPr>
          <p:spPr bwMode="auto">
            <a:xfrm>
              <a:off x="2208" y="2686"/>
              <a:ext cx="954" cy="23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63" name="Rectangle 72"/>
            <p:cNvSpPr>
              <a:spLocks noChangeArrowheads="1"/>
            </p:cNvSpPr>
            <p:nvPr/>
          </p:nvSpPr>
          <p:spPr bwMode="auto">
            <a:xfrm>
              <a:off x="2507" y="2761"/>
              <a:ext cx="276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part 2</a:t>
              </a:r>
              <a:endParaRPr lang="en-US"/>
            </a:p>
          </p:txBody>
        </p:sp>
        <p:sp>
          <p:nvSpPr>
            <p:cNvPr id="86064" name="Rectangle 73"/>
            <p:cNvSpPr>
              <a:spLocks noChangeArrowheads="1"/>
            </p:cNvSpPr>
            <p:nvPr/>
          </p:nvSpPr>
          <p:spPr bwMode="auto">
            <a:xfrm>
              <a:off x="2208" y="1613"/>
              <a:ext cx="954" cy="23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65" name="Rectangle 74"/>
            <p:cNvSpPr>
              <a:spLocks noChangeArrowheads="1"/>
            </p:cNvSpPr>
            <p:nvPr/>
          </p:nvSpPr>
          <p:spPr bwMode="auto">
            <a:xfrm>
              <a:off x="2507" y="1688"/>
              <a:ext cx="276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part 1</a:t>
              </a:r>
              <a:endParaRPr lang="en-US"/>
            </a:p>
          </p:txBody>
        </p:sp>
        <p:grpSp>
          <p:nvGrpSpPr>
            <p:cNvPr id="86066" name="Group 75"/>
            <p:cNvGrpSpPr>
              <a:grpSpLocks/>
            </p:cNvGrpSpPr>
            <p:nvPr/>
          </p:nvGrpSpPr>
          <p:grpSpPr bwMode="auto">
            <a:xfrm>
              <a:off x="2648" y="1494"/>
              <a:ext cx="82" cy="119"/>
              <a:chOff x="2648" y="1494"/>
              <a:chExt cx="82" cy="119"/>
            </a:xfrm>
          </p:grpSpPr>
          <p:sp>
            <p:nvSpPr>
              <p:cNvPr id="86097" name="Line 76"/>
              <p:cNvSpPr>
                <a:spLocks noChangeShapeType="1"/>
              </p:cNvSpPr>
              <p:nvPr/>
            </p:nvSpPr>
            <p:spPr bwMode="auto">
              <a:xfrm>
                <a:off x="2685" y="1494"/>
                <a:ext cx="1" cy="59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98" name="Freeform 77"/>
              <p:cNvSpPr>
                <a:spLocks/>
              </p:cNvSpPr>
              <p:nvPr/>
            </p:nvSpPr>
            <p:spPr bwMode="auto">
              <a:xfrm>
                <a:off x="2648" y="1539"/>
                <a:ext cx="82" cy="74"/>
              </a:xfrm>
              <a:custGeom>
                <a:avLst/>
                <a:gdLst>
                  <a:gd name="T0" fmla="*/ 0 w 82"/>
                  <a:gd name="T1" fmla="*/ 0 h 74"/>
                  <a:gd name="T2" fmla="*/ 37 w 82"/>
                  <a:gd name="T3" fmla="*/ 74 h 74"/>
                  <a:gd name="T4" fmla="*/ 82 w 82"/>
                  <a:gd name="T5" fmla="*/ 0 h 74"/>
                  <a:gd name="T6" fmla="*/ 0 w 82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4"/>
                  <a:gd name="T14" fmla="*/ 82 w 82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4">
                    <a:moveTo>
                      <a:pt x="0" y="0"/>
                    </a:moveTo>
                    <a:lnTo>
                      <a:pt x="37" y="74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67" name="Group 78"/>
            <p:cNvGrpSpPr>
              <a:grpSpLocks/>
            </p:cNvGrpSpPr>
            <p:nvPr/>
          </p:nvGrpSpPr>
          <p:grpSpPr bwMode="auto">
            <a:xfrm>
              <a:off x="2648" y="897"/>
              <a:ext cx="82" cy="358"/>
              <a:chOff x="2648" y="897"/>
              <a:chExt cx="82" cy="358"/>
            </a:xfrm>
          </p:grpSpPr>
          <p:sp>
            <p:nvSpPr>
              <p:cNvPr id="86095" name="Line 79"/>
              <p:cNvSpPr>
                <a:spLocks noChangeShapeType="1"/>
              </p:cNvSpPr>
              <p:nvPr/>
            </p:nvSpPr>
            <p:spPr bwMode="auto">
              <a:xfrm>
                <a:off x="2685" y="897"/>
                <a:ext cx="1" cy="299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96" name="Freeform 80"/>
              <p:cNvSpPr>
                <a:spLocks/>
              </p:cNvSpPr>
              <p:nvPr/>
            </p:nvSpPr>
            <p:spPr bwMode="auto">
              <a:xfrm>
                <a:off x="2648" y="1181"/>
                <a:ext cx="82" cy="74"/>
              </a:xfrm>
              <a:custGeom>
                <a:avLst/>
                <a:gdLst>
                  <a:gd name="T0" fmla="*/ 0 w 82"/>
                  <a:gd name="T1" fmla="*/ 0 h 74"/>
                  <a:gd name="T2" fmla="*/ 37 w 82"/>
                  <a:gd name="T3" fmla="*/ 74 h 74"/>
                  <a:gd name="T4" fmla="*/ 82 w 82"/>
                  <a:gd name="T5" fmla="*/ 0 h 74"/>
                  <a:gd name="T6" fmla="*/ 0 w 82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4"/>
                  <a:gd name="T14" fmla="*/ 82 w 82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4">
                    <a:moveTo>
                      <a:pt x="0" y="0"/>
                    </a:moveTo>
                    <a:lnTo>
                      <a:pt x="37" y="74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68" name="Group 81"/>
            <p:cNvGrpSpPr>
              <a:grpSpLocks/>
            </p:cNvGrpSpPr>
            <p:nvPr/>
          </p:nvGrpSpPr>
          <p:grpSpPr bwMode="auto">
            <a:xfrm>
              <a:off x="2648" y="1375"/>
              <a:ext cx="693" cy="1311"/>
              <a:chOff x="2648" y="1375"/>
              <a:chExt cx="693" cy="1311"/>
            </a:xfrm>
          </p:grpSpPr>
          <p:sp>
            <p:nvSpPr>
              <p:cNvPr id="86093" name="Freeform 82"/>
              <p:cNvSpPr>
                <a:spLocks/>
              </p:cNvSpPr>
              <p:nvPr/>
            </p:nvSpPr>
            <p:spPr bwMode="auto">
              <a:xfrm>
                <a:off x="2685" y="1375"/>
                <a:ext cx="656" cy="1252"/>
              </a:xfrm>
              <a:custGeom>
                <a:avLst/>
                <a:gdLst>
                  <a:gd name="T0" fmla="*/ 477 w 656"/>
                  <a:gd name="T1" fmla="*/ 0 h 1252"/>
                  <a:gd name="T2" fmla="*/ 656 w 656"/>
                  <a:gd name="T3" fmla="*/ 0 h 1252"/>
                  <a:gd name="T4" fmla="*/ 656 w 656"/>
                  <a:gd name="T5" fmla="*/ 1073 h 1252"/>
                  <a:gd name="T6" fmla="*/ 0 w 656"/>
                  <a:gd name="T7" fmla="*/ 1073 h 1252"/>
                  <a:gd name="T8" fmla="*/ 0 w 656"/>
                  <a:gd name="T9" fmla="*/ 1252 h 1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6"/>
                  <a:gd name="T16" fmla="*/ 0 h 1252"/>
                  <a:gd name="T17" fmla="*/ 656 w 656"/>
                  <a:gd name="T18" fmla="*/ 1252 h 1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6" h="1252">
                    <a:moveTo>
                      <a:pt x="477" y="0"/>
                    </a:moveTo>
                    <a:lnTo>
                      <a:pt x="656" y="0"/>
                    </a:lnTo>
                    <a:lnTo>
                      <a:pt x="656" y="1073"/>
                    </a:lnTo>
                    <a:lnTo>
                      <a:pt x="0" y="1073"/>
                    </a:lnTo>
                    <a:lnTo>
                      <a:pt x="0" y="1252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94" name="Freeform 83"/>
              <p:cNvSpPr>
                <a:spLocks/>
              </p:cNvSpPr>
              <p:nvPr/>
            </p:nvSpPr>
            <p:spPr bwMode="auto">
              <a:xfrm>
                <a:off x="2648" y="2612"/>
                <a:ext cx="82" cy="74"/>
              </a:xfrm>
              <a:custGeom>
                <a:avLst/>
                <a:gdLst>
                  <a:gd name="T0" fmla="*/ 0 w 82"/>
                  <a:gd name="T1" fmla="*/ 0 h 74"/>
                  <a:gd name="T2" fmla="*/ 37 w 82"/>
                  <a:gd name="T3" fmla="*/ 74 h 74"/>
                  <a:gd name="T4" fmla="*/ 82 w 82"/>
                  <a:gd name="T5" fmla="*/ 0 h 74"/>
                  <a:gd name="T6" fmla="*/ 0 w 82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4"/>
                  <a:gd name="T14" fmla="*/ 82 w 82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4">
                    <a:moveTo>
                      <a:pt x="0" y="0"/>
                    </a:moveTo>
                    <a:lnTo>
                      <a:pt x="37" y="74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69" name="Group 84"/>
            <p:cNvGrpSpPr>
              <a:grpSpLocks/>
            </p:cNvGrpSpPr>
            <p:nvPr/>
          </p:nvGrpSpPr>
          <p:grpSpPr bwMode="auto">
            <a:xfrm>
              <a:off x="2148" y="1099"/>
              <a:ext cx="537" cy="1051"/>
              <a:chOff x="2148" y="1099"/>
              <a:chExt cx="537" cy="1051"/>
            </a:xfrm>
          </p:grpSpPr>
          <p:sp>
            <p:nvSpPr>
              <p:cNvPr id="86091" name="Freeform 85"/>
              <p:cNvSpPr>
                <a:spLocks/>
              </p:cNvSpPr>
              <p:nvPr/>
            </p:nvSpPr>
            <p:spPr bwMode="auto">
              <a:xfrm>
                <a:off x="2148" y="1136"/>
                <a:ext cx="477" cy="1014"/>
              </a:xfrm>
              <a:custGeom>
                <a:avLst/>
                <a:gdLst>
                  <a:gd name="T0" fmla="*/ 179 w 477"/>
                  <a:gd name="T1" fmla="*/ 954 h 1014"/>
                  <a:gd name="T2" fmla="*/ 179 w 477"/>
                  <a:gd name="T3" fmla="*/ 1014 h 1014"/>
                  <a:gd name="T4" fmla="*/ 0 w 477"/>
                  <a:gd name="T5" fmla="*/ 1014 h 1014"/>
                  <a:gd name="T6" fmla="*/ 0 w 477"/>
                  <a:gd name="T7" fmla="*/ 0 h 1014"/>
                  <a:gd name="T8" fmla="*/ 477 w 477"/>
                  <a:gd name="T9" fmla="*/ 0 h 10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7"/>
                  <a:gd name="T16" fmla="*/ 0 h 1014"/>
                  <a:gd name="T17" fmla="*/ 477 w 477"/>
                  <a:gd name="T18" fmla="*/ 1014 h 10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7" h="1014">
                    <a:moveTo>
                      <a:pt x="179" y="954"/>
                    </a:moveTo>
                    <a:lnTo>
                      <a:pt x="179" y="1014"/>
                    </a:lnTo>
                    <a:lnTo>
                      <a:pt x="0" y="1014"/>
                    </a:lnTo>
                    <a:lnTo>
                      <a:pt x="0" y="0"/>
                    </a:lnTo>
                    <a:lnTo>
                      <a:pt x="477" y="0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92" name="Freeform 86"/>
              <p:cNvSpPr>
                <a:spLocks/>
              </p:cNvSpPr>
              <p:nvPr/>
            </p:nvSpPr>
            <p:spPr bwMode="auto">
              <a:xfrm>
                <a:off x="2611" y="1099"/>
                <a:ext cx="74" cy="82"/>
              </a:xfrm>
              <a:custGeom>
                <a:avLst/>
                <a:gdLst>
                  <a:gd name="T0" fmla="*/ 0 w 74"/>
                  <a:gd name="T1" fmla="*/ 82 h 82"/>
                  <a:gd name="T2" fmla="*/ 74 w 74"/>
                  <a:gd name="T3" fmla="*/ 37 h 82"/>
                  <a:gd name="T4" fmla="*/ 0 w 74"/>
                  <a:gd name="T5" fmla="*/ 0 h 82"/>
                  <a:gd name="T6" fmla="*/ 0 w 74"/>
                  <a:gd name="T7" fmla="*/ 82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"/>
                  <a:gd name="T13" fmla="*/ 0 h 82"/>
                  <a:gd name="T14" fmla="*/ 74 w 74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" h="82">
                    <a:moveTo>
                      <a:pt x="0" y="82"/>
                    </a:moveTo>
                    <a:lnTo>
                      <a:pt x="74" y="37"/>
                    </a:lnTo>
                    <a:lnTo>
                      <a:pt x="0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70" name="Group 87"/>
            <p:cNvGrpSpPr>
              <a:grpSpLocks/>
            </p:cNvGrpSpPr>
            <p:nvPr/>
          </p:nvGrpSpPr>
          <p:grpSpPr bwMode="auto">
            <a:xfrm>
              <a:off x="2089" y="1039"/>
              <a:ext cx="596" cy="1170"/>
              <a:chOff x="2089" y="1039"/>
              <a:chExt cx="596" cy="1170"/>
            </a:xfrm>
          </p:grpSpPr>
          <p:sp>
            <p:nvSpPr>
              <p:cNvPr id="86089" name="Freeform 88"/>
              <p:cNvSpPr>
                <a:spLocks/>
              </p:cNvSpPr>
              <p:nvPr/>
            </p:nvSpPr>
            <p:spPr bwMode="auto">
              <a:xfrm>
                <a:off x="2089" y="1076"/>
                <a:ext cx="536" cy="1133"/>
              </a:xfrm>
              <a:custGeom>
                <a:avLst/>
                <a:gdLst>
                  <a:gd name="T0" fmla="*/ 298 w 536"/>
                  <a:gd name="T1" fmla="*/ 1014 h 1133"/>
                  <a:gd name="T2" fmla="*/ 298 w 536"/>
                  <a:gd name="T3" fmla="*/ 1133 h 1133"/>
                  <a:gd name="T4" fmla="*/ 0 w 536"/>
                  <a:gd name="T5" fmla="*/ 1133 h 1133"/>
                  <a:gd name="T6" fmla="*/ 0 w 536"/>
                  <a:gd name="T7" fmla="*/ 0 h 1133"/>
                  <a:gd name="T8" fmla="*/ 536 w 536"/>
                  <a:gd name="T9" fmla="*/ 0 h 1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6"/>
                  <a:gd name="T16" fmla="*/ 0 h 1133"/>
                  <a:gd name="T17" fmla="*/ 536 w 536"/>
                  <a:gd name="T18" fmla="*/ 1133 h 1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6" h="1133">
                    <a:moveTo>
                      <a:pt x="298" y="1014"/>
                    </a:moveTo>
                    <a:lnTo>
                      <a:pt x="298" y="1133"/>
                    </a:lnTo>
                    <a:lnTo>
                      <a:pt x="0" y="1133"/>
                    </a:lnTo>
                    <a:lnTo>
                      <a:pt x="0" y="0"/>
                    </a:lnTo>
                    <a:lnTo>
                      <a:pt x="536" y="0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90" name="Freeform 89"/>
              <p:cNvSpPr>
                <a:spLocks/>
              </p:cNvSpPr>
              <p:nvPr/>
            </p:nvSpPr>
            <p:spPr bwMode="auto">
              <a:xfrm>
                <a:off x="2611" y="1039"/>
                <a:ext cx="74" cy="82"/>
              </a:xfrm>
              <a:custGeom>
                <a:avLst/>
                <a:gdLst>
                  <a:gd name="T0" fmla="*/ 0 w 74"/>
                  <a:gd name="T1" fmla="*/ 82 h 82"/>
                  <a:gd name="T2" fmla="*/ 74 w 74"/>
                  <a:gd name="T3" fmla="*/ 37 h 82"/>
                  <a:gd name="T4" fmla="*/ 0 w 74"/>
                  <a:gd name="T5" fmla="*/ 0 h 82"/>
                  <a:gd name="T6" fmla="*/ 0 w 74"/>
                  <a:gd name="T7" fmla="*/ 82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"/>
                  <a:gd name="T13" fmla="*/ 0 h 82"/>
                  <a:gd name="T14" fmla="*/ 74 w 74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" h="82">
                    <a:moveTo>
                      <a:pt x="0" y="82"/>
                    </a:moveTo>
                    <a:lnTo>
                      <a:pt x="74" y="37"/>
                    </a:lnTo>
                    <a:lnTo>
                      <a:pt x="0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71" name="Group 90"/>
            <p:cNvGrpSpPr>
              <a:grpSpLocks/>
            </p:cNvGrpSpPr>
            <p:nvPr/>
          </p:nvGrpSpPr>
          <p:grpSpPr bwMode="auto">
            <a:xfrm>
              <a:off x="1969" y="979"/>
              <a:ext cx="716" cy="1290"/>
              <a:chOff x="1969" y="979"/>
              <a:chExt cx="716" cy="1290"/>
            </a:xfrm>
          </p:grpSpPr>
          <p:sp>
            <p:nvSpPr>
              <p:cNvPr id="86087" name="Freeform 91"/>
              <p:cNvSpPr>
                <a:spLocks/>
              </p:cNvSpPr>
              <p:nvPr/>
            </p:nvSpPr>
            <p:spPr bwMode="auto">
              <a:xfrm>
                <a:off x="1969" y="1017"/>
                <a:ext cx="656" cy="1252"/>
              </a:xfrm>
              <a:custGeom>
                <a:avLst/>
                <a:gdLst>
                  <a:gd name="T0" fmla="*/ 537 w 656"/>
                  <a:gd name="T1" fmla="*/ 1073 h 1252"/>
                  <a:gd name="T2" fmla="*/ 537 w 656"/>
                  <a:gd name="T3" fmla="*/ 1252 h 1252"/>
                  <a:gd name="T4" fmla="*/ 0 w 656"/>
                  <a:gd name="T5" fmla="*/ 1252 h 1252"/>
                  <a:gd name="T6" fmla="*/ 0 w 656"/>
                  <a:gd name="T7" fmla="*/ 0 h 1252"/>
                  <a:gd name="T8" fmla="*/ 656 w 656"/>
                  <a:gd name="T9" fmla="*/ 0 h 1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6"/>
                  <a:gd name="T16" fmla="*/ 0 h 1252"/>
                  <a:gd name="T17" fmla="*/ 656 w 656"/>
                  <a:gd name="T18" fmla="*/ 1252 h 1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6" h="1252">
                    <a:moveTo>
                      <a:pt x="537" y="1073"/>
                    </a:moveTo>
                    <a:lnTo>
                      <a:pt x="537" y="1252"/>
                    </a:lnTo>
                    <a:lnTo>
                      <a:pt x="0" y="1252"/>
                    </a:lnTo>
                    <a:lnTo>
                      <a:pt x="0" y="0"/>
                    </a:lnTo>
                    <a:lnTo>
                      <a:pt x="656" y="0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88" name="Freeform 92"/>
              <p:cNvSpPr>
                <a:spLocks/>
              </p:cNvSpPr>
              <p:nvPr/>
            </p:nvSpPr>
            <p:spPr bwMode="auto">
              <a:xfrm>
                <a:off x="2611" y="979"/>
                <a:ext cx="74" cy="82"/>
              </a:xfrm>
              <a:custGeom>
                <a:avLst/>
                <a:gdLst>
                  <a:gd name="T0" fmla="*/ 0 w 74"/>
                  <a:gd name="T1" fmla="*/ 82 h 82"/>
                  <a:gd name="T2" fmla="*/ 74 w 74"/>
                  <a:gd name="T3" fmla="*/ 38 h 82"/>
                  <a:gd name="T4" fmla="*/ 0 w 74"/>
                  <a:gd name="T5" fmla="*/ 0 h 82"/>
                  <a:gd name="T6" fmla="*/ 0 w 74"/>
                  <a:gd name="T7" fmla="*/ 82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"/>
                  <a:gd name="T13" fmla="*/ 0 h 82"/>
                  <a:gd name="T14" fmla="*/ 74 w 74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" h="82">
                    <a:moveTo>
                      <a:pt x="0" y="82"/>
                    </a:moveTo>
                    <a:lnTo>
                      <a:pt x="74" y="38"/>
                    </a:lnTo>
                    <a:lnTo>
                      <a:pt x="0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72" name="Rectangle 93"/>
            <p:cNvSpPr>
              <a:spLocks noChangeArrowheads="1"/>
            </p:cNvSpPr>
            <p:nvPr/>
          </p:nvSpPr>
          <p:spPr bwMode="auto">
            <a:xfrm>
              <a:off x="2089" y="1136"/>
              <a:ext cx="20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3" name="Rectangle 94"/>
            <p:cNvSpPr>
              <a:spLocks noChangeArrowheads="1"/>
            </p:cNvSpPr>
            <p:nvPr/>
          </p:nvSpPr>
          <p:spPr bwMode="auto">
            <a:xfrm>
              <a:off x="2163" y="1189"/>
              <a:ext cx="46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1</a:t>
              </a:r>
              <a:endParaRPr lang="en-US"/>
            </a:p>
          </p:txBody>
        </p:sp>
        <p:sp>
          <p:nvSpPr>
            <p:cNvPr id="86074" name="Rectangle 95"/>
            <p:cNvSpPr>
              <a:spLocks noChangeArrowheads="1"/>
            </p:cNvSpPr>
            <p:nvPr/>
          </p:nvSpPr>
          <p:spPr bwMode="auto">
            <a:xfrm>
              <a:off x="1947" y="1136"/>
              <a:ext cx="20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5" name="Rectangle 96"/>
            <p:cNvSpPr>
              <a:spLocks noChangeArrowheads="1"/>
            </p:cNvSpPr>
            <p:nvPr/>
          </p:nvSpPr>
          <p:spPr bwMode="auto">
            <a:xfrm>
              <a:off x="2014" y="1189"/>
              <a:ext cx="46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2</a:t>
              </a:r>
              <a:endParaRPr lang="en-US"/>
            </a:p>
          </p:txBody>
        </p:sp>
        <p:sp>
          <p:nvSpPr>
            <p:cNvPr id="86076" name="Rectangle 97"/>
            <p:cNvSpPr>
              <a:spLocks noChangeArrowheads="1"/>
            </p:cNvSpPr>
            <p:nvPr/>
          </p:nvSpPr>
          <p:spPr bwMode="auto">
            <a:xfrm>
              <a:off x="1791" y="1136"/>
              <a:ext cx="20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7" name="Rectangle 98"/>
            <p:cNvSpPr>
              <a:spLocks noChangeArrowheads="1"/>
            </p:cNvSpPr>
            <p:nvPr/>
          </p:nvSpPr>
          <p:spPr bwMode="auto">
            <a:xfrm>
              <a:off x="1865" y="1189"/>
              <a:ext cx="46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n</a:t>
              </a:r>
              <a:endParaRPr lang="en-US"/>
            </a:p>
          </p:txBody>
        </p:sp>
        <p:sp>
          <p:nvSpPr>
            <p:cNvPr id="86078" name="Rectangle 99"/>
            <p:cNvSpPr>
              <a:spLocks noChangeArrowheads="1"/>
            </p:cNvSpPr>
            <p:nvPr/>
          </p:nvSpPr>
          <p:spPr bwMode="auto">
            <a:xfrm>
              <a:off x="2089" y="2552"/>
              <a:ext cx="20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9" name="Rectangle 100"/>
            <p:cNvSpPr>
              <a:spLocks noChangeArrowheads="1"/>
            </p:cNvSpPr>
            <p:nvPr/>
          </p:nvSpPr>
          <p:spPr bwMode="auto">
            <a:xfrm>
              <a:off x="2163" y="2605"/>
              <a:ext cx="46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1</a:t>
              </a:r>
              <a:endParaRPr lang="en-US"/>
            </a:p>
          </p:txBody>
        </p:sp>
        <p:sp>
          <p:nvSpPr>
            <p:cNvPr id="86080" name="Rectangle 101"/>
            <p:cNvSpPr>
              <a:spLocks noChangeArrowheads="1"/>
            </p:cNvSpPr>
            <p:nvPr/>
          </p:nvSpPr>
          <p:spPr bwMode="auto">
            <a:xfrm>
              <a:off x="1947" y="2552"/>
              <a:ext cx="20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81" name="Rectangle 102"/>
            <p:cNvSpPr>
              <a:spLocks noChangeArrowheads="1"/>
            </p:cNvSpPr>
            <p:nvPr/>
          </p:nvSpPr>
          <p:spPr bwMode="auto">
            <a:xfrm>
              <a:off x="2014" y="2605"/>
              <a:ext cx="46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2</a:t>
              </a:r>
              <a:endParaRPr lang="en-US"/>
            </a:p>
          </p:txBody>
        </p:sp>
        <p:sp>
          <p:nvSpPr>
            <p:cNvPr id="86082" name="Rectangle 103"/>
            <p:cNvSpPr>
              <a:spLocks noChangeArrowheads="1"/>
            </p:cNvSpPr>
            <p:nvPr/>
          </p:nvSpPr>
          <p:spPr bwMode="auto">
            <a:xfrm>
              <a:off x="1791" y="2552"/>
              <a:ext cx="20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83" name="Rectangle 104"/>
            <p:cNvSpPr>
              <a:spLocks noChangeArrowheads="1"/>
            </p:cNvSpPr>
            <p:nvPr/>
          </p:nvSpPr>
          <p:spPr bwMode="auto">
            <a:xfrm>
              <a:off x="1865" y="2605"/>
              <a:ext cx="46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n</a:t>
              </a:r>
              <a:endParaRPr lang="en-US"/>
            </a:p>
          </p:txBody>
        </p:sp>
        <p:grpSp>
          <p:nvGrpSpPr>
            <p:cNvPr id="86084" name="Group 105"/>
            <p:cNvGrpSpPr>
              <a:grpSpLocks/>
            </p:cNvGrpSpPr>
            <p:nvPr/>
          </p:nvGrpSpPr>
          <p:grpSpPr bwMode="auto">
            <a:xfrm>
              <a:off x="2648" y="2925"/>
              <a:ext cx="82" cy="179"/>
              <a:chOff x="2648" y="2925"/>
              <a:chExt cx="82" cy="179"/>
            </a:xfrm>
          </p:grpSpPr>
          <p:sp>
            <p:nvSpPr>
              <p:cNvPr id="86085" name="Line 106"/>
              <p:cNvSpPr>
                <a:spLocks noChangeShapeType="1"/>
              </p:cNvSpPr>
              <p:nvPr/>
            </p:nvSpPr>
            <p:spPr bwMode="auto">
              <a:xfrm>
                <a:off x="2685" y="2925"/>
                <a:ext cx="1" cy="119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86" name="Freeform 107"/>
              <p:cNvSpPr>
                <a:spLocks/>
              </p:cNvSpPr>
              <p:nvPr/>
            </p:nvSpPr>
            <p:spPr bwMode="auto">
              <a:xfrm>
                <a:off x="2648" y="3029"/>
                <a:ext cx="82" cy="75"/>
              </a:xfrm>
              <a:custGeom>
                <a:avLst/>
                <a:gdLst>
                  <a:gd name="T0" fmla="*/ 0 w 82"/>
                  <a:gd name="T1" fmla="*/ 0 h 75"/>
                  <a:gd name="T2" fmla="*/ 37 w 82"/>
                  <a:gd name="T3" fmla="*/ 75 h 75"/>
                  <a:gd name="T4" fmla="*/ 82 w 82"/>
                  <a:gd name="T5" fmla="*/ 0 h 75"/>
                  <a:gd name="T6" fmla="*/ 0 w 82"/>
                  <a:gd name="T7" fmla="*/ 0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5"/>
                  <a:gd name="T14" fmla="*/ 82 w 82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5">
                    <a:moveTo>
                      <a:pt x="0" y="0"/>
                    </a:moveTo>
                    <a:lnTo>
                      <a:pt x="37" y="75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6019" name="Rectangle 108"/>
          <p:cNvSpPr>
            <a:spLocks noChangeArrowheads="1"/>
          </p:cNvSpPr>
          <p:nvPr/>
        </p:nvSpPr>
        <p:spPr bwMode="auto">
          <a:xfrm>
            <a:off x="914400" y="1066800"/>
            <a:ext cx="37338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/>
              <a:t>A backtracking point is NOT a </a:t>
            </a:r>
            <a:r>
              <a:rPr lang="en-US" b="1" dirty="0">
                <a:solidFill>
                  <a:schemeClr val="accent2"/>
                </a:solidFill>
              </a:rPr>
              <a:t>recursive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exit point</a:t>
            </a:r>
            <a:r>
              <a:rPr lang="en-US" dirty="0"/>
              <a:t>, from which the part 2 of the code (code after the recursive call) must be completed.</a:t>
            </a:r>
          </a:p>
        </p:txBody>
      </p:sp>
      <p:sp>
        <p:nvSpPr>
          <p:cNvPr id="302189" name="Rectangle 109"/>
          <p:cNvSpPr>
            <a:spLocks noChangeArrowheads="1"/>
          </p:cNvSpPr>
          <p:nvPr/>
        </p:nvSpPr>
        <p:spPr bwMode="auto">
          <a:xfrm>
            <a:off x="838200" y="5486400"/>
            <a:ext cx="71628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CC3300"/>
                </a:solidFill>
              </a:rPr>
              <a:t>Recursive exit points may not be removed by cut (!).</a:t>
            </a:r>
          </a:p>
        </p:txBody>
      </p:sp>
      <p:sp>
        <p:nvSpPr>
          <p:cNvPr id="86021" name="Rectangle 111"/>
          <p:cNvSpPr>
            <a:spLocks noChangeArrowheads="1"/>
          </p:cNvSpPr>
          <p:nvPr/>
        </p:nvSpPr>
        <p:spPr bwMode="auto">
          <a:xfrm>
            <a:off x="635000" y="117475"/>
            <a:ext cx="73771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</a:rPr>
              <a:t>Will cut (!) stop recursion?</a:t>
            </a:r>
          </a:p>
        </p:txBody>
      </p:sp>
      <p:grpSp>
        <p:nvGrpSpPr>
          <p:cNvPr id="25" name="Group 114"/>
          <p:cNvGrpSpPr>
            <a:grpSpLocks/>
          </p:cNvGrpSpPr>
          <p:nvPr/>
        </p:nvGrpSpPr>
        <p:grpSpPr bwMode="auto">
          <a:xfrm>
            <a:off x="990600" y="3657600"/>
            <a:ext cx="4800600" cy="838200"/>
            <a:chOff x="624" y="2304"/>
            <a:chExt cx="3024" cy="528"/>
          </a:xfrm>
        </p:grpSpPr>
        <p:sp>
          <p:nvSpPr>
            <p:cNvPr id="86023" name="Rectangle 112"/>
            <p:cNvSpPr>
              <a:spLocks noChangeArrowheads="1"/>
            </p:cNvSpPr>
            <p:nvPr/>
          </p:nvSpPr>
          <p:spPr bwMode="auto">
            <a:xfrm>
              <a:off x="624" y="2544"/>
              <a:ext cx="16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recursive</a:t>
              </a:r>
              <a:r>
                <a:rPr lang="en-US"/>
                <a:t> </a:t>
              </a:r>
              <a:r>
                <a:rPr lang="en-US" b="1">
                  <a:solidFill>
                    <a:schemeClr val="accent2"/>
                  </a:solidFill>
                </a:rPr>
                <a:t>exit point</a:t>
              </a:r>
            </a:p>
          </p:txBody>
        </p:sp>
        <p:sp>
          <p:nvSpPr>
            <p:cNvPr id="86024" name="Line 113"/>
            <p:cNvSpPr>
              <a:spLocks noChangeShapeType="1"/>
            </p:cNvSpPr>
            <p:nvPr/>
          </p:nvSpPr>
          <p:spPr bwMode="auto">
            <a:xfrm flipV="1">
              <a:off x="2400" y="2304"/>
              <a:ext cx="12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952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2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2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2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2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8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Duplicate-Removal from a List (</a:t>
            </a:r>
            <a:r>
              <a:rPr lang="en-US" dirty="0" err="1"/>
              <a:t>drm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108075"/>
            <a:ext cx="6885781" cy="3810000"/>
          </a:xfrm>
        </p:spPr>
        <p:txBody>
          <a:bodyPr/>
          <a:lstStyle/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endParaRPr lang="en-US" sz="2400" kern="1200" dirty="0">
              <a:solidFill>
                <a:schemeClr val="tx1"/>
              </a:solidFill>
              <a:latin typeface="Arial" pitchFamily="34" charset="0"/>
            </a:endParaRP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3540125" algn="l"/>
                <a:tab pos="4397375" algn="l"/>
              </a:tabLst>
            </a:pP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[7, </a:t>
            </a:r>
            <a:r>
              <a:rPr lang="en-US" sz="2400" kern="1200" dirty="0">
                <a:solidFill>
                  <a:srgbClr val="FF0000"/>
                </a:solidFill>
                <a:latin typeface="Arial" pitchFamily="34" charset="0"/>
              </a:rPr>
              <a:t>1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sz="2400" kern="1200" dirty="0">
                <a:solidFill>
                  <a:srgbClr val="FFC000"/>
                </a:solidFill>
                <a:latin typeface="Arial" pitchFamily="34" charset="0"/>
              </a:rPr>
              <a:t>3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sz="2400" kern="1200" dirty="0">
                <a:solidFill>
                  <a:srgbClr val="0000FF"/>
                </a:solidFill>
                <a:latin typeface="Arial" pitchFamily="34" charset="0"/>
              </a:rPr>
              <a:t>2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sz="2400" kern="1200" dirty="0">
                <a:solidFill>
                  <a:srgbClr val="FFC000"/>
                </a:solidFill>
                <a:latin typeface="Arial" pitchFamily="34" charset="0"/>
              </a:rPr>
              <a:t>3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, 4, </a:t>
            </a:r>
            <a:r>
              <a:rPr lang="en-US" sz="2400" kern="1200" dirty="0">
                <a:solidFill>
                  <a:srgbClr val="0000FF"/>
                </a:solidFill>
                <a:latin typeface="Arial" pitchFamily="34" charset="0"/>
              </a:rPr>
              <a:t>2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sz="2400" kern="1200" dirty="0">
                <a:solidFill>
                  <a:srgbClr val="FF0000"/>
                </a:solidFill>
                <a:latin typeface="Arial" pitchFamily="34" charset="0"/>
              </a:rPr>
              <a:t>1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, 3] 	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  <a:sym typeface="Wingdings" pitchFamily="2" charset="2"/>
              </a:rPr>
              <a:t> 	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[7, 4, </a:t>
            </a:r>
            <a:r>
              <a:rPr lang="en-US" sz="2400" kern="1200" dirty="0">
                <a:solidFill>
                  <a:srgbClr val="0000FF"/>
                </a:solidFill>
                <a:latin typeface="Arial" pitchFamily="34" charset="0"/>
              </a:rPr>
              <a:t>2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sz="2400" kern="1200" dirty="0">
                <a:solidFill>
                  <a:srgbClr val="FF0000"/>
                </a:solidFill>
                <a:latin typeface="Arial" pitchFamily="34" charset="0"/>
              </a:rPr>
              <a:t>1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, 3]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3540125" algn="l"/>
                <a:tab pos="4397375" algn="l"/>
              </a:tabLst>
            </a:pPr>
            <a:endParaRPr lang="en-US" sz="2400" kern="1200" dirty="0">
              <a:solidFill>
                <a:schemeClr val="tx1"/>
              </a:solidFill>
              <a:latin typeface="Arial" pitchFamily="34" charset="0"/>
            </a:endParaRP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3540125" algn="l"/>
                <a:tab pos="4397375" algn="l"/>
              </a:tabLst>
            </a:pP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			  </a:t>
            </a:r>
            <a:r>
              <a:rPr lang="en-US" sz="2400" kern="1200" dirty="0" err="1">
                <a:solidFill>
                  <a:schemeClr val="tx1"/>
                </a:solidFill>
                <a:latin typeface="Arial" pitchFamily="34" charset="0"/>
              </a:rPr>
              <a:t>drm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sz="2400" kern="1200" dirty="0" err="1">
                <a:solidFill>
                  <a:schemeClr val="tx1"/>
                </a:solidFill>
                <a:latin typeface="Arial" pitchFamily="34" charset="0"/>
              </a:rPr>
              <a:t>InputList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latin typeface="Arial" pitchFamily="34" charset="0"/>
              </a:rPr>
              <a:t>NewList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).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3540125" algn="l"/>
                <a:tab pos="4397375" algn="l"/>
              </a:tabLst>
            </a:pPr>
            <a:endParaRPr lang="en-US" sz="2400" kern="1200" dirty="0">
              <a:solidFill>
                <a:schemeClr val="tx1"/>
              </a:solidFill>
              <a:latin typeface="Arial" pitchFamily="34" charset="0"/>
            </a:endParaRP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3540125" algn="l"/>
                <a:tab pos="4397375" algn="l"/>
              </a:tabLst>
            </a:pP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| ?- </a:t>
            </a:r>
            <a:r>
              <a:rPr lang="en-US" sz="2400" kern="1200" dirty="0" err="1">
                <a:solidFill>
                  <a:schemeClr val="tx1"/>
                </a:solidFill>
                <a:latin typeface="Arial" pitchFamily="34" charset="0"/>
              </a:rPr>
              <a:t>drm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([7, 1, 3, 2, 3, 4, 2, 1, 3], NL).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3540125" algn="l"/>
                <a:tab pos="4397375" algn="l"/>
              </a:tabLst>
            </a:pPr>
            <a:endParaRPr lang="en-US" sz="2400" kern="1200" dirty="0">
              <a:solidFill>
                <a:schemeClr val="tx1"/>
              </a:solidFill>
              <a:latin typeface="Arial" pitchFamily="34" charset="0"/>
            </a:endParaRP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3540125" algn="l"/>
                <a:tab pos="4397375" algn="l"/>
              </a:tabLst>
            </a:pP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	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  <a:sym typeface="Wingdings" pitchFamily="2" charset="2"/>
              </a:rPr>
              <a:t> 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NL = [7, 4, 2, 1, 3]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3540125" algn="l"/>
                <a:tab pos="4397375" algn="l"/>
              </a:tabLst>
            </a:pPr>
            <a:endParaRPr lang="en-US" sz="2400" kern="1200" dirty="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024981" y="2098675"/>
            <a:ext cx="381000" cy="4572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5158581" y="2098675"/>
            <a:ext cx="838200" cy="3810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08428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193675"/>
            <a:ext cx="7377113" cy="533400"/>
          </a:xfrm>
        </p:spPr>
        <p:txBody>
          <a:bodyPr/>
          <a:lstStyle/>
          <a:p>
            <a:r>
              <a:rPr lang="en-US" dirty="0"/>
              <a:t>Duplicates Removal from a List (</a:t>
            </a:r>
            <a:r>
              <a:rPr lang="en-US" dirty="0" err="1"/>
              <a:t>drm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10" y="803275"/>
            <a:ext cx="6885781" cy="5334000"/>
          </a:xfrm>
        </p:spPr>
        <p:txBody>
          <a:bodyPr/>
          <a:lstStyle/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2400" kern="1200" dirty="0" err="1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2400" kern="1200" dirty="0">
                <a:solidFill>
                  <a:srgbClr val="0000FF"/>
                </a:solidFill>
                <a:latin typeface="Arial" pitchFamily="34" charset="0"/>
              </a:rPr>
              <a:t>([], []):- !.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2400" kern="1200" dirty="0" err="1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2400" kern="1200" dirty="0">
                <a:solidFill>
                  <a:srgbClr val="0000FF"/>
                </a:solidFill>
                <a:latin typeface="Arial" pitchFamily="34" charset="0"/>
              </a:rPr>
              <a:t>([Head | Tail], NL):- member(Head, Tail), 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write('removed member = '), write(Head), </a:t>
            </a:r>
            <a:r>
              <a:rPr lang="en-US" sz="2400" kern="1200" dirty="0" err="1">
                <a:solidFill>
                  <a:schemeClr val="tx1"/>
                </a:solidFill>
                <a:latin typeface="Arial" pitchFamily="34" charset="0"/>
              </a:rPr>
              <a:t>nl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sz="2400" kern="1200" dirty="0" err="1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2400" kern="1200" dirty="0">
                <a:solidFill>
                  <a:srgbClr val="0000FF"/>
                </a:solidFill>
                <a:latin typeface="Arial" pitchFamily="34" charset="0"/>
              </a:rPr>
              <a:t>(Tail, NL), !.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2400" kern="1200" dirty="0" err="1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2400" kern="1200" dirty="0">
                <a:solidFill>
                  <a:srgbClr val="0000FF"/>
                </a:solidFill>
                <a:latin typeface="Arial" pitchFamily="34" charset="0"/>
              </a:rPr>
              <a:t>([H1 | T1], [H1 | NL2]):- </a:t>
            </a:r>
            <a:r>
              <a:rPr lang="en-US" sz="2400" kern="1200" dirty="0" err="1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2400" kern="1200" dirty="0">
                <a:solidFill>
                  <a:srgbClr val="0000FF"/>
                </a:solidFill>
                <a:latin typeface="Arial" pitchFamily="34" charset="0"/>
              </a:rPr>
              <a:t>(T1, NL2).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endParaRPr lang="en-US" sz="2400" kern="1200" dirty="0">
              <a:solidFill>
                <a:schemeClr val="tx1"/>
              </a:solidFill>
              <a:latin typeface="Arial" pitchFamily="34" charset="0"/>
            </a:endParaRP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| ?- </a:t>
            </a:r>
            <a:r>
              <a:rPr lang="en-US" sz="2400" kern="1200" dirty="0" err="1">
                <a:solidFill>
                  <a:schemeClr val="tx1"/>
                </a:solidFill>
                <a:latin typeface="Arial" pitchFamily="34" charset="0"/>
              </a:rPr>
              <a:t>drm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([7, 1, 3, 2, 3, 4, 2, 1, 3], NL).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removed member = 1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removed member = 3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removed member = 2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removed member = 3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NL = [7, 4, 2, 1, 3]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1729581" y="3093396"/>
            <a:ext cx="1251625" cy="243191"/>
          </a:xfrm>
          <a:custGeom>
            <a:avLst/>
            <a:gdLst>
              <a:gd name="connsiteX0" fmla="*/ 9727 w 1099225"/>
              <a:gd name="connsiteY0" fmla="*/ 0 h 243191"/>
              <a:gd name="connsiteX1" fmla="*/ 0 w 1099225"/>
              <a:gd name="connsiteY1" fmla="*/ 243191 h 243191"/>
              <a:gd name="connsiteX2" fmla="*/ 1089498 w 1099225"/>
              <a:gd name="connsiteY2" fmla="*/ 233464 h 243191"/>
              <a:gd name="connsiteX3" fmla="*/ 1099225 w 1099225"/>
              <a:gd name="connsiteY3" fmla="*/ 29183 h 24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225" h="243191">
                <a:moveTo>
                  <a:pt x="9727" y="0"/>
                </a:moveTo>
                <a:lnTo>
                  <a:pt x="0" y="243191"/>
                </a:lnTo>
                <a:lnTo>
                  <a:pt x="1089498" y="233464"/>
                </a:lnTo>
                <a:lnTo>
                  <a:pt x="1099225" y="29183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844381" y="3546475"/>
            <a:ext cx="2743200" cy="2133600"/>
          </a:xfrm>
          <a:prstGeom prst="wedgeRoundRectCallout">
            <a:avLst>
              <a:gd name="adj1" fmla="val -43506"/>
              <a:gd name="adj2" fmla="val -71826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rgbClr val="0000FF"/>
                </a:solidFill>
                <a:latin typeface="+mj-lt"/>
              </a:rPr>
              <a:t>If member(Head, Tail) is true, it will not be executed. Otherwise, it will be executed, because cut will not be executed </a:t>
            </a:r>
          </a:p>
        </p:txBody>
      </p:sp>
    </p:spTree>
    <p:extLst>
      <p:ext uri="{BB962C8B-B14F-4D97-AF65-F5344CB8AC3E}">
        <p14:creationId xmlns:p14="http://schemas.microsoft.com/office/powerpoint/2010/main" val="16100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41275"/>
            <a:ext cx="7377113" cy="533400"/>
          </a:xfrm>
        </p:spPr>
        <p:txBody>
          <a:bodyPr/>
          <a:lstStyle/>
          <a:p>
            <a:r>
              <a:rPr lang="en-US" dirty="0"/>
              <a:t>Duplicates Removal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" y="498475"/>
            <a:ext cx="7495381" cy="1676400"/>
          </a:xfrm>
        </p:spPr>
        <p:txBody>
          <a:bodyPr/>
          <a:lstStyle/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800" kern="1200" dirty="0" err="1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1800" kern="1200" dirty="0">
                <a:solidFill>
                  <a:srgbClr val="0000FF"/>
                </a:solidFill>
                <a:latin typeface="Arial" pitchFamily="34" charset="0"/>
              </a:rPr>
              <a:t>([], []):- !.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800" kern="1200" dirty="0" err="1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1800" kern="1200" dirty="0">
                <a:solidFill>
                  <a:srgbClr val="0000FF"/>
                </a:solidFill>
                <a:latin typeface="Arial" pitchFamily="34" charset="0"/>
              </a:rPr>
              <a:t>([Head | Tail], NL):- member(Head, Tail),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800" kern="1200" dirty="0">
                <a:solidFill>
                  <a:srgbClr val="0000FF"/>
                </a:solidFill>
                <a:latin typeface="Arial" pitchFamily="34" charset="0"/>
              </a:rPr>
              <a:t>	</a:t>
            </a:r>
            <a:r>
              <a:rPr lang="en-US" sz="1800" kern="1200" dirty="0">
                <a:solidFill>
                  <a:schemeClr val="tx1"/>
                </a:solidFill>
                <a:latin typeface="Arial" pitchFamily="34" charset="0"/>
              </a:rPr>
              <a:t>write('removed member = '), write(Head), </a:t>
            </a:r>
            <a:r>
              <a:rPr lang="en-US" sz="1800" kern="1200" dirty="0" err="1">
                <a:solidFill>
                  <a:schemeClr val="tx1"/>
                </a:solidFill>
                <a:latin typeface="Arial" pitchFamily="34" charset="0"/>
              </a:rPr>
              <a:t>nl</a:t>
            </a:r>
            <a:r>
              <a:rPr lang="en-US" sz="1800" kern="1200" dirty="0">
                <a:solidFill>
                  <a:schemeClr val="tx1"/>
                </a:solidFill>
                <a:latin typeface="Arial" pitchFamily="34" charset="0"/>
              </a:rPr>
              <a:t>,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800" kern="1200" dirty="0">
                <a:solidFill>
                  <a:srgbClr val="0000FF"/>
                </a:solidFill>
                <a:latin typeface="Arial" pitchFamily="34" charset="0"/>
              </a:rPr>
              <a:t>	</a:t>
            </a:r>
            <a:r>
              <a:rPr lang="en-US" sz="1800" kern="1200" dirty="0" err="1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1800" kern="1200" dirty="0">
                <a:solidFill>
                  <a:srgbClr val="0000FF"/>
                </a:solidFill>
                <a:latin typeface="Arial" pitchFamily="34" charset="0"/>
              </a:rPr>
              <a:t>(Tail, NL), !.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800" kern="1200" dirty="0" err="1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1800" kern="1200" dirty="0">
                <a:solidFill>
                  <a:srgbClr val="0000FF"/>
                </a:solidFill>
                <a:latin typeface="Arial" pitchFamily="34" charset="0"/>
              </a:rPr>
              <a:t>([H1 | T1], [H1 | NL2]):- </a:t>
            </a:r>
            <a:r>
              <a:rPr lang="en-US" sz="1800" kern="1200" dirty="0" err="1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1800" kern="1200" dirty="0">
                <a:solidFill>
                  <a:srgbClr val="0000FF"/>
                </a:solidFill>
                <a:latin typeface="Arial" pitchFamily="34" charset="0"/>
              </a:rPr>
              <a:t>(T1, NL2).</a:t>
            </a:r>
            <a:endParaRPr lang="en-US" sz="1800" kern="12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3781" y="1954693"/>
            <a:ext cx="3594417" cy="44873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 7    3  </a:t>
            </a:r>
            <a:r>
              <a:rPr lang="en-US" sz="1400" dirty="0">
                <a:solidFill>
                  <a:srgbClr val="0000FF"/>
                </a:solidFill>
                <a:latin typeface="Arial" pitchFamily="34" charset="0"/>
              </a:rPr>
              <a:t>Call: </a:t>
            </a:r>
            <a:r>
              <a:rPr lang="en-US" sz="1400" dirty="0" err="1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1400" dirty="0">
                <a:solidFill>
                  <a:srgbClr val="0000FF"/>
                </a:solidFill>
                <a:latin typeface="Arial" pitchFamily="34" charset="0"/>
              </a:rPr>
              <a:t>([4,2,3],_58) </a:t>
            </a:r>
            <a:r>
              <a:rPr lang="en-US" sz="1400" dirty="0">
                <a:latin typeface="Arial" pitchFamily="34" charset="0"/>
              </a:rPr>
              <a:t>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 8    4  Call: member(4,[2,3])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 8    4  Fail: member(4,[2,3])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 8    4  Call: </a:t>
            </a:r>
            <a:r>
              <a:rPr lang="en-US" sz="1400" dirty="0" err="1">
                <a:latin typeface="Arial" pitchFamily="34" charset="0"/>
              </a:rPr>
              <a:t>drm</a:t>
            </a:r>
            <a:r>
              <a:rPr lang="en-US" sz="1400" dirty="0">
                <a:latin typeface="Arial" pitchFamily="34" charset="0"/>
              </a:rPr>
              <a:t>([2,3],</a:t>
            </a:r>
            <a:r>
              <a:rPr lang="en-US" sz="1400" dirty="0">
                <a:solidFill>
                  <a:srgbClr val="0000FF"/>
                </a:solidFill>
                <a:latin typeface="Arial" pitchFamily="34" charset="0"/>
              </a:rPr>
              <a:t>_203</a:t>
            </a:r>
            <a:r>
              <a:rPr lang="en-US" sz="1400" dirty="0">
                <a:latin typeface="Arial" pitchFamily="34" charset="0"/>
              </a:rPr>
              <a:t>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 9    5  Call: member(2,[3])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 9    5  Fail: member(2,[3])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 9    5  Call: </a:t>
            </a:r>
            <a:r>
              <a:rPr lang="en-US" sz="1400" dirty="0" err="1">
                <a:latin typeface="Arial" pitchFamily="34" charset="0"/>
              </a:rPr>
              <a:t>drm</a:t>
            </a:r>
            <a:r>
              <a:rPr lang="en-US" sz="1400" dirty="0">
                <a:latin typeface="Arial" pitchFamily="34" charset="0"/>
              </a:rPr>
              <a:t>([3],_229)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10    6  Call: member(3,[])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10    6  Fail: member(3,[])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10    6  Call: </a:t>
            </a:r>
            <a:r>
              <a:rPr lang="en-US" sz="1400" dirty="0" err="1">
                <a:latin typeface="Arial" pitchFamily="34" charset="0"/>
              </a:rPr>
              <a:t>drm</a:t>
            </a:r>
            <a:r>
              <a:rPr lang="en-US" sz="1400" dirty="0">
                <a:latin typeface="Arial" pitchFamily="34" charset="0"/>
              </a:rPr>
              <a:t>([],_255)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10    6  Exit: </a:t>
            </a:r>
            <a:r>
              <a:rPr lang="en-US" sz="1400" dirty="0" err="1">
                <a:latin typeface="Arial" pitchFamily="34" charset="0"/>
              </a:rPr>
              <a:t>drm</a:t>
            </a:r>
            <a:r>
              <a:rPr lang="en-US" sz="1400" dirty="0">
                <a:latin typeface="Arial" pitchFamily="34" charset="0"/>
              </a:rPr>
              <a:t>([],[])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 9    5  Exit: </a:t>
            </a:r>
            <a:r>
              <a:rPr lang="en-US" sz="1400" dirty="0" err="1">
                <a:latin typeface="Arial" pitchFamily="34" charset="0"/>
              </a:rPr>
              <a:t>drm</a:t>
            </a:r>
            <a:r>
              <a:rPr lang="en-US" sz="1400" dirty="0">
                <a:latin typeface="Arial" pitchFamily="34" charset="0"/>
              </a:rPr>
              <a:t>([3],[3])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 8    4  Exit: </a:t>
            </a:r>
            <a:r>
              <a:rPr lang="en-US" sz="1400" dirty="0" err="1">
                <a:latin typeface="Arial" pitchFamily="34" charset="0"/>
              </a:rPr>
              <a:t>drm</a:t>
            </a:r>
            <a:r>
              <a:rPr lang="en-US" sz="1400" dirty="0">
                <a:latin typeface="Arial" pitchFamily="34" charset="0"/>
              </a:rPr>
              <a:t>([2,3],[2,3])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 7    3  Exit: </a:t>
            </a:r>
            <a:r>
              <a:rPr lang="en-US" sz="1400" dirty="0" err="1">
                <a:latin typeface="Arial" pitchFamily="34" charset="0"/>
              </a:rPr>
              <a:t>drm</a:t>
            </a:r>
            <a:r>
              <a:rPr lang="en-US" sz="1400" dirty="0">
                <a:latin typeface="Arial" pitchFamily="34" charset="0"/>
              </a:rPr>
              <a:t>([4,2,3],[4,2,3])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 2    2  Exit: </a:t>
            </a:r>
            <a:r>
              <a:rPr lang="en-US" sz="1400" dirty="0" err="1">
                <a:latin typeface="Arial" pitchFamily="34" charset="0"/>
              </a:rPr>
              <a:t>drm</a:t>
            </a:r>
            <a:r>
              <a:rPr lang="en-US" sz="1400" dirty="0">
                <a:latin typeface="Arial" pitchFamily="34" charset="0"/>
              </a:rPr>
              <a:t>([3,4,2,3],[4,2,3])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 1    1  Exit: </a:t>
            </a:r>
            <a:r>
              <a:rPr lang="en-US" sz="1400" dirty="0" err="1">
                <a:latin typeface="Arial" pitchFamily="34" charset="0"/>
              </a:rPr>
              <a:t>drm</a:t>
            </a:r>
            <a:r>
              <a:rPr lang="en-US" sz="1400" dirty="0">
                <a:latin typeface="Arial" pitchFamily="34" charset="0"/>
              </a:rPr>
              <a:t>([7,3,4,2,3],[7,4,2,3])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NL = [7,4,2,3]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59674" y="2403475"/>
            <a:ext cx="3989308" cy="386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ZapfDingbats" pitchFamily="82" charset="2"/>
              <a:buChar char="s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</a:rPr>
              <a:t>| ?- </a:t>
            </a:r>
            <a:r>
              <a:rPr lang="en-US" sz="1400" kern="1200" dirty="0" err="1">
                <a:solidFill>
                  <a:schemeClr val="tx1"/>
                </a:solidFill>
                <a:latin typeface="Arial" pitchFamily="34" charset="0"/>
              </a:rPr>
              <a:t>drm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</a:rPr>
              <a:t>([7, 3, 4, 2, 3], NL).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</a:rPr>
              <a:t>      1    1  Call: </a:t>
            </a:r>
            <a:r>
              <a:rPr lang="en-US" sz="1400" kern="1200" dirty="0" err="1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</a:rPr>
              <a:t>([7,3,4,2,3],_26) ?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</a:rPr>
              <a:t>      2    2  Call: </a:t>
            </a:r>
            <a:r>
              <a:rPr lang="en-US" sz="1400" kern="1200" dirty="0">
                <a:solidFill>
                  <a:srgbClr val="0000FF"/>
                </a:solidFill>
                <a:latin typeface="Arial" pitchFamily="34" charset="0"/>
              </a:rPr>
              <a:t>member(7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</a:rPr>
              <a:t>,[3,4,2,3]) ?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</a:rPr>
              <a:t>      2    2  Fail: </a:t>
            </a:r>
            <a:r>
              <a:rPr lang="en-US" sz="1400" kern="1200" dirty="0">
                <a:solidFill>
                  <a:srgbClr val="FF0000"/>
                </a:solidFill>
                <a:latin typeface="Arial" pitchFamily="34" charset="0"/>
              </a:rPr>
              <a:t>member(7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</a:rPr>
              <a:t>,[3,4,2,3]) ?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</a:rPr>
              <a:t>      2    2  Call: </a:t>
            </a:r>
            <a:r>
              <a:rPr lang="en-US" sz="1400" kern="1200" dirty="0" err="1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</a:rPr>
              <a:t>([3,4,2,3],</a:t>
            </a:r>
            <a:r>
              <a:rPr lang="en-US" sz="1400" kern="1200" dirty="0">
                <a:solidFill>
                  <a:srgbClr val="0000FF"/>
                </a:solidFill>
                <a:latin typeface="Arial" pitchFamily="34" charset="0"/>
              </a:rPr>
              <a:t>_58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</a:rPr>
              <a:t>) ?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</a:rPr>
              <a:t>      3    3  Call: </a:t>
            </a:r>
            <a:r>
              <a:rPr lang="en-US" sz="1400" kern="1200" dirty="0">
                <a:solidFill>
                  <a:srgbClr val="0000FF"/>
                </a:solidFill>
                <a:latin typeface="Arial" pitchFamily="34" charset="0"/>
              </a:rPr>
              <a:t>member(3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</a:rPr>
              <a:t>,[4,2,3]) ?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</a:rPr>
              <a:t>      3    3  Exit: </a:t>
            </a:r>
            <a:r>
              <a:rPr lang="en-US" sz="1400" kern="1200" dirty="0">
                <a:solidFill>
                  <a:srgbClr val="00B050"/>
                </a:solidFill>
                <a:latin typeface="Arial" pitchFamily="34" charset="0"/>
              </a:rPr>
              <a:t>member(3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</a:rPr>
              <a:t>,[4,2,3]) ?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</a:rPr>
              <a:t>      4    3  Call: write('removed member = ') ?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>
                <a:solidFill>
                  <a:srgbClr val="FF0000"/>
                </a:solidFill>
                <a:latin typeface="Arial" pitchFamily="34" charset="0"/>
              </a:rPr>
              <a:t>removed member =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</a:rPr>
              <a:t>      4    3  Exit: write('removed member = ') ?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</a:rPr>
              <a:t>      5    3  Call: write(3) ?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>
                <a:solidFill>
                  <a:srgbClr val="FF0000"/>
                </a:solidFill>
                <a:latin typeface="Arial" pitchFamily="34" charset="0"/>
              </a:rPr>
              <a:t>3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</a:rPr>
              <a:t>      5    3  Exit: write(3) ?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</a:rPr>
              <a:t>      6    3  Call: </a:t>
            </a:r>
            <a:r>
              <a:rPr lang="en-US" sz="1400" kern="1200" dirty="0" err="1">
                <a:solidFill>
                  <a:schemeClr val="tx1"/>
                </a:solidFill>
                <a:latin typeface="Arial" pitchFamily="34" charset="0"/>
              </a:rPr>
              <a:t>nl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</a:rPr>
              <a:t> ?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 6    3  Exit: </a:t>
            </a:r>
            <a:r>
              <a:rPr lang="en-US" sz="1400" dirty="0" err="1">
                <a:latin typeface="Arial" pitchFamily="34" charset="0"/>
              </a:rPr>
              <a:t>nl</a:t>
            </a:r>
            <a:r>
              <a:rPr lang="en-US" sz="1400" dirty="0">
                <a:latin typeface="Arial" pitchFamily="34" charset="0"/>
              </a:rPr>
              <a:t> ? </a:t>
            </a:r>
            <a:endParaRPr lang="en-US" sz="1400" kern="12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354330" y="2034540"/>
            <a:ext cx="445770" cy="1543050"/>
          </a:xfrm>
          <a:custGeom>
            <a:avLst/>
            <a:gdLst>
              <a:gd name="connsiteX0" fmla="*/ 160020 w 445770"/>
              <a:gd name="connsiteY0" fmla="*/ 0 h 1543050"/>
              <a:gd name="connsiteX1" fmla="*/ 0 w 445770"/>
              <a:gd name="connsiteY1" fmla="*/ 11430 h 1543050"/>
              <a:gd name="connsiteX2" fmla="*/ 11430 w 445770"/>
              <a:gd name="connsiteY2" fmla="*/ 1543050 h 1543050"/>
              <a:gd name="connsiteX3" fmla="*/ 445770 w 445770"/>
              <a:gd name="connsiteY3" fmla="*/ 154305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770" h="1543050">
                <a:moveTo>
                  <a:pt x="160020" y="0"/>
                </a:moveTo>
                <a:lnTo>
                  <a:pt x="0" y="11430"/>
                </a:lnTo>
                <a:lnTo>
                  <a:pt x="11430" y="1543050"/>
                </a:lnTo>
                <a:lnTo>
                  <a:pt x="445770" y="154305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2255361" y="1588135"/>
            <a:ext cx="3589020" cy="434340"/>
          </a:xfrm>
          <a:custGeom>
            <a:avLst/>
            <a:gdLst>
              <a:gd name="connsiteX0" fmla="*/ 0 w 3589020"/>
              <a:gd name="connsiteY0" fmla="*/ 57150 h 434340"/>
              <a:gd name="connsiteX1" fmla="*/ 148590 w 3589020"/>
              <a:gd name="connsiteY1" fmla="*/ 0 h 434340"/>
              <a:gd name="connsiteX2" fmla="*/ 3314700 w 3589020"/>
              <a:gd name="connsiteY2" fmla="*/ 22860 h 434340"/>
              <a:gd name="connsiteX3" fmla="*/ 3589020 w 3589020"/>
              <a:gd name="connsiteY3" fmla="*/ 434340 h 43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9020" h="434340">
                <a:moveTo>
                  <a:pt x="0" y="57150"/>
                </a:moveTo>
                <a:lnTo>
                  <a:pt x="148590" y="0"/>
                </a:lnTo>
                <a:lnTo>
                  <a:pt x="3314700" y="22860"/>
                </a:lnTo>
                <a:lnTo>
                  <a:pt x="3589020" y="43434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77381" y="4857750"/>
            <a:ext cx="1977549" cy="1297146"/>
            <a:chOff x="3177381" y="4857750"/>
            <a:chExt cx="1977549" cy="1297146"/>
          </a:xfrm>
        </p:grpSpPr>
        <p:sp>
          <p:nvSpPr>
            <p:cNvPr id="9" name="Freeform 8"/>
            <p:cNvSpPr/>
            <p:nvPr/>
          </p:nvSpPr>
          <p:spPr bwMode="auto">
            <a:xfrm>
              <a:off x="3486150" y="4857750"/>
              <a:ext cx="1668780" cy="1005840"/>
            </a:xfrm>
            <a:custGeom>
              <a:avLst/>
              <a:gdLst>
                <a:gd name="connsiteX0" fmla="*/ 0 w 1668780"/>
                <a:gd name="connsiteY0" fmla="*/ 1005840 h 1005840"/>
                <a:gd name="connsiteX1" fmla="*/ 971550 w 1668780"/>
                <a:gd name="connsiteY1" fmla="*/ 1005840 h 1005840"/>
                <a:gd name="connsiteX2" fmla="*/ 1165860 w 1668780"/>
                <a:gd name="connsiteY2" fmla="*/ 0 h 1005840"/>
                <a:gd name="connsiteX3" fmla="*/ 1668780 w 1668780"/>
                <a:gd name="connsiteY3" fmla="*/ 11430 h 10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8780" h="1005840">
                  <a:moveTo>
                    <a:pt x="0" y="1005840"/>
                  </a:moveTo>
                  <a:lnTo>
                    <a:pt x="971550" y="1005840"/>
                  </a:lnTo>
                  <a:lnTo>
                    <a:pt x="1165860" y="0"/>
                  </a:lnTo>
                  <a:lnTo>
                    <a:pt x="1668780" y="1143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77381" y="5570121"/>
              <a:ext cx="18469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Cut executed</a:t>
              </a:r>
            </a:p>
            <a:p>
              <a:r>
                <a:rPr lang="en-US" sz="1600" dirty="0"/>
                <a:t>Recursive continues</a:t>
              </a:r>
            </a:p>
          </p:txBody>
        </p:sp>
      </p:grpSp>
      <p:sp>
        <p:nvSpPr>
          <p:cNvPr id="12" name="Rounded Rectangular Callout 11"/>
          <p:cNvSpPr/>
          <p:nvPr/>
        </p:nvSpPr>
        <p:spPr bwMode="auto">
          <a:xfrm>
            <a:off x="3786981" y="2776597"/>
            <a:ext cx="1237380" cy="587058"/>
          </a:xfrm>
          <a:prstGeom prst="wedgeRoundRectCallout">
            <a:avLst>
              <a:gd name="adj1" fmla="val -98440"/>
              <a:gd name="adj2" fmla="val 89443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 added into list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_58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7677223" y="2081691"/>
            <a:ext cx="963540" cy="739458"/>
          </a:xfrm>
          <a:prstGeom prst="wedgeRoundRectCallout">
            <a:avLst>
              <a:gd name="adj1" fmla="val -90791"/>
              <a:gd name="adj2" fmla="val 55595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added into list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_203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7596981" y="2883217"/>
            <a:ext cx="963540" cy="739458"/>
          </a:xfrm>
          <a:prstGeom prst="wedgeRoundRectCallout">
            <a:avLst>
              <a:gd name="adj1" fmla="val -96308"/>
              <a:gd name="adj2" fmla="val 52719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added into list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_229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7596981" y="3721417"/>
            <a:ext cx="963540" cy="739458"/>
          </a:xfrm>
          <a:prstGeom prst="wedgeRoundRectCallout">
            <a:avLst>
              <a:gd name="adj1" fmla="val -100722"/>
              <a:gd name="adj2" fmla="val 39778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added into list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_255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1881981" y="708660"/>
            <a:ext cx="6459378" cy="3966210"/>
          </a:xfrm>
          <a:custGeom>
            <a:avLst/>
            <a:gdLst>
              <a:gd name="connsiteX0" fmla="*/ 0 w 6320790"/>
              <a:gd name="connsiteY0" fmla="*/ 0 h 3966210"/>
              <a:gd name="connsiteX1" fmla="*/ 6320790 w 6320790"/>
              <a:gd name="connsiteY1" fmla="*/ 22860 h 3966210"/>
              <a:gd name="connsiteX2" fmla="*/ 6286500 w 6320790"/>
              <a:gd name="connsiteY2" fmla="*/ 3657600 h 3966210"/>
              <a:gd name="connsiteX3" fmla="*/ 5074920 w 6320790"/>
              <a:gd name="connsiteY3" fmla="*/ 3966210 h 396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0790" h="3966210">
                <a:moveTo>
                  <a:pt x="0" y="0"/>
                </a:moveTo>
                <a:lnTo>
                  <a:pt x="6320790" y="22860"/>
                </a:lnTo>
                <a:lnTo>
                  <a:pt x="6286500" y="3657600"/>
                </a:lnTo>
                <a:lnTo>
                  <a:pt x="5074920" y="3966210"/>
                </a:ln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200"/>
              <a:t>Flow Control: Repeat</a:t>
            </a:r>
          </a:p>
        </p:txBody>
      </p:sp>
      <p:sp>
        <p:nvSpPr>
          <p:cNvPr id="80899" name="Rectangle 5"/>
          <p:cNvSpPr>
            <a:spLocks noChangeArrowheads="1"/>
          </p:cNvSpPr>
          <p:nvPr/>
        </p:nvSpPr>
        <p:spPr bwMode="auto">
          <a:xfrm>
            <a:off x="635000" y="1031875"/>
            <a:ext cx="737711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</a:rPr>
              <a:t>There are several built-in predicates that can be used to change order of searching the database.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Cut (!) </a:t>
            </a:r>
            <a:r>
              <a:rPr lang="en-US" dirty="0">
                <a:solidFill>
                  <a:srgbClr val="000000"/>
                </a:solidFill>
              </a:rPr>
              <a:t>removes the existing </a:t>
            </a:r>
            <a:r>
              <a:rPr lang="en-US" dirty="0"/>
              <a:t>backtracking points</a:t>
            </a:r>
            <a:r>
              <a:rPr lang="en-US" dirty="0">
                <a:solidFill>
                  <a:srgbClr val="000000"/>
                </a:solidFill>
              </a:rPr>
              <a:t>,.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repeat</a:t>
            </a:r>
            <a:r>
              <a:rPr lang="en-US" dirty="0">
                <a:solidFill>
                  <a:srgbClr val="000000"/>
                </a:solidFill>
              </a:rPr>
              <a:t> generates a </a:t>
            </a:r>
            <a:r>
              <a:rPr lang="en-US" b="1" dirty="0">
                <a:solidFill>
                  <a:schemeClr val="accent2"/>
                </a:solidFill>
              </a:rPr>
              <a:t>backtracking point </a:t>
            </a:r>
            <a:r>
              <a:rPr lang="en-US" dirty="0">
                <a:solidFill>
                  <a:srgbClr val="000000"/>
                </a:solidFill>
              </a:rPr>
              <a:t>every time it is executed, at the current point of the execution. 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for(Counter, Lower, Upper)</a:t>
            </a:r>
            <a:r>
              <a:rPr lang="en-US" dirty="0">
                <a:solidFill>
                  <a:srgbClr val="000000"/>
                </a:solidFill>
              </a:rPr>
              <a:t> generates an sequence of backtracking choices instantiating Counter to the values Lower, Lower+1,..., Upper.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Re-arrange the order of rules: put the rules that have less options before the rules that have more options.</a:t>
            </a:r>
          </a:p>
        </p:txBody>
      </p:sp>
    </p:spTree>
    <p:extLst>
      <p:ext uri="{BB962C8B-B14F-4D97-AF65-F5344CB8AC3E}">
        <p14:creationId xmlns:p14="http://schemas.microsoft.com/office/powerpoint/2010/main" val="462930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Repeat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609600" y="914400"/>
            <a:ext cx="7543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repeat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is a built-in predicate (clause) that always succeeds and always creates a backtracking point. 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repeat</a:t>
            </a:r>
            <a:r>
              <a:rPr lang="en-US" dirty="0">
                <a:cs typeface="Times New Roman" pitchFamily="18" charset="0"/>
              </a:rPr>
              <a:t> could be used to create an infinite loop.</a:t>
            </a:r>
          </a:p>
          <a:p>
            <a:pPr marL="457200" indent="-4572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dirty="0">
                <a:cs typeface="Times New Roman" pitchFamily="18" charset="0"/>
              </a:rPr>
              <a:t>Use a 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fail</a:t>
            </a:r>
            <a:r>
              <a:rPr lang="en-US" dirty="0">
                <a:cs typeface="Times New Roman" pitchFamily="18" charset="0"/>
              </a:rPr>
              <a:t> clause to make sure it returns to the backtrack point.</a:t>
            </a:r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>
            <a:off x="3787775" y="30130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73375" y="3394075"/>
            <a:ext cx="1660525" cy="1066800"/>
            <a:chOff x="1810" y="2138"/>
            <a:chExt cx="1046" cy="672"/>
          </a:xfrm>
        </p:grpSpPr>
        <p:sp>
          <p:nvSpPr>
            <p:cNvPr id="81938" name="Rectangle 6"/>
            <p:cNvSpPr>
              <a:spLocks noChangeArrowheads="1"/>
            </p:cNvSpPr>
            <p:nvPr/>
          </p:nvSpPr>
          <p:spPr bwMode="auto">
            <a:xfrm>
              <a:off x="2050" y="2138"/>
              <a:ext cx="8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</a:rPr>
                <a:t>repeat</a:t>
              </a:r>
            </a:p>
          </p:txBody>
        </p:sp>
        <p:sp>
          <p:nvSpPr>
            <p:cNvPr id="81939" name="Oval 7"/>
            <p:cNvSpPr>
              <a:spLocks noChangeArrowheads="1"/>
            </p:cNvSpPr>
            <p:nvPr/>
          </p:nvSpPr>
          <p:spPr bwMode="auto">
            <a:xfrm>
              <a:off x="1810" y="218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Courier New" pitchFamily="49" charset="0"/>
                </a:rPr>
                <a:t>B</a:t>
              </a:r>
            </a:p>
          </p:txBody>
        </p:sp>
        <p:sp>
          <p:nvSpPr>
            <p:cNvPr id="81940" name="Line 8"/>
            <p:cNvSpPr>
              <a:spLocks noChangeShapeType="1"/>
            </p:cNvSpPr>
            <p:nvPr/>
          </p:nvSpPr>
          <p:spPr bwMode="auto">
            <a:xfrm>
              <a:off x="2386" y="242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797175" y="4527550"/>
            <a:ext cx="2374900" cy="1381125"/>
            <a:chOff x="1762" y="2852"/>
            <a:chExt cx="1496" cy="870"/>
          </a:xfrm>
        </p:grpSpPr>
        <p:sp>
          <p:nvSpPr>
            <p:cNvPr id="81935" name="Text Box 10"/>
            <p:cNvSpPr txBox="1">
              <a:spLocks noChangeArrowheads="1"/>
            </p:cNvSpPr>
            <p:nvPr/>
          </p:nvSpPr>
          <p:spPr bwMode="auto">
            <a:xfrm>
              <a:off x="1762" y="2852"/>
              <a:ext cx="14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</a:rPr>
                <a:t>do something</a:t>
              </a:r>
            </a:p>
          </p:txBody>
        </p:sp>
        <p:sp>
          <p:nvSpPr>
            <p:cNvPr id="81936" name="Line 11"/>
            <p:cNvSpPr>
              <a:spLocks noChangeShapeType="1"/>
            </p:cNvSpPr>
            <p:nvPr/>
          </p:nvSpPr>
          <p:spPr bwMode="auto">
            <a:xfrm>
              <a:off x="2386" y="314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7" name="AutoShape 12"/>
            <p:cNvSpPr>
              <a:spLocks noChangeArrowheads="1"/>
            </p:cNvSpPr>
            <p:nvPr/>
          </p:nvSpPr>
          <p:spPr bwMode="auto">
            <a:xfrm>
              <a:off x="2194" y="3530"/>
              <a:ext cx="384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Courier New" pitchFamily="49" charset="0"/>
                </a:rPr>
                <a:t>fail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492375" y="3470275"/>
            <a:ext cx="1143000" cy="990600"/>
            <a:chOff x="1570" y="2186"/>
            <a:chExt cx="720" cy="624"/>
          </a:xfrm>
        </p:grpSpPr>
        <p:sp>
          <p:nvSpPr>
            <p:cNvPr id="81933" name="Freeform 14"/>
            <p:cNvSpPr>
              <a:spLocks/>
            </p:cNvSpPr>
            <p:nvPr/>
          </p:nvSpPr>
          <p:spPr bwMode="auto">
            <a:xfrm>
              <a:off x="1906" y="2378"/>
              <a:ext cx="384" cy="432"/>
            </a:xfrm>
            <a:custGeom>
              <a:avLst/>
              <a:gdLst>
                <a:gd name="T0" fmla="*/ 0 w 384"/>
                <a:gd name="T1" fmla="*/ 0 h 384"/>
                <a:gd name="T2" fmla="*/ 0 w 384"/>
                <a:gd name="T3" fmla="*/ 182 h 384"/>
                <a:gd name="T4" fmla="*/ 384 w 384"/>
                <a:gd name="T5" fmla="*/ 182 h 384"/>
                <a:gd name="T6" fmla="*/ 384 w 384"/>
                <a:gd name="T7" fmla="*/ 486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384"/>
                <a:gd name="T14" fmla="*/ 384 w 384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384">
                  <a:moveTo>
                    <a:pt x="0" y="0"/>
                  </a:moveTo>
                  <a:lnTo>
                    <a:pt x="0" y="144"/>
                  </a:lnTo>
                  <a:lnTo>
                    <a:pt x="384" y="144"/>
                  </a:lnTo>
                  <a:lnTo>
                    <a:pt x="384" y="384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4" name="Oval 15"/>
            <p:cNvSpPr>
              <a:spLocks noChangeArrowheads="1"/>
            </p:cNvSpPr>
            <p:nvPr/>
          </p:nvSpPr>
          <p:spPr bwMode="auto">
            <a:xfrm>
              <a:off x="1570" y="218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Courier New" pitchFamily="49" charset="0"/>
                </a:rPr>
                <a:t>B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882775" y="3317875"/>
            <a:ext cx="1371600" cy="1143000"/>
            <a:chOff x="1186" y="2090"/>
            <a:chExt cx="864" cy="720"/>
          </a:xfrm>
        </p:grpSpPr>
        <p:sp>
          <p:nvSpPr>
            <p:cNvPr id="81929" name="Text Box 17"/>
            <p:cNvSpPr txBox="1">
              <a:spLocks noChangeArrowheads="1"/>
            </p:cNvSpPr>
            <p:nvPr/>
          </p:nvSpPr>
          <p:spPr bwMode="auto">
            <a:xfrm>
              <a:off x="1339" y="2090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</a:rPr>
                <a:t>…</a:t>
              </a:r>
            </a:p>
          </p:txBody>
        </p:sp>
        <p:grpSp>
          <p:nvGrpSpPr>
            <p:cNvPr id="81930" name="Group 18"/>
            <p:cNvGrpSpPr>
              <a:grpSpLocks/>
            </p:cNvGrpSpPr>
            <p:nvPr/>
          </p:nvGrpSpPr>
          <p:grpSpPr bwMode="auto">
            <a:xfrm>
              <a:off x="1186" y="2186"/>
              <a:ext cx="864" cy="624"/>
              <a:chOff x="1186" y="2186"/>
              <a:chExt cx="864" cy="624"/>
            </a:xfrm>
          </p:grpSpPr>
          <p:sp>
            <p:nvSpPr>
              <p:cNvPr id="81931" name="Oval 19"/>
              <p:cNvSpPr>
                <a:spLocks noChangeArrowheads="1"/>
              </p:cNvSpPr>
              <p:nvPr/>
            </p:nvSpPr>
            <p:spPr bwMode="auto">
              <a:xfrm>
                <a:off x="1186" y="2186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81932" name="Freeform 20"/>
              <p:cNvSpPr>
                <a:spLocks/>
              </p:cNvSpPr>
              <p:nvPr/>
            </p:nvSpPr>
            <p:spPr bwMode="auto">
              <a:xfrm>
                <a:off x="1281" y="2378"/>
                <a:ext cx="769" cy="432"/>
              </a:xfrm>
              <a:custGeom>
                <a:avLst/>
                <a:gdLst>
                  <a:gd name="T0" fmla="*/ 0 w 624"/>
                  <a:gd name="T1" fmla="*/ 0 h 432"/>
                  <a:gd name="T2" fmla="*/ 0 w 624"/>
                  <a:gd name="T3" fmla="*/ 240 h 432"/>
                  <a:gd name="T4" fmla="*/ 624 w 624"/>
                  <a:gd name="T5" fmla="*/ 240 h 432"/>
                  <a:gd name="T6" fmla="*/ 624 w 624"/>
                  <a:gd name="T7" fmla="*/ 432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432"/>
                  <a:gd name="T14" fmla="*/ 624 w 624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432">
                    <a:moveTo>
                      <a:pt x="0" y="0"/>
                    </a:moveTo>
                    <a:lnTo>
                      <a:pt x="0" y="240"/>
                    </a:lnTo>
                    <a:lnTo>
                      <a:pt x="624" y="240"/>
                    </a:lnTo>
                    <a:lnTo>
                      <a:pt x="624" y="432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" name="Freeform 5"/>
          <p:cNvSpPr/>
          <p:nvPr/>
        </p:nvSpPr>
        <p:spPr bwMode="auto">
          <a:xfrm>
            <a:off x="3774332" y="3239311"/>
            <a:ext cx="1955259" cy="2957208"/>
          </a:xfrm>
          <a:custGeom>
            <a:avLst/>
            <a:gdLst>
              <a:gd name="connsiteX0" fmla="*/ 0 w 1955259"/>
              <a:gd name="connsiteY0" fmla="*/ 2733472 h 2957208"/>
              <a:gd name="connsiteX1" fmla="*/ 9728 w 1955259"/>
              <a:gd name="connsiteY1" fmla="*/ 2947480 h 2957208"/>
              <a:gd name="connsiteX2" fmla="*/ 1935804 w 1955259"/>
              <a:gd name="connsiteY2" fmla="*/ 2957208 h 2957208"/>
              <a:gd name="connsiteX3" fmla="*/ 1955259 w 1955259"/>
              <a:gd name="connsiteY3" fmla="*/ 0 h 2957208"/>
              <a:gd name="connsiteX4" fmla="*/ 58366 w 1955259"/>
              <a:gd name="connsiteY4" fmla="*/ 9727 h 29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259" h="2957208">
                <a:moveTo>
                  <a:pt x="0" y="2733472"/>
                </a:moveTo>
                <a:lnTo>
                  <a:pt x="9728" y="2947480"/>
                </a:lnTo>
                <a:lnTo>
                  <a:pt x="1935804" y="2957208"/>
                </a:lnTo>
                <a:lnTo>
                  <a:pt x="1955259" y="0"/>
                </a:lnTo>
                <a:lnTo>
                  <a:pt x="58366" y="972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00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Repeat forever</a:t>
            </a:r>
          </a:p>
        </p:txBody>
      </p:sp>
      <p:sp>
        <p:nvSpPr>
          <p:cNvPr id="82947" name="Rectangle 5"/>
          <p:cNvSpPr>
            <a:spLocks noChangeArrowheads="1"/>
          </p:cNvSpPr>
          <p:nvPr/>
        </p:nvSpPr>
        <p:spPr bwMode="auto">
          <a:xfrm>
            <a:off x="587375" y="1371600"/>
            <a:ext cx="7772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2457450" algn="l"/>
                <a:tab pos="5029200" algn="l"/>
                <a:tab pos="5486400" algn="l"/>
              </a:tabLst>
            </a:pPr>
            <a:r>
              <a:rPr lang="en-US" dirty="0" err="1">
                <a:latin typeface="Courier New" pitchFamily="49" charset="0"/>
                <a:cs typeface="Times New Roman" pitchFamily="18" charset="0"/>
              </a:rPr>
              <a:t>get_forever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 :-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2457450" algn="l"/>
                <a:tab pos="5029200" algn="l"/>
                <a:tab pos="5486400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repeat,	</a:t>
            </a:r>
            <a:r>
              <a:rPr lang="en-US" dirty="0">
                <a:latin typeface="Arial Unicode MS" pitchFamily="34" charset="-128"/>
              </a:rPr>
              <a:t> %</a:t>
            </a:r>
            <a:r>
              <a:rPr lang="en-US" dirty="0">
                <a:cs typeface="Times New Roman" pitchFamily="18" charset="0"/>
              </a:rPr>
              <a:t> add a backtracking point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2457450" algn="l"/>
                <a:tab pos="5029200" algn="l"/>
                <a:tab pos="5486400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get(X),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dirty="0">
                <a:latin typeface="Arial Unicode MS" pitchFamily="34" charset="-128"/>
              </a:rPr>
              <a:t> %</a:t>
            </a:r>
            <a:r>
              <a:rPr lang="en-US" dirty="0">
                <a:cs typeface="Times New Roman" pitchFamily="18" charset="0"/>
              </a:rPr>
              <a:t> enter a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printable</a:t>
            </a:r>
            <a:r>
              <a:rPr lang="en-US" dirty="0">
                <a:cs typeface="Times New Roman" pitchFamily="18" charset="0"/>
              </a:rPr>
              <a:t> char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2457450" algn="l"/>
                <a:tab pos="5029200" algn="l"/>
                <a:tab pos="5486400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write(X), 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2457450" algn="l"/>
                <a:tab pos="5029200" algn="l"/>
                <a:tab pos="5486400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dirty="0" err="1">
                <a:latin typeface="Courier New" pitchFamily="49" charset="0"/>
                <a:cs typeface="Times New Roman" pitchFamily="18" charset="0"/>
              </a:rPr>
              <a:t>nl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,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2457450" algn="l"/>
                <a:tab pos="5029200" algn="l"/>
                <a:tab pos="5486400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fail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.	</a:t>
            </a:r>
            <a:r>
              <a:rPr lang="en-US" dirty="0">
                <a:latin typeface="Arial Unicode MS" pitchFamily="34" charset="-128"/>
              </a:rPr>
              <a:t> %</a:t>
            </a:r>
            <a:r>
              <a:rPr lang="en-US" dirty="0"/>
              <a:t> to return to last backtracking point. 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2457450" algn="l"/>
                <a:tab pos="5029200" algn="l"/>
                <a:tab pos="5486400" algn="l"/>
              </a:tabLst>
            </a:pPr>
            <a:r>
              <a:rPr lang="en-US" dirty="0"/>
              <a:t>			 </a:t>
            </a:r>
            <a:r>
              <a:rPr lang="en-US" dirty="0">
                <a:latin typeface="Arial Unicode MS" pitchFamily="34" charset="-128"/>
              </a:rPr>
              <a:t>%</a:t>
            </a:r>
            <a:r>
              <a:rPr lang="en-US" dirty="0"/>
              <a:t>   Without “fail”, it will succeed.   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82948" name="Rectangle 7"/>
          <p:cNvSpPr>
            <a:spLocks noChangeArrowheads="1"/>
          </p:cNvSpPr>
          <p:nvPr/>
        </p:nvSpPr>
        <p:spPr bwMode="auto">
          <a:xfrm>
            <a:off x="739775" y="5048250"/>
            <a:ext cx="73152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fail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is a build-in predicate that always fails (returns</a:t>
            </a:r>
            <a:r>
              <a:rPr lang="en-US" dirty="0">
                <a:latin typeface="Courier New" pitchFamily="49" charset="0"/>
              </a:rPr>
              <a:t> false</a:t>
            </a:r>
            <a:r>
              <a:rPr lang="en-US" dirty="0"/>
              <a:t>).</a:t>
            </a:r>
          </a:p>
        </p:txBody>
      </p:sp>
      <p:sp>
        <p:nvSpPr>
          <p:cNvPr id="82949" name="Freeform 8"/>
          <p:cNvSpPr>
            <a:spLocks/>
          </p:cNvSpPr>
          <p:nvPr/>
        </p:nvSpPr>
        <p:spPr bwMode="auto">
          <a:xfrm>
            <a:off x="685800" y="2092325"/>
            <a:ext cx="762000" cy="2209800"/>
          </a:xfrm>
          <a:custGeom>
            <a:avLst/>
            <a:gdLst>
              <a:gd name="T0" fmla="*/ 1209675000 w 480"/>
              <a:gd name="T1" fmla="*/ 2147483647 h 1392"/>
              <a:gd name="T2" fmla="*/ 1209675000 w 480"/>
              <a:gd name="T3" fmla="*/ 2147483647 h 1392"/>
              <a:gd name="T4" fmla="*/ 0 w 480"/>
              <a:gd name="T5" fmla="*/ 2147483647 h 1392"/>
              <a:gd name="T6" fmla="*/ 0 w 480"/>
              <a:gd name="T7" fmla="*/ 0 h 1392"/>
              <a:gd name="T8" fmla="*/ 483870000 w 480"/>
              <a:gd name="T9" fmla="*/ 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1392"/>
              <a:gd name="T17" fmla="*/ 480 w 480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1392">
                <a:moveTo>
                  <a:pt x="480" y="1248"/>
                </a:moveTo>
                <a:lnTo>
                  <a:pt x="480" y="1392"/>
                </a:lnTo>
                <a:lnTo>
                  <a:pt x="0" y="1392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6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043780" y="727075"/>
            <a:ext cx="7414419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 algn="just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Introduction</a:t>
            </a:r>
          </a:p>
          <a:p>
            <a:pPr marL="798513" lvl="1" indent="-338138" algn="just">
              <a:buFontTx/>
              <a:buChar char="•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Logic programming paradigm</a:t>
            </a:r>
          </a:p>
          <a:p>
            <a:pPr marL="798513" lvl="1" indent="-338138" algn="just">
              <a:buFontTx/>
              <a:buChar char="•"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Prolog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 programs: facts, rules, and goals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Factbase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" charset="0"/>
              <a:cs typeface="Times New Roman" pitchFamily="18" charset="0"/>
            </a:endParaRPr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Goals (Questions)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Rulebase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 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Compound questions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Arithmetic operations, graph, and basic recursion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More graph operations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Parameter Passing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More recursive programs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Structures of facts and rules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Pairs, lists, membership, and their operations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Cut and Flow Control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Final Review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Chapter 5 Outline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452083" y="5527675"/>
            <a:ext cx="535961" cy="48743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5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500"/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5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Repeat until succeed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533401" y="19050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dirty="0" err="1">
                <a:latin typeface="Courier New" pitchFamily="49" charset="0"/>
                <a:cs typeface="Times New Roman" pitchFamily="18" charset="0"/>
              </a:rPr>
              <a:t>get_digit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(X) :- </a:t>
            </a:r>
            <a:r>
              <a:rPr lang="en-US" dirty="0">
                <a:latin typeface="Courier New" pitchFamily="49" charset="0"/>
              </a:rPr>
              <a:t>	</a:t>
            </a:r>
            <a:endParaRPr lang="en-US" dirty="0">
              <a:cs typeface="Times New Roman" pitchFamily="18" charset="0"/>
            </a:endParaRPr>
          </a:p>
          <a:p>
            <a:pPr marL="457200" indent="-4572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repeat, 	</a:t>
            </a:r>
            <a:r>
              <a:rPr lang="en-US" dirty="0">
                <a:latin typeface="Arial Unicode MS" pitchFamily="34" charset="-128"/>
              </a:rPr>
              <a:t> %</a:t>
            </a:r>
            <a:r>
              <a:rPr lang="en-US" dirty="0"/>
              <a:t> add a backtracking point</a:t>
            </a:r>
            <a:endParaRPr lang="en-US" dirty="0"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write(‘please enter a digit'), </a:t>
            </a:r>
            <a:r>
              <a:rPr lang="en-US" dirty="0" err="1">
                <a:latin typeface="Courier New" pitchFamily="49" charset="0"/>
                <a:cs typeface="Times New Roman" pitchFamily="18" charset="0"/>
              </a:rPr>
              <a:t>nl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,</a:t>
            </a:r>
          </a:p>
          <a:p>
            <a:pPr marL="457200" indent="-4572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get0(X1),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dirty="0">
                <a:latin typeface="Arial Unicode MS" pitchFamily="34" charset="-128"/>
              </a:rPr>
              <a:t> %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get any character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marL="457200" indent="-4572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X1 &gt; 47,  </a:t>
            </a:r>
            <a:r>
              <a:rPr lang="en-US" dirty="0">
                <a:cs typeface="Times New Roman" pitchFamily="18" charset="0"/>
              </a:rPr>
              <a:t>	</a:t>
            </a:r>
            <a:r>
              <a:rPr lang="en-US" dirty="0">
                <a:latin typeface="Arial Unicode MS" pitchFamily="34" charset="-128"/>
              </a:rPr>
              <a:t> %</a:t>
            </a:r>
            <a:r>
              <a:rPr lang="en-US" dirty="0">
                <a:cs typeface="Times New Roman" pitchFamily="18" charset="0"/>
              </a:rPr>
              <a:t> will fail if not digit</a:t>
            </a:r>
          </a:p>
          <a:p>
            <a:pPr marL="457200" indent="-4572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X1 &lt; 58,</a:t>
            </a:r>
          </a:p>
          <a:p>
            <a:pPr marL="457200" indent="-4572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X is X1 - 48, </a:t>
            </a:r>
          </a:p>
          <a:p>
            <a:pPr marL="457200" indent="-4572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!.	      	</a:t>
            </a:r>
            <a:r>
              <a:rPr lang="en-US" dirty="0">
                <a:latin typeface="Arial Unicode MS" pitchFamily="34" charset="-128"/>
              </a:rPr>
              <a:t> %</a:t>
            </a:r>
            <a:r>
              <a:rPr lang="en-US" dirty="0">
                <a:cs typeface="Times New Roman" pitchFamily="18" charset="0"/>
              </a:rPr>
              <a:t> remove backtracking points 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609600" y="803275"/>
            <a:ext cx="754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>
                <a:cs typeface="Times New Roman" pitchFamily="18" charset="0"/>
              </a:rPr>
              <a:t>The following rule stops only if a digit is entered, otherwise, it repeatedly asks for input.</a:t>
            </a:r>
          </a:p>
        </p:txBody>
      </p:sp>
    </p:spTree>
    <p:extLst>
      <p:ext uri="{BB962C8B-B14F-4D97-AF65-F5344CB8AC3E}">
        <p14:creationId xmlns:p14="http://schemas.microsoft.com/office/powerpoint/2010/main" val="272856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Program Control and Efficiency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587375" y="714375"/>
            <a:ext cx="7620000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defTabSz="912813">
              <a:lnSpc>
                <a:spcPct val="150000"/>
              </a:lnSpc>
              <a:buFontTx/>
              <a:buChar char="•"/>
              <a:tabLst>
                <a:tab pos="1028700" algn="l"/>
                <a:tab pos="2119313" algn="l"/>
                <a:tab pos="3309938" algn="l"/>
                <a:tab pos="4452938" algn="l"/>
              </a:tabLst>
            </a:pPr>
            <a:r>
              <a:rPr lang="en-US" dirty="0"/>
              <a:t>Make proper clause Arrangement. Put the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most</a:t>
            </a:r>
          </a:p>
          <a:p>
            <a:pPr marL="914400" lvl="1" indent="-457200" defTabSz="912813">
              <a:lnSpc>
                <a:spcPct val="130000"/>
              </a:lnSpc>
              <a:buFont typeface="Wingdings" pitchFamily="2" charset="2"/>
              <a:buChar char="ü"/>
              <a:tabLst>
                <a:tab pos="1028700" algn="l"/>
                <a:tab pos="2119313" algn="l"/>
                <a:tab pos="3309938" algn="l"/>
                <a:tab pos="4452938" algn="l"/>
              </a:tabLst>
            </a:pPr>
            <a:r>
              <a:rPr lang="en-US" dirty="0"/>
              <a:t>	frequently used predicates first;</a:t>
            </a:r>
          </a:p>
          <a:p>
            <a:pPr marL="914400" lvl="1" indent="-457200" defTabSz="912813">
              <a:lnSpc>
                <a:spcPct val="130000"/>
              </a:lnSpc>
              <a:buFont typeface="Wingdings" pitchFamily="2" charset="2"/>
              <a:buChar char="ü"/>
              <a:tabLst>
                <a:tab pos="1028700" algn="l"/>
                <a:tab pos="2119313" algn="l"/>
                <a:tab pos="3309938" algn="l"/>
                <a:tab pos="4452938" algn="l"/>
              </a:tabLst>
            </a:pPr>
            <a:r>
              <a:rPr lang="en-US" dirty="0"/>
              <a:t>	with fewest possible matches first;</a:t>
            </a:r>
          </a:p>
          <a:p>
            <a:pPr marL="457200" indent="-457200" defTabSz="912813">
              <a:lnSpc>
                <a:spcPct val="150000"/>
              </a:lnSpc>
              <a:buFontTx/>
              <a:buChar char="•"/>
              <a:tabLst>
                <a:tab pos="1028700" algn="l"/>
                <a:tab pos="2119313" algn="l"/>
                <a:tab pos="3309938" algn="l"/>
                <a:tab pos="4452938" algn="l"/>
              </a:tabLst>
            </a:pPr>
            <a:r>
              <a:rPr lang="en-US" dirty="0"/>
              <a:t>Use the cut </a:t>
            </a:r>
            <a:r>
              <a:rPr lang="en-US" dirty="0">
                <a:solidFill>
                  <a:srgbClr val="CC3300"/>
                </a:solidFill>
              </a:rPr>
              <a:t>(!) </a:t>
            </a:r>
            <a:r>
              <a:rPr lang="en-US" dirty="0"/>
              <a:t>if you know that there is only one solution or you only want one solution.</a:t>
            </a:r>
          </a:p>
          <a:p>
            <a:pPr marL="457200" indent="-457200" defTabSz="912813">
              <a:lnSpc>
                <a:spcPct val="150000"/>
              </a:lnSpc>
              <a:tabLst>
                <a:tab pos="1028700" algn="l"/>
                <a:tab pos="2119313" algn="l"/>
                <a:tab pos="3309938" algn="l"/>
                <a:tab pos="4452938" algn="l"/>
              </a:tabLst>
            </a:pPr>
            <a:r>
              <a:rPr lang="en-US" dirty="0"/>
              <a:t>	Note, the cut change the way the database is searched. Make sure that it is exactly what you want.</a:t>
            </a:r>
          </a:p>
          <a:p>
            <a:pPr marL="457200" indent="-457200" defTabSz="912813">
              <a:lnSpc>
                <a:spcPct val="150000"/>
              </a:lnSpc>
              <a:buFontTx/>
              <a:buChar char="•"/>
              <a:tabLst>
                <a:tab pos="1028700" algn="l"/>
                <a:tab pos="2119313" algn="l"/>
                <a:tab pos="3309938" algn="l"/>
                <a:tab pos="4452938" algn="l"/>
              </a:tabLst>
            </a:pPr>
            <a:r>
              <a:rPr lang="en-US" dirty="0"/>
              <a:t>Use tail-recursion for efficiency. However, tail-recursion may be logically more difficult to understand.</a:t>
            </a:r>
          </a:p>
          <a:p>
            <a:pPr marL="457200" indent="-457200" defTabSz="912813">
              <a:lnSpc>
                <a:spcPct val="150000"/>
              </a:lnSpc>
              <a:buFontTx/>
              <a:buChar char="•"/>
              <a:tabLst>
                <a:tab pos="1028700" algn="l"/>
                <a:tab pos="2119313" algn="l"/>
                <a:tab pos="3309938" algn="l"/>
                <a:tab pos="4452938" algn="l"/>
              </a:tabLst>
            </a:pPr>
            <a:r>
              <a:rPr lang="en-US" dirty="0"/>
              <a:t>Avoid circular definition</a:t>
            </a:r>
          </a:p>
        </p:txBody>
      </p:sp>
    </p:spTree>
    <p:extLst>
      <p:ext uri="{BB962C8B-B14F-4D97-AF65-F5344CB8AC3E}">
        <p14:creationId xmlns:p14="http://schemas.microsoft.com/office/powerpoint/2010/main" val="4056488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5"/>
          <p:cNvSpPr>
            <a:spLocks noChangeArrowheads="1"/>
          </p:cNvSpPr>
          <p:nvPr/>
        </p:nvSpPr>
        <p:spPr bwMode="auto">
          <a:xfrm>
            <a:off x="76200" y="125413"/>
            <a:ext cx="8435975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Dynamically Modify Prolog Database (Retract)</a:t>
            </a:r>
          </a:p>
        </p:txBody>
      </p:sp>
      <p:sp>
        <p:nvSpPr>
          <p:cNvPr id="88067" name="Text Box 6"/>
          <p:cNvSpPr txBox="1">
            <a:spLocks noChangeArrowheads="1"/>
          </p:cNvSpPr>
          <p:nvPr/>
        </p:nvSpPr>
        <p:spPr bwMode="auto">
          <a:xfrm>
            <a:off x="647700" y="768350"/>
            <a:ext cx="7559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You could dynamically remove and add facts and rules into a Prolog Database using some build-in predicates.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63575" y="1946275"/>
            <a:ext cx="5662613" cy="2819400"/>
            <a:chOff x="418" y="1226"/>
            <a:chExt cx="3567" cy="1776"/>
          </a:xfrm>
        </p:grpSpPr>
        <p:sp>
          <p:nvSpPr>
            <p:cNvPr id="88077" name="Text Box 7"/>
            <p:cNvSpPr txBox="1">
              <a:spLocks noChangeArrowheads="1"/>
            </p:cNvSpPr>
            <p:nvPr/>
          </p:nvSpPr>
          <p:spPr bwMode="auto">
            <a:xfrm>
              <a:off x="418" y="1334"/>
              <a:ext cx="1920" cy="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2813">
                <a:lnSpc>
                  <a:spcPct val="14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>
                  <a:latin typeface="Arial Unicode MS" pitchFamily="34" charset="-128"/>
                </a:rPr>
                <a:t>edge(a,b). </a:t>
              </a:r>
            </a:p>
            <a:p>
              <a:pPr defTabSz="912813">
                <a:lnSpc>
                  <a:spcPct val="14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>
                  <a:latin typeface="Arial Unicode MS" pitchFamily="34" charset="-128"/>
                </a:rPr>
                <a:t>edge(a,c). </a:t>
              </a:r>
            </a:p>
            <a:p>
              <a:pPr defTabSz="912813">
                <a:lnSpc>
                  <a:spcPct val="14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>
                  <a:latin typeface="Arial Unicode MS" pitchFamily="34" charset="-128"/>
                </a:rPr>
                <a:t>edge(b,d). </a:t>
              </a:r>
            </a:p>
            <a:p>
              <a:pPr defTabSz="912813">
                <a:lnSpc>
                  <a:spcPct val="14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>
                  <a:latin typeface="Arial Unicode MS" pitchFamily="34" charset="-128"/>
                </a:rPr>
                <a:t>edge(c,d). </a:t>
              </a:r>
            </a:p>
            <a:p>
              <a:pPr defTabSz="912813">
                <a:lnSpc>
                  <a:spcPct val="14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>
                  <a:latin typeface="Arial Unicode MS" pitchFamily="34" charset="-128"/>
                </a:rPr>
                <a:t>edge(c,f). </a:t>
              </a:r>
            </a:p>
          </p:txBody>
        </p:sp>
        <p:grpSp>
          <p:nvGrpSpPr>
            <p:cNvPr id="88078" name="Group 32"/>
            <p:cNvGrpSpPr>
              <a:grpSpLocks/>
            </p:cNvGrpSpPr>
            <p:nvPr/>
          </p:nvGrpSpPr>
          <p:grpSpPr bwMode="auto">
            <a:xfrm>
              <a:off x="2112" y="1226"/>
              <a:ext cx="1873" cy="1267"/>
              <a:chOff x="2112" y="1226"/>
              <a:chExt cx="1873" cy="1267"/>
            </a:xfrm>
          </p:grpSpPr>
          <p:sp>
            <p:nvSpPr>
              <p:cNvPr id="88079" name="Oval 8"/>
              <p:cNvSpPr>
                <a:spLocks noChangeArrowheads="1"/>
              </p:cNvSpPr>
              <p:nvPr/>
            </p:nvSpPr>
            <p:spPr bwMode="auto">
              <a:xfrm>
                <a:off x="2682" y="1226"/>
                <a:ext cx="245" cy="25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88080" name="Oval 9"/>
              <p:cNvSpPr>
                <a:spLocks noChangeArrowheads="1"/>
              </p:cNvSpPr>
              <p:nvPr/>
            </p:nvSpPr>
            <p:spPr bwMode="auto">
              <a:xfrm>
                <a:off x="2112" y="1733"/>
                <a:ext cx="244" cy="25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  <p:sp>
            <p:nvSpPr>
              <p:cNvPr id="88081" name="Oval 10"/>
              <p:cNvSpPr>
                <a:spLocks noChangeArrowheads="1"/>
              </p:cNvSpPr>
              <p:nvPr/>
            </p:nvSpPr>
            <p:spPr bwMode="auto">
              <a:xfrm>
                <a:off x="3252" y="1733"/>
                <a:ext cx="245" cy="25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88082" name="Oval 11"/>
              <p:cNvSpPr>
                <a:spLocks noChangeArrowheads="1"/>
              </p:cNvSpPr>
              <p:nvPr/>
            </p:nvSpPr>
            <p:spPr bwMode="auto">
              <a:xfrm>
                <a:off x="2682" y="2240"/>
                <a:ext cx="245" cy="25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88083" name="Oval 13"/>
              <p:cNvSpPr>
                <a:spLocks noChangeArrowheads="1"/>
              </p:cNvSpPr>
              <p:nvPr/>
            </p:nvSpPr>
            <p:spPr bwMode="auto">
              <a:xfrm>
                <a:off x="3741" y="2240"/>
                <a:ext cx="244" cy="25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  <p:cxnSp>
            <p:nvCxnSpPr>
              <p:cNvPr id="88084" name="AutoShape 16"/>
              <p:cNvCxnSpPr>
                <a:cxnSpLocks noChangeShapeType="1"/>
                <a:stCxn id="88079" idx="3"/>
                <a:endCxn id="88080" idx="7"/>
              </p:cNvCxnSpPr>
              <p:nvPr/>
            </p:nvCxnSpPr>
            <p:spPr bwMode="auto">
              <a:xfrm flipH="1">
                <a:off x="2320" y="1442"/>
                <a:ext cx="398" cy="3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8085" name="AutoShape 17"/>
              <p:cNvCxnSpPr>
                <a:cxnSpLocks noChangeShapeType="1"/>
                <a:stCxn id="88079" idx="5"/>
                <a:endCxn id="88081" idx="1"/>
              </p:cNvCxnSpPr>
              <p:nvPr/>
            </p:nvCxnSpPr>
            <p:spPr bwMode="auto">
              <a:xfrm>
                <a:off x="2891" y="1442"/>
                <a:ext cx="397" cy="3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8086" name="AutoShape 18"/>
              <p:cNvCxnSpPr>
                <a:cxnSpLocks noChangeShapeType="1"/>
                <a:stCxn id="88080" idx="5"/>
                <a:endCxn id="88082" idx="1"/>
              </p:cNvCxnSpPr>
              <p:nvPr/>
            </p:nvCxnSpPr>
            <p:spPr bwMode="auto">
              <a:xfrm>
                <a:off x="2321" y="1949"/>
                <a:ext cx="397" cy="3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8087" name="AutoShape 19"/>
              <p:cNvCxnSpPr>
                <a:cxnSpLocks noChangeShapeType="1"/>
                <a:stCxn id="88081" idx="3"/>
                <a:endCxn id="88082" idx="7"/>
              </p:cNvCxnSpPr>
              <p:nvPr/>
            </p:nvCxnSpPr>
            <p:spPr bwMode="auto">
              <a:xfrm flipH="1">
                <a:off x="2891" y="1949"/>
                <a:ext cx="397" cy="3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8088" name="AutoShape 21"/>
              <p:cNvCxnSpPr>
                <a:cxnSpLocks noChangeShapeType="1"/>
                <a:stCxn id="88081" idx="5"/>
                <a:endCxn id="88083" idx="1"/>
              </p:cNvCxnSpPr>
              <p:nvPr/>
            </p:nvCxnSpPr>
            <p:spPr bwMode="auto">
              <a:xfrm>
                <a:off x="3461" y="1949"/>
                <a:ext cx="316" cy="3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sp>
        <p:nvSpPr>
          <p:cNvPr id="306203" name="Text Box 27"/>
          <p:cNvSpPr txBox="1">
            <a:spLocks noChangeArrowheads="1"/>
          </p:cNvSpPr>
          <p:nvPr/>
        </p:nvSpPr>
        <p:spPr bwMode="auto">
          <a:xfrm>
            <a:off x="663575" y="5451475"/>
            <a:ext cx="3581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solidFill>
                  <a:schemeClr val="accent2"/>
                </a:solidFill>
                <a:latin typeface="Arial Unicode MS" pitchFamily="34" charset="-128"/>
              </a:rPr>
              <a:t>| ?- retract(edge(d, e)).</a:t>
            </a:r>
          </a:p>
        </p:txBody>
      </p:sp>
      <p:sp>
        <p:nvSpPr>
          <p:cNvPr id="306204" name="Text Box 28"/>
          <p:cNvSpPr txBox="1">
            <a:spLocks noChangeArrowheads="1"/>
          </p:cNvSpPr>
          <p:nvPr/>
        </p:nvSpPr>
        <p:spPr bwMode="auto">
          <a:xfrm>
            <a:off x="4854575" y="5451475"/>
            <a:ext cx="30480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>
                <a:solidFill>
                  <a:schemeClr val="accent2"/>
                </a:solidFill>
                <a:latin typeface="Arial Unicode MS" pitchFamily="34" charset="-128"/>
              </a:rPr>
              <a:t>| ?- abolish(edge/2).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63575" y="3957638"/>
            <a:ext cx="3983038" cy="1265237"/>
            <a:chOff x="418" y="2493"/>
            <a:chExt cx="2509" cy="797"/>
          </a:xfrm>
        </p:grpSpPr>
        <p:grpSp>
          <p:nvGrpSpPr>
            <p:cNvPr id="88073" name="Group 29"/>
            <p:cNvGrpSpPr>
              <a:grpSpLocks/>
            </p:cNvGrpSpPr>
            <p:nvPr/>
          </p:nvGrpSpPr>
          <p:grpSpPr bwMode="auto">
            <a:xfrm>
              <a:off x="2682" y="2493"/>
              <a:ext cx="245" cy="592"/>
              <a:chOff x="2682" y="2493"/>
              <a:chExt cx="245" cy="592"/>
            </a:xfrm>
          </p:grpSpPr>
          <p:sp>
            <p:nvSpPr>
              <p:cNvPr id="88075" name="Oval 12"/>
              <p:cNvSpPr>
                <a:spLocks noChangeArrowheads="1"/>
              </p:cNvSpPr>
              <p:nvPr/>
            </p:nvSpPr>
            <p:spPr bwMode="auto">
              <a:xfrm>
                <a:off x="2682" y="2831"/>
                <a:ext cx="245" cy="25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e</a:t>
                </a:r>
              </a:p>
            </p:txBody>
          </p:sp>
          <p:cxnSp>
            <p:nvCxnSpPr>
              <p:cNvPr id="88076" name="AutoShape 20"/>
              <p:cNvCxnSpPr>
                <a:cxnSpLocks noChangeShapeType="1"/>
                <a:stCxn id="88082" idx="4"/>
                <a:endCxn id="88075" idx="0"/>
              </p:cNvCxnSpPr>
              <p:nvPr/>
            </p:nvCxnSpPr>
            <p:spPr bwMode="auto">
              <a:xfrm>
                <a:off x="2804" y="2493"/>
                <a:ext cx="0" cy="3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88074" name="Rectangle 30"/>
            <p:cNvSpPr>
              <a:spLocks noChangeArrowheads="1"/>
            </p:cNvSpPr>
            <p:nvPr/>
          </p:nvSpPr>
          <p:spPr bwMode="auto">
            <a:xfrm>
              <a:off x="418" y="3002"/>
              <a:ext cx="9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</a:rPr>
                <a:t>edge(d,e).</a:t>
              </a:r>
            </a:p>
          </p:txBody>
        </p:sp>
      </p:grpSp>
      <p:sp>
        <p:nvSpPr>
          <p:cNvPr id="88072" name="Text Box 33"/>
          <p:cNvSpPr txBox="1">
            <a:spLocks noChangeArrowheads="1"/>
          </p:cNvSpPr>
          <p:nvPr/>
        </p:nvSpPr>
        <p:spPr bwMode="auto">
          <a:xfrm>
            <a:off x="663575" y="1641475"/>
            <a:ext cx="30480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>
                <a:solidFill>
                  <a:schemeClr val="accent2"/>
                </a:solidFill>
                <a:latin typeface="Arial Unicode MS" pitchFamily="34" charset="-128"/>
              </a:rPr>
              <a:t>:- dynamic edge/2.</a:t>
            </a:r>
          </a:p>
        </p:txBody>
      </p:sp>
    </p:spTree>
    <p:extLst>
      <p:ext uri="{BB962C8B-B14F-4D97-AF65-F5344CB8AC3E}">
        <p14:creationId xmlns:p14="http://schemas.microsoft.com/office/powerpoint/2010/main" val="159723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6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6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62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6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6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06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6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03" grpId="0"/>
      <p:bldP spid="30620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3"/>
          <p:cNvSpPr>
            <a:spLocks noChangeArrowheads="1"/>
          </p:cNvSpPr>
          <p:nvPr/>
        </p:nvSpPr>
        <p:spPr bwMode="auto">
          <a:xfrm>
            <a:off x="76200" y="125413"/>
            <a:ext cx="8435975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Dynamically Modify Prolog Database (Adding)</a:t>
            </a:r>
          </a:p>
        </p:txBody>
      </p:sp>
      <p:sp>
        <p:nvSpPr>
          <p:cNvPr id="89091" name="Text Box 25"/>
          <p:cNvSpPr txBox="1">
            <a:spLocks noChangeArrowheads="1"/>
          </p:cNvSpPr>
          <p:nvPr/>
        </p:nvSpPr>
        <p:spPr bwMode="auto">
          <a:xfrm>
            <a:off x="663575" y="879475"/>
            <a:ext cx="381000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>
                <a:solidFill>
                  <a:schemeClr val="accent2"/>
                </a:solidFill>
                <a:latin typeface="Arial" pitchFamily="34" charset="0"/>
              </a:rPr>
              <a:t>:- dynamic edge/2.</a:t>
            </a:r>
            <a:endParaRPr lang="en-US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endParaRPr lang="en-US">
              <a:latin typeface="Arial Unicode MS" pitchFamily="34" charset="-128"/>
            </a:endParaRP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>
                <a:latin typeface="Arial Unicode MS" pitchFamily="34" charset="-128"/>
              </a:rPr>
              <a:t>edge(a,b).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>
                <a:latin typeface="Arial Unicode MS" pitchFamily="34" charset="-128"/>
              </a:rPr>
              <a:t>edge(a,c).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>
                <a:latin typeface="Arial Unicode MS" pitchFamily="34" charset="-128"/>
              </a:rPr>
              <a:t>edge(b,d).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>
                <a:latin typeface="Arial Unicode MS" pitchFamily="34" charset="-128"/>
              </a:rPr>
              <a:t>edge(c,d).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>
                <a:latin typeface="Arial Unicode MS" pitchFamily="34" charset="-128"/>
              </a:rPr>
              <a:t>edge(c,f). </a:t>
            </a:r>
          </a:p>
        </p:txBody>
      </p:sp>
      <p:sp>
        <p:nvSpPr>
          <p:cNvPr id="89092" name="Oval 26"/>
          <p:cNvSpPr>
            <a:spLocks noChangeArrowheads="1"/>
          </p:cNvSpPr>
          <p:nvPr/>
        </p:nvSpPr>
        <p:spPr bwMode="auto">
          <a:xfrm>
            <a:off x="4257675" y="1184275"/>
            <a:ext cx="388938" cy="4016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89093" name="Oval 27"/>
          <p:cNvSpPr>
            <a:spLocks noChangeArrowheads="1"/>
          </p:cNvSpPr>
          <p:nvPr/>
        </p:nvSpPr>
        <p:spPr bwMode="auto">
          <a:xfrm>
            <a:off x="3352800" y="1989138"/>
            <a:ext cx="387350" cy="4016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89094" name="Oval 28"/>
          <p:cNvSpPr>
            <a:spLocks noChangeArrowheads="1"/>
          </p:cNvSpPr>
          <p:nvPr/>
        </p:nvSpPr>
        <p:spPr bwMode="auto">
          <a:xfrm>
            <a:off x="5162550" y="1989138"/>
            <a:ext cx="388938" cy="4016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89095" name="Oval 29"/>
          <p:cNvSpPr>
            <a:spLocks noChangeArrowheads="1"/>
          </p:cNvSpPr>
          <p:nvPr/>
        </p:nvSpPr>
        <p:spPr bwMode="auto">
          <a:xfrm>
            <a:off x="4257675" y="2794000"/>
            <a:ext cx="388938" cy="4016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cxnSp>
        <p:nvCxnSpPr>
          <p:cNvPr id="89096" name="AutoShape 34"/>
          <p:cNvCxnSpPr>
            <a:cxnSpLocks noChangeShapeType="1"/>
            <a:stCxn id="89092" idx="3"/>
            <a:endCxn id="89093" idx="7"/>
          </p:cNvCxnSpPr>
          <p:nvPr/>
        </p:nvCxnSpPr>
        <p:spPr bwMode="auto">
          <a:xfrm flipH="1">
            <a:off x="3683000" y="1527175"/>
            <a:ext cx="631825" cy="52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9097" name="AutoShape 35"/>
          <p:cNvCxnSpPr>
            <a:cxnSpLocks noChangeShapeType="1"/>
            <a:stCxn id="89092" idx="5"/>
            <a:endCxn id="89094" idx="1"/>
          </p:cNvCxnSpPr>
          <p:nvPr/>
        </p:nvCxnSpPr>
        <p:spPr bwMode="auto">
          <a:xfrm>
            <a:off x="4589463" y="1527175"/>
            <a:ext cx="630237" cy="52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9098" name="AutoShape 36"/>
          <p:cNvCxnSpPr>
            <a:cxnSpLocks noChangeShapeType="1"/>
            <a:stCxn id="89093" idx="5"/>
            <a:endCxn id="89095" idx="1"/>
          </p:cNvCxnSpPr>
          <p:nvPr/>
        </p:nvCxnSpPr>
        <p:spPr bwMode="auto">
          <a:xfrm>
            <a:off x="3684588" y="2332038"/>
            <a:ext cx="630237" cy="52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9099" name="AutoShape 37"/>
          <p:cNvCxnSpPr>
            <a:cxnSpLocks noChangeShapeType="1"/>
            <a:stCxn id="89094" idx="3"/>
            <a:endCxn id="89095" idx="7"/>
          </p:cNvCxnSpPr>
          <p:nvPr/>
        </p:nvCxnSpPr>
        <p:spPr bwMode="auto">
          <a:xfrm flipH="1">
            <a:off x="4589463" y="2332038"/>
            <a:ext cx="630237" cy="52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7242" name="Text Box 42"/>
          <p:cNvSpPr txBox="1">
            <a:spLocks noChangeArrowheads="1"/>
          </p:cNvSpPr>
          <p:nvPr/>
        </p:nvSpPr>
        <p:spPr bwMode="auto">
          <a:xfrm>
            <a:off x="3559175" y="4613275"/>
            <a:ext cx="31242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>
                <a:solidFill>
                  <a:srgbClr val="CC3300"/>
                </a:solidFill>
                <a:latin typeface="Arial" pitchFamily="34" charset="0"/>
              </a:rPr>
              <a:t>assert</a:t>
            </a:r>
            <a:r>
              <a:rPr lang="en-US">
                <a:solidFill>
                  <a:schemeClr val="accent1"/>
                </a:solidFill>
                <a:latin typeface="Arial" pitchFamily="34" charset="0"/>
              </a:rPr>
              <a:t>a</a:t>
            </a:r>
            <a:r>
              <a:rPr lang="en-US">
                <a:solidFill>
                  <a:srgbClr val="CC3300"/>
                </a:solidFill>
                <a:latin typeface="Arial" pitchFamily="34" charset="0"/>
              </a:rPr>
              <a:t>(edge(d,e)). 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663575" y="1412875"/>
            <a:ext cx="3983038" cy="2722563"/>
            <a:chOff x="418" y="890"/>
            <a:chExt cx="2509" cy="1715"/>
          </a:xfrm>
        </p:grpSpPr>
        <p:sp>
          <p:nvSpPr>
            <p:cNvPr id="89111" name="Oval 30"/>
            <p:cNvSpPr>
              <a:spLocks noChangeArrowheads="1"/>
            </p:cNvSpPr>
            <p:nvPr/>
          </p:nvSpPr>
          <p:spPr bwMode="auto">
            <a:xfrm>
              <a:off x="2682" y="2351"/>
              <a:ext cx="245" cy="2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grpSp>
          <p:nvGrpSpPr>
            <p:cNvPr id="89112" name="Group 49"/>
            <p:cNvGrpSpPr>
              <a:grpSpLocks/>
            </p:cNvGrpSpPr>
            <p:nvPr/>
          </p:nvGrpSpPr>
          <p:grpSpPr bwMode="auto">
            <a:xfrm>
              <a:off x="418" y="890"/>
              <a:ext cx="2387" cy="1461"/>
              <a:chOff x="418" y="890"/>
              <a:chExt cx="2387" cy="1461"/>
            </a:xfrm>
          </p:grpSpPr>
          <p:cxnSp>
            <p:nvCxnSpPr>
              <p:cNvPr id="89113" name="AutoShape 38"/>
              <p:cNvCxnSpPr>
                <a:cxnSpLocks noChangeShapeType="1"/>
                <a:stCxn id="89095" idx="4"/>
                <a:endCxn id="89111" idx="0"/>
              </p:cNvCxnSpPr>
              <p:nvPr/>
            </p:nvCxnSpPr>
            <p:spPr bwMode="auto">
              <a:xfrm>
                <a:off x="2805" y="2013"/>
                <a:ext cx="0" cy="338"/>
              </a:xfrm>
              <a:prstGeom prst="straightConnector1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89114" name="Text Box 44"/>
              <p:cNvSpPr txBox="1">
                <a:spLocks noChangeArrowheads="1"/>
              </p:cNvSpPr>
              <p:nvPr/>
            </p:nvSpPr>
            <p:spPr bwMode="auto">
              <a:xfrm>
                <a:off x="418" y="890"/>
                <a:ext cx="1104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2813">
                  <a:lnSpc>
                    <a:spcPct val="140000"/>
                  </a:lnSpc>
                  <a:tabLst>
                    <a:tab pos="798513" algn="l"/>
                    <a:tab pos="1428750" algn="l"/>
                    <a:tab pos="2917825" algn="l"/>
                    <a:tab pos="6000750" algn="l"/>
                  </a:tabLst>
                </a:pPr>
                <a:r>
                  <a:rPr lang="en-US">
                    <a:solidFill>
                      <a:srgbClr val="CC3300"/>
                    </a:solidFill>
                    <a:latin typeface="Arial" pitchFamily="34" charset="0"/>
                  </a:rPr>
                  <a:t>edge(d,e). </a:t>
                </a:r>
              </a:p>
            </p:txBody>
          </p:sp>
        </p:grpSp>
      </p:grpSp>
      <p:sp>
        <p:nvSpPr>
          <p:cNvPr id="307243" name="Text Box 43"/>
          <p:cNvSpPr txBox="1">
            <a:spLocks noChangeArrowheads="1"/>
          </p:cNvSpPr>
          <p:nvPr/>
        </p:nvSpPr>
        <p:spPr bwMode="auto">
          <a:xfrm>
            <a:off x="3559175" y="5124450"/>
            <a:ext cx="31242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 err="1">
                <a:solidFill>
                  <a:schemeClr val="accent2"/>
                </a:solidFill>
                <a:latin typeface="Arial" pitchFamily="34" charset="0"/>
              </a:rPr>
              <a:t>assert</a:t>
            </a:r>
            <a:r>
              <a:rPr lang="en-US" dirty="0" err="1">
                <a:solidFill>
                  <a:schemeClr val="accent1"/>
                </a:solidFill>
                <a:latin typeface="Arial" pitchFamily="34" charset="0"/>
              </a:rPr>
              <a:t>z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(edge(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</a:rPr>
              <a:t>f,g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)).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 err="1">
                <a:solidFill>
                  <a:schemeClr val="accent2"/>
                </a:solidFill>
                <a:latin typeface="Arial" pitchFamily="34" charset="0"/>
              </a:rPr>
              <a:t>assert</a:t>
            </a:r>
            <a:r>
              <a:rPr lang="en-US" dirty="0" err="1">
                <a:solidFill>
                  <a:schemeClr val="accent1"/>
                </a:solidFill>
                <a:latin typeface="Arial" pitchFamily="34" charset="0"/>
              </a:rPr>
              <a:t>z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(edge(g, h)). 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663575" y="1720850"/>
            <a:ext cx="6827838" cy="3854450"/>
            <a:chOff x="418" y="1084"/>
            <a:chExt cx="4301" cy="2428"/>
          </a:xfrm>
        </p:grpSpPr>
        <p:sp>
          <p:nvSpPr>
            <p:cNvPr id="89104" name="Oval 31"/>
            <p:cNvSpPr>
              <a:spLocks noChangeArrowheads="1"/>
            </p:cNvSpPr>
            <p:nvPr/>
          </p:nvSpPr>
          <p:spPr bwMode="auto">
            <a:xfrm>
              <a:off x="3741" y="1760"/>
              <a:ext cx="244" cy="2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89105" name="Oval 32"/>
            <p:cNvSpPr>
              <a:spLocks noChangeArrowheads="1"/>
            </p:cNvSpPr>
            <p:nvPr/>
          </p:nvSpPr>
          <p:spPr bwMode="auto">
            <a:xfrm>
              <a:off x="4474" y="1760"/>
              <a:ext cx="245" cy="2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89106" name="Oval 33"/>
            <p:cNvSpPr>
              <a:spLocks noChangeArrowheads="1"/>
            </p:cNvSpPr>
            <p:nvPr/>
          </p:nvSpPr>
          <p:spPr bwMode="auto">
            <a:xfrm>
              <a:off x="4474" y="1084"/>
              <a:ext cx="245" cy="2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cxnSp>
          <p:nvCxnSpPr>
            <p:cNvPr id="89107" name="AutoShape 39"/>
            <p:cNvCxnSpPr>
              <a:cxnSpLocks noChangeShapeType="1"/>
              <a:stCxn id="89094" idx="5"/>
              <a:endCxn id="89104" idx="1"/>
            </p:cNvCxnSpPr>
            <p:nvPr/>
          </p:nvCxnSpPr>
          <p:spPr bwMode="auto">
            <a:xfrm>
              <a:off x="3461" y="1469"/>
              <a:ext cx="316" cy="328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89108" name="AutoShape 40"/>
            <p:cNvCxnSpPr>
              <a:cxnSpLocks noChangeShapeType="1"/>
              <a:stCxn id="89104" idx="6"/>
              <a:endCxn id="89105" idx="2"/>
            </p:cNvCxnSpPr>
            <p:nvPr/>
          </p:nvCxnSpPr>
          <p:spPr bwMode="auto">
            <a:xfrm>
              <a:off x="3985" y="1886"/>
              <a:ext cx="489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89109" name="AutoShape 41"/>
            <p:cNvCxnSpPr>
              <a:cxnSpLocks noChangeShapeType="1"/>
              <a:stCxn id="89105" idx="0"/>
              <a:endCxn id="89106" idx="4"/>
            </p:cNvCxnSpPr>
            <p:nvPr/>
          </p:nvCxnSpPr>
          <p:spPr bwMode="auto">
            <a:xfrm flipV="1">
              <a:off x="4596" y="1337"/>
              <a:ext cx="0" cy="423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sp>
          <p:nvSpPr>
            <p:cNvPr id="89110" name="Text Box 46"/>
            <p:cNvSpPr txBox="1">
              <a:spLocks noChangeArrowheads="1"/>
            </p:cNvSpPr>
            <p:nvPr/>
          </p:nvSpPr>
          <p:spPr bwMode="auto">
            <a:xfrm>
              <a:off x="418" y="2810"/>
              <a:ext cx="1056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2813">
                <a:lnSpc>
                  <a:spcPct val="14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>
                  <a:solidFill>
                    <a:schemeClr val="accent2"/>
                  </a:solidFill>
                  <a:latin typeface="Arial" pitchFamily="34" charset="0"/>
                </a:rPr>
                <a:t>edge(f,g). </a:t>
              </a:r>
            </a:p>
            <a:p>
              <a:pPr defTabSz="912813">
                <a:lnSpc>
                  <a:spcPct val="14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>
                  <a:solidFill>
                    <a:schemeClr val="accent2"/>
                  </a:solidFill>
                  <a:latin typeface="Arial" pitchFamily="34" charset="0"/>
                </a:rPr>
                <a:t>edge(g, h).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68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07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2" grpId="0"/>
      <p:bldP spid="3072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453" y="113506"/>
            <a:ext cx="6400800" cy="800099"/>
          </a:xfrm>
        </p:spPr>
        <p:txBody>
          <a:bodyPr/>
          <a:lstStyle/>
          <a:p>
            <a:pPr marL="0" indent="0" algn="l"/>
            <a:r>
              <a:rPr lang="en-US" dirty="0"/>
              <a:t>The 5 Best Programming Languages for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rtificial </a:t>
            </a:r>
            <a:r>
              <a:rPr lang="en-US" dirty="0">
                <a:solidFill>
                  <a:srgbClr val="C00000"/>
                </a:solidFill>
              </a:rPr>
              <a:t>I</a:t>
            </a:r>
            <a:r>
              <a:rPr lang="en-US" dirty="0"/>
              <a:t>ntelligence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" y="1336675"/>
            <a:ext cx="8153401" cy="4743450"/>
          </a:xfrm>
        </p:spPr>
        <p:txBody>
          <a:bodyPr/>
          <a:lstStyle/>
          <a:p>
            <a:r>
              <a:rPr lang="en-US" sz="2400" b="1" dirty="0">
                <a:solidFill>
                  <a:srgbClr val="0000FF"/>
                </a:solidFill>
              </a:rPr>
              <a:t>Python</a:t>
            </a:r>
            <a:r>
              <a:rPr lang="en-US" sz="2400" dirty="0"/>
              <a:t>: The choice of Python for AI projects because of simplicity and plenty of useful libraries that can be used in AI.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Java</a:t>
            </a:r>
            <a:r>
              <a:rPr lang="en-US" sz="2400" dirty="0"/>
              <a:t> is also a good choice as it offers an easy way to code algorithms, and AI is full of algorithms.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Lisp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0000FF"/>
                </a:solidFill>
              </a:rPr>
              <a:t>Scheme</a:t>
            </a:r>
            <a:r>
              <a:rPr lang="en-US" sz="2400" dirty="0"/>
              <a:t>) language is mostly used in the Machine Learning because </a:t>
            </a:r>
            <a:r>
              <a:rPr lang="en-US" sz="2400"/>
              <a:t>of its prototyping </a:t>
            </a:r>
            <a:r>
              <a:rPr lang="en-US" sz="2400" dirty="0"/>
              <a:t>capabilities and its support for symbolic expressions.  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Prolog</a:t>
            </a:r>
            <a:r>
              <a:rPr lang="en-US" sz="2400" dirty="0"/>
              <a:t> offers pattern matching, automatic backtracking, and tree-based data structuring mechanisms. Combining these mechanisms provides a flexible framework to work with. 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C++ </a:t>
            </a:r>
            <a:r>
              <a:rPr lang="en-US" sz="2400" dirty="0"/>
              <a:t>can be used for statistical AI techniques like those found in neural networks. Algorithms can also be written extensively in the C++ for speed execution, and AI in games is mostly coded in C++ for faster execution and response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" y="207168"/>
            <a:ext cx="1655671" cy="612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1782" y="819943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https://www.infoworld.com/article/3186599/artificial-intelligence/the-5-best-programming-languages-for-ai-development.html  </a:t>
            </a:r>
          </a:p>
        </p:txBody>
      </p:sp>
      <p:sp>
        <p:nvSpPr>
          <p:cNvPr id="6" name="Rectangle 5"/>
          <p:cNvSpPr/>
          <p:nvPr/>
        </p:nvSpPr>
        <p:spPr>
          <a:xfrm>
            <a:off x="7508521" y="513555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(Apr 2018)</a:t>
            </a:r>
          </a:p>
        </p:txBody>
      </p:sp>
    </p:spTree>
    <p:extLst>
      <p:ext uri="{BB962C8B-B14F-4D97-AF65-F5344CB8AC3E}">
        <p14:creationId xmlns:p14="http://schemas.microsoft.com/office/powerpoint/2010/main" val="469652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635000" y="125413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Summary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762000" y="787400"/>
            <a:ext cx="7239000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6075" indent="-346075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GB">
                <a:latin typeface="Times" charset="0"/>
                <a:cs typeface="Times New Roman" pitchFamily="18" charset="0"/>
              </a:rPr>
              <a:t>Introduction</a:t>
            </a:r>
          </a:p>
          <a:p>
            <a:pPr marL="798513" lvl="1" indent="-338138" algn="just">
              <a:lnSpc>
                <a:spcPct val="120000"/>
              </a:lnSpc>
              <a:buFontTx/>
              <a:buChar char="•"/>
            </a:pPr>
            <a:r>
              <a:rPr lang="en-GB">
                <a:latin typeface="Times" charset="0"/>
                <a:cs typeface="Times New Roman" pitchFamily="18" charset="0"/>
              </a:rPr>
              <a:t>Logic programming paradigm</a:t>
            </a:r>
          </a:p>
          <a:p>
            <a:pPr marL="798513" lvl="1" indent="-338138" algn="just">
              <a:lnSpc>
                <a:spcPct val="120000"/>
              </a:lnSpc>
              <a:buFontTx/>
              <a:buChar char="•"/>
            </a:pPr>
            <a:r>
              <a:rPr lang="en-GB">
                <a:latin typeface="Times" charset="0"/>
                <a:cs typeface="Times New Roman" pitchFamily="18" charset="0"/>
              </a:rPr>
              <a:t>Prolog programs: facts, rules, and goals</a:t>
            </a:r>
            <a:endParaRPr lang="en-US">
              <a:latin typeface="Times" charset="0"/>
              <a:cs typeface="Times New Roman" pitchFamily="18" charset="0"/>
            </a:endParaRPr>
          </a:p>
          <a:p>
            <a:pPr marL="346075" indent="-346075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GB">
                <a:latin typeface="Times" charset="0"/>
                <a:cs typeface="Times New Roman" pitchFamily="18" charset="0"/>
              </a:rPr>
              <a:t>Structures of facts and rules</a:t>
            </a:r>
          </a:p>
          <a:p>
            <a:pPr marL="798513" lvl="1" indent="-338138" algn="just">
              <a:lnSpc>
                <a:spcPct val="120000"/>
              </a:lnSpc>
              <a:buFontTx/>
              <a:buChar char="•"/>
            </a:pPr>
            <a:r>
              <a:rPr lang="en-GB">
                <a:latin typeface="Times" charset="0"/>
                <a:cs typeface="Times New Roman" pitchFamily="18" charset="0"/>
              </a:rPr>
              <a:t>course organization</a:t>
            </a:r>
          </a:p>
          <a:p>
            <a:pPr marL="346075" indent="-346075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GB">
                <a:latin typeface="Times" charset="0"/>
                <a:cs typeface="Times New Roman" pitchFamily="18" charset="0"/>
              </a:rPr>
              <a:t>Complex and compound goals</a:t>
            </a:r>
          </a:p>
          <a:p>
            <a:pPr marL="798513" lvl="1" indent="-338138" algn="just">
              <a:lnSpc>
                <a:spcPct val="120000"/>
              </a:lnSpc>
              <a:buFontTx/>
              <a:buChar char="•"/>
            </a:pPr>
            <a:r>
              <a:rPr lang="en-GB">
                <a:latin typeface="Times" charset="0"/>
                <a:cs typeface="Times New Roman" pitchFamily="18" charset="0"/>
              </a:rPr>
              <a:t>variables and their scope in rules and goals</a:t>
            </a:r>
          </a:p>
          <a:p>
            <a:pPr marL="798513" lvl="1" indent="-338138" algn="just">
              <a:lnSpc>
                <a:spcPct val="120000"/>
              </a:lnSpc>
              <a:buFontTx/>
              <a:buChar char="•"/>
            </a:pPr>
            <a:r>
              <a:rPr lang="en-GB">
                <a:latin typeface="Times" charset="0"/>
                <a:cs typeface="Times New Roman" pitchFamily="18" charset="0"/>
              </a:rPr>
              <a:t>family rulebase</a:t>
            </a:r>
          </a:p>
          <a:p>
            <a:pPr marL="798513" lvl="1" indent="-338138" algn="just">
              <a:lnSpc>
                <a:spcPct val="120000"/>
              </a:lnSpc>
              <a:buFontTx/>
              <a:buChar char="•"/>
            </a:pPr>
            <a:r>
              <a:rPr lang="en-GB">
                <a:latin typeface="Times" charset="0"/>
                <a:cs typeface="Times New Roman" pitchFamily="18" charset="0"/>
              </a:rPr>
              <a:t>weather rulebase</a:t>
            </a:r>
          </a:p>
          <a:p>
            <a:pPr marL="346075" indent="-346075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GB">
                <a:latin typeface="Times" charset="0"/>
                <a:cs typeface="Times New Roman" pitchFamily="18" charset="0"/>
              </a:rPr>
              <a:t>Arithmetic operations</a:t>
            </a:r>
          </a:p>
          <a:p>
            <a:pPr marL="798513" lvl="1" indent="-338138" algn="just">
              <a:lnSpc>
                <a:spcPct val="120000"/>
              </a:lnSpc>
              <a:buFontTx/>
              <a:buChar char="•"/>
            </a:pPr>
            <a:r>
              <a:rPr lang="en-GB">
                <a:latin typeface="Times" charset="0"/>
                <a:cs typeface="Times New Roman" pitchFamily="18" charset="0"/>
              </a:rPr>
              <a:t>temperature calculation</a:t>
            </a:r>
          </a:p>
          <a:p>
            <a:pPr marL="798513" lvl="1" indent="-338138" algn="just">
              <a:lnSpc>
                <a:spcPct val="120000"/>
              </a:lnSpc>
              <a:buFontTx/>
              <a:buChar char="•"/>
            </a:pPr>
            <a:r>
              <a:rPr lang="en-GB">
                <a:latin typeface="Times" charset="0"/>
                <a:cs typeface="Times New Roman" pitchFamily="18" charset="0"/>
              </a:rPr>
              <a:t>weather location comparison</a:t>
            </a:r>
          </a:p>
        </p:txBody>
      </p:sp>
    </p:spTree>
    <p:extLst>
      <p:ext uri="{BB962C8B-B14F-4D97-AF65-F5344CB8AC3E}">
        <p14:creationId xmlns:p14="http://schemas.microsoft.com/office/powerpoint/2010/main" val="2609303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Summary (contd.)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533400" y="498475"/>
            <a:ext cx="7924800" cy="547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Recursive rules and recursive programs</a:t>
            </a:r>
          </a:p>
          <a:p>
            <a:pPr marL="798513" lvl="1" indent="-338138" algn="just">
              <a:lnSpc>
                <a:spcPct val="110000"/>
              </a:lnSpc>
              <a:buFontTx/>
              <a:buChar char="•"/>
            </a:pPr>
            <a:r>
              <a:rPr lang="en-GB" dirty="0">
                <a:latin typeface="Times" charset="0"/>
                <a:cs typeface="Times New Roman" pitchFamily="18" charset="0"/>
              </a:rPr>
              <a:t>factorial and tail recursion</a:t>
            </a:r>
          </a:p>
          <a:p>
            <a:pPr marL="798513" lvl="1" indent="-338138" algn="just">
              <a:lnSpc>
                <a:spcPct val="110000"/>
              </a:lnSpc>
              <a:buFontTx/>
              <a:buChar char="•"/>
            </a:pPr>
            <a:r>
              <a:rPr lang="en-GB" dirty="0">
                <a:latin typeface="Times" charset="0"/>
                <a:cs typeface="Times New Roman" pitchFamily="18" charset="0"/>
              </a:rPr>
              <a:t>tracing the recursive execution</a:t>
            </a:r>
          </a:p>
          <a:p>
            <a:pPr marL="798513" lvl="1" indent="-338138" algn="just">
              <a:lnSpc>
                <a:spcPct val="110000"/>
              </a:lnSpc>
              <a:buFontTx/>
              <a:buChar char="•"/>
            </a:pPr>
            <a:r>
              <a:rPr lang="en-GB" dirty="0">
                <a:latin typeface="Times" charset="0"/>
                <a:cs typeface="Times New Roman" pitchFamily="18" charset="0"/>
              </a:rPr>
              <a:t>graph representation and circular definition</a:t>
            </a:r>
          </a:p>
          <a:p>
            <a:pPr marL="798513" lvl="1" indent="-338138" algn="just">
              <a:lnSpc>
                <a:spcPct val="110000"/>
              </a:lnSpc>
              <a:buFontTx/>
              <a:buChar char="•"/>
            </a:pPr>
            <a:r>
              <a:rPr lang="en-GB" dirty="0">
                <a:latin typeface="Times" charset="0"/>
                <a:cs typeface="Times New Roman" pitchFamily="18" charset="0"/>
              </a:rPr>
              <a:t>Map </a:t>
            </a:r>
            <a:r>
              <a:rPr lang="en-GB" dirty="0" err="1">
                <a:latin typeface="Times" charset="0"/>
                <a:cs typeface="Times New Roman" pitchFamily="18" charset="0"/>
              </a:rPr>
              <a:t>coloring</a:t>
            </a:r>
            <a:endParaRPr lang="en-GB" dirty="0">
              <a:latin typeface="Times" charset="0"/>
              <a:cs typeface="Times New Roman" pitchFamily="18" charset="0"/>
            </a:endParaRPr>
          </a:p>
          <a:p>
            <a:pPr marL="798513" lvl="1" indent="-338138" algn="just">
              <a:lnSpc>
                <a:spcPct val="110000"/>
              </a:lnSpc>
              <a:buFontTx/>
              <a:buChar char="•"/>
            </a:pPr>
            <a:r>
              <a:rPr lang="en-GB" dirty="0">
                <a:latin typeface="Times" charset="0"/>
                <a:cs typeface="Times New Roman" pitchFamily="18" charset="0"/>
              </a:rPr>
              <a:t>family tree with recursions</a:t>
            </a:r>
          </a:p>
          <a:p>
            <a:pPr marL="798513" lvl="1" indent="-338138" algn="just">
              <a:lnSpc>
                <a:spcPct val="110000"/>
              </a:lnSpc>
              <a:buFontTx/>
              <a:buChar char="•"/>
            </a:pPr>
            <a:r>
              <a:rPr lang="en-GB" dirty="0">
                <a:latin typeface="Times" charset="0"/>
                <a:cs typeface="Times New Roman" pitchFamily="18" charset="0"/>
              </a:rPr>
              <a:t>Hanoi Tower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Lists and List operations</a:t>
            </a:r>
          </a:p>
          <a:p>
            <a:pPr marL="798513" lvl="1" indent="-338138" algn="just">
              <a:lnSpc>
                <a:spcPct val="110000"/>
              </a:lnSpc>
              <a:buFontTx/>
              <a:buChar char="•"/>
            </a:pPr>
            <a:r>
              <a:rPr lang="en-GB" dirty="0">
                <a:latin typeface="Times" charset="0"/>
                <a:cs typeface="Times New Roman" pitchFamily="18" charset="0"/>
              </a:rPr>
              <a:t>member, change a dollar</a:t>
            </a:r>
          </a:p>
          <a:p>
            <a:pPr marL="798513" lvl="1" indent="-338138" algn="just">
              <a:lnSpc>
                <a:spcPct val="110000"/>
              </a:lnSpc>
              <a:buFontTx/>
              <a:buChar char="•"/>
            </a:pPr>
            <a:r>
              <a:rPr lang="en-GB" dirty="0">
                <a:latin typeface="Times" charset="0"/>
                <a:cs typeface="Times New Roman" pitchFamily="18" charset="0"/>
              </a:rPr>
              <a:t>car, </a:t>
            </a:r>
            <a:r>
              <a:rPr lang="en-GB" dirty="0" err="1">
                <a:latin typeface="Times" charset="0"/>
                <a:cs typeface="Times New Roman" pitchFamily="18" charset="0"/>
              </a:rPr>
              <a:t>cdr</a:t>
            </a:r>
            <a:r>
              <a:rPr lang="en-GB" dirty="0">
                <a:latin typeface="Times" charset="0"/>
                <a:cs typeface="Times New Roman" pitchFamily="18" charset="0"/>
              </a:rPr>
              <a:t>, last</a:t>
            </a:r>
          </a:p>
          <a:p>
            <a:pPr marL="798513" lvl="1" indent="-338138" algn="just">
              <a:lnSpc>
                <a:spcPct val="110000"/>
              </a:lnSpc>
              <a:buFontTx/>
              <a:buChar char="•"/>
            </a:pPr>
            <a:r>
              <a:rPr lang="en-GB" dirty="0">
                <a:latin typeface="Times" charset="0"/>
                <a:cs typeface="Times New Roman" pitchFamily="18" charset="0"/>
              </a:rPr>
              <a:t>count and sum, append, reverse. quicksort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Program flow control (e.g., cut and repeat)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Dynamically modify the database</a:t>
            </a:r>
          </a:p>
        </p:txBody>
      </p:sp>
    </p:spTree>
    <p:extLst>
      <p:ext uri="{BB962C8B-B14F-4D97-AF65-F5344CB8AC3E}">
        <p14:creationId xmlns:p14="http://schemas.microsoft.com/office/powerpoint/2010/main" val="354786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Forming New Lists (contd.)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587375" y="650875"/>
            <a:ext cx="8053388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b="1" dirty="0">
                <a:latin typeface="Arial" pitchFamily="34" charset="0"/>
              </a:rPr>
              <a:t>Append Two Lists</a:t>
            </a:r>
            <a:r>
              <a:rPr lang="en-US" dirty="0">
                <a:latin typeface="Arial" pitchFamily="34" charset="0"/>
              </a:rPr>
              <a:t>:	% build-in predicate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latin typeface="Arial" pitchFamily="34" charset="0"/>
              </a:rPr>
              <a:t>append([</a:t>
            </a:r>
            <a:r>
              <a:rPr lang="en-US" sz="800" dirty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], X, 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X</a:t>
            </a:r>
            <a:r>
              <a:rPr lang="en-US" dirty="0">
                <a:latin typeface="Arial" pitchFamily="34" charset="0"/>
              </a:rPr>
              <a:t>).	</a:t>
            </a:r>
            <a:r>
              <a:rPr lang="en-US" dirty="0">
                <a:solidFill>
                  <a:schemeClr val="accent2"/>
                </a:solidFill>
              </a:rPr>
              <a:t>% stopping condition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latin typeface="Arial" pitchFamily="34" charset="0"/>
              </a:rPr>
              <a:t>append([X | Y], Z, 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[X | W]</a:t>
            </a:r>
            <a:r>
              <a:rPr lang="en-US" dirty="0">
                <a:latin typeface="Arial" pitchFamily="34" charset="0"/>
              </a:rPr>
              <a:t>) :-</a:t>
            </a: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% size-n problem &amp; </a:t>
            </a:r>
            <a:r>
              <a:rPr lang="en-US" dirty="0" err="1">
                <a:solidFill>
                  <a:schemeClr val="accent2"/>
                </a:solidFill>
              </a:rPr>
              <a:t>constr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>
                <a:latin typeface="Arial" pitchFamily="34" charset="0"/>
              </a:rPr>
              <a:t>append(Y, Z, 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W</a:t>
            </a:r>
            <a:r>
              <a:rPr lang="en-US" dirty="0">
                <a:latin typeface="Arial" pitchFamily="34" charset="0"/>
              </a:rPr>
              <a:t>).</a:t>
            </a: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% size-(n-1) problem </a:t>
            </a:r>
            <a:endParaRPr lang="en-US" dirty="0"/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solidFill>
                  <a:srgbClr val="00B0F0"/>
                </a:solidFill>
              </a:rPr>
              <a:t>If Y appends Z 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 W, then, 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</a:rPr>
              <a:t>[X | Y] </a:t>
            </a:r>
            <a:r>
              <a:rPr lang="en-US" dirty="0">
                <a:solidFill>
                  <a:srgbClr val="00B0F0"/>
                </a:solidFill>
              </a:rPr>
              <a:t>appends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</a:rPr>
              <a:t> Z 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sym typeface="Wingdings" pitchFamily="2" charset="2"/>
              </a:rPr>
              <a:t> [X | W]</a:t>
            </a:r>
            <a:endParaRPr lang="en-US" dirty="0">
              <a:solidFill>
                <a:srgbClr val="00B0F0"/>
              </a:solidFill>
            </a:endParaRP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latin typeface="Arial" pitchFamily="34" charset="0"/>
              </a:rPr>
              <a:t>?- append([a, b, c], [d, f, g], X)   </a:t>
            </a:r>
            <a:r>
              <a:rPr lang="en-US" dirty="0">
                <a:latin typeface="Arial" pitchFamily="34" charset="0"/>
                <a:sym typeface="Wingdings" panose="05000000000000000000" pitchFamily="2" charset="2"/>
              </a:rPr>
              <a:t>   X = </a:t>
            </a:r>
            <a:r>
              <a:rPr lang="en-US" dirty="0">
                <a:latin typeface="Arial" pitchFamily="34" charset="0"/>
              </a:rPr>
              <a:t>[a, b, c, d, f, g]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latin typeface="Arial" pitchFamily="34" charset="0"/>
              </a:rPr>
              <a:t>?- append(H, [d, f, g], [x, a, b, c, d, f, g])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>
                <a:latin typeface="Arial" pitchFamily="34" charset="0"/>
                <a:sym typeface="Wingdings" panose="05000000000000000000" pitchFamily="2" charset="2"/>
              </a:rPr>
              <a:t>  </a:t>
            </a:r>
            <a:r>
              <a:rPr lang="en-US" dirty="0">
                <a:latin typeface="Arial" pitchFamily="34" charset="0"/>
              </a:rPr>
              <a:t>H = [x, a, b, c]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b="1" dirty="0">
                <a:latin typeface="Arial" pitchFamily="34" charset="0"/>
              </a:rPr>
              <a:t>Reverse a List</a:t>
            </a:r>
            <a:r>
              <a:rPr lang="en-US" dirty="0">
                <a:latin typeface="Arial" pitchFamily="34" charset="0"/>
              </a:rPr>
              <a:t>: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latin typeface="Arial Unicode MS" pitchFamily="34" charset="-128"/>
              </a:rPr>
              <a:t>reverse([</a:t>
            </a:r>
            <a:r>
              <a:rPr lang="en-US" sz="800" dirty="0">
                <a:latin typeface="Arial Unicode MS" pitchFamily="34" charset="-128"/>
              </a:rPr>
              <a:t> </a:t>
            </a:r>
            <a:r>
              <a:rPr lang="en-US" dirty="0">
                <a:latin typeface="Arial Unicode MS" pitchFamily="34" charset="-128"/>
              </a:rPr>
              <a:t>],[</a:t>
            </a:r>
            <a:r>
              <a:rPr lang="en-US" sz="800" dirty="0">
                <a:latin typeface="Arial Unicode MS" pitchFamily="34" charset="-128"/>
              </a:rPr>
              <a:t> </a:t>
            </a:r>
            <a:r>
              <a:rPr lang="en-US" dirty="0">
                <a:latin typeface="Arial Unicode MS" pitchFamily="34" charset="-128"/>
              </a:rPr>
              <a:t>]). </a:t>
            </a: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% Stopping condition </a:t>
            </a:r>
            <a:endParaRPr lang="en-US" dirty="0"/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latin typeface="Arial Unicode MS" pitchFamily="34" charset="-128"/>
              </a:rPr>
              <a:t>reverse([X | L],Rev) :- </a:t>
            </a: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% size-n problem </a:t>
            </a:r>
            <a:endParaRPr lang="en-US" dirty="0"/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latin typeface="Arial Unicode MS" pitchFamily="34" charset="-128"/>
              </a:rPr>
              <a:t>	reverse(L, RL), 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</a:rPr>
              <a:t>% size-(n-1) problem </a:t>
            </a:r>
            <a:r>
              <a:rPr lang="en-US" dirty="0">
                <a:latin typeface="Arial Unicode MS" pitchFamily="34" charset="-128"/>
              </a:rPr>
              <a:t>	append(RL, [X], Rev).</a:t>
            </a:r>
            <a:r>
              <a:rPr lang="en-US" dirty="0">
                <a:latin typeface="Arial" pitchFamily="34" charset="0"/>
              </a:rPr>
              <a:t> 	</a:t>
            </a:r>
            <a:r>
              <a:rPr lang="en-US" dirty="0">
                <a:solidFill>
                  <a:schemeClr val="accent2"/>
                </a:solidFill>
              </a:rPr>
              <a:t>% construction </a:t>
            </a:r>
          </a:p>
        </p:txBody>
      </p:sp>
      <p:sp>
        <p:nvSpPr>
          <p:cNvPr id="2" name="Oval Callout 1"/>
          <p:cNvSpPr/>
          <p:nvPr/>
        </p:nvSpPr>
        <p:spPr bwMode="auto">
          <a:xfrm>
            <a:off x="6354763" y="3470275"/>
            <a:ext cx="2286000" cy="1219200"/>
          </a:xfrm>
          <a:prstGeom prst="wedgeEllipseCallout">
            <a:avLst>
              <a:gd name="adj1" fmla="val -51635"/>
              <a:gd name="adj2" fmla="val -5252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How do you do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it in Scheme?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3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635000" y="117475"/>
            <a:ext cx="73771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</a:rPr>
              <a:t>Flow Control: Cut (!) and Repeat</a:t>
            </a:r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635000" y="574675"/>
            <a:ext cx="757158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</a:rPr>
              <a:t>There are several built-in predicates that can be used to change order of searching the database.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Cut (!) </a:t>
            </a:r>
            <a:r>
              <a:rPr lang="en-US" dirty="0">
                <a:solidFill>
                  <a:srgbClr val="000000"/>
                </a:solidFill>
              </a:rPr>
              <a:t>is a special control facility enabling programmers to restrict the backtracking options.  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factorial(0, 1) :-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!.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Cut will succeed (return true) when it is met (executed) for the first time, but will fail in any subsequent visits. (?)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Cut removes all existing </a:t>
            </a:r>
            <a:r>
              <a:rPr lang="en-US" b="1" dirty="0">
                <a:solidFill>
                  <a:schemeClr val="accent2"/>
                </a:solidFill>
              </a:rPr>
              <a:t>backtracking points</a:t>
            </a:r>
            <a:r>
              <a:rPr lang="en-US" dirty="0">
                <a:solidFill>
                  <a:srgbClr val="000000"/>
                </a:solidFill>
              </a:rPr>
              <a:t>, but new backtracking points can be added later.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It may cut off valid options and thus the system cannot find all answers when you enter the semi-colon.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Use cut if you are sure there are no more answers or you don’t want to have more answers.</a:t>
            </a:r>
          </a:p>
        </p:txBody>
      </p:sp>
    </p:spTree>
    <p:extLst>
      <p:ext uri="{BB962C8B-B14F-4D97-AF65-F5344CB8AC3E}">
        <p14:creationId xmlns:p14="http://schemas.microsoft.com/office/powerpoint/2010/main" val="275401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 Points</a:t>
            </a:r>
          </a:p>
        </p:txBody>
      </p:sp>
      <p:sp>
        <p:nvSpPr>
          <p:cNvPr id="75779" name="Rectangle 5"/>
          <p:cNvSpPr>
            <a:spLocks noChangeArrowheads="1"/>
          </p:cNvSpPr>
          <p:nvPr/>
        </p:nvSpPr>
        <p:spPr bwMode="auto">
          <a:xfrm>
            <a:off x="533400" y="1316038"/>
            <a:ext cx="7391400" cy="234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backtracking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point</a:t>
            </a:r>
            <a:r>
              <a:rPr lang="en-US" dirty="0"/>
              <a:t> is a point from which the Prolog runtime will re-start its search, if</a:t>
            </a:r>
          </a:p>
          <a:p>
            <a:pPr marL="685800" lvl="1" indent="-2286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/>
              <a:t>-	the current search </a:t>
            </a:r>
            <a:r>
              <a:rPr lang="en-US" b="1" dirty="0"/>
              <a:t>fails</a:t>
            </a:r>
            <a:r>
              <a:rPr lang="en-US" dirty="0"/>
              <a:t>, or </a:t>
            </a:r>
          </a:p>
          <a:p>
            <a:pPr marL="685800" lvl="1" indent="-2286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/>
              <a:t>-	the current search </a:t>
            </a:r>
            <a:r>
              <a:rPr lang="en-US" b="1" dirty="0"/>
              <a:t>succeeds</a:t>
            </a:r>
            <a:r>
              <a:rPr lang="en-US" dirty="0"/>
              <a:t> but a semi-colon is entered thereafter.</a:t>
            </a:r>
          </a:p>
        </p:txBody>
      </p:sp>
    </p:spTree>
    <p:extLst>
      <p:ext uri="{BB962C8B-B14F-4D97-AF65-F5344CB8AC3E}">
        <p14:creationId xmlns:p14="http://schemas.microsoft.com/office/powerpoint/2010/main" val="279115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What is a backtracking point?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5005388" y="1066800"/>
            <a:ext cx="3452812" cy="449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/*Facts</a:t>
            </a: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).</a:t>
            </a: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mike).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(mike,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).	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).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/*Rules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grandmother_of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(X, Z) :-	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(X, Y), 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(Y, Z);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       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(Y, Z)).</a:t>
            </a:r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357188" y="1219200"/>
            <a:ext cx="5181601" cy="3276600"/>
            <a:chOff x="225" y="768"/>
            <a:chExt cx="3264" cy="2064"/>
          </a:xfrm>
        </p:grpSpPr>
        <p:sp>
          <p:nvSpPr>
            <p:cNvPr id="76829" name="Rectangle 5"/>
            <p:cNvSpPr>
              <a:spLocks noChangeArrowheads="1"/>
            </p:cNvSpPr>
            <p:nvPr/>
          </p:nvSpPr>
          <p:spPr bwMode="auto">
            <a:xfrm>
              <a:off x="225" y="768"/>
              <a:ext cx="261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?-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grandmother_of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</a:p>
          </p:txBody>
        </p:sp>
        <p:sp>
          <p:nvSpPr>
            <p:cNvPr id="76830" name="Rectangle 6"/>
            <p:cNvSpPr>
              <a:spLocks noChangeArrowheads="1"/>
            </p:cNvSpPr>
            <p:nvPr/>
          </p:nvSpPr>
          <p:spPr bwMode="auto">
            <a:xfrm>
              <a:off x="273" y="1190"/>
              <a:ext cx="24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grandmother_of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</a:p>
          </p:txBody>
        </p:sp>
        <p:sp>
          <p:nvSpPr>
            <p:cNvPr id="76831" name="Rectangle 7"/>
            <p:cNvSpPr>
              <a:spLocks noChangeArrowheads="1"/>
            </p:cNvSpPr>
            <p:nvPr/>
          </p:nvSpPr>
          <p:spPr bwMode="auto">
            <a:xfrm>
              <a:off x="336" y="1478"/>
              <a:ext cx="15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mother_of(jane, Y).</a:t>
              </a:r>
            </a:p>
          </p:txBody>
        </p:sp>
        <p:sp>
          <p:nvSpPr>
            <p:cNvPr id="76832" name="Rectangle 8"/>
            <p:cNvSpPr>
              <a:spLocks noChangeArrowheads="1"/>
            </p:cNvSpPr>
            <p:nvPr/>
          </p:nvSpPr>
          <p:spPr bwMode="auto">
            <a:xfrm>
              <a:off x="336" y="1814"/>
              <a:ext cx="19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mother_of</a:t>
              </a:r>
              <a:r>
                <a:rPr lang="en-US" sz="20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elaine</a:t>
              </a:r>
              <a:r>
                <a:rPr lang="en-US" sz="20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</a:p>
          </p:txBody>
        </p:sp>
        <p:grpSp>
          <p:nvGrpSpPr>
            <p:cNvPr id="76833" name="Group 9"/>
            <p:cNvGrpSpPr>
              <a:grpSpLocks/>
            </p:cNvGrpSpPr>
            <p:nvPr/>
          </p:nvGrpSpPr>
          <p:grpSpPr bwMode="auto">
            <a:xfrm>
              <a:off x="1953" y="912"/>
              <a:ext cx="1536" cy="1920"/>
              <a:chOff x="1953" y="912"/>
              <a:chExt cx="1536" cy="1920"/>
            </a:xfrm>
          </p:grpSpPr>
          <p:sp>
            <p:nvSpPr>
              <p:cNvPr id="76834" name="Freeform 10"/>
              <p:cNvSpPr>
                <a:spLocks/>
              </p:cNvSpPr>
              <p:nvPr/>
            </p:nvSpPr>
            <p:spPr bwMode="auto">
              <a:xfrm>
                <a:off x="2721" y="912"/>
                <a:ext cx="576" cy="1632"/>
              </a:xfrm>
              <a:custGeom>
                <a:avLst/>
                <a:gdLst>
                  <a:gd name="T0" fmla="*/ 0 w 576"/>
                  <a:gd name="T1" fmla="*/ 0 h 1680"/>
                  <a:gd name="T2" fmla="*/ 192 w 576"/>
                  <a:gd name="T3" fmla="*/ 0 h 1680"/>
                  <a:gd name="T4" fmla="*/ 192 w 576"/>
                  <a:gd name="T5" fmla="*/ 1585 h 1680"/>
                  <a:gd name="T6" fmla="*/ 576 w 576"/>
                  <a:gd name="T7" fmla="*/ 1585 h 16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1680"/>
                  <a:gd name="T14" fmla="*/ 576 w 576"/>
                  <a:gd name="T15" fmla="*/ 1680 h 16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1680">
                    <a:moveTo>
                      <a:pt x="0" y="0"/>
                    </a:moveTo>
                    <a:lnTo>
                      <a:pt x="192" y="0"/>
                    </a:lnTo>
                    <a:lnTo>
                      <a:pt x="192" y="1680"/>
                    </a:lnTo>
                    <a:lnTo>
                      <a:pt x="576" y="168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35" name="Freeform 11"/>
              <p:cNvSpPr>
                <a:spLocks/>
              </p:cNvSpPr>
              <p:nvPr/>
            </p:nvSpPr>
            <p:spPr bwMode="auto">
              <a:xfrm>
                <a:off x="2673" y="1296"/>
                <a:ext cx="576" cy="1344"/>
              </a:xfrm>
              <a:custGeom>
                <a:avLst/>
                <a:gdLst>
                  <a:gd name="T0" fmla="*/ 576 w 576"/>
                  <a:gd name="T1" fmla="*/ 1344 h 1344"/>
                  <a:gd name="T2" fmla="*/ 144 w 576"/>
                  <a:gd name="T3" fmla="*/ 1344 h 1344"/>
                  <a:gd name="T4" fmla="*/ 144 w 576"/>
                  <a:gd name="T5" fmla="*/ 0 h 1344"/>
                  <a:gd name="T6" fmla="*/ 0 w 576"/>
                  <a:gd name="T7" fmla="*/ 0 h 13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1344"/>
                  <a:gd name="T14" fmla="*/ 576 w 576"/>
                  <a:gd name="T15" fmla="*/ 1344 h 13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1344">
                    <a:moveTo>
                      <a:pt x="576" y="1344"/>
                    </a:moveTo>
                    <a:lnTo>
                      <a:pt x="144" y="1344"/>
                    </a:lnTo>
                    <a:lnTo>
                      <a:pt x="144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36" name="Freeform 12"/>
              <p:cNvSpPr>
                <a:spLocks/>
              </p:cNvSpPr>
              <p:nvPr/>
            </p:nvSpPr>
            <p:spPr bwMode="auto">
              <a:xfrm>
                <a:off x="1953" y="1632"/>
                <a:ext cx="1536" cy="1200"/>
              </a:xfrm>
              <a:custGeom>
                <a:avLst/>
                <a:gdLst>
                  <a:gd name="T0" fmla="*/ 1536 w 1536"/>
                  <a:gd name="T1" fmla="*/ 1154 h 1248"/>
                  <a:gd name="T2" fmla="*/ 720 w 1536"/>
                  <a:gd name="T3" fmla="*/ 1154 h 1248"/>
                  <a:gd name="T4" fmla="*/ 720 w 1536"/>
                  <a:gd name="T5" fmla="*/ 0 h 1248"/>
                  <a:gd name="T6" fmla="*/ 0 w 1536"/>
                  <a:gd name="T7" fmla="*/ 0 h 12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6"/>
                  <a:gd name="T13" fmla="*/ 0 h 1248"/>
                  <a:gd name="T14" fmla="*/ 1536 w 1536"/>
                  <a:gd name="T15" fmla="*/ 1248 h 12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6" h="1248">
                    <a:moveTo>
                      <a:pt x="1536" y="1248"/>
                    </a:moveTo>
                    <a:lnTo>
                      <a:pt x="720" y="1248"/>
                    </a:lnTo>
                    <a:lnTo>
                      <a:pt x="72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37" name="Freeform 13"/>
              <p:cNvSpPr>
                <a:spLocks/>
              </p:cNvSpPr>
              <p:nvPr/>
            </p:nvSpPr>
            <p:spPr bwMode="auto">
              <a:xfrm>
                <a:off x="2001" y="1152"/>
                <a:ext cx="1296" cy="432"/>
              </a:xfrm>
              <a:custGeom>
                <a:avLst/>
                <a:gdLst>
                  <a:gd name="T0" fmla="*/ 0 w 1296"/>
                  <a:gd name="T1" fmla="*/ 432 h 432"/>
                  <a:gd name="T2" fmla="*/ 1008 w 1296"/>
                  <a:gd name="T3" fmla="*/ 432 h 432"/>
                  <a:gd name="T4" fmla="*/ 1008 w 1296"/>
                  <a:gd name="T5" fmla="*/ 0 h 432"/>
                  <a:gd name="T6" fmla="*/ 1296 w 1296"/>
                  <a:gd name="T7" fmla="*/ 0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96"/>
                  <a:gd name="T13" fmla="*/ 0 h 432"/>
                  <a:gd name="T14" fmla="*/ 1296 w 1296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96" h="432">
                    <a:moveTo>
                      <a:pt x="0" y="432"/>
                    </a:moveTo>
                    <a:lnTo>
                      <a:pt x="1008" y="432"/>
                    </a:lnTo>
                    <a:lnTo>
                      <a:pt x="1008" y="0"/>
                    </a:lnTo>
                    <a:lnTo>
                      <a:pt x="1296" y="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38" name="Freeform 14"/>
              <p:cNvSpPr>
                <a:spLocks/>
              </p:cNvSpPr>
              <p:nvPr/>
            </p:nvSpPr>
            <p:spPr bwMode="auto">
              <a:xfrm>
                <a:off x="2145" y="1200"/>
                <a:ext cx="1104" cy="720"/>
              </a:xfrm>
              <a:custGeom>
                <a:avLst/>
                <a:gdLst>
                  <a:gd name="T0" fmla="*/ 907 w 1344"/>
                  <a:gd name="T1" fmla="*/ 0 h 672"/>
                  <a:gd name="T2" fmla="*/ 745 w 1344"/>
                  <a:gd name="T3" fmla="*/ 0 h 672"/>
                  <a:gd name="T4" fmla="*/ 745 w 1344"/>
                  <a:gd name="T5" fmla="*/ 771 h 672"/>
                  <a:gd name="T6" fmla="*/ 0 w 1344"/>
                  <a:gd name="T7" fmla="*/ 771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44"/>
                  <a:gd name="T13" fmla="*/ 0 h 672"/>
                  <a:gd name="T14" fmla="*/ 1344 w 1344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44" h="672">
                    <a:moveTo>
                      <a:pt x="1344" y="0"/>
                    </a:moveTo>
                    <a:lnTo>
                      <a:pt x="1104" y="0"/>
                    </a:lnTo>
                    <a:lnTo>
                      <a:pt x="1104" y="672"/>
                    </a:lnTo>
                    <a:lnTo>
                      <a:pt x="0" y="672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6805" name="Rectangle 15"/>
          <p:cNvSpPr>
            <a:spLocks noChangeArrowheads="1"/>
          </p:cNvSpPr>
          <p:nvPr/>
        </p:nvSpPr>
        <p:spPr bwMode="auto">
          <a:xfrm>
            <a:off x="434181" y="3413125"/>
            <a:ext cx="34018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b="1" dirty="0" err="1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).</a:t>
            </a:r>
          </a:p>
        </p:txBody>
      </p:sp>
      <p:sp>
        <p:nvSpPr>
          <p:cNvPr id="76806" name="Freeform 16"/>
          <p:cNvSpPr>
            <a:spLocks/>
          </p:cNvSpPr>
          <p:nvPr/>
        </p:nvSpPr>
        <p:spPr bwMode="auto">
          <a:xfrm>
            <a:off x="3633788" y="3657600"/>
            <a:ext cx="1905000" cy="1295400"/>
          </a:xfrm>
          <a:custGeom>
            <a:avLst/>
            <a:gdLst>
              <a:gd name="T0" fmla="*/ 2147483647 w 1200"/>
              <a:gd name="T1" fmla="*/ 1942200417 h 864"/>
              <a:gd name="T2" fmla="*/ 725805000 w 1200"/>
              <a:gd name="T3" fmla="*/ 1942200417 h 864"/>
              <a:gd name="T4" fmla="*/ 725805000 w 1200"/>
              <a:gd name="T5" fmla="*/ 0 h 864"/>
              <a:gd name="T6" fmla="*/ 0 w 1200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864"/>
              <a:gd name="T14" fmla="*/ 1200 w 1200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864">
                <a:moveTo>
                  <a:pt x="1200" y="864"/>
                </a:moveTo>
                <a:lnTo>
                  <a:pt x="288" y="864"/>
                </a:lnTo>
                <a:lnTo>
                  <a:pt x="288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07" name="Freeform 17"/>
          <p:cNvSpPr>
            <a:spLocks/>
          </p:cNvSpPr>
          <p:nvPr/>
        </p:nvSpPr>
        <p:spPr bwMode="auto">
          <a:xfrm>
            <a:off x="3633788" y="838200"/>
            <a:ext cx="2971800" cy="2743200"/>
          </a:xfrm>
          <a:custGeom>
            <a:avLst/>
            <a:gdLst>
              <a:gd name="T0" fmla="*/ 0 w 1872"/>
              <a:gd name="T1" fmla="*/ 2147483647 h 1728"/>
              <a:gd name="T2" fmla="*/ 1693545000 w 1872"/>
              <a:gd name="T3" fmla="*/ 2147483647 h 1728"/>
              <a:gd name="T4" fmla="*/ 1693545000 w 1872"/>
              <a:gd name="T5" fmla="*/ 0 h 1728"/>
              <a:gd name="T6" fmla="*/ 2147483647 w 1872"/>
              <a:gd name="T7" fmla="*/ 0 h 1728"/>
              <a:gd name="T8" fmla="*/ 2147483647 w 1872"/>
              <a:gd name="T9" fmla="*/ 362902500 h 1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1728"/>
              <a:gd name="T17" fmla="*/ 1872 w 1872"/>
              <a:gd name="T18" fmla="*/ 1728 h 1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1728">
                <a:moveTo>
                  <a:pt x="0" y="1728"/>
                </a:moveTo>
                <a:lnTo>
                  <a:pt x="672" y="1728"/>
                </a:lnTo>
                <a:lnTo>
                  <a:pt x="672" y="0"/>
                </a:lnTo>
                <a:lnTo>
                  <a:pt x="1872" y="0"/>
                </a:lnTo>
                <a:lnTo>
                  <a:pt x="1872" y="144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08" name="Freeform 18"/>
          <p:cNvSpPr>
            <a:spLocks/>
          </p:cNvSpPr>
          <p:nvPr/>
        </p:nvSpPr>
        <p:spPr bwMode="auto">
          <a:xfrm>
            <a:off x="3633788" y="3733800"/>
            <a:ext cx="2971800" cy="2057400"/>
          </a:xfrm>
          <a:custGeom>
            <a:avLst/>
            <a:gdLst>
              <a:gd name="T0" fmla="*/ 2147483647 w 1872"/>
              <a:gd name="T1" fmla="*/ 2147483647 h 1248"/>
              <a:gd name="T2" fmla="*/ 2147483647 w 1872"/>
              <a:gd name="T3" fmla="*/ 2147483647 h 1248"/>
              <a:gd name="T4" fmla="*/ 362902500 w 1872"/>
              <a:gd name="T5" fmla="*/ 2147483647 h 1248"/>
              <a:gd name="T6" fmla="*/ 362902500 w 1872"/>
              <a:gd name="T7" fmla="*/ 0 h 1248"/>
              <a:gd name="T8" fmla="*/ 0 w 1872"/>
              <a:gd name="T9" fmla="*/ 0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1248"/>
              <a:gd name="T17" fmla="*/ 1872 w 1872"/>
              <a:gd name="T18" fmla="*/ 1248 h 1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1248">
                <a:moveTo>
                  <a:pt x="1872" y="1104"/>
                </a:moveTo>
                <a:lnTo>
                  <a:pt x="1872" y="1248"/>
                </a:lnTo>
                <a:lnTo>
                  <a:pt x="144" y="1248"/>
                </a:lnTo>
                <a:lnTo>
                  <a:pt x="144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09" name="Rectangle 19"/>
          <p:cNvSpPr>
            <a:spLocks noChangeArrowheads="1"/>
          </p:cNvSpPr>
          <p:nvPr/>
        </p:nvSpPr>
        <p:spPr bwMode="auto">
          <a:xfrm>
            <a:off x="434181" y="3946525"/>
            <a:ext cx="32447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b="1" dirty="0" err="1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).</a:t>
            </a:r>
          </a:p>
        </p:txBody>
      </p:sp>
      <p:sp>
        <p:nvSpPr>
          <p:cNvPr id="76810" name="Freeform 20"/>
          <p:cNvSpPr>
            <a:spLocks/>
          </p:cNvSpPr>
          <p:nvPr/>
        </p:nvSpPr>
        <p:spPr bwMode="auto">
          <a:xfrm>
            <a:off x="3505200" y="4114800"/>
            <a:ext cx="2667000" cy="1219200"/>
          </a:xfrm>
          <a:custGeom>
            <a:avLst/>
            <a:gdLst>
              <a:gd name="T0" fmla="*/ 2147483647 w 1680"/>
              <a:gd name="T1" fmla="*/ 1935480000 h 768"/>
              <a:gd name="T2" fmla="*/ 362902500 w 1680"/>
              <a:gd name="T3" fmla="*/ 1935480000 h 768"/>
              <a:gd name="T4" fmla="*/ 362902500 w 1680"/>
              <a:gd name="T5" fmla="*/ 0 h 768"/>
              <a:gd name="T6" fmla="*/ 0 w 1680"/>
              <a:gd name="T7" fmla="*/ 0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680"/>
              <a:gd name="T13" fmla="*/ 0 h 768"/>
              <a:gd name="T14" fmla="*/ 1680 w 1680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0" h="768">
                <a:moveTo>
                  <a:pt x="1680" y="768"/>
                </a:moveTo>
                <a:lnTo>
                  <a:pt x="144" y="768"/>
                </a:lnTo>
                <a:lnTo>
                  <a:pt x="144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11" name="Freeform 21"/>
          <p:cNvSpPr>
            <a:spLocks/>
          </p:cNvSpPr>
          <p:nvPr/>
        </p:nvSpPr>
        <p:spPr bwMode="auto">
          <a:xfrm>
            <a:off x="3405188" y="609600"/>
            <a:ext cx="3429000" cy="3429000"/>
          </a:xfrm>
          <a:custGeom>
            <a:avLst/>
            <a:gdLst>
              <a:gd name="T0" fmla="*/ 0 w 2160"/>
              <a:gd name="T1" fmla="*/ 2147483647 h 2160"/>
              <a:gd name="T2" fmla="*/ 1572577500 w 2160"/>
              <a:gd name="T3" fmla="*/ 2147483647 h 2160"/>
              <a:gd name="T4" fmla="*/ 1572577500 w 2160"/>
              <a:gd name="T5" fmla="*/ 0 h 2160"/>
              <a:gd name="T6" fmla="*/ 2147483647 w 2160"/>
              <a:gd name="T7" fmla="*/ 0 h 2160"/>
              <a:gd name="T8" fmla="*/ 2147483647 w 2160"/>
              <a:gd name="T9" fmla="*/ 725805000 h 2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"/>
              <a:gd name="T16" fmla="*/ 0 h 2160"/>
              <a:gd name="T17" fmla="*/ 2160 w 2160"/>
              <a:gd name="T18" fmla="*/ 2160 h 2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" h="2160">
                <a:moveTo>
                  <a:pt x="0" y="2160"/>
                </a:moveTo>
                <a:lnTo>
                  <a:pt x="624" y="2160"/>
                </a:lnTo>
                <a:lnTo>
                  <a:pt x="624" y="0"/>
                </a:lnTo>
                <a:lnTo>
                  <a:pt x="2160" y="0"/>
                </a:lnTo>
                <a:lnTo>
                  <a:pt x="2160" y="288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6812" name="Group 22"/>
          <p:cNvGrpSpPr>
            <a:grpSpLocks/>
          </p:cNvGrpSpPr>
          <p:nvPr/>
        </p:nvGrpSpPr>
        <p:grpSpPr bwMode="auto">
          <a:xfrm>
            <a:off x="3405188" y="4267200"/>
            <a:ext cx="3352800" cy="1752600"/>
            <a:chOff x="2145" y="2688"/>
            <a:chExt cx="2112" cy="1104"/>
          </a:xfrm>
        </p:grpSpPr>
        <p:sp>
          <p:nvSpPr>
            <p:cNvPr id="76827" name="Freeform 23"/>
            <p:cNvSpPr>
              <a:spLocks/>
            </p:cNvSpPr>
            <p:nvPr/>
          </p:nvSpPr>
          <p:spPr bwMode="auto">
            <a:xfrm>
              <a:off x="2145" y="2688"/>
              <a:ext cx="2112" cy="1104"/>
            </a:xfrm>
            <a:custGeom>
              <a:avLst/>
              <a:gdLst>
                <a:gd name="T0" fmla="*/ 2383 w 1872"/>
                <a:gd name="T1" fmla="*/ 864 h 1248"/>
                <a:gd name="T2" fmla="*/ 2383 w 1872"/>
                <a:gd name="T3" fmla="*/ 977 h 1248"/>
                <a:gd name="T4" fmla="*/ 183 w 1872"/>
                <a:gd name="T5" fmla="*/ 977 h 1248"/>
                <a:gd name="T6" fmla="*/ 183 w 1872"/>
                <a:gd name="T7" fmla="*/ 0 h 1248"/>
                <a:gd name="T8" fmla="*/ 0 w 1872"/>
                <a:gd name="T9" fmla="*/ 0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2"/>
                <a:gd name="T16" fmla="*/ 0 h 1248"/>
                <a:gd name="T17" fmla="*/ 1872 w 1872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2" h="1248">
                  <a:moveTo>
                    <a:pt x="1872" y="1104"/>
                  </a:moveTo>
                  <a:lnTo>
                    <a:pt x="1872" y="1248"/>
                  </a:lnTo>
                  <a:lnTo>
                    <a:pt x="144" y="1248"/>
                  </a:ln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8" name="Line 24"/>
            <p:cNvSpPr>
              <a:spLocks noChangeShapeType="1"/>
            </p:cNvSpPr>
            <p:nvPr/>
          </p:nvSpPr>
          <p:spPr bwMode="auto">
            <a:xfrm flipV="1">
              <a:off x="4257" y="3504"/>
              <a:ext cx="0" cy="2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433388" y="2362200"/>
            <a:ext cx="5738813" cy="4191000"/>
            <a:chOff x="273" y="1488"/>
            <a:chExt cx="3615" cy="2640"/>
          </a:xfrm>
        </p:grpSpPr>
        <p:grpSp>
          <p:nvGrpSpPr>
            <p:cNvPr id="76815" name="Group 25"/>
            <p:cNvGrpSpPr>
              <a:grpSpLocks/>
            </p:cNvGrpSpPr>
            <p:nvPr/>
          </p:nvGrpSpPr>
          <p:grpSpPr bwMode="auto">
            <a:xfrm>
              <a:off x="336" y="1488"/>
              <a:ext cx="3024" cy="1642"/>
              <a:chOff x="336" y="1488"/>
              <a:chExt cx="3024" cy="1642"/>
            </a:xfrm>
          </p:grpSpPr>
          <p:sp>
            <p:nvSpPr>
              <p:cNvPr id="76825" name="Rectangle 26"/>
              <p:cNvSpPr>
                <a:spLocks noChangeArrowheads="1"/>
              </p:cNvSpPr>
              <p:nvPr/>
            </p:nvSpPr>
            <p:spPr bwMode="auto">
              <a:xfrm>
                <a:off x="336" y="2880"/>
                <a:ext cx="182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solidFill>
                      <a:schemeClr val="accent2"/>
                    </a:solidFill>
                    <a:latin typeface="Arial" pitchFamily="34" charset="0"/>
                    <a:cs typeface="Times New Roman" pitchFamily="18" charset="0"/>
                  </a:rPr>
                  <a:t>mother_of(jane, mike).</a:t>
                </a:r>
              </a:p>
            </p:txBody>
          </p:sp>
          <p:sp>
            <p:nvSpPr>
              <p:cNvPr id="76826" name="Freeform 27"/>
              <p:cNvSpPr>
                <a:spLocks/>
              </p:cNvSpPr>
              <p:nvPr/>
            </p:nvSpPr>
            <p:spPr bwMode="auto">
              <a:xfrm>
                <a:off x="2112" y="1488"/>
                <a:ext cx="1248" cy="1536"/>
              </a:xfrm>
              <a:custGeom>
                <a:avLst/>
                <a:gdLst>
                  <a:gd name="T0" fmla="*/ 1248 w 1248"/>
                  <a:gd name="T1" fmla="*/ 0 h 1584"/>
                  <a:gd name="T2" fmla="*/ 144 w 1248"/>
                  <a:gd name="T3" fmla="*/ 0 h 1584"/>
                  <a:gd name="T4" fmla="*/ 144 w 1248"/>
                  <a:gd name="T5" fmla="*/ 1489 h 1584"/>
                  <a:gd name="T6" fmla="*/ 0 w 1248"/>
                  <a:gd name="T7" fmla="*/ 1489 h 15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48"/>
                  <a:gd name="T13" fmla="*/ 0 h 1584"/>
                  <a:gd name="T14" fmla="*/ 1248 w 1248"/>
                  <a:gd name="T15" fmla="*/ 1584 h 15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48" h="1584">
                    <a:moveTo>
                      <a:pt x="1248" y="0"/>
                    </a:moveTo>
                    <a:lnTo>
                      <a:pt x="144" y="0"/>
                    </a:lnTo>
                    <a:lnTo>
                      <a:pt x="144" y="1584"/>
                    </a:lnTo>
                    <a:lnTo>
                      <a:pt x="0" y="1584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6816" name="Group 28"/>
            <p:cNvGrpSpPr>
              <a:grpSpLocks/>
            </p:cNvGrpSpPr>
            <p:nvPr/>
          </p:nvGrpSpPr>
          <p:grpSpPr bwMode="auto">
            <a:xfrm>
              <a:off x="960" y="3744"/>
              <a:ext cx="362" cy="384"/>
              <a:chOff x="960" y="3744"/>
              <a:chExt cx="362" cy="384"/>
            </a:xfrm>
          </p:grpSpPr>
          <p:sp>
            <p:nvSpPr>
              <p:cNvPr id="76823" name="Text Box 29"/>
              <p:cNvSpPr txBox="1">
                <a:spLocks noChangeArrowheads="1"/>
              </p:cNvSpPr>
              <p:nvPr/>
            </p:nvSpPr>
            <p:spPr bwMode="auto">
              <a:xfrm>
                <a:off x="960" y="3840"/>
                <a:ext cx="3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CC3300"/>
                    </a:solidFill>
                    <a:latin typeface="Arial" pitchFamily="34" charset="0"/>
                  </a:rPr>
                  <a:t>No</a:t>
                </a:r>
              </a:p>
            </p:txBody>
          </p:sp>
          <p:sp>
            <p:nvSpPr>
              <p:cNvPr id="76824" name="Line 30"/>
              <p:cNvSpPr>
                <a:spLocks noChangeShapeType="1"/>
              </p:cNvSpPr>
              <p:nvPr/>
            </p:nvSpPr>
            <p:spPr bwMode="auto">
              <a:xfrm>
                <a:off x="1152" y="374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6817" name="Group 31"/>
            <p:cNvGrpSpPr>
              <a:grpSpLocks/>
            </p:cNvGrpSpPr>
            <p:nvPr/>
          </p:nvGrpSpPr>
          <p:grpSpPr bwMode="auto">
            <a:xfrm>
              <a:off x="273" y="3168"/>
              <a:ext cx="3231" cy="252"/>
              <a:chOff x="273" y="3168"/>
              <a:chExt cx="3231" cy="252"/>
            </a:xfrm>
          </p:grpSpPr>
          <p:sp>
            <p:nvSpPr>
              <p:cNvPr id="76821" name="Rectangle 32"/>
              <p:cNvSpPr>
                <a:spLocks noChangeArrowheads="1"/>
              </p:cNvSpPr>
              <p:nvPr/>
            </p:nvSpPr>
            <p:spPr bwMode="auto">
              <a:xfrm>
                <a:off x="273" y="3168"/>
                <a:ext cx="205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 dirty="0" err="1">
                    <a:solidFill>
                      <a:schemeClr val="folHlink"/>
                    </a:solidFill>
                    <a:latin typeface="Arial" pitchFamily="34" charset="0"/>
                    <a:cs typeface="Times New Roman" pitchFamily="18" charset="0"/>
                  </a:rPr>
                  <a:t>mother_of</a:t>
                </a:r>
                <a:r>
                  <a:rPr lang="en-US" sz="2000" b="1" dirty="0">
                    <a:solidFill>
                      <a:schemeClr val="folHlink"/>
                    </a:solidFill>
                    <a:latin typeface="Arial" pitchFamily="34" charset="0"/>
                    <a:cs typeface="Times New Roman" pitchFamily="18" charset="0"/>
                  </a:rPr>
                  <a:t>(mike, </a:t>
                </a:r>
                <a:r>
                  <a:rPr lang="en-US" sz="2000" b="1" dirty="0" err="1">
                    <a:solidFill>
                      <a:schemeClr val="folHlink"/>
                    </a:solidFill>
                    <a:latin typeface="Arial" pitchFamily="34" charset="0"/>
                    <a:cs typeface="Times New Roman" pitchFamily="18" charset="0"/>
                  </a:rPr>
                  <a:t>conrad</a:t>
                </a:r>
                <a:r>
                  <a:rPr lang="en-US" sz="2000" b="1" dirty="0">
                    <a:solidFill>
                      <a:schemeClr val="folHlink"/>
                    </a:solidFill>
                    <a:latin typeface="Arial" pitchFamily="34" charset="0"/>
                    <a:cs typeface="Times New Roman" pitchFamily="18" charset="0"/>
                  </a:rPr>
                  <a:t>).</a:t>
                </a:r>
              </a:p>
            </p:txBody>
          </p:sp>
          <p:sp>
            <p:nvSpPr>
              <p:cNvPr id="76822" name="Freeform 33"/>
              <p:cNvSpPr>
                <a:spLocks/>
              </p:cNvSpPr>
              <p:nvPr/>
            </p:nvSpPr>
            <p:spPr bwMode="auto">
              <a:xfrm>
                <a:off x="2256" y="3168"/>
                <a:ext cx="1248" cy="144"/>
              </a:xfrm>
              <a:custGeom>
                <a:avLst/>
                <a:gdLst>
                  <a:gd name="T0" fmla="*/ 1248 w 1248"/>
                  <a:gd name="T1" fmla="*/ 0 h 144"/>
                  <a:gd name="T2" fmla="*/ 336 w 1248"/>
                  <a:gd name="T3" fmla="*/ 0 h 144"/>
                  <a:gd name="T4" fmla="*/ 336 w 1248"/>
                  <a:gd name="T5" fmla="*/ 144 h 144"/>
                  <a:gd name="T6" fmla="*/ 0 w 1248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48"/>
                  <a:gd name="T13" fmla="*/ 0 h 144"/>
                  <a:gd name="T14" fmla="*/ 1248 w 124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48" h="144">
                    <a:moveTo>
                      <a:pt x="1248" y="0"/>
                    </a:moveTo>
                    <a:lnTo>
                      <a:pt x="336" y="0"/>
                    </a:lnTo>
                    <a:lnTo>
                      <a:pt x="336" y="144"/>
                    </a:lnTo>
                    <a:lnTo>
                      <a:pt x="0" y="144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6818" name="Group 34"/>
            <p:cNvGrpSpPr>
              <a:grpSpLocks/>
            </p:cNvGrpSpPr>
            <p:nvPr/>
          </p:nvGrpSpPr>
          <p:grpSpPr bwMode="auto">
            <a:xfrm>
              <a:off x="273" y="3408"/>
              <a:ext cx="3615" cy="300"/>
              <a:chOff x="273" y="3408"/>
              <a:chExt cx="3615" cy="300"/>
            </a:xfrm>
          </p:grpSpPr>
          <p:sp>
            <p:nvSpPr>
              <p:cNvPr id="76819" name="Rectangle 35"/>
              <p:cNvSpPr>
                <a:spLocks noChangeArrowheads="1"/>
              </p:cNvSpPr>
              <p:nvPr/>
            </p:nvSpPr>
            <p:spPr bwMode="auto">
              <a:xfrm>
                <a:off x="273" y="3456"/>
                <a:ext cx="195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 dirty="0" err="1">
                    <a:solidFill>
                      <a:schemeClr val="folHlink"/>
                    </a:solidFill>
                    <a:latin typeface="Arial" pitchFamily="34" charset="0"/>
                    <a:cs typeface="Times New Roman" pitchFamily="18" charset="0"/>
                  </a:rPr>
                  <a:t>father_of</a:t>
                </a:r>
                <a:r>
                  <a:rPr lang="en-US" sz="2000" b="1" dirty="0">
                    <a:solidFill>
                      <a:schemeClr val="folHlink"/>
                    </a:solidFill>
                    <a:latin typeface="Arial" pitchFamily="34" charset="0"/>
                    <a:cs typeface="Times New Roman" pitchFamily="18" charset="0"/>
                  </a:rPr>
                  <a:t>(mike, </a:t>
                </a:r>
                <a:r>
                  <a:rPr lang="en-US" sz="2000" b="1" dirty="0" err="1">
                    <a:solidFill>
                      <a:schemeClr val="folHlink"/>
                    </a:solidFill>
                    <a:latin typeface="Arial" pitchFamily="34" charset="0"/>
                    <a:cs typeface="Times New Roman" pitchFamily="18" charset="0"/>
                  </a:rPr>
                  <a:t>conrad</a:t>
                </a:r>
                <a:r>
                  <a:rPr lang="en-US" sz="2000" b="1" dirty="0">
                    <a:solidFill>
                      <a:schemeClr val="folHlink"/>
                    </a:solidFill>
                    <a:latin typeface="Arial" pitchFamily="34" charset="0"/>
                    <a:cs typeface="Times New Roman" pitchFamily="18" charset="0"/>
                  </a:rPr>
                  <a:t>).</a:t>
                </a:r>
              </a:p>
            </p:txBody>
          </p:sp>
          <p:sp>
            <p:nvSpPr>
              <p:cNvPr id="76820" name="Freeform 36"/>
              <p:cNvSpPr>
                <a:spLocks/>
              </p:cNvSpPr>
              <p:nvPr/>
            </p:nvSpPr>
            <p:spPr bwMode="auto">
              <a:xfrm>
                <a:off x="2160" y="3408"/>
                <a:ext cx="1728" cy="192"/>
              </a:xfrm>
              <a:custGeom>
                <a:avLst/>
                <a:gdLst>
                  <a:gd name="T0" fmla="*/ 1728 w 1728"/>
                  <a:gd name="T1" fmla="*/ 0 h 192"/>
                  <a:gd name="T2" fmla="*/ 432 w 1728"/>
                  <a:gd name="T3" fmla="*/ 0 h 192"/>
                  <a:gd name="T4" fmla="*/ 432 w 1728"/>
                  <a:gd name="T5" fmla="*/ 192 h 192"/>
                  <a:gd name="T6" fmla="*/ 0 w 1728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28"/>
                  <a:gd name="T13" fmla="*/ 0 h 192"/>
                  <a:gd name="T14" fmla="*/ 1728 w 172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28" h="192">
                    <a:moveTo>
                      <a:pt x="1728" y="0"/>
                    </a:moveTo>
                    <a:lnTo>
                      <a:pt x="432" y="0"/>
                    </a:lnTo>
                    <a:lnTo>
                      <a:pt x="432" y="192"/>
                    </a:lnTo>
                    <a:lnTo>
                      <a:pt x="0" y="192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9349" name="Text Box 37"/>
          <p:cNvSpPr txBox="1">
            <a:spLocks noChangeArrowheads="1"/>
          </p:cNvSpPr>
          <p:nvPr/>
        </p:nvSpPr>
        <p:spPr bwMode="auto">
          <a:xfrm>
            <a:off x="5311775" y="1893888"/>
            <a:ext cx="1892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backtracking point</a:t>
            </a:r>
          </a:p>
        </p:txBody>
      </p:sp>
      <p:sp>
        <p:nvSpPr>
          <p:cNvPr id="2" name="Freeform 1"/>
          <p:cNvSpPr/>
          <p:nvPr/>
        </p:nvSpPr>
        <p:spPr bwMode="auto">
          <a:xfrm>
            <a:off x="7645940" y="1799617"/>
            <a:ext cx="933856" cy="3122579"/>
          </a:xfrm>
          <a:custGeom>
            <a:avLst/>
            <a:gdLst>
              <a:gd name="connsiteX0" fmla="*/ 496111 w 933856"/>
              <a:gd name="connsiteY0" fmla="*/ 0 h 3122579"/>
              <a:gd name="connsiteX1" fmla="*/ 933856 w 933856"/>
              <a:gd name="connsiteY1" fmla="*/ 0 h 3122579"/>
              <a:gd name="connsiteX2" fmla="*/ 933856 w 933856"/>
              <a:gd name="connsiteY2" fmla="*/ 3122579 h 3122579"/>
              <a:gd name="connsiteX3" fmla="*/ 0 w 933856"/>
              <a:gd name="connsiteY3" fmla="*/ 3122579 h 312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3856" h="3122579">
                <a:moveTo>
                  <a:pt x="496111" y="0"/>
                </a:moveTo>
                <a:lnTo>
                  <a:pt x="933856" y="0"/>
                </a:lnTo>
                <a:lnTo>
                  <a:pt x="933856" y="3122579"/>
                </a:lnTo>
                <a:lnTo>
                  <a:pt x="0" y="3122579"/>
                </a:ln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6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11" dur="3000" fill="hold"/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49" grpId="0"/>
      <p:bldP spid="269349" grpId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358775" y="117475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Adding and removing backtracking points</a:t>
            </a:r>
            <a:endParaRPr lang="en-US" sz="3200" b="1">
              <a:solidFill>
                <a:schemeClr val="accent2"/>
              </a:solidFill>
            </a:endParaRPr>
          </a:p>
        </p:txBody>
      </p:sp>
      <p:grpSp>
        <p:nvGrpSpPr>
          <p:cNvPr id="77827" name="Group 59"/>
          <p:cNvGrpSpPr>
            <a:grpSpLocks/>
          </p:cNvGrpSpPr>
          <p:nvPr/>
        </p:nvGrpSpPr>
        <p:grpSpPr bwMode="auto">
          <a:xfrm>
            <a:off x="130175" y="955675"/>
            <a:ext cx="4572000" cy="3429000"/>
            <a:chOff x="82" y="602"/>
            <a:chExt cx="2880" cy="2160"/>
          </a:xfrm>
        </p:grpSpPr>
        <p:sp>
          <p:nvSpPr>
            <p:cNvPr id="77854" name="Line 3"/>
            <p:cNvSpPr>
              <a:spLocks noChangeShapeType="1"/>
            </p:cNvSpPr>
            <p:nvPr/>
          </p:nvSpPr>
          <p:spPr bwMode="auto">
            <a:xfrm>
              <a:off x="1378" y="60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5" name="Line 4"/>
            <p:cNvSpPr>
              <a:spLocks noChangeShapeType="1"/>
            </p:cNvSpPr>
            <p:nvPr/>
          </p:nvSpPr>
          <p:spPr bwMode="auto">
            <a:xfrm flipH="1">
              <a:off x="850" y="986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6" name="Line 5"/>
            <p:cNvSpPr>
              <a:spLocks noChangeShapeType="1"/>
            </p:cNvSpPr>
            <p:nvPr/>
          </p:nvSpPr>
          <p:spPr bwMode="auto">
            <a:xfrm>
              <a:off x="1378" y="986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7" name="Line 6"/>
            <p:cNvSpPr>
              <a:spLocks noChangeShapeType="1"/>
            </p:cNvSpPr>
            <p:nvPr/>
          </p:nvSpPr>
          <p:spPr bwMode="auto">
            <a:xfrm flipH="1">
              <a:off x="1570" y="1370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8" name="Line 7"/>
            <p:cNvSpPr>
              <a:spLocks noChangeShapeType="1"/>
            </p:cNvSpPr>
            <p:nvPr/>
          </p:nvSpPr>
          <p:spPr bwMode="auto">
            <a:xfrm>
              <a:off x="1954" y="1370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9" name="Line 8"/>
            <p:cNvSpPr>
              <a:spLocks noChangeShapeType="1"/>
            </p:cNvSpPr>
            <p:nvPr/>
          </p:nvSpPr>
          <p:spPr bwMode="auto">
            <a:xfrm flipH="1">
              <a:off x="2050" y="189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0" name="Line 9"/>
            <p:cNvSpPr>
              <a:spLocks noChangeShapeType="1"/>
            </p:cNvSpPr>
            <p:nvPr/>
          </p:nvSpPr>
          <p:spPr bwMode="auto">
            <a:xfrm>
              <a:off x="2434" y="1898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1" name="Line 10"/>
            <p:cNvSpPr>
              <a:spLocks noChangeShapeType="1"/>
            </p:cNvSpPr>
            <p:nvPr/>
          </p:nvSpPr>
          <p:spPr bwMode="auto">
            <a:xfrm flipH="1">
              <a:off x="562" y="1322"/>
              <a:ext cx="28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2" name="Line 11"/>
            <p:cNvSpPr>
              <a:spLocks noChangeShapeType="1"/>
            </p:cNvSpPr>
            <p:nvPr/>
          </p:nvSpPr>
          <p:spPr bwMode="auto">
            <a:xfrm>
              <a:off x="850" y="1322"/>
              <a:ext cx="3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3" name="Line 12"/>
            <p:cNvSpPr>
              <a:spLocks noChangeShapeType="1"/>
            </p:cNvSpPr>
            <p:nvPr/>
          </p:nvSpPr>
          <p:spPr bwMode="auto">
            <a:xfrm flipH="1">
              <a:off x="130" y="1994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4" name="Line 13"/>
            <p:cNvSpPr>
              <a:spLocks noChangeShapeType="1"/>
            </p:cNvSpPr>
            <p:nvPr/>
          </p:nvSpPr>
          <p:spPr bwMode="auto">
            <a:xfrm>
              <a:off x="562" y="1994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5" name="Line 14"/>
            <p:cNvSpPr>
              <a:spLocks noChangeShapeType="1"/>
            </p:cNvSpPr>
            <p:nvPr/>
          </p:nvSpPr>
          <p:spPr bwMode="auto">
            <a:xfrm flipH="1">
              <a:off x="1666" y="242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6" name="Line 15"/>
            <p:cNvSpPr>
              <a:spLocks noChangeShapeType="1"/>
            </p:cNvSpPr>
            <p:nvPr/>
          </p:nvSpPr>
          <p:spPr bwMode="auto">
            <a:xfrm>
              <a:off x="2050" y="2426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7867" name="Group 16"/>
            <p:cNvGrpSpPr>
              <a:grpSpLocks/>
            </p:cNvGrpSpPr>
            <p:nvPr/>
          </p:nvGrpSpPr>
          <p:grpSpPr bwMode="auto">
            <a:xfrm>
              <a:off x="1042" y="602"/>
              <a:ext cx="1920" cy="1680"/>
              <a:chOff x="1378" y="794"/>
              <a:chExt cx="1920" cy="1680"/>
            </a:xfrm>
          </p:grpSpPr>
          <p:sp>
            <p:nvSpPr>
              <p:cNvPr id="77880" name="Text Box 17"/>
              <p:cNvSpPr txBox="1">
                <a:spLocks noChangeArrowheads="1"/>
              </p:cNvSpPr>
              <p:nvPr/>
            </p:nvSpPr>
            <p:spPr bwMode="auto">
              <a:xfrm>
                <a:off x="1378" y="1034"/>
                <a:ext cx="28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urier New" pitchFamily="49" charset="0"/>
                    <a:sym typeface="Wingdings 2" pitchFamily="18" charset="2"/>
                  </a:rPr>
                  <a:t></a:t>
                </a:r>
              </a:p>
            </p:txBody>
          </p:sp>
          <p:sp>
            <p:nvSpPr>
              <p:cNvPr id="77881" name="Rectangle 18"/>
              <p:cNvSpPr>
                <a:spLocks noChangeArrowheads="1"/>
              </p:cNvSpPr>
              <p:nvPr/>
            </p:nvSpPr>
            <p:spPr bwMode="auto">
              <a:xfrm>
                <a:off x="1954" y="1514"/>
                <a:ext cx="28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urier New" pitchFamily="49" charset="0"/>
                    <a:sym typeface="Wingdings 2" pitchFamily="18" charset="2"/>
                  </a:rPr>
                  <a:t></a:t>
                </a:r>
              </a:p>
            </p:txBody>
          </p:sp>
          <p:sp>
            <p:nvSpPr>
              <p:cNvPr id="77882" name="Rectangle 19"/>
              <p:cNvSpPr>
                <a:spLocks noChangeArrowheads="1"/>
              </p:cNvSpPr>
              <p:nvPr/>
            </p:nvSpPr>
            <p:spPr bwMode="auto">
              <a:xfrm>
                <a:off x="2434" y="2042"/>
                <a:ext cx="28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urier New" pitchFamily="49" charset="0"/>
                    <a:sym typeface="Wingdings 2" pitchFamily="18" charset="2"/>
                  </a:rPr>
                  <a:t></a:t>
                </a:r>
              </a:p>
            </p:txBody>
          </p:sp>
          <p:sp>
            <p:nvSpPr>
              <p:cNvPr id="77883" name="Freeform 20"/>
              <p:cNvSpPr>
                <a:spLocks/>
              </p:cNvSpPr>
              <p:nvPr/>
            </p:nvSpPr>
            <p:spPr bwMode="auto">
              <a:xfrm>
                <a:off x="1810" y="794"/>
                <a:ext cx="1488" cy="1680"/>
              </a:xfrm>
              <a:custGeom>
                <a:avLst/>
                <a:gdLst>
                  <a:gd name="T0" fmla="*/ 0 w 1488"/>
                  <a:gd name="T1" fmla="*/ 0 h 1680"/>
                  <a:gd name="T2" fmla="*/ 0 w 1488"/>
                  <a:gd name="T3" fmla="*/ 336 h 1680"/>
                  <a:gd name="T4" fmla="*/ 528 w 1488"/>
                  <a:gd name="T5" fmla="*/ 672 h 1680"/>
                  <a:gd name="T6" fmla="*/ 1008 w 1488"/>
                  <a:gd name="T7" fmla="*/ 1248 h 1680"/>
                  <a:gd name="T8" fmla="*/ 1488 w 1488"/>
                  <a:gd name="T9" fmla="*/ 1680 h 16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1680"/>
                  <a:gd name="T17" fmla="*/ 1488 w 1488"/>
                  <a:gd name="T18" fmla="*/ 1680 h 16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1680">
                    <a:moveTo>
                      <a:pt x="0" y="0"/>
                    </a:moveTo>
                    <a:lnTo>
                      <a:pt x="0" y="336"/>
                    </a:lnTo>
                    <a:lnTo>
                      <a:pt x="528" y="672"/>
                    </a:lnTo>
                    <a:lnTo>
                      <a:pt x="1008" y="1248"/>
                    </a:lnTo>
                    <a:lnTo>
                      <a:pt x="1488" y="168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868" name="Group 21"/>
            <p:cNvGrpSpPr>
              <a:grpSpLocks/>
            </p:cNvGrpSpPr>
            <p:nvPr/>
          </p:nvGrpSpPr>
          <p:grpSpPr bwMode="auto">
            <a:xfrm>
              <a:off x="1714" y="1994"/>
              <a:ext cx="816" cy="720"/>
              <a:chOff x="2050" y="2186"/>
              <a:chExt cx="816" cy="720"/>
            </a:xfrm>
          </p:grpSpPr>
          <p:sp>
            <p:nvSpPr>
              <p:cNvPr id="77878" name="Rectangle 22"/>
              <p:cNvSpPr>
                <a:spLocks noChangeArrowheads="1"/>
              </p:cNvSpPr>
              <p:nvPr/>
            </p:nvSpPr>
            <p:spPr bwMode="auto">
              <a:xfrm>
                <a:off x="2050" y="2474"/>
                <a:ext cx="28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urier New" pitchFamily="49" charset="0"/>
                    <a:sym typeface="Wingdings 2" pitchFamily="18" charset="2"/>
                  </a:rPr>
                  <a:t></a:t>
                </a:r>
              </a:p>
            </p:txBody>
          </p:sp>
          <p:sp>
            <p:nvSpPr>
              <p:cNvPr id="77879" name="Freeform 23"/>
              <p:cNvSpPr>
                <a:spLocks/>
              </p:cNvSpPr>
              <p:nvPr/>
            </p:nvSpPr>
            <p:spPr bwMode="auto">
              <a:xfrm>
                <a:off x="2338" y="2186"/>
                <a:ext cx="528" cy="720"/>
              </a:xfrm>
              <a:custGeom>
                <a:avLst/>
                <a:gdLst>
                  <a:gd name="T0" fmla="*/ 192 w 528"/>
                  <a:gd name="T1" fmla="*/ 0 h 720"/>
                  <a:gd name="T2" fmla="*/ 0 w 528"/>
                  <a:gd name="T3" fmla="*/ 288 h 720"/>
                  <a:gd name="T4" fmla="*/ 528 w 528"/>
                  <a:gd name="T5" fmla="*/ 720 h 720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720"/>
                  <a:gd name="T11" fmla="*/ 528 w 528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720">
                    <a:moveTo>
                      <a:pt x="192" y="0"/>
                    </a:moveTo>
                    <a:lnTo>
                      <a:pt x="0" y="288"/>
                    </a:lnTo>
                    <a:lnTo>
                      <a:pt x="528" y="72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69" name="Line 24"/>
            <p:cNvSpPr>
              <a:spLocks noChangeShapeType="1"/>
            </p:cNvSpPr>
            <p:nvPr/>
          </p:nvSpPr>
          <p:spPr bwMode="auto">
            <a:xfrm flipH="1">
              <a:off x="1618" y="2474"/>
              <a:ext cx="192" cy="1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70" name="Line 25"/>
            <p:cNvSpPr>
              <a:spLocks noChangeShapeType="1"/>
            </p:cNvSpPr>
            <p:nvPr/>
          </p:nvSpPr>
          <p:spPr bwMode="auto">
            <a:xfrm flipH="1">
              <a:off x="1474" y="1514"/>
              <a:ext cx="24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7871" name="Group 26"/>
            <p:cNvGrpSpPr>
              <a:grpSpLocks/>
            </p:cNvGrpSpPr>
            <p:nvPr/>
          </p:nvGrpSpPr>
          <p:grpSpPr bwMode="auto">
            <a:xfrm>
              <a:off x="515" y="986"/>
              <a:ext cx="815" cy="1008"/>
              <a:chOff x="851" y="1178"/>
              <a:chExt cx="815" cy="1008"/>
            </a:xfrm>
          </p:grpSpPr>
          <p:sp>
            <p:nvSpPr>
              <p:cNvPr id="77876" name="Rectangle 27"/>
              <p:cNvSpPr>
                <a:spLocks noChangeArrowheads="1"/>
              </p:cNvSpPr>
              <p:nvPr/>
            </p:nvSpPr>
            <p:spPr bwMode="auto">
              <a:xfrm>
                <a:off x="851" y="1418"/>
                <a:ext cx="28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urier New" pitchFamily="49" charset="0"/>
                    <a:sym typeface="Wingdings 2" pitchFamily="18" charset="2"/>
                  </a:rPr>
                  <a:t></a:t>
                </a:r>
              </a:p>
            </p:txBody>
          </p:sp>
          <p:sp>
            <p:nvSpPr>
              <p:cNvPr id="77877" name="Freeform 28"/>
              <p:cNvSpPr>
                <a:spLocks/>
              </p:cNvSpPr>
              <p:nvPr/>
            </p:nvSpPr>
            <p:spPr bwMode="auto">
              <a:xfrm>
                <a:off x="1186" y="1178"/>
                <a:ext cx="480" cy="1008"/>
              </a:xfrm>
              <a:custGeom>
                <a:avLst/>
                <a:gdLst>
                  <a:gd name="T0" fmla="*/ 288 w 480"/>
                  <a:gd name="T1" fmla="*/ 0 h 1008"/>
                  <a:gd name="T2" fmla="*/ 0 w 480"/>
                  <a:gd name="T3" fmla="*/ 192 h 1008"/>
                  <a:gd name="T4" fmla="*/ 480 w 480"/>
                  <a:gd name="T5" fmla="*/ 1008 h 1008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1008"/>
                  <a:gd name="T11" fmla="*/ 480 w 480"/>
                  <a:gd name="T12" fmla="*/ 1008 h 10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1008">
                    <a:moveTo>
                      <a:pt x="288" y="0"/>
                    </a:moveTo>
                    <a:lnTo>
                      <a:pt x="0" y="192"/>
                    </a:lnTo>
                    <a:lnTo>
                      <a:pt x="480" y="1008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872" name="Group 29"/>
            <p:cNvGrpSpPr>
              <a:grpSpLocks/>
            </p:cNvGrpSpPr>
            <p:nvPr/>
          </p:nvGrpSpPr>
          <p:grpSpPr bwMode="auto">
            <a:xfrm>
              <a:off x="226" y="1418"/>
              <a:ext cx="816" cy="960"/>
              <a:chOff x="562" y="1610"/>
              <a:chExt cx="816" cy="960"/>
            </a:xfrm>
          </p:grpSpPr>
          <p:sp>
            <p:nvSpPr>
              <p:cNvPr id="77874" name="Rectangle 30"/>
              <p:cNvSpPr>
                <a:spLocks noChangeArrowheads="1"/>
              </p:cNvSpPr>
              <p:nvPr/>
            </p:nvSpPr>
            <p:spPr bwMode="auto">
              <a:xfrm>
                <a:off x="562" y="2138"/>
                <a:ext cx="28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urier New" pitchFamily="49" charset="0"/>
                    <a:sym typeface="Wingdings 2" pitchFamily="18" charset="2"/>
                  </a:rPr>
                  <a:t></a:t>
                </a:r>
              </a:p>
            </p:txBody>
          </p:sp>
          <p:sp>
            <p:nvSpPr>
              <p:cNvPr id="77875" name="Freeform 31"/>
              <p:cNvSpPr>
                <a:spLocks/>
              </p:cNvSpPr>
              <p:nvPr/>
            </p:nvSpPr>
            <p:spPr bwMode="auto">
              <a:xfrm>
                <a:off x="850" y="1610"/>
                <a:ext cx="528" cy="960"/>
              </a:xfrm>
              <a:custGeom>
                <a:avLst/>
                <a:gdLst>
                  <a:gd name="T0" fmla="*/ 144 w 528"/>
                  <a:gd name="T1" fmla="*/ 0 h 960"/>
                  <a:gd name="T2" fmla="*/ 0 w 528"/>
                  <a:gd name="T3" fmla="*/ 432 h 960"/>
                  <a:gd name="T4" fmla="*/ 528 w 528"/>
                  <a:gd name="T5" fmla="*/ 960 h 960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960"/>
                  <a:gd name="T11" fmla="*/ 528 w 528"/>
                  <a:gd name="T12" fmla="*/ 960 h 9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960">
                    <a:moveTo>
                      <a:pt x="144" y="0"/>
                    </a:moveTo>
                    <a:lnTo>
                      <a:pt x="0" y="432"/>
                    </a:lnTo>
                    <a:lnTo>
                      <a:pt x="528" y="96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73" name="Line 32"/>
            <p:cNvSpPr>
              <a:spLocks noChangeShapeType="1"/>
            </p:cNvSpPr>
            <p:nvPr/>
          </p:nvSpPr>
          <p:spPr bwMode="auto">
            <a:xfrm flipH="1">
              <a:off x="82" y="2138"/>
              <a:ext cx="24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4016375" y="2632075"/>
            <a:ext cx="4419600" cy="3429000"/>
            <a:chOff x="2530" y="1658"/>
            <a:chExt cx="2784" cy="2160"/>
          </a:xfrm>
        </p:grpSpPr>
        <p:sp>
          <p:nvSpPr>
            <p:cNvPr id="77841" name="Line 34"/>
            <p:cNvSpPr>
              <a:spLocks noChangeShapeType="1"/>
            </p:cNvSpPr>
            <p:nvPr/>
          </p:nvSpPr>
          <p:spPr bwMode="auto">
            <a:xfrm>
              <a:off x="3778" y="165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2" name="Line 35"/>
            <p:cNvSpPr>
              <a:spLocks noChangeShapeType="1"/>
            </p:cNvSpPr>
            <p:nvPr/>
          </p:nvSpPr>
          <p:spPr bwMode="auto">
            <a:xfrm flipH="1">
              <a:off x="3250" y="2042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3" name="Line 36"/>
            <p:cNvSpPr>
              <a:spLocks noChangeShapeType="1"/>
            </p:cNvSpPr>
            <p:nvPr/>
          </p:nvSpPr>
          <p:spPr bwMode="auto">
            <a:xfrm>
              <a:off x="3778" y="2042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4" name="Line 37"/>
            <p:cNvSpPr>
              <a:spLocks noChangeShapeType="1"/>
            </p:cNvSpPr>
            <p:nvPr/>
          </p:nvSpPr>
          <p:spPr bwMode="auto">
            <a:xfrm flipH="1">
              <a:off x="3970" y="2426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5" name="Line 38"/>
            <p:cNvSpPr>
              <a:spLocks noChangeShapeType="1"/>
            </p:cNvSpPr>
            <p:nvPr/>
          </p:nvSpPr>
          <p:spPr bwMode="auto">
            <a:xfrm>
              <a:off x="4354" y="242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6" name="Line 39"/>
            <p:cNvSpPr>
              <a:spLocks noChangeShapeType="1"/>
            </p:cNvSpPr>
            <p:nvPr/>
          </p:nvSpPr>
          <p:spPr bwMode="auto">
            <a:xfrm flipH="1">
              <a:off x="4450" y="2954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7" name="Line 40"/>
            <p:cNvSpPr>
              <a:spLocks noChangeShapeType="1"/>
            </p:cNvSpPr>
            <p:nvPr/>
          </p:nvSpPr>
          <p:spPr bwMode="auto">
            <a:xfrm>
              <a:off x="4834" y="2954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8" name="Line 41"/>
            <p:cNvSpPr>
              <a:spLocks noChangeShapeType="1"/>
            </p:cNvSpPr>
            <p:nvPr/>
          </p:nvSpPr>
          <p:spPr bwMode="auto">
            <a:xfrm flipH="1">
              <a:off x="2962" y="2378"/>
              <a:ext cx="28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9" name="Line 42"/>
            <p:cNvSpPr>
              <a:spLocks noChangeShapeType="1"/>
            </p:cNvSpPr>
            <p:nvPr/>
          </p:nvSpPr>
          <p:spPr bwMode="auto">
            <a:xfrm>
              <a:off x="3250" y="2378"/>
              <a:ext cx="3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0" name="Line 43"/>
            <p:cNvSpPr>
              <a:spLocks noChangeShapeType="1"/>
            </p:cNvSpPr>
            <p:nvPr/>
          </p:nvSpPr>
          <p:spPr bwMode="auto">
            <a:xfrm flipH="1">
              <a:off x="2530" y="3050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1" name="Line 44"/>
            <p:cNvSpPr>
              <a:spLocks noChangeShapeType="1"/>
            </p:cNvSpPr>
            <p:nvPr/>
          </p:nvSpPr>
          <p:spPr bwMode="auto">
            <a:xfrm>
              <a:off x="2962" y="3050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2" name="Line 45"/>
            <p:cNvSpPr>
              <a:spLocks noChangeShapeType="1"/>
            </p:cNvSpPr>
            <p:nvPr/>
          </p:nvSpPr>
          <p:spPr bwMode="auto">
            <a:xfrm flipH="1">
              <a:off x="4066" y="348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3" name="Line 46"/>
            <p:cNvSpPr>
              <a:spLocks noChangeShapeType="1"/>
            </p:cNvSpPr>
            <p:nvPr/>
          </p:nvSpPr>
          <p:spPr bwMode="auto">
            <a:xfrm>
              <a:off x="4450" y="348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5540375" y="2936875"/>
            <a:ext cx="1370013" cy="1219200"/>
            <a:chOff x="3490" y="1850"/>
            <a:chExt cx="863" cy="768"/>
          </a:xfrm>
        </p:grpSpPr>
        <p:sp>
          <p:nvSpPr>
            <p:cNvPr id="77839" name="Text Box 48"/>
            <p:cNvSpPr txBox="1">
              <a:spLocks noChangeArrowheads="1"/>
            </p:cNvSpPr>
            <p:nvPr/>
          </p:nvSpPr>
          <p:spPr bwMode="auto">
            <a:xfrm>
              <a:off x="3490" y="1850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  <a:sym typeface="Wingdings 2" pitchFamily="18" charset="2"/>
                </a:rPr>
                <a:t></a:t>
              </a:r>
            </a:p>
          </p:txBody>
        </p:sp>
        <p:sp>
          <p:nvSpPr>
            <p:cNvPr id="77840" name="Rectangle 49"/>
            <p:cNvSpPr>
              <a:spLocks noChangeArrowheads="1"/>
            </p:cNvSpPr>
            <p:nvPr/>
          </p:nvSpPr>
          <p:spPr bwMode="auto">
            <a:xfrm>
              <a:off x="4066" y="2330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  <a:sym typeface="Wingdings 2" pitchFamily="18" charset="2"/>
                </a:rPr>
                <a:t></a:t>
              </a:r>
            </a:p>
          </p:txBody>
        </p:sp>
      </p:grpSp>
      <p:sp>
        <p:nvSpPr>
          <p:cNvPr id="290866" name="Freeform 50"/>
          <p:cNvSpPr>
            <a:spLocks/>
          </p:cNvSpPr>
          <p:nvPr/>
        </p:nvSpPr>
        <p:spPr bwMode="auto">
          <a:xfrm>
            <a:off x="6149975" y="2632075"/>
            <a:ext cx="1066800" cy="1295400"/>
          </a:xfrm>
          <a:custGeom>
            <a:avLst/>
            <a:gdLst>
              <a:gd name="T0" fmla="*/ 0 w 672"/>
              <a:gd name="T1" fmla="*/ 0 h 816"/>
              <a:gd name="T2" fmla="*/ 0 w 672"/>
              <a:gd name="T3" fmla="*/ 846772500 h 816"/>
              <a:gd name="T4" fmla="*/ 1330642500 w 672"/>
              <a:gd name="T5" fmla="*/ 1693545000 h 816"/>
              <a:gd name="T6" fmla="*/ 1693545000 w 672"/>
              <a:gd name="T7" fmla="*/ 2056447500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816"/>
              <a:gd name="T14" fmla="*/ 672 w 672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816">
                <a:moveTo>
                  <a:pt x="0" y="0"/>
                </a:moveTo>
                <a:lnTo>
                  <a:pt x="0" y="336"/>
                </a:lnTo>
                <a:lnTo>
                  <a:pt x="528" y="672"/>
                </a:lnTo>
                <a:lnTo>
                  <a:pt x="672" y="816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0867" name="Text Box 51"/>
          <p:cNvSpPr txBox="1">
            <a:spLocks noChangeArrowheads="1"/>
          </p:cNvSpPr>
          <p:nvPr/>
        </p:nvSpPr>
        <p:spPr bwMode="auto">
          <a:xfrm>
            <a:off x="7140575" y="3775075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! cut</a:t>
            </a:r>
          </a:p>
        </p:txBody>
      </p: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7216775" y="4156075"/>
            <a:ext cx="1295400" cy="1143000"/>
            <a:chOff x="4546" y="2618"/>
            <a:chExt cx="816" cy="720"/>
          </a:xfrm>
        </p:grpSpPr>
        <p:sp>
          <p:nvSpPr>
            <p:cNvPr id="77837" name="Rectangle 53"/>
            <p:cNvSpPr>
              <a:spLocks noChangeArrowheads="1"/>
            </p:cNvSpPr>
            <p:nvPr/>
          </p:nvSpPr>
          <p:spPr bwMode="auto">
            <a:xfrm>
              <a:off x="4546" y="285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  <a:latin typeface="Courier New" pitchFamily="49" charset="0"/>
                  <a:sym typeface="Wingdings 2" pitchFamily="18" charset="2"/>
                </a:rPr>
                <a:t></a:t>
              </a:r>
            </a:p>
          </p:txBody>
        </p:sp>
        <p:sp>
          <p:nvSpPr>
            <p:cNvPr id="77838" name="Freeform 54"/>
            <p:cNvSpPr>
              <a:spLocks/>
            </p:cNvSpPr>
            <p:nvPr/>
          </p:nvSpPr>
          <p:spPr bwMode="auto">
            <a:xfrm>
              <a:off x="4690" y="2618"/>
              <a:ext cx="672" cy="720"/>
            </a:xfrm>
            <a:custGeom>
              <a:avLst/>
              <a:gdLst>
                <a:gd name="T0" fmla="*/ 0 w 672"/>
                <a:gd name="T1" fmla="*/ 0 h 720"/>
                <a:gd name="T2" fmla="*/ 192 w 672"/>
                <a:gd name="T3" fmla="*/ 240 h 720"/>
                <a:gd name="T4" fmla="*/ 672 w 672"/>
                <a:gd name="T5" fmla="*/ 720 h 720"/>
                <a:gd name="T6" fmla="*/ 0 60000 65536"/>
                <a:gd name="T7" fmla="*/ 0 60000 65536"/>
                <a:gd name="T8" fmla="*/ 0 60000 65536"/>
                <a:gd name="T9" fmla="*/ 0 w 672"/>
                <a:gd name="T10" fmla="*/ 0 h 720"/>
                <a:gd name="T11" fmla="*/ 672 w 672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720">
                  <a:moveTo>
                    <a:pt x="0" y="0"/>
                  </a:moveTo>
                  <a:lnTo>
                    <a:pt x="192" y="240"/>
                  </a:lnTo>
                  <a:lnTo>
                    <a:pt x="672" y="720"/>
                  </a:lnTo>
                </a:path>
              </a:pathLst>
            </a:cu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6530975" y="4841875"/>
            <a:ext cx="1219200" cy="1066800"/>
            <a:chOff x="4114" y="3050"/>
            <a:chExt cx="768" cy="672"/>
          </a:xfrm>
        </p:grpSpPr>
        <p:sp>
          <p:nvSpPr>
            <p:cNvPr id="77835" name="Freeform 56"/>
            <p:cNvSpPr>
              <a:spLocks/>
            </p:cNvSpPr>
            <p:nvPr/>
          </p:nvSpPr>
          <p:spPr bwMode="auto">
            <a:xfrm>
              <a:off x="4450" y="3050"/>
              <a:ext cx="432" cy="672"/>
            </a:xfrm>
            <a:custGeom>
              <a:avLst/>
              <a:gdLst>
                <a:gd name="T0" fmla="*/ 192 w 432"/>
                <a:gd name="T1" fmla="*/ 0 h 672"/>
                <a:gd name="T2" fmla="*/ 0 w 432"/>
                <a:gd name="T3" fmla="*/ 288 h 672"/>
                <a:gd name="T4" fmla="*/ 432 w 432"/>
                <a:gd name="T5" fmla="*/ 672 h 672"/>
                <a:gd name="T6" fmla="*/ 0 60000 65536"/>
                <a:gd name="T7" fmla="*/ 0 60000 65536"/>
                <a:gd name="T8" fmla="*/ 0 60000 65536"/>
                <a:gd name="T9" fmla="*/ 0 w 432"/>
                <a:gd name="T10" fmla="*/ 0 h 672"/>
                <a:gd name="T11" fmla="*/ 432 w 432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672">
                  <a:moveTo>
                    <a:pt x="192" y="0"/>
                  </a:moveTo>
                  <a:lnTo>
                    <a:pt x="0" y="288"/>
                  </a:lnTo>
                  <a:lnTo>
                    <a:pt x="432" y="672"/>
                  </a:lnTo>
                </a:path>
              </a:pathLst>
            </a:cu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36" name="Rectangle 57"/>
            <p:cNvSpPr>
              <a:spLocks noChangeArrowheads="1"/>
            </p:cNvSpPr>
            <p:nvPr/>
          </p:nvSpPr>
          <p:spPr bwMode="auto">
            <a:xfrm>
              <a:off x="4114" y="333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  <a:latin typeface="Courier New" pitchFamily="49" charset="0"/>
                  <a:sym typeface="Wingdings 2" pitchFamily="18" charset="2"/>
                </a:rPr>
                <a:t></a:t>
              </a:r>
            </a:p>
          </p:txBody>
        </p:sp>
      </p:grpSp>
      <p:sp>
        <p:nvSpPr>
          <p:cNvPr id="290874" name="Line 58"/>
          <p:cNvSpPr>
            <a:spLocks noChangeShapeType="1"/>
          </p:cNvSpPr>
          <p:nvPr/>
        </p:nvSpPr>
        <p:spPr bwMode="auto">
          <a:xfrm flipH="1">
            <a:off x="6378575" y="5603875"/>
            <a:ext cx="304800" cy="228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0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0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0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0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66" grpId="0" animBg="1"/>
      <p:bldP spid="290867" grpId="0" autoUpdateAnimBg="0"/>
      <p:bldP spid="2908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193675"/>
            <a:ext cx="7377113" cy="533400"/>
          </a:xfrm>
        </p:spPr>
        <p:txBody>
          <a:bodyPr/>
          <a:lstStyle/>
          <a:p>
            <a:r>
              <a:rPr lang="en-US" dirty="0"/>
              <a:t>Define not-operator using 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955674"/>
            <a:ext cx="7377113" cy="5146675"/>
          </a:xfrm>
        </p:spPr>
        <p:txBody>
          <a:bodyPr/>
          <a:lstStyle/>
          <a:p>
            <a:pPr marL="0" indent="0">
              <a:buNone/>
              <a:tabLst>
                <a:tab pos="3375025" algn="l"/>
              </a:tabLst>
            </a:pPr>
            <a:r>
              <a:rPr lang="en-US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not(X) :- X, !, fail.	</a:t>
            </a:r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% what happen if ! is not used?</a:t>
            </a:r>
            <a:endParaRPr lang="en-US" sz="28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not(_).</a:t>
            </a:r>
          </a:p>
          <a:p>
            <a:endParaRPr lang="en-US" dirty="0"/>
          </a:p>
          <a:p>
            <a:r>
              <a:rPr lang="en-US" dirty="0"/>
              <a:t>If X is true, cut will be executed (returns true), and then </a:t>
            </a:r>
            <a:r>
              <a:rPr lang="en-US" dirty="0">
                <a:solidFill>
                  <a:srgbClr val="0000FF"/>
                </a:solidFill>
              </a:rPr>
              <a:t>fail</a:t>
            </a:r>
            <a:r>
              <a:rPr lang="en-US" dirty="0"/>
              <a:t> will be executed too, which will fail.</a:t>
            </a:r>
          </a:p>
          <a:p>
            <a:r>
              <a:rPr lang="en-US" dirty="0"/>
              <a:t>If X is false, cut and fail will not be executed, and thus, the next not(_) clause will be executed. As it has no condition. It always succeed.</a:t>
            </a:r>
          </a:p>
          <a:p>
            <a:r>
              <a:rPr lang="en-US" dirty="0"/>
              <a:t>Anonymous variable is used to prevent a “singleton” variable warning.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167981" y="1682750"/>
            <a:ext cx="4191000" cy="457200"/>
          </a:xfrm>
          <a:prstGeom prst="wedgeRoundRectCallout">
            <a:avLst>
              <a:gd name="adj1" fmla="val -73720"/>
              <a:gd name="adj2" fmla="val -124734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ail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is a clause that always fails.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3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117475"/>
            <a:ext cx="7377113" cy="533400"/>
          </a:xfrm>
        </p:spPr>
        <p:txBody>
          <a:bodyPr/>
          <a:lstStyle/>
          <a:p>
            <a:r>
              <a:rPr lang="en-US" dirty="0"/>
              <a:t>Example of Using not-Operator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803275"/>
            <a:ext cx="2923381" cy="52578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female(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elaine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female(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jane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). 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female(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sarah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male(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conrad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male(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joe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married(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luke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married(mike).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father_of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andrew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conrad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father_of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luke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mike).</a:t>
            </a:r>
          </a:p>
          <a:p>
            <a:pPr marL="0" indent="0">
              <a:buNone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father_of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(mike,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andrew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mother_of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elaine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sarah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mother_of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jane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edith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mother_of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jane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mike).</a:t>
            </a: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/* Rules */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(P) :- P, !, fail.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(_).</a:t>
            </a: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253581" y="768350"/>
            <a:ext cx="538718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ZapfDingbats" pitchFamily="82" charset="2"/>
              <a:buChar char="s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is_male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(X) :-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father_of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(X, _); male(X).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is_female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(X) :-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mother_of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(X, _); female(X).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bachelor(X) :- </a:t>
            </a:r>
            <a:r>
              <a:rPr lang="en-US" sz="18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is_male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(X), </a:t>
            </a: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married(X)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grandmother_of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(X, Z) :-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mother_of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(X, Y),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mother_of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(Y, Z);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father_of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(Y, Z)).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familyquestions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:-	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grandmother_of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(X,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andrew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),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write('The grandmother of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andrew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is '),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write(X),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father_of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(Y, mike), 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write(Y), write(' is the father of mike'),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bachelor(Z), write(Z), write(' is a bachelor'),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5181" y="4460875"/>
            <a:ext cx="3048000" cy="1858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1400" dirty="0"/>
              <a:t>| 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?- </a:t>
            </a: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familyquestions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grandmother of </a:t>
            </a: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andrew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jane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luke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is the father of mike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andrew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is a bachelor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true ? ;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conrad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is a bachelor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true ? ;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joe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is a bachelor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567781" y="4826790"/>
            <a:ext cx="1905000" cy="1234285"/>
          </a:xfrm>
          <a:prstGeom prst="wedgeRoundRectCallout">
            <a:avLst>
              <a:gd name="adj1" fmla="val -19618"/>
              <a:gd name="adj2" fmla="val 4093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What is the st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ored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program concept?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567781" y="4825825"/>
            <a:ext cx="1905000" cy="1234285"/>
          </a:xfrm>
          <a:prstGeom prst="wedgeRoundRectCallout">
            <a:avLst>
              <a:gd name="adj1" fmla="val -5644"/>
              <a:gd name="adj2" fmla="val -23383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What is the st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ored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program concept?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9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31223</TotalTime>
  <Words>3006</Words>
  <Application>Microsoft Office PowerPoint</Application>
  <PresentationFormat>Custom</PresentationFormat>
  <Paragraphs>377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 Unicode MS</vt:lpstr>
      <vt:lpstr>StarBats</vt:lpstr>
      <vt:lpstr>ZapfDingbats</vt:lpstr>
      <vt:lpstr>Arial</vt:lpstr>
      <vt:lpstr>Courier New</vt:lpstr>
      <vt:lpstr>Times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Backtracking Points</vt:lpstr>
      <vt:lpstr>PowerPoint Presentation</vt:lpstr>
      <vt:lpstr>PowerPoint Presentation</vt:lpstr>
      <vt:lpstr>Define not-operator using Cut</vt:lpstr>
      <vt:lpstr>Example of Using not-Operator</vt:lpstr>
      <vt:lpstr>Cut (!) Example</vt:lpstr>
      <vt:lpstr>PowerPoint Presentation</vt:lpstr>
      <vt:lpstr>Will cut (!) stop recursion?</vt:lpstr>
      <vt:lpstr>PowerPoint Presentation</vt:lpstr>
      <vt:lpstr>Duplicate-Removal from a List (drm)</vt:lpstr>
      <vt:lpstr>Duplicates Removal from a List (drm)</vt:lpstr>
      <vt:lpstr>Duplicates Removal Trace</vt:lpstr>
      <vt:lpstr>Flow Control: Repeat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5 Best Programming Languages for Artificial Intelligence Development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</dc:title>
  <dc:creator>Y. Chen</dc:creator>
  <cp:lastModifiedBy>Yinong Chen</cp:lastModifiedBy>
  <cp:revision>2130</cp:revision>
  <dcterms:created xsi:type="dcterms:W3CDTF">2000-01-15T20:24:49Z</dcterms:created>
  <dcterms:modified xsi:type="dcterms:W3CDTF">2019-12-05T17:49:01Z</dcterms:modified>
</cp:coreProperties>
</file>