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49"/>
  </p:notesMasterIdLst>
  <p:sldIdLst>
    <p:sldId id="269" r:id="rId2"/>
    <p:sldId id="270" r:id="rId3"/>
    <p:sldId id="256" r:id="rId4"/>
    <p:sldId id="268" r:id="rId5"/>
    <p:sldId id="257" r:id="rId6"/>
    <p:sldId id="260" r:id="rId7"/>
    <p:sldId id="261" r:id="rId8"/>
    <p:sldId id="262" r:id="rId9"/>
    <p:sldId id="263" r:id="rId10"/>
    <p:sldId id="264" r:id="rId11"/>
    <p:sldId id="306" r:id="rId12"/>
    <p:sldId id="265" r:id="rId13"/>
    <p:sldId id="34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47" r:id="rId32"/>
    <p:sldId id="324" r:id="rId33"/>
    <p:sldId id="325" r:id="rId34"/>
    <p:sldId id="326" r:id="rId35"/>
    <p:sldId id="328" r:id="rId36"/>
    <p:sldId id="329" r:id="rId37"/>
    <p:sldId id="330" r:id="rId38"/>
    <p:sldId id="331" r:id="rId39"/>
    <p:sldId id="332" r:id="rId40"/>
    <p:sldId id="333" r:id="rId41"/>
    <p:sldId id="335" r:id="rId42"/>
    <p:sldId id="336" r:id="rId43"/>
    <p:sldId id="337" r:id="rId44"/>
    <p:sldId id="338" r:id="rId45"/>
    <p:sldId id="339" r:id="rId46"/>
    <p:sldId id="345" r:id="rId47"/>
    <p:sldId id="34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vin Cheng" initials="CC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2281" autoAdjust="0"/>
  </p:normalViewPr>
  <p:slideViewPr>
    <p:cSldViewPr>
      <p:cViewPr varScale="1">
        <p:scale>
          <a:sx n="65" d="100"/>
          <a:sy n="65" d="100"/>
        </p:scale>
        <p:origin x="1856" y="44"/>
      </p:cViewPr>
      <p:guideLst>
        <p:guide orient="horz" pos="2160"/>
        <p:guide pos="2880"/>
        <p:guide orient="horz" pos="36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29T16:46:54.284" idx="9">
    <p:pos x="10" y="10"/>
    <p:text>I"m not sure we'll get to this point.   Please remain students to check with their instructor.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E86C1-4982-4693-B27D-60E3FC3CF38D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1748-7899-4E22-A3EA-08D3C3D10C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21748-7899-4E22-A3EA-08D3C3D10C2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6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023E-5CB0-4BC4-88A3-1DF865B8EF73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2AE9-8B5C-41F3-8587-7E3DAAF336EC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82269-5E7A-417F-A33B-4108735C3BC8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1666-127D-42FB-B823-23A2A1F43DDF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8B03-BCA8-4BFF-A464-5ACFC0376C32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40C3-46D2-4213-811B-EC1B24E87724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D19B-C79D-4E33-810D-94B43B4C1EE1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CD1-BAD9-458D-9041-165B257FDB3E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BBB0-612B-412D-B2CB-EFE2ECF695F0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9137-7E25-4D68-AB01-1FBEEBCA88AE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0A83112-5D0D-49E0-A1D0-5F4B6416382C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D327BD-76C1-4114-98E2-01E8F43D0B78}" type="datetime1">
              <a:rPr lang="en-US" smtClean="0"/>
              <a:pPr/>
              <a:t>4/24/2019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7E1EEE-1FFE-4146-A339-4A2684BD7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43000"/>
            <a:ext cx="8534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n w="5000" cmpd="sng">
                  <a:solidFill>
                    <a:srgbClr val="002060"/>
                  </a:solidFill>
                  <a:prstDash val="solid"/>
                </a:ln>
                <a:solidFill>
                  <a:srgbClr val="FFC000"/>
                </a:solidFill>
              </a:rPr>
              <a:t>CSE 240 Final Exam Review</a:t>
            </a:r>
            <a:br>
              <a:rPr lang="en-US" sz="4400" dirty="0" smtClean="0">
                <a:ln w="5000" cmpd="sng">
                  <a:solidFill>
                    <a:srgbClr val="002060"/>
                  </a:solidFill>
                  <a:prstDash val="solid"/>
                </a:ln>
                <a:solidFill>
                  <a:srgbClr val="FFC000"/>
                </a:solidFill>
              </a:rPr>
            </a:br>
            <a:r>
              <a:rPr lang="en-US" sz="4400" dirty="0">
                <a:ln w="5000" cmpd="sng">
                  <a:solidFill>
                    <a:srgbClr val="002060"/>
                  </a:solidFill>
                  <a:prstDash val="solid"/>
                </a:ln>
                <a:solidFill>
                  <a:srgbClr val="FFC000"/>
                </a:solidFill>
              </a:rPr>
              <a:t/>
            </a:r>
            <a:br>
              <a:rPr lang="en-US" sz="4400" dirty="0">
                <a:ln w="5000" cmpd="sng">
                  <a:solidFill>
                    <a:srgbClr val="002060"/>
                  </a:solidFill>
                  <a:prstDash val="solid"/>
                </a:ln>
                <a:solidFill>
                  <a:srgbClr val="FFC000"/>
                </a:solidFill>
              </a:rPr>
            </a:br>
            <a:r>
              <a:rPr lang="en-US" sz="4400" dirty="0" smtClean="0">
                <a:ln w="5000" cmpd="sng">
                  <a:solidFill>
                    <a:srgbClr val="002060"/>
                  </a:solidFill>
                  <a:prstDash val="solid"/>
                </a:ln>
                <a:solidFill>
                  <a:srgbClr val="FFC000"/>
                </a:solidFill>
              </a:rPr>
              <a:t>C++, Scheme and Prolog</a:t>
            </a:r>
            <a:endParaRPr lang="en-US" sz="4400" dirty="0">
              <a:ln w="5000" cmpd="sng">
                <a:solidFill>
                  <a:srgbClr val="002060"/>
                </a:solidFill>
                <a:prstDash val="solid"/>
              </a:ln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124200"/>
            <a:ext cx="6781800" cy="182562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</a:rPr>
              <a:t>Spring 2019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Polymorphism </a:t>
            </a:r>
            <a:r>
              <a:rPr lang="en-US" sz="3600" dirty="0"/>
              <a:t>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declare virtual classes? </a:t>
            </a:r>
            <a:endParaRPr lang="en-US" sz="3200" dirty="0" smtClean="0"/>
          </a:p>
          <a:p>
            <a:pPr lvl="1"/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redefine base class fields or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operations for more specific behavior.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Example: base class of polygon uses an area function. Square can be a derived class and redefine area function as side*side.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3200" dirty="0" smtClean="0"/>
              <a:t>Polymorphism in C++: </a:t>
            </a:r>
            <a:endParaRPr lang="en-US" dirty="0" smtClean="0"/>
          </a:p>
          <a:p>
            <a:pPr lvl="1"/>
            <a:r>
              <a:rPr lang="en-US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90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pointer to a base </a:t>
            </a:r>
            <a:r>
              <a:rPr lang="en-US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can be assigned to a derived class since the derived class has all elements of the base class. Allows the same function to perform different behaviors.</a:t>
            </a:r>
          </a:p>
          <a:p>
            <a:pPr lvl="1"/>
            <a:r>
              <a:rPr lang="en-US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Polygon shape = *</a:t>
            </a:r>
            <a:r>
              <a:rPr lang="en-US" sz="19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squarepointer</a:t>
            </a:r>
            <a:r>
              <a:rPr lang="en-US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1"/>
            <a:r>
              <a:rPr lang="en-US" sz="19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area = shape-&gt;area();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467600" cy="78061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Inheritance and Polymorphism (C++): </a:t>
            </a:r>
            <a:br>
              <a:rPr lang="en-US" sz="3600" dirty="0" smtClean="0"/>
            </a:br>
            <a:r>
              <a:rPr lang="en-US" sz="3600" dirty="0" smtClean="0"/>
              <a:t>Read Text Section 2.10 Case Study</a:t>
            </a:r>
            <a:endParaRPr lang="en-US" sz="3600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000" kern="12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E1EEE-1FFE-4146-A339-4A2684BD7A0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26296" y="3706332"/>
            <a:ext cx="2095601" cy="27157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01503" y="5098850"/>
            <a:ext cx="169448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01504" y="5502222"/>
            <a:ext cx="1694480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email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01504" y="5918341"/>
            <a:ext cx="1701381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phone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696933" y="3372007"/>
            <a:ext cx="833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>
                <a:solidFill>
                  <a:schemeClr val="tx1"/>
                </a:solidFill>
              </a:rPr>
              <a:t>erson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1230012" y="3706330"/>
            <a:ext cx="2095601" cy="254052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5220" y="4836036"/>
            <a:ext cx="1701383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double </a:t>
            </a:r>
            <a:r>
              <a:rPr lang="en-US" sz="1600" dirty="0" err="1" smtClean="0">
                <a:solidFill>
                  <a:schemeClr val="tx1"/>
                </a:solidFill>
              </a:rPr>
              <a:t>gpa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47902" y="3372007"/>
            <a:ext cx="891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>
                <a:solidFill>
                  <a:schemeClr val="tx1"/>
                </a:solidFill>
              </a:rPr>
              <a:t>tudent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1428320" y="5279592"/>
            <a:ext cx="170828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char *program;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27122" y="3921726"/>
            <a:ext cx="1701383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student(g, p);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858140" y="3706332"/>
            <a:ext cx="2095601" cy="21244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76030" y="3355915"/>
            <a:ext cx="845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</a:t>
            </a:r>
            <a:r>
              <a:rPr lang="en-US" sz="1600" dirty="0" smtClean="0">
                <a:solidFill>
                  <a:schemeClr val="tx1"/>
                </a:solidFill>
              </a:rPr>
              <a:t>aculty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026447" y="4801759"/>
            <a:ext cx="170828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char *position;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026447" y="3921729"/>
            <a:ext cx="1701383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faculty(p);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94603" y="3793938"/>
            <a:ext cx="169448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Person();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94603" y="4231959"/>
            <a:ext cx="169448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~person();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94603" y="4691882"/>
            <a:ext cx="169448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virtual display();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27122" y="5719802"/>
            <a:ext cx="169448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virtual display();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040248" y="5257694"/>
            <a:ext cx="169448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virtual display();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27122" y="4383837"/>
            <a:ext cx="1701383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~student();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33348" y="4381651"/>
            <a:ext cx="1701383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~faculty();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83932" y="2129287"/>
            <a:ext cx="1489272" cy="10512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59140" y="2273442"/>
            <a:ext cx="1169910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*plink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9140" y="2676814"/>
            <a:ext cx="1169910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*next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3400" y="1778870"/>
            <a:ext cx="1072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Container</a:t>
            </a:r>
            <a:endParaRPr lang="en-US" sz="1600" dirty="0"/>
          </a:p>
        </p:txBody>
      </p:sp>
      <p:cxnSp>
        <p:nvCxnSpPr>
          <p:cNvPr id="61" name="Elbow Connector 60"/>
          <p:cNvCxnSpPr>
            <a:stCxn id="58" idx="3"/>
          </p:cNvCxnSpPr>
          <p:nvPr/>
        </p:nvCxnSpPr>
        <p:spPr>
          <a:xfrm>
            <a:off x="1829050" y="2437700"/>
            <a:ext cx="450769" cy="1268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24455" y="2129287"/>
            <a:ext cx="1489272" cy="10512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199664" y="2273442"/>
            <a:ext cx="1169910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*plink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99664" y="2676814"/>
            <a:ext cx="1169910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*next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Elbow Connector 64"/>
          <p:cNvCxnSpPr>
            <a:stCxn id="63" idx="3"/>
          </p:cNvCxnSpPr>
          <p:nvPr/>
        </p:nvCxnSpPr>
        <p:spPr>
          <a:xfrm>
            <a:off x="4369574" y="2437700"/>
            <a:ext cx="538374" cy="1268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90604" y="2129287"/>
            <a:ext cx="1489272" cy="10512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65813" y="2273442"/>
            <a:ext cx="1169910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*plink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265813" y="2676814"/>
            <a:ext cx="1169910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*next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67" idx="3"/>
          </p:cNvCxnSpPr>
          <p:nvPr/>
        </p:nvCxnSpPr>
        <p:spPr>
          <a:xfrm>
            <a:off x="7435723" y="2437700"/>
            <a:ext cx="538374" cy="12684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9" idx="3"/>
          </p:cNvCxnSpPr>
          <p:nvPr/>
        </p:nvCxnSpPr>
        <p:spPr>
          <a:xfrm flipV="1">
            <a:off x="1829050" y="2264310"/>
            <a:ext cx="1195405" cy="5767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4" idx="3"/>
          </p:cNvCxnSpPr>
          <p:nvPr/>
        </p:nvCxnSpPr>
        <p:spPr>
          <a:xfrm flipV="1">
            <a:off x="4369574" y="2273442"/>
            <a:ext cx="1721030" cy="5676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8" idx="3"/>
          </p:cNvCxnSpPr>
          <p:nvPr/>
        </p:nvCxnSpPr>
        <p:spPr>
          <a:xfrm flipV="1">
            <a:off x="7435723" y="2273442"/>
            <a:ext cx="811593" cy="5676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193106" y="2081867"/>
            <a:ext cx="575799" cy="388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null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212558" y="1021075"/>
            <a:ext cx="1185732" cy="32851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0065" y="1186249"/>
            <a:ext cx="1606378" cy="1149178"/>
          </a:xfrm>
          <a:custGeom>
            <a:avLst/>
            <a:gdLst>
              <a:gd name="connsiteX0" fmla="*/ 1186249 w 1606378"/>
              <a:gd name="connsiteY0" fmla="*/ 0 h 1149178"/>
              <a:gd name="connsiteX1" fmla="*/ 1606378 w 1606378"/>
              <a:gd name="connsiteY1" fmla="*/ 0 h 1149178"/>
              <a:gd name="connsiteX2" fmla="*/ 1606378 w 1606378"/>
              <a:gd name="connsiteY2" fmla="*/ 444843 h 1149178"/>
              <a:gd name="connsiteX3" fmla="*/ 0 w 1606378"/>
              <a:gd name="connsiteY3" fmla="*/ 444843 h 1149178"/>
              <a:gd name="connsiteX4" fmla="*/ 0 w 1606378"/>
              <a:gd name="connsiteY4" fmla="*/ 1149178 h 1149178"/>
              <a:gd name="connsiteX5" fmla="*/ 284205 w 1606378"/>
              <a:gd name="connsiteY5" fmla="*/ 1149178 h 114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6378" h="1149178">
                <a:moveTo>
                  <a:pt x="1186249" y="0"/>
                </a:moveTo>
                <a:lnTo>
                  <a:pt x="1606378" y="0"/>
                </a:lnTo>
                <a:lnTo>
                  <a:pt x="1606378" y="444843"/>
                </a:lnTo>
                <a:lnTo>
                  <a:pt x="0" y="444843"/>
                </a:lnTo>
                <a:lnTo>
                  <a:pt x="0" y="1149178"/>
                </a:lnTo>
                <a:lnTo>
                  <a:pt x="284205" y="1149178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7332886" y="609600"/>
            <a:ext cx="1689011" cy="914400"/>
          </a:xfrm>
          <a:prstGeom prst="wedgeRoundRectCallout">
            <a:avLst>
              <a:gd name="adj1" fmla="val -55345"/>
              <a:gd name="adj2" fmla="val 97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Linked List</a:t>
            </a:r>
          </a:p>
          <a:p>
            <a:pPr algn="ctr"/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Inheritance and Polymorphism (C++)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 you know how to create a </a:t>
            </a:r>
            <a:r>
              <a:rPr lang="en-US" sz="2400" dirty="0" smtClean="0">
                <a:solidFill>
                  <a:srgbClr val="FFFF00"/>
                </a:solidFill>
              </a:rPr>
              <a:t>linked list </a:t>
            </a:r>
            <a:r>
              <a:rPr lang="en-US" sz="2400" dirty="0" smtClean="0"/>
              <a:t>of “Person” objects?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35730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1) Create a new Container object: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	 </a:t>
            </a:r>
            <a:r>
              <a:rPr lang="en-US" dirty="0" smtClean="0">
                <a:solidFill>
                  <a:srgbClr val="FFC000"/>
                </a:solidFill>
              </a:rPr>
              <a:t>Container *</a:t>
            </a:r>
            <a:r>
              <a:rPr lang="en-US" dirty="0" err="1" smtClean="0">
                <a:solidFill>
                  <a:srgbClr val="FFC000"/>
                </a:solidFill>
              </a:rPr>
              <a:t>cNode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= new </a:t>
            </a:r>
            <a:r>
              <a:rPr lang="en-US" dirty="0" smtClean="0">
                <a:solidFill>
                  <a:srgbClr val="FFC000"/>
                </a:solidFill>
              </a:rPr>
              <a:t>Container();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438" y="3200400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2) Create </a:t>
            </a:r>
            <a:r>
              <a:rPr lang="en-US" dirty="0" smtClean="0">
                <a:solidFill>
                  <a:srgbClr val="FFC000"/>
                </a:solidFill>
              </a:rPr>
              <a:t>a new Person object.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Person *</a:t>
            </a:r>
            <a:r>
              <a:rPr lang="en-US" dirty="0" err="1" smtClean="0">
                <a:solidFill>
                  <a:srgbClr val="FFC000"/>
                </a:solidFill>
              </a:rPr>
              <a:t>pNode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= new </a:t>
            </a:r>
            <a:r>
              <a:rPr lang="en-US" dirty="0" smtClean="0">
                <a:solidFill>
                  <a:srgbClr val="FFC000"/>
                </a:solidFill>
              </a:rPr>
              <a:t>Person();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181600"/>
            <a:ext cx="561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4) Link this Container node into </a:t>
            </a:r>
            <a:r>
              <a:rPr lang="en-US" dirty="0">
                <a:solidFill>
                  <a:srgbClr val="FFC000"/>
                </a:solidFill>
              </a:rPr>
              <a:t>the list.</a:t>
            </a: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cNode</a:t>
            </a:r>
            <a:r>
              <a:rPr lang="en-US" dirty="0" smtClean="0">
                <a:solidFill>
                  <a:srgbClr val="FFC000"/>
                </a:solidFill>
              </a:rPr>
              <a:t>-</a:t>
            </a:r>
            <a:r>
              <a:rPr lang="en-US" dirty="0">
                <a:solidFill>
                  <a:srgbClr val="FFC000"/>
                </a:solidFill>
              </a:rPr>
              <a:t>&gt;next = head;</a:t>
            </a:r>
          </a:p>
          <a:p>
            <a:r>
              <a:rPr lang="en-US" dirty="0">
                <a:solidFill>
                  <a:srgbClr val="FFC000"/>
                </a:solidFill>
              </a:rPr>
              <a:t>	head = </a:t>
            </a:r>
            <a:r>
              <a:rPr lang="en-US" dirty="0" err="1" smtClean="0">
                <a:solidFill>
                  <a:srgbClr val="FFC000"/>
                </a:solidFill>
              </a:rPr>
              <a:t>cNode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497" y="4154269"/>
            <a:ext cx="50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3</a:t>
            </a:r>
            <a:r>
              <a:rPr lang="en-US" dirty="0">
                <a:solidFill>
                  <a:srgbClr val="FFC000"/>
                </a:solidFill>
              </a:rPr>
              <a:t>) </a:t>
            </a:r>
            <a:r>
              <a:rPr lang="en-US" dirty="0" smtClean="0">
                <a:solidFill>
                  <a:srgbClr val="FFC000"/>
                </a:solidFill>
              </a:rPr>
              <a:t>Link this Person object into Container object.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err="1" smtClean="0">
                <a:solidFill>
                  <a:srgbClr val="FFC000"/>
                </a:solidFill>
              </a:rPr>
              <a:t>cNode</a:t>
            </a:r>
            <a:r>
              <a:rPr lang="en-US" dirty="0" smtClean="0">
                <a:solidFill>
                  <a:srgbClr val="FFC000"/>
                </a:solidFill>
              </a:rPr>
              <a:t>-&gt;plink </a:t>
            </a:r>
            <a:r>
              <a:rPr lang="en-US" dirty="0">
                <a:solidFill>
                  <a:srgbClr val="FFC000"/>
                </a:solidFill>
              </a:rPr>
              <a:t>= </a:t>
            </a:r>
            <a:r>
              <a:rPr lang="en-US" dirty="0" err="1" smtClean="0">
                <a:solidFill>
                  <a:srgbClr val="FFC000"/>
                </a:solidFill>
              </a:rPr>
              <a:t>pNode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51" y="152400"/>
            <a:ext cx="7467600" cy="1143000"/>
          </a:xfrm>
        </p:spPr>
        <p:txBody>
          <a:bodyPr/>
          <a:lstStyle/>
          <a:p>
            <a:r>
              <a:rPr lang="en-US" dirty="0" smtClean="0"/>
              <a:t>Virtual and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467600" cy="4525963"/>
          </a:xfrm>
        </p:spPr>
        <p:txBody>
          <a:bodyPr/>
          <a:lstStyle/>
          <a:p>
            <a:r>
              <a:rPr lang="en-US" dirty="0" smtClean="0"/>
              <a:t>What are virtual functions? </a:t>
            </a:r>
          </a:p>
          <a:p>
            <a:pPr lvl="1"/>
            <a:r>
              <a:rPr lang="en-US" dirty="0" smtClean="0"/>
              <a:t>Where are they used?</a:t>
            </a:r>
          </a:p>
          <a:p>
            <a:r>
              <a:rPr lang="en-US" dirty="0" smtClean="0"/>
              <a:t>What are overloading functions? </a:t>
            </a:r>
          </a:p>
          <a:p>
            <a:pPr lvl="1"/>
            <a:r>
              <a:rPr lang="en-US" dirty="0" smtClean="0"/>
              <a:t>Must have different parameters. </a:t>
            </a:r>
          </a:p>
          <a:p>
            <a:pPr lvl="1"/>
            <a:r>
              <a:rPr lang="en-US" dirty="0" smtClean="0"/>
              <a:t>Different return types do not 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Uses prefix notation: 3+2 </a:t>
            </a:r>
            <a:r>
              <a:rPr lang="en-US" sz="2400" dirty="0" smtClean="0">
                <a:sym typeface="Wingdings" panose="05000000000000000000" pitchFamily="2" charset="2"/>
              </a:rPr>
              <a:t> (+ 3 2)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Naming convention: use dashes for next word.   Ex: </a:t>
            </a:r>
            <a:r>
              <a:rPr lang="en-US" sz="2400" dirty="0" err="1" smtClean="0">
                <a:sym typeface="Wingdings" panose="05000000000000000000" pitchFamily="2" charset="2"/>
              </a:rPr>
              <a:t>squareArea</a:t>
            </a:r>
            <a:r>
              <a:rPr lang="en-US" sz="2400" dirty="0" smtClean="0">
                <a:sym typeface="Wingdings" panose="05000000000000000000" pitchFamily="2" charset="2"/>
              </a:rPr>
              <a:t>(</a:t>
            </a:r>
            <a:r>
              <a:rPr lang="en-US" sz="2400" dirty="0" err="1" smtClean="0">
                <a:sym typeface="Wingdings" panose="05000000000000000000" pitchFamily="2" charset="2"/>
              </a:rPr>
              <a:t>int</a:t>
            </a:r>
            <a:r>
              <a:rPr lang="en-US" sz="2400" dirty="0" smtClean="0">
                <a:sym typeface="Wingdings" panose="05000000000000000000" pitchFamily="2" charset="2"/>
              </a:rPr>
              <a:t> side)  (square-area side)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Form: </a:t>
            </a:r>
            <a:r>
              <a:rPr lang="en-US" sz="2400" dirty="0" smtClean="0">
                <a:solidFill>
                  <a:srgbClr val="FFFF6D"/>
                </a:solidFill>
                <a:sym typeface="Wingdings" panose="05000000000000000000" pitchFamily="2" charset="2"/>
              </a:rPr>
              <a:t>something to be evaluated. Anything within parentheses will be evaluated.</a:t>
            </a:r>
            <a:r>
              <a:rPr lang="en-US" sz="2400" dirty="0">
                <a:solidFill>
                  <a:srgbClr val="FFFF6D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Ex: (- 3 2 )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Note: (2) cannot be evaluated (no operation) so it will cause an error. Use ‘(2) instead.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All forms are evaluated in a run-time global environment.</a:t>
            </a: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and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Scheme uses a form of assignment called binding.</a:t>
            </a:r>
          </a:p>
          <a:p>
            <a:r>
              <a:rPr lang="en-US" sz="2400" dirty="0" smtClean="0"/>
              <a:t>Binding: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associate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name with a value or an expression</a:t>
            </a:r>
          </a:p>
          <a:p>
            <a:pPr marL="36576" indent="0">
              <a:buNone/>
            </a:pPr>
            <a:r>
              <a:rPr lang="en-US" sz="2400" dirty="0" smtClean="0"/>
              <a:t>Example: </a:t>
            </a:r>
            <a:r>
              <a:rPr lang="en-US" sz="2400" dirty="0"/>
              <a:t>(define pi 3.141592653579</a:t>
            </a:r>
            <a:r>
              <a:rPr lang="en-US" sz="2400" dirty="0" smtClean="0"/>
              <a:t>)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/>
              <a:t>Procedure: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abstraction for an expression that has operand(s) that are free variables.</a:t>
            </a:r>
          </a:p>
          <a:p>
            <a:pPr marL="36576" indent="0">
              <a:buNone/>
            </a:pPr>
            <a:r>
              <a:rPr lang="en-US" sz="2400" dirty="0" smtClean="0"/>
              <a:t>Examples:</a:t>
            </a:r>
          </a:p>
          <a:p>
            <a:pPr marL="36576" indent="0">
              <a:buNone/>
            </a:pPr>
            <a:r>
              <a:rPr lang="en-US" sz="2000" dirty="0" smtClean="0"/>
              <a:t>(define (name parameter1 parameter2 … parameter n) (body) )</a:t>
            </a:r>
          </a:p>
          <a:p>
            <a:pPr marL="36576" indent="0">
              <a:buNone/>
            </a:pPr>
            <a:r>
              <a:rPr lang="en-US" sz="2000" dirty="0" smtClean="0"/>
              <a:t>(define name (lambda (parameter1 parameter2 … parameter) (body) ) )</a:t>
            </a:r>
          </a:p>
          <a:p>
            <a:pPr marL="36576" indent="0">
              <a:buNone/>
            </a:pPr>
            <a:r>
              <a:rPr lang="en-US" sz="2000" dirty="0" smtClean="0"/>
              <a:t>(define (force mass </a:t>
            </a:r>
            <a:r>
              <a:rPr lang="en-US" sz="2000" dirty="0" err="1" smtClean="0"/>
              <a:t>accel</a:t>
            </a:r>
            <a:r>
              <a:rPr lang="en-US" sz="2000" dirty="0" smtClean="0"/>
              <a:t>) (* mass </a:t>
            </a:r>
            <a:r>
              <a:rPr lang="en-US" sz="2000" dirty="0" err="1" smtClean="0"/>
              <a:t>accel</a:t>
            </a:r>
            <a:r>
              <a:rPr lang="en-US" sz="2000" dirty="0" smtClean="0"/>
              <a:t>) )</a:t>
            </a:r>
          </a:p>
          <a:p>
            <a:pPr marL="36576" indent="0">
              <a:buNone/>
            </a:pPr>
            <a:r>
              <a:rPr lang="en-US" sz="2000" dirty="0" smtClean="0"/>
              <a:t>(define force (lambda (mass </a:t>
            </a:r>
            <a:r>
              <a:rPr lang="en-US" sz="2000" dirty="0" err="1" smtClean="0"/>
              <a:t>accel</a:t>
            </a:r>
            <a:r>
              <a:rPr lang="en-US" sz="2000" dirty="0" smtClean="0"/>
              <a:t>) (* mass </a:t>
            </a:r>
            <a:r>
              <a:rPr lang="en-US" sz="2000" dirty="0" err="1" smtClean="0"/>
              <a:t>accel</a:t>
            </a:r>
            <a:r>
              <a:rPr lang="en-US" sz="2000" dirty="0" smtClean="0"/>
              <a:t>) ) )</a:t>
            </a:r>
          </a:p>
          <a:p>
            <a:pPr marL="36576" indent="0">
              <a:buNone/>
            </a:pPr>
            <a:endParaRPr lang="en-US" sz="2400" dirty="0" smtClean="0"/>
          </a:p>
          <a:p>
            <a:pPr marL="36576" indent="0">
              <a:buNone/>
            </a:pPr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Scheme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What non-functional features does Scheme allow? </a:t>
            </a:r>
          </a:p>
          <a:p>
            <a:pPr marL="457200" indent="-19050">
              <a:buNone/>
              <a:tabLst>
                <a:tab pos="55563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 and begin</a:t>
            </a:r>
          </a:p>
          <a:p>
            <a:endParaRPr lang="en-US" sz="2400" dirty="0" smtClean="0"/>
          </a:p>
          <a:p>
            <a:r>
              <a:rPr lang="en-US" sz="2400" dirty="0" smtClean="0"/>
              <a:t>Data Types: </a:t>
            </a:r>
          </a:p>
          <a:p>
            <a:pPr lvl="1"/>
            <a:r>
              <a:rPr lang="en-US" sz="2400" dirty="0" smtClean="0"/>
              <a:t>String: use quotation marks “Hello”</a:t>
            </a:r>
          </a:p>
          <a:p>
            <a:pPr lvl="1"/>
            <a:r>
              <a:rPr lang="en-US" sz="2400" dirty="0" smtClean="0"/>
              <a:t>Boolean: true is #t and false is #f</a:t>
            </a:r>
          </a:p>
          <a:p>
            <a:pPr lvl="1"/>
            <a:r>
              <a:rPr lang="en-US" sz="2400" dirty="0" smtClean="0"/>
              <a:t>Character: #\A means  the character ‘A’ </a:t>
            </a:r>
          </a:p>
          <a:p>
            <a:pPr lvl="1"/>
            <a:r>
              <a:rPr lang="en-US" sz="2400" dirty="0" smtClean="0"/>
              <a:t>Symbol: turns code to data. ‘Jim is a symbol</a:t>
            </a:r>
          </a:p>
          <a:p>
            <a:pPr lvl="2"/>
            <a:r>
              <a:rPr lang="en-US" sz="2200" dirty="0" smtClean="0"/>
              <a:t>Note: (+ ‘5 4) returns 9 even thought ‘5 is a symbol</a:t>
            </a:r>
          </a:p>
          <a:p>
            <a:pPr lvl="1"/>
            <a:r>
              <a:rPr lang="en-US" sz="2400" dirty="0" smtClean="0"/>
              <a:t>List : ‘() is an empty list. ‘(3 a b c 3 f).</a:t>
            </a:r>
          </a:p>
          <a:p>
            <a:pPr lvl="2"/>
            <a:r>
              <a:rPr lang="en-US" sz="2200" dirty="0" smtClean="0"/>
              <a:t>(cons ‘(a) (a b c d)</a:t>
            </a:r>
          </a:p>
          <a:p>
            <a:pPr lvl="1"/>
            <a:r>
              <a:rPr lang="en-US" sz="2400" dirty="0" smtClean="0"/>
              <a:t>Pair: (1 . 2)  or (1 . (2 . (3 . (4 . 5))))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(not (</a:t>
            </a:r>
            <a:r>
              <a:rPr lang="en-US" dirty="0" err="1" smtClean="0"/>
              <a:t>boolean</a:t>
            </a:r>
            <a:r>
              <a:rPr lang="en-US" dirty="0" smtClean="0"/>
              <a:t>-expr) )</a:t>
            </a:r>
          </a:p>
          <a:p>
            <a:r>
              <a:rPr lang="en-US" dirty="0" smtClean="0"/>
              <a:t>(not (&lt; x 1 ) ) </a:t>
            </a:r>
            <a:r>
              <a:rPr lang="en-US" dirty="0" smtClean="0">
                <a:sym typeface="Wingdings" panose="05000000000000000000" pitchFamily="2" charset="2"/>
              </a:rPr>
              <a:t>  x &gt;= 1</a:t>
            </a:r>
            <a:endParaRPr lang="en-US" dirty="0" smtClean="0"/>
          </a:p>
          <a:p>
            <a:r>
              <a:rPr lang="en-US" dirty="0" smtClean="0"/>
              <a:t>(and (boolean-expr1) (boolean-expr2))</a:t>
            </a:r>
          </a:p>
          <a:p>
            <a:r>
              <a:rPr lang="en-US" dirty="0" smtClean="0"/>
              <a:t>(and (# t) ( &gt; 3 2 ) ) </a:t>
            </a:r>
            <a:r>
              <a:rPr lang="en-US" dirty="0" smtClean="0">
                <a:sym typeface="Wingdings" panose="05000000000000000000" pitchFamily="2" charset="2"/>
              </a:rPr>
              <a:t> #t &amp;&amp; #t == #t</a:t>
            </a:r>
            <a:endParaRPr lang="en-US" dirty="0" smtClean="0"/>
          </a:p>
          <a:p>
            <a:r>
              <a:rPr lang="en-US" dirty="0" smtClean="0"/>
              <a:t>(or (boolean-expr1) (boolean-expr2))</a:t>
            </a:r>
          </a:p>
          <a:p>
            <a:r>
              <a:rPr lang="en-US" dirty="0" smtClean="0"/>
              <a:t>(or (= 3 2 ) (&lt; 0 1 ) ) </a:t>
            </a:r>
            <a:r>
              <a:rPr lang="en-US" dirty="0" smtClean="0">
                <a:sym typeface="Wingdings" panose="05000000000000000000" pitchFamily="2" charset="2"/>
              </a:rPr>
              <a:t> #f || #t == #t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Autofit/>
          </a:bodyPr>
          <a:lstStyle/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 smtClean="0"/>
              <a:t>( if (condition)		(if ( = x 2)</a:t>
            </a:r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then-body			(* x x)</a:t>
            </a:r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else-body			(- x 1)</a:t>
            </a:r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 smtClean="0"/>
              <a:t>)			)</a:t>
            </a:r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endParaRPr lang="en-US" sz="2400" dirty="0"/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 smtClean="0"/>
              <a:t>(</a:t>
            </a:r>
            <a:r>
              <a:rPr lang="en-US" sz="2400" dirty="0" err="1" smtClean="0"/>
              <a:t>cond</a:t>
            </a:r>
            <a:r>
              <a:rPr lang="en-US" sz="2400" dirty="0" smtClean="0"/>
              <a:t>		(</a:t>
            </a:r>
            <a:r>
              <a:rPr lang="en-US" sz="2400" dirty="0" err="1" smtClean="0"/>
              <a:t>cond</a:t>
            </a:r>
            <a:endParaRPr lang="en-US" sz="2400" dirty="0" smtClean="0"/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( (condition) body)			( (&lt; x 1) 10)	</a:t>
            </a:r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( (condition) body)			( (= x 2) (* x x))</a:t>
            </a:r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…				…</a:t>
            </a:r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7DF56"/>
                </a:solidFill>
              </a:rPr>
              <a:t>(else body ) ;optional			(else -1)</a:t>
            </a:r>
          </a:p>
          <a:p>
            <a:pPr marL="36576" indent="0">
              <a:buNone/>
              <a:tabLst>
                <a:tab pos="457200" algn="l"/>
                <a:tab pos="4052888" algn="l"/>
                <a:tab pos="4572000" algn="l"/>
                <a:tab pos="4967288" algn="l"/>
              </a:tabLst>
            </a:pPr>
            <a:r>
              <a:rPr lang="en-US" sz="2400" dirty="0" smtClean="0"/>
              <a:t>)			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16002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944562"/>
          </a:xfrm>
        </p:spPr>
        <p:txBody>
          <a:bodyPr/>
          <a:lstStyle/>
          <a:p>
            <a:r>
              <a:rPr lang="en-US" dirty="0" smtClean="0"/>
              <a:t>Scopes in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cs typeface="Times New Roman" pitchFamily="18" charset="0"/>
              </a:rPr>
              <a:t>Environment</a:t>
            </a:r>
            <a:r>
              <a:rPr lang="en-US" sz="2000" dirty="0"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F7DF56"/>
                </a:solidFill>
                <a:cs typeface="Times New Roman" pitchFamily="18" charset="0"/>
              </a:rPr>
              <a:t>List of names and corresponding values that are valid (known) during and after the execution of a program</a:t>
            </a:r>
            <a:r>
              <a:rPr lang="en-US" sz="2000" dirty="0" smtClean="0">
                <a:solidFill>
                  <a:srgbClr val="F7DF56"/>
                </a:solidFill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cs typeface="Times New Roman" pitchFamily="18" charset="0"/>
              </a:rPr>
              <a:t>Procedures and names are added to global environment after they are defined.</a:t>
            </a:r>
          </a:p>
          <a:p>
            <a:r>
              <a:rPr lang="en-US" sz="2000" dirty="0" smtClean="0">
                <a:cs typeface="Times New Roman" pitchFamily="18" charset="0"/>
              </a:rPr>
              <a:t>Local Scope:  only within the let body</a:t>
            </a:r>
          </a:p>
          <a:p>
            <a:pPr marL="36576" indent="0">
              <a:buNone/>
            </a:pPr>
            <a:r>
              <a:rPr lang="en-US" sz="2000" dirty="0" smtClean="0">
                <a:cs typeface="Times New Roman" pitchFamily="18" charset="0"/>
              </a:rPr>
              <a:t>(let  (	(name1 binded-value1)	</a:t>
            </a:r>
          </a:p>
          <a:p>
            <a:pPr marL="36576" indent="0"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  <a:r>
              <a:rPr lang="en-US" sz="2000" dirty="0" smtClean="0">
                <a:cs typeface="Times New Roman" pitchFamily="18" charset="0"/>
              </a:rPr>
              <a:t>(name2 binded-value2)  		</a:t>
            </a:r>
            <a:r>
              <a:rPr lang="en-US" sz="2000" dirty="0">
                <a:cs typeface="Times New Roman" pitchFamily="18" charset="0"/>
              </a:rPr>
              <a:t>	</a:t>
            </a:r>
            <a:endParaRPr lang="en-US" sz="2000" dirty="0" smtClean="0"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cs typeface="Times New Roman" pitchFamily="18" charset="0"/>
              </a:rPr>
              <a:t>…				     </a:t>
            </a:r>
            <a:endParaRPr lang="en-US" sz="2000" dirty="0"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cs typeface="Times New Roman" pitchFamily="18" charset="0"/>
              </a:rPr>
              <a:t> 	(</a:t>
            </a:r>
            <a:r>
              <a:rPr lang="en-US" sz="2000" dirty="0" err="1" smtClean="0">
                <a:cs typeface="Times New Roman" pitchFamily="18" charset="0"/>
              </a:rPr>
              <a:t>namen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binded-valuen</a:t>
            </a:r>
            <a:r>
              <a:rPr lang="en-US" sz="2000" dirty="0" smtClean="0">
                <a:cs typeface="Times New Roman" pitchFamily="18" charset="0"/>
              </a:rPr>
              <a:t>)  </a:t>
            </a:r>
            <a:endParaRPr lang="en-US" sz="2000" dirty="0"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2000" dirty="0" smtClean="0">
                <a:cs typeface="Times New Roman" pitchFamily="18" charset="0"/>
              </a:rPr>
              <a:t>       )                    </a:t>
            </a:r>
          </a:p>
          <a:p>
            <a:pPr marL="36576" indent="0">
              <a:buNone/>
            </a:pPr>
            <a:r>
              <a:rPr lang="en-US" sz="2000" dirty="0" smtClean="0">
                <a:cs typeface="Times New Roman" pitchFamily="18" charset="0"/>
              </a:rPr>
              <a:t>        </a:t>
            </a:r>
            <a:r>
              <a:rPr lang="en-US" sz="2000" dirty="0" smtClean="0">
                <a:solidFill>
                  <a:srgbClr val="F7DF56"/>
                </a:solidFill>
                <a:cs typeface="Times New Roman" pitchFamily="18" charset="0"/>
              </a:rPr>
              <a:t>body</a:t>
            </a:r>
          </a:p>
          <a:p>
            <a:pPr marL="36576" indent="0">
              <a:buNone/>
            </a:pP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marL="36576" indent="0">
              <a:buNone/>
            </a:pPr>
            <a:r>
              <a:rPr lang="en-US" sz="2000" dirty="0" smtClean="0">
                <a:cs typeface="Times New Roman" pitchFamily="18" charset="0"/>
              </a:rPr>
              <a:t>Example: </a:t>
            </a:r>
          </a:p>
          <a:p>
            <a:pPr marL="36576" indent="0">
              <a:buNone/>
            </a:pPr>
            <a:r>
              <a:rPr lang="en-US" sz="2000" dirty="0">
                <a:cs typeface="Times New Roman" pitchFamily="18" charset="0"/>
              </a:rPr>
              <a:t>(let      ( 	</a:t>
            </a:r>
            <a:endParaRPr lang="en-US" sz="2000" dirty="0" smtClean="0">
              <a:cs typeface="Times New Roman" pitchFamily="18" charset="0"/>
            </a:endParaRPr>
          </a:p>
          <a:p>
            <a:pPr marL="36576" indent="0">
              <a:buNone/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            ( </a:t>
            </a:r>
            <a:r>
              <a:rPr lang="en-US" sz="2000" dirty="0">
                <a:cs typeface="Times New Roman" pitchFamily="18" charset="0"/>
              </a:rPr>
              <a:t>x 2 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marL="36576" indent="0">
              <a:buNone/>
            </a:pPr>
            <a:r>
              <a:rPr lang="en-US" sz="2000" dirty="0" smtClean="0">
                <a:cs typeface="Times New Roman" pitchFamily="18" charset="0"/>
              </a:rPr>
              <a:t>             ( </a:t>
            </a:r>
            <a:r>
              <a:rPr lang="en-US" sz="2000" dirty="0">
                <a:cs typeface="Times New Roman" pitchFamily="18" charset="0"/>
              </a:rPr>
              <a:t>y 3 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 marL="36576" indent="0">
              <a:buNone/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</a:rPr>
              <a:t>          )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F7DF56"/>
                </a:solidFill>
                <a:cs typeface="Times New Roman" pitchFamily="18" charset="0"/>
              </a:rPr>
              <a:t>           ( </a:t>
            </a:r>
            <a:r>
              <a:rPr lang="en-US" sz="2000" dirty="0">
                <a:solidFill>
                  <a:srgbClr val="F7DF56"/>
                </a:solidFill>
                <a:cs typeface="Times New Roman" pitchFamily="18" charset="0"/>
              </a:rPr>
              <a:t>+ x y ) </a:t>
            </a:r>
            <a:r>
              <a:rPr lang="en-US" sz="2000" dirty="0">
                <a:cs typeface="Times New Roman" pitchFamily="18" charset="0"/>
              </a:rPr>
              <a:t> )</a:t>
            </a:r>
          </a:p>
          <a:p>
            <a:pPr marL="36576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36576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36576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36576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endParaRPr lang="en-US" sz="2000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9264" y="5977046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438615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scope only occurs here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3"/>
          </p:cNvCxnSpPr>
          <p:nvPr/>
        </p:nvCxnSpPr>
        <p:spPr>
          <a:xfrm flipH="1">
            <a:off x="2219864" y="4709318"/>
            <a:ext cx="2580736" cy="149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1676400" y="4191000"/>
            <a:ext cx="3124200" cy="51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Topics Covered in the Finals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The final exam will cover the following topics: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Object-Oriented Paradigm (C++)</a:t>
            </a:r>
          </a:p>
          <a:p>
            <a:r>
              <a:rPr lang="en-US" sz="2400" dirty="0" smtClean="0"/>
              <a:t>Functional Paradigm (Scheme)</a:t>
            </a:r>
          </a:p>
          <a:p>
            <a:r>
              <a:rPr lang="en-US" sz="2400" dirty="0" smtClean="0"/>
              <a:t>Logic Paradigm (Prolog)</a:t>
            </a:r>
          </a:p>
          <a:p>
            <a:endParaRPr lang="en-US" sz="2400" dirty="0"/>
          </a:p>
          <a:p>
            <a:r>
              <a:rPr lang="en-US" sz="2400" dirty="0" smtClean="0"/>
              <a:t>Total points: 70</a:t>
            </a:r>
          </a:p>
          <a:p>
            <a:pPr lvl="1"/>
            <a:r>
              <a:rPr lang="en-US" sz="2000" dirty="0" smtClean="0"/>
              <a:t>About 45 </a:t>
            </a:r>
            <a:r>
              <a:rPr lang="en-US" sz="2000" dirty="0" smtClean="0"/>
              <a:t>multiple choice points</a:t>
            </a:r>
            <a:r>
              <a:rPr lang="en-US" sz="2000" dirty="0"/>
              <a:t> </a:t>
            </a:r>
            <a:r>
              <a:rPr lang="en-US" sz="2000" dirty="0" smtClean="0"/>
              <a:t>(15 points for each language)</a:t>
            </a:r>
          </a:p>
          <a:p>
            <a:pPr lvl="1"/>
            <a:r>
              <a:rPr lang="en-US" sz="2000" dirty="0" smtClean="0"/>
              <a:t>About 25 write-in/programming </a:t>
            </a:r>
            <a:r>
              <a:rPr lang="en-US" sz="2000" dirty="0" smtClean="0"/>
              <a:t>questions points 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Time allowed is 110 minutes. Suggestion:</a:t>
            </a:r>
          </a:p>
          <a:p>
            <a:pPr lvl="1"/>
            <a:r>
              <a:rPr lang="en-US" sz="2000" dirty="0" smtClean="0"/>
              <a:t>55 minutes for multiple choice</a:t>
            </a:r>
          </a:p>
          <a:p>
            <a:pPr lvl="1"/>
            <a:r>
              <a:rPr lang="en-US" sz="2000" dirty="0" smtClean="0"/>
              <a:t>55 minutes for write-in</a:t>
            </a:r>
          </a:p>
          <a:p>
            <a:pPr lvl="1"/>
            <a:r>
              <a:rPr lang="en-US" sz="2000" dirty="0" smtClean="0"/>
              <a:t>If you use more for one part, you will have less for the other part.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Examples and Nested 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93" y="1599790"/>
            <a:ext cx="38100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s-ES" sz="1600" dirty="0"/>
              <a:t>(</a:t>
            </a:r>
            <a:r>
              <a:rPr lang="es-ES" sz="1600" dirty="0" err="1"/>
              <a:t>let</a:t>
            </a:r>
            <a:r>
              <a:rPr lang="es-ES" sz="1600" dirty="0"/>
              <a:t> (</a:t>
            </a:r>
          </a:p>
          <a:p>
            <a:pPr marL="36576" indent="0">
              <a:buNone/>
            </a:pPr>
            <a:r>
              <a:rPr lang="es-ES" sz="1600" dirty="0"/>
              <a:t>      (x 10)</a:t>
            </a:r>
          </a:p>
          <a:p>
            <a:pPr marL="36576" indent="0">
              <a:buNone/>
            </a:pPr>
            <a:r>
              <a:rPr lang="es-ES" sz="1600" dirty="0"/>
              <a:t>      (y 5 )</a:t>
            </a:r>
          </a:p>
          <a:p>
            <a:pPr marL="36576" indent="0">
              <a:buNone/>
            </a:pPr>
            <a:r>
              <a:rPr lang="es-ES" sz="1600" dirty="0"/>
              <a:t>      )</a:t>
            </a:r>
          </a:p>
          <a:p>
            <a:pPr marL="36576" indent="0">
              <a:buNone/>
            </a:pPr>
            <a:r>
              <a:rPr lang="es-ES" sz="1600" dirty="0"/>
              <a:t>      (</a:t>
            </a:r>
            <a:r>
              <a:rPr lang="es-ES" sz="1600" dirty="0" err="1"/>
              <a:t>let</a:t>
            </a:r>
            <a:r>
              <a:rPr lang="es-ES" sz="1600" dirty="0"/>
              <a:t> (</a:t>
            </a:r>
          </a:p>
          <a:p>
            <a:pPr marL="36576" indent="0">
              <a:buNone/>
            </a:pPr>
            <a:r>
              <a:rPr lang="es-ES" sz="1600" dirty="0"/>
              <a:t>            (x (+ 1 y))</a:t>
            </a:r>
          </a:p>
          <a:p>
            <a:pPr marL="36576" indent="0">
              <a:buNone/>
            </a:pPr>
            <a:r>
              <a:rPr lang="es-ES" sz="1600" dirty="0"/>
              <a:t>            (y (+ 2 x))</a:t>
            </a:r>
          </a:p>
          <a:p>
            <a:pPr marL="36576" indent="0">
              <a:buNone/>
            </a:pPr>
            <a:r>
              <a:rPr lang="es-ES" sz="1600" dirty="0"/>
              <a:t>           )</a:t>
            </a:r>
          </a:p>
          <a:p>
            <a:pPr marL="36576" indent="0">
              <a:buNone/>
            </a:pPr>
            <a:r>
              <a:rPr lang="es-ES" sz="1600" dirty="0"/>
              <a:t>            (* x </a:t>
            </a:r>
            <a:r>
              <a:rPr lang="es-ES" sz="1600" dirty="0" smtClean="0"/>
              <a:t>y</a:t>
            </a:r>
            <a:r>
              <a:rPr lang="es-ES" sz="1600" dirty="0"/>
              <a:t>)</a:t>
            </a:r>
            <a:r>
              <a:rPr lang="es-ES" sz="1600" dirty="0" smtClean="0"/>
              <a:t> </a:t>
            </a:r>
            <a:endParaRPr lang="es-ES" sz="1600" dirty="0"/>
          </a:p>
          <a:p>
            <a:pPr marL="36576" indent="0">
              <a:buNone/>
            </a:pPr>
            <a:r>
              <a:rPr lang="es-ES" sz="1600" dirty="0"/>
              <a:t>       )</a:t>
            </a:r>
          </a:p>
          <a:p>
            <a:pPr marL="36576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)</a:t>
            </a:r>
          </a:p>
          <a:p>
            <a:pPr marL="36576" indent="0">
              <a:buNone/>
            </a:pPr>
            <a:endParaRPr lang="es-ES" sz="1600" dirty="0" smtClean="0"/>
          </a:p>
          <a:p>
            <a:pPr marL="36576" indent="0">
              <a:buNone/>
            </a:pPr>
            <a:endParaRPr lang="es-E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1600199"/>
            <a:ext cx="38100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pl-PL" sz="1400" dirty="0"/>
              <a:t>(let (</a:t>
            </a:r>
          </a:p>
          <a:p>
            <a:pPr marL="36576" indent="0">
              <a:buNone/>
            </a:pPr>
            <a:r>
              <a:rPr lang="pl-PL" sz="1400" dirty="0"/>
              <a:t>      (x 2)</a:t>
            </a:r>
          </a:p>
          <a:p>
            <a:pPr marL="36576" indent="0">
              <a:buNone/>
            </a:pPr>
            <a:r>
              <a:rPr lang="pl-PL" sz="1400" dirty="0"/>
              <a:t>      (y 3)</a:t>
            </a:r>
          </a:p>
          <a:p>
            <a:pPr marL="36576" indent="0">
              <a:buNone/>
            </a:pPr>
            <a:r>
              <a:rPr lang="pl-PL" sz="1400" dirty="0"/>
              <a:t>      (z 4)</a:t>
            </a:r>
          </a:p>
          <a:p>
            <a:pPr marL="36576" indent="0">
              <a:buNone/>
            </a:pPr>
            <a:r>
              <a:rPr lang="pl-PL" sz="1400" dirty="0"/>
              <a:t>      )</a:t>
            </a:r>
          </a:p>
          <a:p>
            <a:pPr marL="36576" indent="0">
              <a:buNone/>
            </a:pPr>
            <a:r>
              <a:rPr lang="pl-PL" sz="1400" dirty="0"/>
              <a:t>      (let (</a:t>
            </a:r>
          </a:p>
          <a:p>
            <a:pPr marL="36576" indent="0">
              <a:buNone/>
            </a:pPr>
            <a:r>
              <a:rPr lang="pl-PL" sz="1400" dirty="0"/>
              <a:t>            (x (* x x))</a:t>
            </a:r>
          </a:p>
          <a:p>
            <a:pPr marL="36576" indent="0">
              <a:buNone/>
            </a:pPr>
            <a:r>
              <a:rPr lang="pl-PL" sz="1400" dirty="0"/>
              <a:t>            (y (+ x y))</a:t>
            </a:r>
          </a:p>
          <a:p>
            <a:pPr marL="36576" indent="0">
              <a:buNone/>
            </a:pPr>
            <a:r>
              <a:rPr lang="pl-PL" sz="1400" dirty="0"/>
              <a:t>            (z 1)</a:t>
            </a:r>
          </a:p>
          <a:p>
            <a:pPr marL="36576" indent="0">
              <a:buNone/>
            </a:pPr>
            <a:r>
              <a:rPr lang="pl-PL" sz="1400" dirty="0"/>
              <a:t>           )</a:t>
            </a:r>
          </a:p>
          <a:p>
            <a:pPr marL="36576" indent="0">
              <a:buNone/>
            </a:pPr>
            <a:r>
              <a:rPr lang="pl-PL" sz="1400" dirty="0"/>
              <a:t>            (let ( </a:t>
            </a:r>
          </a:p>
          <a:p>
            <a:pPr marL="36576" indent="0">
              <a:buNone/>
            </a:pPr>
            <a:r>
              <a:rPr lang="pl-PL" sz="1400" dirty="0"/>
              <a:t>                   (h (+ x y z))</a:t>
            </a:r>
          </a:p>
          <a:p>
            <a:pPr marL="36576" indent="0">
              <a:buNone/>
            </a:pPr>
            <a:r>
              <a:rPr lang="pl-PL" sz="1400" dirty="0"/>
              <a:t>                 )</a:t>
            </a:r>
          </a:p>
          <a:p>
            <a:pPr marL="36576" indent="0">
              <a:buNone/>
            </a:pPr>
            <a:r>
              <a:rPr lang="pl-PL" sz="1400" dirty="0"/>
              <a:t>                (+ h 0)</a:t>
            </a:r>
          </a:p>
          <a:p>
            <a:pPr marL="36576" indent="0">
              <a:buNone/>
            </a:pPr>
            <a:r>
              <a:rPr lang="pl-PL" sz="1400" dirty="0"/>
              <a:t>            )           </a:t>
            </a:r>
          </a:p>
          <a:p>
            <a:pPr marL="36576" indent="0">
              <a:buNone/>
            </a:pPr>
            <a:r>
              <a:rPr lang="pl-PL" sz="1400" dirty="0"/>
              <a:t>       )</a:t>
            </a:r>
          </a:p>
          <a:p>
            <a:pPr marL="36576" indent="0">
              <a:buNone/>
            </a:pPr>
            <a:r>
              <a:rPr lang="pl-PL" sz="1400" dirty="0"/>
              <a:t> </a:t>
            </a:r>
            <a:r>
              <a:rPr lang="pl-PL" sz="1400" dirty="0" smtClean="0"/>
              <a:t>)</a:t>
            </a:r>
            <a:endParaRPr lang="en-US" sz="1400" dirty="0" smtClean="0"/>
          </a:p>
          <a:p>
            <a:pPr marL="36576" indent="0">
              <a:buNone/>
            </a:pP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27293" y="31358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==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8931" y="233303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2133" y="35814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==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0093" y="436567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== 12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1734665" y="4267200"/>
            <a:ext cx="435428" cy="283139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2170093" y="3320534"/>
            <a:ext cx="457200" cy="153888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1604757" y="3766066"/>
            <a:ext cx="617376" cy="148668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948720" y="2721745"/>
            <a:ext cx="75612" cy="296048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37122" y="2939372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 ==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8771" y="231526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dirty="0" smtClean="0"/>
              <a:t> ==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86364" y="3701825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 ==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6131" y="363742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==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5591" y="4610367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dirty="0" smtClean="0"/>
              <a:t> == 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381629" y="2502316"/>
            <a:ext cx="1182999" cy="734907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592620" y="3110973"/>
            <a:ext cx="1120756" cy="365290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550305" y="2514643"/>
            <a:ext cx="995120" cy="732351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31115" y="2502315"/>
            <a:ext cx="1133514" cy="1007293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</p:cNvCxnSpPr>
          <p:nvPr/>
        </p:nvCxnSpPr>
        <p:spPr>
          <a:xfrm flipH="1">
            <a:off x="5786243" y="3806697"/>
            <a:ext cx="159888" cy="730141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946131" y="3863748"/>
            <a:ext cx="1121277" cy="673090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</p:cNvCxnSpPr>
          <p:nvPr/>
        </p:nvCxnSpPr>
        <p:spPr>
          <a:xfrm flipH="1" flipV="1">
            <a:off x="6152998" y="4646592"/>
            <a:ext cx="862593" cy="133052"/>
          </a:xfrm>
          <a:prstGeom prst="straightConnector1">
            <a:avLst/>
          </a:prstGeom>
          <a:ln>
            <a:solidFill>
              <a:srgbClr val="F7D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992" y="5147846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Result is 72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57869" y="5969208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Result is 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28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22" grpId="0"/>
      <p:bldP spid="23" grpId="0"/>
      <p:bldP spid="24" grpId="0"/>
      <p:bldP spid="25" grpId="0"/>
      <p:bldP spid="26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Between </a:t>
            </a:r>
            <a:r>
              <a:rPr lang="en-US" dirty="0" smtClean="0"/>
              <a:t>Let Form and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s-ES" sz="1800" dirty="0"/>
              <a:t>(</a:t>
            </a:r>
            <a:r>
              <a:rPr lang="es-ES" sz="1800" dirty="0" err="1">
                <a:solidFill>
                  <a:srgbClr val="FFFF00"/>
                </a:solidFill>
              </a:rPr>
              <a:t>let</a:t>
            </a:r>
            <a:r>
              <a:rPr lang="es-ES" sz="1800" dirty="0"/>
              <a:t> (</a:t>
            </a:r>
          </a:p>
          <a:p>
            <a:pPr marL="36576" indent="0">
              <a:buNone/>
            </a:pPr>
            <a:r>
              <a:rPr lang="es-ES" sz="1800" dirty="0">
                <a:solidFill>
                  <a:srgbClr val="FFC000"/>
                </a:solidFill>
              </a:rPr>
              <a:t>      (x 2)</a:t>
            </a:r>
          </a:p>
          <a:p>
            <a:pPr marL="36576" indent="0">
              <a:buNone/>
            </a:pPr>
            <a:r>
              <a:rPr lang="es-ES" sz="1800" dirty="0">
                <a:solidFill>
                  <a:srgbClr val="FFC000"/>
                </a:solidFill>
              </a:rPr>
              <a:t>      (y 3)</a:t>
            </a:r>
          </a:p>
          <a:p>
            <a:pPr marL="36576" indent="0">
              <a:buNone/>
            </a:pPr>
            <a:r>
              <a:rPr lang="es-ES" sz="1800" dirty="0">
                <a:solidFill>
                  <a:srgbClr val="FFC000"/>
                </a:solidFill>
              </a:rPr>
              <a:t>      (z 4)</a:t>
            </a:r>
          </a:p>
          <a:p>
            <a:pPr marL="36576" indent="0">
              <a:buNone/>
            </a:pPr>
            <a:r>
              <a:rPr lang="es-ES" sz="1800" dirty="0"/>
              <a:t>      )</a:t>
            </a:r>
          </a:p>
          <a:p>
            <a:pPr marL="36576" indent="0">
              <a:buNone/>
            </a:pPr>
            <a:r>
              <a:rPr lang="es-ES" sz="1800" dirty="0"/>
              <a:t>      (</a:t>
            </a:r>
            <a:r>
              <a:rPr lang="es-ES" sz="1800" dirty="0" err="1">
                <a:solidFill>
                  <a:srgbClr val="B047D1"/>
                </a:solidFill>
              </a:rPr>
              <a:t>let</a:t>
            </a:r>
            <a:r>
              <a:rPr lang="es-ES" sz="1800" dirty="0">
                <a:solidFill>
                  <a:srgbClr val="B047D1"/>
                </a:solidFill>
              </a:rPr>
              <a:t> </a:t>
            </a:r>
            <a:r>
              <a:rPr lang="es-ES" sz="1800" dirty="0"/>
              <a:t>(</a:t>
            </a:r>
          </a:p>
          <a:p>
            <a:pPr marL="36576" indent="0">
              <a:buNone/>
            </a:pPr>
            <a:r>
              <a:rPr lang="es-ES" sz="1800" dirty="0"/>
              <a:t>            </a:t>
            </a:r>
            <a:r>
              <a:rPr lang="es-ES" sz="1800" dirty="0">
                <a:solidFill>
                  <a:srgbClr val="00B0F0"/>
                </a:solidFill>
              </a:rPr>
              <a:t>(x (* x x))</a:t>
            </a:r>
          </a:p>
          <a:p>
            <a:pPr marL="36576" indent="0">
              <a:buNone/>
            </a:pPr>
            <a:r>
              <a:rPr lang="es-ES" sz="1800" dirty="0">
                <a:solidFill>
                  <a:srgbClr val="00B0F0"/>
                </a:solidFill>
              </a:rPr>
              <a:t>            (y (+ x y))</a:t>
            </a:r>
          </a:p>
          <a:p>
            <a:pPr marL="36576" indent="0">
              <a:buNone/>
            </a:pPr>
            <a:r>
              <a:rPr lang="es-ES" sz="1800" dirty="0">
                <a:solidFill>
                  <a:srgbClr val="00B0F0"/>
                </a:solidFill>
              </a:rPr>
              <a:t>            (z 1)</a:t>
            </a:r>
          </a:p>
          <a:p>
            <a:pPr marL="36576" indent="0">
              <a:buNone/>
            </a:pPr>
            <a:r>
              <a:rPr lang="es-ES" sz="1800" dirty="0"/>
              <a:t>           )</a:t>
            </a:r>
          </a:p>
          <a:p>
            <a:pPr marL="36576" indent="0">
              <a:buNone/>
            </a:pPr>
            <a:r>
              <a:rPr lang="es-ES" sz="1800" dirty="0"/>
              <a:t>             </a:t>
            </a:r>
            <a:r>
              <a:rPr lang="es-ES" sz="1800" dirty="0">
                <a:solidFill>
                  <a:srgbClr val="92D050"/>
                </a:solidFill>
              </a:rPr>
              <a:t>(+ z (* x y))          </a:t>
            </a:r>
          </a:p>
          <a:p>
            <a:pPr marL="36576" indent="0">
              <a:buNone/>
            </a:pPr>
            <a:r>
              <a:rPr lang="es-ES" sz="1800" dirty="0"/>
              <a:t>       )</a:t>
            </a:r>
          </a:p>
          <a:p>
            <a:pPr marL="36576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)</a:t>
            </a:r>
          </a:p>
          <a:p>
            <a:pPr marL="36576" indent="0">
              <a:buNone/>
            </a:pPr>
            <a:endParaRPr lang="es-E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s-ES" sz="2000" dirty="0" smtClean="0"/>
              <a:t>(  (</a:t>
            </a:r>
            <a:r>
              <a:rPr lang="es-ES" sz="2000" dirty="0">
                <a:solidFill>
                  <a:srgbClr val="FFFF00"/>
                </a:solidFill>
              </a:rPr>
              <a:t>lambda</a:t>
            </a:r>
          </a:p>
          <a:p>
            <a:pPr marL="36576" indent="0">
              <a:buNone/>
            </a:pPr>
            <a:r>
              <a:rPr lang="es-ES" sz="2000" dirty="0"/>
              <a:t>   </a:t>
            </a:r>
            <a:r>
              <a:rPr lang="es-ES" sz="2000" dirty="0" smtClean="0"/>
              <a:t>    </a:t>
            </a:r>
            <a:r>
              <a:rPr lang="es-ES" sz="2000" dirty="0" smtClean="0">
                <a:solidFill>
                  <a:srgbClr val="FFC000"/>
                </a:solidFill>
              </a:rPr>
              <a:t>(</a:t>
            </a:r>
            <a:r>
              <a:rPr lang="es-ES" sz="2000" dirty="0">
                <a:solidFill>
                  <a:srgbClr val="FFC000"/>
                </a:solidFill>
              </a:rPr>
              <a:t>x y z)</a:t>
            </a:r>
          </a:p>
          <a:p>
            <a:pPr marL="36576" indent="0">
              <a:buNone/>
            </a:pPr>
            <a:r>
              <a:rPr lang="es-ES" sz="2000" dirty="0"/>
              <a:t>  </a:t>
            </a:r>
            <a:r>
              <a:rPr lang="es-ES" sz="2000" dirty="0" smtClean="0"/>
              <a:t>     ( (</a:t>
            </a:r>
            <a:r>
              <a:rPr lang="es-ES" sz="2000" dirty="0">
                <a:solidFill>
                  <a:srgbClr val="B047D1"/>
                </a:solidFill>
              </a:rPr>
              <a:t>lambda</a:t>
            </a:r>
          </a:p>
          <a:p>
            <a:pPr marL="36576" indent="0">
              <a:buNone/>
            </a:pPr>
            <a:r>
              <a:rPr lang="es-ES" sz="2000" dirty="0">
                <a:solidFill>
                  <a:srgbClr val="00B0F0"/>
                </a:solidFill>
              </a:rPr>
              <a:t>        </a:t>
            </a:r>
            <a:r>
              <a:rPr lang="es-ES" sz="2000" dirty="0" smtClean="0">
                <a:solidFill>
                  <a:srgbClr val="00B0F0"/>
                </a:solidFill>
              </a:rPr>
              <a:t>   (</a:t>
            </a:r>
            <a:r>
              <a:rPr lang="es-ES" sz="2000" dirty="0">
                <a:solidFill>
                  <a:srgbClr val="00B0F0"/>
                </a:solidFill>
              </a:rPr>
              <a:t>x y z)</a:t>
            </a:r>
          </a:p>
          <a:p>
            <a:pPr marL="36576" indent="0">
              <a:buNone/>
            </a:pPr>
            <a:r>
              <a:rPr lang="es-ES" sz="2000" dirty="0"/>
              <a:t>      </a:t>
            </a:r>
            <a:r>
              <a:rPr lang="es-ES" sz="2000" dirty="0" smtClean="0"/>
              <a:t>     </a:t>
            </a:r>
            <a:r>
              <a:rPr lang="es-ES" sz="2000" dirty="0" smtClean="0">
                <a:solidFill>
                  <a:srgbClr val="92D050"/>
                </a:solidFill>
              </a:rPr>
              <a:t>(+ </a:t>
            </a:r>
            <a:r>
              <a:rPr lang="es-ES" sz="2000" dirty="0">
                <a:solidFill>
                  <a:srgbClr val="92D050"/>
                </a:solidFill>
              </a:rPr>
              <a:t>z (* x y</a:t>
            </a:r>
            <a:r>
              <a:rPr lang="es-ES" sz="2000" dirty="0" smtClean="0">
                <a:solidFill>
                  <a:srgbClr val="92D050"/>
                </a:solidFill>
              </a:rPr>
              <a:t>))</a:t>
            </a:r>
          </a:p>
          <a:p>
            <a:pPr marL="36576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  )</a:t>
            </a:r>
            <a:endParaRPr lang="es-ES" sz="2000" dirty="0"/>
          </a:p>
          <a:p>
            <a:pPr marL="36576" indent="0">
              <a:buNone/>
            </a:pPr>
            <a:r>
              <a:rPr lang="es-ES" sz="2000" dirty="0">
                <a:solidFill>
                  <a:srgbClr val="00B0F0"/>
                </a:solidFill>
              </a:rPr>
              <a:t>    </a:t>
            </a:r>
            <a:r>
              <a:rPr lang="es-ES" sz="2000" dirty="0" smtClean="0">
                <a:solidFill>
                  <a:srgbClr val="00B0F0"/>
                </a:solidFill>
              </a:rPr>
              <a:t>    (* </a:t>
            </a:r>
            <a:r>
              <a:rPr lang="es-ES" sz="2000" dirty="0">
                <a:solidFill>
                  <a:srgbClr val="00B0F0"/>
                </a:solidFill>
              </a:rPr>
              <a:t>x x)(+ x y) 1</a:t>
            </a:r>
            <a:r>
              <a:rPr lang="es-ES" sz="2000" dirty="0" smtClean="0">
                <a:solidFill>
                  <a:srgbClr val="00B0F0"/>
                </a:solidFill>
              </a:rPr>
              <a:t>)</a:t>
            </a:r>
          </a:p>
          <a:p>
            <a:pPr marL="36576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)</a:t>
            </a:r>
            <a:endParaRPr lang="es-ES" sz="2000" dirty="0"/>
          </a:p>
          <a:p>
            <a:pPr marL="36576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   </a:t>
            </a:r>
            <a:r>
              <a:rPr lang="es-ES" sz="2000" dirty="0" smtClean="0">
                <a:solidFill>
                  <a:srgbClr val="FFC000"/>
                </a:solidFill>
              </a:rPr>
              <a:t>2 </a:t>
            </a:r>
            <a:r>
              <a:rPr lang="es-ES" sz="2000" dirty="0">
                <a:solidFill>
                  <a:srgbClr val="FFC000"/>
                </a:solidFill>
              </a:rPr>
              <a:t>3 </a:t>
            </a:r>
            <a:r>
              <a:rPr lang="es-ES" sz="2000" dirty="0" smtClean="0">
                <a:solidFill>
                  <a:srgbClr val="FFC000"/>
                </a:solidFill>
              </a:rPr>
              <a:t>4</a:t>
            </a:r>
          </a:p>
          <a:p>
            <a:pPr marL="36576" indent="0">
              <a:buNone/>
            </a:pPr>
            <a:r>
              <a:rPr lang="es-ES" sz="2000" dirty="0" smtClean="0"/>
              <a:t>)</a:t>
            </a:r>
          </a:p>
          <a:p>
            <a:pPr marL="36576" indent="0">
              <a:buNone/>
            </a:pPr>
            <a:endParaRPr lang="es-ES" sz="1000" dirty="0"/>
          </a:p>
          <a:p>
            <a:pPr marL="36576" indent="0">
              <a:buNone/>
            </a:pPr>
            <a:endParaRPr lang="es-ES" sz="1000" dirty="0" smtClean="0"/>
          </a:p>
          <a:p>
            <a:pPr marL="36576" indent="0">
              <a:buNone/>
            </a:pPr>
            <a:endParaRPr lang="es-ES" sz="1000" dirty="0" smtClean="0"/>
          </a:p>
          <a:p>
            <a:pPr marL="36576" indent="0">
              <a:buNone/>
            </a:pPr>
            <a:endParaRPr lang="es-E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Between Lambda and Let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pt-BR" sz="2800" dirty="0" smtClean="0"/>
              <a:t>( (</a:t>
            </a:r>
            <a:r>
              <a:rPr lang="pt-BR" sz="2800" dirty="0">
                <a:solidFill>
                  <a:srgbClr val="FFFF00"/>
                </a:solidFill>
              </a:rPr>
              <a:t>lambda</a:t>
            </a:r>
          </a:p>
          <a:p>
            <a:pPr marL="36576" indent="0">
              <a:buNone/>
            </a:pPr>
            <a:r>
              <a:rPr lang="pt-BR" sz="2800" dirty="0"/>
              <a:t>  </a:t>
            </a:r>
            <a:r>
              <a:rPr lang="pt-BR" sz="2800" dirty="0" smtClean="0"/>
              <a:t>     </a:t>
            </a:r>
            <a:r>
              <a:rPr lang="pt-BR" sz="2800" dirty="0" smtClean="0">
                <a:solidFill>
                  <a:srgbClr val="FFC000"/>
                </a:solidFill>
              </a:rPr>
              <a:t>(</a:t>
            </a:r>
            <a:r>
              <a:rPr lang="pt-BR" sz="2800" dirty="0">
                <a:solidFill>
                  <a:srgbClr val="FFC000"/>
                </a:solidFill>
              </a:rPr>
              <a:t>a b c)</a:t>
            </a:r>
          </a:p>
          <a:p>
            <a:pPr marL="36576" indent="0">
              <a:buNone/>
            </a:pPr>
            <a:r>
              <a:rPr lang="pt-BR" sz="2800" dirty="0"/>
              <a:t>    </a:t>
            </a:r>
            <a:r>
              <a:rPr lang="pt-BR" sz="2800" dirty="0" smtClean="0"/>
              <a:t>    ( 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B047D1"/>
                </a:solidFill>
              </a:rPr>
              <a:t>lambda</a:t>
            </a:r>
          </a:p>
          <a:p>
            <a:pPr marL="36576" indent="0">
              <a:buNone/>
            </a:pPr>
            <a:r>
              <a:rPr lang="pt-BR" sz="2800" dirty="0"/>
              <a:t>        </a:t>
            </a:r>
            <a:r>
              <a:rPr lang="pt-BR" sz="2800" dirty="0" smtClean="0"/>
              <a:t>    </a:t>
            </a:r>
            <a:r>
              <a:rPr lang="pt-BR" sz="2800" dirty="0" smtClean="0">
                <a:solidFill>
                  <a:srgbClr val="00B0F0"/>
                </a:solidFill>
              </a:rPr>
              <a:t>(</a:t>
            </a:r>
            <a:r>
              <a:rPr lang="pt-BR" sz="2800" dirty="0">
                <a:solidFill>
                  <a:srgbClr val="00B0F0"/>
                </a:solidFill>
              </a:rPr>
              <a:t>a b c)</a:t>
            </a:r>
          </a:p>
          <a:p>
            <a:pPr marL="36576" indent="0">
              <a:buNone/>
            </a:pPr>
            <a:r>
              <a:rPr lang="pt-BR" sz="2800" dirty="0"/>
              <a:t>        </a:t>
            </a:r>
            <a:r>
              <a:rPr lang="pt-BR" sz="2800" dirty="0" smtClean="0"/>
              <a:t>    </a:t>
            </a:r>
            <a:r>
              <a:rPr lang="pt-BR" sz="2800" dirty="0" smtClean="0">
                <a:solidFill>
                  <a:srgbClr val="92D050"/>
                </a:solidFill>
              </a:rPr>
              <a:t>(+ </a:t>
            </a:r>
            <a:r>
              <a:rPr lang="pt-BR" sz="2800" dirty="0">
                <a:solidFill>
                  <a:srgbClr val="92D050"/>
                </a:solidFill>
              </a:rPr>
              <a:t>a (* b b) (* c c))</a:t>
            </a:r>
          </a:p>
          <a:p>
            <a:pPr marL="36576" indent="0">
              <a:buNone/>
            </a:pPr>
            <a:r>
              <a:rPr lang="pt-BR" sz="2800" dirty="0"/>
              <a:t>   </a:t>
            </a:r>
            <a:r>
              <a:rPr lang="pt-BR" sz="2800" dirty="0" smtClean="0"/>
              <a:t>     )</a:t>
            </a:r>
          </a:p>
          <a:p>
            <a:pPr marL="36576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   </a:t>
            </a:r>
            <a:r>
              <a:rPr lang="pt-BR" sz="2800" dirty="0" smtClean="0">
                <a:solidFill>
                  <a:srgbClr val="00B0F0"/>
                </a:solidFill>
              </a:rPr>
              <a:t>(* </a:t>
            </a:r>
            <a:r>
              <a:rPr lang="pt-BR" sz="2800" dirty="0">
                <a:solidFill>
                  <a:srgbClr val="00B0F0"/>
                </a:solidFill>
              </a:rPr>
              <a:t>a a) (* b c ) (+ a b c))</a:t>
            </a:r>
          </a:p>
          <a:p>
            <a:pPr marL="36576" indent="0">
              <a:buNone/>
            </a:pPr>
            <a:r>
              <a:rPr lang="pt-BR" sz="2800" dirty="0" smtClean="0"/>
              <a:t>    )</a:t>
            </a:r>
          </a:p>
          <a:p>
            <a:pPr marL="36576" indent="0">
              <a:buNone/>
            </a:pPr>
            <a:r>
              <a:rPr lang="pt-BR" sz="2800" dirty="0"/>
              <a:t> </a:t>
            </a:r>
            <a:r>
              <a:rPr lang="pt-BR" sz="2800" dirty="0" smtClean="0"/>
              <a:t>   </a:t>
            </a:r>
            <a:r>
              <a:rPr lang="pt-BR" sz="2800" dirty="0">
                <a:solidFill>
                  <a:srgbClr val="FFC000"/>
                </a:solidFill>
              </a:rPr>
              <a:t>3 2 </a:t>
            </a:r>
            <a:r>
              <a:rPr lang="pt-BR" sz="2800" dirty="0" smtClean="0">
                <a:solidFill>
                  <a:srgbClr val="FFC000"/>
                </a:solidFill>
              </a:rPr>
              <a:t>1</a:t>
            </a:r>
          </a:p>
          <a:p>
            <a:pPr marL="36576" indent="0">
              <a:buNone/>
            </a:pPr>
            <a:r>
              <a:rPr lang="pt-BR" sz="2800" dirty="0" smtClean="0"/>
              <a:t>)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657600" cy="4525963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sz="2800" dirty="0"/>
              <a:t>(</a:t>
            </a:r>
            <a:r>
              <a:rPr lang="en-US" sz="2800" dirty="0">
                <a:solidFill>
                  <a:srgbClr val="FFFF00"/>
                </a:solidFill>
              </a:rPr>
              <a:t>let</a:t>
            </a:r>
            <a:r>
              <a:rPr lang="en-US" sz="2800" dirty="0"/>
              <a:t> </a:t>
            </a:r>
          </a:p>
          <a:p>
            <a:pPr marL="36576" indent="0">
              <a:buNone/>
            </a:pPr>
            <a:r>
              <a:rPr lang="en-US" sz="2800" dirty="0"/>
              <a:t>    (</a:t>
            </a:r>
          </a:p>
          <a:p>
            <a:pPr marL="36576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FFC000"/>
                </a:solidFill>
              </a:rPr>
              <a:t>(a 3)</a:t>
            </a:r>
          </a:p>
          <a:p>
            <a:pPr marL="36576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     (b 2)</a:t>
            </a:r>
          </a:p>
          <a:p>
            <a:pPr marL="36576" indent="0">
              <a:buNone/>
            </a:pPr>
            <a:r>
              <a:rPr lang="en-US" sz="2800" dirty="0">
                <a:solidFill>
                  <a:srgbClr val="FFC000"/>
                </a:solidFill>
              </a:rPr>
              <a:t>     (c 1)</a:t>
            </a:r>
          </a:p>
          <a:p>
            <a:pPr marL="36576" indent="0">
              <a:buNone/>
            </a:pPr>
            <a:r>
              <a:rPr lang="en-US" sz="2800" dirty="0"/>
              <a:t>     )</a:t>
            </a:r>
          </a:p>
          <a:p>
            <a:pPr marL="36576" indent="0">
              <a:buNone/>
            </a:pPr>
            <a:r>
              <a:rPr lang="en-US" sz="2800" dirty="0"/>
              <a:t>  (</a:t>
            </a:r>
            <a:r>
              <a:rPr lang="en-US" sz="2800" dirty="0">
                <a:solidFill>
                  <a:srgbClr val="B047D1"/>
                </a:solidFill>
              </a:rPr>
              <a:t>let </a:t>
            </a:r>
            <a:r>
              <a:rPr lang="en-US" sz="2800" dirty="0"/>
              <a:t>(</a:t>
            </a:r>
          </a:p>
          <a:p>
            <a:pPr marL="36576" indent="0">
              <a:buNone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00B0F0"/>
                </a:solidFill>
              </a:rPr>
              <a:t>(a (* a a))</a:t>
            </a:r>
          </a:p>
          <a:p>
            <a:pPr marL="36576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       (b (* b c))</a:t>
            </a:r>
          </a:p>
          <a:p>
            <a:pPr marL="36576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        (c (+ a b c))</a:t>
            </a:r>
          </a:p>
          <a:p>
            <a:pPr marL="36576" indent="0">
              <a:buNone/>
            </a:pPr>
            <a:r>
              <a:rPr lang="en-US" sz="2800" dirty="0"/>
              <a:t>        )</a:t>
            </a:r>
          </a:p>
          <a:p>
            <a:pPr marL="36576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92D050"/>
                </a:solidFill>
              </a:rPr>
              <a:t>(+ a (* b b) (* c c))</a:t>
            </a:r>
          </a:p>
          <a:p>
            <a:pPr marL="36576" indent="0">
              <a:buNone/>
            </a:pPr>
            <a:r>
              <a:rPr lang="en-US" sz="2800" dirty="0"/>
              <a:t>   )</a:t>
            </a:r>
          </a:p>
          <a:p>
            <a:pPr marL="36576" indent="0">
              <a:buNone/>
            </a:pPr>
            <a:r>
              <a:rPr lang="en-US" sz="2800" dirty="0"/>
              <a:t>)</a:t>
            </a:r>
            <a:endParaRPr lang="es-ES" sz="28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Versus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Symbol: </a:t>
            </a:r>
            <a:r>
              <a:rPr lang="en-US" sz="2400" dirty="0" smtClean="0">
                <a:solidFill>
                  <a:srgbClr val="F7DF56"/>
                </a:solidFill>
              </a:rPr>
              <a:t>a value treated as data rather than code.</a:t>
            </a:r>
          </a:p>
          <a:p>
            <a:pPr marL="36576" indent="0">
              <a:buNone/>
            </a:pPr>
            <a:r>
              <a:rPr lang="en-US" sz="2400" dirty="0" smtClean="0"/>
              <a:t>Examples: “Hello” is a string, but ‘Hello is a symbol</a:t>
            </a:r>
          </a:p>
          <a:p>
            <a:pPr marL="36576" indent="0">
              <a:buNone/>
            </a:pPr>
            <a:r>
              <a:rPr lang="en-US" sz="2400" dirty="0" smtClean="0"/>
              <a:t>(+ 2 3) </a:t>
            </a:r>
            <a:r>
              <a:rPr lang="en-US" sz="2400" dirty="0" smtClean="0">
                <a:sym typeface="Wingdings" panose="05000000000000000000" pitchFamily="2" charset="2"/>
              </a:rPr>
              <a:t> 2 + 3, but  ‘(+ 2 3) is data</a:t>
            </a:r>
          </a:p>
          <a:p>
            <a:pPr marL="36576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Operations can be applied to symbols</a:t>
            </a:r>
          </a:p>
          <a:p>
            <a:pPr marL="36576" indent="0">
              <a:buNone/>
            </a:pPr>
            <a:r>
              <a:rPr lang="en-US" sz="2400" dirty="0"/>
              <a:t>Examples: </a:t>
            </a:r>
            <a:r>
              <a:rPr lang="en-US" sz="2400" dirty="0" smtClean="0"/>
              <a:t>(+ ‘3 ‘2 ) </a:t>
            </a:r>
            <a:r>
              <a:rPr lang="en-US" sz="2400" dirty="0" smtClean="0">
                <a:sym typeface="Wingdings" panose="05000000000000000000" pitchFamily="2" charset="2"/>
              </a:rPr>
              <a:t> 3 + 2 == 5</a:t>
            </a:r>
          </a:p>
          <a:p>
            <a:pPr marL="36576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(symbol? ‘apple)  #t</a:t>
            </a:r>
          </a:p>
          <a:p>
            <a:pPr marL="36576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(</a:t>
            </a:r>
            <a:r>
              <a:rPr lang="en-US" sz="2400" dirty="0" err="1" smtClean="0">
                <a:sym typeface="Wingdings" panose="05000000000000000000" pitchFamily="2" charset="2"/>
              </a:rPr>
              <a:t>eq</a:t>
            </a:r>
            <a:r>
              <a:rPr lang="en-US" sz="2400" dirty="0" smtClean="0">
                <a:sym typeface="Wingdings" panose="05000000000000000000" pitchFamily="2" charset="2"/>
              </a:rPr>
              <a:t>? ‘a ‘b)  #f</a:t>
            </a:r>
          </a:p>
          <a:p>
            <a:pPr marL="36576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‘( a b c d 1 2 3) is not treated as a form to be evaluated, but is treated as data (a.k.a. a list!!!)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List and Pair (Scheme)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defines a Pair?  And a list?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‘( ) </a:t>
            </a:r>
            <a:r>
              <a:rPr lang="en-US" sz="2000" dirty="0" smtClean="0"/>
              <a:t>consider a pair?</a:t>
            </a:r>
          </a:p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list is a subtype of pairs and is also a special case of pairs, except for ‘( ).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endParaRPr lang="en-US" sz="2000" dirty="0" smtClean="0"/>
          </a:p>
          <a:p>
            <a:r>
              <a:rPr lang="en-US" sz="2000" dirty="0" smtClean="0"/>
              <a:t>What does car return?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element of list. (car ‘(e f g)) returns e</a:t>
            </a:r>
            <a:endParaRPr lang="en-US" sz="2000" dirty="0" smtClean="0"/>
          </a:p>
          <a:p>
            <a:r>
              <a:rPr lang="en-US" sz="2000" dirty="0" smtClean="0"/>
              <a:t>What does </a:t>
            </a:r>
            <a:r>
              <a:rPr lang="en-US" sz="2000" dirty="0" err="1" smtClean="0"/>
              <a:t>cdr</a:t>
            </a:r>
            <a:r>
              <a:rPr lang="en-US" sz="2000" dirty="0" smtClean="0"/>
              <a:t> return?</a:t>
            </a:r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elements after first element. (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cdr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‘(e f g)) returns ‘(f g)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What will this function return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caddr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‘(8 9 10 19 . 12))</a:t>
            </a:r>
            <a:r>
              <a:rPr lang="en-US" sz="2000" dirty="0" smtClean="0"/>
              <a:t>?</a:t>
            </a:r>
          </a:p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Recursive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you create a recursive procedure to find the reverse a list given without using the built-in function?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What is the size (n-1) problem in this question?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What part of the program formulates the construction of size-n problem’s solution based on the solution to the size (n-1) problem?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306511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(define (reverse-list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(if(null?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'()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(append (reverse-list 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cdr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))(list (car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)))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) 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6576" indent="0">
              <a:buNone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235533"/>
            <a:ext cx="762000" cy="365125"/>
          </a:xfrm>
        </p:spPr>
        <p:txBody>
          <a:bodyPr/>
          <a:lstStyle/>
          <a:p>
            <a:fld id="{347E1EEE-1FFE-4146-A339-4A2684BD7A0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(reverse-list ‘(b c d e f))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28269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 (reverse-list ‘(c </a:t>
            </a:r>
            <a:r>
              <a:rPr lang="en-US" dirty="0"/>
              <a:t>d e f</a:t>
            </a:r>
            <a:r>
              <a:rPr lang="en-US" dirty="0" smtClean="0"/>
              <a:t>)) ‘(b))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75" y="4179888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(append </a:t>
            </a:r>
            <a:r>
              <a:rPr lang="en-US" dirty="0" smtClean="0"/>
              <a:t>(append (reverse-list ‘(d </a:t>
            </a:r>
            <a:r>
              <a:rPr lang="en-US" dirty="0"/>
              <a:t>e </a:t>
            </a:r>
            <a:r>
              <a:rPr lang="en-US" dirty="0" smtClean="0"/>
              <a:t>f)) ‘(c)) </a:t>
            </a:r>
            <a:r>
              <a:rPr lang="en-US" dirty="0"/>
              <a:t>‘(b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8150" y="4450557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(append (append </a:t>
            </a:r>
            <a:r>
              <a:rPr lang="en-US" dirty="0" smtClean="0"/>
              <a:t>(append (reverse-list ‘(e </a:t>
            </a:r>
            <a:r>
              <a:rPr lang="en-US" dirty="0"/>
              <a:t>f</a:t>
            </a:r>
            <a:r>
              <a:rPr lang="en-US" dirty="0" smtClean="0"/>
              <a:t>)) ‘(d)) </a:t>
            </a:r>
            <a:r>
              <a:rPr lang="en-US" dirty="0"/>
              <a:t>‘(c)) ‘(b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150" y="468892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(append (append (append </a:t>
            </a:r>
            <a:r>
              <a:rPr lang="en-US" dirty="0" smtClean="0"/>
              <a:t>(append (reverse-list ‘(f)) ‘(e)) </a:t>
            </a:r>
            <a:r>
              <a:rPr lang="en-US" dirty="0"/>
              <a:t>‘(d)) ‘(c)) ‘(b))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625" y="4950304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(append (append (append (append </a:t>
            </a:r>
            <a:r>
              <a:rPr lang="en-US" dirty="0" smtClean="0"/>
              <a:t>‘(</a:t>
            </a:r>
            <a:r>
              <a:rPr lang="en-US" dirty="0"/>
              <a:t>f</a:t>
            </a:r>
            <a:r>
              <a:rPr lang="en-US" dirty="0" smtClean="0"/>
              <a:t>) ‘(</a:t>
            </a:r>
            <a:r>
              <a:rPr lang="en-US" dirty="0"/>
              <a:t>e)) ‘(d)) ‘(c)) ‘(b))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625" y="5204385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(append (append (append </a:t>
            </a:r>
            <a:r>
              <a:rPr lang="en-US" dirty="0" smtClean="0"/>
              <a:t> </a:t>
            </a:r>
            <a:r>
              <a:rPr lang="en-US" dirty="0"/>
              <a:t>‘(</a:t>
            </a:r>
            <a:r>
              <a:rPr lang="en-US" dirty="0" smtClean="0"/>
              <a:t>f e) </a:t>
            </a:r>
            <a:r>
              <a:rPr lang="en-US" dirty="0"/>
              <a:t>‘(d)) ‘(c)) ‘(b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625" y="545005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(append (append </a:t>
            </a:r>
            <a:r>
              <a:rPr lang="en-US" dirty="0" smtClean="0"/>
              <a:t>‘(f e d)) ‘(</a:t>
            </a:r>
            <a:r>
              <a:rPr lang="en-US" dirty="0"/>
              <a:t>c)) ‘(b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5" y="569738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append </a:t>
            </a:r>
            <a:r>
              <a:rPr lang="en-US" dirty="0"/>
              <a:t>‘(f e </a:t>
            </a:r>
            <a:r>
              <a:rPr lang="en-US" dirty="0" smtClean="0"/>
              <a:t>d c) </a:t>
            </a:r>
            <a:r>
              <a:rPr lang="en-US" dirty="0"/>
              <a:t>‘(b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7675" y="594979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‘(f e d c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Recursive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 you create a recursive procedure to find and remove a given element in a list given an index?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What is the size (n-1) problem in this question?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What part of the program formulates the construction of size-n problem’s solution based on the solution to the size (n-1) problem?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(define (remove-element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element)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cond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((null?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((= (car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element) 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cdr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(else (append (list(car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)) (remove-element (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cdr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lst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element)))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)</a:t>
            </a:r>
          </a:p>
          <a:p>
            <a:pPr marL="36576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343400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(remove-element ‘(3 7 6 4 12 9) 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 ‘(3) (remove-element ‘(7 6 4 12 9) 4 ))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800600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 ‘(3) (append ‘(7) (remove-element ‘(6 4 12 9) 4)))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031343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 ‘(3) (append ‘(7) (append ‘(6) (remove-element ‘(4 12 9) 4))))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30280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append ‘(3) (append ‘(7) (append ‘(6) </a:t>
            </a:r>
            <a:r>
              <a:rPr lang="en-US" dirty="0" smtClean="0"/>
              <a:t>‘(12 </a:t>
            </a:r>
            <a:r>
              <a:rPr lang="en-US" dirty="0"/>
              <a:t>9</a:t>
            </a:r>
            <a:r>
              <a:rPr lang="en-US" dirty="0" smtClean="0"/>
              <a:t>))))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8150" y="558331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 ‘(3) (append ‘(7) ‘(6 12 9)))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150" y="585025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(append ‘(3) ‘(7 6 12 9))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609528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‘(3 7 6 12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1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Recursive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Write your own custom append procedure to combine 2 list into one.  </a:t>
            </a:r>
          </a:p>
          <a:p>
            <a:pPr>
              <a:buNone/>
            </a:pPr>
            <a:endParaRPr lang="en-US" sz="2400" dirty="0"/>
          </a:p>
          <a:p>
            <a:pPr lvl="1"/>
            <a:r>
              <a:rPr lang="en-US" sz="2000" dirty="0" smtClean="0"/>
              <a:t>What is the stopping condition and the return value at the stopping condition. </a:t>
            </a:r>
          </a:p>
          <a:p>
            <a:pPr lvl="1">
              <a:buNone/>
            </a:pPr>
            <a:r>
              <a:rPr lang="en-US" sz="2000" smtClean="0"/>
              <a:t/>
            </a:r>
            <a:br>
              <a:rPr lang="en-US" sz="200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What is the size (n-1) problem in this question?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What part of the program formulates the construction of size-n problem’s solution based on the solution to the size (n-1) problem?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467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Memory Management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486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Static Memory-</a:t>
            </a:r>
            <a:r>
              <a:rPr lang="en-US" sz="2400" dirty="0" smtClean="0"/>
              <a:t> </a:t>
            </a:r>
            <a:r>
              <a:rPr lang="en-US" sz="1800" dirty="0" smtClean="0"/>
              <a:t>allocated during compilation before program executes.</a:t>
            </a:r>
            <a:endParaRPr lang="en-US" sz="2400" dirty="0" smtClean="0"/>
          </a:p>
          <a:p>
            <a:pPr lvl="1"/>
            <a:r>
              <a:rPr lang="en-US" sz="1800" dirty="0" smtClean="0"/>
              <a:t>One copy per application.</a:t>
            </a:r>
          </a:p>
          <a:p>
            <a:pPr lvl="1"/>
            <a:r>
              <a:rPr lang="en-US" sz="1800" dirty="0" smtClean="0"/>
              <a:t>Used for global and static variables.</a:t>
            </a:r>
          </a:p>
          <a:p>
            <a:pPr lvl="1"/>
            <a:r>
              <a:rPr lang="en-US" sz="1800" dirty="0" smtClean="0"/>
              <a:t>The value of each global or static variable is consistent across all files and object instances.</a:t>
            </a:r>
          </a:p>
          <a:p>
            <a:pPr lvl="1"/>
            <a:r>
              <a:rPr lang="en-US" sz="1800" dirty="0" smtClean="0"/>
              <a:t>Goes out of scope when the program terminates.</a:t>
            </a:r>
          </a:p>
          <a:p>
            <a:pPr lvl="1"/>
            <a:endParaRPr lang="en-US" sz="2400" dirty="0"/>
          </a:p>
          <a:p>
            <a:r>
              <a:rPr lang="en-US" sz="2400" b="1" dirty="0" smtClean="0"/>
              <a:t>Stack Memory-</a:t>
            </a:r>
            <a:r>
              <a:rPr lang="en-US" sz="2400" dirty="0" smtClean="0"/>
              <a:t>  </a:t>
            </a:r>
            <a:r>
              <a:rPr lang="en-US" sz="1800" dirty="0" smtClean="0"/>
              <a:t>allocated for all non-static “local” variables.</a:t>
            </a:r>
          </a:p>
          <a:p>
            <a:pPr lvl="1"/>
            <a:r>
              <a:rPr lang="en-US" sz="1800" dirty="0" smtClean="0"/>
              <a:t>Used for the local variables within functions.</a:t>
            </a:r>
          </a:p>
          <a:p>
            <a:pPr lvl="1"/>
            <a:r>
              <a:rPr lang="en-US" sz="1800" dirty="0" smtClean="0"/>
              <a:t>Automatically de-allocated when the function goes out of scope.</a:t>
            </a:r>
          </a:p>
          <a:p>
            <a:pPr lvl="1"/>
            <a:endParaRPr lang="en-US" sz="1800" dirty="0" smtClean="0"/>
          </a:p>
          <a:p>
            <a:r>
              <a:rPr lang="en-US" sz="2400" b="1" dirty="0" smtClean="0"/>
              <a:t>Heap Memory-</a:t>
            </a:r>
            <a:r>
              <a:rPr lang="en-US" sz="2400" dirty="0" smtClean="0"/>
              <a:t>  </a:t>
            </a:r>
            <a:r>
              <a:rPr lang="en-US" sz="1800" dirty="0" smtClean="0"/>
              <a:t>dynamic memory allocation</a:t>
            </a:r>
          </a:p>
          <a:p>
            <a:pPr lvl="1"/>
            <a:r>
              <a:rPr lang="en-US" sz="1800" dirty="0" smtClean="0"/>
              <a:t>Used to create objects and structures of any data type.</a:t>
            </a:r>
          </a:p>
          <a:p>
            <a:pPr lvl="1"/>
            <a:r>
              <a:rPr lang="en-US" sz="1800" dirty="0" smtClean="0"/>
              <a:t>Uses keyword “new” or some variant of “</a:t>
            </a:r>
            <a:r>
              <a:rPr lang="en-US" sz="1800" dirty="0" err="1" smtClean="0"/>
              <a:t>malloc</a:t>
            </a:r>
            <a:r>
              <a:rPr lang="en-US" sz="1800" dirty="0" smtClean="0"/>
              <a:t>".</a:t>
            </a:r>
          </a:p>
          <a:p>
            <a:pPr lvl="1"/>
            <a:r>
              <a:rPr lang="en-US" sz="1800" dirty="0" smtClean="0"/>
              <a:t>Rule of thumb: every “new” used must have a corresponding delete.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/>
              <a:t>Ackermann </a:t>
            </a:r>
            <a:r>
              <a:rPr lang="en-US" dirty="0" smtClean="0"/>
              <a:t>function in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276600"/>
            <a:ext cx="8610600" cy="2590800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(define (Ackermann s t) ; size-n problem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(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cond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((=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 0) (+ t 1)) ; stopping condition and return value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((=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 0) (Ackermann (- s 1) 1)) ; 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	(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else (Ackermann (- s 1) (Ackermann s (- t 1)))))) 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are the size-m problems?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are the steps to construct the size-n problem solution?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4284"/>
            <a:ext cx="76697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744"/>
            <a:ext cx="8686800" cy="97353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Ackermann function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44454"/>
            <a:ext cx="5029200" cy="3962400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Ackermann(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s, 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t) {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a, b;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(s == 0) return t+1;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else if (t == 0) {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a = Ackermann(s - 1, 1); 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else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</a:t>
            </a:r>
            <a:endParaRPr lang="en-US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b 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Ackermann(s, t-1);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a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Ackermann(s - 1, b); 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}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a;</a:t>
            </a:r>
          </a:p>
          <a:p>
            <a:pPr marL="36576" indent="0"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09" y="1027277"/>
            <a:ext cx="76697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9352" y="4953000"/>
            <a:ext cx="4157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Identify the code for defining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size-n 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stopping condition and return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C000"/>
                </a:solidFill>
              </a:rPr>
              <a:t>size-m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the size-n solution from the size-m solutions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9352" y="2844454"/>
            <a:ext cx="3295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main() {</a:t>
            </a:r>
          </a:p>
          <a:p>
            <a:pPr marL="36576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a, s = 2, t = 3;</a:t>
            </a:r>
          </a:p>
          <a:p>
            <a:pPr marL="36576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 Ackermann(s, t);</a:t>
            </a:r>
          </a:p>
          <a:p>
            <a:pPr marL="36576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printf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("a = %d\n", a);</a:t>
            </a:r>
          </a:p>
          <a:p>
            <a:pPr marL="36576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0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higher-order function?   </a:t>
            </a:r>
          </a:p>
          <a:p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that take another procedure name as an argument or return a procedure</a:t>
            </a:r>
          </a:p>
          <a:p>
            <a:pPr marL="36576" indent="0">
              <a:buNone/>
            </a:pPr>
            <a:endParaRPr lang="en-US" sz="2400" dirty="0" smtClean="0"/>
          </a:p>
          <a:p>
            <a:r>
              <a:rPr lang="en-US" sz="2400" dirty="0" smtClean="0"/>
              <a:t>Scheme support which of the higher-order functions?</a:t>
            </a:r>
          </a:p>
          <a:p>
            <a:r>
              <a:rPr lang="en-US" sz="2400" dirty="0" smtClean="0"/>
              <a:t>  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Mapping, Reduction, and Filtering</a:t>
            </a:r>
          </a:p>
          <a:p>
            <a:pPr marL="36576" indent="0">
              <a:buNone/>
            </a:pPr>
            <a:endParaRPr lang="en-US" sz="2400" dirty="0" smtClean="0"/>
          </a:p>
          <a:p>
            <a:r>
              <a:rPr lang="en-US" sz="2400" dirty="0" smtClean="0"/>
              <a:t>Do you know how to apply mapping to a list?  </a:t>
            </a:r>
          </a:p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(map (lambda (x) (+ x 1) ) ‘(1 2 3 4))</a:t>
            </a:r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(define reduce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(lambda (op base x) ;passing by name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(if (null? x)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base</a:t>
            </a:r>
          </a:p>
          <a:p>
            <a:pPr>
              <a:spcBef>
                <a:spcPct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(op (car x) (reduce op base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x))))))</a:t>
            </a:r>
          </a:p>
          <a:p>
            <a:r>
              <a:rPr lang="en-US" dirty="0" smtClean="0"/>
              <a:t>Do you know how to use reduce?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(reduce +  0  (map (lambda (x) (* x x)) '(1 2 3 4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)))</a:t>
            </a:r>
          </a:p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30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(reduce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-  1 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(map (lambda (x)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(+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x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1))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'(1 2 3 4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)))</a:t>
            </a:r>
            <a:endParaRPr lang="en-US" dirty="0" smtClean="0"/>
          </a:p>
          <a:p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-1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906963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1600" dirty="0"/>
              <a:t>(define filter (lambda (</a:t>
            </a:r>
            <a:r>
              <a:rPr lang="en-US" sz="1600" dirty="0" err="1"/>
              <a:t>pred</a:t>
            </a:r>
            <a:r>
              <a:rPr lang="en-US" sz="1600" dirty="0"/>
              <a:t> a-list)</a:t>
            </a:r>
          </a:p>
          <a:p>
            <a:pPr marL="36576" indent="0">
              <a:buNone/>
            </a:pPr>
            <a:r>
              <a:rPr lang="en-US" sz="1600" dirty="0"/>
              <a:t>	(if (null? a-list)</a:t>
            </a:r>
          </a:p>
          <a:p>
            <a:pPr marL="36576" indent="0">
              <a:buNone/>
            </a:pPr>
            <a:r>
              <a:rPr lang="en-US" sz="1600" dirty="0"/>
              <a:t>	    '()</a:t>
            </a:r>
          </a:p>
          <a:p>
            <a:pPr marL="36576" indent="0">
              <a:buNone/>
            </a:pPr>
            <a:r>
              <a:rPr lang="en-US" sz="1600" dirty="0"/>
              <a:t>	    (if	(</a:t>
            </a:r>
            <a:r>
              <a:rPr lang="en-US" sz="1600" dirty="0" err="1"/>
              <a:t>pred</a:t>
            </a:r>
            <a:r>
              <a:rPr lang="en-US" sz="1600" dirty="0"/>
              <a:t> (car a-list))</a:t>
            </a:r>
          </a:p>
          <a:p>
            <a:pPr marL="36576" indent="0">
              <a:buNone/>
            </a:pPr>
            <a:r>
              <a:rPr lang="en-US" sz="1600" dirty="0"/>
              <a:t>			(cons (car a-list) (filter </a:t>
            </a:r>
            <a:r>
              <a:rPr lang="en-US" sz="1600" dirty="0" err="1"/>
              <a:t>pred</a:t>
            </a:r>
            <a:r>
              <a:rPr lang="en-US" sz="1600" dirty="0"/>
              <a:t> (</a:t>
            </a:r>
            <a:r>
              <a:rPr lang="en-US" sz="1600" dirty="0" err="1"/>
              <a:t>cdr</a:t>
            </a:r>
            <a:r>
              <a:rPr lang="en-US" sz="1600" dirty="0"/>
              <a:t> a-list)))</a:t>
            </a:r>
          </a:p>
          <a:p>
            <a:pPr marL="36576" indent="0">
              <a:buNone/>
            </a:pPr>
            <a:r>
              <a:rPr lang="en-US" sz="1600" dirty="0"/>
              <a:t>			(filter </a:t>
            </a:r>
            <a:r>
              <a:rPr lang="en-US" sz="1600" dirty="0" err="1"/>
              <a:t>pred</a:t>
            </a:r>
            <a:r>
              <a:rPr lang="en-US" sz="1600" dirty="0"/>
              <a:t> (</a:t>
            </a:r>
            <a:r>
              <a:rPr lang="en-US" sz="1600" dirty="0" err="1"/>
              <a:t>cdr</a:t>
            </a:r>
            <a:r>
              <a:rPr lang="en-US" sz="1600" dirty="0"/>
              <a:t> a-list)))))) </a:t>
            </a:r>
          </a:p>
          <a:p>
            <a:r>
              <a:rPr lang="en-US" sz="2000" dirty="0" smtClean="0"/>
              <a:t>The elements that don’t meet the predicate are filtered out (removed) from the list.</a:t>
            </a:r>
          </a:p>
          <a:p>
            <a:pPr marL="36576" indent="0">
              <a:buNone/>
            </a:pPr>
            <a:r>
              <a:rPr lang="en-US" sz="2000" dirty="0" smtClean="0"/>
              <a:t>Example: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F7DF56"/>
                </a:solidFill>
              </a:rPr>
              <a:t>(filter (lambda (x) (x &lt; 20) ) ‘(1 20 30 40 100 14 22 17 2 1000))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F7DF56"/>
                </a:solidFill>
              </a:rPr>
              <a:t>(1 14 7 2)</a:t>
            </a:r>
          </a:p>
          <a:p>
            <a:pPr marL="36576" indent="0">
              <a:buNone/>
            </a:pPr>
            <a:r>
              <a:rPr lang="en-US" sz="2000" dirty="0">
                <a:solidFill>
                  <a:srgbClr val="F7DF56"/>
                </a:solidFill>
              </a:rPr>
              <a:t>(filter (lambda (x) (&lt; x  1000) ) (map (lambda(x) (* x x))'(1 20 30 40 100 14 22 17 2 1000</a:t>
            </a:r>
            <a:r>
              <a:rPr lang="en-US" sz="2000" dirty="0" smtClean="0">
                <a:solidFill>
                  <a:srgbClr val="F7DF56"/>
                </a:solidFill>
              </a:rPr>
              <a:t>)))</a:t>
            </a:r>
          </a:p>
          <a:p>
            <a:pPr marL="36576" indent="0">
              <a:buNone/>
            </a:pPr>
            <a:r>
              <a:rPr lang="en-US" sz="2000" dirty="0" smtClean="0">
                <a:solidFill>
                  <a:srgbClr val="F7DF56"/>
                </a:solidFill>
              </a:rPr>
              <a:t>(1 400 900 196 484 289 4)</a:t>
            </a:r>
            <a:endParaRPr lang="en-US" sz="2000" dirty="0">
              <a:solidFill>
                <a:srgbClr val="F7DF5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Prolog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Variables are uppercase and data (constants)  are lowercase.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Fact </a:t>
            </a:r>
            <a:r>
              <a:rPr lang="en-US" sz="2400" dirty="0"/>
              <a:t>(axiom) about objects and their relationship: </a:t>
            </a:r>
            <a:r>
              <a:rPr lang="en-US" sz="2400" dirty="0" err="1"/>
              <a:t>father_of</a:t>
            </a:r>
            <a:r>
              <a:rPr lang="en-US" sz="2400" dirty="0"/>
              <a:t>(</a:t>
            </a:r>
            <a:r>
              <a:rPr lang="en-US" sz="2400" dirty="0" err="1"/>
              <a:t>bill,kate</a:t>
            </a:r>
            <a:r>
              <a:rPr lang="en-US" sz="2400" dirty="0"/>
              <a:t>). Bill is the father of Kate.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Rules</a:t>
            </a:r>
            <a:r>
              <a:rPr lang="en-US" sz="2400" dirty="0"/>
              <a:t> extend facts: </a:t>
            </a:r>
            <a:r>
              <a:rPr lang="en-US" sz="2400" dirty="0" err="1"/>
              <a:t>parent_of</a:t>
            </a:r>
            <a:r>
              <a:rPr lang="en-US" sz="2400" dirty="0"/>
              <a:t>(X,Y): </a:t>
            </a:r>
            <a:r>
              <a:rPr lang="en-US" sz="2400" dirty="0" err="1"/>
              <a:t>mother_of</a:t>
            </a:r>
            <a:r>
              <a:rPr lang="en-US" sz="2400" dirty="0"/>
              <a:t>(X,Y); </a:t>
            </a:r>
            <a:r>
              <a:rPr lang="en-US" sz="2400" dirty="0" err="1"/>
              <a:t>father_of</a:t>
            </a:r>
            <a:r>
              <a:rPr lang="en-US" sz="2400" dirty="0"/>
              <a:t>(X,Y).</a:t>
            </a:r>
          </a:p>
          <a:p>
            <a:r>
              <a:rPr lang="en-US" sz="2400" dirty="0"/>
              <a:t>Questions about objects and their relationship:                     ?- </a:t>
            </a:r>
            <a:r>
              <a:rPr lang="en-US" sz="2400" dirty="0" err="1"/>
              <a:t>parent_of</a:t>
            </a:r>
            <a:r>
              <a:rPr lang="en-US" sz="2400" dirty="0"/>
              <a:t>(X, </a:t>
            </a:r>
            <a:r>
              <a:rPr lang="en-US" sz="2400" dirty="0" err="1"/>
              <a:t>kate</a:t>
            </a:r>
            <a:r>
              <a:rPr lang="en-US" sz="2400" dirty="0"/>
              <a:t>).   bill.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Atom: </a:t>
            </a:r>
            <a:r>
              <a:rPr lang="en-US" sz="2400" dirty="0"/>
              <a:t>non-numerical constant that cannot be split into </a:t>
            </a:r>
            <a:r>
              <a:rPr lang="en-US" sz="2000" dirty="0"/>
              <a:t>smaller </a:t>
            </a:r>
            <a:r>
              <a:rPr lang="en-US" sz="2000" dirty="0" err="1"/>
              <a:t>component.s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Common Symbols:  (What do they denote?)</a:t>
            </a:r>
          </a:p>
          <a:p>
            <a:pPr lvl="1"/>
            <a:r>
              <a:rPr lang="en-US" sz="2000" dirty="0"/>
              <a:t>Semi-colon ( ; )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	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endParaRPr lang="en-US" sz="2000" dirty="0"/>
          </a:p>
          <a:p>
            <a:pPr lvl="1"/>
            <a:r>
              <a:rPr lang="en-US" sz="2000" dirty="0"/>
              <a:t>Comma ( , )	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000" dirty="0"/>
              <a:t>Period ( . )		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 statement</a:t>
            </a:r>
            <a:endParaRPr lang="en-US" sz="2000" dirty="0"/>
          </a:p>
          <a:p>
            <a:pPr lvl="1"/>
            <a:r>
              <a:rPr lang="en-US" sz="2000" dirty="0"/>
              <a:t>Underscore ( _ )	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anonymous variable (don’t care)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05197"/>
            <a:ext cx="75819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</a:t>
            </a:r>
            <a:r>
              <a:rPr lang="en-US" sz="2800" dirty="0"/>
              <a:t>type of passing mechanism does Prolog use?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 by reference.</a:t>
            </a:r>
          </a:p>
          <a:p>
            <a:r>
              <a:rPr lang="en-US" sz="2800" dirty="0"/>
              <a:t>A goal and a fact unify, if </a:t>
            </a:r>
          </a:p>
          <a:p>
            <a:pPr lvl="1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their predicates are the same.</a:t>
            </a:r>
          </a:p>
          <a:p>
            <a:pPr lvl="1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their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arities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are the same.</a:t>
            </a:r>
          </a:p>
          <a:p>
            <a:pPr lvl="1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their corresponding arguments match.</a:t>
            </a:r>
          </a:p>
          <a:p>
            <a:pPr marL="27432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Defining 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223626"/>
            <a:ext cx="762000" cy="365125"/>
          </a:xfrm>
        </p:spPr>
        <p:txBody>
          <a:bodyPr/>
          <a:lstStyle/>
          <a:p>
            <a:fld id="{347E1EEE-1FFE-4146-A339-4A2684BD7A0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6" name="Rectangle 2084"/>
          <p:cNvSpPr>
            <a:spLocks noChangeArrowheads="1"/>
          </p:cNvSpPr>
          <p:nvPr/>
        </p:nvSpPr>
        <p:spPr bwMode="auto">
          <a:xfrm>
            <a:off x="457200" y="969962"/>
            <a:ext cx="762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b="1" dirty="0">
                <a:cs typeface="Times New Roman" pitchFamily="18" charset="0"/>
              </a:rPr>
              <a:t>Syntax for facts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292100" indent="-292100" algn="just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         relationship(object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..., object).</a:t>
            </a:r>
          </a:p>
        </p:txBody>
      </p:sp>
      <p:grpSp>
        <p:nvGrpSpPr>
          <p:cNvPr id="17" name="Group 2099"/>
          <p:cNvGrpSpPr>
            <a:grpSpLocks/>
          </p:cNvGrpSpPr>
          <p:nvPr/>
        </p:nvGrpSpPr>
        <p:grpSpPr bwMode="auto">
          <a:xfrm>
            <a:off x="1303337" y="1765300"/>
            <a:ext cx="6451600" cy="1246187"/>
            <a:chOff x="917" y="885"/>
            <a:chExt cx="4064" cy="785"/>
          </a:xfrm>
        </p:grpSpPr>
        <p:sp>
          <p:nvSpPr>
            <p:cNvPr id="18" name="Line 2085"/>
            <p:cNvSpPr>
              <a:spLocks noChangeShapeType="1"/>
            </p:cNvSpPr>
            <p:nvPr/>
          </p:nvSpPr>
          <p:spPr bwMode="auto">
            <a:xfrm flipV="1">
              <a:off x="1247" y="885"/>
              <a:ext cx="1" cy="26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086"/>
            <p:cNvSpPr>
              <a:spLocks noChangeShapeType="1"/>
            </p:cNvSpPr>
            <p:nvPr/>
          </p:nvSpPr>
          <p:spPr bwMode="auto">
            <a:xfrm flipH="1" flipV="1">
              <a:off x="2064" y="933"/>
              <a:ext cx="384" cy="2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87"/>
            <p:cNvSpPr>
              <a:spLocks noChangeShapeType="1"/>
            </p:cNvSpPr>
            <p:nvPr/>
          </p:nvSpPr>
          <p:spPr bwMode="auto">
            <a:xfrm flipV="1">
              <a:off x="2592" y="933"/>
              <a:ext cx="192" cy="2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89"/>
            <p:cNvSpPr>
              <a:spLocks noChangeArrowheads="1"/>
            </p:cNvSpPr>
            <p:nvPr/>
          </p:nvSpPr>
          <p:spPr bwMode="auto">
            <a:xfrm>
              <a:off x="917" y="1152"/>
              <a:ext cx="90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Times New Roman" pitchFamily="18" charset="0"/>
                </a:rPr>
                <a:t>predicate</a:t>
              </a:r>
            </a:p>
            <a:p>
              <a:r>
                <a:rPr lang="en-US" dirty="0"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functor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2" name="Rectangle 2090"/>
            <p:cNvSpPr>
              <a:spLocks noChangeArrowheads="1"/>
            </p:cNvSpPr>
            <p:nvPr/>
          </p:nvSpPr>
          <p:spPr bwMode="auto">
            <a:xfrm>
              <a:off x="2048" y="1152"/>
              <a:ext cx="10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Times New Roman" pitchFamily="18" charset="0"/>
                </a:rPr>
                <a:t>arguments</a:t>
              </a:r>
            </a:p>
          </p:txBody>
        </p:sp>
        <p:sp>
          <p:nvSpPr>
            <p:cNvPr id="23" name="Rectangle 2091"/>
            <p:cNvSpPr>
              <a:spLocks noChangeArrowheads="1"/>
            </p:cNvSpPr>
            <p:nvPr/>
          </p:nvSpPr>
          <p:spPr bwMode="auto">
            <a:xfrm>
              <a:off x="3216" y="1200"/>
              <a:ext cx="176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# arguments = arity</a:t>
              </a:r>
            </a:p>
          </p:txBody>
        </p:sp>
      </p:grpSp>
      <p:grpSp>
        <p:nvGrpSpPr>
          <p:cNvPr id="24" name="Group 2098"/>
          <p:cNvGrpSpPr>
            <a:grpSpLocks/>
          </p:cNvGrpSpPr>
          <p:nvPr/>
        </p:nvGrpSpPr>
        <p:grpSpPr bwMode="auto">
          <a:xfrm>
            <a:off x="663575" y="3373440"/>
            <a:ext cx="7391400" cy="2938464"/>
            <a:chOff x="514" y="1994"/>
            <a:chExt cx="4656" cy="1851"/>
          </a:xfrm>
        </p:grpSpPr>
        <p:sp>
          <p:nvSpPr>
            <p:cNvPr id="25" name="Rectangle 2096"/>
            <p:cNvSpPr>
              <a:spLocks noChangeArrowheads="1"/>
            </p:cNvSpPr>
            <p:nvPr/>
          </p:nvSpPr>
          <p:spPr bwMode="auto">
            <a:xfrm>
              <a:off x="514" y="2624"/>
              <a:ext cx="2928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urier New" pitchFamily="49" charset="0"/>
                </a:rPr>
                <a:t>weather(</a:t>
              </a:r>
              <a:r>
                <a:rPr lang="en-US" sz="2000" dirty="0" err="1">
                  <a:latin typeface="Courier New" pitchFamily="49" charset="0"/>
                </a:rPr>
                <a:t>tempe</a:t>
              </a:r>
              <a:r>
                <a:rPr lang="en-US" sz="2000" dirty="0">
                  <a:latin typeface="Courier New" pitchFamily="49" charset="0"/>
                </a:rPr>
                <a:t>, winter, warm).</a:t>
              </a:r>
            </a:p>
            <a:p>
              <a:r>
                <a:rPr lang="en-US" sz="2000" dirty="0">
                  <a:latin typeface="Courier New" pitchFamily="49" charset="0"/>
                </a:rPr>
                <a:t>weather(</a:t>
              </a:r>
              <a:r>
                <a:rPr lang="en-US" sz="2000" dirty="0" err="1">
                  <a:latin typeface="Courier New" pitchFamily="49" charset="0"/>
                </a:rPr>
                <a:t>tempe</a:t>
              </a:r>
              <a:r>
                <a:rPr lang="en-US" sz="2000" dirty="0">
                  <a:latin typeface="Courier New" pitchFamily="49" charset="0"/>
                </a:rPr>
                <a:t>, summer, hot).</a:t>
              </a:r>
            </a:p>
            <a:p>
              <a:r>
                <a:rPr lang="en-US" sz="2000" dirty="0">
                  <a:latin typeface="Courier New" pitchFamily="49" charset="0"/>
                  <a:sym typeface="Wingdings" pitchFamily="2" charset="2"/>
                </a:rPr>
                <a:t> </a:t>
              </a:r>
              <a:r>
                <a:rPr lang="en-US" sz="2000" dirty="0">
                  <a:latin typeface="Courier New" pitchFamily="49" charset="0"/>
                </a:rPr>
                <a:t>weather/3</a:t>
              </a:r>
            </a:p>
            <a:p>
              <a:endParaRPr lang="en-US" sz="2000" dirty="0">
                <a:latin typeface="Courier New" pitchFamily="49" charset="0"/>
              </a:endParaRPr>
            </a:p>
            <a:p>
              <a:r>
                <a:rPr lang="en-US" sz="2000" dirty="0" err="1">
                  <a:latin typeface="Courier New" pitchFamily="49" charset="0"/>
                </a:rPr>
                <a:t>grandmother_of</a:t>
              </a:r>
              <a:r>
                <a:rPr lang="en-US" sz="2000" dirty="0">
                  <a:latin typeface="Courier New" pitchFamily="49" charset="0"/>
                </a:rPr>
                <a:t>(</a:t>
              </a:r>
              <a:r>
                <a:rPr lang="en-US" sz="2000" dirty="0" err="1">
                  <a:latin typeface="Courier New" pitchFamily="49" charset="0"/>
                </a:rPr>
                <a:t>jane</a:t>
              </a:r>
              <a:r>
                <a:rPr lang="en-US" sz="2000" dirty="0">
                  <a:latin typeface="Courier New" pitchFamily="49" charset="0"/>
                </a:rPr>
                <a:t>, </a:t>
              </a:r>
              <a:r>
                <a:rPr lang="en-US" sz="2000" dirty="0" err="1" smtClean="0">
                  <a:latin typeface="Courier New" pitchFamily="49" charset="0"/>
                </a:rPr>
                <a:t>conrad</a:t>
              </a:r>
              <a:r>
                <a:rPr lang="en-US" sz="2000" dirty="0" smtClean="0">
                  <a:latin typeface="Courier New" pitchFamily="49" charset="0"/>
                </a:rPr>
                <a:t>).</a:t>
              </a:r>
              <a:endParaRPr lang="en-US" sz="2000" dirty="0">
                <a:latin typeface="Courier New" pitchFamily="49" charset="0"/>
              </a:endParaRPr>
            </a:p>
            <a:p>
              <a:r>
                <a:rPr lang="en-US" sz="2000" dirty="0">
                  <a:latin typeface="Courier New" pitchFamily="49" charset="0"/>
                  <a:sym typeface="Wingdings" pitchFamily="2" charset="2"/>
                </a:rPr>
                <a:t> </a:t>
              </a:r>
              <a:r>
                <a:rPr lang="en-US" sz="2000" dirty="0" err="1">
                  <a:latin typeface="Courier New" pitchFamily="49" charset="0"/>
                </a:rPr>
                <a:t>grandmother_of</a:t>
              </a:r>
              <a:r>
                <a:rPr lang="en-US" sz="2000" dirty="0">
                  <a:latin typeface="Courier New" pitchFamily="49" charset="0"/>
                </a:rPr>
                <a:t>/2</a:t>
              </a:r>
            </a:p>
          </p:txBody>
        </p:sp>
        <p:sp>
          <p:nvSpPr>
            <p:cNvPr id="26" name="Text Box 2097"/>
            <p:cNvSpPr txBox="1">
              <a:spLocks noChangeArrowheads="1"/>
            </p:cNvSpPr>
            <p:nvPr/>
          </p:nvSpPr>
          <p:spPr bwMode="auto">
            <a:xfrm>
              <a:off x="514" y="1994"/>
              <a:ext cx="465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EBD554"/>
                  </a:solidFill>
                </a:rPr>
                <a:t>Notation</a:t>
              </a:r>
              <a:r>
                <a:rPr lang="en-US" sz="2800" dirty="0"/>
                <a:t>: we use predicate/</a:t>
              </a:r>
              <a:r>
                <a:rPr lang="en-US" sz="2800" dirty="0" err="1"/>
                <a:t>arity</a:t>
              </a:r>
              <a:r>
                <a:rPr lang="en-US" sz="2800" dirty="0"/>
                <a:t> to refer to a </a:t>
              </a:r>
              <a:r>
                <a:rPr lang="en-US" sz="2800" dirty="0">
                  <a:solidFill>
                    <a:srgbClr val="EBD554"/>
                  </a:solidFill>
                </a:rPr>
                <a:t>set</a:t>
              </a:r>
              <a:r>
                <a:rPr lang="en-US" sz="2800" dirty="0">
                  <a:solidFill>
                    <a:srgbClr val="0000FF"/>
                  </a:solidFill>
                </a:rPr>
                <a:t> </a:t>
              </a:r>
              <a:r>
                <a:rPr lang="en-US" sz="2800" dirty="0"/>
                <a:t>of facts or rules.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48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2596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cs typeface="Times New Roman" pitchFamily="18" charset="0"/>
              </a:rPr>
              <a:t>A </a:t>
            </a:r>
            <a:r>
              <a:rPr lang="en-US" sz="1800" b="1" dirty="0">
                <a:cs typeface="Times New Roman" pitchFamily="18" charset="0"/>
              </a:rPr>
              <a:t>rule</a:t>
            </a:r>
            <a:r>
              <a:rPr lang="en-US" sz="1800" dirty="0">
                <a:cs typeface="Times New Roman" pitchFamily="18" charset="0"/>
              </a:rPr>
              <a:t> states a general relationship, normally uses variables as arguments, that may be used to conclude a specific fact or another rule.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b="1" dirty="0">
                <a:cs typeface="Times New Roman" pitchFamily="18" charset="0"/>
              </a:rPr>
              <a:t>Syntax</a:t>
            </a:r>
            <a:r>
              <a:rPr lang="en-US" sz="1800" dirty="0">
                <a:cs typeface="Times New Roman" pitchFamily="18" charset="0"/>
              </a:rPr>
              <a:t> of rules: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relationship(object, ..., object)  :-  relationship(object, ..., object).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   head or conclusion	neck or if	body or condition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cs typeface="Times New Roman" pitchFamily="18" charset="0"/>
              </a:rPr>
              <a:t>A fact is a special case of a rule: a rule without the body!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cs typeface="Times New Roman" pitchFamily="18" charset="0"/>
              </a:rPr>
              <a:t>Examples: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cs typeface="Times New Roman" pitchFamily="18" charset="0"/>
              </a:rPr>
              <a:t>	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dad(X, Y)  :-  father(X, Y).				/* synonym */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child(Y, X)  :-  father(X, Y).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parent(X, Y) :- mother(X, Y)</a:t>
            </a:r>
            <a:r>
              <a:rPr lang="en-US" sz="2000" b="1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father(X, Y).	/* ";" = "or" */</a:t>
            </a:r>
          </a:p>
          <a:p>
            <a:pPr marL="457200" indent="-457200" algn="just">
              <a:lnSpc>
                <a:spcPct val="105000"/>
              </a:lnSpc>
              <a:buClr>
                <a:srgbClr val="000000"/>
              </a:buClr>
              <a:buSzPct val="75000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grandmother(X, Y) :- mother(X, Z)</a:t>
            </a:r>
            <a:r>
              <a:rPr lang="en-US" sz="2000" b="1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parent(Z, Y).	/* "," = "and" *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/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9" name="Group 65"/>
          <p:cNvGrpSpPr>
            <a:grpSpLocks/>
          </p:cNvGrpSpPr>
          <p:nvPr/>
        </p:nvGrpSpPr>
        <p:grpSpPr bwMode="auto">
          <a:xfrm>
            <a:off x="3001963" y="1447800"/>
            <a:ext cx="5151437" cy="4522787"/>
            <a:chOff x="1959" y="1085"/>
            <a:chExt cx="3245" cy="2849"/>
          </a:xfrm>
        </p:grpSpPr>
        <p:sp>
          <p:nvSpPr>
            <p:cNvPr id="30" name="Rectangle 40"/>
            <p:cNvSpPr>
              <a:spLocks noChangeArrowheads="1"/>
            </p:cNvSpPr>
            <p:nvPr/>
          </p:nvSpPr>
          <p:spPr bwMode="auto">
            <a:xfrm>
              <a:off x="1972" y="1142"/>
              <a:ext cx="1375" cy="27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2618" y="1142"/>
              <a:ext cx="0" cy="2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49"/>
            <p:cNvSpPr>
              <a:spLocks noChangeArrowheads="1"/>
            </p:cNvSpPr>
            <p:nvPr/>
          </p:nvSpPr>
          <p:spPr bwMode="auto">
            <a:xfrm>
              <a:off x="3449" y="3308"/>
              <a:ext cx="1755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all local variables and local objects, including member functions</a:t>
              </a: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3449" y="1629"/>
              <a:ext cx="160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size known at compilation time</a:t>
              </a:r>
            </a:p>
          </p:txBody>
        </p: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1959" y="2172"/>
              <a:ext cx="1386" cy="17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52"/>
            <p:cNvSpPr>
              <a:spLocks noChangeArrowheads="1"/>
            </p:cNvSpPr>
            <p:nvPr/>
          </p:nvSpPr>
          <p:spPr bwMode="auto">
            <a:xfrm>
              <a:off x="1959" y="1548"/>
              <a:ext cx="138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Global and static </a:t>
              </a:r>
              <a:br>
                <a:rPr lang="en-US" sz="1600"/>
              </a:br>
              <a:r>
                <a:rPr lang="en-US" sz="1600"/>
                <a:t>variables &amp; objects</a:t>
              </a: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2400" y="2156"/>
              <a:ext cx="3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Heap</a:t>
              </a:r>
            </a:p>
          </p:txBody>
        </p:sp>
        <p:sp>
          <p:nvSpPr>
            <p:cNvPr id="37" name="Text Box 56"/>
            <p:cNvSpPr txBox="1">
              <a:spLocks noChangeArrowheads="1"/>
            </p:cNvSpPr>
            <p:nvPr/>
          </p:nvSpPr>
          <p:spPr bwMode="auto">
            <a:xfrm>
              <a:off x="2400" y="3659"/>
              <a:ext cx="40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/>
                <a:t>Stack</a:t>
              </a:r>
            </a:p>
          </p:txBody>
        </p:sp>
        <p:sp>
          <p:nvSpPr>
            <p:cNvPr id="38" name="Rectangle 57"/>
            <p:cNvSpPr>
              <a:spLocks noChangeArrowheads="1"/>
            </p:cNvSpPr>
            <p:nvPr/>
          </p:nvSpPr>
          <p:spPr bwMode="auto">
            <a:xfrm>
              <a:off x="1959" y="1144"/>
              <a:ext cx="1386" cy="4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/>
                <a:t>Program code</a:t>
              </a:r>
            </a:p>
          </p:txBody>
        </p:sp>
        <p:sp>
          <p:nvSpPr>
            <p:cNvPr id="39" name="Text Box 58"/>
            <p:cNvSpPr txBox="1">
              <a:spLocks noChangeArrowheads="1"/>
            </p:cNvSpPr>
            <p:nvPr/>
          </p:nvSpPr>
          <p:spPr bwMode="auto">
            <a:xfrm>
              <a:off x="3449" y="1085"/>
              <a:ext cx="1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size known at compilation time</a:t>
              </a:r>
            </a:p>
          </p:txBody>
        </p:sp>
      </p:grpSp>
      <p:grpSp>
        <p:nvGrpSpPr>
          <p:cNvPr id="40" name="Group 66"/>
          <p:cNvGrpSpPr>
            <a:grpSpLocks/>
          </p:cNvGrpSpPr>
          <p:nvPr/>
        </p:nvGrpSpPr>
        <p:grpSpPr bwMode="auto">
          <a:xfrm>
            <a:off x="989013" y="1401762"/>
            <a:ext cx="1952625" cy="4572000"/>
            <a:chOff x="691" y="1056"/>
            <a:chExt cx="1230" cy="2880"/>
          </a:xfrm>
        </p:grpSpPr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91" y="1056"/>
              <a:ext cx="9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Starting address</a:t>
              </a: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1705" y="3830"/>
              <a:ext cx="2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799" y="3723"/>
              <a:ext cx="10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Stack pointer</a:t>
              </a:r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1678" y="2252"/>
              <a:ext cx="2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840" y="2139"/>
              <a:ext cx="78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Heap pointer</a:t>
              </a:r>
            </a:p>
          </p:txBody>
        </p:sp>
        <p:sp>
          <p:nvSpPr>
            <p:cNvPr id="46" name="Text Box 59"/>
            <p:cNvSpPr txBox="1">
              <a:spLocks noChangeArrowheads="1"/>
            </p:cNvSpPr>
            <p:nvPr/>
          </p:nvSpPr>
          <p:spPr bwMode="auto">
            <a:xfrm>
              <a:off x="763" y="1603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Static memory</a:t>
              </a:r>
            </a:p>
          </p:txBody>
        </p:sp>
        <p:grpSp>
          <p:nvGrpSpPr>
            <p:cNvPr id="47" name="Group 60"/>
            <p:cNvGrpSpPr>
              <a:grpSpLocks/>
            </p:cNvGrpSpPr>
            <p:nvPr/>
          </p:nvGrpSpPr>
          <p:grpSpPr bwMode="auto">
            <a:xfrm>
              <a:off x="1755" y="1238"/>
              <a:ext cx="153" cy="920"/>
              <a:chOff x="2496" y="1104"/>
              <a:chExt cx="96" cy="480"/>
            </a:xfrm>
          </p:grpSpPr>
          <p:sp>
            <p:nvSpPr>
              <p:cNvPr id="49" name="Freeform 61"/>
              <p:cNvSpPr>
                <a:spLocks/>
              </p:cNvSpPr>
              <p:nvPr/>
            </p:nvSpPr>
            <p:spPr bwMode="auto">
              <a:xfrm>
                <a:off x="2496" y="110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62"/>
              <p:cNvSpPr>
                <a:spLocks/>
              </p:cNvSpPr>
              <p:nvPr/>
            </p:nvSpPr>
            <p:spPr bwMode="auto">
              <a:xfrm flipV="1">
                <a:off x="2496" y="134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>
              <a:off x="1678" y="1161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4006850" y="3611562"/>
            <a:ext cx="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4006850" y="4703762"/>
            <a:ext cx="0" cy="835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273050" y="762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Memory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74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List and Pair (Prolog)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162"/>
            <a:ext cx="8153400" cy="4648200"/>
          </a:xfrm>
        </p:spPr>
        <p:txBody>
          <a:bodyPr>
            <a:noAutofit/>
          </a:bodyPr>
          <a:lstStyle/>
          <a:p>
            <a:r>
              <a:rPr lang="en-US" sz="2400" dirty="0"/>
              <a:t>How are pairs defined?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Pair is defined by [ a | b] or [ a | [ b | [c | [ ] ] ] ]</a:t>
            </a:r>
          </a:p>
          <a:p>
            <a:pPr>
              <a:lnSpc>
                <a:spcPct val="110000"/>
              </a:lnSpc>
              <a:tabLst>
                <a:tab pos="503873" algn="l"/>
              </a:tabLst>
            </a:pPr>
            <a:r>
              <a:rPr lang="en-US" sz="1800" dirty="0">
                <a:latin typeface="Calibri" panose="020F0502020204030204" pitchFamily="34" charset="0"/>
              </a:rPr>
              <a:t>What is the output of the rule:</a:t>
            </a:r>
          </a:p>
          <a:p>
            <a:pPr marL="27432" indent="0">
              <a:lnSpc>
                <a:spcPct val="110000"/>
              </a:lnSpc>
              <a:buNone/>
              <a:tabLst>
                <a:tab pos="503873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?-	 member(3, [1 | [2 | 3]]).</a:t>
            </a:r>
          </a:p>
          <a:p>
            <a:pPr marL="27432" indent="0">
              <a:lnSpc>
                <a:spcPct val="110000"/>
              </a:lnSpc>
              <a:buNone/>
              <a:tabLst>
                <a:tab pos="503873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" indent="0">
              <a:lnSpc>
                <a:spcPct val="110000"/>
              </a:lnSpc>
              <a:buNone/>
              <a:tabLst>
                <a:tab pos="503873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?-	 member(3, [1 | [2 | [3 | []]]]).</a:t>
            </a:r>
          </a:p>
          <a:p>
            <a:pPr marL="27432" indent="0">
              <a:lnSpc>
                <a:spcPct val="110000"/>
              </a:lnSpc>
              <a:buNone/>
              <a:tabLst>
                <a:tab pos="503873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true? yes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" indent="0">
              <a:lnSpc>
                <a:spcPct val="110000"/>
              </a:lnSpc>
              <a:buNone/>
              <a:tabLst>
                <a:tab pos="503873" algn="l"/>
              </a:tabLs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?-	 member([1 | 2], [[1 | 2], 2]).</a:t>
            </a:r>
          </a:p>
          <a:p>
            <a:pPr marL="27432" indent="0">
              <a:lnSpc>
                <a:spcPct val="110000"/>
              </a:lnSpc>
              <a:buNone/>
              <a:tabLst>
                <a:tab pos="503873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true? yes</a:t>
            </a:r>
            <a:endParaRPr 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tabLst>
                <a:tab pos="503873" algn="l"/>
              </a:tabLst>
            </a:pPr>
            <a:r>
              <a:rPr lang="en-US" sz="2400" dirty="0"/>
              <a:t>How are Lists defined?</a:t>
            </a:r>
          </a:p>
          <a:p>
            <a:pPr>
              <a:lnSpc>
                <a:spcPct val="110000"/>
              </a:lnSpc>
              <a:tabLst>
                <a:tab pos="503873" algn="l"/>
              </a:tabLst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 is defined by [ ] or [ a b c ]</a:t>
            </a:r>
          </a:p>
          <a:p>
            <a:pPr>
              <a:lnSpc>
                <a:spcPct val="110000"/>
              </a:lnSpc>
              <a:tabLst>
                <a:tab pos="503873" algn="l"/>
              </a:tabLst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 H | T ] as member predicate where H is car and T is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tabLst>
                <a:tab pos="503873" algn="l"/>
              </a:tabLst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tabLst>
                <a:tab pos="503873" algn="l"/>
              </a:tabLst>
            </a:pPr>
            <a:endParaRPr lang="en-US" sz="2400" dirty="0"/>
          </a:p>
          <a:p>
            <a:pPr>
              <a:lnSpc>
                <a:spcPct val="110000"/>
              </a:lnSpc>
              <a:tabLst>
                <a:tab pos="503873" algn="l"/>
              </a:tabLst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Step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Identify size-n problem;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Find the stopping condition and the return value at the stopping condition; 	</a:t>
            </a:r>
            <a:br>
              <a:rPr lang="en-US" dirty="0"/>
            </a:br>
            <a:r>
              <a:rPr lang="en-US" dirty="0"/>
              <a:t>Place the stopping rule before the recursive rule.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Identify size-m (e.g., m = n-1) problem and assume it will return the solution;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Construct the size-n problem solution based on the assumed size-m solution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Recursive Rule(Prolog)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01000" cy="494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558" tIns="36279" rIns="72558" bIns="36279">
            <a:spAutoFit/>
          </a:bodyPr>
          <a:lstStyle/>
          <a:p>
            <a:pPr defTabSz="724317">
              <a:lnSpc>
                <a:spcPct val="15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2000" b="1" dirty="0"/>
              <a:t>Can you write a recursive rule to determine if 2 nodes are connected?</a:t>
            </a:r>
          </a:p>
          <a:p>
            <a:pPr defTabSz="724317">
              <a:lnSpc>
                <a:spcPct val="15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2000" dirty="0"/>
              <a:t>/* the list of edges in a directed graph: */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a,b</a:t>
            </a:r>
            <a:r>
              <a:rPr lang="en-US" dirty="0">
                <a:latin typeface="Arial Unicode MS" pitchFamily="34" charset="-128"/>
              </a:rPr>
              <a:t>). 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a,c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b,d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c,d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c,f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d,e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f,g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edge(g, h).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i,j</a:t>
            </a:r>
            <a:r>
              <a:rPr lang="en-US" dirty="0">
                <a:latin typeface="Arial Unicode MS" pitchFamily="34" charset="-128"/>
              </a:rPr>
              <a:t>). 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522231" y="2998081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a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804051" y="3636610"/>
            <a:ext cx="307432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b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5240412" y="3636610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c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4522231" y="4275140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d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522231" y="5019461"/>
            <a:ext cx="308693" cy="3198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e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5856537" y="4275140"/>
            <a:ext cx="307432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f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780091" y="4275140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g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6780091" y="3423768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h</a:t>
            </a:r>
          </a:p>
        </p:txBody>
      </p:sp>
      <p:cxnSp>
        <p:nvCxnSpPr>
          <p:cNvPr id="13" name="AutoShape 16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4066123" y="3270117"/>
            <a:ext cx="501467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7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785565" y="3270117"/>
            <a:ext cx="500207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8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4067383" y="3908647"/>
            <a:ext cx="500207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9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4785565" y="3908647"/>
            <a:ext cx="500207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4675947" y="4593775"/>
            <a:ext cx="0" cy="425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503746" y="3908647"/>
            <a:ext cx="398150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2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6163969" y="4433827"/>
            <a:ext cx="61612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3"/>
          <p:cNvCxnSpPr>
            <a:cxnSpLocks noChangeShapeType="1"/>
            <a:stCxn id="11" idx="0"/>
            <a:endCxn id="12" idx="4"/>
          </p:cNvCxnSpPr>
          <p:nvPr/>
        </p:nvCxnSpPr>
        <p:spPr bwMode="auto">
          <a:xfrm flipV="1">
            <a:off x="6933808" y="3742402"/>
            <a:ext cx="0" cy="53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860317" y="5053466"/>
            <a:ext cx="307432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i</a:t>
            </a: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6783873" y="5053466"/>
            <a:ext cx="307432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j</a:t>
            </a:r>
          </a:p>
        </p:txBody>
      </p:sp>
      <p:cxnSp>
        <p:nvCxnSpPr>
          <p:cNvPr id="23" name="AutoShape 26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6167749" y="5212153"/>
            <a:ext cx="61612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629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Recursive Rule(Prolog)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7772400" cy="442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558" tIns="36279" rIns="72558" bIns="36279">
            <a:spAutoFit/>
          </a:bodyPr>
          <a:lstStyle/>
          <a:p>
            <a:pPr defTabSz="724317">
              <a:lnSpc>
                <a:spcPct val="15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b="1" dirty="0"/>
              <a:t>Write a recursive rule to find the distance between 2 nodes that are connected?</a:t>
            </a:r>
          </a:p>
          <a:p>
            <a:pPr defTabSz="724317">
              <a:lnSpc>
                <a:spcPct val="15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dirty="0"/>
              <a:t>/* the list of edges in a directed graph: */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edge(a,b,10). 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edge(a,c,5).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edge(b,d,6).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edge(c,d,7).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edge(c,f,8).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edge(d,e,5).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edge(f,g,3).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edge(g,h,20). </a:t>
            </a:r>
          </a:p>
          <a:p>
            <a:pPr defTabSz="724317">
              <a:lnSpc>
                <a:spcPct val="140000"/>
              </a:lnSpc>
              <a:tabLst>
                <a:tab pos="633620" algn="l"/>
                <a:tab pos="1133714" algn="l"/>
                <a:tab pos="2315294" algn="l"/>
                <a:tab pos="4761596" algn="l"/>
              </a:tabLst>
            </a:pPr>
            <a:r>
              <a:rPr lang="en-US" sz="1600" dirty="0">
                <a:latin typeface="Arial Unicode MS" pitchFamily="34" charset="-128"/>
              </a:rPr>
              <a:t>edge(i,j,15). 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4522231" y="2998081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a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3804051" y="3636610"/>
            <a:ext cx="307432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b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5240412" y="3636610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c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4522231" y="4275140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d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522231" y="5019461"/>
            <a:ext cx="308693" cy="31989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e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5856537" y="4275140"/>
            <a:ext cx="307432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f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6780091" y="4275140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g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6780091" y="3423768"/>
            <a:ext cx="308693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h</a:t>
            </a:r>
          </a:p>
        </p:txBody>
      </p:sp>
      <p:cxnSp>
        <p:nvCxnSpPr>
          <p:cNvPr id="13" name="AutoShape 16"/>
          <p:cNvCxnSpPr>
            <a:cxnSpLocks noChangeShapeType="1"/>
            <a:stCxn id="5" idx="3"/>
            <a:endCxn id="6" idx="7"/>
          </p:cNvCxnSpPr>
          <p:nvPr/>
        </p:nvCxnSpPr>
        <p:spPr bwMode="auto">
          <a:xfrm flipH="1">
            <a:off x="4066123" y="3270117"/>
            <a:ext cx="501467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7"/>
          <p:cNvCxnSpPr>
            <a:cxnSpLocks noChangeShapeType="1"/>
            <a:stCxn id="5" idx="5"/>
            <a:endCxn id="7" idx="1"/>
          </p:cNvCxnSpPr>
          <p:nvPr/>
        </p:nvCxnSpPr>
        <p:spPr bwMode="auto">
          <a:xfrm>
            <a:off x="4785565" y="3270117"/>
            <a:ext cx="500207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8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4067383" y="3908647"/>
            <a:ext cx="500207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9"/>
          <p:cNvCxnSpPr>
            <a:cxnSpLocks noChangeShapeType="1"/>
            <a:stCxn id="7" idx="3"/>
            <a:endCxn id="8" idx="7"/>
          </p:cNvCxnSpPr>
          <p:nvPr/>
        </p:nvCxnSpPr>
        <p:spPr bwMode="auto">
          <a:xfrm flipH="1">
            <a:off x="4785565" y="3908647"/>
            <a:ext cx="500207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" name="AutoShape 20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4675947" y="4593775"/>
            <a:ext cx="0" cy="425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AutoShape 21"/>
          <p:cNvCxnSpPr>
            <a:cxnSpLocks noChangeShapeType="1"/>
            <a:stCxn id="7" idx="5"/>
            <a:endCxn id="10" idx="1"/>
          </p:cNvCxnSpPr>
          <p:nvPr/>
        </p:nvCxnSpPr>
        <p:spPr bwMode="auto">
          <a:xfrm>
            <a:off x="5503746" y="3908647"/>
            <a:ext cx="398150" cy="4130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2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6163969" y="4433827"/>
            <a:ext cx="61612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23"/>
          <p:cNvCxnSpPr>
            <a:cxnSpLocks noChangeShapeType="1"/>
            <a:stCxn id="11" idx="0"/>
            <a:endCxn id="12" idx="4"/>
          </p:cNvCxnSpPr>
          <p:nvPr/>
        </p:nvCxnSpPr>
        <p:spPr bwMode="auto">
          <a:xfrm flipV="1">
            <a:off x="6933808" y="3742402"/>
            <a:ext cx="0" cy="53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860317" y="5053466"/>
            <a:ext cx="307432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i</a:t>
            </a:r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6783873" y="5053466"/>
            <a:ext cx="307432" cy="31863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2558" tIns="36279" rIns="72558" bIns="36279" anchor="ctr"/>
          <a:lstStyle/>
          <a:p>
            <a:pPr algn="ctr"/>
            <a:r>
              <a:rPr lang="en-US" sz="1350"/>
              <a:t>j</a:t>
            </a:r>
          </a:p>
        </p:txBody>
      </p:sp>
      <p:cxnSp>
        <p:nvCxnSpPr>
          <p:cNvPr id="23" name="AutoShape 26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6167749" y="5212153"/>
            <a:ext cx="61612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683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27432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connected(X,Y):- edge(X,Y); edge(Y,X)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000" dirty="0"/>
              <a:t>%</a:t>
            </a:r>
            <a:r>
              <a:rPr lang="en-US" sz="2000" dirty="0" smtClean="0"/>
              <a:t> Base case – one edge apart</a:t>
            </a:r>
            <a:endParaRPr lang="en-US" sz="2000" dirty="0"/>
          </a:p>
          <a:p>
            <a:pPr marL="27432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connected(X,Y):- edge(X,Z), connected(Z,Y)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000" dirty="0">
                <a:solidFill>
                  <a:srgbClr val="FFFFFF"/>
                </a:solidFill>
              </a:rPr>
              <a:t>%</a:t>
            </a:r>
            <a:r>
              <a:rPr lang="en-US" sz="2000" dirty="0" smtClean="0">
                <a:solidFill>
                  <a:srgbClr val="FFFFFF"/>
                </a:solidFill>
              </a:rPr>
              <a:t> Turn size n into n - 1</a:t>
            </a:r>
            <a:endParaRPr lang="en-US" sz="2000" dirty="0">
              <a:solidFill>
                <a:srgbClr val="FFFFFF"/>
              </a:solidFill>
            </a:endParaRPr>
          </a:p>
          <a:p>
            <a:pPr marL="27432" indent="0">
              <a:buNone/>
            </a:pPr>
            <a:endParaRPr lang="en-US" sz="2000" dirty="0" smtClean="0"/>
          </a:p>
          <a:p>
            <a:pPr marL="27432" indent="0">
              <a:buNone/>
            </a:pPr>
            <a:r>
              <a:rPr lang="en-US" sz="2000" dirty="0" smtClean="0"/>
              <a:t>% Similar base case/size-n</a:t>
            </a:r>
            <a:endParaRPr lang="en-US" sz="2000" dirty="0"/>
          </a:p>
          <a:p>
            <a:pPr marL="27432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distance(X,Y,D):- edge(X,Y,D); edge(Y,X,D).</a:t>
            </a:r>
          </a:p>
          <a:p>
            <a:pPr marL="27432" indent="0">
              <a:buNone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distance(X,Y,D):- edge(X,Z,A), distance(Z,Y,B), D is B +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(Factorial)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defTabSz="684610">
              <a:lnSpc>
                <a:spcPct val="150000"/>
              </a:lnSpc>
              <a:buNone/>
              <a:tabLst>
                <a:tab pos="598885" algn="l"/>
                <a:tab pos="1071563" algn="l"/>
                <a:tab pos="2099072" algn="l"/>
                <a:tab pos="3339704" algn="l"/>
              </a:tabLst>
            </a:pPr>
            <a:r>
              <a:rPr lang="en-US" dirty="0" smtClean="0">
                <a:latin typeface="Arial Unicode MS" pitchFamily="34" charset="-128"/>
              </a:rPr>
              <a:t>factorial(0,1) :- </a:t>
            </a:r>
            <a:r>
              <a:rPr lang="en-US" dirty="0" smtClean="0">
                <a:solidFill>
                  <a:srgbClr val="0000FF"/>
                </a:solidFill>
              </a:rPr>
              <a:t>!</a:t>
            </a:r>
            <a:r>
              <a:rPr lang="en-US" dirty="0" smtClean="0">
                <a:latin typeface="Arial Unicode MS" pitchFamily="34" charset="-128"/>
              </a:rPr>
              <a:t>, 	</a:t>
            </a:r>
            <a:r>
              <a:rPr lang="en-US" sz="1500" dirty="0">
                <a:solidFill>
                  <a:schemeClr val="accent2"/>
                </a:solidFill>
              </a:rPr>
              <a:t>/* This cut !” has nothing to do with factorial */</a:t>
            </a:r>
            <a:r>
              <a:rPr lang="en-US" dirty="0" smtClean="0">
                <a:latin typeface="Arial Unicode MS" pitchFamily="34" charset="-128"/>
              </a:rPr>
              <a:t> </a:t>
            </a:r>
          </a:p>
          <a:p>
            <a:pPr marL="0" indent="0" defTabSz="684610">
              <a:lnSpc>
                <a:spcPct val="150000"/>
              </a:lnSpc>
              <a:buNone/>
              <a:tabLst>
                <a:tab pos="598885" algn="l"/>
                <a:tab pos="1071563" algn="l"/>
                <a:tab pos="2099072" algn="l"/>
                <a:tab pos="3339704" algn="l"/>
              </a:tabLst>
            </a:pPr>
            <a:r>
              <a:rPr lang="en-US" dirty="0" smtClean="0">
                <a:latin typeface="Arial Unicode MS" pitchFamily="34" charset="-128"/>
              </a:rPr>
              <a:t>      </a:t>
            </a:r>
            <a:r>
              <a:rPr lang="en-US" dirty="0" smtClean="0">
                <a:solidFill>
                  <a:schemeClr val="accent2"/>
                </a:solidFill>
              </a:rPr>
              <a:t>/* It removes backtrack points and reduce search options*/</a:t>
            </a:r>
          </a:p>
          <a:p>
            <a:pPr marL="0" indent="0" defTabSz="684610">
              <a:lnSpc>
                <a:spcPct val="150000"/>
              </a:lnSpc>
              <a:buNone/>
              <a:tabLst>
                <a:tab pos="598885" algn="l"/>
                <a:tab pos="1071563" algn="l"/>
                <a:tab pos="2099072" algn="l"/>
                <a:tab pos="3339704" algn="l"/>
              </a:tabLst>
            </a:pPr>
            <a:r>
              <a:rPr lang="en-US" dirty="0" smtClean="0"/>
              <a:t>	write('Completed').</a:t>
            </a:r>
          </a:p>
          <a:p>
            <a:pPr marL="0" indent="0" defTabSz="684610">
              <a:lnSpc>
                <a:spcPct val="150000"/>
              </a:lnSpc>
              <a:buNone/>
              <a:tabLst>
                <a:tab pos="598885" algn="l"/>
                <a:tab pos="1071563" algn="l"/>
                <a:tab pos="2099072" algn="l"/>
                <a:tab pos="3339704" algn="l"/>
              </a:tabLst>
            </a:pPr>
            <a:r>
              <a:rPr lang="en-US" dirty="0" smtClean="0">
                <a:latin typeface="Arial Unicode MS" pitchFamily="34" charset="-128"/>
              </a:rPr>
              <a:t>factorial(N,F) :-  </a:t>
            </a:r>
          </a:p>
          <a:p>
            <a:pPr marL="0" indent="0" defTabSz="684610">
              <a:lnSpc>
                <a:spcPct val="150000"/>
              </a:lnSpc>
              <a:buNone/>
              <a:tabLst>
                <a:tab pos="598885" algn="l"/>
                <a:tab pos="1071563" algn="l"/>
                <a:tab pos="2099072" algn="l"/>
                <a:tab pos="3339704" algn="l"/>
              </a:tabLst>
            </a:pPr>
            <a:r>
              <a:rPr lang="en-US" dirty="0" smtClean="0">
                <a:latin typeface="Arial Unicode MS" pitchFamily="34" charset="-128"/>
              </a:rPr>
              <a:t>	N&gt;0, </a:t>
            </a:r>
          </a:p>
          <a:p>
            <a:pPr marL="0" indent="0" defTabSz="684610">
              <a:lnSpc>
                <a:spcPct val="150000"/>
              </a:lnSpc>
              <a:buNone/>
              <a:tabLst>
                <a:tab pos="598885" algn="l"/>
                <a:tab pos="1071563" algn="l"/>
                <a:tab pos="2099072" algn="l"/>
                <a:tab pos="3339704" algn="l"/>
              </a:tabLst>
            </a:pPr>
            <a:r>
              <a:rPr lang="en-US" dirty="0" smtClean="0">
                <a:latin typeface="Arial Unicode MS" pitchFamily="34" charset="-128"/>
              </a:rPr>
              <a:t>	N1 is N-1, /* Size n becomes size n – 1 */</a:t>
            </a:r>
          </a:p>
          <a:p>
            <a:pPr marL="0" indent="0" defTabSz="684610">
              <a:lnSpc>
                <a:spcPct val="150000"/>
              </a:lnSpc>
              <a:buNone/>
              <a:tabLst>
                <a:tab pos="598885" algn="l"/>
                <a:tab pos="1071563" algn="l"/>
                <a:tab pos="2099072" algn="l"/>
                <a:tab pos="3339704" algn="l"/>
              </a:tabLst>
            </a:pPr>
            <a:r>
              <a:rPr lang="en-US" dirty="0" smtClean="0">
                <a:latin typeface="Arial Unicode MS" pitchFamily="34" charset="-128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Arial Unicode MS" pitchFamily="34" charset="-128"/>
              </a:rPr>
              <a:t>factorial(N1,F1),</a:t>
            </a:r>
            <a:r>
              <a:rPr lang="en-US" dirty="0" smtClean="0">
                <a:latin typeface="Arial Unicode MS" pitchFamily="34" charset="-128"/>
              </a:rPr>
              <a:t> </a:t>
            </a:r>
          </a:p>
          <a:p>
            <a:pPr marL="0" indent="0" defTabSz="684610">
              <a:lnSpc>
                <a:spcPct val="150000"/>
              </a:lnSpc>
              <a:buNone/>
              <a:tabLst>
                <a:tab pos="598885" algn="l"/>
                <a:tab pos="1071563" algn="l"/>
                <a:tab pos="2099072" algn="l"/>
                <a:tab pos="3339704" algn="l"/>
              </a:tabLst>
            </a:pPr>
            <a:r>
              <a:rPr lang="en-US" dirty="0" smtClean="0">
                <a:latin typeface="Arial Unicode MS" pitchFamily="34" charset="-128"/>
              </a:rPr>
              <a:t>	F is N * F1.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64465" y="774129"/>
            <a:ext cx="8466977" cy="607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>
            <a:spAutoFit/>
          </a:bodyPr>
          <a:lstStyle/>
          <a:p>
            <a:pPr defTabSz="965756">
              <a:lnSpc>
                <a:spcPct val="120000"/>
              </a:lnSpc>
              <a:tabLst>
                <a:tab pos="844827" algn="l"/>
                <a:tab pos="1511618" algn="l"/>
                <a:tab pos="3087059" algn="l"/>
                <a:tab pos="4358498" algn="l"/>
                <a:tab pos="4711208" algn="l"/>
                <a:tab pos="6222826" algn="l"/>
              </a:tabLst>
            </a:pPr>
            <a:r>
              <a:rPr lang="en-US" sz="2300" b="1" dirty="0">
                <a:latin typeface="Arial" pitchFamily="34" charset="0"/>
              </a:rPr>
              <a:t>Change for a dollar</a:t>
            </a:r>
          </a:p>
          <a:p>
            <a:pPr defTabSz="965756">
              <a:lnSpc>
                <a:spcPct val="120000"/>
              </a:lnSpc>
              <a:tabLst>
                <a:tab pos="844827" algn="l"/>
                <a:tab pos="1511618" algn="l"/>
                <a:tab pos="3087059" algn="l"/>
                <a:tab pos="4358498" algn="l"/>
                <a:tab pos="4711208" algn="l"/>
                <a:tab pos="6222826" algn="l"/>
              </a:tabLst>
            </a:pPr>
            <a:r>
              <a:rPr lang="en-US" sz="2300" dirty="0">
                <a:latin typeface="Arial" pitchFamily="34" charset="0"/>
              </a:rPr>
              <a:t>This simple Prolog program checks or generates change adding up to a dollar consisting of half-dollars, quarters, dimes, nickels, and pennies. </a:t>
            </a:r>
          </a:p>
          <a:p>
            <a:pPr defTabSz="965756">
              <a:lnSpc>
                <a:spcPct val="120000"/>
              </a:lnSpc>
              <a:tabLst>
                <a:tab pos="844827" algn="l"/>
                <a:tab pos="1511618" algn="l"/>
                <a:tab pos="3087059" algn="l"/>
                <a:tab pos="4358498" algn="l"/>
                <a:tab pos="4711208" algn="l"/>
                <a:tab pos="6222826" algn="l"/>
              </a:tabLst>
            </a:pPr>
            <a:r>
              <a:rPr lang="en-US" sz="2300" dirty="0">
                <a:latin typeface="Arial Unicode MS" pitchFamily="34" charset="-128"/>
              </a:rPr>
              <a:t>change(H, Q, D, N, P) :- </a:t>
            </a:r>
          </a:p>
          <a:p>
            <a:pPr defTabSz="965756">
              <a:lnSpc>
                <a:spcPct val="120000"/>
              </a:lnSpc>
              <a:tabLst>
                <a:tab pos="844827" algn="l"/>
                <a:tab pos="1511618" algn="l"/>
                <a:tab pos="3087059" algn="l"/>
                <a:tab pos="4358498" algn="l"/>
                <a:tab pos="4711208" algn="l"/>
                <a:tab pos="6222826" algn="l"/>
              </a:tabLst>
            </a:pPr>
            <a:r>
              <a:rPr lang="en-US" sz="2300" dirty="0">
                <a:latin typeface="Arial Unicode MS" pitchFamily="34" charset="-128"/>
              </a:rPr>
              <a:t>	member(H,[0,1,2]), 			% Half-dollars 	member(Q,[0,1,2,3,4]), 		 	% quarters 	member(D,[0,1,2,3,4,5,6,7,8,9,10]) , 	 % dimes 	member(N,[0,1,2,3,4,5,6,7,8,9,10,11,12,13, 					14,15,16,17,18,19,20]), 						 % nickels</a:t>
            </a:r>
          </a:p>
          <a:p>
            <a:pPr defTabSz="965756">
              <a:lnSpc>
                <a:spcPct val="120000"/>
              </a:lnSpc>
              <a:tabLst>
                <a:tab pos="844827" algn="l"/>
                <a:tab pos="1511618" algn="l"/>
                <a:tab pos="3087059" algn="l"/>
                <a:tab pos="4358498" algn="l"/>
                <a:tab pos="4711208" algn="l"/>
                <a:tab pos="6222826" algn="l"/>
              </a:tabLst>
            </a:pPr>
            <a:r>
              <a:rPr lang="en-US" sz="2300" dirty="0">
                <a:latin typeface="Arial Unicode MS" pitchFamily="34" charset="-128"/>
              </a:rPr>
              <a:t>	S is 50*H + 25*Q +10*D + 5*N, </a:t>
            </a:r>
          </a:p>
          <a:p>
            <a:pPr defTabSz="965756">
              <a:lnSpc>
                <a:spcPct val="120000"/>
              </a:lnSpc>
              <a:tabLst>
                <a:tab pos="844827" algn="l"/>
                <a:tab pos="1511618" algn="l"/>
                <a:tab pos="3087059" algn="l"/>
                <a:tab pos="4358498" algn="l"/>
                <a:tab pos="4711208" algn="l"/>
                <a:tab pos="6222826" algn="l"/>
              </a:tabLst>
            </a:pPr>
            <a:r>
              <a:rPr lang="en-US" sz="2300" dirty="0">
                <a:latin typeface="Arial Unicode MS" pitchFamily="34" charset="-128"/>
              </a:rPr>
              <a:t>	S =&lt; 100, </a:t>
            </a:r>
          </a:p>
          <a:p>
            <a:pPr defTabSz="965756">
              <a:lnSpc>
                <a:spcPct val="120000"/>
              </a:lnSpc>
              <a:tabLst>
                <a:tab pos="844827" algn="l"/>
                <a:tab pos="1511618" algn="l"/>
                <a:tab pos="3087059" algn="l"/>
                <a:tab pos="4358498" algn="l"/>
                <a:tab pos="4711208" algn="l"/>
                <a:tab pos="6222826" algn="l"/>
              </a:tabLst>
            </a:pPr>
            <a:r>
              <a:rPr lang="en-US" sz="2300" dirty="0">
                <a:latin typeface="Arial Unicode MS" pitchFamily="34" charset="-128"/>
              </a:rPr>
              <a:t>	P is 100-S. 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71982" y="94037"/>
            <a:ext cx="7794995" cy="64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2788" indent="-362788" algn="ctr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Member Predicate: Example</a:t>
            </a:r>
            <a:endParaRPr lang="en-US" sz="3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3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dirty="0" smtClean="0"/>
              <a:t>not rule Using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362"/>
            <a:ext cx="830580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  <a:tabLst>
                <a:tab pos="2531269" algn="l"/>
              </a:tabLst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not(X) :- X, !, fail.	</a:t>
            </a:r>
            <a:r>
              <a:rPr lang="en-US" sz="19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% what happen if </a:t>
            </a:r>
            <a:r>
              <a:rPr lang="en-US" sz="19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“!” </a:t>
            </a:r>
            <a:r>
              <a:rPr lang="en-US" sz="19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is not used?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(_).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If X is true, cut will be executed, and </a:t>
            </a:r>
            <a:r>
              <a:rPr lang="en-US" dirty="0" smtClean="0">
                <a:solidFill>
                  <a:srgbClr val="FFFF00"/>
                </a:solidFill>
              </a:rPr>
              <a:t>fail</a:t>
            </a:r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will be executed too, which will fail.</a:t>
            </a:r>
          </a:p>
          <a:p>
            <a:r>
              <a:rPr lang="en-US" dirty="0" smtClean="0"/>
              <a:t>If X is false, cut and fail will not be executed, and thus, the next not(X) clause will be executed. As it has no condition. It always succeed.</a:t>
            </a:r>
          </a:p>
          <a:p>
            <a:r>
              <a:rPr lang="en-US" dirty="0" smtClean="0"/>
              <a:t>Anonymous variable is used to prevent a “singleton” variable warning.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Example of Memory Management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40000" lnSpcReduction="20000"/>
          </a:bodyPr>
          <a:lstStyle/>
          <a:p>
            <a:pPr marL="36576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36576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 smtClean="0"/>
              <a:t>;</a:t>
            </a:r>
          </a:p>
          <a:p>
            <a:pPr marL="36576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PI = 3.14;</a:t>
            </a:r>
            <a:endParaRPr lang="en-US" dirty="0"/>
          </a:p>
          <a:p>
            <a:pPr marL="36576" indent="0">
              <a:buNone/>
            </a:pPr>
            <a:r>
              <a:rPr lang="en-US" dirty="0" err="1"/>
              <a:t>struct</a:t>
            </a:r>
            <a:r>
              <a:rPr lang="en-US" dirty="0"/>
              <a:t> node</a:t>
            </a:r>
          </a:p>
          <a:p>
            <a:pPr marL="36576" indent="0">
              <a:buNone/>
            </a:pPr>
            <a:r>
              <a:rPr lang="en-US" dirty="0"/>
              <a:t>{</a:t>
            </a:r>
          </a:p>
          <a:p>
            <a:pPr marL="36576" indent="0">
              <a:buNone/>
            </a:pPr>
            <a:r>
              <a:rPr lang="en-US" dirty="0"/>
              <a:t>	float value;</a:t>
            </a:r>
          </a:p>
          <a:p>
            <a:pPr marL="36576" indent="0">
              <a:buNone/>
            </a:pPr>
            <a:r>
              <a:rPr lang="en-US" dirty="0"/>
              <a:t>	node* next;</a:t>
            </a:r>
          </a:p>
          <a:p>
            <a:pPr marL="36576" indent="0">
              <a:buNone/>
            </a:pPr>
            <a:r>
              <a:rPr lang="en-US" dirty="0"/>
              <a:t>};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float area(float </a:t>
            </a:r>
            <a:r>
              <a:rPr lang="en-US" dirty="0" smtClean="0"/>
              <a:t>radius)</a:t>
            </a:r>
            <a:endParaRPr lang="en-US" dirty="0"/>
          </a:p>
          <a:p>
            <a:pPr marL="36576" indent="0">
              <a:buNone/>
            </a:pPr>
            <a:r>
              <a:rPr lang="en-US" dirty="0" smtClean="0"/>
              <a:t>{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float </a:t>
            </a:r>
            <a:r>
              <a:rPr lang="en-US" dirty="0" err="1" smtClean="0"/>
              <a:t>toReturn</a:t>
            </a:r>
            <a:r>
              <a:rPr lang="en-US" dirty="0" smtClean="0"/>
              <a:t> = PI * radius * radius;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	return </a:t>
            </a:r>
            <a:r>
              <a:rPr lang="en-US" dirty="0" err="1" smtClean="0"/>
              <a:t>toReturn</a:t>
            </a:r>
            <a:r>
              <a:rPr lang="en-US" dirty="0" smtClean="0"/>
              <a:t>;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}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36576" indent="0">
              <a:buNone/>
            </a:pPr>
            <a:r>
              <a:rPr lang="en-US" dirty="0"/>
              <a:t>{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static radius = 5;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		</a:t>
            </a:r>
          </a:p>
          <a:p>
            <a:pPr marL="36576" indent="0">
              <a:buNone/>
            </a:pPr>
            <a:r>
              <a:rPr lang="en-US" dirty="0"/>
              <a:t>	node* head = new node();</a:t>
            </a:r>
          </a:p>
          <a:p>
            <a:pPr marL="36576" indent="0">
              <a:buNone/>
            </a:pPr>
            <a:r>
              <a:rPr lang="en-US" dirty="0"/>
              <a:t>	head-&gt;value = </a:t>
            </a:r>
            <a:r>
              <a:rPr lang="en-US" dirty="0" smtClean="0"/>
              <a:t>area(radius);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	</a:t>
            </a:r>
          </a:p>
          <a:p>
            <a:pPr marL="36576" indent="0">
              <a:buNone/>
            </a:pPr>
            <a:r>
              <a:rPr lang="en-US" dirty="0"/>
              <a:t>	delete node;</a:t>
            </a:r>
          </a:p>
          <a:p>
            <a:pPr marL="36576" indent="0">
              <a:buNone/>
            </a:pPr>
            <a:r>
              <a:rPr lang="en-US" dirty="0"/>
              <a:t>	node = NULL</a:t>
            </a:r>
            <a:r>
              <a:rPr lang="en-US" dirty="0" smtClean="0"/>
              <a:t>;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8" name="Straight Arrow Connector 7"/>
          <p:cNvCxnSpPr>
            <a:stCxn id="12" idx="1"/>
          </p:cNvCxnSpPr>
          <p:nvPr/>
        </p:nvCxnSpPr>
        <p:spPr>
          <a:xfrm flipH="1">
            <a:off x="2506437" y="2861835"/>
            <a:ext cx="1662792" cy="686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1"/>
          </p:cNvCxnSpPr>
          <p:nvPr/>
        </p:nvCxnSpPr>
        <p:spPr>
          <a:xfrm flipH="1">
            <a:off x="1828801" y="2861835"/>
            <a:ext cx="2340428" cy="35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9229" y="2492503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Local variable from stack memory</a:t>
            </a:r>
          </a:p>
          <a:p>
            <a:r>
              <a:rPr lang="en-US" sz="1400" dirty="0" smtClean="0"/>
              <a:t>  - Parameters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Local Variables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733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Static variable from static memory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Use of static keyword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2057400" y="3995410"/>
            <a:ext cx="2133600" cy="699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4542971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created from heap memory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- Use of keyword “new”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3337833" y="4804581"/>
            <a:ext cx="1538967" cy="377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0" y="5329719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Every new should have a corresponding delete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2362200" y="5483608"/>
            <a:ext cx="2209800" cy="19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5071" y="1760508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Global variable from static memory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- Declared outside any class or method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447801" y="1914396"/>
            <a:ext cx="2117270" cy="153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8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Class (C++)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Class definition gives </a:t>
            </a:r>
            <a:r>
              <a:rPr lang="en-US" sz="2200" i="1" dirty="0" smtClean="0"/>
              <a:t>class members</a:t>
            </a:r>
            <a:r>
              <a:rPr lang="en-US" sz="2200" dirty="0" smtClean="0"/>
              <a:t>:</a:t>
            </a:r>
          </a:p>
          <a:p>
            <a:pPr>
              <a:buFontTx/>
              <a:buChar char="-"/>
            </a:pPr>
            <a:r>
              <a:rPr lang="en-US" sz="2200" dirty="0" smtClean="0"/>
              <a:t>Description of state (internal variables)  // Like </a:t>
            </a:r>
            <a:r>
              <a:rPr lang="en-US" sz="2200" dirty="0" err="1" smtClean="0"/>
              <a:t>struct</a:t>
            </a:r>
            <a:endParaRPr lang="en-US" sz="2200" dirty="0" smtClean="0"/>
          </a:p>
          <a:p>
            <a:pPr>
              <a:buFontTx/>
              <a:buChar char="-"/>
            </a:pPr>
            <a:r>
              <a:rPr lang="en-US" sz="2200" dirty="0" smtClean="0"/>
              <a:t>Operations (functions)  //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can’t do this</a:t>
            </a:r>
          </a:p>
          <a:p>
            <a:pPr>
              <a:buFontTx/>
              <a:buChar char="-"/>
            </a:pPr>
            <a:endParaRPr lang="en-US" sz="2200" dirty="0"/>
          </a:p>
          <a:p>
            <a:pPr>
              <a:buNone/>
            </a:pPr>
            <a:r>
              <a:rPr lang="en-US" sz="2200" dirty="0" smtClean="0"/>
              <a:t>Controlling Access to Class Members:</a:t>
            </a:r>
          </a:p>
          <a:p>
            <a:pPr>
              <a:buNone/>
            </a:pPr>
            <a:r>
              <a:rPr lang="en-US" sz="2200" dirty="0" smtClean="0"/>
              <a:t>- Public : </a:t>
            </a:r>
            <a:r>
              <a:rPr lang="en-US" sz="22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be used by any functions in the program.</a:t>
            </a:r>
          </a:p>
          <a:p>
            <a:pPr>
              <a:buNone/>
            </a:pPr>
            <a:r>
              <a:rPr lang="en-US" sz="2200" dirty="0" smtClean="0"/>
              <a:t>- Protected : </a:t>
            </a:r>
            <a:r>
              <a:rPr lang="en-US" sz="22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be used only by members functions of the class and the derived classes from the original class.</a:t>
            </a:r>
          </a:p>
          <a:p>
            <a:pPr>
              <a:buNone/>
            </a:pPr>
            <a:r>
              <a:rPr lang="en-US" sz="2200" dirty="0" smtClean="0"/>
              <a:t>- Private : </a:t>
            </a:r>
            <a:r>
              <a:rPr lang="en-US" sz="22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be used only by member functions of the class.</a:t>
            </a:r>
            <a:r>
              <a:rPr lang="en-US" sz="2200" i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Implementation of Member Functions </a:t>
            </a:r>
            <a:br>
              <a:rPr lang="en-US" sz="3600" dirty="0" smtClean="0"/>
            </a:br>
            <a:r>
              <a:rPr lang="en-US" sz="3600" dirty="0" smtClean="0"/>
              <a:t>(C++)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In-class : it is more efficient to have function implementation in the class.</a:t>
            </a:r>
          </a:p>
          <a:p>
            <a:pPr>
              <a:buNone/>
            </a:pPr>
            <a:r>
              <a:rPr lang="en-US" sz="2400" dirty="0" smtClean="0"/>
              <a:t>Out-class : structurally clearer to separate implementation from definition.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Scope Resolution Operator: </a:t>
            </a:r>
          </a:p>
          <a:p>
            <a:pPr>
              <a:buNone/>
            </a:pPr>
            <a:r>
              <a:rPr lang="en-US" sz="2400" i="1" dirty="0"/>
              <a:t>	</a:t>
            </a:r>
            <a:r>
              <a:rPr lang="en-US" sz="2400" i="1" dirty="0" err="1" smtClean="0"/>
              <a:t>class_name</a:t>
            </a:r>
            <a:r>
              <a:rPr lang="en-US" sz="2400" i="1" dirty="0" smtClean="0"/>
              <a:t>::</a:t>
            </a:r>
            <a:r>
              <a:rPr lang="en-US" sz="2400" i="1" dirty="0" err="1" smtClean="0"/>
              <a:t>function_name</a:t>
            </a:r>
            <a:endParaRPr lang="en-US" sz="2400" i="1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Example: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bool</a:t>
            </a:r>
            <a:r>
              <a:rPr lang="en-US" sz="2400" dirty="0" smtClean="0"/>
              <a:t> Queue::compact(void)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Constructor and Destructor (C++)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4906962"/>
          </a:xfrm>
        </p:spPr>
        <p:txBody>
          <a:bodyPr>
            <a:noAutofit/>
          </a:bodyPr>
          <a:lstStyle/>
          <a:p>
            <a:r>
              <a:rPr lang="en-US" sz="1600" dirty="0" smtClean="0"/>
              <a:t>What is a constructor?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function whose name is the same as the class name and is used to automatically initialize objects.</a:t>
            </a:r>
          </a:p>
          <a:p>
            <a:endParaRPr lang="en-US" sz="1600" dirty="0"/>
          </a:p>
          <a:p>
            <a:r>
              <a:rPr lang="en-US" sz="1600" dirty="0" smtClean="0"/>
              <a:t>What is a destructor?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to de-allocate any memory you allocated on the heap from within your class (i.e. call delete on any variables you created from the heap).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dirty="0" smtClean="0"/>
              <a:t>What is memory leakage?</a:t>
            </a:r>
            <a:r>
              <a:rPr lang="en-US" sz="1600" i="1" dirty="0" smtClean="0"/>
              <a:t>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If 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a programmer forgets to delete unused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variables,  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the program will eventually run out of memory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.</a:t>
            </a:r>
          </a:p>
          <a:p>
            <a:endParaRPr lang="en-US" sz="1600" i="1" dirty="0" smtClean="0">
              <a:cs typeface="Times New Roman" pitchFamily="18" charset="0"/>
            </a:endParaRPr>
          </a:p>
          <a:p>
            <a:r>
              <a:rPr lang="en-US" sz="1600" dirty="0" smtClean="0">
                <a:cs typeface="Times New Roman" pitchFamily="18" charset="0"/>
              </a:rPr>
              <a:t>Dangling Reference: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Trying to access an object that has been deleted or go out of scope.</a:t>
            </a:r>
          </a:p>
          <a:p>
            <a:endParaRPr lang="en-US" sz="1600" dirty="0">
              <a:cs typeface="Times New Roman" pitchFamily="18" charset="0"/>
            </a:endParaRPr>
          </a:p>
          <a:p>
            <a:r>
              <a:rPr lang="en-US" sz="1600" dirty="0" smtClean="0"/>
              <a:t>When is destructor needed? 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When an object created using heap memory must be deleted</a:t>
            </a:r>
            <a:r>
              <a:rPr lang="en-US" sz="1600" i="1" dirty="0" smtClean="0"/>
              <a:t>. (i.e. an object that uses an array from).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Do you know how to define a destructor</a:t>
            </a:r>
            <a:r>
              <a:rPr lang="en-US" sz="1600" dirty="0"/>
              <a:t>? </a:t>
            </a:r>
            <a:endParaRPr lang="en-US" sz="1600" dirty="0" smtClean="0"/>
          </a:p>
          <a:p>
            <a:pPr marL="338328" lvl="1" indent="0">
              <a:buNone/>
            </a:pP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virtual 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~Queue() {		</a:t>
            </a:r>
            <a:endParaRPr lang="en-US" sz="1600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38328" lvl="1" indent="0">
              <a:buNone/>
            </a:pP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delete 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338328" lvl="1" indent="0">
              <a:buNone/>
            </a:pP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 = null;</a:t>
            </a:r>
          </a:p>
          <a:p>
            <a:pPr marL="338328" lvl="1" indent="0">
              <a:buNone/>
            </a:pP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</a:t>
            </a:r>
            <a:endParaRPr lang="en-US" sz="1600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1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Inheritance (C++)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2"/>
            <a:ext cx="7467600" cy="5334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What is inheritance? </a:t>
            </a:r>
          </a:p>
          <a:p>
            <a:pPr>
              <a:buNone/>
            </a:pP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 new classes by extending existing class: support code reuse. </a:t>
            </a:r>
          </a:p>
          <a:p>
            <a:r>
              <a:rPr lang="en-US" sz="2400" dirty="0" smtClean="0"/>
              <a:t>What is a base class?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parent class.</a:t>
            </a:r>
            <a:endParaRPr lang="en-US" sz="2400" dirty="0" smtClean="0"/>
          </a:p>
          <a:p>
            <a:r>
              <a:rPr lang="en-US" sz="2400" dirty="0" smtClean="0"/>
              <a:t>What is a derived class?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The children of the base class. They are extended from the base class and have all the properties as the base class. They can have more properties.</a:t>
            </a:r>
            <a:endParaRPr lang="en-US" sz="2400" dirty="0" smtClean="0"/>
          </a:p>
          <a:p>
            <a:r>
              <a:rPr lang="en-US" sz="2400" dirty="0" smtClean="0"/>
              <a:t>Compare and contrast “is-a” relationship vs. “has-a” relationship.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en-US" sz="2200" dirty="0">
                <a:cs typeface="Arial" panose="020B0604020202020204" pitchFamily="34" charset="0"/>
              </a:rPr>
              <a:t>Inheritance “is-a” </a:t>
            </a:r>
            <a:r>
              <a:rPr lang="en-US" sz="2200" dirty="0" smtClean="0">
                <a:cs typeface="Arial" panose="020B0604020202020204" pitchFamily="34" charset="0"/>
              </a:rPr>
              <a:t>relation, members </a:t>
            </a:r>
            <a:r>
              <a:rPr lang="en-US" sz="2200" dirty="0">
                <a:cs typeface="Arial" panose="020B0604020202020204" pitchFamily="34" charset="0"/>
              </a:rPr>
              <a:t>of the base class can be used in the same way as its own </a:t>
            </a:r>
            <a:r>
              <a:rPr lang="en-US" sz="2200" dirty="0" smtClean="0">
                <a:cs typeface="Arial" panose="020B0604020202020204" pitchFamily="34" charset="0"/>
              </a:rPr>
              <a:t>members.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penguin is-a bird.</a:t>
            </a:r>
          </a:p>
          <a:p>
            <a:pPr lvl="1"/>
            <a:r>
              <a:rPr lang="en-US" sz="2200" dirty="0"/>
              <a:t>Containment </a:t>
            </a:r>
            <a:r>
              <a:rPr lang="en-US" sz="2200" dirty="0">
                <a:cs typeface="Arial" panose="020B0604020202020204" pitchFamily="34" charset="0"/>
              </a:rPr>
              <a:t>“has-a” </a:t>
            </a:r>
            <a:r>
              <a:rPr lang="en-US" sz="2200" dirty="0" smtClean="0">
                <a:cs typeface="Arial" panose="020B0604020202020204" pitchFamily="34" charset="0"/>
              </a:rPr>
              <a:t>relation, requires </a:t>
            </a:r>
            <a:r>
              <a:rPr lang="en-US" sz="2200" dirty="0">
                <a:cs typeface="Arial" panose="020B0604020202020204" pitchFamily="34" charset="0"/>
              </a:rPr>
              <a:t>an additional level of access path and setup to use the (super) data. </a:t>
            </a:r>
            <a:r>
              <a:rPr lang="en-US" sz="2200" dirty="0" smtClean="0"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car has-a wheel.</a:t>
            </a:r>
            <a:endParaRPr lang="en-US" sz="22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1EEE-1FFE-4146-A339-4A2684BD7A0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1046</TotalTime>
  <Words>3074</Words>
  <Application>Microsoft Office PowerPoint</Application>
  <PresentationFormat>On-screen Show (4:3)</PresentationFormat>
  <Paragraphs>668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 Unicode MS</vt:lpstr>
      <vt:lpstr>Arial</vt:lpstr>
      <vt:lpstr>Calibri</vt:lpstr>
      <vt:lpstr>Consolas</vt:lpstr>
      <vt:lpstr>Courier New</vt:lpstr>
      <vt:lpstr>Franklin Gothic Book</vt:lpstr>
      <vt:lpstr>Times New Roman</vt:lpstr>
      <vt:lpstr>Wingdings</vt:lpstr>
      <vt:lpstr>Wingdings 2</vt:lpstr>
      <vt:lpstr>Technic</vt:lpstr>
      <vt:lpstr>CSE 240 Final Exam Review  C++, Scheme and Prolog</vt:lpstr>
      <vt:lpstr>Topics Covered in the Finals</vt:lpstr>
      <vt:lpstr>Memory Management</vt:lpstr>
      <vt:lpstr>Memory Management</vt:lpstr>
      <vt:lpstr>Example of Memory Management</vt:lpstr>
      <vt:lpstr>Class (C++)</vt:lpstr>
      <vt:lpstr>Implementation of Member Functions  (C++)</vt:lpstr>
      <vt:lpstr>Constructor and Destructor (C++)</vt:lpstr>
      <vt:lpstr>Inheritance (C++)</vt:lpstr>
      <vt:lpstr>Polymorphism (C++)</vt:lpstr>
      <vt:lpstr>Inheritance and Polymorphism (C++):  Read Text Section 2.10 Case Study</vt:lpstr>
      <vt:lpstr>Inheritance and Polymorphism (C++)</vt:lpstr>
      <vt:lpstr>Virtual and Overloading</vt:lpstr>
      <vt:lpstr>Scheme</vt:lpstr>
      <vt:lpstr>Binding and Procedures</vt:lpstr>
      <vt:lpstr>Scheme Data Types</vt:lpstr>
      <vt:lpstr>Logic Operations</vt:lpstr>
      <vt:lpstr>Control Constructs</vt:lpstr>
      <vt:lpstr>Scopes in Scheme</vt:lpstr>
      <vt:lpstr>Let Examples and Nested Let</vt:lpstr>
      <vt:lpstr>Converting Between Let Form and Lambda</vt:lpstr>
      <vt:lpstr>Converting Between Lambda and Let Form</vt:lpstr>
      <vt:lpstr>Data Versus Code</vt:lpstr>
      <vt:lpstr>List and Pair (Scheme)</vt:lpstr>
      <vt:lpstr>Recursive Procedure</vt:lpstr>
      <vt:lpstr>Solution</vt:lpstr>
      <vt:lpstr>Recursive Procedure</vt:lpstr>
      <vt:lpstr>Solution</vt:lpstr>
      <vt:lpstr>Recursive Procedure</vt:lpstr>
      <vt:lpstr>Ackermann function in Scheme</vt:lpstr>
      <vt:lpstr>Ackermann function in C++</vt:lpstr>
      <vt:lpstr>Higher-Order Functions</vt:lpstr>
      <vt:lpstr>Reduce</vt:lpstr>
      <vt:lpstr>Filter</vt:lpstr>
      <vt:lpstr>Prolog Basics</vt:lpstr>
      <vt:lpstr>Types of Symbols</vt:lpstr>
      <vt:lpstr>Prolog</vt:lpstr>
      <vt:lpstr>Defining Facts</vt:lpstr>
      <vt:lpstr>Rules</vt:lpstr>
      <vt:lpstr>List and Pair (Prolog)</vt:lpstr>
      <vt:lpstr>4 Step Recursion</vt:lpstr>
      <vt:lpstr>Recursive Rule(Prolog)</vt:lpstr>
      <vt:lpstr>Recursive Rule(Prolog)</vt:lpstr>
      <vt:lpstr>Solution</vt:lpstr>
      <vt:lpstr>Recursion Example (Factorial)</vt:lpstr>
      <vt:lpstr>PowerPoint Presentation</vt:lpstr>
      <vt:lpstr>not rule Using Cut</vt:lpstr>
    </vt:vector>
  </TitlesOfParts>
  <Company>Banner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240 Final Exam Review</dc:title>
  <dc:creator>Y Chen</dc:creator>
  <cp:lastModifiedBy>Yinong Chen</cp:lastModifiedBy>
  <cp:revision>255</cp:revision>
  <dcterms:created xsi:type="dcterms:W3CDTF">2012-04-23T19:18:30Z</dcterms:created>
  <dcterms:modified xsi:type="dcterms:W3CDTF">2019-04-25T05:16:22Z</dcterms:modified>
</cp:coreProperties>
</file>