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4e839e1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4e839e1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4e839e1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4e839e1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4e839e1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4e839e1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e839e11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e839e1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4e839e1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4e839e11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HW5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4e839e11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4e839e11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HW5</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4e839e11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4e839e11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4e839e11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4e839e11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CSE240 Midterm Review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Muddiest Points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Errors: Syntax &amp; Lexical</a:t>
            </a:r>
            <a:endParaRPr/>
          </a:p>
        </p:txBody>
      </p:sp>
      <p:sp>
        <p:nvSpPr>
          <p:cNvPr id="61" name="Google Shape;61;p14"/>
          <p:cNvSpPr txBox="1"/>
          <p:nvPr>
            <p:ph idx="1" type="body"/>
          </p:nvPr>
        </p:nvSpPr>
        <p:spPr>
          <a:xfrm>
            <a:off x="311700" y="1152475"/>
            <a:ext cx="8520600" cy="394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Syntax Errors</a:t>
            </a:r>
            <a:endParaRPr/>
          </a:p>
          <a:p>
            <a:pPr indent="0" lvl="0" marL="457200" rtl="0" algn="l">
              <a:spcBef>
                <a:spcPts val="1600"/>
              </a:spcBef>
              <a:spcAft>
                <a:spcPts val="0"/>
              </a:spcAft>
              <a:buNone/>
            </a:pPr>
            <a:r>
              <a:rPr lang="en"/>
              <a:t>-Missing semicolon. Missing close parentheses. Missing arguments.</a:t>
            </a:r>
            <a:endParaRPr/>
          </a:p>
          <a:p>
            <a:pPr indent="0" lvl="0" marL="457200" rtl="0" algn="l">
              <a:spcBef>
                <a:spcPts val="1600"/>
              </a:spcBef>
              <a:spcAft>
                <a:spcPts val="0"/>
              </a:spcAft>
              <a:buNone/>
            </a:pPr>
            <a:r>
              <a:rPr lang="en"/>
              <a:t>-Generally malformed statements/’sentences’. “int z = 1”. “x = 5 + +4;”.</a:t>
            </a:r>
            <a:endParaRPr/>
          </a:p>
          <a:p>
            <a:pPr indent="-342900" lvl="0" marL="457200" rtl="0" algn="l">
              <a:spcBef>
                <a:spcPts val="1600"/>
              </a:spcBef>
              <a:spcAft>
                <a:spcPts val="0"/>
              </a:spcAft>
              <a:buSzPts val="1800"/>
              <a:buAutoNum type="arabicPeriod"/>
            </a:pPr>
            <a:r>
              <a:rPr lang="en"/>
              <a:t>Lexical Errors</a:t>
            </a:r>
            <a:endParaRPr/>
          </a:p>
          <a:p>
            <a:pPr indent="0" lvl="0" marL="457200" rtl="0" algn="l">
              <a:spcBef>
                <a:spcPts val="1600"/>
              </a:spcBef>
              <a:spcAft>
                <a:spcPts val="0"/>
              </a:spcAft>
              <a:buNone/>
            </a:pPr>
            <a:r>
              <a:rPr lang="en"/>
              <a:t>-Using a name you shouldn’t. Messing up lexical units.: “int int = 2;” “int x = 1xab”. Or: “int i = 0xG;”</a:t>
            </a:r>
            <a:endParaRPr/>
          </a:p>
          <a:p>
            <a:pPr indent="0" lvl="0" marL="457200" rtl="0" algn="l">
              <a:spcBef>
                <a:spcPts val="1600"/>
              </a:spcBef>
              <a:spcAft>
                <a:spcPts val="1600"/>
              </a:spcAft>
              <a:buNone/>
            </a:pPr>
            <a:r>
              <a:rPr lang="en"/>
              <a:t>-Spelling errors, exceeding allowed length of identifiers/constants, illegal characters. Generally malformed tokens/’words’.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Errors 2.1: Contextual</a:t>
            </a:r>
            <a:endParaRPr/>
          </a:p>
        </p:txBody>
      </p:sp>
      <p:sp>
        <p:nvSpPr>
          <p:cNvPr id="67" name="Google Shape;67;p15"/>
          <p:cNvSpPr txBox="1"/>
          <p:nvPr>
            <p:ph idx="1" type="body"/>
          </p:nvPr>
        </p:nvSpPr>
        <p:spPr>
          <a:xfrm>
            <a:off x="311700" y="1152475"/>
            <a:ext cx="8520600" cy="3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-Harder to define. Have to do with improper type and variable use. “In context”</a:t>
            </a:r>
            <a:endParaRPr sz="1400"/>
          </a:p>
          <a:p>
            <a:pPr indent="0" lvl="0" marL="0" rtl="0" algn="l">
              <a:spcBef>
                <a:spcPts val="1600"/>
              </a:spcBef>
              <a:spcAft>
                <a:spcPts val="0"/>
              </a:spcAft>
              <a:buNone/>
            </a:pPr>
            <a:r>
              <a:rPr lang="en" sz="1400"/>
              <a:t>-Simplest: Attempting to use a variable before it’s been declared.</a:t>
            </a:r>
            <a:endParaRPr sz="1400"/>
          </a:p>
          <a:p>
            <a:pPr indent="0" lvl="0" marL="0" rtl="0" algn="l">
              <a:spcBef>
                <a:spcPts val="1600"/>
              </a:spcBef>
              <a:spcAft>
                <a:spcPts val="0"/>
              </a:spcAft>
              <a:buNone/>
            </a:pPr>
            <a:r>
              <a:rPr lang="en" sz="1400"/>
              <a:t>-Hard: Type mismatch. Ie “String str = 5;” &lt;- statement lexically and syntactically correct. Semantically correct in theory. Contextually wrong.</a:t>
            </a:r>
            <a:endParaRPr sz="1400"/>
          </a:p>
          <a:p>
            <a:pPr indent="0" lvl="0" marL="0" rtl="0" algn="l">
              <a:spcBef>
                <a:spcPts val="1600"/>
              </a:spcBef>
              <a:spcAft>
                <a:spcPts val="0"/>
              </a:spcAft>
              <a:buNone/>
            </a:pPr>
            <a:r>
              <a:rPr lang="en" sz="1400"/>
              <a:t>-Hard: “int[] v = new int[10];”. What error type is it if you do: “v[10] = 5;”?</a:t>
            </a:r>
            <a:endParaRPr sz="1400"/>
          </a:p>
          <a:p>
            <a:pPr indent="0" lvl="0" marL="0" rtl="0" algn="l">
              <a:spcBef>
                <a:spcPts val="1600"/>
              </a:spcBef>
              <a:spcAft>
                <a:spcPts val="0"/>
              </a:spcAft>
              <a:buNone/>
            </a:pPr>
            <a:r>
              <a:rPr lang="en" sz="1400"/>
              <a:t>In general, this is type incompatibility (int m = “i am not an int”;), use of uninitialized vars (unin = 12; or init = unin;), unusual/undefined uses of expressions (str = “str1”-”str2”;), unknown references (“struct ‘myStruct’ does not exist”), and access violations (Accessing v[10] when highest index is 9.).</a:t>
            </a:r>
            <a:endParaRPr sz="1400"/>
          </a:p>
          <a:p>
            <a:pPr indent="0" lvl="0" marL="0" rtl="0" algn="l">
              <a:spcBef>
                <a:spcPts val="1600"/>
              </a:spcBef>
              <a:spcAft>
                <a:spcPts val="1600"/>
              </a:spcAft>
              <a:buNone/>
            </a:pPr>
            <a:r>
              <a:rPr lang="en" sz="1400"/>
              <a:t>-Also for doing strange things in/with initialization. “int x = 3, y = 2, z = 5/(5-x-y);” &lt;- while lexically correct, and syntactically correct, this will cause us to set z = infinity. This is not semantic, as it’s in initialization.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Errors 2.2: Semantic</a:t>
            </a:r>
            <a:endParaRPr/>
          </a:p>
        </p:txBody>
      </p:sp>
      <p:sp>
        <p:nvSpPr>
          <p:cNvPr id="73" name="Google Shape;73;p16"/>
          <p:cNvSpPr txBox="1"/>
          <p:nvPr>
            <p:ph idx="1" type="body"/>
          </p:nvPr>
        </p:nvSpPr>
        <p:spPr>
          <a:xfrm>
            <a:off x="311700" y="1152475"/>
            <a:ext cx="8520600" cy="3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-Everyone’s most hated type of error. AKA “Logical errors”.</a:t>
            </a:r>
            <a:endParaRPr/>
          </a:p>
          <a:p>
            <a:pPr indent="0" lvl="0" marL="0" rtl="0" algn="l">
              <a:spcBef>
                <a:spcPts val="1600"/>
              </a:spcBef>
              <a:spcAft>
                <a:spcPts val="0"/>
              </a:spcAft>
              <a:buNone/>
            </a:pPr>
            <a:r>
              <a:rPr lang="en"/>
              <a:t>-Everything compiles and works but it doesn’t give you the result you desire.</a:t>
            </a:r>
            <a:endParaRPr/>
          </a:p>
          <a:p>
            <a:pPr indent="0" lvl="0" marL="0" rtl="0" algn="l">
              <a:spcBef>
                <a:spcPts val="1600"/>
              </a:spcBef>
              <a:spcAft>
                <a:spcPts val="0"/>
              </a:spcAft>
              <a:buNone/>
            </a:pPr>
            <a:r>
              <a:rPr lang="en"/>
              <a:t>-”z = 5/(5-3-2);” &lt;- will cause a division by 0 error, but is syntactically, lexically, and contextually (only integers are involved and all operations are defined and it’s not happening in initialization) correct.</a:t>
            </a:r>
            <a:endParaRPr/>
          </a:p>
          <a:p>
            <a:pPr indent="0" lvl="0" marL="0" rtl="0" algn="l">
              <a:spcBef>
                <a:spcPts val="1600"/>
              </a:spcBef>
              <a:spcAft>
                <a:spcPts val="1600"/>
              </a:spcAft>
              <a:buNone/>
            </a:pPr>
            <a:r>
              <a:rPr lang="en"/>
              <a:t>-Generally an error in how the program goes about its job, instead of its words used (lexical), sentences (syntax), or way it prepares to go about its job (Contextual). Like printing off the wrong index in an array of strings because you added one too many to your incrementer.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Pointers</a:t>
            </a:r>
            <a:endParaRPr/>
          </a:p>
        </p:txBody>
      </p:sp>
      <p:sp>
        <p:nvSpPr>
          <p:cNvPr id="79" name="Google Shape;79;p17"/>
          <p:cNvSpPr txBox="1"/>
          <p:nvPr>
            <p:ph idx="1" type="body"/>
          </p:nvPr>
        </p:nvSpPr>
        <p:spPr>
          <a:xfrm>
            <a:off x="311700" y="1051350"/>
            <a:ext cx="8520600" cy="40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-Equivalent to a long unsigned integer (or something like that).</a:t>
            </a:r>
            <a:endParaRPr/>
          </a:p>
          <a:p>
            <a:pPr indent="0" lvl="0" marL="0" rtl="0" algn="l">
              <a:spcBef>
                <a:spcPts val="1600"/>
              </a:spcBef>
              <a:spcAft>
                <a:spcPts val="0"/>
              </a:spcAft>
              <a:buNone/>
            </a:pPr>
            <a:r>
              <a:rPr lang="en"/>
              <a:t>-”””point””” to a location in memory by being set to the numerical value of that location. Yes, stack OR heap. The type used (int in int*) very important.</a:t>
            </a:r>
            <a:endParaRPr/>
          </a:p>
          <a:p>
            <a:pPr indent="0" lvl="0" marL="0" rtl="0" algn="l">
              <a:spcBef>
                <a:spcPts val="1600"/>
              </a:spcBef>
              <a:spcAft>
                <a:spcPts val="0"/>
              </a:spcAft>
              <a:buNone/>
            </a:pPr>
            <a:r>
              <a:rPr lang="en"/>
              <a:t>-NULL == 0 == do not dereference this ever.</a:t>
            </a:r>
            <a:endParaRPr/>
          </a:p>
          <a:p>
            <a:pPr indent="0" lvl="0" marL="0" rtl="0" algn="l">
              <a:spcBef>
                <a:spcPts val="1600"/>
              </a:spcBef>
              <a:spcAft>
                <a:spcPts val="0"/>
              </a:spcAft>
              <a:buNone/>
            </a:pPr>
            <a:r>
              <a:rPr lang="en"/>
              <a:t>-int *p &lt;- declares a pointer. *p = 4 &lt;- dereferences (*) the pointer p and sets the VALUE AT p equal to 4.</a:t>
            </a:r>
            <a:endParaRPr/>
          </a:p>
          <a:p>
            <a:pPr indent="0" lvl="0" marL="0" rtl="0" algn="l">
              <a:spcBef>
                <a:spcPts val="1600"/>
              </a:spcBef>
              <a:spcAft>
                <a:spcPts val="0"/>
              </a:spcAft>
              <a:buNone/>
            </a:pPr>
            <a:r>
              <a:rPr lang="en"/>
              <a:t>-int x &lt;- declares an integer. p = &amp;x &lt;- gets a reference to (memory location) of x, and sets p equal to (pointing to) the memory location.</a:t>
            </a:r>
            <a:endParaRPr/>
          </a:p>
          <a:p>
            <a:pPr indent="0" lvl="0" marL="0" rtl="0" algn="l">
              <a:spcBef>
                <a:spcPts val="1600"/>
              </a:spcBef>
              <a:spcAft>
                <a:spcPts val="1600"/>
              </a:spcAft>
              <a:buNone/>
            </a:pPr>
            <a:r>
              <a:rPr lang="en"/>
              <a:t>-int *p = (int*)malloc(32); &lt;- legal. int** p = (int**)malloc(4*sizeof(int*)) &lt;- legal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Enums</a:t>
            </a:r>
            <a:endParaRPr/>
          </a:p>
        </p:txBody>
      </p:sp>
      <p:sp>
        <p:nvSpPr>
          <p:cNvPr id="85" name="Google Shape;85;p18"/>
          <p:cNvSpPr txBox="1"/>
          <p:nvPr>
            <p:ph idx="1" type="body"/>
          </p:nvPr>
        </p:nvSpPr>
        <p:spPr>
          <a:xfrm>
            <a:off x="311700" y="1152475"/>
            <a:ext cx="8520600" cy="3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Simply wraps a bunch of pre-made names around defined values. We can create variables of the enum. It’s a defined pseudo-type, but can be typedef’d, like in HW5. Allows for this:</a:t>
            </a:r>
            <a:endParaRPr/>
          </a:p>
          <a:p>
            <a:pPr indent="0" lvl="0" marL="0" rtl="0" algn="l">
              <a:spcBef>
                <a:spcPts val="1600"/>
              </a:spcBef>
              <a:spcAft>
                <a:spcPts val="0"/>
              </a:spcAft>
              <a:buNone/>
            </a:pPr>
            <a:r>
              <a:rPr lang="en"/>
              <a:t>If (patientRecord.criticalLevel == not_critical) cout &lt;&lt; “leave the ER, sir\n”;</a:t>
            </a:r>
            <a:endParaRPr/>
          </a:p>
          <a:p>
            <a:pPr indent="0" lvl="0" marL="0" rtl="0" algn="l">
              <a:spcBef>
                <a:spcPts val="1600"/>
              </a:spcBef>
              <a:spcAft>
                <a:spcPts val="0"/>
              </a:spcAft>
              <a:buNone/>
            </a:pPr>
            <a:r>
              <a:rPr lang="en"/>
              <a:t>Provided we haven’t changed the value of/redeclared the name not_critical in stack, this will work as we have a defined type ‘criticalType’ wrapped around our number int.</a:t>
            </a:r>
            <a:endParaRPr/>
          </a:p>
          <a:p>
            <a:pPr indent="0" lvl="0" marL="0" rtl="0" algn="l">
              <a:spcBef>
                <a:spcPts val="1600"/>
              </a:spcBef>
              <a:spcAft>
                <a:spcPts val="1600"/>
              </a:spcAft>
              <a:buNone/>
            </a:pPr>
            <a:r>
              <a:rPr lang="en"/>
              <a:t>This wrapping can be used like: criticalType mark = very_critical &lt;- it converts human words into the defined values automatically.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 &amp; Padding</a:t>
            </a:r>
            <a:endParaRPr/>
          </a:p>
        </p:txBody>
      </p:sp>
      <p:sp>
        <p:nvSpPr>
          <p:cNvPr id="91" name="Google Shape;91;p19"/>
          <p:cNvSpPr txBox="1"/>
          <p:nvPr>
            <p:ph idx="1" type="body"/>
          </p:nvPr>
        </p:nvSpPr>
        <p:spPr>
          <a:xfrm>
            <a:off x="311700" y="1152475"/>
            <a:ext cx="8520600" cy="38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 is simply a data structure. It’s a section of memory (like an array) that we can access the specific named addresses inside of it and alter the values at those named addresses. So: patientRecord.roomNumber simply goes to the address of roomNumber, and we can alter that as desired.</a:t>
            </a:r>
            <a:endParaRPr/>
          </a:p>
          <a:p>
            <a:pPr indent="0" lvl="0" marL="0" rtl="0" algn="l">
              <a:spcBef>
                <a:spcPts val="1600"/>
              </a:spcBef>
              <a:spcAft>
                <a:spcPts val="0"/>
              </a:spcAft>
              <a:buNone/>
            </a:pPr>
            <a:r>
              <a:rPr lang="en"/>
              <a:t>-Padding: Data Alignment. Each data type “wants” to be on a multiple of its size. Chars are sizeof == 1. Ints sizeof == 4, long sizeof == 8. Treat memory as an array - what happens if you only go half an address?</a:t>
            </a:r>
            <a:endParaRPr/>
          </a:p>
          <a:p>
            <a:pPr indent="0" lvl="0" marL="0" rtl="0" algn="l">
              <a:spcBef>
                <a:spcPts val="1600"/>
              </a:spcBef>
              <a:spcAft>
                <a:spcPts val="1600"/>
              </a:spcAft>
              <a:buNone/>
            </a:pPr>
            <a:r>
              <a:rPr lang="en"/>
              <a:t>In practice: If you have 30 chars, putting an int after it means the int goes at byte 32. The 2 bytes inbetween are ‘padding’. Can’t put an int at byte 30 or 31 as they are not multiples of 4 (the size of int).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Scanf, fgets, gets</a:t>
            </a:r>
            <a:endParaRPr/>
          </a:p>
        </p:txBody>
      </p:sp>
      <p:sp>
        <p:nvSpPr>
          <p:cNvPr id="97" name="Google Shape;97;p20"/>
          <p:cNvSpPr txBox="1"/>
          <p:nvPr>
            <p:ph idx="1" type="body"/>
          </p:nvPr>
        </p:nvSpPr>
        <p:spPr>
          <a:xfrm>
            <a:off x="311700" y="1152475"/>
            <a:ext cx="8520600" cy="39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-scanf reads formatted input. Input must meet the format scanf has. Use: scanf(“%d”, integer), scanf(“%s”,char[]). Will read until it finds a blank, newline, or tab. For example “I saw france” scanf’d would give us “I”, and leave “ saw france” in the buffer. Doesn’t read the stop.</a:t>
            </a:r>
            <a:endParaRPr sz="1400"/>
          </a:p>
          <a:p>
            <a:pPr indent="0" lvl="0" marL="0" rtl="0" algn="l">
              <a:spcBef>
                <a:spcPts val="1600"/>
              </a:spcBef>
              <a:spcAft>
                <a:spcPts val="0"/>
              </a:spcAft>
              <a:buNone/>
            </a:pPr>
            <a:r>
              <a:rPr lang="en" sz="1400"/>
              <a:t>-fgets - fgets(char* readsto, int numtoread, FILE* readsfrom). Reads EVERYTHING until it finds a newline (which it reads) or reads the maximum it’s allowed to, putting everything read into the readsto position. Checks to make sure it doesn’t blow up the array it’s reading into.</a:t>
            </a:r>
            <a:endParaRPr sz="1400"/>
          </a:p>
          <a:p>
            <a:pPr indent="0" lvl="0" marL="0" rtl="0" algn="l">
              <a:spcBef>
                <a:spcPts val="1600"/>
              </a:spcBef>
              <a:spcAft>
                <a:spcPts val="0"/>
              </a:spcAft>
              <a:buNone/>
            </a:pPr>
            <a:r>
              <a:rPr lang="en" sz="1400"/>
              <a:t>-gets - gets(char* readsto). Reads only from stdin. Reads until newline or end of file. Stops for nothing. WILL write outside readsto or crash the program trying if given sufficient amount of input.</a:t>
            </a:r>
            <a:endParaRPr sz="1400"/>
          </a:p>
          <a:p>
            <a:pPr indent="0" lvl="0" marL="0" rtl="0" algn="l">
              <a:spcBef>
                <a:spcPts val="1600"/>
              </a:spcBef>
              <a:spcAft>
                <a:spcPts val="1600"/>
              </a:spcAft>
              <a:buNone/>
            </a:pPr>
            <a:r>
              <a:rPr lang="en" sz="1400"/>
              <a:t>-scanf is ‘formatted’ input. Follows a format, and may leave ‘stuff’ in the buffer after running, if stopping conditions are met ‘early’. Gets and fgets are ‘unformatted’. It will grab everything until it finds something that tells it to stop. In the case of fgets, this may be a quota, limit, or EOF and ’\n’. For gets, this may be EOF and ‘\n’, or a crash.</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yet complex.</a:t>
            </a:r>
            <a:endParaRPr/>
          </a:p>
          <a:p>
            <a:pPr indent="0" lvl="0" marL="0" rtl="0" algn="l">
              <a:spcBef>
                <a:spcPts val="1600"/>
              </a:spcBef>
              <a:spcAft>
                <a:spcPts val="0"/>
              </a:spcAft>
              <a:buNone/>
            </a:pPr>
            <a:r>
              <a:rPr lang="en"/>
              <a:t>-Know a ‘base case’. Ensure the next time you call the function you move towards the base case, no matter what it is.</a:t>
            </a:r>
            <a:endParaRPr/>
          </a:p>
          <a:p>
            <a:pPr indent="0" lvl="0" marL="0" rtl="0" algn="l">
              <a:spcBef>
                <a:spcPts val="1600"/>
              </a:spcBef>
              <a:spcAft>
                <a:spcPts val="0"/>
              </a:spcAft>
              <a:buNone/>
            </a:pPr>
            <a:r>
              <a:rPr lang="en"/>
              <a:t>-Return the return of the function you called. The whole point of recursion is using your function and its base case to calculate something.</a:t>
            </a:r>
            <a:endParaRPr/>
          </a:p>
          <a:p>
            <a:pPr indent="0" lvl="0" marL="0" rtl="0" algn="l">
              <a:spcBef>
                <a:spcPts val="1600"/>
              </a:spcBef>
              <a:spcAft>
                <a:spcPts val="1600"/>
              </a:spcAft>
              <a:buNone/>
            </a:pPr>
            <a:r>
              <a:rPr lang="en"/>
              <a:t>-Factorial example: fact(int n){ if (n&lt;=0){return 1;} else {return n*fact(n-1)}}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