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304" r:id="rId5"/>
    <p:sldId id="305" r:id="rId6"/>
    <p:sldId id="306" r:id="rId7"/>
    <p:sldId id="301" r:id="rId8"/>
    <p:sldId id="300" r:id="rId9"/>
    <p:sldId id="257" r:id="rId10"/>
    <p:sldId id="258" r:id="rId11"/>
    <p:sldId id="307" r:id="rId12"/>
    <p:sldId id="308" r:id="rId13"/>
    <p:sldId id="309" r:id="rId14"/>
    <p:sldId id="310" r:id="rId15"/>
    <p:sldId id="311" r:id="rId16"/>
    <p:sldId id="259" r:id="rId17"/>
    <p:sldId id="260" r:id="rId18"/>
    <p:sldId id="312" r:id="rId19"/>
    <p:sldId id="313" r:id="rId20"/>
    <p:sldId id="261" r:id="rId21"/>
    <p:sldId id="262" r:id="rId22"/>
    <p:sldId id="263" r:id="rId23"/>
    <p:sldId id="264" r:id="rId24"/>
    <p:sldId id="265" r:id="rId25"/>
    <p:sldId id="266" r:id="rId26"/>
    <p:sldId id="267" r:id="rId27"/>
    <p:sldId id="268" r:id="rId28"/>
    <p:sldId id="269" r:id="rId29"/>
    <p:sldId id="270" r:id="rId30"/>
    <p:sldId id="271"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5" d="100"/>
          <a:sy n="75" d="100"/>
        </p:scale>
        <p:origin x="10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810E-9152-3B02-789F-9797C3BC2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181E58-80D6-138F-73CB-4F2CE2146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DD8B52-F976-B8E7-589D-D689A5286FF4}"/>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0991B5E4-2775-F55C-F43C-E7A555B41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7B646-6049-C8FD-5485-FAB6D794FADE}"/>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411883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2B1B-66D1-372D-C4D7-3E4C520DE6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30B354-8E25-3CE0-504D-92D505668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257CF-62E9-6202-44CF-7399A0434C50}"/>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2C3E9040-C350-2D79-1994-B765D1659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5B9B3-B705-1543-EEBA-E2E7387AF1BC}"/>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2154294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2373D-F115-CB29-6DC9-FCDFABF236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5B9FFB-16AA-A9C4-AC58-54D0CCC4B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D9BF63-A387-470C-5934-483891F126B6}"/>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E3C61DCE-C063-ED3B-3DE9-C9D3360A9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506E2-D5F8-60C7-01FB-F29E9FCDD187}"/>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203480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A4DA-C051-4DC5-0E3F-6B5F3DA4F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FC64C-8BF8-F9B8-10A9-E88311C08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56053-BEB8-D142-E28F-6FD9802870F2}"/>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8F53BAE6-9F25-C5E0-B687-C1913317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30342-9154-A463-3BBC-BEB3C9628472}"/>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102696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BB78-252F-2FB4-ADEB-5813802AAD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32D009-6482-2F7B-E3DC-EA533548D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303914-6AF2-33DC-E994-28F00EEDD3E2}"/>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D0AE331E-B883-4F29-8A59-E0CCF9EF9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C7F99-6BD8-B68D-3057-A12B1379CEBB}"/>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144076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CAC0-C262-B564-1B24-0722F1A52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84EFC-2B39-5C6F-D7FD-37096643C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09B0C-2DDC-1C4A-941C-E4BE14FF3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7A1E0-DE0A-FC51-EBBE-2CC20AB4E03D}"/>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6" name="Footer Placeholder 5">
            <a:extLst>
              <a:ext uri="{FF2B5EF4-FFF2-40B4-BE49-F238E27FC236}">
                <a16:creationId xmlns:a16="http://schemas.microsoft.com/office/drawing/2014/main" id="{9919D230-BA9F-CD3F-ED2F-CF85DA71A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EC5E84-5A82-1A24-D94A-421211CDA442}"/>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18970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A112-9790-0E6E-C010-55DC8D348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18BE79-243C-E3B7-D924-580961CA8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36D08-824D-E639-1CE9-509CB103AB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A39989-EFBE-DE2A-729F-F94498550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1DE7E1-4FC0-CA82-7BDB-83326FB0E0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CB7F85-820A-906D-1316-804A1760E4D7}"/>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8" name="Footer Placeholder 7">
            <a:extLst>
              <a:ext uri="{FF2B5EF4-FFF2-40B4-BE49-F238E27FC236}">
                <a16:creationId xmlns:a16="http://schemas.microsoft.com/office/drawing/2014/main" id="{C736F7F4-630A-8471-6A14-3EA50A596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EBAFF8-9AB5-6443-9F6B-9423C880373E}"/>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41318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86F-0C8B-946D-DFC2-F638E72C9D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16195A-A9FA-F2D1-7A9B-EB73365AB0D0}"/>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4" name="Footer Placeholder 3">
            <a:extLst>
              <a:ext uri="{FF2B5EF4-FFF2-40B4-BE49-F238E27FC236}">
                <a16:creationId xmlns:a16="http://schemas.microsoft.com/office/drawing/2014/main" id="{0977D929-1076-DD15-091D-384CFB8E54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C8AA1-14BA-5792-70D3-AC53AAB8735C}"/>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40992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481ED-5284-5526-E2D9-C19F1CC4CA3C}"/>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3" name="Footer Placeholder 2">
            <a:extLst>
              <a:ext uri="{FF2B5EF4-FFF2-40B4-BE49-F238E27FC236}">
                <a16:creationId xmlns:a16="http://schemas.microsoft.com/office/drawing/2014/main" id="{69C1E194-1CEA-7528-EF1B-4314E5FA0E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7BC097-5D49-9050-092F-AF8DEFE8CFBD}"/>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1545935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4340-F9D6-978D-2E9A-9ED2597B3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D4441C-782D-631B-E8DF-0FC509824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85E00-27CF-A989-5109-0F51AEB4E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32856-B866-B36C-0A61-B8F0AA4CBF86}"/>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6" name="Footer Placeholder 5">
            <a:extLst>
              <a:ext uri="{FF2B5EF4-FFF2-40B4-BE49-F238E27FC236}">
                <a16:creationId xmlns:a16="http://schemas.microsoft.com/office/drawing/2014/main" id="{74CF49BD-F6E3-FC34-D832-18AC483B9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7B7A-40BC-6DBA-55BD-1FDC29832496}"/>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362907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1B49-FAA9-DB2C-3B68-257ABBA61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920B79-8A05-13FB-D891-2E6DA869C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044E8-DCBC-BA33-8ACC-373E92D96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A9087-87D7-9939-C6C2-A874C6F1634B}"/>
              </a:ext>
            </a:extLst>
          </p:cNvPr>
          <p:cNvSpPr>
            <a:spLocks noGrp="1"/>
          </p:cNvSpPr>
          <p:nvPr>
            <p:ph type="dt" sz="half" idx="10"/>
          </p:nvPr>
        </p:nvSpPr>
        <p:spPr/>
        <p:txBody>
          <a:bodyPr/>
          <a:lstStyle/>
          <a:p>
            <a:fld id="{FF075154-A456-4B51-ADC6-9D2B3C830F02}" type="datetimeFigureOut">
              <a:rPr lang="en-US" smtClean="0"/>
              <a:t>10/9/2022</a:t>
            </a:fld>
            <a:endParaRPr lang="en-US"/>
          </a:p>
        </p:txBody>
      </p:sp>
      <p:sp>
        <p:nvSpPr>
          <p:cNvPr id="6" name="Footer Placeholder 5">
            <a:extLst>
              <a:ext uri="{FF2B5EF4-FFF2-40B4-BE49-F238E27FC236}">
                <a16:creationId xmlns:a16="http://schemas.microsoft.com/office/drawing/2014/main" id="{F36AA167-4609-63C2-623A-D98B13126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D7C79-FF3A-B9BA-2590-79A88435CD80}"/>
              </a:ext>
            </a:extLst>
          </p:cNvPr>
          <p:cNvSpPr>
            <a:spLocks noGrp="1"/>
          </p:cNvSpPr>
          <p:nvPr>
            <p:ph type="sldNum" sz="quarter" idx="12"/>
          </p:nvPr>
        </p:nvSpPr>
        <p:spPr/>
        <p:txBody>
          <a:bodyPr/>
          <a:lstStyle/>
          <a:p>
            <a:fld id="{177C683A-962D-48EC-9701-36F8FFB5A429}" type="slidenum">
              <a:rPr lang="en-US" smtClean="0"/>
              <a:t>‹#›</a:t>
            </a:fld>
            <a:endParaRPr lang="en-US"/>
          </a:p>
        </p:txBody>
      </p:sp>
    </p:spTree>
    <p:extLst>
      <p:ext uri="{BB962C8B-B14F-4D97-AF65-F5344CB8AC3E}">
        <p14:creationId xmlns:p14="http://schemas.microsoft.com/office/powerpoint/2010/main" val="399218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1F7BD-4576-6B08-18CC-C4F3B74A6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0E376C-A861-D035-AA19-17FA45D95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9B9DF-F314-A42B-C554-548C00F93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75154-A456-4B51-ADC6-9D2B3C830F02}" type="datetimeFigureOut">
              <a:rPr lang="en-US" smtClean="0"/>
              <a:t>10/9/2022</a:t>
            </a:fld>
            <a:endParaRPr lang="en-US"/>
          </a:p>
        </p:txBody>
      </p:sp>
      <p:sp>
        <p:nvSpPr>
          <p:cNvPr id="5" name="Footer Placeholder 4">
            <a:extLst>
              <a:ext uri="{FF2B5EF4-FFF2-40B4-BE49-F238E27FC236}">
                <a16:creationId xmlns:a16="http://schemas.microsoft.com/office/drawing/2014/main" id="{35DBFEB4-0319-8133-8F7C-5FDAB1947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2496D-29C7-C7EE-0D61-FDE70B405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C683A-962D-48EC-9701-36F8FFB5A429}" type="slidenum">
              <a:rPr lang="en-US" smtClean="0"/>
              <a:t>‹#›</a:t>
            </a:fld>
            <a:endParaRPr lang="en-US"/>
          </a:p>
        </p:txBody>
      </p:sp>
    </p:spTree>
    <p:extLst>
      <p:ext uri="{BB962C8B-B14F-4D97-AF65-F5344CB8AC3E}">
        <p14:creationId xmlns:p14="http://schemas.microsoft.com/office/powerpoint/2010/main" val="38968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5EA2-05CD-3B39-3890-3D713325110C}"/>
              </a:ext>
            </a:extLst>
          </p:cNvPr>
          <p:cNvSpPr>
            <a:spLocks noGrp="1"/>
          </p:cNvSpPr>
          <p:nvPr>
            <p:ph type="ctrTitle"/>
          </p:nvPr>
        </p:nvSpPr>
        <p:spPr/>
        <p:txBody>
          <a:bodyPr/>
          <a:lstStyle/>
          <a:p>
            <a:r>
              <a:rPr lang="en-US" dirty="0"/>
              <a:t>Principles of programming</a:t>
            </a:r>
          </a:p>
        </p:txBody>
      </p:sp>
      <p:sp>
        <p:nvSpPr>
          <p:cNvPr id="3" name="Subtitle 2">
            <a:extLst>
              <a:ext uri="{FF2B5EF4-FFF2-40B4-BE49-F238E27FC236}">
                <a16:creationId xmlns:a16="http://schemas.microsoft.com/office/drawing/2014/main" id="{31A2BAC5-7C4F-AE46-26F3-2F371D4956B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1289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8F65B-ADA8-68FB-A775-47E425207BFE}"/>
              </a:ext>
            </a:extLst>
          </p:cNvPr>
          <p:cNvSpPr>
            <a:spLocks noGrp="1"/>
          </p:cNvSpPr>
          <p:nvPr>
            <p:ph idx="1"/>
          </p:nvPr>
        </p:nvSpPr>
        <p:spPr>
          <a:xfrm>
            <a:off x="838200" y="196645"/>
            <a:ext cx="10515600" cy="5980318"/>
          </a:xfrm>
        </p:spPr>
        <p:txBody>
          <a:bodyPr>
            <a:normAutofit fontScale="70000" lnSpcReduction="20000"/>
          </a:bodyPr>
          <a:lstStyle/>
          <a:p>
            <a:pPr marL="0" indent="0">
              <a:buNone/>
            </a:pPr>
            <a:r>
              <a:rPr lang="en-US" b="0" i="0" dirty="0">
                <a:solidFill>
                  <a:srgbClr val="000000"/>
                </a:solidFill>
                <a:effectLst/>
                <a:latin typeface="LiberationMono_l_1"/>
              </a:rPr>
              <a:t>package ch2ex14</a:t>
            </a:r>
          </a:p>
          <a:p>
            <a:pPr marL="0" indent="0">
              <a:buNone/>
            </a:pPr>
            <a:r>
              <a:rPr lang="en-US" b="0" i="0" dirty="0">
                <a:solidFill>
                  <a:srgbClr val="000000"/>
                </a:solidFill>
                <a:effectLst/>
                <a:latin typeface="LiberationMono_l_1"/>
              </a:rPr>
              <a:t>public class Ch2Ex14{</a:t>
            </a:r>
          </a:p>
          <a:p>
            <a:pPr marL="0" indent="0">
              <a:buNone/>
            </a:pPr>
            <a:r>
              <a:rPr lang="en-US" b="0" i="0" dirty="0">
                <a:solidFill>
                  <a:srgbClr val="000000"/>
                </a:solidFill>
                <a:effectLst/>
                <a:latin typeface="LiberationMono_l_1"/>
              </a:rPr>
              <a:t>// main method begins execution of Java application</a:t>
            </a:r>
          </a:p>
          <a:p>
            <a:pPr marL="0" indent="0">
              <a:buNone/>
            </a:pPr>
            <a:r>
              <a:rPr lang="en-US" b="0" i="0" dirty="0">
                <a:solidFill>
                  <a:srgbClr val="000000"/>
                </a:solidFill>
                <a:effectLst/>
                <a:latin typeface="LiberationMono_l_1"/>
              </a:rPr>
              <a:t>public static void main(String[] </a:t>
            </a:r>
            <a:r>
              <a:rPr lang="en-US" b="0" i="0" dirty="0" err="1">
                <a:solidFill>
                  <a:srgbClr val="000000"/>
                </a:solidFill>
                <a:effectLst/>
                <a:latin typeface="LiberationMono_l_1"/>
              </a:rPr>
              <a:t>args</a:t>
            </a:r>
            <a:r>
              <a:rPr lang="en-US" b="0" i="0" dirty="0">
                <a:solidFill>
                  <a:srgbClr val="000000"/>
                </a:solidFill>
                <a:effectLst/>
                <a:latin typeface="LiberationMono_l_1"/>
              </a:rPr>
              <a:t>){</a:t>
            </a:r>
          </a:p>
          <a:p>
            <a:pPr marL="0" indent="0">
              <a:buNone/>
            </a:pPr>
            <a:r>
              <a:rPr lang="en-US" b="0" i="0" dirty="0">
                <a:solidFill>
                  <a:srgbClr val="000000"/>
                </a:solidFill>
                <a:effectLst/>
                <a:latin typeface="LiberationMono_l_1"/>
              </a:rPr>
              <a:t>//a: Use one </a:t>
            </a:r>
            <a:r>
              <a:rPr lang="en-US" b="0" i="0" dirty="0" err="1">
                <a:solidFill>
                  <a:srgbClr val="000000"/>
                </a:solidFill>
                <a:effectLst/>
                <a:latin typeface="LiberationMono_l_1"/>
              </a:rPr>
              <a:t>System.out.println</a:t>
            </a:r>
            <a:r>
              <a:rPr lang="en-US" b="0" i="0" dirty="0">
                <a:solidFill>
                  <a:srgbClr val="000000"/>
                </a:solidFill>
                <a:effectLst/>
                <a:latin typeface="LiberationMono_l_1"/>
              </a:rPr>
              <a:t> statement to display numbers 1 to 4 on </a:t>
            </a:r>
            <a:r>
              <a:rPr lang="en-US" b="0" i="0" dirty="0" err="1">
                <a:solidFill>
                  <a:srgbClr val="000000"/>
                </a:solidFill>
                <a:effectLst/>
                <a:latin typeface="LiberationMono_l_1"/>
              </a:rPr>
              <a:t>thesame</a:t>
            </a:r>
            <a:r>
              <a:rPr lang="en-US" b="0" i="0" dirty="0">
                <a:solidFill>
                  <a:srgbClr val="000000"/>
                </a:solidFill>
                <a:effectLst/>
                <a:latin typeface="LiberationMono_l_1"/>
              </a:rPr>
              <a:t> line</a:t>
            </a:r>
          </a:p>
          <a:p>
            <a:pPr marL="0" indent="0">
              <a:buNone/>
            </a:pPr>
            <a:r>
              <a:rPr lang="en-US" b="0" i="0" dirty="0">
                <a:solidFill>
                  <a:srgbClr val="000000"/>
                </a:solidFill>
                <a:effectLst/>
                <a:latin typeface="LiberationMono_l_1"/>
              </a:rPr>
              <a:t>	</a:t>
            </a:r>
            <a:r>
              <a:rPr lang="en-US" b="0" i="0" dirty="0" err="1">
                <a:solidFill>
                  <a:srgbClr val="000000"/>
                </a:solidFill>
                <a:effectLst/>
                <a:latin typeface="LiberationMono_l_1"/>
              </a:rPr>
              <a:t>System.out.println</a:t>
            </a:r>
            <a:r>
              <a:rPr lang="en-US" b="0" i="0" dirty="0">
                <a:solidFill>
                  <a:srgbClr val="000000"/>
                </a:solidFill>
                <a:effectLst/>
                <a:latin typeface="LiberationMono_l_1"/>
              </a:rPr>
              <a:t>("1 2 3 4");</a:t>
            </a:r>
          </a:p>
          <a:p>
            <a:pPr marL="0" indent="0">
              <a:buNone/>
            </a:pPr>
            <a:r>
              <a:rPr lang="en-US" b="0" i="0" dirty="0">
                <a:solidFill>
                  <a:srgbClr val="000000"/>
                </a:solidFill>
                <a:effectLst/>
                <a:latin typeface="LiberationMono_l_1"/>
              </a:rPr>
              <a:t>//b: Use four </a:t>
            </a:r>
            <a:r>
              <a:rPr lang="en-US" b="0" i="0" dirty="0" err="1">
                <a:solidFill>
                  <a:srgbClr val="000000"/>
                </a:solidFill>
                <a:effectLst/>
                <a:latin typeface="LiberationMono_l_1"/>
              </a:rPr>
              <a:t>System.out.print</a:t>
            </a:r>
            <a:r>
              <a:rPr lang="en-US" b="0" i="0" dirty="0">
                <a:solidFill>
                  <a:srgbClr val="000000"/>
                </a:solidFill>
                <a:effectLst/>
                <a:latin typeface="LiberationMono_l_1"/>
              </a:rPr>
              <a:t> statements to display numbers 1 to 4 on </a:t>
            </a:r>
            <a:r>
              <a:rPr lang="en-US" b="0" i="0" dirty="0" err="1">
                <a:solidFill>
                  <a:srgbClr val="000000"/>
                </a:solidFill>
                <a:effectLst/>
                <a:latin typeface="LiberationMono_l_1"/>
              </a:rPr>
              <a:t>thesame</a:t>
            </a:r>
            <a:r>
              <a:rPr lang="en-US" b="0" i="0" dirty="0">
                <a:solidFill>
                  <a:srgbClr val="000000"/>
                </a:solidFill>
                <a:effectLst/>
                <a:latin typeface="LiberationMono_l_1"/>
              </a:rPr>
              <a:t> line</a:t>
            </a:r>
          </a:p>
          <a:p>
            <a:pPr marL="457200" lvl="1" indent="0">
              <a:buNone/>
            </a:pPr>
            <a:r>
              <a:rPr lang="en-US" b="0" i="0" dirty="0" err="1">
                <a:solidFill>
                  <a:srgbClr val="000000"/>
                </a:solidFill>
                <a:effectLst/>
                <a:latin typeface="LiberationMono_l_1"/>
              </a:rPr>
              <a:t>System.out.print</a:t>
            </a:r>
            <a:r>
              <a:rPr lang="en-US" b="0" i="0" dirty="0">
                <a:solidFill>
                  <a:srgbClr val="000000"/>
                </a:solidFill>
                <a:effectLst/>
                <a:latin typeface="LiberationMono_l_1"/>
              </a:rPr>
              <a:t>("1 ");</a:t>
            </a:r>
          </a:p>
          <a:p>
            <a:pPr marL="457200" lvl="1" indent="0">
              <a:buNone/>
            </a:pPr>
            <a:r>
              <a:rPr lang="en-US" b="0" i="0" dirty="0" err="1">
                <a:solidFill>
                  <a:srgbClr val="000000"/>
                </a:solidFill>
                <a:effectLst/>
                <a:latin typeface="LiberationMono_l_1"/>
              </a:rPr>
              <a:t>System.out.print</a:t>
            </a:r>
            <a:r>
              <a:rPr lang="en-US" b="0" i="0" dirty="0">
                <a:solidFill>
                  <a:srgbClr val="000000"/>
                </a:solidFill>
                <a:effectLst/>
                <a:latin typeface="LiberationMono_l_1"/>
              </a:rPr>
              <a:t>("2 ");</a:t>
            </a:r>
          </a:p>
          <a:p>
            <a:pPr marL="457200" lvl="1" indent="0">
              <a:buNone/>
            </a:pPr>
            <a:r>
              <a:rPr lang="en-US" b="0" i="0" dirty="0" err="1">
                <a:solidFill>
                  <a:srgbClr val="000000"/>
                </a:solidFill>
                <a:effectLst/>
                <a:latin typeface="LiberationMono_l_1"/>
              </a:rPr>
              <a:t>System.out.print</a:t>
            </a:r>
            <a:r>
              <a:rPr lang="en-US" b="0" i="0" dirty="0">
                <a:solidFill>
                  <a:srgbClr val="000000"/>
                </a:solidFill>
                <a:effectLst/>
                <a:latin typeface="LiberationMono_l_1"/>
              </a:rPr>
              <a:t>("3 ");</a:t>
            </a:r>
          </a:p>
          <a:p>
            <a:pPr marL="457200" lvl="1" indent="0">
              <a:buNone/>
            </a:pPr>
            <a:r>
              <a:rPr lang="en-US" b="0" i="0" dirty="0" err="1">
                <a:solidFill>
                  <a:srgbClr val="000000"/>
                </a:solidFill>
                <a:effectLst/>
                <a:latin typeface="LiberationMono_l_1"/>
              </a:rPr>
              <a:t>System.out.print</a:t>
            </a:r>
            <a:r>
              <a:rPr lang="en-US" b="0" i="0" dirty="0">
                <a:solidFill>
                  <a:srgbClr val="000000"/>
                </a:solidFill>
                <a:effectLst/>
                <a:latin typeface="LiberationMono_l_1"/>
              </a:rPr>
              <a:t>("4");</a:t>
            </a:r>
          </a:p>
          <a:p>
            <a:pPr marL="0" indent="0">
              <a:buNone/>
            </a:pPr>
            <a:r>
              <a:rPr lang="en-US" b="0" i="0" dirty="0">
                <a:solidFill>
                  <a:srgbClr val="000000"/>
                </a:solidFill>
                <a:effectLst/>
                <a:latin typeface="LiberationMono_l_1"/>
              </a:rPr>
              <a:t>//Blank line to show next part</a:t>
            </a:r>
          </a:p>
          <a:p>
            <a:pPr marL="0" indent="0">
              <a:buNone/>
            </a:pPr>
            <a:r>
              <a:rPr lang="en-US" b="0" i="0" dirty="0">
                <a:solidFill>
                  <a:srgbClr val="000000"/>
                </a:solidFill>
                <a:effectLst/>
                <a:latin typeface="LiberationMono_l_1"/>
              </a:rPr>
              <a:t>	</a:t>
            </a:r>
            <a:r>
              <a:rPr lang="en-US" b="0" i="0" dirty="0" err="1">
                <a:solidFill>
                  <a:srgbClr val="000000"/>
                </a:solidFill>
                <a:effectLst/>
                <a:latin typeface="LiberationMono_l_1"/>
              </a:rPr>
              <a:t>System.out.println</a:t>
            </a:r>
            <a:r>
              <a:rPr lang="en-US" b="0" i="0" dirty="0">
                <a:solidFill>
                  <a:srgbClr val="000000"/>
                </a:solidFill>
                <a:effectLst/>
                <a:latin typeface="LiberationMono_l_1"/>
              </a:rPr>
              <a:t>();</a:t>
            </a:r>
          </a:p>
          <a:p>
            <a:pPr marL="0" indent="0">
              <a:buNone/>
            </a:pPr>
            <a:r>
              <a:rPr lang="en-US" b="0" i="0" dirty="0">
                <a:solidFill>
                  <a:srgbClr val="000000"/>
                </a:solidFill>
                <a:effectLst/>
                <a:latin typeface="LiberationMono_l_1"/>
              </a:rPr>
              <a:t>//c: Use one </a:t>
            </a:r>
            <a:r>
              <a:rPr lang="en-US" b="0" i="0" dirty="0" err="1">
                <a:solidFill>
                  <a:srgbClr val="000000"/>
                </a:solidFill>
                <a:effectLst/>
                <a:latin typeface="LiberationMono_l_1"/>
              </a:rPr>
              <a:t>System.out.printf</a:t>
            </a:r>
            <a:r>
              <a:rPr lang="en-US" b="0" i="0" dirty="0">
                <a:solidFill>
                  <a:srgbClr val="000000"/>
                </a:solidFill>
                <a:effectLst/>
                <a:latin typeface="LiberationMono_l_1"/>
              </a:rPr>
              <a:t> statement to display numbers 1 to 4 on </a:t>
            </a:r>
            <a:r>
              <a:rPr lang="en-US" b="0" i="0" dirty="0" err="1">
                <a:solidFill>
                  <a:srgbClr val="000000"/>
                </a:solidFill>
                <a:effectLst/>
                <a:latin typeface="LiberationMono_l_1"/>
              </a:rPr>
              <a:t>thesame</a:t>
            </a:r>
            <a:r>
              <a:rPr lang="en-US" b="0" i="0" dirty="0">
                <a:solidFill>
                  <a:srgbClr val="000000"/>
                </a:solidFill>
                <a:effectLst/>
                <a:latin typeface="LiberationMono_l_1"/>
              </a:rPr>
              <a:t> line</a:t>
            </a:r>
          </a:p>
          <a:p>
            <a:pPr marL="0" indent="0">
              <a:buNone/>
            </a:pPr>
            <a:r>
              <a:rPr lang="en-US" b="0" i="0" dirty="0">
                <a:solidFill>
                  <a:srgbClr val="000000"/>
                </a:solidFill>
                <a:effectLst/>
                <a:latin typeface="LiberationMono_l_1"/>
              </a:rPr>
              <a:t>	</a:t>
            </a:r>
            <a:r>
              <a:rPr lang="en-US" b="0" i="0" dirty="0" err="1">
                <a:solidFill>
                  <a:srgbClr val="000000"/>
                </a:solidFill>
                <a:effectLst/>
                <a:latin typeface="LiberationMono_l_1"/>
              </a:rPr>
              <a:t>System.out.printf</a:t>
            </a:r>
            <a:r>
              <a:rPr lang="en-US" b="0" i="0" dirty="0">
                <a:solidFill>
                  <a:srgbClr val="000000"/>
                </a:solidFill>
                <a:effectLst/>
                <a:latin typeface="LiberationMono_l_1"/>
              </a:rPr>
              <a:t>("%d %d %d %d", 1, 2, 3, 4);</a:t>
            </a:r>
          </a:p>
          <a:p>
            <a:pPr marL="0" indent="0">
              <a:buNone/>
            </a:pPr>
            <a:r>
              <a:rPr lang="en-US" b="0" i="0" dirty="0">
                <a:solidFill>
                  <a:srgbClr val="000000"/>
                </a:solidFill>
                <a:effectLst/>
                <a:latin typeface="LiberationMono_l_1"/>
              </a:rPr>
              <a:t>//Blank </a:t>
            </a:r>
            <a:r>
              <a:rPr lang="en-US" b="0" i="0" dirty="0" err="1">
                <a:solidFill>
                  <a:srgbClr val="000000"/>
                </a:solidFill>
                <a:effectLst/>
                <a:latin typeface="LiberationMono_l_1"/>
              </a:rPr>
              <a:t>lineSystem.out.println</a:t>
            </a:r>
            <a:r>
              <a:rPr lang="en-US" b="0" i="0" dirty="0">
                <a:solidFill>
                  <a:srgbClr val="000000"/>
                </a:solidFill>
                <a:effectLst/>
                <a:latin typeface="LiberationMono_l_1"/>
              </a:rPr>
              <a:t>();} </a:t>
            </a:r>
          </a:p>
          <a:p>
            <a:pPr marL="0" indent="0">
              <a:buNone/>
            </a:pPr>
            <a:r>
              <a:rPr lang="en-US" b="0" i="0" dirty="0">
                <a:solidFill>
                  <a:srgbClr val="000000"/>
                </a:solidFill>
                <a:effectLst/>
                <a:latin typeface="LiberationMono_l_1"/>
              </a:rPr>
              <a:t>// end method main</a:t>
            </a:r>
          </a:p>
          <a:p>
            <a:pPr marL="0" indent="0">
              <a:buNone/>
            </a:pPr>
            <a:r>
              <a:rPr lang="en-US" dirty="0">
                <a:solidFill>
                  <a:srgbClr val="000000"/>
                </a:solidFill>
                <a:latin typeface="LiberationMono_l_1"/>
              </a:rPr>
              <a:t>}</a:t>
            </a:r>
            <a:endParaRPr lang="en-US" dirty="0"/>
          </a:p>
        </p:txBody>
      </p:sp>
    </p:spTree>
    <p:extLst>
      <p:ext uri="{BB962C8B-B14F-4D97-AF65-F5344CB8AC3E}">
        <p14:creationId xmlns:p14="http://schemas.microsoft.com/office/powerpoint/2010/main" val="376447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41CE-9062-C62F-95F8-384F56C73C4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Variables</a:t>
            </a:r>
            <a:endParaRPr lang="en-US" dirty="0"/>
          </a:p>
        </p:txBody>
      </p:sp>
      <p:sp>
        <p:nvSpPr>
          <p:cNvPr id="3" name="Content Placeholder 2">
            <a:extLst>
              <a:ext uri="{FF2B5EF4-FFF2-40B4-BE49-F238E27FC236}">
                <a16:creationId xmlns:a16="http://schemas.microsoft.com/office/drawing/2014/main" id="{32AE94E8-3DAE-9FAE-CC83-1ABD4D3DA1F5}"/>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String</a:t>
            </a:r>
            <a:r>
              <a:rPr kumimoji="0" lang="en-US" altLang="en-US" sz="2800" b="0" i="0" u="none" strike="noStrike" cap="none" normalizeH="0" baseline="0" dirty="0">
                <a:ln>
                  <a:noFill/>
                </a:ln>
                <a:solidFill>
                  <a:srgbClr val="000000"/>
                </a:solidFill>
                <a:effectLst/>
                <a:latin typeface="Verdana" panose="020B0604030504040204" pitchFamily="34" charset="0"/>
              </a:rPr>
              <a:t> - stores text, such as "Hello". String values are surrounded by double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int</a:t>
            </a:r>
            <a:r>
              <a:rPr kumimoji="0" lang="en-US" altLang="en-US" sz="2800" b="0" i="0" u="none" strike="noStrike" cap="none" normalizeH="0" baseline="0" dirty="0">
                <a:ln>
                  <a:noFill/>
                </a:ln>
                <a:solidFill>
                  <a:srgbClr val="000000"/>
                </a:solidFill>
                <a:effectLst/>
                <a:latin typeface="Verdana" panose="020B0604030504040204" pitchFamily="34" charset="0"/>
              </a:rPr>
              <a:t> - stores integers (whole numbers), without decimals, such as 123 or -123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float</a:t>
            </a:r>
            <a:r>
              <a:rPr kumimoji="0" lang="en-US" altLang="en-US" sz="2800" b="0" i="0" u="none" strike="noStrike" cap="none" normalizeH="0" baseline="0" dirty="0">
                <a:ln>
                  <a:noFill/>
                </a:ln>
                <a:solidFill>
                  <a:srgbClr val="000000"/>
                </a:solidFill>
                <a:effectLst/>
                <a:latin typeface="Verdana" panose="020B0604030504040204" pitchFamily="34" charset="0"/>
              </a:rPr>
              <a:t> - stores floating point numbers, with decimals, such as 19.99 or -19.99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DC143C"/>
                </a:solidFill>
                <a:effectLst/>
                <a:latin typeface="Consolas" panose="020B0609020204030204" pitchFamily="49" charset="0"/>
              </a:rPr>
              <a:t>char</a:t>
            </a:r>
            <a:r>
              <a:rPr kumimoji="0" lang="en-US" altLang="en-US" sz="2800" b="0" i="0" u="none" strike="noStrike" cap="none" normalizeH="0" baseline="0" dirty="0">
                <a:ln>
                  <a:noFill/>
                </a:ln>
                <a:solidFill>
                  <a:srgbClr val="000000"/>
                </a:solidFill>
                <a:effectLst/>
                <a:latin typeface="Verdana" panose="020B0604030504040204" pitchFamily="34" charset="0"/>
              </a:rPr>
              <a:t> - stores single characters, such as 'a' or 'B'. Char values are surrounded by single quotes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rgbClr val="DC143C"/>
                </a:solidFill>
                <a:effectLst/>
                <a:latin typeface="Consolas" panose="020B0609020204030204" pitchFamily="49" charset="0"/>
              </a:rPr>
              <a:t>boolean</a:t>
            </a:r>
            <a:r>
              <a:rPr kumimoji="0" lang="en-US" altLang="en-US" sz="2800" b="0" i="0" u="none" strike="noStrike" cap="none" normalizeH="0" baseline="0" dirty="0">
                <a:ln>
                  <a:noFill/>
                </a:ln>
                <a:solidFill>
                  <a:srgbClr val="000000"/>
                </a:solidFill>
                <a:effectLst/>
                <a:latin typeface="Verdana" panose="020B0604030504040204" pitchFamily="34" charset="0"/>
              </a:rPr>
              <a:t> - stores values with two states: true or false</a:t>
            </a:r>
          </a:p>
          <a:p>
            <a:endParaRPr lang="en-US" dirty="0"/>
          </a:p>
        </p:txBody>
      </p:sp>
    </p:spTree>
    <p:extLst>
      <p:ext uri="{BB962C8B-B14F-4D97-AF65-F5344CB8AC3E}">
        <p14:creationId xmlns:p14="http://schemas.microsoft.com/office/powerpoint/2010/main" val="214487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BA74-0E3A-D77D-3368-0121A12127E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Variables cont.,</a:t>
            </a:r>
            <a:endParaRPr lang="en-US" dirty="0"/>
          </a:p>
        </p:txBody>
      </p:sp>
      <p:sp>
        <p:nvSpPr>
          <p:cNvPr id="3" name="Content Placeholder 2">
            <a:extLst>
              <a:ext uri="{FF2B5EF4-FFF2-40B4-BE49-F238E27FC236}">
                <a16:creationId xmlns:a16="http://schemas.microsoft.com/office/drawing/2014/main" id="{59457159-F3E9-42A4-18FF-2CC1BBDCAB01}"/>
              </a:ext>
            </a:extLst>
          </p:cNvPr>
          <p:cNvSpPr>
            <a:spLocks noGrp="1"/>
          </p:cNvSpPr>
          <p:nvPr>
            <p:ph idx="1"/>
          </p:nvPr>
        </p:nvSpPr>
        <p:spPr/>
        <p:txBody>
          <a:bodyPr/>
          <a:lstStyle/>
          <a:p>
            <a:pPr marL="0" indent="0">
              <a:buNone/>
            </a:pPr>
            <a:r>
              <a:rPr kumimoji="0" lang="en-US" altLang="en-US" sz="2800" b="0" i="0" u="none" strike="noStrike" cap="none" normalizeH="0" baseline="0" dirty="0">
                <a:ln>
                  <a:noFill/>
                </a:ln>
                <a:solidFill>
                  <a:srgbClr val="DD4A68"/>
                </a:solidFill>
                <a:effectLst/>
                <a:latin typeface="Consolas" panose="020B0609020204030204" pitchFamily="49" charset="0"/>
              </a:rPr>
              <a:t>String</a:t>
            </a:r>
            <a:r>
              <a:rPr kumimoji="0" lang="en-US" altLang="en-US" sz="2800" b="0" i="0" u="none" strike="noStrike" cap="none" normalizeH="0" baseline="0" dirty="0">
                <a:ln>
                  <a:noFill/>
                </a:ln>
                <a:solidFill>
                  <a:srgbClr val="000000"/>
                </a:solidFill>
                <a:effectLst/>
                <a:latin typeface="Consolas" panose="020B0609020204030204" pitchFamily="49" charset="0"/>
              </a:rPr>
              <a:t> name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669900"/>
                </a:solidFill>
                <a:effectLst/>
                <a:latin typeface="Consolas" panose="020B0609020204030204" pitchFamily="49" charset="0"/>
              </a:rPr>
              <a:t>"John"</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err="1">
                <a:ln>
                  <a:noFill/>
                </a:ln>
                <a:solidFill>
                  <a:srgbClr val="DD4A68"/>
                </a:solidFill>
                <a:effectLst/>
                <a:latin typeface="Consolas" panose="020B0609020204030204" pitchFamily="49" charset="0"/>
              </a:rPr>
              <a:t>System</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println</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name</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int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myNum</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15</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err="1">
                <a:ln>
                  <a:noFill/>
                </a:ln>
                <a:solidFill>
                  <a:srgbClr val="DD4A68"/>
                </a:solidFill>
                <a:effectLst/>
                <a:latin typeface="Consolas" panose="020B0609020204030204" pitchFamily="49" charset="0"/>
              </a:rPr>
              <a:t>System</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println</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myNum</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3">
            <a:extLst>
              <a:ext uri="{FF2B5EF4-FFF2-40B4-BE49-F238E27FC236}">
                <a16:creationId xmlns:a16="http://schemas.microsoft.com/office/drawing/2014/main" id="{EB0FF64B-39CC-9E42-1C6D-F870FF26DB35}"/>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E9F4D4D-42BB-FA41-8090-A37AE572F64A}"/>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282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C7CC-D461-1F78-C64D-4BDECA15F2E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Variables cont.,</a:t>
            </a:r>
            <a:endParaRPr lang="en-US" dirty="0"/>
          </a:p>
        </p:txBody>
      </p:sp>
      <p:sp>
        <p:nvSpPr>
          <p:cNvPr id="3" name="Content Placeholder 2">
            <a:extLst>
              <a:ext uri="{FF2B5EF4-FFF2-40B4-BE49-F238E27FC236}">
                <a16:creationId xmlns:a16="http://schemas.microsoft.com/office/drawing/2014/main" id="{F6F2519A-1D64-0823-67B9-349AD5FD203A}"/>
              </a:ext>
            </a:extLst>
          </p:cNvPr>
          <p:cNvSpPr>
            <a:spLocks noGrp="1"/>
          </p:cNvSpPr>
          <p:nvPr>
            <p:ph idx="1"/>
          </p:nvPr>
        </p:nvSpPr>
        <p:spPr/>
        <p:txBody>
          <a:bodyPr/>
          <a:lstStyle/>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int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myNum</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5</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float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myFloatNum</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5.99f</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char</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myLetter</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669900"/>
                </a:solidFill>
                <a:effectLst/>
                <a:latin typeface="Consolas" panose="020B0609020204030204" pitchFamily="49" charset="0"/>
              </a:rPr>
              <a:t>'D’</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err="1">
                <a:ln>
                  <a:noFill/>
                </a:ln>
                <a:solidFill>
                  <a:srgbClr val="0077AA"/>
                </a:solidFill>
                <a:effectLst/>
                <a:latin typeface="Consolas" panose="020B0609020204030204" pitchFamily="49" charset="0"/>
              </a:rPr>
              <a:t>boolean</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myBool</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true</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a:ln>
                  <a:noFill/>
                </a:ln>
                <a:solidFill>
                  <a:srgbClr val="DD4A68"/>
                </a:solidFill>
                <a:effectLst/>
                <a:latin typeface="Consolas" panose="020B0609020204030204" pitchFamily="49" charset="0"/>
              </a:rPr>
              <a:t>String</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myText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669900"/>
                </a:solidFill>
                <a:effectLst/>
                <a:latin typeface="Consolas" panose="020B0609020204030204" pitchFamily="49" charset="0"/>
              </a:rPr>
              <a:t>"Hello"</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3">
            <a:extLst>
              <a:ext uri="{FF2B5EF4-FFF2-40B4-BE49-F238E27FC236}">
                <a16:creationId xmlns:a16="http://schemas.microsoft.com/office/drawing/2014/main" id="{1EB5DD48-A447-B862-BBD9-6F33625222D8}"/>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79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6221-00C6-8E48-B012-DBB51F236210}"/>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User Input (Scanner)</a:t>
            </a:r>
            <a:endParaRPr lang="en-US" dirty="0"/>
          </a:p>
        </p:txBody>
      </p:sp>
      <p:sp>
        <p:nvSpPr>
          <p:cNvPr id="3" name="Content Placeholder 2">
            <a:extLst>
              <a:ext uri="{FF2B5EF4-FFF2-40B4-BE49-F238E27FC236}">
                <a16:creationId xmlns:a16="http://schemas.microsoft.com/office/drawing/2014/main" id="{9623B1AC-AD91-1567-6BC4-43B00973A660}"/>
              </a:ext>
            </a:extLst>
          </p:cNvPr>
          <p:cNvSpPr>
            <a:spLocks noGrp="1"/>
          </p:cNvSpPr>
          <p:nvPr>
            <p:ph idx="1"/>
          </p:nvPr>
        </p:nvSpPr>
        <p:spPr/>
        <p:txBody>
          <a:bodyPr/>
          <a:lstStyle/>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import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java</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util</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Scanner</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708090"/>
                </a:solidFill>
                <a:effectLst/>
                <a:latin typeface="Consolas" panose="020B0609020204030204" pitchFamily="49" charset="0"/>
              </a:rPr>
              <a:t>// Import the Scanner class</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77AA"/>
                </a:solidFill>
                <a:effectLst/>
                <a:latin typeface="Consolas" panose="020B0609020204030204" pitchFamily="49" charset="0"/>
              </a:rPr>
              <a:t>class</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DD4A68"/>
                </a:solidFill>
                <a:effectLst/>
                <a:latin typeface="Consolas" panose="020B0609020204030204" pitchFamily="49" charset="0"/>
              </a:rPr>
              <a:t>Main</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457200" lvl="1" indent="0">
              <a:buNone/>
            </a:pPr>
            <a:r>
              <a:rPr kumimoji="0" lang="en-US" altLang="en-US" b="0" i="0" u="none" strike="noStrike" cap="none" normalizeH="0" baseline="0" dirty="0">
                <a:ln>
                  <a:noFill/>
                </a:ln>
                <a:solidFill>
                  <a:srgbClr val="0077AA"/>
                </a:solidFill>
                <a:effectLst/>
                <a:latin typeface="Consolas" panose="020B0609020204030204" pitchFamily="49" charset="0"/>
              </a:rPr>
              <a:t>public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static</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main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args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914400" lvl="2" indent="0">
              <a:buNone/>
            </a:pPr>
            <a:r>
              <a:rPr kumimoji="0" lang="en-US" altLang="en-US" b="0" i="0" u="none" strike="noStrike" cap="none" normalizeH="0" baseline="0" dirty="0">
                <a:ln>
                  <a:noFill/>
                </a:ln>
                <a:solidFill>
                  <a:srgbClr val="DD4A68"/>
                </a:solidFill>
                <a:effectLst/>
                <a:latin typeface="Consolas" panose="020B0609020204030204" pitchFamily="49" charset="0"/>
              </a:rPr>
              <a:t>Scanner</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new</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Scanner</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DD4A68"/>
                </a:solidFill>
                <a:effectLst/>
                <a:latin typeface="Consolas" panose="020B0609020204030204" pitchFamily="49" charset="0"/>
              </a:rPr>
              <a:t>System</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in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708090"/>
                </a:solidFill>
                <a:effectLst/>
                <a:latin typeface="Consolas" panose="020B0609020204030204" pitchFamily="49" charset="0"/>
              </a:rPr>
              <a:t>// Create a Scanner object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914400" lvl="2" indent="0">
              <a:buNone/>
            </a:pP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"Enter username"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914400" lvl="2" indent="0">
              <a:buNone/>
            </a:pPr>
            <a:r>
              <a:rPr kumimoji="0" lang="en-US" altLang="en-US" b="0" i="0" u="none" strike="noStrike" cap="none" normalizeH="0" baseline="0" dirty="0">
                <a:ln>
                  <a:noFill/>
                </a:ln>
                <a:solidFill>
                  <a:srgbClr val="DD4A68"/>
                </a:solidFill>
                <a:effectLst/>
                <a:latin typeface="Consolas" panose="020B0609020204030204" pitchFamily="49" charset="0"/>
              </a:rPr>
              <a:t>String</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myObj</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nextLine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708090"/>
                </a:solidFill>
                <a:effectLst/>
                <a:latin typeface="Consolas" panose="020B0609020204030204" pitchFamily="49" charset="0"/>
              </a:rPr>
              <a:t>// Read user input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"Username is: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rPr>
              <a:t>userName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708090"/>
                </a:solidFill>
                <a:effectLst/>
                <a:latin typeface="Consolas" panose="020B0609020204030204" pitchFamily="49" charset="0"/>
              </a:rPr>
              <a:t>// Output user input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457200" lvl="2" indent="0">
              <a:buNone/>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lvl="2" indent="0">
              <a:buNone/>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4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3">
            <a:extLst>
              <a:ext uri="{FF2B5EF4-FFF2-40B4-BE49-F238E27FC236}">
                <a16:creationId xmlns:a16="http://schemas.microsoft.com/office/drawing/2014/main" id="{7E8B3594-093E-8152-EBB8-59262778D82A}"/>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735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005D-6932-22E9-1EB6-5DF09F393A0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User Input (Scanner) cont.,</a:t>
            </a:r>
            <a:endParaRPr lang="en-US" dirty="0"/>
          </a:p>
        </p:txBody>
      </p:sp>
      <p:graphicFrame>
        <p:nvGraphicFramePr>
          <p:cNvPr id="4" name="Content Placeholder 3">
            <a:extLst>
              <a:ext uri="{FF2B5EF4-FFF2-40B4-BE49-F238E27FC236}">
                <a16:creationId xmlns:a16="http://schemas.microsoft.com/office/drawing/2014/main" id="{B02C94E0-A7FE-2E6F-C3F0-77A8316E6EE7}"/>
              </a:ext>
            </a:extLst>
          </p:cNvPr>
          <p:cNvGraphicFramePr>
            <a:graphicFrameLocks noGrp="1"/>
          </p:cNvGraphicFramePr>
          <p:nvPr>
            <p:ph idx="1"/>
          </p:nvPr>
        </p:nvGraphicFramePr>
        <p:xfrm>
          <a:off x="2218715" y="2812574"/>
          <a:ext cx="7754570" cy="2377440"/>
        </p:xfrm>
        <a:graphic>
          <a:graphicData uri="http://schemas.openxmlformats.org/drawingml/2006/table">
            <a:tbl>
              <a:tblPr/>
              <a:tblGrid>
                <a:gridCol w="3877285">
                  <a:extLst>
                    <a:ext uri="{9D8B030D-6E8A-4147-A177-3AD203B41FA5}">
                      <a16:colId xmlns:a16="http://schemas.microsoft.com/office/drawing/2014/main" val="1280115781"/>
                    </a:ext>
                  </a:extLst>
                </a:gridCol>
                <a:gridCol w="3877285">
                  <a:extLst>
                    <a:ext uri="{9D8B030D-6E8A-4147-A177-3AD203B41FA5}">
                      <a16:colId xmlns:a16="http://schemas.microsoft.com/office/drawing/2014/main" val="1621309229"/>
                    </a:ext>
                  </a:extLst>
                </a:gridCol>
              </a:tblGrid>
              <a:tr h="0">
                <a:tc>
                  <a:txBody>
                    <a:bodyPr/>
                    <a:lstStyle/>
                    <a:p>
                      <a:pPr algn="l" fontAlgn="t"/>
                      <a:r>
                        <a:rPr lang="en-US">
                          <a:effectLst/>
                        </a:rPr>
                        <a:t>nextBoolean()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a:effectLst/>
                        </a:rPr>
                        <a:t>Reads a boolean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075132992"/>
                  </a:ext>
                </a:extLst>
              </a:tr>
              <a:tr h="0">
                <a:tc>
                  <a:txBody>
                    <a:bodyPr/>
                    <a:lstStyle/>
                    <a:p>
                      <a:pPr algn="l" fontAlgn="t"/>
                      <a:r>
                        <a:rPr lang="en-US">
                          <a:effectLst/>
                        </a:rPr>
                        <a:t>nextByte()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a:effectLst/>
                        </a:rPr>
                        <a:t>Reads a byte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2671462"/>
                  </a:ext>
                </a:extLst>
              </a:tr>
              <a:tr h="0">
                <a:tc>
                  <a:txBody>
                    <a:bodyPr/>
                    <a:lstStyle/>
                    <a:p>
                      <a:pPr algn="l" fontAlgn="t"/>
                      <a:r>
                        <a:rPr lang="en-US">
                          <a:effectLst/>
                        </a:rPr>
                        <a:t>nextDouble()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a:effectLst/>
                        </a:rPr>
                        <a:t>Reads a double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35420377"/>
                  </a:ext>
                </a:extLst>
              </a:tr>
              <a:tr h="0">
                <a:tc>
                  <a:txBody>
                    <a:bodyPr/>
                    <a:lstStyle/>
                    <a:p>
                      <a:pPr algn="l" fontAlgn="t"/>
                      <a:r>
                        <a:rPr lang="en-US">
                          <a:effectLst/>
                        </a:rPr>
                        <a:t>nextFloat()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GB">
                          <a:effectLst/>
                        </a:rPr>
                        <a:t>Reads a float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1985138"/>
                  </a:ext>
                </a:extLst>
              </a:tr>
              <a:tr h="0">
                <a:tc>
                  <a:txBody>
                    <a:bodyPr/>
                    <a:lstStyle/>
                    <a:p>
                      <a:pPr algn="l" fontAlgn="t"/>
                      <a:r>
                        <a:rPr lang="en-US">
                          <a:effectLst/>
                        </a:rPr>
                        <a:t>nextInt()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GB">
                          <a:effectLst/>
                        </a:rPr>
                        <a:t>Reads a int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79545383"/>
                  </a:ext>
                </a:extLst>
              </a:tr>
              <a:tr h="0">
                <a:tc>
                  <a:txBody>
                    <a:bodyPr/>
                    <a:lstStyle/>
                    <a:p>
                      <a:pPr algn="l" fontAlgn="t"/>
                      <a:r>
                        <a:rPr lang="en-US">
                          <a:effectLst/>
                        </a:rPr>
                        <a:t>nextLine()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GB" dirty="0">
                          <a:effectLst/>
                        </a:rPr>
                        <a:t>Reads a String value from the user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11372774"/>
                  </a:ext>
                </a:extLst>
              </a:tr>
            </a:tbl>
          </a:graphicData>
        </a:graphic>
      </p:graphicFrame>
    </p:spTree>
    <p:extLst>
      <p:ext uri="{BB962C8B-B14F-4D97-AF65-F5344CB8AC3E}">
        <p14:creationId xmlns:p14="http://schemas.microsoft.com/office/powerpoint/2010/main" val="32208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671D-4F2C-7365-05FD-484B006B2936}"/>
              </a:ext>
            </a:extLst>
          </p:cNvPr>
          <p:cNvSpPr>
            <a:spLocks noGrp="1"/>
          </p:cNvSpPr>
          <p:nvPr>
            <p:ph type="title"/>
          </p:nvPr>
        </p:nvSpPr>
        <p:spPr/>
        <p:txBody>
          <a:bodyPr/>
          <a:lstStyle/>
          <a:p>
            <a:r>
              <a:rPr lang="en-GB" dirty="0"/>
              <a:t>Ex 2</a:t>
            </a:r>
            <a:endParaRPr lang="en-US" dirty="0"/>
          </a:p>
        </p:txBody>
      </p:sp>
      <p:sp>
        <p:nvSpPr>
          <p:cNvPr id="3" name="Content Placeholder 2">
            <a:extLst>
              <a:ext uri="{FF2B5EF4-FFF2-40B4-BE49-F238E27FC236}">
                <a16:creationId xmlns:a16="http://schemas.microsoft.com/office/drawing/2014/main" id="{2E2620D5-235A-544B-2EE8-70C3E49CD113}"/>
              </a:ext>
            </a:extLst>
          </p:cNvPr>
          <p:cNvSpPr>
            <a:spLocks noGrp="1"/>
          </p:cNvSpPr>
          <p:nvPr>
            <p:ph idx="1"/>
          </p:nvPr>
        </p:nvSpPr>
        <p:spPr/>
        <p:txBody>
          <a:bodyPr/>
          <a:lstStyle/>
          <a:p>
            <a:r>
              <a:rPr lang="en-GB" dirty="0"/>
              <a:t>Write an application that asks the user to enter two integers, obtains them from the user and prints their sum, product, difference and quotient (division). Use the techniques shown in Fig. 2.7. </a:t>
            </a:r>
            <a:endParaRPr lang="en-US" dirty="0"/>
          </a:p>
        </p:txBody>
      </p:sp>
    </p:spTree>
    <p:extLst>
      <p:ext uri="{BB962C8B-B14F-4D97-AF65-F5344CB8AC3E}">
        <p14:creationId xmlns:p14="http://schemas.microsoft.com/office/powerpoint/2010/main" val="86455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D7507-7C3F-0FF2-BB66-88DEC1A34B16}"/>
              </a:ext>
            </a:extLst>
          </p:cNvPr>
          <p:cNvSpPr>
            <a:spLocks noGrp="1"/>
          </p:cNvSpPr>
          <p:nvPr>
            <p:ph idx="1"/>
          </p:nvPr>
        </p:nvSpPr>
        <p:spPr>
          <a:xfrm>
            <a:off x="838200" y="186814"/>
            <a:ext cx="10515600" cy="5990150"/>
          </a:xfrm>
        </p:spPr>
        <p:txBody>
          <a:bodyPr>
            <a:normAutofit fontScale="62500" lnSpcReduction="20000"/>
          </a:bodyPr>
          <a:lstStyle/>
          <a:p>
            <a:pPr marL="0" indent="0">
              <a:buNone/>
            </a:pPr>
            <a:r>
              <a:rPr lang="en-US" dirty="0"/>
              <a:t>import </a:t>
            </a:r>
            <a:r>
              <a:rPr lang="en-US" dirty="0" err="1"/>
              <a:t>java.util.Scanner</a:t>
            </a:r>
            <a:r>
              <a:rPr lang="en-US" dirty="0"/>
              <a:t>; </a:t>
            </a:r>
          </a:p>
          <a:p>
            <a:pPr marL="0" indent="0">
              <a:buNone/>
            </a:pPr>
            <a:r>
              <a:rPr lang="en-US" dirty="0"/>
              <a:t>public class Calculate </a:t>
            </a:r>
          </a:p>
          <a:p>
            <a:pPr marL="0" indent="0">
              <a:buNone/>
            </a:pPr>
            <a:r>
              <a:rPr lang="en-US" dirty="0"/>
              <a:t>{ </a:t>
            </a:r>
          </a:p>
          <a:p>
            <a:pPr marL="0" indent="0">
              <a:buNone/>
            </a:pPr>
            <a:r>
              <a:rPr lang="en-US" dirty="0"/>
              <a:t>public static void main( String </a:t>
            </a:r>
            <a:r>
              <a:rPr lang="en-US" dirty="0" err="1"/>
              <a:t>args</a:t>
            </a:r>
            <a:r>
              <a:rPr lang="en-US" dirty="0"/>
              <a:t>[] ) { </a:t>
            </a:r>
          </a:p>
          <a:p>
            <a:pPr marL="0" indent="0">
              <a:buNone/>
            </a:pPr>
            <a:r>
              <a:rPr lang="en-US" dirty="0"/>
              <a:t>	Scanner input = new Scanner( System.in ); </a:t>
            </a:r>
          </a:p>
          <a:p>
            <a:pPr marL="0" indent="0">
              <a:buNone/>
            </a:pPr>
            <a:r>
              <a:rPr lang="en-US" dirty="0"/>
              <a:t>	int number1; // first number </a:t>
            </a:r>
          </a:p>
          <a:p>
            <a:pPr marL="0" indent="0">
              <a:buNone/>
            </a:pPr>
            <a:r>
              <a:rPr lang="en-US" dirty="0"/>
              <a:t>	int number2; // second number </a:t>
            </a:r>
          </a:p>
          <a:p>
            <a:pPr marL="0" indent="0">
              <a:buNone/>
            </a:pPr>
            <a:r>
              <a:rPr lang="en-US" dirty="0"/>
              <a:t>	</a:t>
            </a:r>
            <a:r>
              <a:rPr lang="en-US" dirty="0" err="1"/>
              <a:t>System.out.print</a:t>
            </a:r>
            <a:r>
              <a:rPr lang="en-US" dirty="0"/>
              <a:t>( "Enter first integer: " ); // prompt for input </a:t>
            </a:r>
          </a:p>
          <a:p>
            <a:pPr marL="0" indent="0">
              <a:buNone/>
            </a:pPr>
            <a:r>
              <a:rPr lang="en-US" dirty="0"/>
              <a:t>	number1 = </a:t>
            </a:r>
            <a:r>
              <a:rPr lang="en-US" dirty="0" err="1"/>
              <a:t>input.nextInt</a:t>
            </a:r>
            <a:r>
              <a:rPr lang="en-US" dirty="0"/>
              <a:t>(); // read first integer </a:t>
            </a:r>
          </a:p>
          <a:p>
            <a:pPr marL="0" indent="0">
              <a:buNone/>
            </a:pPr>
            <a:r>
              <a:rPr lang="en-US" dirty="0"/>
              <a:t>	</a:t>
            </a:r>
            <a:r>
              <a:rPr lang="en-US" dirty="0" err="1"/>
              <a:t>System.out.print</a:t>
            </a:r>
            <a:r>
              <a:rPr lang="en-US" dirty="0"/>
              <a:t>( "Enter second integer: " ); // prompt for input </a:t>
            </a:r>
          </a:p>
          <a:p>
            <a:pPr marL="0" indent="0">
              <a:buNone/>
            </a:pPr>
            <a:r>
              <a:rPr lang="en-US" dirty="0"/>
              <a:t>	number2 = </a:t>
            </a:r>
            <a:r>
              <a:rPr lang="en-US" dirty="0" err="1"/>
              <a:t>input.nextInt</a:t>
            </a:r>
            <a:r>
              <a:rPr lang="en-US" dirty="0"/>
              <a:t>(); // read second integer </a:t>
            </a:r>
          </a:p>
          <a:p>
            <a:pPr marL="0" indent="0">
              <a:buNone/>
            </a:pPr>
            <a:r>
              <a:rPr lang="en-US" dirty="0"/>
              <a:t>	// display results </a:t>
            </a:r>
          </a:p>
          <a:p>
            <a:pPr marL="0" indent="0">
              <a:buNone/>
            </a:pPr>
            <a:r>
              <a:rPr lang="en-US" dirty="0"/>
              <a:t>	</a:t>
            </a:r>
            <a:r>
              <a:rPr lang="en-US" dirty="0" err="1"/>
              <a:t>System.out.printf</a:t>
            </a:r>
            <a:r>
              <a:rPr lang="en-US" dirty="0"/>
              <a:t>( "\</a:t>
            </a:r>
            <a:r>
              <a:rPr lang="en-US" dirty="0" err="1"/>
              <a:t>nSum</a:t>
            </a:r>
            <a:r>
              <a:rPr lang="en-US" dirty="0"/>
              <a:t> is %d\n", ( number1 + number2 ) ); </a:t>
            </a:r>
          </a:p>
          <a:p>
            <a:pPr marL="0" indent="0">
              <a:buNone/>
            </a:pPr>
            <a:r>
              <a:rPr lang="en-US" dirty="0"/>
              <a:t>	</a:t>
            </a:r>
            <a:r>
              <a:rPr lang="en-US" dirty="0" err="1"/>
              <a:t>System.out.printf</a:t>
            </a:r>
            <a:r>
              <a:rPr lang="en-US" dirty="0"/>
              <a:t>( "Product is %d\n", ( number1 * number2 ) ); </a:t>
            </a:r>
          </a:p>
          <a:p>
            <a:pPr marL="0" indent="0">
              <a:buNone/>
            </a:pPr>
            <a:r>
              <a:rPr lang="en-US" dirty="0"/>
              <a:t>	</a:t>
            </a:r>
            <a:r>
              <a:rPr lang="en-US" dirty="0" err="1"/>
              <a:t>System.out.printf</a:t>
            </a:r>
            <a:r>
              <a:rPr lang="en-US" dirty="0"/>
              <a:t>( "Difference is %d\n", ( number1 - number2 ) ); </a:t>
            </a:r>
          </a:p>
          <a:p>
            <a:pPr marL="0" indent="0">
              <a:buNone/>
            </a:pPr>
            <a:r>
              <a:rPr lang="en-US" dirty="0"/>
              <a:t>	 </a:t>
            </a:r>
            <a:r>
              <a:rPr lang="en-US" dirty="0" err="1"/>
              <a:t>System.out.printf</a:t>
            </a:r>
            <a:r>
              <a:rPr lang="en-US" dirty="0"/>
              <a:t>( "Quotient is %d\n", ( number1 / number2 ) ); </a:t>
            </a:r>
          </a:p>
          <a:p>
            <a:pPr marL="0" indent="0">
              <a:buNone/>
            </a:pPr>
            <a:r>
              <a:rPr lang="en-US" dirty="0"/>
              <a:t>	 } // end main </a:t>
            </a:r>
          </a:p>
          <a:p>
            <a:pPr marL="0" indent="0">
              <a:buNone/>
            </a:pPr>
            <a:r>
              <a:rPr lang="en-US" dirty="0"/>
              <a:t>} // end class Calculate </a:t>
            </a:r>
          </a:p>
        </p:txBody>
      </p:sp>
    </p:spTree>
    <p:extLst>
      <p:ext uri="{BB962C8B-B14F-4D97-AF65-F5344CB8AC3E}">
        <p14:creationId xmlns:p14="http://schemas.microsoft.com/office/powerpoint/2010/main" val="340710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BBCB-0AEE-EE43-8DCC-769E61B2B22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The if Statement</a:t>
            </a:r>
            <a:endParaRPr lang="en-US" dirty="0"/>
          </a:p>
        </p:txBody>
      </p:sp>
      <p:sp>
        <p:nvSpPr>
          <p:cNvPr id="3" name="Content Placeholder 2">
            <a:extLst>
              <a:ext uri="{FF2B5EF4-FFF2-40B4-BE49-F238E27FC236}">
                <a16:creationId xmlns:a16="http://schemas.microsoft.com/office/drawing/2014/main" id="{B0D63CB9-1677-A6F6-5029-3418C30A6910}"/>
              </a:ext>
            </a:extLst>
          </p:cNvPr>
          <p:cNvSpPr>
            <a:spLocks noGrp="1"/>
          </p:cNvSpPr>
          <p:nvPr>
            <p:ph idx="1"/>
          </p:nvPr>
        </p:nvSpPr>
        <p:spPr/>
        <p:txBody>
          <a:bodyPr>
            <a:normAutofit lnSpcReduction="10000"/>
          </a:bodyPr>
          <a:lstStyle/>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990055"/>
                </a:solidFill>
                <a:effectLst/>
                <a:latin typeface="Consolas" panose="020B0609020204030204" pitchFamily="49" charset="0"/>
              </a:rPr>
              <a:t>20</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A6E3A"/>
                </a:solidFill>
                <a:effectLst/>
                <a:latin typeface="Consolas" panose="020B0609020204030204" pitchFamily="49" charset="0"/>
              </a:rPr>
              <a:t>&gt;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18</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457200" lvl="1" indent="0">
              <a:buNone/>
            </a:pP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"20 is greater than 18"</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lvl="1" indent="0">
              <a:buNone/>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5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int</a:t>
            </a:r>
            <a:r>
              <a:rPr kumimoji="0" lang="en-US" altLang="en-US" sz="2800" b="0" i="0" u="none" strike="noStrike" cap="none" normalizeH="0" baseline="0" dirty="0">
                <a:ln>
                  <a:noFill/>
                </a:ln>
                <a:solidFill>
                  <a:srgbClr val="000000"/>
                </a:solidFill>
                <a:effectLst/>
                <a:latin typeface="Consolas" panose="020B0609020204030204" pitchFamily="49" charset="0"/>
              </a:rPr>
              <a:t> x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20</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int</a:t>
            </a:r>
            <a:r>
              <a:rPr kumimoji="0" lang="en-US" altLang="en-US" sz="2800" b="0" i="0" u="none" strike="noStrike" cap="none" normalizeH="0" baseline="0" dirty="0">
                <a:ln>
                  <a:noFill/>
                </a:ln>
                <a:solidFill>
                  <a:srgbClr val="000000"/>
                </a:solidFill>
                <a:effectLst/>
                <a:latin typeface="Consolas" panose="020B0609020204030204" pitchFamily="49" charset="0"/>
              </a:rPr>
              <a:t> y </a:t>
            </a:r>
            <a:r>
              <a:rPr kumimoji="0" lang="en-US" altLang="en-US" sz="2800" b="0" i="0" u="none" strike="noStrike" cap="none" normalizeH="0" baseline="0" dirty="0">
                <a:ln>
                  <a:noFill/>
                </a:ln>
                <a:solidFill>
                  <a:srgbClr val="9A6E3A"/>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0055"/>
                </a:solidFill>
                <a:effectLst/>
                <a:latin typeface="Consolas" panose="020B0609020204030204" pitchFamily="49" charset="0"/>
              </a:rPr>
              <a:t>18</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0" indent="0">
              <a:buNone/>
            </a:pPr>
            <a:r>
              <a:rPr kumimoji="0" lang="en-US" altLang="en-US" sz="2800" b="0" i="0" u="none" strike="noStrike" cap="none" normalizeH="0" baseline="0" dirty="0">
                <a:ln>
                  <a:noFill/>
                </a:ln>
                <a:solidFill>
                  <a:srgbClr val="0077AA"/>
                </a:solidFill>
                <a:effectLst/>
                <a:latin typeface="Consolas" panose="020B0609020204030204" pitchFamily="49" charset="0"/>
              </a:rPr>
              <a:t>if</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x </a:t>
            </a:r>
            <a:r>
              <a:rPr kumimoji="0" lang="en-US" altLang="en-US" sz="2800" b="0" i="0" u="none" strike="noStrike" cap="none" normalizeH="0" baseline="0" dirty="0">
                <a:ln>
                  <a:noFill/>
                </a:ln>
                <a:solidFill>
                  <a:srgbClr val="9A6E3A"/>
                </a:solidFill>
                <a:effectLst/>
                <a:latin typeface="Consolas" panose="020B0609020204030204" pitchFamily="49" charset="0"/>
              </a:rPr>
              <a:t>&gt;</a:t>
            </a:r>
            <a:r>
              <a:rPr kumimoji="0" lang="en-US" altLang="en-US" sz="2800" b="0" i="0" u="none" strike="noStrike" cap="none" normalizeH="0" baseline="0" dirty="0">
                <a:ln>
                  <a:noFill/>
                </a:ln>
                <a:solidFill>
                  <a:srgbClr val="000000"/>
                </a:solidFill>
                <a:effectLst/>
                <a:latin typeface="Consolas" panose="020B0609020204030204" pitchFamily="49" charset="0"/>
              </a:rPr>
              <a:t> y</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p>
          <a:p>
            <a:pPr marL="457200" lvl="1" indent="0">
              <a:buNone/>
            </a:pPr>
            <a:r>
              <a:rPr kumimoji="0" lang="en-US" altLang="en-US" b="0" i="0" u="none" strike="noStrike" cap="none" normalizeH="0" baseline="0" dirty="0" err="1">
                <a:ln>
                  <a:noFill/>
                </a:ln>
                <a:solidFill>
                  <a:srgbClr val="DD4A68"/>
                </a:solidFill>
                <a:effectLst/>
                <a:latin typeface="Consolas" panose="020B0609020204030204" pitchFamily="49" charset="0"/>
              </a:rPr>
              <a:t>System</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out</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println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"x is greater than y"</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457200" lvl="1" indent="0">
              <a:buNone/>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5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Rectangle 2">
            <a:extLst>
              <a:ext uri="{FF2B5EF4-FFF2-40B4-BE49-F238E27FC236}">
                <a16:creationId xmlns:a16="http://schemas.microsoft.com/office/drawing/2014/main" id="{D23E7C59-AD7B-CC2C-51BE-3C53A5AA8777}"/>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E0D6845-9666-8996-0518-7DB224280FDE}"/>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440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DB41-BA07-52B1-C7DF-48B4FCF3B88F}"/>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Conditions and If Statements</a:t>
            </a:r>
            <a:endParaRPr lang="en-US" dirty="0"/>
          </a:p>
        </p:txBody>
      </p:sp>
      <p:sp>
        <p:nvSpPr>
          <p:cNvPr id="3" name="Content Placeholder 2">
            <a:extLst>
              <a:ext uri="{FF2B5EF4-FFF2-40B4-BE49-F238E27FC236}">
                <a16:creationId xmlns:a16="http://schemas.microsoft.com/office/drawing/2014/main" id="{9D941CBF-7C36-0C2B-157B-7D4848DD2205}"/>
              </a:ext>
            </a:extLst>
          </p:cNvPr>
          <p:cNvSpPr>
            <a:spLocks noGrp="1"/>
          </p:cNvSpPr>
          <p:nvPr>
            <p:ph idx="1"/>
          </p:nvPr>
        </p:nvSpPr>
        <p:spPr/>
        <p:txBody>
          <a:bodyPr/>
          <a:lstStyle/>
          <a:p>
            <a:pPr algn="l">
              <a:buFont typeface="Arial" panose="020B0604020202020204" pitchFamily="34" charset="0"/>
              <a:buChar char="•"/>
            </a:pPr>
            <a:r>
              <a:rPr lang="en-GB" b="0" i="0" dirty="0">
                <a:solidFill>
                  <a:srgbClr val="000000"/>
                </a:solidFill>
                <a:effectLst/>
                <a:latin typeface="Verdana" panose="020B0604030504040204" pitchFamily="34" charset="0"/>
              </a:rPr>
              <a:t>Less than: </a:t>
            </a:r>
            <a:r>
              <a:rPr lang="en-GB" b="0" i="0" dirty="0">
                <a:solidFill>
                  <a:srgbClr val="DC143C"/>
                </a:solidFill>
                <a:effectLst/>
                <a:latin typeface="Consolas" panose="020B0609020204030204" pitchFamily="49" charset="0"/>
              </a:rPr>
              <a:t>a &lt; b</a:t>
            </a:r>
            <a:endParaRPr lang="en-GB" b="0" i="0" dirty="0">
              <a:solidFill>
                <a:srgbClr val="000000"/>
              </a:solidFill>
              <a:effectLst/>
              <a:latin typeface="Verdana" panose="020B0604030504040204" pitchFamily="34" charset="0"/>
            </a:endParaRPr>
          </a:p>
          <a:p>
            <a:pPr algn="l">
              <a:buFont typeface="Arial" panose="020B0604020202020204" pitchFamily="34" charset="0"/>
              <a:buChar char="•"/>
            </a:pPr>
            <a:r>
              <a:rPr lang="en-GB" b="0" i="0" dirty="0">
                <a:solidFill>
                  <a:srgbClr val="000000"/>
                </a:solidFill>
                <a:effectLst/>
                <a:latin typeface="Verdana" panose="020B0604030504040204" pitchFamily="34" charset="0"/>
              </a:rPr>
              <a:t>Less than or equal to: </a:t>
            </a:r>
            <a:r>
              <a:rPr lang="en-GB" b="0" i="0" dirty="0">
                <a:solidFill>
                  <a:srgbClr val="DC143C"/>
                </a:solidFill>
                <a:effectLst/>
                <a:latin typeface="Consolas" panose="020B0609020204030204" pitchFamily="49" charset="0"/>
              </a:rPr>
              <a:t>a &lt;= b</a:t>
            </a:r>
            <a:endParaRPr lang="en-GB" b="0" i="0" dirty="0">
              <a:solidFill>
                <a:srgbClr val="000000"/>
              </a:solidFill>
              <a:effectLst/>
              <a:latin typeface="Verdana" panose="020B0604030504040204" pitchFamily="34" charset="0"/>
            </a:endParaRPr>
          </a:p>
          <a:p>
            <a:pPr algn="l">
              <a:buFont typeface="Arial" panose="020B0604020202020204" pitchFamily="34" charset="0"/>
              <a:buChar char="•"/>
            </a:pPr>
            <a:r>
              <a:rPr lang="en-GB" b="0" i="0" dirty="0">
                <a:solidFill>
                  <a:srgbClr val="000000"/>
                </a:solidFill>
                <a:effectLst/>
                <a:latin typeface="Verdana" panose="020B0604030504040204" pitchFamily="34" charset="0"/>
              </a:rPr>
              <a:t>Greater than: </a:t>
            </a:r>
            <a:r>
              <a:rPr lang="en-GB" b="0" i="0" dirty="0">
                <a:solidFill>
                  <a:srgbClr val="DC143C"/>
                </a:solidFill>
                <a:effectLst/>
                <a:latin typeface="Consolas" panose="020B0609020204030204" pitchFamily="49" charset="0"/>
              </a:rPr>
              <a:t>a &gt; b</a:t>
            </a:r>
            <a:endParaRPr lang="en-GB" b="0" i="0" dirty="0">
              <a:solidFill>
                <a:srgbClr val="000000"/>
              </a:solidFill>
              <a:effectLst/>
              <a:latin typeface="Verdana" panose="020B0604030504040204" pitchFamily="34" charset="0"/>
            </a:endParaRPr>
          </a:p>
          <a:p>
            <a:pPr algn="l">
              <a:buFont typeface="Arial" panose="020B0604020202020204" pitchFamily="34" charset="0"/>
              <a:buChar char="•"/>
            </a:pPr>
            <a:r>
              <a:rPr lang="en-GB" b="0" i="0" dirty="0">
                <a:solidFill>
                  <a:srgbClr val="000000"/>
                </a:solidFill>
                <a:effectLst/>
                <a:latin typeface="Verdana" panose="020B0604030504040204" pitchFamily="34" charset="0"/>
              </a:rPr>
              <a:t>Greater than or equal to: </a:t>
            </a:r>
            <a:r>
              <a:rPr lang="en-GB" b="0" i="0" dirty="0">
                <a:solidFill>
                  <a:srgbClr val="DC143C"/>
                </a:solidFill>
                <a:effectLst/>
                <a:latin typeface="Consolas" panose="020B0609020204030204" pitchFamily="49" charset="0"/>
              </a:rPr>
              <a:t>a &gt;= b</a:t>
            </a:r>
            <a:endParaRPr lang="en-GB" b="0" i="0" dirty="0">
              <a:solidFill>
                <a:srgbClr val="000000"/>
              </a:solidFill>
              <a:effectLst/>
              <a:latin typeface="Verdana" panose="020B0604030504040204" pitchFamily="34" charset="0"/>
            </a:endParaRPr>
          </a:p>
          <a:p>
            <a:pPr algn="l">
              <a:buFont typeface="Arial" panose="020B0604020202020204" pitchFamily="34" charset="0"/>
              <a:buChar char="•"/>
            </a:pPr>
            <a:r>
              <a:rPr lang="en-GB" b="0" i="0" dirty="0">
                <a:solidFill>
                  <a:srgbClr val="000000"/>
                </a:solidFill>
                <a:effectLst/>
                <a:latin typeface="Verdana" panose="020B0604030504040204" pitchFamily="34" charset="0"/>
              </a:rPr>
              <a:t>Equal to </a:t>
            </a:r>
            <a:r>
              <a:rPr lang="en-GB" b="0" i="0" dirty="0">
                <a:solidFill>
                  <a:srgbClr val="DC143C"/>
                </a:solidFill>
                <a:effectLst/>
                <a:latin typeface="Consolas" panose="020B0609020204030204" pitchFamily="49" charset="0"/>
              </a:rPr>
              <a:t>a == b</a:t>
            </a:r>
            <a:endParaRPr lang="en-GB" b="0" i="0" dirty="0">
              <a:solidFill>
                <a:srgbClr val="000000"/>
              </a:solidFill>
              <a:effectLst/>
              <a:latin typeface="Verdana" panose="020B0604030504040204" pitchFamily="34" charset="0"/>
            </a:endParaRPr>
          </a:p>
          <a:p>
            <a:pPr algn="l">
              <a:buFont typeface="Arial" panose="020B0604020202020204" pitchFamily="34" charset="0"/>
              <a:buChar char="•"/>
            </a:pPr>
            <a:r>
              <a:rPr lang="en-GB" b="0" i="0" dirty="0">
                <a:solidFill>
                  <a:srgbClr val="000000"/>
                </a:solidFill>
                <a:effectLst/>
                <a:latin typeface="Verdana" panose="020B0604030504040204" pitchFamily="34" charset="0"/>
              </a:rPr>
              <a:t>Not Equal to: </a:t>
            </a:r>
            <a:r>
              <a:rPr lang="en-GB" b="0" i="0" dirty="0">
                <a:solidFill>
                  <a:srgbClr val="DC143C"/>
                </a:solidFill>
                <a:effectLst/>
                <a:latin typeface="Consolas" panose="020B0609020204030204" pitchFamily="49" charset="0"/>
              </a:rPr>
              <a:t>a != b</a:t>
            </a:r>
            <a:endParaRPr lang="en-GB"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4211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E751-6C83-0CA2-65AA-DBC11C8ADA2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Output / Print</a:t>
            </a:r>
            <a:endParaRPr lang="en-US" dirty="0"/>
          </a:p>
        </p:txBody>
      </p:sp>
      <p:sp>
        <p:nvSpPr>
          <p:cNvPr id="3" name="Content Placeholder 2">
            <a:extLst>
              <a:ext uri="{FF2B5EF4-FFF2-40B4-BE49-F238E27FC236}">
                <a16:creationId xmlns:a16="http://schemas.microsoft.com/office/drawing/2014/main" id="{FB92B148-9B37-2576-A416-A220477B0765}"/>
              </a:ext>
            </a:extLst>
          </p:cNvPr>
          <p:cNvSpPr>
            <a:spLocks noGrp="1"/>
          </p:cNvSpPr>
          <p:nvPr>
            <p:ph idx="1"/>
          </p:nvPr>
        </p:nvSpPr>
        <p:spPr/>
        <p:txBody>
          <a:bodyPr/>
          <a:lstStyle/>
          <a:p>
            <a:r>
              <a:rPr kumimoji="0" lang="en-US" altLang="en-US" sz="2800" b="0" i="0" u="none" strike="noStrike" cap="none" normalizeH="0" baseline="0" dirty="0" err="1">
                <a:ln>
                  <a:noFill/>
                </a:ln>
                <a:solidFill>
                  <a:srgbClr val="DD4A68"/>
                </a:solidFill>
                <a:effectLst/>
                <a:latin typeface="Consolas" panose="020B0609020204030204" pitchFamily="49" charset="0"/>
              </a:rPr>
              <a:t>System</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println</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669900"/>
                </a:solidFill>
                <a:effectLst/>
                <a:latin typeface="Consolas" panose="020B0609020204030204" pitchFamily="49" charset="0"/>
              </a:rPr>
              <a:t>"Hello World!"</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r>
              <a:rPr kumimoji="0" lang="en-US" altLang="en-US" sz="2800" b="0" i="0" u="none" strike="noStrike" cap="none" normalizeH="0" baseline="0" dirty="0" err="1">
                <a:ln>
                  <a:noFill/>
                </a:ln>
                <a:solidFill>
                  <a:srgbClr val="DD4A68"/>
                </a:solidFill>
                <a:effectLst/>
                <a:latin typeface="Consolas" panose="020B0609020204030204" pitchFamily="49" charset="0"/>
              </a:rPr>
              <a:t>System</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print</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669900"/>
                </a:solidFill>
                <a:effectLst/>
                <a:latin typeface="Consolas" panose="020B0609020204030204" pitchFamily="49" charset="0"/>
              </a:rPr>
              <a:t>"Hello World! "</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DD4A68"/>
                </a:solidFill>
                <a:effectLst/>
                <a:latin typeface="Consolas" panose="020B0609020204030204" pitchFamily="49" charset="0"/>
              </a:rPr>
              <a:t>System</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out</a:t>
            </a:r>
            <a:r>
              <a:rPr kumimoji="0" lang="en-US" altLang="en-US" sz="2800" b="0" i="0" u="none" strike="noStrike" cap="none" normalizeH="0" baseline="0" dirty="0" err="1">
                <a:ln>
                  <a:noFill/>
                </a:ln>
                <a:solidFill>
                  <a:srgbClr val="999999"/>
                </a:solidFill>
                <a:effectLst/>
                <a:latin typeface="Consolas" panose="020B0609020204030204" pitchFamily="49" charset="0"/>
              </a:rPr>
              <a:t>.</a:t>
            </a:r>
            <a:r>
              <a:rPr kumimoji="0" lang="en-US" altLang="en-US" sz="2800" b="0" i="0" u="none" strike="noStrike" cap="none" normalizeH="0" baseline="0" dirty="0" err="1">
                <a:ln>
                  <a:noFill/>
                </a:ln>
                <a:solidFill>
                  <a:srgbClr val="DD4A68"/>
                </a:solidFill>
                <a:effectLst/>
                <a:latin typeface="Consolas" panose="020B0609020204030204" pitchFamily="49" charset="0"/>
              </a:rPr>
              <a:t>print</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800" b="0" i="0" u="none" strike="noStrike" cap="none" normalizeH="0" baseline="0" dirty="0">
                <a:ln>
                  <a:noFill/>
                </a:ln>
                <a:solidFill>
                  <a:srgbClr val="669900"/>
                </a:solidFill>
                <a:effectLst/>
                <a:latin typeface="Consolas" panose="020B0609020204030204" pitchFamily="49" charset="0"/>
              </a:rPr>
              <a:t>"I will print on the same line."</a:t>
            </a:r>
            <a:r>
              <a:rPr kumimoji="0" lang="en-US" altLang="en-US" sz="28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
        <p:nvSpPr>
          <p:cNvPr id="6" name="Rectangle 4">
            <a:extLst>
              <a:ext uri="{FF2B5EF4-FFF2-40B4-BE49-F238E27FC236}">
                <a16:creationId xmlns:a16="http://schemas.microsoft.com/office/drawing/2014/main" id="{C1628158-6351-2455-8DF0-060091793504}"/>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0536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3C1E-3359-02AF-AAB9-3C561F5CAD85}"/>
              </a:ext>
            </a:extLst>
          </p:cNvPr>
          <p:cNvSpPr>
            <a:spLocks noGrp="1"/>
          </p:cNvSpPr>
          <p:nvPr>
            <p:ph type="title"/>
          </p:nvPr>
        </p:nvSpPr>
        <p:spPr/>
        <p:txBody>
          <a:bodyPr/>
          <a:lstStyle/>
          <a:p>
            <a:r>
              <a:rPr lang="en-GB" dirty="0"/>
              <a:t>Ex 3</a:t>
            </a:r>
            <a:endParaRPr lang="en-US" dirty="0"/>
          </a:p>
        </p:txBody>
      </p:sp>
      <p:sp>
        <p:nvSpPr>
          <p:cNvPr id="3" name="Content Placeholder 2">
            <a:extLst>
              <a:ext uri="{FF2B5EF4-FFF2-40B4-BE49-F238E27FC236}">
                <a16:creationId xmlns:a16="http://schemas.microsoft.com/office/drawing/2014/main" id="{5BCBD1D1-D201-75DB-DA03-E881375955D4}"/>
              </a:ext>
            </a:extLst>
          </p:cNvPr>
          <p:cNvSpPr>
            <a:spLocks noGrp="1"/>
          </p:cNvSpPr>
          <p:nvPr>
            <p:ph idx="1"/>
          </p:nvPr>
        </p:nvSpPr>
        <p:spPr/>
        <p:txBody>
          <a:bodyPr/>
          <a:lstStyle/>
          <a:p>
            <a:r>
              <a:rPr lang="en-GB" dirty="0"/>
              <a:t>Write an application that asks the user to enter two integers, obtains them from the user and displays the larger number followed by the words "is larger". If the numbers are equal, print the message "These numbers are equal." Use the techniques shown in Fig. 2.15.</a:t>
            </a:r>
            <a:endParaRPr lang="en-US" dirty="0"/>
          </a:p>
        </p:txBody>
      </p:sp>
    </p:spTree>
    <p:extLst>
      <p:ext uri="{BB962C8B-B14F-4D97-AF65-F5344CB8AC3E}">
        <p14:creationId xmlns:p14="http://schemas.microsoft.com/office/powerpoint/2010/main" val="409877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6161A-B835-A1E0-2FF3-101E8427010B}"/>
              </a:ext>
            </a:extLst>
          </p:cNvPr>
          <p:cNvSpPr>
            <a:spLocks noGrp="1"/>
          </p:cNvSpPr>
          <p:nvPr>
            <p:ph idx="1"/>
          </p:nvPr>
        </p:nvSpPr>
        <p:spPr>
          <a:xfrm>
            <a:off x="838200" y="353961"/>
            <a:ext cx="10515600" cy="5823002"/>
          </a:xfrm>
        </p:spPr>
        <p:txBody>
          <a:bodyPr>
            <a:normAutofit fontScale="55000" lnSpcReduction="20000"/>
          </a:bodyPr>
          <a:lstStyle/>
          <a:p>
            <a:pPr marL="0" indent="0">
              <a:buNone/>
            </a:pPr>
            <a:r>
              <a:rPr lang="en-GB" dirty="0"/>
              <a:t>import </a:t>
            </a:r>
            <a:r>
              <a:rPr lang="en-GB" dirty="0" err="1"/>
              <a:t>java.util.Scanner</a:t>
            </a:r>
            <a:r>
              <a:rPr lang="en-GB" dirty="0"/>
              <a:t>;</a:t>
            </a:r>
          </a:p>
          <a:p>
            <a:pPr marL="0" indent="0">
              <a:buNone/>
            </a:pPr>
            <a:r>
              <a:rPr lang="en-GB" dirty="0"/>
              <a:t>public class Larger </a:t>
            </a:r>
          </a:p>
          <a:p>
            <a:pPr marL="0" indent="0">
              <a:buNone/>
            </a:pPr>
            <a:r>
              <a:rPr lang="en-US" dirty="0"/>
              <a:t>{</a:t>
            </a:r>
          </a:p>
          <a:p>
            <a:pPr marL="0" indent="0">
              <a:buNone/>
            </a:pPr>
            <a:r>
              <a:rPr lang="en-US" dirty="0"/>
              <a:t>public static void main( String </a:t>
            </a:r>
            <a:r>
              <a:rPr lang="en-US" dirty="0" err="1"/>
              <a:t>args</a:t>
            </a:r>
            <a:r>
              <a:rPr lang="en-US" dirty="0"/>
              <a:t>[] ) </a:t>
            </a:r>
          </a:p>
          <a:p>
            <a:pPr marL="0" indent="0">
              <a:buNone/>
            </a:pPr>
            <a:r>
              <a:rPr lang="en-US" dirty="0"/>
              <a:t> 	{	</a:t>
            </a:r>
          </a:p>
          <a:p>
            <a:pPr marL="0" indent="0">
              <a:buNone/>
            </a:pPr>
            <a:r>
              <a:rPr lang="en-US" dirty="0"/>
              <a:t>	Scanner input = new Scanner( System.in ); </a:t>
            </a:r>
          </a:p>
          <a:p>
            <a:pPr marL="0" indent="0">
              <a:buNone/>
            </a:pPr>
            <a:r>
              <a:rPr lang="en-US" dirty="0"/>
              <a:t>	int number1; // first number to compare </a:t>
            </a:r>
          </a:p>
          <a:p>
            <a:pPr marL="0" indent="0">
              <a:buNone/>
            </a:pPr>
            <a:r>
              <a:rPr lang="en-US" dirty="0"/>
              <a:t>	int number2; // second number to compare </a:t>
            </a:r>
          </a:p>
          <a:p>
            <a:pPr marL="0" indent="0">
              <a:buNone/>
            </a:pPr>
            <a:r>
              <a:rPr lang="en-US" dirty="0"/>
              <a:t>	</a:t>
            </a:r>
            <a:r>
              <a:rPr lang="en-US" dirty="0" err="1"/>
              <a:t>System.out.print</a:t>
            </a:r>
            <a:r>
              <a:rPr lang="en-US" dirty="0"/>
              <a:t>( "Enter first integer: " ); // prompt for input </a:t>
            </a:r>
          </a:p>
          <a:p>
            <a:pPr marL="0" indent="0">
              <a:buNone/>
            </a:pPr>
            <a:r>
              <a:rPr lang="en-US" dirty="0"/>
              <a:t>	number1 = </a:t>
            </a:r>
            <a:r>
              <a:rPr lang="en-US" dirty="0" err="1"/>
              <a:t>input.nextInt</a:t>
            </a:r>
            <a:r>
              <a:rPr lang="en-US" dirty="0"/>
              <a:t>(); // read first number </a:t>
            </a:r>
          </a:p>
          <a:p>
            <a:pPr marL="0" indent="0">
              <a:buNone/>
            </a:pPr>
            <a:r>
              <a:rPr lang="en-US" dirty="0"/>
              <a:t>	</a:t>
            </a:r>
            <a:r>
              <a:rPr lang="en-US" dirty="0" err="1"/>
              <a:t>System.out.print</a:t>
            </a:r>
            <a:r>
              <a:rPr lang="en-US" dirty="0"/>
              <a:t>( "Enter second integer: " ); // prompt for input </a:t>
            </a:r>
          </a:p>
          <a:p>
            <a:pPr marL="0" indent="0">
              <a:buNone/>
            </a:pPr>
            <a:r>
              <a:rPr lang="en-US" dirty="0"/>
              <a:t>	number2 = </a:t>
            </a:r>
            <a:r>
              <a:rPr lang="en-US" dirty="0" err="1"/>
              <a:t>input.nextInt</a:t>
            </a:r>
            <a:r>
              <a:rPr lang="en-US" dirty="0"/>
              <a:t>(); // read second number </a:t>
            </a:r>
          </a:p>
          <a:p>
            <a:pPr marL="0" indent="0">
              <a:buNone/>
            </a:pPr>
            <a:r>
              <a:rPr lang="en-US" dirty="0"/>
              <a:t>	if ( number1 &gt; number2 ) </a:t>
            </a:r>
          </a:p>
          <a:p>
            <a:pPr marL="0" indent="0">
              <a:buNone/>
            </a:pPr>
            <a:r>
              <a:rPr lang="en-US" dirty="0"/>
              <a:t>		</a:t>
            </a:r>
            <a:r>
              <a:rPr lang="en-US" dirty="0" err="1"/>
              <a:t>System.out.printf</a:t>
            </a:r>
            <a:r>
              <a:rPr lang="en-US" dirty="0"/>
              <a:t>( "%d is larger\n", number1 ); </a:t>
            </a:r>
          </a:p>
          <a:p>
            <a:pPr marL="0" indent="0">
              <a:buNone/>
            </a:pPr>
            <a:r>
              <a:rPr lang="en-US" dirty="0"/>
              <a:t>	if ( number1 &lt; number2 ) </a:t>
            </a:r>
          </a:p>
          <a:p>
            <a:pPr marL="0" indent="0">
              <a:buNone/>
            </a:pPr>
            <a:r>
              <a:rPr lang="en-US" dirty="0"/>
              <a:t>		</a:t>
            </a:r>
            <a:r>
              <a:rPr lang="en-US" dirty="0" err="1"/>
              <a:t>System.out.printf</a:t>
            </a:r>
            <a:r>
              <a:rPr lang="en-US" dirty="0"/>
              <a:t>( "%d is larger\n", number2 ); </a:t>
            </a:r>
          </a:p>
          <a:p>
            <a:pPr marL="0" indent="0">
              <a:buNone/>
            </a:pPr>
            <a:r>
              <a:rPr lang="en-US" dirty="0"/>
              <a:t>	if ( number1 == number2 ) </a:t>
            </a:r>
          </a:p>
          <a:p>
            <a:pPr marL="0" indent="0">
              <a:buNone/>
            </a:pPr>
            <a:r>
              <a:rPr lang="en-US" dirty="0"/>
              <a:t>		</a:t>
            </a:r>
            <a:r>
              <a:rPr lang="en-US" dirty="0" err="1"/>
              <a:t>System.out.println</a:t>
            </a:r>
            <a:r>
              <a:rPr lang="en-US" dirty="0"/>
              <a:t>( "These numbers are equal\n" ); </a:t>
            </a:r>
          </a:p>
          <a:p>
            <a:pPr marL="0" indent="0">
              <a:buNone/>
            </a:pPr>
            <a:r>
              <a:rPr lang="en-US" dirty="0"/>
              <a:t>	} // end main </a:t>
            </a:r>
          </a:p>
          <a:p>
            <a:pPr marL="0" indent="0">
              <a:buNone/>
            </a:pPr>
            <a:r>
              <a:rPr lang="en-US" dirty="0"/>
              <a:t> } // end class Larger </a:t>
            </a:r>
          </a:p>
        </p:txBody>
      </p:sp>
    </p:spTree>
    <p:extLst>
      <p:ext uri="{BB962C8B-B14F-4D97-AF65-F5344CB8AC3E}">
        <p14:creationId xmlns:p14="http://schemas.microsoft.com/office/powerpoint/2010/main" val="337590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D588-6813-B073-01E6-778F7464DD3E}"/>
              </a:ext>
            </a:extLst>
          </p:cNvPr>
          <p:cNvSpPr>
            <a:spLocks noGrp="1"/>
          </p:cNvSpPr>
          <p:nvPr>
            <p:ph type="title"/>
          </p:nvPr>
        </p:nvSpPr>
        <p:spPr/>
        <p:txBody>
          <a:bodyPr/>
          <a:lstStyle/>
          <a:p>
            <a:r>
              <a:rPr lang="en-US" dirty="0"/>
              <a:t>Ex 4</a:t>
            </a:r>
          </a:p>
        </p:txBody>
      </p:sp>
      <p:sp>
        <p:nvSpPr>
          <p:cNvPr id="3" name="Content Placeholder 2">
            <a:extLst>
              <a:ext uri="{FF2B5EF4-FFF2-40B4-BE49-F238E27FC236}">
                <a16:creationId xmlns:a16="http://schemas.microsoft.com/office/drawing/2014/main" id="{DED2FA4D-77BD-8F30-81E1-240AAB58570D}"/>
              </a:ext>
            </a:extLst>
          </p:cNvPr>
          <p:cNvSpPr>
            <a:spLocks noGrp="1"/>
          </p:cNvSpPr>
          <p:nvPr>
            <p:ph idx="1"/>
          </p:nvPr>
        </p:nvSpPr>
        <p:spPr/>
        <p:txBody>
          <a:bodyPr/>
          <a:lstStyle/>
          <a:p>
            <a:r>
              <a:rPr lang="en-GB" dirty="0"/>
              <a:t>Write an application that inputs three integers from the user and displays the sum, average, product, smallest and largest of the numbers. Use the techniques shown in Fig. 2.15. [Note: The calculation of the average in this exercise should result in an integer representation of the average. So if the sum of the values is 7, the average should be 2, not 2.3333….]</a:t>
            </a:r>
            <a:endParaRPr lang="en-US" dirty="0"/>
          </a:p>
        </p:txBody>
      </p:sp>
    </p:spTree>
    <p:extLst>
      <p:ext uri="{BB962C8B-B14F-4D97-AF65-F5344CB8AC3E}">
        <p14:creationId xmlns:p14="http://schemas.microsoft.com/office/powerpoint/2010/main" val="72543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83B85-278E-0014-FAFA-10A960E187D6}"/>
              </a:ext>
            </a:extLst>
          </p:cNvPr>
          <p:cNvSpPr>
            <a:spLocks noGrp="1"/>
          </p:cNvSpPr>
          <p:nvPr>
            <p:ph idx="1"/>
          </p:nvPr>
        </p:nvSpPr>
        <p:spPr>
          <a:xfrm>
            <a:off x="838200" y="462116"/>
            <a:ext cx="10515600" cy="5714847"/>
          </a:xfrm>
        </p:spPr>
        <p:txBody>
          <a:bodyPr>
            <a:normAutofit fontScale="92500" lnSpcReduction="20000"/>
          </a:bodyPr>
          <a:lstStyle/>
          <a:p>
            <a:pPr marL="0" indent="0">
              <a:buNone/>
            </a:pPr>
            <a:r>
              <a:rPr lang="en-US" dirty="0"/>
              <a:t>import </a:t>
            </a:r>
            <a:r>
              <a:rPr lang="en-US" dirty="0" err="1"/>
              <a:t>java.util.Scanner</a:t>
            </a:r>
            <a:r>
              <a:rPr lang="en-US" dirty="0"/>
              <a:t>; </a:t>
            </a:r>
          </a:p>
          <a:p>
            <a:pPr marL="0" indent="0">
              <a:buNone/>
            </a:pPr>
            <a:r>
              <a:rPr lang="en-US" dirty="0"/>
              <a:t>public class Calculate2  {</a:t>
            </a:r>
          </a:p>
          <a:p>
            <a:pPr marL="0" indent="0">
              <a:buNone/>
            </a:pPr>
            <a:r>
              <a:rPr lang="en-US" dirty="0"/>
              <a:t>	public static void main( String </a:t>
            </a:r>
            <a:r>
              <a:rPr lang="en-US" dirty="0" err="1"/>
              <a:t>args</a:t>
            </a:r>
            <a:r>
              <a:rPr lang="en-US" dirty="0"/>
              <a:t>[] ){</a:t>
            </a:r>
          </a:p>
          <a:p>
            <a:pPr marL="1371600" lvl="3" indent="0">
              <a:buNone/>
            </a:pPr>
            <a:r>
              <a:rPr lang="en-US" dirty="0"/>
              <a:t>Scanner input = new Scanner( System.in ); </a:t>
            </a:r>
          </a:p>
          <a:p>
            <a:pPr marL="1371600" lvl="3" indent="0">
              <a:buNone/>
            </a:pPr>
            <a:r>
              <a:rPr lang="en-US" dirty="0"/>
              <a:t>int number1; // first number </a:t>
            </a:r>
          </a:p>
          <a:p>
            <a:pPr marL="1371600" lvl="3" indent="0">
              <a:buNone/>
            </a:pPr>
            <a:r>
              <a:rPr lang="en-US" dirty="0"/>
              <a:t>int number2; // second number </a:t>
            </a:r>
          </a:p>
          <a:p>
            <a:pPr marL="1371600" lvl="3" indent="0">
              <a:buNone/>
            </a:pPr>
            <a:r>
              <a:rPr lang="en-US" dirty="0"/>
              <a:t> int number3; // third number </a:t>
            </a:r>
          </a:p>
          <a:p>
            <a:pPr marL="1371600" lvl="3" indent="0">
              <a:buNone/>
            </a:pPr>
            <a:r>
              <a:rPr lang="en-US" dirty="0"/>
              <a:t>int largest; // largest value </a:t>
            </a:r>
          </a:p>
          <a:p>
            <a:pPr marL="1371600" lvl="3" indent="0">
              <a:buNone/>
            </a:pPr>
            <a:r>
              <a:rPr lang="en-US" dirty="0"/>
              <a:t>int smallest; // smallest value </a:t>
            </a:r>
          </a:p>
          <a:p>
            <a:pPr marL="1371600" lvl="3" indent="0">
              <a:buNone/>
            </a:pPr>
            <a:r>
              <a:rPr lang="en-US" dirty="0"/>
              <a:t>int sum; // sum of numbers </a:t>
            </a:r>
          </a:p>
          <a:p>
            <a:pPr marL="1371600" lvl="3" indent="0">
              <a:buNone/>
            </a:pPr>
            <a:r>
              <a:rPr lang="en-US" dirty="0"/>
              <a:t>int product; // product of numbers </a:t>
            </a:r>
          </a:p>
          <a:p>
            <a:pPr marL="1371600" lvl="3" indent="0">
              <a:buNone/>
            </a:pPr>
            <a:r>
              <a:rPr lang="en-US" dirty="0"/>
              <a:t>int average; // average of numbers </a:t>
            </a:r>
          </a:p>
          <a:p>
            <a:pPr marL="1371600" lvl="3" indent="0">
              <a:buNone/>
            </a:pPr>
            <a:r>
              <a:rPr lang="en-US" dirty="0" err="1"/>
              <a:t>System.out.print</a:t>
            </a:r>
            <a:r>
              <a:rPr lang="en-US" dirty="0"/>
              <a:t>( "Enter first integer: " ); // prompt for input </a:t>
            </a:r>
          </a:p>
          <a:p>
            <a:pPr marL="1371600" lvl="3" indent="0">
              <a:buNone/>
            </a:pPr>
            <a:r>
              <a:rPr lang="en-US" dirty="0"/>
              <a:t>number1 = </a:t>
            </a:r>
            <a:r>
              <a:rPr lang="en-US" dirty="0" err="1"/>
              <a:t>input.nextInt</a:t>
            </a:r>
            <a:r>
              <a:rPr lang="en-US" dirty="0"/>
              <a:t>(); // read first number </a:t>
            </a:r>
          </a:p>
          <a:p>
            <a:pPr marL="1371600" lvl="3" indent="0">
              <a:buNone/>
            </a:pPr>
            <a:r>
              <a:rPr lang="en-US" dirty="0" err="1"/>
              <a:t>System.out.print</a:t>
            </a:r>
            <a:r>
              <a:rPr lang="en-US" dirty="0"/>
              <a:t>( "Enter second integer: " ); // prompt for input </a:t>
            </a:r>
          </a:p>
          <a:p>
            <a:pPr marL="1371600" lvl="3" indent="0">
              <a:buNone/>
            </a:pPr>
            <a:r>
              <a:rPr lang="en-US" dirty="0"/>
              <a:t>number2 = </a:t>
            </a:r>
            <a:r>
              <a:rPr lang="en-US" dirty="0" err="1"/>
              <a:t>input.nextInt</a:t>
            </a:r>
            <a:r>
              <a:rPr lang="en-US" dirty="0"/>
              <a:t>(); // read second number </a:t>
            </a:r>
          </a:p>
          <a:p>
            <a:pPr marL="1371600" lvl="3" indent="0">
              <a:buNone/>
            </a:pPr>
            <a:r>
              <a:rPr lang="en-US" dirty="0" err="1"/>
              <a:t>System.out.print</a:t>
            </a:r>
            <a:r>
              <a:rPr lang="en-US" dirty="0"/>
              <a:t>( "Enter third integer: " ); // prompt for input </a:t>
            </a:r>
          </a:p>
          <a:p>
            <a:pPr marL="1371600" lvl="3" indent="0">
              <a:buNone/>
            </a:pPr>
            <a:r>
              <a:rPr lang="en-US" dirty="0"/>
              <a:t>number3 = </a:t>
            </a:r>
            <a:r>
              <a:rPr lang="en-US" dirty="0" err="1"/>
              <a:t>input.nextInt</a:t>
            </a:r>
            <a:r>
              <a:rPr lang="en-US" dirty="0"/>
              <a:t>(); // read third number </a:t>
            </a:r>
          </a:p>
          <a:p>
            <a:pPr marL="1371600" lvl="3" indent="0">
              <a:buNone/>
            </a:pPr>
            <a:r>
              <a:rPr lang="en-US" dirty="0"/>
              <a:t>// determine largest value </a:t>
            </a:r>
          </a:p>
          <a:p>
            <a:pPr marL="1371600" lvl="3" indent="0">
              <a:buNone/>
            </a:pPr>
            <a:r>
              <a:rPr lang="en-US" dirty="0"/>
              <a:t>largest = number1; // assume number1 is the largest</a:t>
            </a:r>
          </a:p>
        </p:txBody>
      </p:sp>
    </p:spTree>
    <p:extLst>
      <p:ext uri="{BB962C8B-B14F-4D97-AF65-F5344CB8AC3E}">
        <p14:creationId xmlns:p14="http://schemas.microsoft.com/office/powerpoint/2010/main" val="378319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0184D-0F40-4185-41C8-8EF2CE036150}"/>
              </a:ext>
            </a:extLst>
          </p:cNvPr>
          <p:cNvSpPr>
            <a:spLocks noGrp="1"/>
          </p:cNvSpPr>
          <p:nvPr>
            <p:ph idx="1"/>
          </p:nvPr>
        </p:nvSpPr>
        <p:spPr>
          <a:xfrm>
            <a:off x="838200" y="285135"/>
            <a:ext cx="10515600" cy="5891828"/>
          </a:xfrm>
        </p:spPr>
        <p:txBody>
          <a:bodyPr>
            <a:normAutofit fontScale="77500" lnSpcReduction="20000"/>
          </a:bodyPr>
          <a:lstStyle/>
          <a:p>
            <a:pPr marL="914400" lvl="2" indent="0">
              <a:buNone/>
            </a:pPr>
            <a:r>
              <a:rPr lang="en-US" dirty="0"/>
              <a:t>if ( number2 &gt; largest ) // determine whether number2 is larger</a:t>
            </a:r>
          </a:p>
          <a:p>
            <a:pPr marL="914400" lvl="2" indent="0">
              <a:buNone/>
            </a:pPr>
            <a:r>
              <a:rPr lang="en-US" dirty="0"/>
              <a:t>	largest = number2; </a:t>
            </a:r>
          </a:p>
          <a:p>
            <a:pPr marL="914400" lvl="2" indent="0">
              <a:buNone/>
            </a:pPr>
            <a:r>
              <a:rPr lang="en-US" dirty="0"/>
              <a:t>if ( number3 &gt; largest ) // determine whether number3 is larger </a:t>
            </a:r>
          </a:p>
          <a:p>
            <a:pPr marL="914400" lvl="2" indent="0">
              <a:buNone/>
            </a:pPr>
            <a:r>
              <a:rPr lang="en-US" dirty="0"/>
              <a:t>	largest = number3; </a:t>
            </a:r>
          </a:p>
          <a:p>
            <a:pPr marL="914400" lvl="2" indent="0">
              <a:buNone/>
            </a:pPr>
            <a:r>
              <a:rPr lang="en-US" dirty="0"/>
              <a:t>// determine smallest value </a:t>
            </a:r>
          </a:p>
          <a:p>
            <a:pPr marL="914400" lvl="2" indent="0">
              <a:buNone/>
            </a:pPr>
            <a:r>
              <a:rPr lang="en-US" dirty="0"/>
              <a:t>smallest = number1; // assume number1 is the smallest </a:t>
            </a:r>
          </a:p>
          <a:p>
            <a:pPr marL="914400" lvl="2" indent="0">
              <a:buNone/>
            </a:pPr>
            <a:r>
              <a:rPr lang="en-US" dirty="0"/>
              <a:t>if ( number2 &lt; smallest ) // determine whether number2 is smallest </a:t>
            </a:r>
          </a:p>
          <a:p>
            <a:pPr marL="914400" lvl="2" indent="0">
              <a:buNone/>
            </a:pPr>
            <a:r>
              <a:rPr lang="en-US" dirty="0"/>
              <a:t>	smallest = number2;</a:t>
            </a:r>
          </a:p>
          <a:p>
            <a:pPr marL="914400" lvl="2" indent="0">
              <a:buNone/>
            </a:pPr>
            <a:r>
              <a:rPr lang="en-US" dirty="0"/>
              <a:t>if ( number3 &lt; smallest ) // determine whether number3 is smallest </a:t>
            </a:r>
          </a:p>
          <a:p>
            <a:pPr marL="1371600" lvl="3" indent="0">
              <a:buNone/>
            </a:pPr>
            <a:r>
              <a:rPr lang="en-US" dirty="0"/>
              <a:t>	</a:t>
            </a:r>
            <a:r>
              <a:rPr lang="en-US" sz="2100" dirty="0"/>
              <a:t>smallest = number3; </a:t>
            </a:r>
          </a:p>
          <a:p>
            <a:pPr marL="914400" lvl="2" indent="0">
              <a:buNone/>
            </a:pPr>
            <a:r>
              <a:rPr lang="en-US" dirty="0"/>
              <a:t>// perform calculations </a:t>
            </a:r>
          </a:p>
          <a:p>
            <a:pPr marL="914400" lvl="2" indent="0">
              <a:buNone/>
            </a:pPr>
            <a:r>
              <a:rPr lang="en-US" dirty="0"/>
              <a:t>sum = number1 + number2 + number3; </a:t>
            </a:r>
          </a:p>
          <a:p>
            <a:pPr marL="914400" lvl="2" indent="0">
              <a:buNone/>
            </a:pPr>
            <a:r>
              <a:rPr lang="en-US" dirty="0"/>
              <a:t>product = number1 * number2 * number3; </a:t>
            </a:r>
          </a:p>
          <a:p>
            <a:pPr marL="914400" lvl="2" indent="0">
              <a:buNone/>
            </a:pPr>
            <a:r>
              <a:rPr lang="en-US" dirty="0"/>
              <a:t>average = sum / 3; </a:t>
            </a:r>
          </a:p>
          <a:p>
            <a:pPr marL="914400" lvl="2" indent="0">
              <a:buNone/>
            </a:pPr>
            <a:r>
              <a:rPr lang="en-US" dirty="0"/>
              <a:t>// print results </a:t>
            </a:r>
          </a:p>
          <a:p>
            <a:pPr marL="914400" lvl="2" indent="0">
              <a:buNone/>
            </a:pPr>
            <a:r>
              <a:rPr lang="en-US" dirty="0" err="1"/>
              <a:t>System.out.printf</a:t>
            </a:r>
            <a:r>
              <a:rPr lang="en-US" dirty="0"/>
              <a:t>( "\</a:t>
            </a:r>
            <a:r>
              <a:rPr lang="en-US" dirty="0" err="1"/>
              <a:t>nFor</a:t>
            </a:r>
            <a:r>
              <a:rPr lang="en-US" dirty="0"/>
              <a:t> the numbers %d, %d and %d\n", </a:t>
            </a:r>
          </a:p>
          <a:p>
            <a:pPr marL="914400" lvl="2" indent="0">
              <a:buNone/>
            </a:pPr>
            <a:r>
              <a:rPr lang="en-US" dirty="0"/>
              <a:t>number1, number2, number3 ); </a:t>
            </a:r>
          </a:p>
          <a:p>
            <a:pPr marL="914400" lvl="2" indent="0">
              <a:buNone/>
            </a:pPr>
            <a:r>
              <a:rPr lang="en-US" dirty="0" err="1"/>
              <a:t>System.out.printf</a:t>
            </a:r>
            <a:r>
              <a:rPr lang="en-US" dirty="0"/>
              <a:t>( "Largest is %d\n", largest ); </a:t>
            </a:r>
          </a:p>
          <a:p>
            <a:pPr marL="914400" lvl="2" indent="0">
              <a:buNone/>
            </a:pPr>
            <a:r>
              <a:rPr lang="en-US" dirty="0" err="1"/>
              <a:t>System.out.printf</a:t>
            </a:r>
            <a:r>
              <a:rPr lang="en-US" dirty="0"/>
              <a:t>( "Smallest is %d\n", smallest );</a:t>
            </a:r>
          </a:p>
          <a:p>
            <a:pPr marL="914400" lvl="2" indent="0">
              <a:buNone/>
            </a:pPr>
            <a:r>
              <a:rPr lang="en-US" dirty="0" err="1"/>
              <a:t>System.out.printf</a:t>
            </a:r>
            <a:r>
              <a:rPr lang="en-US" dirty="0"/>
              <a:t>( "Sum is %d\n", sum); </a:t>
            </a:r>
          </a:p>
          <a:p>
            <a:pPr marL="914400" lvl="2" indent="0">
              <a:buNone/>
            </a:pPr>
            <a:r>
              <a:rPr lang="en-US" dirty="0" err="1"/>
              <a:t>System.out.printf</a:t>
            </a:r>
            <a:r>
              <a:rPr lang="en-US" dirty="0"/>
              <a:t>( "Product is %d\n", product ); </a:t>
            </a:r>
          </a:p>
          <a:p>
            <a:pPr marL="914400" lvl="2" indent="0">
              <a:buNone/>
            </a:pPr>
            <a:r>
              <a:rPr lang="en-US" dirty="0" err="1"/>
              <a:t>System.out.printf</a:t>
            </a:r>
            <a:r>
              <a:rPr lang="en-US" dirty="0"/>
              <a:t>( "Average is %d\n", average ); </a:t>
            </a:r>
          </a:p>
          <a:p>
            <a:pPr marL="457200" lvl="2" indent="0">
              <a:buNone/>
            </a:pPr>
            <a:r>
              <a:rPr lang="en-US" dirty="0"/>
              <a:t>} // end main </a:t>
            </a:r>
          </a:p>
          <a:p>
            <a:pPr marL="60325" lvl="2" indent="0">
              <a:buNone/>
              <a:tabLst>
                <a:tab pos="173038" algn="l"/>
              </a:tabLst>
            </a:pPr>
            <a:r>
              <a:rPr lang="en-US" dirty="0"/>
              <a:t>} // end class Calculate2</a:t>
            </a:r>
          </a:p>
        </p:txBody>
      </p:sp>
    </p:spTree>
    <p:extLst>
      <p:ext uri="{BB962C8B-B14F-4D97-AF65-F5344CB8AC3E}">
        <p14:creationId xmlns:p14="http://schemas.microsoft.com/office/powerpoint/2010/main" val="169215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8CB8-E0C7-2268-5C76-D04F0B1A30C0}"/>
              </a:ext>
            </a:extLst>
          </p:cNvPr>
          <p:cNvSpPr>
            <a:spLocks noGrp="1"/>
          </p:cNvSpPr>
          <p:nvPr>
            <p:ph type="title"/>
          </p:nvPr>
        </p:nvSpPr>
        <p:spPr/>
        <p:txBody>
          <a:bodyPr/>
          <a:lstStyle/>
          <a:p>
            <a:r>
              <a:rPr lang="en-US" dirty="0"/>
              <a:t>Ex 5</a:t>
            </a:r>
          </a:p>
        </p:txBody>
      </p:sp>
      <p:sp>
        <p:nvSpPr>
          <p:cNvPr id="3" name="Content Placeholder 2">
            <a:extLst>
              <a:ext uri="{FF2B5EF4-FFF2-40B4-BE49-F238E27FC236}">
                <a16:creationId xmlns:a16="http://schemas.microsoft.com/office/drawing/2014/main" id="{79F916DC-28F4-5189-0194-AA5C840703CE}"/>
              </a:ext>
            </a:extLst>
          </p:cNvPr>
          <p:cNvSpPr>
            <a:spLocks noGrp="1"/>
          </p:cNvSpPr>
          <p:nvPr>
            <p:ph idx="1"/>
          </p:nvPr>
        </p:nvSpPr>
        <p:spPr/>
        <p:txBody>
          <a:bodyPr/>
          <a:lstStyle/>
          <a:p>
            <a:r>
              <a:rPr lang="en-GB" dirty="0"/>
              <a:t>Write an application that displays a box, an oval, an arrow and a diamond using asterisks (*), as follows: </a:t>
            </a:r>
            <a:endParaRPr lang="en-US" dirty="0"/>
          </a:p>
        </p:txBody>
      </p:sp>
      <p:pic>
        <p:nvPicPr>
          <p:cNvPr id="4" name="Picture 3" descr="Text&#10;&#10;Description automatically generated with medium confidence">
            <a:extLst>
              <a:ext uri="{FF2B5EF4-FFF2-40B4-BE49-F238E27FC236}">
                <a16:creationId xmlns:a16="http://schemas.microsoft.com/office/drawing/2014/main" id="{635B8094-CF1F-1DAB-8B40-68278F6E4615}"/>
              </a:ext>
            </a:extLst>
          </p:cNvPr>
          <p:cNvPicPr>
            <a:picLocks noChangeAspect="1"/>
          </p:cNvPicPr>
          <p:nvPr/>
        </p:nvPicPr>
        <p:blipFill rotWithShape="1">
          <a:blip r:embed="rId2"/>
          <a:srcRect t="68924"/>
          <a:stretch/>
        </p:blipFill>
        <p:spPr>
          <a:xfrm>
            <a:off x="1112519" y="3429000"/>
            <a:ext cx="9563093" cy="2402522"/>
          </a:xfrm>
          <a:prstGeom prst="rect">
            <a:avLst/>
          </a:prstGeom>
        </p:spPr>
      </p:pic>
    </p:spTree>
    <p:extLst>
      <p:ext uri="{BB962C8B-B14F-4D97-AF65-F5344CB8AC3E}">
        <p14:creationId xmlns:p14="http://schemas.microsoft.com/office/powerpoint/2010/main" val="146798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58EF2-9DCA-AA54-FBBB-267C10B870BB}"/>
              </a:ext>
            </a:extLst>
          </p:cNvPr>
          <p:cNvSpPr>
            <a:spLocks noGrp="1"/>
          </p:cNvSpPr>
          <p:nvPr>
            <p:ph idx="1"/>
          </p:nvPr>
        </p:nvSpPr>
        <p:spPr>
          <a:xfrm>
            <a:off x="838200" y="264160"/>
            <a:ext cx="10515600" cy="5912803"/>
          </a:xfrm>
        </p:spPr>
        <p:txBody>
          <a:bodyPr>
            <a:normAutofit fontScale="85000" lnSpcReduction="20000"/>
          </a:bodyPr>
          <a:lstStyle/>
          <a:p>
            <a:pPr marL="0" indent="0">
              <a:buNone/>
            </a:pPr>
            <a:r>
              <a:rPr lang="en-US" dirty="0"/>
              <a:t>public class Shapes </a:t>
            </a:r>
          </a:p>
          <a:p>
            <a:pPr marL="0" indent="0">
              <a:buNone/>
            </a:pPr>
            <a:r>
              <a:rPr lang="en-US" dirty="0"/>
              <a:t>{ </a:t>
            </a:r>
          </a:p>
          <a:p>
            <a:pPr marL="457200" lvl="1" indent="0">
              <a:buNone/>
            </a:pPr>
            <a:r>
              <a:rPr lang="en-US" dirty="0"/>
              <a:t>public static void main( String </a:t>
            </a:r>
            <a:r>
              <a:rPr lang="en-US" dirty="0" err="1"/>
              <a:t>args</a:t>
            </a:r>
            <a:r>
              <a:rPr lang="en-US" dirty="0"/>
              <a:t>[] ) </a:t>
            </a:r>
          </a:p>
          <a:p>
            <a:pPr marL="0" indent="0">
              <a:buNone/>
            </a:pPr>
            <a:r>
              <a:rPr lang="en-US" dirty="0"/>
              <a:t>	{ </a:t>
            </a:r>
          </a:p>
          <a:p>
            <a:pPr marL="0" indent="0">
              <a:buNone/>
            </a:pPr>
            <a:r>
              <a:rPr lang="en-US" dirty="0"/>
              <a:t>	</a:t>
            </a:r>
            <a:r>
              <a:rPr lang="en-US" dirty="0" err="1"/>
              <a:t>System.out.println</a:t>
            </a:r>
            <a:r>
              <a:rPr lang="en-US" dirty="0"/>
              <a:t>( "*********          ***             *              *         " ); </a:t>
            </a:r>
          </a:p>
          <a:p>
            <a:pPr marL="0" indent="0">
              <a:buNone/>
            </a:pPr>
            <a:r>
              <a:rPr lang="en-US" dirty="0"/>
              <a:t>	</a:t>
            </a:r>
            <a:r>
              <a:rPr lang="en-US" dirty="0" err="1"/>
              <a:t>System.out.println</a:t>
            </a:r>
            <a:r>
              <a:rPr lang="en-US" dirty="0"/>
              <a:t>( "*                *      *           *      ***          * *       " ); </a:t>
            </a:r>
          </a:p>
          <a:p>
            <a:pPr marL="0" indent="0">
              <a:buNone/>
            </a:pPr>
            <a:r>
              <a:rPr lang="en-US" dirty="0"/>
              <a:t>	</a:t>
            </a:r>
            <a:r>
              <a:rPr lang="en-US" dirty="0" err="1"/>
              <a:t>System.out.println</a:t>
            </a:r>
            <a:r>
              <a:rPr lang="en-US" dirty="0"/>
              <a:t>( "*                *     *             *   *****     *      *    " ); </a:t>
            </a:r>
          </a:p>
          <a:p>
            <a:pPr marL="457200" lvl="1" indent="0">
              <a:buNone/>
            </a:pPr>
            <a:r>
              <a:rPr lang="en-US" dirty="0"/>
              <a:t>	</a:t>
            </a:r>
            <a:r>
              <a:rPr lang="en-US" sz="2800" dirty="0" err="1"/>
              <a:t>System.out.println</a:t>
            </a:r>
            <a:r>
              <a:rPr lang="en-US" sz="2800" dirty="0"/>
              <a:t>( "*                *     *             *       *         *         *  " ); </a:t>
            </a:r>
          </a:p>
          <a:p>
            <a:pPr marL="0" indent="0">
              <a:buNone/>
            </a:pPr>
            <a:r>
              <a:rPr lang="en-US" dirty="0"/>
              <a:t>	</a:t>
            </a:r>
            <a:r>
              <a:rPr lang="en-US" dirty="0" err="1"/>
              <a:t>System.out.println</a:t>
            </a:r>
            <a:r>
              <a:rPr lang="en-US" dirty="0"/>
              <a:t>( "*                *     *             *       *       *             *" ); </a:t>
            </a:r>
          </a:p>
          <a:p>
            <a:pPr marL="0" indent="0">
              <a:buNone/>
            </a:pPr>
            <a:r>
              <a:rPr lang="en-US" dirty="0"/>
              <a:t>	</a:t>
            </a:r>
            <a:r>
              <a:rPr lang="en-US" dirty="0" err="1"/>
              <a:t>System.out.println</a:t>
            </a:r>
            <a:r>
              <a:rPr lang="en-US" dirty="0"/>
              <a:t>( "*                *     *             *        *        *        *   " ); </a:t>
            </a:r>
          </a:p>
          <a:p>
            <a:pPr marL="0" indent="0">
              <a:buNone/>
            </a:pPr>
            <a:r>
              <a:rPr lang="en-US" dirty="0"/>
              <a:t>	</a:t>
            </a:r>
            <a:r>
              <a:rPr lang="en-US" dirty="0" err="1"/>
              <a:t>System.out.println</a:t>
            </a:r>
            <a:r>
              <a:rPr lang="en-US" dirty="0"/>
              <a:t>( "*                *     *             *       *            *    *    " ); </a:t>
            </a:r>
          </a:p>
          <a:p>
            <a:pPr marL="0" indent="0">
              <a:buNone/>
            </a:pPr>
            <a:r>
              <a:rPr lang="en-US" dirty="0"/>
              <a:t>	</a:t>
            </a:r>
            <a:r>
              <a:rPr lang="en-US" dirty="0" err="1"/>
              <a:t>System.out.println</a:t>
            </a:r>
            <a:r>
              <a:rPr lang="en-US" dirty="0"/>
              <a:t>( "*                *       *         *          *             * *     " ); </a:t>
            </a:r>
          </a:p>
          <a:p>
            <a:pPr marL="0" indent="0">
              <a:buNone/>
            </a:pPr>
            <a:r>
              <a:rPr lang="en-US" dirty="0"/>
              <a:t>	</a:t>
            </a:r>
            <a:r>
              <a:rPr lang="en-US" dirty="0" err="1"/>
              <a:t>System.out.println</a:t>
            </a:r>
            <a:r>
              <a:rPr lang="en-US" dirty="0"/>
              <a:t>( "*********           ***              *             *       " ); </a:t>
            </a:r>
          </a:p>
          <a:p>
            <a:pPr marL="0" indent="0">
              <a:buNone/>
            </a:pPr>
            <a:r>
              <a:rPr lang="en-US" dirty="0"/>
              <a:t>	} // end main </a:t>
            </a:r>
          </a:p>
          <a:p>
            <a:pPr marL="0" indent="0">
              <a:buNone/>
            </a:pPr>
            <a:r>
              <a:rPr lang="en-US" dirty="0"/>
              <a:t>} // end class Shapes</a:t>
            </a:r>
          </a:p>
        </p:txBody>
      </p:sp>
    </p:spTree>
    <p:extLst>
      <p:ext uri="{BB962C8B-B14F-4D97-AF65-F5344CB8AC3E}">
        <p14:creationId xmlns:p14="http://schemas.microsoft.com/office/powerpoint/2010/main" val="224301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0F57-9DD4-9C0A-F41A-DF2628BAD3D9}"/>
              </a:ext>
            </a:extLst>
          </p:cNvPr>
          <p:cNvSpPr>
            <a:spLocks noGrp="1"/>
          </p:cNvSpPr>
          <p:nvPr>
            <p:ph type="title"/>
          </p:nvPr>
        </p:nvSpPr>
        <p:spPr/>
        <p:txBody>
          <a:bodyPr/>
          <a:lstStyle/>
          <a:p>
            <a:r>
              <a:rPr lang="en-US" dirty="0"/>
              <a:t>Ex 6</a:t>
            </a:r>
          </a:p>
        </p:txBody>
      </p:sp>
      <p:sp>
        <p:nvSpPr>
          <p:cNvPr id="3" name="Content Placeholder 2">
            <a:extLst>
              <a:ext uri="{FF2B5EF4-FFF2-40B4-BE49-F238E27FC236}">
                <a16:creationId xmlns:a16="http://schemas.microsoft.com/office/drawing/2014/main" id="{17180838-A974-D8C9-0F15-888AF949B5A6}"/>
              </a:ext>
            </a:extLst>
          </p:cNvPr>
          <p:cNvSpPr>
            <a:spLocks noGrp="1"/>
          </p:cNvSpPr>
          <p:nvPr>
            <p:ph idx="1"/>
          </p:nvPr>
        </p:nvSpPr>
        <p:spPr/>
        <p:txBody>
          <a:bodyPr/>
          <a:lstStyle/>
          <a:p>
            <a:r>
              <a:rPr lang="en-GB" dirty="0"/>
              <a:t>What does the following code print? </a:t>
            </a:r>
            <a:r>
              <a:rPr lang="en-GB" dirty="0" err="1"/>
              <a:t>System.out.println</a:t>
            </a:r>
            <a:r>
              <a:rPr lang="en-GB" dirty="0"/>
              <a:t>( "*\n**\n***\n****\n*****" ); </a:t>
            </a:r>
            <a:endParaRPr lang="en-US" dirty="0"/>
          </a:p>
        </p:txBody>
      </p:sp>
    </p:spTree>
    <p:extLst>
      <p:ext uri="{BB962C8B-B14F-4D97-AF65-F5344CB8AC3E}">
        <p14:creationId xmlns:p14="http://schemas.microsoft.com/office/powerpoint/2010/main" val="195319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E83E-F090-F40F-BDAC-7DCA266A5D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DEEBC9-5A78-F068-68B7-48FDB0B8DA32}"/>
              </a:ext>
            </a:extLst>
          </p:cNvPr>
          <p:cNvSpPr>
            <a:spLocks noGrp="1"/>
          </p:cNvSpPr>
          <p:nvPr>
            <p:ph idx="1"/>
          </p:nvPr>
        </p:nvSpPr>
        <p:spPr/>
        <p:txBody>
          <a:bodyPr/>
          <a:lstStyle/>
          <a:p>
            <a:pPr marL="0" indent="0">
              <a:buNone/>
            </a:pP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274310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5E5C-4139-605E-82EF-D454D52662CE}"/>
              </a:ext>
            </a:extLst>
          </p:cNvPr>
          <p:cNvSpPr>
            <a:spLocks noGrp="1"/>
          </p:cNvSpPr>
          <p:nvPr>
            <p:ph type="title"/>
          </p:nvPr>
        </p:nvSpPr>
        <p:spPr/>
        <p:txBody>
          <a:bodyPr/>
          <a:lstStyle/>
          <a:p>
            <a:r>
              <a:rPr lang="en-US" dirty="0"/>
              <a:t>Ex 7</a:t>
            </a:r>
          </a:p>
        </p:txBody>
      </p:sp>
      <p:sp>
        <p:nvSpPr>
          <p:cNvPr id="3" name="Content Placeholder 2">
            <a:extLst>
              <a:ext uri="{FF2B5EF4-FFF2-40B4-BE49-F238E27FC236}">
                <a16:creationId xmlns:a16="http://schemas.microsoft.com/office/drawing/2014/main" id="{A910F92C-EEA1-7FF4-3F7B-C0C7442311B0}"/>
              </a:ext>
            </a:extLst>
          </p:cNvPr>
          <p:cNvSpPr>
            <a:spLocks noGrp="1"/>
          </p:cNvSpPr>
          <p:nvPr>
            <p:ph idx="1"/>
          </p:nvPr>
        </p:nvSpPr>
        <p:spPr/>
        <p:txBody>
          <a:bodyPr/>
          <a:lstStyle/>
          <a:p>
            <a:pPr marL="0" indent="0">
              <a:buNone/>
            </a:pPr>
            <a:r>
              <a:rPr lang="en-US" dirty="0"/>
              <a:t>What does the following code print? </a:t>
            </a:r>
          </a:p>
          <a:p>
            <a:pPr marL="0" indent="0">
              <a:buNone/>
            </a:pPr>
            <a:r>
              <a:rPr lang="en-US" dirty="0" err="1"/>
              <a:t>System.out.println</a:t>
            </a:r>
            <a:r>
              <a:rPr lang="en-US" dirty="0"/>
              <a:t>( "*" ); </a:t>
            </a:r>
          </a:p>
          <a:p>
            <a:pPr marL="0" indent="0">
              <a:buNone/>
            </a:pPr>
            <a:r>
              <a:rPr lang="en-US" dirty="0" err="1"/>
              <a:t>System.out.println</a:t>
            </a:r>
            <a:r>
              <a:rPr lang="en-US" dirty="0"/>
              <a:t>( "***" ); </a:t>
            </a:r>
          </a:p>
          <a:p>
            <a:pPr marL="0" indent="0">
              <a:buNone/>
            </a:pPr>
            <a:r>
              <a:rPr lang="en-US" dirty="0" err="1"/>
              <a:t>System.out.println</a:t>
            </a:r>
            <a:r>
              <a:rPr lang="en-US" dirty="0"/>
              <a:t>( "*****" ); </a:t>
            </a:r>
          </a:p>
          <a:p>
            <a:pPr marL="0" indent="0">
              <a:buNone/>
            </a:pPr>
            <a:r>
              <a:rPr lang="en-US" dirty="0" err="1"/>
              <a:t>System.out.println</a:t>
            </a:r>
            <a:r>
              <a:rPr lang="en-US" dirty="0"/>
              <a:t>( "****" ); </a:t>
            </a:r>
          </a:p>
          <a:p>
            <a:pPr marL="0" indent="0">
              <a:buNone/>
            </a:pPr>
            <a:r>
              <a:rPr lang="en-US" dirty="0" err="1"/>
              <a:t>System.out.println</a:t>
            </a:r>
            <a:r>
              <a:rPr lang="en-US" dirty="0"/>
              <a:t>( "**" ); </a:t>
            </a:r>
          </a:p>
        </p:txBody>
      </p:sp>
    </p:spTree>
    <p:extLst>
      <p:ext uri="{BB962C8B-B14F-4D97-AF65-F5344CB8AC3E}">
        <p14:creationId xmlns:p14="http://schemas.microsoft.com/office/powerpoint/2010/main" val="90044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3422-E2FA-3046-B64F-3ADEDE7BF6D2}"/>
              </a:ext>
            </a:extLst>
          </p:cNvPr>
          <p:cNvSpPr>
            <a:spLocks noGrp="1"/>
          </p:cNvSpPr>
          <p:nvPr>
            <p:ph type="title"/>
          </p:nvPr>
        </p:nvSpPr>
        <p:spPr/>
        <p:txBody>
          <a:bodyPr/>
          <a:lstStyle/>
          <a:p>
            <a:r>
              <a:rPr lang="en-US" dirty="0">
                <a:solidFill>
                  <a:srgbClr val="000000"/>
                </a:solidFill>
                <a:latin typeface="Segoe UI" panose="020B0502040204020203" pitchFamily="34" charset="0"/>
              </a:rPr>
              <a:t>Formatting With </a:t>
            </a:r>
            <a:r>
              <a:rPr lang="en-US" dirty="0" err="1">
                <a:solidFill>
                  <a:srgbClr val="000000"/>
                </a:solidFill>
                <a:latin typeface="Segoe UI" panose="020B0502040204020203" pitchFamily="34" charset="0"/>
              </a:rPr>
              <a:t>printf</a:t>
            </a:r>
            <a:r>
              <a:rPr lang="en-US" dirty="0">
                <a:solidFill>
                  <a:srgbClr val="000000"/>
                </a:solidFill>
                <a:latin typeface="Segoe UI" panose="020B0502040204020203" pitchFamily="34" charset="0"/>
              </a:rPr>
              <a:t>() </a:t>
            </a:r>
          </a:p>
        </p:txBody>
      </p:sp>
      <p:graphicFrame>
        <p:nvGraphicFramePr>
          <p:cNvPr id="4" name="Content Placeholder 3">
            <a:extLst>
              <a:ext uri="{FF2B5EF4-FFF2-40B4-BE49-F238E27FC236}">
                <a16:creationId xmlns:a16="http://schemas.microsoft.com/office/drawing/2014/main" id="{1AF8D3CB-E086-4297-E5D6-1F48B06D3267}"/>
              </a:ext>
            </a:extLst>
          </p:cNvPr>
          <p:cNvGraphicFramePr>
            <a:graphicFrameLocks noGrp="1"/>
          </p:cNvGraphicFramePr>
          <p:nvPr>
            <p:ph idx="1"/>
            <p:extLst>
              <p:ext uri="{D42A27DB-BD31-4B8C-83A1-F6EECF244321}">
                <p14:modId xmlns:p14="http://schemas.microsoft.com/office/powerpoint/2010/main" val="1928597050"/>
              </p:ext>
            </p:extLst>
          </p:nvPr>
        </p:nvGraphicFramePr>
        <p:xfrm>
          <a:off x="3726707" y="1804136"/>
          <a:ext cx="4738586" cy="4394316"/>
        </p:xfrm>
        <a:graphic>
          <a:graphicData uri="http://schemas.openxmlformats.org/drawingml/2006/table">
            <a:tbl>
              <a:tblPr/>
              <a:tblGrid>
                <a:gridCol w="811225">
                  <a:extLst>
                    <a:ext uri="{9D8B030D-6E8A-4147-A177-3AD203B41FA5}">
                      <a16:colId xmlns:a16="http://schemas.microsoft.com/office/drawing/2014/main" val="537463991"/>
                    </a:ext>
                  </a:extLst>
                </a:gridCol>
                <a:gridCol w="3927361">
                  <a:extLst>
                    <a:ext uri="{9D8B030D-6E8A-4147-A177-3AD203B41FA5}">
                      <a16:colId xmlns:a16="http://schemas.microsoft.com/office/drawing/2014/main" val="1272656130"/>
                    </a:ext>
                  </a:extLst>
                </a:gridCol>
              </a:tblGrid>
              <a:tr h="613992">
                <a:tc>
                  <a:txBody>
                    <a:bodyPr/>
                    <a:lstStyle/>
                    <a:p>
                      <a:pPr algn="ctr" fontAlgn="base"/>
                      <a:r>
                        <a:rPr lang="en-US" sz="1600" b="1">
                          <a:effectLst/>
                          <a:latin typeface="inherit"/>
                        </a:rPr>
                        <a:t>Specifier</a:t>
                      </a:r>
                      <a:endParaRPr lang="en-US" sz="1600">
                        <a:effectLst/>
                        <a:latin typeface="inherit"/>
                      </a:endParaRP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US" sz="1600" b="1">
                          <a:effectLst/>
                          <a:latin typeface="inherit"/>
                        </a:rPr>
                        <a:t>Explanation</a:t>
                      </a:r>
                      <a:endParaRPr lang="en-US" sz="1600">
                        <a:effectLst/>
                        <a:latin typeface="inherit"/>
                      </a:endParaRP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4103679457"/>
                  </a:ext>
                </a:extLst>
              </a:tr>
              <a:tr h="373735">
                <a:tc>
                  <a:txBody>
                    <a:bodyPr/>
                    <a:lstStyle/>
                    <a:p>
                      <a:pPr algn="ctr" fontAlgn="base"/>
                      <a:r>
                        <a:rPr lang="en-US" sz="1600">
                          <a:effectLst/>
                          <a:latin typeface="inherit"/>
                        </a:rPr>
                        <a:t>%c</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tc>
                  <a:txBody>
                    <a:bodyPr/>
                    <a:lstStyle/>
                    <a:p>
                      <a:pPr fontAlgn="base"/>
                      <a:r>
                        <a:rPr lang="en-US" sz="1600">
                          <a:effectLst/>
                          <a:latin typeface="inherit"/>
                        </a:rPr>
                        <a:t>Format characters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1392755653"/>
                  </a:ext>
                </a:extLst>
              </a:tr>
              <a:tr h="373735">
                <a:tc>
                  <a:txBody>
                    <a:bodyPr/>
                    <a:lstStyle/>
                    <a:p>
                      <a:pPr algn="ctr" fontAlgn="base"/>
                      <a:r>
                        <a:rPr lang="en-US" sz="1600">
                          <a:effectLst/>
                          <a:latin typeface="inherit"/>
                        </a:rPr>
                        <a:t>%d</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US" sz="1600">
                          <a:effectLst/>
                          <a:latin typeface="inherit"/>
                        </a:rPr>
                        <a:t>Format decimal (integer) numbers (base 10)</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3849102939"/>
                  </a:ext>
                </a:extLst>
              </a:tr>
              <a:tr h="373735">
                <a:tc>
                  <a:txBody>
                    <a:bodyPr/>
                    <a:lstStyle/>
                    <a:p>
                      <a:pPr algn="ctr" fontAlgn="base"/>
                      <a:r>
                        <a:rPr lang="en-US" sz="1600" dirty="0">
                          <a:effectLst/>
                          <a:latin typeface="inherit"/>
                        </a:rPr>
                        <a:t>%e</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tc>
                  <a:txBody>
                    <a:bodyPr/>
                    <a:lstStyle/>
                    <a:p>
                      <a:pPr fontAlgn="base"/>
                      <a:r>
                        <a:rPr lang="en-US" sz="1600" dirty="0">
                          <a:effectLst/>
                          <a:latin typeface="inherit"/>
                        </a:rPr>
                        <a:t>Format exponential floating-point numbers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3845232193"/>
                  </a:ext>
                </a:extLst>
              </a:tr>
              <a:tr h="373735">
                <a:tc>
                  <a:txBody>
                    <a:bodyPr/>
                    <a:lstStyle/>
                    <a:p>
                      <a:pPr algn="ctr" fontAlgn="base"/>
                      <a:r>
                        <a:rPr lang="en-US" sz="1600">
                          <a:effectLst/>
                          <a:latin typeface="inherit"/>
                        </a:rPr>
                        <a:t>%f</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US" sz="1600" dirty="0">
                          <a:effectLst/>
                          <a:latin typeface="inherit"/>
                        </a:rPr>
                        <a:t>Format floating-point numbers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4061793565"/>
                  </a:ext>
                </a:extLst>
              </a:tr>
              <a:tr h="373735">
                <a:tc>
                  <a:txBody>
                    <a:bodyPr/>
                    <a:lstStyle/>
                    <a:p>
                      <a:pPr algn="ctr" fontAlgn="base"/>
                      <a:r>
                        <a:rPr lang="en-US" sz="1600">
                          <a:effectLst/>
                          <a:latin typeface="inherit"/>
                        </a:rPr>
                        <a:t>%i</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tc>
                  <a:txBody>
                    <a:bodyPr/>
                    <a:lstStyle/>
                    <a:p>
                      <a:pPr fontAlgn="base"/>
                      <a:r>
                        <a:rPr lang="en-US" sz="1600">
                          <a:effectLst/>
                          <a:latin typeface="inherit"/>
                        </a:rPr>
                        <a:t>Format integers (base 10)</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632082907"/>
                  </a:ext>
                </a:extLst>
              </a:tr>
              <a:tr h="373735">
                <a:tc>
                  <a:txBody>
                    <a:bodyPr/>
                    <a:lstStyle/>
                    <a:p>
                      <a:pPr algn="ctr" fontAlgn="base"/>
                      <a:r>
                        <a:rPr lang="en-US" sz="1600">
                          <a:effectLst/>
                          <a:latin typeface="inherit"/>
                        </a:rPr>
                        <a:t>%o</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GB" sz="1600">
                          <a:effectLst/>
                          <a:latin typeface="inherit"/>
                        </a:rPr>
                        <a:t>Format octal numbers (base 8)</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3622801856"/>
                  </a:ext>
                </a:extLst>
              </a:tr>
              <a:tr h="373735">
                <a:tc>
                  <a:txBody>
                    <a:bodyPr/>
                    <a:lstStyle/>
                    <a:p>
                      <a:pPr algn="ctr" fontAlgn="base"/>
                      <a:r>
                        <a:rPr lang="en-US" sz="1600">
                          <a:effectLst/>
                          <a:latin typeface="inherit"/>
                        </a:rPr>
                        <a:t>%s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tc>
                  <a:txBody>
                    <a:bodyPr/>
                    <a:lstStyle/>
                    <a:p>
                      <a:pPr fontAlgn="base"/>
                      <a:r>
                        <a:rPr lang="en-US" sz="1600">
                          <a:effectLst/>
                          <a:latin typeface="inherit"/>
                        </a:rPr>
                        <a:t>Format string of characters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3265404931"/>
                  </a:ext>
                </a:extLst>
              </a:tr>
              <a:tr h="373735">
                <a:tc>
                  <a:txBody>
                    <a:bodyPr/>
                    <a:lstStyle/>
                    <a:p>
                      <a:pPr algn="ctr" fontAlgn="base"/>
                      <a:r>
                        <a:rPr lang="en-US" sz="1600">
                          <a:effectLst/>
                          <a:latin typeface="inherit"/>
                        </a:rPr>
                        <a:t>%u</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US" sz="1600">
                          <a:effectLst/>
                          <a:latin typeface="inherit"/>
                        </a:rPr>
                        <a:t>Format unsigned decimal (integer) numbers</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1078797926"/>
                  </a:ext>
                </a:extLst>
              </a:tr>
              <a:tr h="373735">
                <a:tc>
                  <a:txBody>
                    <a:bodyPr/>
                    <a:lstStyle/>
                    <a:p>
                      <a:pPr algn="ctr" fontAlgn="base"/>
                      <a:r>
                        <a:rPr lang="en-US" sz="1600">
                          <a:effectLst/>
                          <a:latin typeface="inherit"/>
                        </a:rPr>
                        <a:t>%x</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tc>
                  <a:txBody>
                    <a:bodyPr/>
                    <a:lstStyle/>
                    <a:p>
                      <a:pPr fontAlgn="base"/>
                      <a:r>
                        <a:rPr lang="en-GB" sz="1600">
                          <a:effectLst/>
                          <a:latin typeface="inherit"/>
                        </a:rPr>
                        <a:t>Format numbers in hexadecimal (base 16)</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FFFFF"/>
                    </a:solidFill>
                  </a:tcPr>
                </a:tc>
                <a:extLst>
                  <a:ext uri="{0D108BD9-81ED-4DB2-BD59-A6C34878D82A}">
                    <a16:rowId xmlns:a16="http://schemas.microsoft.com/office/drawing/2014/main" val="3865808389"/>
                  </a:ext>
                </a:extLst>
              </a:tr>
              <a:tr h="373735">
                <a:tc>
                  <a:txBody>
                    <a:bodyPr/>
                    <a:lstStyle/>
                    <a:p>
                      <a:pPr algn="ctr" fontAlgn="base"/>
                      <a:r>
                        <a:rPr lang="en-US" sz="1600">
                          <a:effectLst/>
                          <a:latin typeface="inherit"/>
                        </a:rPr>
                        <a:t>%n</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tc>
                  <a:txBody>
                    <a:bodyPr/>
                    <a:lstStyle/>
                    <a:p>
                      <a:pPr fontAlgn="base"/>
                      <a:r>
                        <a:rPr lang="en-GB" sz="1600" dirty="0">
                          <a:effectLst/>
                          <a:latin typeface="inherit"/>
                        </a:rPr>
                        <a:t>add a new line character</a:t>
                      </a:r>
                    </a:p>
                  </a:txBody>
                  <a:tcPr marL="100107" marR="100107" marT="66738" marB="66738" anchor="ctr">
                    <a:lnL>
                      <a:noFill/>
                    </a:lnL>
                    <a:lnR>
                      <a:noFill/>
                    </a:lnR>
                    <a:lnT w="7620" cap="flat" cmpd="sng" algn="ctr">
                      <a:solidFill>
                        <a:srgbClr val="E4E4E4"/>
                      </a:solidFill>
                      <a:prstDash val="solid"/>
                      <a:round/>
                      <a:headEnd type="none" w="med" len="med"/>
                      <a:tailEnd type="none" w="med" len="med"/>
                    </a:lnT>
                    <a:lnB w="7620" cap="flat" cmpd="sng" algn="ctr">
                      <a:solidFill>
                        <a:srgbClr val="E4E4E4"/>
                      </a:solidFill>
                      <a:prstDash val="solid"/>
                      <a:round/>
                      <a:headEnd type="none" w="med" len="med"/>
                      <a:tailEnd type="none" w="med" len="med"/>
                    </a:lnB>
                    <a:solidFill>
                      <a:srgbClr val="FAFAFA"/>
                    </a:solidFill>
                  </a:tcPr>
                </a:tc>
                <a:extLst>
                  <a:ext uri="{0D108BD9-81ED-4DB2-BD59-A6C34878D82A}">
                    <a16:rowId xmlns:a16="http://schemas.microsoft.com/office/drawing/2014/main" val="2868730971"/>
                  </a:ext>
                </a:extLst>
              </a:tr>
            </a:tbl>
          </a:graphicData>
        </a:graphic>
      </p:graphicFrame>
    </p:spTree>
    <p:extLst>
      <p:ext uri="{BB962C8B-B14F-4D97-AF65-F5344CB8AC3E}">
        <p14:creationId xmlns:p14="http://schemas.microsoft.com/office/powerpoint/2010/main" val="162604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D2BB-8C13-8A61-E4CA-7AF2E55D0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6F5CCB-A1D4-E6C9-1070-8F2A4C3E3253}"/>
              </a:ext>
            </a:extLst>
          </p:cNvPr>
          <p:cNvSpPr>
            <a:spLocks noGrp="1"/>
          </p:cNvSpPr>
          <p:nvPr>
            <p:ph idx="1"/>
          </p:nvPr>
        </p:nvSpPr>
        <p:spPr/>
        <p:txBody>
          <a:bodyPr/>
          <a:lstStyle/>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79845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1DE7-A312-D192-C58F-CAB0A4F86767}"/>
              </a:ext>
            </a:extLst>
          </p:cNvPr>
          <p:cNvSpPr>
            <a:spLocks noGrp="1"/>
          </p:cNvSpPr>
          <p:nvPr>
            <p:ph type="title"/>
          </p:nvPr>
        </p:nvSpPr>
        <p:spPr/>
        <p:txBody>
          <a:bodyPr/>
          <a:lstStyle/>
          <a:p>
            <a:r>
              <a:rPr lang="en-US" dirty="0"/>
              <a:t>Ex 8</a:t>
            </a:r>
          </a:p>
        </p:txBody>
      </p:sp>
      <p:sp>
        <p:nvSpPr>
          <p:cNvPr id="3" name="Content Placeholder 2">
            <a:extLst>
              <a:ext uri="{FF2B5EF4-FFF2-40B4-BE49-F238E27FC236}">
                <a16:creationId xmlns:a16="http://schemas.microsoft.com/office/drawing/2014/main" id="{D5434C59-A891-4D72-C4A6-91C0F2A640D4}"/>
              </a:ext>
            </a:extLst>
          </p:cNvPr>
          <p:cNvSpPr>
            <a:spLocks noGrp="1"/>
          </p:cNvSpPr>
          <p:nvPr>
            <p:ph idx="1"/>
          </p:nvPr>
        </p:nvSpPr>
        <p:spPr/>
        <p:txBody>
          <a:bodyPr/>
          <a:lstStyle/>
          <a:p>
            <a:pPr marL="0" indent="0">
              <a:buNone/>
            </a:pPr>
            <a:r>
              <a:rPr lang="en-US" dirty="0"/>
              <a:t>What does the following code print? </a:t>
            </a:r>
          </a:p>
          <a:p>
            <a:pPr marL="0" indent="0">
              <a:buNone/>
            </a:pPr>
            <a:r>
              <a:rPr lang="en-US" dirty="0" err="1"/>
              <a:t>System.out.print</a:t>
            </a:r>
            <a:r>
              <a:rPr lang="en-US" dirty="0"/>
              <a:t>( "*" ); </a:t>
            </a:r>
          </a:p>
          <a:p>
            <a:pPr marL="0" indent="0">
              <a:buNone/>
            </a:pPr>
            <a:r>
              <a:rPr lang="en-US" dirty="0" err="1"/>
              <a:t>System.out.println</a:t>
            </a:r>
            <a:r>
              <a:rPr lang="en-US" dirty="0"/>
              <a:t>( "***" ); </a:t>
            </a:r>
          </a:p>
          <a:p>
            <a:pPr marL="0" indent="0">
              <a:buNone/>
            </a:pPr>
            <a:r>
              <a:rPr lang="en-US" dirty="0" err="1"/>
              <a:t>System.out.println</a:t>
            </a:r>
            <a:r>
              <a:rPr lang="en-US" dirty="0"/>
              <a:t>( "*****" ); </a:t>
            </a:r>
          </a:p>
          <a:p>
            <a:pPr marL="0" indent="0">
              <a:buNone/>
            </a:pPr>
            <a:r>
              <a:rPr lang="en-US" dirty="0" err="1"/>
              <a:t>System.out.print</a:t>
            </a:r>
            <a:r>
              <a:rPr lang="en-US" dirty="0"/>
              <a:t>( "****" ); </a:t>
            </a:r>
          </a:p>
          <a:p>
            <a:pPr marL="0" indent="0">
              <a:buNone/>
            </a:pPr>
            <a:r>
              <a:rPr lang="en-US" dirty="0" err="1"/>
              <a:t>System.out.println</a:t>
            </a:r>
            <a:r>
              <a:rPr lang="en-US" dirty="0"/>
              <a:t>( "**" );</a:t>
            </a:r>
          </a:p>
        </p:txBody>
      </p:sp>
    </p:spTree>
    <p:extLst>
      <p:ext uri="{BB962C8B-B14F-4D97-AF65-F5344CB8AC3E}">
        <p14:creationId xmlns:p14="http://schemas.microsoft.com/office/powerpoint/2010/main" val="2549612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721F-64AF-C00F-CEA1-06C27DA319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1D69F-48E9-4097-FB0D-75D20A5814B8}"/>
              </a:ext>
            </a:extLst>
          </p:cNvPr>
          <p:cNvSpPr>
            <a:spLocks noGrp="1"/>
          </p:cNvSpPr>
          <p:nvPr>
            <p:ph idx="1"/>
          </p:nvPr>
        </p:nvSpPr>
        <p:spPr/>
        <p:txBody>
          <a:bodyPr/>
          <a:lstStyle/>
          <a:p>
            <a:pPr marL="0" indent="0">
              <a:buNone/>
            </a:pPr>
            <a:r>
              <a:rPr lang="en-US" dirty="0"/>
              <a:t>***************</a:t>
            </a:r>
          </a:p>
        </p:txBody>
      </p:sp>
    </p:spTree>
    <p:extLst>
      <p:ext uri="{BB962C8B-B14F-4D97-AF65-F5344CB8AC3E}">
        <p14:creationId xmlns:p14="http://schemas.microsoft.com/office/powerpoint/2010/main" val="119930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DA88-DC0F-15A3-9A31-C039B6221DE8}"/>
              </a:ext>
            </a:extLst>
          </p:cNvPr>
          <p:cNvSpPr>
            <a:spLocks noGrp="1"/>
          </p:cNvSpPr>
          <p:nvPr>
            <p:ph type="title"/>
          </p:nvPr>
        </p:nvSpPr>
        <p:spPr/>
        <p:txBody>
          <a:bodyPr/>
          <a:lstStyle/>
          <a:p>
            <a:r>
              <a:rPr lang="en-US" dirty="0"/>
              <a:t>Ex 9</a:t>
            </a:r>
          </a:p>
        </p:txBody>
      </p:sp>
      <p:sp>
        <p:nvSpPr>
          <p:cNvPr id="3" name="Content Placeholder 2">
            <a:extLst>
              <a:ext uri="{FF2B5EF4-FFF2-40B4-BE49-F238E27FC236}">
                <a16:creationId xmlns:a16="http://schemas.microsoft.com/office/drawing/2014/main" id="{0AE27673-7F8E-8522-E2C4-FE7F3C5901FE}"/>
              </a:ext>
            </a:extLst>
          </p:cNvPr>
          <p:cNvSpPr>
            <a:spLocks noGrp="1"/>
          </p:cNvSpPr>
          <p:nvPr>
            <p:ph idx="1"/>
          </p:nvPr>
        </p:nvSpPr>
        <p:spPr/>
        <p:txBody>
          <a:bodyPr/>
          <a:lstStyle/>
          <a:p>
            <a:pPr marL="0" indent="0">
              <a:buNone/>
            </a:pPr>
            <a:r>
              <a:rPr lang="en-US" dirty="0"/>
              <a:t>What does the following code print? </a:t>
            </a:r>
          </a:p>
          <a:p>
            <a:pPr marL="0" indent="0">
              <a:buNone/>
            </a:pPr>
            <a:r>
              <a:rPr lang="en-US" dirty="0" err="1"/>
              <a:t>System.out.print</a:t>
            </a:r>
            <a:r>
              <a:rPr lang="en-US" dirty="0"/>
              <a:t>( "*" ); </a:t>
            </a:r>
          </a:p>
          <a:p>
            <a:pPr marL="0" indent="0">
              <a:buNone/>
            </a:pPr>
            <a:r>
              <a:rPr lang="en-US" dirty="0" err="1"/>
              <a:t>System.out.println</a:t>
            </a:r>
            <a:r>
              <a:rPr lang="en-US" dirty="0"/>
              <a:t>( "***" ); </a:t>
            </a:r>
          </a:p>
          <a:p>
            <a:pPr marL="0" indent="0">
              <a:buNone/>
            </a:pPr>
            <a:r>
              <a:rPr lang="en-US" dirty="0" err="1"/>
              <a:t>System.out.println</a:t>
            </a:r>
            <a:r>
              <a:rPr lang="en-US" dirty="0"/>
              <a:t>( "*****" ); </a:t>
            </a:r>
          </a:p>
          <a:p>
            <a:pPr marL="0" indent="0">
              <a:buNone/>
            </a:pPr>
            <a:r>
              <a:rPr lang="en-US" dirty="0" err="1"/>
              <a:t>System.out.print</a:t>
            </a:r>
            <a:r>
              <a:rPr lang="en-US" dirty="0"/>
              <a:t>( "****" ); </a:t>
            </a:r>
          </a:p>
          <a:p>
            <a:pPr marL="0" indent="0">
              <a:buNone/>
            </a:pPr>
            <a:r>
              <a:rPr lang="en-US" dirty="0" err="1"/>
              <a:t>System.out.println</a:t>
            </a:r>
            <a:r>
              <a:rPr lang="en-US" dirty="0"/>
              <a:t>( "**" );</a:t>
            </a:r>
          </a:p>
        </p:txBody>
      </p:sp>
    </p:spTree>
    <p:extLst>
      <p:ext uri="{BB962C8B-B14F-4D97-AF65-F5344CB8AC3E}">
        <p14:creationId xmlns:p14="http://schemas.microsoft.com/office/powerpoint/2010/main" val="1244246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3B2-53C0-AB68-FEEE-45281B52E0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784092-81CF-D88D-04B3-19F7D73012F9}"/>
              </a:ext>
            </a:extLst>
          </p:cNvPr>
          <p:cNvSpPr>
            <a:spLocks noGrp="1"/>
          </p:cNvSpPr>
          <p:nvPr>
            <p:ph idx="1"/>
          </p:nvPr>
        </p:nvSpPr>
        <p:spPr/>
        <p:txBody>
          <a:bodyPr/>
          <a:lstStyle/>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91430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25D5-14AB-C8FA-585F-0C1844912B23}"/>
              </a:ext>
            </a:extLst>
          </p:cNvPr>
          <p:cNvSpPr>
            <a:spLocks noGrp="1"/>
          </p:cNvSpPr>
          <p:nvPr>
            <p:ph type="title"/>
          </p:nvPr>
        </p:nvSpPr>
        <p:spPr/>
        <p:txBody>
          <a:bodyPr/>
          <a:lstStyle/>
          <a:p>
            <a:r>
              <a:rPr lang="en-US" dirty="0"/>
              <a:t>Ex 10</a:t>
            </a:r>
          </a:p>
        </p:txBody>
      </p:sp>
      <p:sp>
        <p:nvSpPr>
          <p:cNvPr id="3" name="Content Placeholder 2">
            <a:extLst>
              <a:ext uri="{FF2B5EF4-FFF2-40B4-BE49-F238E27FC236}">
                <a16:creationId xmlns:a16="http://schemas.microsoft.com/office/drawing/2014/main" id="{F620BDB6-CBB4-6561-40B2-14AACBFC7F79}"/>
              </a:ext>
            </a:extLst>
          </p:cNvPr>
          <p:cNvSpPr>
            <a:spLocks noGrp="1"/>
          </p:cNvSpPr>
          <p:nvPr>
            <p:ph idx="1"/>
          </p:nvPr>
        </p:nvSpPr>
        <p:spPr/>
        <p:txBody>
          <a:bodyPr/>
          <a:lstStyle/>
          <a:p>
            <a:pPr marL="0" indent="0">
              <a:buNone/>
            </a:pPr>
            <a:r>
              <a:rPr lang="en-GB" dirty="0"/>
              <a:t>What does the following code print? </a:t>
            </a:r>
          </a:p>
          <a:p>
            <a:pPr marL="0" indent="0">
              <a:buNone/>
            </a:pPr>
            <a:r>
              <a:rPr lang="en-GB" dirty="0" err="1"/>
              <a:t>System.out.printf</a:t>
            </a:r>
            <a:r>
              <a:rPr lang="en-GB" dirty="0"/>
              <a:t>( "%s\</a:t>
            </a:r>
            <a:r>
              <a:rPr lang="en-GB" dirty="0" err="1"/>
              <a:t>n%s</a:t>
            </a:r>
            <a:r>
              <a:rPr lang="en-GB" dirty="0"/>
              <a:t>\</a:t>
            </a:r>
            <a:r>
              <a:rPr lang="en-GB" dirty="0" err="1"/>
              <a:t>n%s</a:t>
            </a:r>
            <a:r>
              <a:rPr lang="en-GB" dirty="0"/>
              <a:t>\n", "*", "***", "*****" );</a:t>
            </a:r>
            <a:endParaRPr lang="en-US" dirty="0"/>
          </a:p>
        </p:txBody>
      </p:sp>
    </p:spTree>
    <p:extLst>
      <p:ext uri="{BB962C8B-B14F-4D97-AF65-F5344CB8AC3E}">
        <p14:creationId xmlns:p14="http://schemas.microsoft.com/office/powerpoint/2010/main" val="121152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7288-9E31-3F7D-B9B5-4FE24CBA6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239287-934B-C374-24E7-471DC733C7F0}"/>
              </a:ext>
            </a:extLst>
          </p:cNvPr>
          <p:cNvSpPr>
            <a:spLocks noGrp="1"/>
          </p:cNvSpPr>
          <p:nvPr>
            <p:ph idx="1"/>
          </p:nvPr>
        </p:nvSpPr>
        <p:spPr/>
        <p:txBody>
          <a:bodyPr/>
          <a:lstStyle/>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40561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4103-7715-FE33-579A-FF1A33AF027E}"/>
              </a:ext>
            </a:extLst>
          </p:cNvPr>
          <p:cNvSpPr>
            <a:spLocks noGrp="1"/>
          </p:cNvSpPr>
          <p:nvPr>
            <p:ph type="title"/>
          </p:nvPr>
        </p:nvSpPr>
        <p:spPr/>
        <p:txBody>
          <a:bodyPr/>
          <a:lstStyle/>
          <a:p>
            <a:r>
              <a:rPr lang="en-US" dirty="0"/>
              <a:t>Ex 11</a:t>
            </a:r>
          </a:p>
        </p:txBody>
      </p:sp>
      <p:sp>
        <p:nvSpPr>
          <p:cNvPr id="3" name="Content Placeholder 2">
            <a:extLst>
              <a:ext uri="{FF2B5EF4-FFF2-40B4-BE49-F238E27FC236}">
                <a16:creationId xmlns:a16="http://schemas.microsoft.com/office/drawing/2014/main" id="{95B2628D-35AA-F71D-1F74-189A6F10C642}"/>
              </a:ext>
            </a:extLst>
          </p:cNvPr>
          <p:cNvSpPr>
            <a:spLocks noGrp="1"/>
          </p:cNvSpPr>
          <p:nvPr>
            <p:ph idx="1"/>
          </p:nvPr>
        </p:nvSpPr>
        <p:spPr/>
        <p:txBody>
          <a:bodyPr/>
          <a:lstStyle/>
          <a:p>
            <a:r>
              <a:rPr lang="en-GB" dirty="0"/>
              <a:t>Write an application that reads five integers, determines and prints the largest and smallest integers in the group. Use only the programming techniques you learned in this chapter. </a:t>
            </a:r>
            <a:endParaRPr lang="en-US" dirty="0"/>
          </a:p>
        </p:txBody>
      </p:sp>
    </p:spTree>
    <p:extLst>
      <p:ext uri="{BB962C8B-B14F-4D97-AF65-F5344CB8AC3E}">
        <p14:creationId xmlns:p14="http://schemas.microsoft.com/office/powerpoint/2010/main" val="1581992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8C0D7-3BFD-8EB7-9AF7-15346D6446F9}"/>
              </a:ext>
            </a:extLst>
          </p:cNvPr>
          <p:cNvSpPr>
            <a:spLocks noGrp="1"/>
          </p:cNvSpPr>
          <p:nvPr>
            <p:ph idx="1"/>
          </p:nvPr>
        </p:nvSpPr>
        <p:spPr>
          <a:xfrm>
            <a:off x="838200" y="406400"/>
            <a:ext cx="10515600" cy="5770563"/>
          </a:xfrm>
        </p:spPr>
        <p:txBody>
          <a:bodyPr>
            <a:normAutofit fontScale="62500" lnSpcReduction="20000"/>
          </a:bodyPr>
          <a:lstStyle/>
          <a:p>
            <a:pPr marL="0" indent="0">
              <a:buNone/>
            </a:pPr>
            <a:r>
              <a:rPr lang="en-US" dirty="0"/>
              <a:t>import </a:t>
            </a:r>
            <a:r>
              <a:rPr lang="en-US" dirty="0" err="1"/>
              <a:t>java.util.Scanner</a:t>
            </a:r>
            <a:r>
              <a:rPr lang="en-US" dirty="0"/>
              <a:t>; </a:t>
            </a:r>
          </a:p>
          <a:p>
            <a:pPr marL="0" indent="0">
              <a:buNone/>
            </a:pPr>
            <a:r>
              <a:rPr lang="en-US" dirty="0"/>
              <a:t>public class </a:t>
            </a:r>
            <a:r>
              <a:rPr lang="en-US" dirty="0" err="1"/>
              <a:t>LargeSmall</a:t>
            </a:r>
            <a:r>
              <a:rPr lang="en-US" dirty="0"/>
              <a:t> </a:t>
            </a:r>
          </a:p>
          <a:p>
            <a:pPr marL="0" indent="0">
              <a:buNone/>
            </a:pPr>
            <a:r>
              <a:rPr lang="en-US" dirty="0"/>
              <a:t>{ </a:t>
            </a:r>
          </a:p>
          <a:p>
            <a:pPr marL="0" indent="0">
              <a:buNone/>
            </a:pPr>
            <a:r>
              <a:rPr lang="en-US" dirty="0"/>
              <a:t>public static void main( String </a:t>
            </a:r>
            <a:r>
              <a:rPr lang="en-US" dirty="0" err="1"/>
              <a:t>args</a:t>
            </a:r>
            <a:r>
              <a:rPr lang="en-US" dirty="0"/>
              <a:t>[] ) </a:t>
            </a:r>
          </a:p>
          <a:p>
            <a:pPr marL="0" indent="0">
              <a:buNone/>
            </a:pPr>
            <a:r>
              <a:rPr lang="en-US" dirty="0"/>
              <a:t>{ </a:t>
            </a:r>
          </a:p>
          <a:p>
            <a:pPr marL="457200" lvl="1" indent="0">
              <a:buNone/>
            </a:pPr>
            <a:r>
              <a:rPr lang="en-US" dirty="0"/>
              <a:t>Scanner input = new Scanner( System.in ); </a:t>
            </a:r>
          </a:p>
          <a:p>
            <a:pPr marL="457200" lvl="1" indent="0">
              <a:buNone/>
            </a:pPr>
            <a:r>
              <a:rPr lang="en-US" dirty="0"/>
              <a:t>// numbers to be entered </a:t>
            </a:r>
          </a:p>
          <a:p>
            <a:pPr marL="457200" lvl="1" indent="0">
              <a:buNone/>
            </a:pPr>
            <a:r>
              <a:rPr lang="en-US" dirty="0"/>
              <a:t>int </a:t>
            </a:r>
            <a:r>
              <a:rPr lang="en-US" dirty="0" err="1"/>
              <a:t>firstNumber</a:t>
            </a:r>
            <a:r>
              <a:rPr lang="en-US" dirty="0"/>
              <a:t>; </a:t>
            </a:r>
          </a:p>
          <a:p>
            <a:pPr marL="457200" lvl="1" indent="0">
              <a:buNone/>
            </a:pPr>
            <a:r>
              <a:rPr lang="en-US" dirty="0"/>
              <a:t>int </a:t>
            </a:r>
            <a:r>
              <a:rPr lang="en-US" dirty="0" err="1"/>
              <a:t>secondNumber</a:t>
            </a:r>
            <a:r>
              <a:rPr lang="en-US" dirty="0"/>
              <a:t>; </a:t>
            </a:r>
          </a:p>
          <a:p>
            <a:pPr marL="457200" lvl="1" indent="0">
              <a:buNone/>
            </a:pPr>
            <a:r>
              <a:rPr lang="en-US" dirty="0"/>
              <a:t>int </a:t>
            </a:r>
            <a:r>
              <a:rPr lang="en-US" dirty="0" err="1"/>
              <a:t>thirdNumber</a:t>
            </a:r>
            <a:r>
              <a:rPr lang="en-US" dirty="0"/>
              <a:t>; </a:t>
            </a:r>
          </a:p>
          <a:p>
            <a:pPr marL="457200" lvl="1" indent="0">
              <a:buNone/>
            </a:pPr>
            <a:r>
              <a:rPr lang="en-US" dirty="0"/>
              <a:t>int </a:t>
            </a:r>
            <a:r>
              <a:rPr lang="en-US" dirty="0" err="1"/>
              <a:t>fourthNumber</a:t>
            </a:r>
            <a:r>
              <a:rPr lang="en-US" dirty="0"/>
              <a:t>; </a:t>
            </a:r>
          </a:p>
          <a:p>
            <a:pPr marL="457200" lvl="1" indent="0">
              <a:buNone/>
            </a:pPr>
            <a:r>
              <a:rPr lang="en-US" dirty="0"/>
              <a:t>int </a:t>
            </a:r>
            <a:r>
              <a:rPr lang="en-US" dirty="0" err="1"/>
              <a:t>fifthNumber</a:t>
            </a:r>
            <a:r>
              <a:rPr lang="en-US" dirty="0"/>
              <a:t>; </a:t>
            </a:r>
          </a:p>
          <a:p>
            <a:pPr marL="457200" lvl="1" indent="0">
              <a:buNone/>
            </a:pPr>
            <a:r>
              <a:rPr lang="en-US" dirty="0"/>
              <a:t>// largest and smallest </a:t>
            </a:r>
          </a:p>
          <a:p>
            <a:pPr marL="457200" lvl="1" indent="0">
              <a:buNone/>
            </a:pPr>
            <a:r>
              <a:rPr lang="en-US" dirty="0"/>
              <a:t>int largest; </a:t>
            </a:r>
          </a:p>
          <a:p>
            <a:pPr marL="457200" lvl="1" indent="0">
              <a:buNone/>
            </a:pPr>
            <a:r>
              <a:rPr lang="en-US" dirty="0"/>
              <a:t>int smallest; </a:t>
            </a:r>
          </a:p>
          <a:p>
            <a:pPr marL="457200" lvl="1" indent="0">
              <a:buNone/>
            </a:pPr>
            <a:r>
              <a:rPr lang="en-US" dirty="0" err="1"/>
              <a:t>System.out.print</a:t>
            </a:r>
            <a:r>
              <a:rPr lang="en-US" dirty="0"/>
              <a:t>( "Enter first number: " ); // prompt for input </a:t>
            </a:r>
          </a:p>
          <a:p>
            <a:pPr marL="457200" lvl="1" indent="0">
              <a:buNone/>
            </a:pPr>
            <a:r>
              <a:rPr lang="en-US" dirty="0" err="1"/>
              <a:t>firstNumber</a:t>
            </a:r>
            <a:r>
              <a:rPr lang="en-US" dirty="0"/>
              <a:t> = </a:t>
            </a:r>
            <a:r>
              <a:rPr lang="en-US" dirty="0" err="1"/>
              <a:t>input.nextInt</a:t>
            </a:r>
            <a:r>
              <a:rPr lang="en-US" dirty="0"/>
              <a:t>(); // read first number </a:t>
            </a:r>
          </a:p>
          <a:p>
            <a:pPr marL="457200" lvl="1" indent="0">
              <a:buNone/>
            </a:pPr>
            <a:r>
              <a:rPr lang="en-US" dirty="0"/>
              <a:t> // initially </a:t>
            </a:r>
            <a:r>
              <a:rPr lang="en-US" dirty="0" err="1"/>
              <a:t>firstNumber</a:t>
            </a:r>
            <a:r>
              <a:rPr lang="en-US" dirty="0"/>
              <a:t> is the smallest and the largest </a:t>
            </a:r>
          </a:p>
          <a:p>
            <a:pPr marL="457200" lvl="1" indent="0">
              <a:buNone/>
            </a:pPr>
            <a:r>
              <a:rPr lang="en-US" dirty="0"/>
              <a:t>smallest = </a:t>
            </a:r>
            <a:r>
              <a:rPr lang="en-US" dirty="0" err="1"/>
              <a:t>firstNumber</a:t>
            </a:r>
            <a:r>
              <a:rPr lang="en-US" dirty="0"/>
              <a:t>; </a:t>
            </a:r>
          </a:p>
          <a:p>
            <a:pPr marL="457200" lvl="1" indent="0">
              <a:buNone/>
            </a:pPr>
            <a:r>
              <a:rPr lang="en-US" dirty="0"/>
              <a:t>largest = </a:t>
            </a:r>
            <a:r>
              <a:rPr lang="en-US" dirty="0" err="1"/>
              <a:t>firstNumber</a:t>
            </a:r>
            <a:r>
              <a:rPr lang="en-US" dirty="0"/>
              <a:t>; </a:t>
            </a:r>
          </a:p>
          <a:p>
            <a:pPr marL="457200" lvl="1" indent="0">
              <a:buNone/>
            </a:pPr>
            <a:r>
              <a:rPr lang="en-US" dirty="0" err="1"/>
              <a:t>System.out.print</a:t>
            </a:r>
            <a:r>
              <a:rPr lang="en-US" dirty="0"/>
              <a:t>( "Enter second number: " ); // prompt for input </a:t>
            </a:r>
          </a:p>
          <a:p>
            <a:pPr marL="457200" lvl="1" indent="0">
              <a:buNone/>
            </a:pPr>
            <a:r>
              <a:rPr lang="en-US" dirty="0" err="1"/>
              <a:t>secondNumber</a:t>
            </a:r>
            <a:r>
              <a:rPr lang="en-US" dirty="0"/>
              <a:t> = </a:t>
            </a:r>
            <a:r>
              <a:rPr lang="en-US" dirty="0" err="1"/>
              <a:t>input.nextInt</a:t>
            </a:r>
            <a:r>
              <a:rPr lang="en-US" dirty="0"/>
              <a:t>(); // read second number</a:t>
            </a:r>
          </a:p>
        </p:txBody>
      </p:sp>
    </p:spTree>
    <p:extLst>
      <p:ext uri="{BB962C8B-B14F-4D97-AF65-F5344CB8AC3E}">
        <p14:creationId xmlns:p14="http://schemas.microsoft.com/office/powerpoint/2010/main" val="1055153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221E3-BAA8-60E3-939E-962390AD54A1}"/>
              </a:ext>
            </a:extLst>
          </p:cNvPr>
          <p:cNvSpPr>
            <a:spLocks noGrp="1"/>
          </p:cNvSpPr>
          <p:nvPr>
            <p:ph idx="1"/>
          </p:nvPr>
        </p:nvSpPr>
        <p:spPr>
          <a:xfrm>
            <a:off x="838200" y="487680"/>
            <a:ext cx="10515600" cy="5689283"/>
          </a:xfrm>
        </p:spPr>
        <p:txBody>
          <a:bodyPr>
            <a:normAutofit fontScale="92500" lnSpcReduction="20000"/>
          </a:bodyPr>
          <a:lstStyle/>
          <a:p>
            <a:pPr marL="0" indent="0">
              <a:buNone/>
            </a:pPr>
            <a:r>
              <a:rPr lang="en-GB" dirty="0"/>
              <a:t>// determine whether </a:t>
            </a:r>
            <a:r>
              <a:rPr lang="en-GB" dirty="0" err="1"/>
              <a:t>secondNumber</a:t>
            </a:r>
            <a:r>
              <a:rPr lang="en-GB" dirty="0"/>
              <a:t> is the smallest </a:t>
            </a:r>
          </a:p>
          <a:p>
            <a:pPr marL="0" indent="0">
              <a:buNone/>
            </a:pPr>
            <a:r>
              <a:rPr lang="en-GB" dirty="0"/>
              <a:t>if ( </a:t>
            </a:r>
            <a:r>
              <a:rPr lang="en-GB" dirty="0" err="1"/>
              <a:t>secondNumber</a:t>
            </a:r>
            <a:r>
              <a:rPr lang="en-GB" dirty="0"/>
              <a:t> &lt; smallest ) </a:t>
            </a:r>
          </a:p>
          <a:p>
            <a:pPr marL="457200" lvl="1" indent="0">
              <a:buNone/>
            </a:pPr>
            <a:r>
              <a:rPr lang="en-GB" dirty="0"/>
              <a:t>smallest = </a:t>
            </a:r>
            <a:r>
              <a:rPr lang="en-GB" dirty="0" err="1"/>
              <a:t>secondNumber</a:t>
            </a:r>
            <a:r>
              <a:rPr lang="en-GB" dirty="0"/>
              <a:t>; </a:t>
            </a:r>
          </a:p>
          <a:p>
            <a:pPr marL="0" indent="0">
              <a:buNone/>
            </a:pPr>
            <a:r>
              <a:rPr lang="en-GB" dirty="0"/>
              <a:t>// determine whether </a:t>
            </a:r>
            <a:r>
              <a:rPr lang="en-GB" dirty="0" err="1"/>
              <a:t>secondNumber</a:t>
            </a:r>
            <a:r>
              <a:rPr lang="en-GB" dirty="0"/>
              <a:t> is the largest </a:t>
            </a:r>
          </a:p>
          <a:p>
            <a:pPr marL="0" indent="0">
              <a:buNone/>
            </a:pPr>
            <a:r>
              <a:rPr lang="en-GB" dirty="0"/>
              <a:t>if ( </a:t>
            </a:r>
            <a:r>
              <a:rPr lang="en-GB" dirty="0" err="1"/>
              <a:t>secondNumber</a:t>
            </a:r>
            <a:r>
              <a:rPr lang="en-GB" dirty="0"/>
              <a:t> &gt; largest ) </a:t>
            </a:r>
          </a:p>
          <a:p>
            <a:pPr marL="457200" lvl="1" indent="0">
              <a:buNone/>
            </a:pPr>
            <a:r>
              <a:rPr lang="en-GB" dirty="0"/>
              <a:t>largest = </a:t>
            </a:r>
            <a:r>
              <a:rPr lang="en-GB" dirty="0" err="1"/>
              <a:t>secondNumber</a:t>
            </a:r>
            <a:r>
              <a:rPr lang="en-GB" dirty="0"/>
              <a:t>; </a:t>
            </a:r>
          </a:p>
          <a:p>
            <a:pPr marL="0" indent="0">
              <a:buNone/>
            </a:pPr>
            <a:r>
              <a:rPr lang="en-GB" dirty="0" err="1"/>
              <a:t>System.out.print</a:t>
            </a:r>
            <a:r>
              <a:rPr lang="en-GB" dirty="0"/>
              <a:t>( "Enter third number: " ); // prompt for input </a:t>
            </a:r>
          </a:p>
          <a:p>
            <a:pPr marL="0" indent="0">
              <a:buNone/>
            </a:pPr>
            <a:r>
              <a:rPr lang="en-GB" dirty="0" err="1"/>
              <a:t>thirdNumber</a:t>
            </a:r>
            <a:r>
              <a:rPr lang="en-GB" dirty="0"/>
              <a:t> = </a:t>
            </a:r>
            <a:r>
              <a:rPr lang="en-GB" dirty="0" err="1"/>
              <a:t>input.nextInt</a:t>
            </a:r>
            <a:r>
              <a:rPr lang="en-GB" dirty="0"/>
              <a:t>(); // read third number</a:t>
            </a:r>
          </a:p>
          <a:p>
            <a:pPr marL="0" indent="0">
              <a:buNone/>
            </a:pPr>
            <a:r>
              <a:rPr lang="en-GB" dirty="0"/>
              <a:t>// determine whether </a:t>
            </a:r>
            <a:r>
              <a:rPr lang="en-GB" dirty="0" err="1"/>
              <a:t>thirdNumber</a:t>
            </a:r>
            <a:r>
              <a:rPr lang="en-GB" dirty="0"/>
              <a:t> is the smallest </a:t>
            </a:r>
          </a:p>
          <a:p>
            <a:pPr marL="0" indent="0">
              <a:buNone/>
            </a:pPr>
            <a:r>
              <a:rPr lang="en-GB" dirty="0"/>
              <a:t>if ( </a:t>
            </a:r>
            <a:r>
              <a:rPr lang="en-GB" dirty="0" err="1"/>
              <a:t>thirdNumber</a:t>
            </a:r>
            <a:r>
              <a:rPr lang="en-GB" dirty="0"/>
              <a:t> &lt; smallest ) </a:t>
            </a:r>
          </a:p>
          <a:p>
            <a:pPr marL="457200" lvl="1" indent="0">
              <a:buNone/>
            </a:pPr>
            <a:r>
              <a:rPr lang="en-GB" dirty="0"/>
              <a:t>smallest = </a:t>
            </a:r>
            <a:r>
              <a:rPr lang="en-GB" dirty="0" err="1"/>
              <a:t>thirdNumber</a:t>
            </a:r>
            <a:r>
              <a:rPr lang="en-GB" dirty="0"/>
              <a:t>; </a:t>
            </a:r>
          </a:p>
          <a:p>
            <a:pPr marL="0" indent="0">
              <a:buNone/>
            </a:pPr>
            <a:r>
              <a:rPr lang="en-GB" dirty="0"/>
              <a:t>// determine whether </a:t>
            </a:r>
            <a:r>
              <a:rPr lang="en-GB" dirty="0" err="1"/>
              <a:t>thirdNumber</a:t>
            </a:r>
            <a:r>
              <a:rPr lang="en-GB" dirty="0"/>
              <a:t> is the largest </a:t>
            </a:r>
          </a:p>
          <a:p>
            <a:pPr marL="0" indent="0">
              <a:buNone/>
            </a:pPr>
            <a:r>
              <a:rPr lang="en-GB" dirty="0"/>
              <a:t>if ( </a:t>
            </a:r>
            <a:r>
              <a:rPr lang="en-GB" dirty="0" err="1"/>
              <a:t>thirdNumber</a:t>
            </a:r>
            <a:r>
              <a:rPr lang="en-GB" dirty="0"/>
              <a:t> &gt; largest ) </a:t>
            </a:r>
          </a:p>
          <a:p>
            <a:pPr marL="457200" lvl="1" indent="0">
              <a:buNone/>
            </a:pPr>
            <a:r>
              <a:rPr lang="en-GB" dirty="0"/>
              <a:t>largest = </a:t>
            </a:r>
            <a:r>
              <a:rPr lang="en-GB" dirty="0" err="1"/>
              <a:t>thirdNumber</a:t>
            </a:r>
            <a:r>
              <a:rPr lang="en-GB" dirty="0"/>
              <a:t>;</a:t>
            </a:r>
            <a:endParaRPr lang="en-US" dirty="0"/>
          </a:p>
        </p:txBody>
      </p:sp>
    </p:spTree>
    <p:extLst>
      <p:ext uri="{BB962C8B-B14F-4D97-AF65-F5344CB8AC3E}">
        <p14:creationId xmlns:p14="http://schemas.microsoft.com/office/powerpoint/2010/main" val="286207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BC97-1DD6-C681-278E-85A9B756B69D}"/>
              </a:ext>
            </a:extLst>
          </p:cNvPr>
          <p:cNvSpPr>
            <a:spLocks noGrp="1"/>
          </p:cNvSpPr>
          <p:nvPr>
            <p:ph type="title"/>
          </p:nvPr>
        </p:nvSpPr>
        <p:spPr/>
        <p:txBody>
          <a:bodyPr/>
          <a:lstStyle/>
          <a:p>
            <a:r>
              <a:rPr lang="en-US" b="1" i="0" dirty="0">
                <a:solidFill>
                  <a:srgbClr val="161616"/>
                </a:solidFill>
                <a:effectLst/>
                <a:latin typeface="Renner"/>
              </a:rPr>
              <a:t>Formatting a string</a:t>
            </a:r>
            <a:endParaRPr lang="en-US" dirty="0"/>
          </a:p>
        </p:txBody>
      </p:sp>
      <p:sp>
        <p:nvSpPr>
          <p:cNvPr id="3" name="Content Placeholder 2">
            <a:extLst>
              <a:ext uri="{FF2B5EF4-FFF2-40B4-BE49-F238E27FC236}">
                <a16:creationId xmlns:a16="http://schemas.microsoft.com/office/drawing/2014/main" id="{F35636C2-EC43-8F17-DA43-24329B7F08BA}"/>
              </a:ext>
            </a:extLst>
          </p:cNvPr>
          <p:cNvSpPr>
            <a:spLocks noGrp="1"/>
          </p:cNvSpPr>
          <p:nvPr>
            <p:ph idx="1"/>
          </p:nvPr>
        </p:nvSpPr>
        <p:spPr/>
        <p:txBody>
          <a:bodyPr/>
          <a:lstStyle/>
          <a:p>
            <a:r>
              <a:rPr kumimoji="0" lang="en-US" altLang="en-US" sz="2800" b="0" i="0" u="none" strike="noStrike" cap="none" normalizeH="0" baseline="0" dirty="0" err="1">
                <a:ln>
                  <a:noFill/>
                </a:ln>
                <a:solidFill>
                  <a:srgbClr val="333333"/>
                </a:solidFill>
                <a:effectLst/>
                <a:latin typeface="Menlo"/>
              </a:rPr>
              <a:t>System.out.printf</a:t>
            </a:r>
            <a:r>
              <a:rPr kumimoji="0" lang="en-US" altLang="en-US" sz="2800" b="0" i="0" u="none" strike="noStrike" cap="none" normalizeH="0" baseline="0" dirty="0">
                <a:ln>
                  <a:noFill/>
                </a:ln>
                <a:solidFill>
                  <a:srgbClr val="333333"/>
                </a:solidFill>
                <a:effectLst/>
                <a:latin typeface="Menlo"/>
              </a:rPr>
              <a:t>("%</a:t>
            </a:r>
            <a:r>
              <a:rPr kumimoji="0" lang="en-US" altLang="en-US" sz="2800" b="0" i="0" u="none" strike="noStrike" cap="none" normalizeH="0" baseline="0" dirty="0" err="1">
                <a:ln>
                  <a:noFill/>
                </a:ln>
                <a:solidFill>
                  <a:srgbClr val="333333"/>
                </a:solidFill>
                <a:effectLst/>
                <a:latin typeface="Menlo"/>
              </a:rPr>
              <a:t>s%n</a:t>
            </a:r>
            <a:r>
              <a:rPr kumimoji="0" lang="en-US" altLang="en-US" sz="2800" b="0" i="0" u="none" strike="noStrike" cap="none" normalizeH="0" baseline="0" dirty="0">
                <a:ln>
                  <a:noFill/>
                </a:ln>
                <a:solidFill>
                  <a:srgbClr val="333333"/>
                </a:solidFill>
                <a:effectLst/>
                <a:latin typeface="Menlo"/>
              </a:rPr>
              <a:t>", "hello world!"); </a:t>
            </a:r>
          </a:p>
          <a:p>
            <a:r>
              <a:rPr kumimoji="0" lang="en-US" altLang="en-US" sz="2800" b="0" i="0" u="none" strike="noStrike" cap="none" normalizeH="0" baseline="0" dirty="0" err="1">
                <a:ln>
                  <a:noFill/>
                </a:ln>
                <a:solidFill>
                  <a:srgbClr val="333333"/>
                </a:solidFill>
                <a:effectLst/>
                <a:latin typeface="Menlo"/>
              </a:rPr>
              <a:t>System.out.printf</a:t>
            </a:r>
            <a:r>
              <a:rPr kumimoji="0" lang="en-US" altLang="en-US" sz="2800" b="0" i="0" u="none" strike="noStrike" cap="none" normalizeH="0" baseline="0" dirty="0">
                <a:ln>
                  <a:noFill/>
                </a:ln>
                <a:solidFill>
                  <a:srgbClr val="333333"/>
                </a:solidFill>
                <a:effectLst/>
                <a:latin typeface="Menlo"/>
              </a:rPr>
              <a:t>("'%S' %n", "hello world!");</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FB48D378-027D-A1DF-9969-0D9C1BF75AE7}"/>
              </a:ext>
            </a:extLst>
          </p:cNvPr>
          <p:cNvSpPr>
            <a:spLocks noChangeArrowheads="1"/>
          </p:cNvSpPr>
          <p:nvPr/>
        </p:nvSpPr>
        <p:spPr bwMode="auto">
          <a:xfrm>
            <a:off x="0" y="-58932"/>
            <a:ext cx="65" cy="575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951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FB7083C-5018-BDCA-02A6-E41F21CCFE7D}"/>
              </a:ext>
            </a:extLst>
          </p:cNvPr>
          <p:cNvPicPr>
            <a:picLocks noChangeAspect="1"/>
          </p:cNvPicPr>
          <p:nvPr/>
        </p:nvPicPr>
        <p:blipFill rotWithShape="1">
          <a:blip r:embed="rId2"/>
          <a:srcRect l="13750" t="67556" r="40334" b="18962"/>
          <a:stretch/>
        </p:blipFill>
        <p:spPr>
          <a:xfrm>
            <a:off x="934721" y="3929442"/>
            <a:ext cx="5367020" cy="886397"/>
          </a:xfrm>
          <a:prstGeom prst="rect">
            <a:avLst/>
          </a:prstGeom>
        </p:spPr>
      </p:pic>
    </p:spTree>
    <p:extLst>
      <p:ext uri="{BB962C8B-B14F-4D97-AF65-F5344CB8AC3E}">
        <p14:creationId xmlns:p14="http://schemas.microsoft.com/office/powerpoint/2010/main" val="2987898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07EF3-DCCB-DA58-ED8A-9A5551C8E656}"/>
              </a:ext>
            </a:extLst>
          </p:cNvPr>
          <p:cNvSpPr>
            <a:spLocks noGrp="1"/>
          </p:cNvSpPr>
          <p:nvPr>
            <p:ph idx="1"/>
          </p:nvPr>
        </p:nvSpPr>
        <p:spPr>
          <a:xfrm>
            <a:off x="838200" y="436880"/>
            <a:ext cx="10515600" cy="5740083"/>
          </a:xfrm>
        </p:spPr>
        <p:txBody>
          <a:bodyPr>
            <a:normAutofit fontScale="92500" lnSpcReduction="20000"/>
          </a:bodyPr>
          <a:lstStyle/>
          <a:p>
            <a:pPr marL="0" indent="0">
              <a:buNone/>
            </a:pPr>
            <a:r>
              <a:rPr lang="en-GB" dirty="0" err="1"/>
              <a:t>System.out.print</a:t>
            </a:r>
            <a:r>
              <a:rPr lang="en-GB" dirty="0"/>
              <a:t>( "Enter fourth number: " ); // prompt for input </a:t>
            </a:r>
          </a:p>
          <a:p>
            <a:pPr marL="0" indent="0">
              <a:buNone/>
            </a:pPr>
            <a:r>
              <a:rPr lang="en-GB" dirty="0" err="1"/>
              <a:t>fourthNumber</a:t>
            </a:r>
            <a:r>
              <a:rPr lang="en-GB" dirty="0"/>
              <a:t> = </a:t>
            </a:r>
            <a:r>
              <a:rPr lang="en-GB" dirty="0" err="1"/>
              <a:t>input.nextInt</a:t>
            </a:r>
            <a:r>
              <a:rPr lang="en-GB" dirty="0"/>
              <a:t>(); // read fourth number </a:t>
            </a:r>
          </a:p>
          <a:p>
            <a:pPr marL="0" indent="0">
              <a:buNone/>
            </a:pPr>
            <a:r>
              <a:rPr lang="en-GB" dirty="0"/>
              <a:t>// determine whether </a:t>
            </a:r>
            <a:r>
              <a:rPr lang="en-GB" dirty="0" err="1"/>
              <a:t>fourthNumber</a:t>
            </a:r>
            <a:r>
              <a:rPr lang="en-GB" dirty="0"/>
              <a:t> is the smallest </a:t>
            </a:r>
          </a:p>
          <a:p>
            <a:pPr marL="0" indent="0">
              <a:buNone/>
            </a:pPr>
            <a:r>
              <a:rPr lang="en-GB" dirty="0"/>
              <a:t>if ( </a:t>
            </a:r>
            <a:r>
              <a:rPr lang="en-GB" dirty="0" err="1"/>
              <a:t>fourthNumber</a:t>
            </a:r>
            <a:r>
              <a:rPr lang="en-GB" dirty="0"/>
              <a:t> &lt; smallest ) </a:t>
            </a:r>
          </a:p>
          <a:p>
            <a:pPr marL="0" indent="0">
              <a:buNone/>
            </a:pPr>
            <a:r>
              <a:rPr lang="en-GB" dirty="0"/>
              <a:t>	smallest = </a:t>
            </a:r>
            <a:r>
              <a:rPr lang="en-GB" dirty="0" err="1"/>
              <a:t>fourthNumber</a:t>
            </a:r>
            <a:r>
              <a:rPr lang="en-GB" dirty="0"/>
              <a:t>; </a:t>
            </a:r>
          </a:p>
          <a:p>
            <a:pPr marL="0" indent="0">
              <a:buNone/>
            </a:pPr>
            <a:r>
              <a:rPr lang="en-GB" dirty="0"/>
              <a:t>// determine whether </a:t>
            </a:r>
            <a:r>
              <a:rPr lang="en-GB" dirty="0" err="1"/>
              <a:t>fourthNumber</a:t>
            </a:r>
            <a:r>
              <a:rPr lang="en-GB" dirty="0"/>
              <a:t> is the largest </a:t>
            </a:r>
          </a:p>
          <a:p>
            <a:pPr marL="0" indent="0">
              <a:buNone/>
            </a:pPr>
            <a:r>
              <a:rPr lang="en-GB" dirty="0"/>
              <a:t>if ( </a:t>
            </a:r>
            <a:r>
              <a:rPr lang="en-GB" dirty="0" err="1"/>
              <a:t>fourthNumber</a:t>
            </a:r>
            <a:r>
              <a:rPr lang="en-GB" dirty="0"/>
              <a:t> &gt; largest ) </a:t>
            </a:r>
          </a:p>
          <a:p>
            <a:pPr marL="0" indent="0">
              <a:buNone/>
            </a:pPr>
            <a:r>
              <a:rPr lang="en-GB" dirty="0"/>
              <a:t>	largest = </a:t>
            </a:r>
            <a:r>
              <a:rPr lang="en-GB" dirty="0" err="1"/>
              <a:t>fourthNumber</a:t>
            </a:r>
            <a:r>
              <a:rPr lang="en-GB" dirty="0"/>
              <a:t>; </a:t>
            </a:r>
          </a:p>
          <a:p>
            <a:pPr marL="0" indent="0">
              <a:buNone/>
            </a:pPr>
            <a:r>
              <a:rPr lang="en-GB" dirty="0" err="1"/>
              <a:t>System.out.print</a:t>
            </a:r>
            <a:r>
              <a:rPr lang="en-GB" dirty="0"/>
              <a:t>( "Enter fifth number: " ); // prompt for input </a:t>
            </a:r>
          </a:p>
          <a:p>
            <a:pPr marL="0" indent="0">
              <a:buNone/>
            </a:pPr>
            <a:r>
              <a:rPr lang="en-GB" dirty="0" err="1"/>
              <a:t>fifthNumber</a:t>
            </a:r>
            <a:r>
              <a:rPr lang="en-GB" dirty="0"/>
              <a:t> = </a:t>
            </a:r>
            <a:r>
              <a:rPr lang="en-GB" dirty="0" err="1"/>
              <a:t>input.nextInt</a:t>
            </a:r>
            <a:r>
              <a:rPr lang="en-GB" dirty="0"/>
              <a:t>(); // read fifth number </a:t>
            </a:r>
          </a:p>
          <a:p>
            <a:pPr marL="0" indent="0">
              <a:buNone/>
            </a:pPr>
            <a:r>
              <a:rPr lang="en-GB" dirty="0"/>
              <a:t>// determine whether </a:t>
            </a:r>
            <a:r>
              <a:rPr lang="en-GB" dirty="0" err="1"/>
              <a:t>fifthNumber</a:t>
            </a:r>
            <a:r>
              <a:rPr lang="en-GB" dirty="0"/>
              <a:t> is the smallest </a:t>
            </a:r>
          </a:p>
          <a:p>
            <a:pPr marL="0" indent="0">
              <a:buNone/>
            </a:pPr>
            <a:r>
              <a:rPr lang="en-GB" dirty="0"/>
              <a:t>if ( </a:t>
            </a:r>
            <a:r>
              <a:rPr lang="en-GB" dirty="0" err="1"/>
              <a:t>fifthNumber</a:t>
            </a:r>
            <a:r>
              <a:rPr lang="en-GB" dirty="0"/>
              <a:t> &lt; smallest ) </a:t>
            </a:r>
          </a:p>
          <a:p>
            <a:pPr marL="0" indent="0">
              <a:buNone/>
            </a:pPr>
            <a:r>
              <a:rPr lang="en-GB" dirty="0"/>
              <a:t>	smallest = </a:t>
            </a:r>
            <a:r>
              <a:rPr lang="en-GB" dirty="0" err="1"/>
              <a:t>fifthNumber</a:t>
            </a:r>
            <a:r>
              <a:rPr lang="en-GB" dirty="0"/>
              <a:t>; </a:t>
            </a:r>
            <a:endParaRPr lang="en-US" dirty="0"/>
          </a:p>
        </p:txBody>
      </p:sp>
    </p:spTree>
    <p:extLst>
      <p:ext uri="{BB962C8B-B14F-4D97-AF65-F5344CB8AC3E}">
        <p14:creationId xmlns:p14="http://schemas.microsoft.com/office/powerpoint/2010/main" val="551843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D5ABD-AA8C-4EF7-CC75-7AF5F94F3AD9}"/>
              </a:ext>
            </a:extLst>
          </p:cNvPr>
          <p:cNvSpPr>
            <a:spLocks noGrp="1"/>
          </p:cNvSpPr>
          <p:nvPr>
            <p:ph idx="1"/>
          </p:nvPr>
        </p:nvSpPr>
        <p:spPr>
          <a:xfrm>
            <a:off x="838200" y="508000"/>
            <a:ext cx="10515600" cy="5668963"/>
          </a:xfrm>
        </p:spPr>
        <p:txBody>
          <a:bodyPr/>
          <a:lstStyle/>
          <a:p>
            <a:pPr marL="0" indent="0">
              <a:buNone/>
            </a:pPr>
            <a:r>
              <a:rPr lang="en-US" dirty="0"/>
              <a:t>// determine whether </a:t>
            </a:r>
            <a:r>
              <a:rPr lang="en-US" dirty="0" err="1"/>
              <a:t>fifthNumber</a:t>
            </a:r>
            <a:r>
              <a:rPr lang="en-US" dirty="0"/>
              <a:t> is the largest </a:t>
            </a:r>
          </a:p>
          <a:p>
            <a:pPr marL="0" indent="0">
              <a:buNone/>
            </a:pPr>
            <a:r>
              <a:rPr lang="en-US" dirty="0"/>
              <a:t>if ( </a:t>
            </a:r>
            <a:r>
              <a:rPr lang="en-US" dirty="0" err="1"/>
              <a:t>fifthNumber</a:t>
            </a:r>
            <a:r>
              <a:rPr lang="en-US" dirty="0"/>
              <a:t> &gt; largest ) </a:t>
            </a:r>
          </a:p>
          <a:p>
            <a:pPr marL="457200" lvl="1" indent="0">
              <a:buNone/>
            </a:pPr>
            <a:r>
              <a:rPr lang="en-US" dirty="0"/>
              <a:t>largest = </a:t>
            </a:r>
            <a:r>
              <a:rPr lang="en-US" dirty="0" err="1"/>
              <a:t>fifthNumber</a:t>
            </a:r>
            <a:r>
              <a:rPr lang="en-US" dirty="0"/>
              <a:t>; </a:t>
            </a:r>
          </a:p>
          <a:p>
            <a:pPr marL="0" indent="0">
              <a:buNone/>
            </a:pPr>
            <a:r>
              <a:rPr lang="en-US" dirty="0"/>
              <a:t>// display results </a:t>
            </a:r>
          </a:p>
          <a:p>
            <a:pPr marL="0" indent="0">
              <a:buNone/>
            </a:pPr>
            <a:r>
              <a:rPr lang="en-US" dirty="0" err="1"/>
              <a:t>System.out.printf</a:t>
            </a:r>
            <a:r>
              <a:rPr lang="en-US" dirty="0"/>
              <a:t>( "Numbers input: %d %d %d %d %d\n\n", </a:t>
            </a:r>
            <a:r>
              <a:rPr lang="en-US" dirty="0" err="1"/>
              <a:t>firstNumber</a:t>
            </a:r>
            <a:r>
              <a:rPr lang="en-US" dirty="0"/>
              <a:t>, </a:t>
            </a:r>
            <a:r>
              <a:rPr lang="en-US" dirty="0" err="1"/>
              <a:t>secondNumber</a:t>
            </a:r>
            <a:r>
              <a:rPr lang="en-US" dirty="0"/>
              <a:t>, </a:t>
            </a:r>
            <a:r>
              <a:rPr lang="en-US" dirty="0" err="1"/>
              <a:t>thirdNumber</a:t>
            </a:r>
            <a:r>
              <a:rPr lang="en-US" dirty="0"/>
              <a:t>, </a:t>
            </a:r>
            <a:r>
              <a:rPr lang="en-US" dirty="0" err="1"/>
              <a:t>fourthNumber</a:t>
            </a:r>
            <a:r>
              <a:rPr lang="en-US" dirty="0"/>
              <a:t>, </a:t>
            </a:r>
            <a:r>
              <a:rPr lang="en-US" dirty="0" err="1"/>
              <a:t>fifthNumber</a:t>
            </a:r>
            <a:r>
              <a:rPr lang="en-US" dirty="0"/>
              <a:t> ); </a:t>
            </a:r>
          </a:p>
          <a:p>
            <a:pPr marL="0" indent="0">
              <a:buNone/>
            </a:pPr>
            <a:r>
              <a:rPr lang="en-US" dirty="0" err="1"/>
              <a:t>System.out.printf</a:t>
            </a:r>
            <a:r>
              <a:rPr lang="en-US" dirty="0"/>
              <a:t>( "Smallest number is: %d\n", smallest ); </a:t>
            </a:r>
          </a:p>
          <a:p>
            <a:pPr marL="0" indent="0">
              <a:buNone/>
            </a:pPr>
            <a:r>
              <a:rPr lang="en-US" dirty="0" err="1"/>
              <a:t>System.out.printf</a:t>
            </a:r>
            <a:r>
              <a:rPr lang="en-US" dirty="0"/>
              <a:t>( "Largest number is: %d\n", largest ); </a:t>
            </a:r>
          </a:p>
          <a:p>
            <a:pPr marL="0" indent="0">
              <a:buNone/>
            </a:pPr>
            <a:r>
              <a:rPr lang="en-US" dirty="0"/>
              <a:t>} // end main </a:t>
            </a:r>
          </a:p>
          <a:p>
            <a:pPr marL="0" indent="0">
              <a:buNone/>
            </a:pPr>
            <a:r>
              <a:rPr lang="en-US" dirty="0"/>
              <a:t>} // end class </a:t>
            </a:r>
            <a:r>
              <a:rPr lang="en-US" dirty="0" err="1"/>
              <a:t>LargeSmall</a:t>
            </a:r>
            <a:r>
              <a:rPr lang="en-US" dirty="0"/>
              <a:t> </a:t>
            </a:r>
          </a:p>
        </p:txBody>
      </p:sp>
    </p:spTree>
    <p:extLst>
      <p:ext uri="{BB962C8B-B14F-4D97-AF65-F5344CB8AC3E}">
        <p14:creationId xmlns:p14="http://schemas.microsoft.com/office/powerpoint/2010/main" val="3855306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F989-EE0D-1A00-291E-382AFD009B81}"/>
              </a:ext>
            </a:extLst>
          </p:cNvPr>
          <p:cNvSpPr>
            <a:spLocks noGrp="1"/>
          </p:cNvSpPr>
          <p:nvPr>
            <p:ph type="title"/>
          </p:nvPr>
        </p:nvSpPr>
        <p:spPr/>
        <p:txBody>
          <a:bodyPr/>
          <a:lstStyle/>
          <a:p>
            <a:r>
              <a:rPr lang="en-GB" dirty="0"/>
              <a:t>Ex 12</a:t>
            </a:r>
            <a:endParaRPr lang="en-US" dirty="0"/>
          </a:p>
        </p:txBody>
      </p:sp>
      <p:sp>
        <p:nvSpPr>
          <p:cNvPr id="3" name="Content Placeholder 2">
            <a:extLst>
              <a:ext uri="{FF2B5EF4-FFF2-40B4-BE49-F238E27FC236}">
                <a16:creationId xmlns:a16="http://schemas.microsoft.com/office/drawing/2014/main" id="{BEF269A2-F0E1-15BB-39E1-82BC89CD3BF8}"/>
              </a:ext>
            </a:extLst>
          </p:cNvPr>
          <p:cNvSpPr>
            <a:spLocks noGrp="1"/>
          </p:cNvSpPr>
          <p:nvPr>
            <p:ph idx="1"/>
          </p:nvPr>
        </p:nvSpPr>
        <p:spPr/>
        <p:txBody>
          <a:bodyPr/>
          <a:lstStyle/>
          <a:p>
            <a:r>
              <a:rPr lang="en-GB" dirty="0"/>
              <a:t>Write an application that reads an integer and determines and prints whether it is odd or even. [Hint: Use the remainder operator. An even number is a multiple of 2. Any multiple of 2 leaves a remainder of 0 when divided by 2.] </a:t>
            </a:r>
            <a:endParaRPr lang="en-US" dirty="0"/>
          </a:p>
        </p:txBody>
      </p:sp>
    </p:spTree>
    <p:extLst>
      <p:ext uri="{BB962C8B-B14F-4D97-AF65-F5344CB8AC3E}">
        <p14:creationId xmlns:p14="http://schemas.microsoft.com/office/powerpoint/2010/main" val="2905024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0E75D-E708-E5B4-4BD4-D34242AA7728}"/>
              </a:ext>
            </a:extLst>
          </p:cNvPr>
          <p:cNvSpPr>
            <a:spLocks noGrp="1"/>
          </p:cNvSpPr>
          <p:nvPr>
            <p:ph idx="1"/>
          </p:nvPr>
        </p:nvSpPr>
        <p:spPr>
          <a:xfrm>
            <a:off x="838200" y="528320"/>
            <a:ext cx="10515600" cy="5648643"/>
          </a:xfrm>
        </p:spPr>
        <p:txBody>
          <a:bodyPr>
            <a:normAutofit/>
          </a:bodyPr>
          <a:lstStyle/>
          <a:p>
            <a:pPr marL="0" indent="0">
              <a:buNone/>
            </a:pPr>
            <a:r>
              <a:rPr lang="en-GB" dirty="0"/>
              <a:t>import </a:t>
            </a:r>
            <a:r>
              <a:rPr lang="en-GB" dirty="0" err="1"/>
              <a:t>java.util.Scanner</a:t>
            </a:r>
            <a:r>
              <a:rPr lang="en-GB" dirty="0"/>
              <a:t>; </a:t>
            </a:r>
          </a:p>
          <a:p>
            <a:pPr marL="0" indent="0">
              <a:buNone/>
            </a:pPr>
            <a:r>
              <a:rPr lang="en-GB" dirty="0"/>
              <a:t>public class </a:t>
            </a:r>
            <a:r>
              <a:rPr lang="en-GB" dirty="0" err="1"/>
              <a:t>OddEven</a:t>
            </a:r>
            <a:r>
              <a:rPr lang="en-GB" dirty="0"/>
              <a:t> {</a:t>
            </a:r>
          </a:p>
          <a:p>
            <a:pPr marL="457200" lvl="1" indent="0">
              <a:buNone/>
            </a:pPr>
            <a:r>
              <a:rPr lang="en-US" dirty="0"/>
              <a:t>public static void main( String </a:t>
            </a:r>
            <a:r>
              <a:rPr lang="en-US" dirty="0" err="1"/>
              <a:t>args</a:t>
            </a:r>
            <a:r>
              <a:rPr lang="en-US" dirty="0"/>
              <a:t>[] ) { </a:t>
            </a:r>
          </a:p>
          <a:p>
            <a:pPr marL="914400" lvl="2" indent="0">
              <a:buNone/>
            </a:pPr>
            <a:r>
              <a:rPr lang="en-US" dirty="0"/>
              <a:t>Scanner input = new Scanner( System.in ); </a:t>
            </a:r>
          </a:p>
          <a:p>
            <a:pPr marL="914400" lvl="2" indent="0">
              <a:buNone/>
            </a:pPr>
            <a:r>
              <a:rPr lang="en-US" dirty="0"/>
              <a:t>int number; // number </a:t>
            </a:r>
          </a:p>
          <a:p>
            <a:pPr marL="914400" lvl="2" indent="0">
              <a:buNone/>
            </a:pPr>
            <a:r>
              <a:rPr lang="en-US" dirty="0" err="1"/>
              <a:t>System.out.print</a:t>
            </a:r>
            <a:r>
              <a:rPr lang="en-US" dirty="0"/>
              <a:t>( "Enter integer: " ); // prompt for input </a:t>
            </a:r>
          </a:p>
          <a:p>
            <a:pPr marL="914400" lvl="2" indent="0">
              <a:buNone/>
            </a:pPr>
            <a:r>
              <a:rPr lang="en-US" dirty="0"/>
              <a:t>number = </a:t>
            </a:r>
            <a:r>
              <a:rPr lang="en-US" dirty="0" err="1"/>
              <a:t>input.nextInt</a:t>
            </a:r>
            <a:r>
              <a:rPr lang="en-US" dirty="0"/>
              <a:t>(); // read number </a:t>
            </a:r>
          </a:p>
          <a:p>
            <a:pPr marL="914400" lvl="2" indent="0">
              <a:buNone/>
            </a:pPr>
            <a:r>
              <a:rPr lang="en-US" dirty="0"/>
              <a:t>if ( number % 2 == 0 ) </a:t>
            </a:r>
          </a:p>
          <a:p>
            <a:pPr marL="1371600" lvl="3" indent="0">
              <a:buNone/>
            </a:pPr>
            <a:r>
              <a:rPr lang="en-US" dirty="0" err="1"/>
              <a:t>System.out.println</a:t>
            </a:r>
            <a:r>
              <a:rPr lang="en-US" dirty="0"/>
              <a:t>( "Number is even" ); </a:t>
            </a:r>
          </a:p>
          <a:p>
            <a:pPr marL="914400" lvl="2" indent="0">
              <a:buNone/>
            </a:pPr>
            <a:r>
              <a:rPr lang="en-US" dirty="0"/>
              <a:t>if ( number % 2 != 0 ) </a:t>
            </a:r>
          </a:p>
          <a:p>
            <a:pPr marL="1371600" lvl="3" indent="0">
              <a:buNone/>
            </a:pPr>
            <a:r>
              <a:rPr lang="en-US" dirty="0" err="1"/>
              <a:t>System.out.println</a:t>
            </a:r>
            <a:r>
              <a:rPr lang="en-US" dirty="0"/>
              <a:t>( "Number is odd" ); </a:t>
            </a:r>
          </a:p>
          <a:p>
            <a:pPr marL="914400" lvl="3" indent="0">
              <a:buNone/>
            </a:pPr>
            <a:r>
              <a:rPr lang="en-US" dirty="0"/>
              <a:t> } // end main </a:t>
            </a:r>
          </a:p>
          <a:p>
            <a:pPr marL="457200" lvl="3" indent="0">
              <a:buNone/>
            </a:pPr>
            <a:r>
              <a:rPr lang="en-US" dirty="0"/>
              <a:t> } // end class </a:t>
            </a:r>
            <a:r>
              <a:rPr lang="en-US" dirty="0" err="1"/>
              <a:t>OddEven</a:t>
            </a:r>
            <a:endParaRPr lang="en-US" dirty="0"/>
          </a:p>
        </p:txBody>
      </p:sp>
    </p:spTree>
    <p:extLst>
      <p:ext uri="{BB962C8B-B14F-4D97-AF65-F5344CB8AC3E}">
        <p14:creationId xmlns:p14="http://schemas.microsoft.com/office/powerpoint/2010/main" val="2624609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E646-8A7E-4749-9B88-579580C42D45}"/>
              </a:ext>
            </a:extLst>
          </p:cNvPr>
          <p:cNvSpPr>
            <a:spLocks noGrp="1"/>
          </p:cNvSpPr>
          <p:nvPr>
            <p:ph type="title"/>
          </p:nvPr>
        </p:nvSpPr>
        <p:spPr/>
        <p:txBody>
          <a:bodyPr/>
          <a:lstStyle/>
          <a:p>
            <a:r>
              <a:rPr lang="en-GB" dirty="0"/>
              <a:t>Ex 13</a:t>
            </a:r>
            <a:endParaRPr lang="en-US" dirty="0"/>
          </a:p>
        </p:txBody>
      </p:sp>
      <p:sp>
        <p:nvSpPr>
          <p:cNvPr id="3" name="Content Placeholder 2">
            <a:extLst>
              <a:ext uri="{FF2B5EF4-FFF2-40B4-BE49-F238E27FC236}">
                <a16:creationId xmlns:a16="http://schemas.microsoft.com/office/drawing/2014/main" id="{5F9085E1-C047-D394-A810-DB8148697A91}"/>
              </a:ext>
            </a:extLst>
          </p:cNvPr>
          <p:cNvSpPr>
            <a:spLocks noGrp="1"/>
          </p:cNvSpPr>
          <p:nvPr>
            <p:ph idx="1"/>
          </p:nvPr>
        </p:nvSpPr>
        <p:spPr/>
        <p:txBody>
          <a:bodyPr/>
          <a:lstStyle/>
          <a:p>
            <a:r>
              <a:rPr lang="en-GB" dirty="0"/>
              <a:t>Write an application that reads two integers, determines whether the first is a multiple of the second and prints the result. [Hint: Use the remainder operator.] </a:t>
            </a:r>
            <a:endParaRPr lang="en-US" dirty="0"/>
          </a:p>
        </p:txBody>
      </p:sp>
    </p:spTree>
    <p:extLst>
      <p:ext uri="{BB962C8B-B14F-4D97-AF65-F5344CB8AC3E}">
        <p14:creationId xmlns:p14="http://schemas.microsoft.com/office/powerpoint/2010/main" val="523846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79730-216C-5296-921C-195C23A8329C}"/>
              </a:ext>
            </a:extLst>
          </p:cNvPr>
          <p:cNvSpPr>
            <a:spLocks noGrp="1"/>
          </p:cNvSpPr>
          <p:nvPr>
            <p:ph idx="1"/>
          </p:nvPr>
        </p:nvSpPr>
        <p:spPr>
          <a:xfrm>
            <a:off x="838200" y="619760"/>
            <a:ext cx="10515600" cy="5557203"/>
          </a:xfrm>
        </p:spPr>
        <p:txBody>
          <a:bodyPr/>
          <a:lstStyle/>
          <a:p>
            <a:pPr marL="0" indent="0">
              <a:buNone/>
            </a:pPr>
            <a:r>
              <a:rPr lang="en-US" dirty="0"/>
              <a:t>import </a:t>
            </a:r>
            <a:r>
              <a:rPr lang="en-US" dirty="0" err="1"/>
              <a:t>java.util.Scanner</a:t>
            </a:r>
            <a:r>
              <a:rPr lang="en-US" dirty="0"/>
              <a:t>; </a:t>
            </a:r>
          </a:p>
          <a:p>
            <a:pPr marL="0" indent="0">
              <a:buNone/>
            </a:pPr>
            <a:r>
              <a:rPr lang="en-US" dirty="0"/>
              <a:t>public class Multiple { </a:t>
            </a:r>
          </a:p>
          <a:p>
            <a:pPr marL="0" indent="0">
              <a:buNone/>
            </a:pPr>
            <a:r>
              <a:rPr lang="en-US" dirty="0"/>
              <a:t>public static void main( String </a:t>
            </a:r>
            <a:r>
              <a:rPr lang="en-US" dirty="0" err="1"/>
              <a:t>args</a:t>
            </a:r>
            <a:r>
              <a:rPr lang="en-US" dirty="0"/>
              <a:t>[] ) { </a:t>
            </a:r>
          </a:p>
          <a:p>
            <a:pPr marL="457200" lvl="1" indent="0">
              <a:buNone/>
            </a:pPr>
            <a:r>
              <a:rPr lang="en-US" dirty="0"/>
              <a:t>Scanner input = new Scanner( System.in ); </a:t>
            </a:r>
          </a:p>
          <a:p>
            <a:pPr marL="457200" lvl="1" indent="0">
              <a:buNone/>
            </a:pPr>
            <a:r>
              <a:rPr lang="en-US" dirty="0"/>
              <a:t>int </a:t>
            </a:r>
            <a:r>
              <a:rPr lang="en-US" dirty="0" err="1"/>
              <a:t>firstNumber</a:t>
            </a:r>
            <a:r>
              <a:rPr lang="en-US" dirty="0"/>
              <a:t>; </a:t>
            </a:r>
          </a:p>
          <a:p>
            <a:pPr marL="457200" lvl="1" indent="0">
              <a:buNone/>
            </a:pPr>
            <a:r>
              <a:rPr lang="en-US" dirty="0"/>
              <a:t>int </a:t>
            </a:r>
            <a:r>
              <a:rPr lang="en-US" dirty="0" err="1"/>
              <a:t>secondNumber</a:t>
            </a:r>
            <a:r>
              <a:rPr lang="en-US" dirty="0"/>
              <a:t>; </a:t>
            </a:r>
          </a:p>
          <a:p>
            <a:pPr marL="457200" lvl="1" indent="0">
              <a:buNone/>
            </a:pPr>
            <a:r>
              <a:rPr lang="en-US" dirty="0" err="1"/>
              <a:t>System.out.print</a:t>
            </a:r>
            <a:r>
              <a:rPr lang="en-US" dirty="0"/>
              <a:t>( "Enter first number: " ); // prompt for input </a:t>
            </a:r>
          </a:p>
          <a:p>
            <a:pPr marL="457200" lvl="1" indent="0">
              <a:buNone/>
            </a:pPr>
            <a:r>
              <a:rPr lang="en-US" dirty="0" err="1"/>
              <a:t>firstNumber</a:t>
            </a:r>
            <a:r>
              <a:rPr lang="en-US" dirty="0"/>
              <a:t> = </a:t>
            </a:r>
            <a:r>
              <a:rPr lang="en-US" dirty="0" err="1"/>
              <a:t>input.nextInt</a:t>
            </a:r>
            <a:r>
              <a:rPr lang="en-US" dirty="0"/>
              <a:t>(); // read first number </a:t>
            </a:r>
          </a:p>
          <a:p>
            <a:pPr marL="457200" lvl="1" indent="0">
              <a:buNone/>
            </a:pPr>
            <a:r>
              <a:rPr lang="en-US" dirty="0" err="1"/>
              <a:t>System.out.print</a:t>
            </a:r>
            <a:r>
              <a:rPr lang="en-US" dirty="0"/>
              <a:t>( "Enter second number: " ); // prompt for input </a:t>
            </a:r>
          </a:p>
          <a:p>
            <a:pPr marL="457200" lvl="1" indent="0">
              <a:buNone/>
            </a:pPr>
            <a:r>
              <a:rPr lang="en-US" dirty="0" err="1"/>
              <a:t>secondNumber</a:t>
            </a:r>
            <a:r>
              <a:rPr lang="en-US" dirty="0"/>
              <a:t> = </a:t>
            </a:r>
            <a:r>
              <a:rPr lang="en-US" dirty="0" err="1"/>
              <a:t>input.nextInt</a:t>
            </a:r>
            <a:r>
              <a:rPr lang="en-US" dirty="0"/>
              <a:t>(); // read second number</a:t>
            </a:r>
          </a:p>
        </p:txBody>
      </p:sp>
    </p:spTree>
    <p:extLst>
      <p:ext uri="{BB962C8B-B14F-4D97-AF65-F5344CB8AC3E}">
        <p14:creationId xmlns:p14="http://schemas.microsoft.com/office/powerpoint/2010/main" val="2149298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61725-155E-E840-2C8C-B0C22791AEAC}"/>
              </a:ext>
            </a:extLst>
          </p:cNvPr>
          <p:cNvSpPr>
            <a:spLocks noGrp="1"/>
          </p:cNvSpPr>
          <p:nvPr>
            <p:ph idx="1"/>
          </p:nvPr>
        </p:nvSpPr>
        <p:spPr>
          <a:xfrm>
            <a:off x="838200" y="487680"/>
            <a:ext cx="10515600" cy="5689283"/>
          </a:xfrm>
        </p:spPr>
        <p:txBody>
          <a:bodyPr/>
          <a:lstStyle/>
          <a:p>
            <a:pPr marL="457200" lvl="1" indent="0">
              <a:buNone/>
            </a:pPr>
            <a:r>
              <a:rPr lang="en-GB" dirty="0"/>
              <a:t>// determine whether </a:t>
            </a:r>
            <a:r>
              <a:rPr lang="en-GB" dirty="0" err="1"/>
              <a:t>firstNumber</a:t>
            </a:r>
            <a:r>
              <a:rPr lang="en-GB" dirty="0"/>
              <a:t> is a multiple of </a:t>
            </a:r>
            <a:r>
              <a:rPr lang="en-GB" dirty="0" err="1"/>
              <a:t>secondNumber</a:t>
            </a:r>
            <a:r>
              <a:rPr lang="en-GB" dirty="0"/>
              <a:t> </a:t>
            </a:r>
          </a:p>
          <a:p>
            <a:pPr marL="457200" lvl="1" indent="0">
              <a:buNone/>
            </a:pPr>
            <a:r>
              <a:rPr lang="en-GB" dirty="0"/>
              <a:t>if ( </a:t>
            </a:r>
            <a:r>
              <a:rPr lang="en-GB" dirty="0" err="1"/>
              <a:t>firstNumber</a:t>
            </a:r>
            <a:r>
              <a:rPr lang="en-GB" dirty="0"/>
              <a:t> % </a:t>
            </a:r>
            <a:r>
              <a:rPr lang="en-GB" dirty="0" err="1"/>
              <a:t>secondNumber</a:t>
            </a:r>
            <a:r>
              <a:rPr lang="en-GB" dirty="0"/>
              <a:t> == 0 ) </a:t>
            </a:r>
          </a:p>
          <a:p>
            <a:pPr marL="914400" lvl="2" indent="0">
              <a:buNone/>
            </a:pPr>
            <a:r>
              <a:rPr lang="en-GB" dirty="0" err="1"/>
              <a:t>System.out.printf</a:t>
            </a:r>
            <a:r>
              <a:rPr lang="en-GB" dirty="0"/>
              <a:t>( "%d is a multiple of %d\n", </a:t>
            </a:r>
            <a:r>
              <a:rPr lang="en-GB" dirty="0" err="1"/>
              <a:t>firstNumber</a:t>
            </a:r>
            <a:r>
              <a:rPr lang="en-GB" dirty="0"/>
              <a:t>, </a:t>
            </a:r>
            <a:r>
              <a:rPr lang="en-GB" dirty="0" err="1"/>
              <a:t>secondNumber</a:t>
            </a:r>
            <a:r>
              <a:rPr lang="en-GB" dirty="0"/>
              <a:t> ); </a:t>
            </a:r>
          </a:p>
          <a:p>
            <a:pPr marL="457200" lvl="1" indent="0">
              <a:buNone/>
            </a:pPr>
            <a:r>
              <a:rPr lang="en-GB" dirty="0"/>
              <a:t>if ( </a:t>
            </a:r>
            <a:r>
              <a:rPr lang="en-GB" dirty="0" err="1"/>
              <a:t>firstNumber</a:t>
            </a:r>
            <a:r>
              <a:rPr lang="en-GB" dirty="0"/>
              <a:t> % </a:t>
            </a:r>
            <a:r>
              <a:rPr lang="en-GB" dirty="0" err="1"/>
              <a:t>secondNumber</a:t>
            </a:r>
            <a:r>
              <a:rPr lang="en-GB" dirty="0"/>
              <a:t> != 0 ) </a:t>
            </a:r>
          </a:p>
          <a:p>
            <a:pPr marL="914400" lvl="2" indent="0">
              <a:buNone/>
            </a:pPr>
            <a:r>
              <a:rPr lang="en-GB" dirty="0" err="1"/>
              <a:t>System.out.printf</a:t>
            </a:r>
            <a:r>
              <a:rPr lang="en-GB" dirty="0"/>
              <a:t>( "%d is not a multiple of %d\n", </a:t>
            </a:r>
            <a:r>
              <a:rPr lang="en-GB" dirty="0" err="1"/>
              <a:t>firstNumber</a:t>
            </a:r>
            <a:r>
              <a:rPr lang="en-GB" dirty="0"/>
              <a:t>, </a:t>
            </a:r>
            <a:r>
              <a:rPr lang="en-GB" dirty="0" err="1"/>
              <a:t>secondNumber</a:t>
            </a:r>
            <a:r>
              <a:rPr lang="en-GB" dirty="0"/>
              <a:t> ); </a:t>
            </a:r>
          </a:p>
          <a:p>
            <a:pPr marL="457200" lvl="2" indent="0">
              <a:buNone/>
            </a:pPr>
            <a:r>
              <a:rPr lang="en-GB" dirty="0"/>
              <a:t>} // end main </a:t>
            </a:r>
          </a:p>
          <a:p>
            <a:pPr marL="173038" lvl="2" indent="0">
              <a:buNone/>
            </a:pPr>
            <a:r>
              <a:rPr lang="en-GB" dirty="0"/>
              <a:t>} // end class Multiple </a:t>
            </a:r>
            <a:endParaRPr lang="en-US" dirty="0"/>
          </a:p>
        </p:txBody>
      </p:sp>
    </p:spTree>
    <p:extLst>
      <p:ext uri="{BB962C8B-B14F-4D97-AF65-F5344CB8AC3E}">
        <p14:creationId xmlns:p14="http://schemas.microsoft.com/office/powerpoint/2010/main" val="212643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AFB9-4976-0C96-7A45-722BCC81A1D8}"/>
              </a:ext>
            </a:extLst>
          </p:cNvPr>
          <p:cNvSpPr>
            <a:spLocks noGrp="1"/>
          </p:cNvSpPr>
          <p:nvPr>
            <p:ph type="title"/>
          </p:nvPr>
        </p:nvSpPr>
        <p:spPr/>
        <p:txBody>
          <a:bodyPr/>
          <a:lstStyle/>
          <a:p>
            <a:r>
              <a:rPr lang="en-GB" dirty="0"/>
              <a:t>Ex 14</a:t>
            </a:r>
            <a:endParaRPr lang="en-US" dirty="0"/>
          </a:p>
        </p:txBody>
      </p:sp>
      <p:sp>
        <p:nvSpPr>
          <p:cNvPr id="3" name="Content Placeholder 2">
            <a:extLst>
              <a:ext uri="{FF2B5EF4-FFF2-40B4-BE49-F238E27FC236}">
                <a16:creationId xmlns:a16="http://schemas.microsoft.com/office/drawing/2014/main" id="{3BD42789-A90D-6813-AEA5-24FE85EB0C73}"/>
              </a:ext>
            </a:extLst>
          </p:cNvPr>
          <p:cNvSpPr>
            <a:spLocks noGrp="1"/>
          </p:cNvSpPr>
          <p:nvPr>
            <p:ph idx="1"/>
          </p:nvPr>
        </p:nvSpPr>
        <p:spPr/>
        <p:txBody>
          <a:bodyPr/>
          <a:lstStyle/>
          <a:p>
            <a:r>
              <a:rPr lang="en-GB" dirty="0"/>
              <a:t>Write an application that displays a checkerboard pattern, as follows: </a:t>
            </a:r>
            <a:endParaRPr lang="en-US" dirty="0"/>
          </a:p>
        </p:txBody>
      </p:sp>
      <p:pic>
        <p:nvPicPr>
          <p:cNvPr id="4" name="Picture 3" descr="Text&#10;&#10;Description automatically generated">
            <a:extLst>
              <a:ext uri="{FF2B5EF4-FFF2-40B4-BE49-F238E27FC236}">
                <a16:creationId xmlns:a16="http://schemas.microsoft.com/office/drawing/2014/main" id="{B7F26784-15CE-FDE5-A7AF-282A9F64CEA2}"/>
              </a:ext>
            </a:extLst>
          </p:cNvPr>
          <p:cNvPicPr>
            <a:picLocks noChangeAspect="1"/>
          </p:cNvPicPr>
          <p:nvPr/>
        </p:nvPicPr>
        <p:blipFill rotWithShape="1">
          <a:blip r:embed="rId2"/>
          <a:srcRect t="60813"/>
          <a:stretch/>
        </p:blipFill>
        <p:spPr>
          <a:xfrm>
            <a:off x="927187" y="3056512"/>
            <a:ext cx="10830935" cy="2583339"/>
          </a:xfrm>
          <a:prstGeom prst="rect">
            <a:avLst/>
          </a:prstGeom>
        </p:spPr>
      </p:pic>
    </p:spTree>
    <p:extLst>
      <p:ext uri="{BB962C8B-B14F-4D97-AF65-F5344CB8AC3E}">
        <p14:creationId xmlns:p14="http://schemas.microsoft.com/office/powerpoint/2010/main" val="2137076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B7E47-F006-33B3-4789-EA580223A1C6}"/>
              </a:ext>
            </a:extLst>
          </p:cNvPr>
          <p:cNvSpPr>
            <a:spLocks noGrp="1"/>
          </p:cNvSpPr>
          <p:nvPr>
            <p:ph idx="1"/>
          </p:nvPr>
        </p:nvSpPr>
        <p:spPr>
          <a:xfrm>
            <a:off x="838200" y="497840"/>
            <a:ext cx="10515600" cy="5679123"/>
          </a:xfrm>
        </p:spPr>
        <p:txBody>
          <a:bodyPr>
            <a:normAutofit/>
          </a:bodyPr>
          <a:lstStyle/>
          <a:p>
            <a:pPr marL="0" indent="0">
              <a:buNone/>
            </a:pPr>
            <a:r>
              <a:rPr lang="en-US" dirty="0"/>
              <a:t>public class Checker { </a:t>
            </a:r>
          </a:p>
          <a:p>
            <a:pPr marL="457200" lvl="1" indent="0">
              <a:buNone/>
            </a:pPr>
            <a:r>
              <a:rPr lang="en-US" dirty="0"/>
              <a:t>public static void main( String </a:t>
            </a:r>
            <a:r>
              <a:rPr lang="en-US" dirty="0" err="1"/>
              <a:t>args</a:t>
            </a:r>
            <a:r>
              <a:rPr lang="en-US" dirty="0"/>
              <a:t>[] ) { </a:t>
            </a:r>
          </a:p>
          <a:p>
            <a:pPr marL="914400" lvl="2" indent="0">
              <a:buNone/>
            </a:pPr>
            <a:r>
              <a:rPr lang="en-US" dirty="0" err="1"/>
              <a:t>System.out.println</a:t>
            </a:r>
            <a:r>
              <a:rPr lang="en-US" dirty="0"/>
              <a:t>( "* * * * * * * *" ); </a:t>
            </a:r>
          </a:p>
          <a:p>
            <a:pPr marL="914400" lvl="2" indent="0">
              <a:buNone/>
            </a:pPr>
            <a:r>
              <a:rPr lang="en-US" dirty="0" err="1"/>
              <a:t>System.out.println</a:t>
            </a:r>
            <a:r>
              <a:rPr lang="en-US" dirty="0"/>
              <a:t>( " * * * * * * * *" ); </a:t>
            </a:r>
          </a:p>
          <a:p>
            <a:pPr marL="914400" lvl="2" indent="0">
              <a:buNone/>
            </a:pPr>
            <a:r>
              <a:rPr lang="en-US" dirty="0" err="1"/>
              <a:t>System.out.println</a:t>
            </a:r>
            <a:r>
              <a:rPr lang="en-US" dirty="0"/>
              <a:t>( "* * * * * * * *" ); </a:t>
            </a:r>
          </a:p>
          <a:p>
            <a:pPr marL="914400" lvl="2" indent="0">
              <a:buNone/>
            </a:pPr>
            <a:r>
              <a:rPr lang="en-US" dirty="0" err="1"/>
              <a:t>System.out.println</a:t>
            </a:r>
            <a:r>
              <a:rPr lang="en-US" dirty="0"/>
              <a:t>( " * * * * * * * *" ); </a:t>
            </a:r>
          </a:p>
          <a:p>
            <a:pPr marL="914400" lvl="2" indent="0">
              <a:buNone/>
            </a:pPr>
            <a:r>
              <a:rPr lang="en-US" dirty="0" err="1"/>
              <a:t>System.out.println</a:t>
            </a:r>
            <a:r>
              <a:rPr lang="en-US" dirty="0"/>
              <a:t>( "* * * * * * * *" ); </a:t>
            </a:r>
          </a:p>
          <a:p>
            <a:pPr marL="914400" lvl="2" indent="0">
              <a:buNone/>
            </a:pPr>
            <a:r>
              <a:rPr lang="en-US" dirty="0" err="1"/>
              <a:t>System.out.println</a:t>
            </a:r>
            <a:r>
              <a:rPr lang="en-US" dirty="0"/>
              <a:t>( " * * * * * * * *" ); </a:t>
            </a:r>
          </a:p>
          <a:p>
            <a:pPr marL="914400" lvl="2" indent="0">
              <a:buNone/>
            </a:pPr>
            <a:r>
              <a:rPr lang="en-US" dirty="0" err="1"/>
              <a:t>System.out.println</a:t>
            </a:r>
            <a:r>
              <a:rPr lang="en-US" dirty="0"/>
              <a:t>( "* * * * * * * *" ); </a:t>
            </a:r>
          </a:p>
          <a:p>
            <a:pPr marL="914400" lvl="2" indent="0">
              <a:buNone/>
            </a:pPr>
            <a:r>
              <a:rPr lang="en-US" dirty="0" err="1"/>
              <a:t>System.out.println</a:t>
            </a:r>
            <a:r>
              <a:rPr lang="en-US" dirty="0"/>
              <a:t>( " * * * * * * * *" ); </a:t>
            </a:r>
          </a:p>
          <a:p>
            <a:pPr marL="457200" lvl="1" indent="0">
              <a:buNone/>
            </a:pPr>
            <a:r>
              <a:rPr lang="en-US" dirty="0"/>
              <a:t>} // end main </a:t>
            </a:r>
          </a:p>
          <a:p>
            <a:pPr marL="0" indent="0">
              <a:buNone/>
            </a:pPr>
            <a:r>
              <a:rPr lang="en-US" dirty="0"/>
              <a:t>} // end class Checker</a:t>
            </a:r>
          </a:p>
        </p:txBody>
      </p:sp>
    </p:spTree>
    <p:extLst>
      <p:ext uri="{BB962C8B-B14F-4D97-AF65-F5344CB8AC3E}">
        <p14:creationId xmlns:p14="http://schemas.microsoft.com/office/powerpoint/2010/main" val="2483040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E4AE-F528-F4AA-77A9-F1E4A8C30C6E}"/>
              </a:ext>
            </a:extLst>
          </p:cNvPr>
          <p:cNvSpPr>
            <a:spLocks noGrp="1"/>
          </p:cNvSpPr>
          <p:nvPr>
            <p:ph type="title"/>
          </p:nvPr>
        </p:nvSpPr>
        <p:spPr/>
        <p:txBody>
          <a:bodyPr/>
          <a:lstStyle/>
          <a:p>
            <a:r>
              <a:rPr lang="en-GB" dirty="0"/>
              <a:t>Ex 15</a:t>
            </a:r>
            <a:endParaRPr lang="en-US" dirty="0"/>
          </a:p>
        </p:txBody>
      </p:sp>
      <p:sp>
        <p:nvSpPr>
          <p:cNvPr id="3" name="Content Placeholder 2">
            <a:extLst>
              <a:ext uri="{FF2B5EF4-FFF2-40B4-BE49-F238E27FC236}">
                <a16:creationId xmlns:a16="http://schemas.microsoft.com/office/drawing/2014/main" id="{81E89FC3-FF99-1DA2-138D-5ACC609AE098}"/>
              </a:ext>
            </a:extLst>
          </p:cNvPr>
          <p:cNvSpPr>
            <a:spLocks noGrp="1"/>
          </p:cNvSpPr>
          <p:nvPr>
            <p:ph idx="1"/>
          </p:nvPr>
        </p:nvSpPr>
        <p:spPr/>
        <p:txBody>
          <a:bodyPr>
            <a:normAutofit fontScale="85000" lnSpcReduction="20000"/>
          </a:bodyPr>
          <a:lstStyle/>
          <a:p>
            <a:r>
              <a:rPr lang="en-GB" dirty="0"/>
              <a:t>Here’s a peek ahead. In this chapter, you have learned about integers and the type int. Java can also represent floating-point numbers that contain decimal points, such as 3.14159. Write an application that inputs from the user the radius of a circle as an integer and prints the circle’s diameter, circumference and area using </a:t>
            </a:r>
            <a:r>
              <a:rPr lang="en-GB" dirty="0" err="1"/>
              <a:t>thefloating</a:t>
            </a:r>
            <a:r>
              <a:rPr lang="en-GB" dirty="0"/>
              <a:t>-point value 3.14159 for π. Use the techniques shown in Fig. 2.7. [Note: You may also use the predefined constant </a:t>
            </a:r>
            <a:r>
              <a:rPr lang="en-GB" dirty="0" err="1"/>
              <a:t>Math.PI</a:t>
            </a:r>
            <a:r>
              <a:rPr lang="en-GB" dirty="0"/>
              <a:t> for the value of π. This constant is more precise than the value 3.14159. Class Math is defined in package </a:t>
            </a:r>
            <a:r>
              <a:rPr lang="en-GB" dirty="0" err="1"/>
              <a:t>java.lang</a:t>
            </a:r>
            <a:r>
              <a:rPr lang="en-GB" dirty="0"/>
              <a:t>. Classes in that package are imported automatically, so you do not need to import class Math to use it.] Use the following formulas (r is the radius): diameter = 2r circumference = 2πr area = πr 2 Do not store the results of each calculation in a variable. Rather, specify each calculation as the value that will be output in a </a:t>
            </a:r>
            <a:r>
              <a:rPr lang="en-GB" dirty="0" err="1"/>
              <a:t>System.out.printf</a:t>
            </a:r>
            <a:r>
              <a:rPr lang="en-GB" dirty="0"/>
              <a:t> statement. Note that the values produced by the circumference and area calculations are floating-point numbers. Such values can be output with the format specifier %f in a </a:t>
            </a:r>
            <a:r>
              <a:rPr lang="en-GB" dirty="0" err="1"/>
              <a:t>System.out.printf</a:t>
            </a:r>
            <a:r>
              <a:rPr lang="en-GB" dirty="0"/>
              <a:t> statement. You will learn more about floating-point numbers in Chapter 3. </a:t>
            </a:r>
            <a:endParaRPr lang="en-US" dirty="0"/>
          </a:p>
        </p:txBody>
      </p:sp>
    </p:spTree>
    <p:extLst>
      <p:ext uri="{BB962C8B-B14F-4D97-AF65-F5344CB8AC3E}">
        <p14:creationId xmlns:p14="http://schemas.microsoft.com/office/powerpoint/2010/main" val="2526031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F4EE-F676-65D5-0CC8-C9C4C1D3E239}"/>
              </a:ext>
            </a:extLst>
          </p:cNvPr>
          <p:cNvSpPr>
            <a:spLocks noGrp="1"/>
          </p:cNvSpPr>
          <p:nvPr>
            <p:ph type="title"/>
          </p:nvPr>
        </p:nvSpPr>
        <p:spPr/>
        <p:txBody>
          <a:bodyPr/>
          <a:lstStyle/>
          <a:p>
            <a:r>
              <a:rPr lang="en-US" b="1" i="0" dirty="0">
                <a:solidFill>
                  <a:srgbClr val="161616"/>
                </a:solidFill>
                <a:effectLst/>
                <a:latin typeface="Renner"/>
              </a:rPr>
              <a:t>Formatting numbers</a:t>
            </a:r>
            <a:endParaRPr lang="en-US" dirty="0"/>
          </a:p>
        </p:txBody>
      </p:sp>
      <p:sp>
        <p:nvSpPr>
          <p:cNvPr id="3" name="Content Placeholder 2">
            <a:extLst>
              <a:ext uri="{FF2B5EF4-FFF2-40B4-BE49-F238E27FC236}">
                <a16:creationId xmlns:a16="http://schemas.microsoft.com/office/drawing/2014/main" id="{E2F4070A-33ED-6B61-FAD7-727CE51E3F16}"/>
              </a:ext>
            </a:extLst>
          </p:cNvPr>
          <p:cNvSpPr>
            <a:spLocks noGrp="1"/>
          </p:cNvSpPr>
          <p:nvPr>
            <p:ph idx="1"/>
          </p:nvPr>
        </p:nvSpPr>
        <p:spPr/>
        <p:txBody>
          <a:bodyPr/>
          <a:lstStyle/>
          <a:p>
            <a:r>
              <a:rPr kumimoji="0" lang="en-US" altLang="en-US" sz="2800" b="0" i="0" u="none" strike="noStrike" cap="none" normalizeH="0" baseline="0" dirty="0" err="1">
                <a:ln>
                  <a:noFill/>
                </a:ln>
                <a:solidFill>
                  <a:srgbClr val="333333"/>
                </a:solidFill>
                <a:effectLst/>
                <a:latin typeface="Menlo"/>
              </a:rPr>
              <a:t>System.out.printf</a:t>
            </a:r>
            <a:r>
              <a:rPr kumimoji="0" lang="en-US" altLang="en-US" sz="2800" b="0" i="0" u="none" strike="noStrike" cap="none" normalizeH="0" baseline="0" dirty="0">
                <a:ln>
                  <a:noFill/>
                </a:ln>
                <a:solidFill>
                  <a:srgbClr val="333333"/>
                </a:solidFill>
                <a:effectLst/>
                <a:latin typeface="Menlo"/>
              </a:rPr>
              <a:t>("it is an integer: %</a:t>
            </a:r>
            <a:r>
              <a:rPr kumimoji="0" lang="en-US" altLang="en-US" sz="2800" b="0" i="0" u="none" strike="noStrike" cap="none" normalizeH="0" baseline="0" dirty="0" err="1">
                <a:ln>
                  <a:noFill/>
                </a:ln>
                <a:solidFill>
                  <a:srgbClr val="333333"/>
                </a:solidFill>
                <a:effectLst/>
                <a:latin typeface="Menlo"/>
              </a:rPr>
              <a:t>d%n</a:t>
            </a:r>
            <a:r>
              <a:rPr kumimoji="0" lang="en-US" altLang="en-US" sz="2800" b="0" i="0" u="none" strike="noStrike" cap="none" normalizeH="0" baseline="0" dirty="0">
                <a:ln>
                  <a:noFill/>
                </a:ln>
                <a:solidFill>
                  <a:srgbClr val="333333"/>
                </a:solidFill>
                <a:effectLst/>
                <a:latin typeface="Menlo"/>
              </a:rPr>
              <a:t>", 10000);</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68125032-B831-B7FB-1BA2-F6CFA85C01EA}"/>
              </a:ext>
            </a:extLst>
          </p:cNvPr>
          <p:cNvSpPr>
            <a:spLocks noChangeArrowheads="1"/>
          </p:cNvSpPr>
          <p:nvPr/>
        </p:nvSpPr>
        <p:spPr bwMode="auto">
          <a:xfrm>
            <a:off x="0" y="-58932"/>
            <a:ext cx="65" cy="575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951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2EFC5E1-97E4-5AE4-AEFC-B5B429295913}"/>
              </a:ext>
            </a:extLst>
          </p:cNvPr>
          <p:cNvPicPr>
            <a:picLocks noChangeAspect="1"/>
          </p:cNvPicPr>
          <p:nvPr/>
        </p:nvPicPr>
        <p:blipFill rotWithShape="1">
          <a:blip r:embed="rId2"/>
          <a:srcRect l="13303" t="32034" r="60630" b="60000"/>
          <a:stretch/>
        </p:blipFill>
        <p:spPr>
          <a:xfrm>
            <a:off x="936171" y="2993571"/>
            <a:ext cx="5066090" cy="870857"/>
          </a:xfrm>
          <a:prstGeom prst="rect">
            <a:avLst/>
          </a:prstGeom>
        </p:spPr>
      </p:pic>
    </p:spTree>
    <p:extLst>
      <p:ext uri="{BB962C8B-B14F-4D97-AF65-F5344CB8AC3E}">
        <p14:creationId xmlns:p14="http://schemas.microsoft.com/office/powerpoint/2010/main" val="1301473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CEF20-7F0E-200B-4D2F-B3AA91736AA1}"/>
              </a:ext>
            </a:extLst>
          </p:cNvPr>
          <p:cNvSpPr>
            <a:spLocks noGrp="1"/>
          </p:cNvSpPr>
          <p:nvPr>
            <p:ph idx="1"/>
          </p:nvPr>
        </p:nvSpPr>
        <p:spPr>
          <a:xfrm>
            <a:off x="838200" y="508000"/>
            <a:ext cx="10515600" cy="5668963"/>
          </a:xfrm>
        </p:spPr>
        <p:txBody>
          <a:bodyPr>
            <a:normAutofit/>
          </a:bodyPr>
          <a:lstStyle/>
          <a:p>
            <a:pPr marL="0" indent="0">
              <a:buNone/>
            </a:pPr>
            <a:r>
              <a:rPr lang="en-US" dirty="0"/>
              <a:t>import </a:t>
            </a:r>
            <a:r>
              <a:rPr lang="en-US" dirty="0" err="1"/>
              <a:t>java.util.Scanner</a:t>
            </a:r>
            <a:r>
              <a:rPr lang="en-US" dirty="0"/>
              <a:t>; </a:t>
            </a:r>
          </a:p>
          <a:p>
            <a:pPr marL="0" indent="0">
              <a:buNone/>
            </a:pPr>
            <a:r>
              <a:rPr lang="en-US" dirty="0"/>
              <a:t>public class Circle { </a:t>
            </a:r>
          </a:p>
          <a:p>
            <a:pPr marL="457200" lvl="1" indent="0">
              <a:buNone/>
            </a:pPr>
            <a:r>
              <a:rPr lang="en-US" dirty="0"/>
              <a:t>public static void main( String </a:t>
            </a:r>
            <a:r>
              <a:rPr lang="en-US" dirty="0" err="1"/>
              <a:t>args</a:t>
            </a:r>
            <a:r>
              <a:rPr lang="en-US" dirty="0"/>
              <a:t>[] ) { </a:t>
            </a:r>
          </a:p>
          <a:p>
            <a:pPr marL="914400" lvl="2" indent="0">
              <a:buNone/>
            </a:pPr>
            <a:r>
              <a:rPr lang="en-US" dirty="0"/>
              <a:t>Scanner input = new Scanner( System.in ); </a:t>
            </a:r>
          </a:p>
          <a:p>
            <a:pPr marL="914400" lvl="2" indent="0">
              <a:buNone/>
            </a:pPr>
            <a:r>
              <a:rPr lang="en-US" dirty="0"/>
              <a:t>int radius; // radius of circle </a:t>
            </a:r>
          </a:p>
          <a:p>
            <a:pPr marL="914400" lvl="2" indent="0">
              <a:buNone/>
            </a:pPr>
            <a:r>
              <a:rPr lang="en-US" dirty="0" err="1"/>
              <a:t>System.out.print</a:t>
            </a:r>
            <a:r>
              <a:rPr lang="en-US" dirty="0"/>
              <a:t>( "Enter radius: " ); // prompt for input </a:t>
            </a:r>
          </a:p>
          <a:p>
            <a:pPr marL="914400" lvl="2" indent="0">
              <a:buNone/>
            </a:pPr>
            <a:r>
              <a:rPr lang="en-US" dirty="0"/>
              <a:t>radius = </a:t>
            </a:r>
            <a:r>
              <a:rPr lang="en-US" dirty="0" err="1"/>
              <a:t>input.nextInt</a:t>
            </a:r>
            <a:r>
              <a:rPr lang="en-US" dirty="0"/>
              <a:t>(); // read number </a:t>
            </a:r>
          </a:p>
          <a:p>
            <a:pPr marL="914400" lvl="2" indent="0">
              <a:buNone/>
            </a:pPr>
            <a:r>
              <a:rPr lang="en-US" dirty="0" err="1"/>
              <a:t>System.out.printf</a:t>
            </a:r>
            <a:r>
              <a:rPr lang="en-US" dirty="0"/>
              <a:t>( "Diameter is %d\n", ( 2 * radius ) ); </a:t>
            </a:r>
          </a:p>
          <a:p>
            <a:pPr marL="914400" lvl="2" indent="0">
              <a:buNone/>
            </a:pPr>
            <a:r>
              <a:rPr lang="en-US" dirty="0" err="1"/>
              <a:t>System.out.printf</a:t>
            </a:r>
            <a:r>
              <a:rPr lang="en-US" dirty="0"/>
              <a:t>( "Area is %f\n", ( </a:t>
            </a:r>
            <a:r>
              <a:rPr lang="en-US" dirty="0" err="1"/>
              <a:t>Math.PI</a:t>
            </a:r>
            <a:r>
              <a:rPr lang="en-US" dirty="0"/>
              <a:t> * radius * radius ) ); </a:t>
            </a:r>
          </a:p>
          <a:p>
            <a:pPr marL="914400" lvl="2" indent="0">
              <a:buNone/>
            </a:pPr>
            <a:r>
              <a:rPr lang="en-US" dirty="0" err="1"/>
              <a:t>System.out.printf</a:t>
            </a:r>
            <a:r>
              <a:rPr lang="en-US" dirty="0"/>
              <a:t>( "Circumference is %f\n", ( 2 * </a:t>
            </a:r>
            <a:r>
              <a:rPr lang="en-US" dirty="0" err="1"/>
              <a:t>Math.PI</a:t>
            </a:r>
            <a:r>
              <a:rPr lang="en-US" dirty="0"/>
              <a:t> * radius ) );</a:t>
            </a:r>
          </a:p>
          <a:p>
            <a:pPr marL="457200" lvl="1" indent="0">
              <a:buNone/>
            </a:pPr>
            <a:r>
              <a:rPr lang="en-US" dirty="0"/>
              <a:t>} // end main </a:t>
            </a:r>
          </a:p>
          <a:p>
            <a:pPr marL="0" indent="0">
              <a:buNone/>
            </a:pPr>
            <a:r>
              <a:rPr lang="en-US" dirty="0"/>
              <a:t>} // end class Circle</a:t>
            </a:r>
          </a:p>
        </p:txBody>
      </p:sp>
    </p:spTree>
    <p:extLst>
      <p:ext uri="{BB962C8B-B14F-4D97-AF65-F5344CB8AC3E}">
        <p14:creationId xmlns:p14="http://schemas.microsoft.com/office/powerpoint/2010/main" val="3697546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0A14-733A-28CB-A6C2-5967E43B1800}"/>
              </a:ext>
            </a:extLst>
          </p:cNvPr>
          <p:cNvSpPr>
            <a:spLocks noGrp="1"/>
          </p:cNvSpPr>
          <p:nvPr>
            <p:ph type="title"/>
          </p:nvPr>
        </p:nvSpPr>
        <p:spPr/>
        <p:txBody>
          <a:bodyPr/>
          <a:lstStyle/>
          <a:p>
            <a:r>
              <a:rPr lang="en-GB" dirty="0"/>
              <a:t>Ex 16</a:t>
            </a:r>
            <a:endParaRPr lang="en-US" dirty="0"/>
          </a:p>
        </p:txBody>
      </p:sp>
      <p:sp>
        <p:nvSpPr>
          <p:cNvPr id="3" name="Content Placeholder 2">
            <a:extLst>
              <a:ext uri="{FF2B5EF4-FFF2-40B4-BE49-F238E27FC236}">
                <a16:creationId xmlns:a16="http://schemas.microsoft.com/office/drawing/2014/main" id="{19376269-116D-476C-A14B-C5BD906FD03B}"/>
              </a:ext>
            </a:extLst>
          </p:cNvPr>
          <p:cNvSpPr>
            <a:spLocks noGrp="1"/>
          </p:cNvSpPr>
          <p:nvPr>
            <p:ph idx="1"/>
          </p:nvPr>
        </p:nvSpPr>
        <p:spPr/>
        <p:txBody>
          <a:bodyPr/>
          <a:lstStyle/>
          <a:p>
            <a:r>
              <a:rPr lang="en-GB" dirty="0"/>
              <a:t>Using only the programming techniques you learned in this chapter, write an application that calculates the squares and cubes of the numbers from 0 to 10 and prints the resulting values in table format, as shown below. [Note: This program does not require any input from the user.]</a:t>
            </a:r>
            <a:endParaRPr lang="en-US" dirty="0"/>
          </a:p>
        </p:txBody>
      </p:sp>
      <p:pic>
        <p:nvPicPr>
          <p:cNvPr id="4" name="Picture 3" descr="Text, email&#10;&#10;Description automatically generated">
            <a:extLst>
              <a:ext uri="{FF2B5EF4-FFF2-40B4-BE49-F238E27FC236}">
                <a16:creationId xmlns:a16="http://schemas.microsoft.com/office/drawing/2014/main" id="{65188AD9-BCCF-4DA4-A85B-95BE1F7AF026}"/>
              </a:ext>
            </a:extLst>
          </p:cNvPr>
          <p:cNvPicPr>
            <a:picLocks noChangeAspect="1"/>
          </p:cNvPicPr>
          <p:nvPr/>
        </p:nvPicPr>
        <p:blipFill rotWithShape="1">
          <a:blip r:embed="rId2"/>
          <a:srcRect t="19466" b="17814"/>
          <a:stretch/>
        </p:blipFill>
        <p:spPr>
          <a:xfrm>
            <a:off x="2059940" y="3871161"/>
            <a:ext cx="8072120" cy="2621714"/>
          </a:xfrm>
          <a:prstGeom prst="rect">
            <a:avLst/>
          </a:prstGeom>
        </p:spPr>
      </p:pic>
    </p:spTree>
    <p:extLst>
      <p:ext uri="{BB962C8B-B14F-4D97-AF65-F5344CB8AC3E}">
        <p14:creationId xmlns:p14="http://schemas.microsoft.com/office/powerpoint/2010/main" val="1814545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33D8B-092D-FA87-4A3F-6F1C59200264}"/>
              </a:ext>
            </a:extLst>
          </p:cNvPr>
          <p:cNvSpPr>
            <a:spLocks noGrp="1"/>
          </p:cNvSpPr>
          <p:nvPr>
            <p:ph idx="1"/>
          </p:nvPr>
        </p:nvSpPr>
        <p:spPr>
          <a:xfrm>
            <a:off x="838200" y="609600"/>
            <a:ext cx="10515600" cy="5567363"/>
          </a:xfrm>
        </p:spPr>
        <p:txBody>
          <a:bodyPr>
            <a:normAutofit fontScale="92500" lnSpcReduction="10000"/>
          </a:bodyPr>
          <a:lstStyle/>
          <a:p>
            <a:pPr marL="0" indent="0">
              <a:buNone/>
            </a:pPr>
            <a:r>
              <a:rPr lang="en-US" dirty="0"/>
              <a:t>public class Numbers { </a:t>
            </a:r>
          </a:p>
          <a:p>
            <a:pPr marL="0" indent="0">
              <a:buNone/>
            </a:pPr>
            <a:r>
              <a:rPr lang="en-US" dirty="0"/>
              <a:t>public static void main( String </a:t>
            </a:r>
            <a:r>
              <a:rPr lang="en-US" dirty="0" err="1"/>
              <a:t>args</a:t>
            </a:r>
            <a:r>
              <a:rPr lang="en-US" dirty="0"/>
              <a:t>[] ) { </a:t>
            </a:r>
          </a:p>
          <a:p>
            <a:pPr marL="457200" lvl="1" indent="0">
              <a:buNone/>
            </a:pPr>
            <a:r>
              <a:rPr lang="en-US" dirty="0"/>
              <a:t>// print a header for the table </a:t>
            </a:r>
          </a:p>
          <a:p>
            <a:pPr marL="457200" lvl="1" indent="0">
              <a:buNone/>
            </a:pPr>
            <a:r>
              <a:rPr lang="en-US" dirty="0" err="1"/>
              <a:t>System.out.printf</a:t>
            </a:r>
            <a:r>
              <a:rPr lang="en-US" dirty="0"/>
              <a:t>( "%s\</a:t>
            </a:r>
            <a:r>
              <a:rPr lang="en-US" dirty="0" err="1"/>
              <a:t>t%s</a:t>
            </a:r>
            <a:r>
              <a:rPr lang="en-US" dirty="0"/>
              <a:t>\</a:t>
            </a:r>
            <a:r>
              <a:rPr lang="en-US" dirty="0" err="1"/>
              <a:t>t%s</a:t>
            </a:r>
            <a:r>
              <a:rPr lang="en-US" dirty="0"/>
              <a:t>\n", "number", "square", "cube" ); </a:t>
            </a:r>
          </a:p>
          <a:p>
            <a:pPr marL="457200" lvl="1" indent="0">
              <a:buNone/>
            </a:pPr>
            <a:r>
              <a:rPr lang="en-US" dirty="0"/>
              <a:t>// print x, x squared and x cubed for each value </a:t>
            </a:r>
          </a:p>
          <a:p>
            <a:pPr marL="457200" lvl="1" indent="0">
              <a:buNone/>
            </a:pPr>
            <a:r>
              <a:rPr lang="en-US" dirty="0"/>
              <a:t>int x = 0; </a:t>
            </a:r>
          </a:p>
          <a:p>
            <a:pPr marL="457200" lvl="1"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457200" lvl="1" indent="0">
              <a:buNone/>
            </a:pPr>
            <a:r>
              <a:rPr lang="en-US" dirty="0"/>
              <a:t>x = 1; </a:t>
            </a:r>
          </a:p>
          <a:p>
            <a:pPr marL="457200" lvl="1"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457200" lvl="1" indent="0">
              <a:buNone/>
            </a:pPr>
            <a:r>
              <a:rPr lang="en-US" dirty="0"/>
              <a:t>x = 2; </a:t>
            </a:r>
          </a:p>
          <a:p>
            <a:pPr marL="457200" lvl="1"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457200" lvl="1" indent="0">
              <a:buNone/>
            </a:pPr>
            <a:r>
              <a:rPr lang="en-US" dirty="0"/>
              <a:t>x = 3; </a:t>
            </a:r>
          </a:p>
          <a:p>
            <a:pPr marL="457200" lvl="1"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457200" lvl="1" indent="0">
              <a:buNone/>
            </a:pPr>
            <a:r>
              <a:rPr lang="en-US" dirty="0"/>
              <a:t>x = 4; </a:t>
            </a:r>
          </a:p>
          <a:p>
            <a:pPr marL="457200" lvl="1" indent="0">
              <a:buNone/>
            </a:pPr>
            <a:r>
              <a:rPr lang="en-US" dirty="0" err="1"/>
              <a:t>System.out.printf</a:t>
            </a:r>
            <a:r>
              <a:rPr lang="en-US" dirty="0"/>
              <a:t>( "%d\</a:t>
            </a:r>
            <a:r>
              <a:rPr lang="en-US" dirty="0" err="1"/>
              <a:t>t%d</a:t>
            </a:r>
            <a:r>
              <a:rPr lang="en-US" dirty="0"/>
              <a:t>\</a:t>
            </a:r>
            <a:r>
              <a:rPr lang="en-US" dirty="0" err="1"/>
              <a:t>t%d</a:t>
            </a:r>
            <a:r>
              <a:rPr lang="en-US" dirty="0"/>
              <a:t>\n", x, ( x * x ), ( x * x * x ) );</a:t>
            </a:r>
          </a:p>
        </p:txBody>
      </p:sp>
    </p:spTree>
    <p:extLst>
      <p:ext uri="{BB962C8B-B14F-4D97-AF65-F5344CB8AC3E}">
        <p14:creationId xmlns:p14="http://schemas.microsoft.com/office/powerpoint/2010/main" val="1843893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4C7F0-7489-25E3-12EE-258B45B507B3}"/>
              </a:ext>
            </a:extLst>
          </p:cNvPr>
          <p:cNvSpPr>
            <a:spLocks noGrp="1"/>
          </p:cNvSpPr>
          <p:nvPr>
            <p:ph idx="1"/>
          </p:nvPr>
        </p:nvSpPr>
        <p:spPr>
          <a:xfrm>
            <a:off x="838200" y="345440"/>
            <a:ext cx="10515600" cy="5831523"/>
          </a:xfrm>
        </p:spPr>
        <p:txBody>
          <a:bodyPr>
            <a:normAutofit/>
          </a:bodyPr>
          <a:lstStyle/>
          <a:p>
            <a:pPr marL="914400" lvl="2" indent="0">
              <a:buNone/>
            </a:pPr>
            <a:r>
              <a:rPr lang="en-US" dirty="0"/>
              <a:t>x = 5;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914400" lvl="2" indent="0">
              <a:buNone/>
            </a:pPr>
            <a:r>
              <a:rPr lang="en-US" dirty="0"/>
              <a:t>x = 6;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914400" lvl="2" indent="0">
              <a:buNone/>
            </a:pPr>
            <a:r>
              <a:rPr lang="en-US" dirty="0"/>
              <a:t>x = 7;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914400" lvl="2" indent="0">
              <a:buNone/>
            </a:pPr>
            <a:r>
              <a:rPr lang="en-US" dirty="0"/>
              <a:t>x = 8;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914400" lvl="2" indent="0">
              <a:buNone/>
            </a:pPr>
            <a:r>
              <a:rPr lang="en-US" dirty="0"/>
              <a:t>x = 9;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914400" lvl="2" indent="0">
              <a:buNone/>
            </a:pPr>
            <a:r>
              <a:rPr lang="en-US" dirty="0"/>
              <a:t>x = 10; </a:t>
            </a:r>
          </a:p>
          <a:p>
            <a:pPr marL="914400" lvl="2" indent="0">
              <a:buNone/>
            </a:pPr>
            <a:r>
              <a:rPr lang="en-US" dirty="0" err="1"/>
              <a:t>System.out.printf</a:t>
            </a:r>
            <a:r>
              <a:rPr lang="en-US" dirty="0"/>
              <a:t>( "%d\</a:t>
            </a:r>
            <a:r>
              <a:rPr lang="en-US" dirty="0" err="1"/>
              <a:t>t%d</a:t>
            </a:r>
            <a:r>
              <a:rPr lang="en-US" dirty="0"/>
              <a:t>\</a:t>
            </a:r>
            <a:r>
              <a:rPr lang="en-US" dirty="0" err="1"/>
              <a:t>t%d</a:t>
            </a:r>
            <a:r>
              <a:rPr lang="en-US" dirty="0"/>
              <a:t>\n", x, ( x * x ), ( x * x * x ) ); </a:t>
            </a:r>
          </a:p>
          <a:p>
            <a:pPr marL="457200" lvl="1" indent="0">
              <a:buNone/>
            </a:pPr>
            <a:r>
              <a:rPr lang="en-US" dirty="0"/>
              <a:t>} // end main </a:t>
            </a:r>
          </a:p>
          <a:p>
            <a:pPr marL="0" indent="0">
              <a:buNone/>
            </a:pPr>
            <a:r>
              <a:rPr lang="en-US" dirty="0"/>
              <a:t>} // end class Numbers</a:t>
            </a:r>
          </a:p>
        </p:txBody>
      </p:sp>
    </p:spTree>
    <p:extLst>
      <p:ext uri="{BB962C8B-B14F-4D97-AF65-F5344CB8AC3E}">
        <p14:creationId xmlns:p14="http://schemas.microsoft.com/office/powerpoint/2010/main" val="3838571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EB9C-C54A-1B86-3082-A1ED30813E0B}"/>
              </a:ext>
            </a:extLst>
          </p:cNvPr>
          <p:cNvSpPr>
            <a:spLocks noGrp="1"/>
          </p:cNvSpPr>
          <p:nvPr>
            <p:ph type="title"/>
          </p:nvPr>
        </p:nvSpPr>
        <p:spPr/>
        <p:txBody>
          <a:bodyPr/>
          <a:lstStyle/>
          <a:p>
            <a:r>
              <a:rPr lang="en-GB" dirty="0"/>
              <a:t>Ex 17</a:t>
            </a:r>
            <a:endParaRPr lang="en-US" dirty="0"/>
          </a:p>
        </p:txBody>
      </p:sp>
      <p:sp>
        <p:nvSpPr>
          <p:cNvPr id="3" name="Content Placeholder 2">
            <a:extLst>
              <a:ext uri="{FF2B5EF4-FFF2-40B4-BE49-F238E27FC236}">
                <a16:creationId xmlns:a16="http://schemas.microsoft.com/office/drawing/2014/main" id="{C0CEC906-38DB-665F-21C8-652E15A8BC9E}"/>
              </a:ext>
            </a:extLst>
          </p:cNvPr>
          <p:cNvSpPr>
            <a:spLocks noGrp="1"/>
          </p:cNvSpPr>
          <p:nvPr>
            <p:ph idx="1"/>
          </p:nvPr>
        </p:nvSpPr>
        <p:spPr/>
        <p:txBody>
          <a:bodyPr/>
          <a:lstStyle/>
          <a:p>
            <a:r>
              <a:rPr lang="en-GB" dirty="0"/>
              <a:t>Write a program that inputs five numbers and determines and prints the number of negative numbers input, the number of positive numbers input and the number of zeros input. </a:t>
            </a:r>
            <a:endParaRPr lang="en-US" dirty="0"/>
          </a:p>
        </p:txBody>
      </p:sp>
    </p:spTree>
    <p:extLst>
      <p:ext uri="{BB962C8B-B14F-4D97-AF65-F5344CB8AC3E}">
        <p14:creationId xmlns:p14="http://schemas.microsoft.com/office/powerpoint/2010/main" val="3047715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862E6-53BC-D5CB-71A0-527C65E56364}"/>
              </a:ext>
            </a:extLst>
          </p:cNvPr>
          <p:cNvSpPr>
            <a:spLocks noGrp="1"/>
          </p:cNvSpPr>
          <p:nvPr>
            <p:ph idx="1"/>
          </p:nvPr>
        </p:nvSpPr>
        <p:spPr>
          <a:xfrm>
            <a:off x="838200" y="599440"/>
            <a:ext cx="10515600" cy="5577523"/>
          </a:xfrm>
        </p:spPr>
        <p:txBody>
          <a:bodyPr>
            <a:normAutofit fontScale="77500" lnSpcReduction="20000"/>
          </a:bodyPr>
          <a:lstStyle/>
          <a:p>
            <a:pPr marL="0" indent="0">
              <a:buNone/>
            </a:pPr>
            <a:r>
              <a:rPr lang="en-US" dirty="0"/>
              <a:t>import </a:t>
            </a:r>
            <a:r>
              <a:rPr lang="en-US" dirty="0" err="1"/>
              <a:t>java.util.Scanner</a:t>
            </a:r>
            <a:r>
              <a:rPr lang="en-US" dirty="0"/>
              <a:t>; </a:t>
            </a:r>
          </a:p>
          <a:p>
            <a:pPr marL="0" indent="0">
              <a:buNone/>
            </a:pPr>
            <a:r>
              <a:rPr lang="en-US" dirty="0"/>
              <a:t>public class Tally { </a:t>
            </a:r>
          </a:p>
          <a:p>
            <a:pPr marL="457200" lvl="1" indent="0">
              <a:buNone/>
            </a:pPr>
            <a:r>
              <a:rPr lang="en-US" dirty="0"/>
              <a:t>public static void main( String </a:t>
            </a:r>
            <a:r>
              <a:rPr lang="en-US" dirty="0" err="1"/>
              <a:t>args</a:t>
            </a:r>
            <a:r>
              <a:rPr lang="en-US" dirty="0"/>
              <a:t>[] ) { </a:t>
            </a:r>
          </a:p>
          <a:p>
            <a:pPr marL="914400" lvl="2" indent="0">
              <a:buNone/>
            </a:pPr>
            <a:r>
              <a:rPr lang="en-US" dirty="0"/>
              <a:t>Scanner input = new Scanner( System.in ); </a:t>
            </a:r>
          </a:p>
          <a:p>
            <a:pPr marL="914400" lvl="2" indent="0">
              <a:buNone/>
            </a:pPr>
            <a:r>
              <a:rPr lang="en-US" dirty="0"/>
              <a:t>int </a:t>
            </a:r>
            <a:r>
              <a:rPr lang="en-US" dirty="0" err="1"/>
              <a:t>inputNumber</a:t>
            </a:r>
            <a:r>
              <a:rPr lang="en-US" dirty="0"/>
              <a:t>; </a:t>
            </a:r>
          </a:p>
          <a:p>
            <a:pPr marL="914400" lvl="2" indent="0">
              <a:buNone/>
            </a:pPr>
            <a:r>
              <a:rPr lang="en-US" dirty="0"/>
              <a:t>int </a:t>
            </a:r>
            <a:r>
              <a:rPr lang="en-US" dirty="0" err="1"/>
              <a:t>zeroTally</a:t>
            </a:r>
            <a:r>
              <a:rPr lang="en-US" dirty="0"/>
              <a:t>; </a:t>
            </a:r>
          </a:p>
          <a:p>
            <a:pPr marL="914400" lvl="2" indent="0">
              <a:buNone/>
            </a:pPr>
            <a:r>
              <a:rPr lang="en-US" dirty="0"/>
              <a:t>int </a:t>
            </a:r>
            <a:r>
              <a:rPr lang="en-US" dirty="0" err="1"/>
              <a:t>positiveTally</a:t>
            </a:r>
            <a:r>
              <a:rPr lang="en-US" dirty="0"/>
              <a:t>; </a:t>
            </a:r>
          </a:p>
          <a:p>
            <a:pPr marL="914400" lvl="2" indent="0">
              <a:buNone/>
            </a:pPr>
            <a:r>
              <a:rPr lang="en-US" dirty="0"/>
              <a:t>int </a:t>
            </a:r>
            <a:r>
              <a:rPr lang="en-US" dirty="0" err="1"/>
              <a:t>negativeTally</a:t>
            </a:r>
            <a:r>
              <a:rPr lang="en-US" dirty="0"/>
              <a:t>; </a:t>
            </a:r>
          </a:p>
          <a:p>
            <a:pPr marL="914400" lvl="2" indent="0">
              <a:buNone/>
            </a:pPr>
            <a:r>
              <a:rPr lang="en-US" dirty="0"/>
              <a:t>// initialize counters </a:t>
            </a:r>
          </a:p>
          <a:p>
            <a:pPr marL="914400" lvl="2" indent="0">
              <a:buNone/>
            </a:pPr>
            <a:r>
              <a:rPr lang="en-US" dirty="0" err="1"/>
              <a:t>zeroTally</a:t>
            </a:r>
            <a:r>
              <a:rPr lang="en-US" dirty="0"/>
              <a:t> = 0; </a:t>
            </a:r>
          </a:p>
          <a:p>
            <a:pPr marL="914400" lvl="2" indent="0">
              <a:buNone/>
            </a:pPr>
            <a:r>
              <a:rPr lang="en-US" dirty="0" err="1"/>
              <a:t>positiveTally</a:t>
            </a:r>
            <a:r>
              <a:rPr lang="en-US" dirty="0"/>
              <a:t> = 0; </a:t>
            </a:r>
          </a:p>
          <a:p>
            <a:pPr marL="914400" lvl="2" indent="0">
              <a:buNone/>
            </a:pPr>
            <a:r>
              <a:rPr lang="en-US" dirty="0" err="1"/>
              <a:t>negativeTally</a:t>
            </a:r>
            <a:r>
              <a:rPr lang="en-US" dirty="0"/>
              <a:t> = 0; </a:t>
            </a:r>
          </a:p>
          <a:p>
            <a:pPr marL="914400" lvl="2" indent="0">
              <a:buNone/>
            </a:pPr>
            <a:r>
              <a:rPr lang="en-US" dirty="0" err="1"/>
              <a:t>System.out.print</a:t>
            </a:r>
            <a:r>
              <a:rPr lang="en-US" dirty="0"/>
              <a:t>( "Enter first integer: " ); // prompt for input </a:t>
            </a:r>
          </a:p>
          <a:p>
            <a:pPr marL="914400" lvl="2" indent="0">
              <a:buNone/>
            </a:pPr>
            <a:r>
              <a:rPr lang="en-US" dirty="0" err="1"/>
              <a:t>inputNumber</a:t>
            </a:r>
            <a:r>
              <a:rPr lang="en-US" dirty="0"/>
              <a:t> = </a:t>
            </a:r>
            <a:r>
              <a:rPr lang="en-US" dirty="0" err="1"/>
              <a:t>input.nextInt</a:t>
            </a:r>
            <a:r>
              <a:rPr lang="en-US" dirty="0"/>
              <a:t>(); // read first number </a:t>
            </a:r>
          </a:p>
          <a:p>
            <a:pPr marL="914400" lvl="2" indent="0">
              <a:buNone/>
            </a:pPr>
            <a:r>
              <a:rPr lang="en-US" dirty="0"/>
              <a:t>if ( </a:t>
            </a:r>
            <a:r>
              <a:rPr lang="en-US" dirty="0" err="1"/>
              <a:t>inputNumber</a:t>
            </a:r>
            <a:r>
              <a:rPr lang="en-US" dirty="0"/>
              <a:t> == 0 ) </a:t>
            </a:r>
          </a:p>
          <a:p>
            <a:pPr marL="914400" lvl="2" indent="0">
              <a:buNone/>
            </a:pPr>
            <a:r>
              <a:rPr lang="en-US" dirty="0"/>
              <a:t>	</a:t>
            </a:r>
            <a:r>
              <a:rPr lang="en-US" dirty="0" err="1"/>
              <a:t>zeroTally</a:t>
            </a:r>
            <a:r>
              <a:rPr lang="en-US" dirty="0"/>
              <a:t> = </a:t>
            </a:r>
            <a:r>
              <a:rPr lang="en-US" dirty="0" err="1"/>
              <a:t>zeroTally</a:t>
            </a:r>
            <a:r>
              <a:rPr lang="en-US" dirty="0"/>
              <a:t> + 1; </a:t>
            </a:r>
          </a:p>
          <a:p>
            <a:pPr marL="914400" lvl="2" indent="0">
              <a:buNone/>
            </a:pPr>
            <a:r>
              <a:rPr lang="en-US" dirty="0"/>
              <a:t>if ( </a:t>
            </a:r>
            <a:r>
              <a:rPr lang="en-US" dirty="0" err="1"/>
              <a:t>inputNumber</a:t>
            </a:r>
            <a:r>
              <a:rPr lang="en-US" dirty="0"/>
              <a:t> &lt; 0 ) </a:t>
            </a:r>
          </a:p>
          <a:p>
            <a:pPr marL="914400" lvl="2" indent="0">
              <a:buNone/>
            </a:pPr>
            <a:r>
              <a:rPr lang="en-US" dirty="0"/>
              <a:t>	</a:t>
            </a:r>
            <a:r>
              <a:rPr lang="en-US" dirty="0" err="1"/>
              <a:t>negativeTally</a:t>
            </a:r>
            <a:r>
              <a:rPr lang="en-US" dirty="0"/>
              <a:t> = </a:t>
            </a:r>
            <a:r>
              <a:rPr lang="en-US" dirty="0" err="1"/>
              <a:t>negativeTally</a:t>
            </a:r>
            <a:r>
              <a:rPr lang="en-US" dirty="0"/>
              <a:t> + 1; </a:t>
            </a:r>
          </a:p>
          <a:p>
            <a:pPr marL="914400" lvl="2" indent="0">
              <a:buNone/>
            </a:pPr>
            <a:r>
              <a:rPr lang="en-US" dirty="0"/>
              <a:t>if ( </a:t>
            </a:r>
            <a:r>
              <a:rPr lang="en-US" dirty="0" err="1"/>
              <a:t>inputNumber</a:t>
            </a:r>
            <a:r>
              <a:rPr lang="en-US" dirty="0"/>
              <a:t> &gt; 0 ) </a:t>
            </a:r>
          </a:p>
          <a:p>
            <a:pPr marL="914400" lvl="2" indent="0">
              <a:buNone/>
            </a:pPr>
            <a:r>
              <a:rPr lang="en-US" dirty="0"/>
              <a:t>	</a:t>
            </a:r>
            <a:r>
              <a:rPr lang="en-US" dirty="0" err="1"/>
              <a:t>positiveTally</a:t>
            </a:r>
            <a:r>
              <a:rPr lang="en-US" dirty="0"/>
              <a:t> = </a:t>
            </a:r>
            <a:r>
              <a:rPr lang="en-US" dirty="0" err="1"/>
              <a:t>positiveTally</a:t>
            </a:r>
            <a:r>
              <a:rPr lang="en-US" dirty="0"/>
              <a:t> + 1; </a:t>
            </a:r>
          </a:p>
          <a:p>
            <a:pPr marL="914400" lvl="2" indent="0">
              <a:buNone/>
            </a:pPr>
            <a:r>
              <a:rPr lang="en-US" dirty="0" err="1"/>
              <a:t>System.out.print</a:t>
            </a:r>
            <a:r>
              <a:rPr lang="en-US" dirty="0"/>
              <a:t>( "Enter second integer: " ); // prompt for input 35 </a:t>
            </a:r>
            <a:r>
              <a:rPr lang="en-US" dirty="0" err="1"/>
              <a:t>inputNumber</a:t>
            </a:r>
            <a:r>
              <a:rPr lang="en-US" dirty="0"/>
              <a:t> = </a:t>
            </a:r>
            <a:r>
              <a:rPr lang="en-US" dirty="0" err="1"/>
              <a:t>input.nextInt</a:t>
            </a:r>
            <a:r>
              <a:rPr lang="en-US" dirty="0"/>
              <a:t>(); // read second number</a:t>
            </a:r>
          </a:p>
        </p:txBody>
      </p:sp>
    </p:spTree>
    <p:extLst>
      <p:ext uri="{BB962C8B-B14F-4D97-AF65-F5344CB8AC3E}">
        <p14:creationId xmlns:p14="http://schemas.microsoft.com/office/powerpoint/2010/main" val="1865523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91E16-A274-7502-83B4-1C0905F00E57}"/>
              </a:ext>
            </a:extLst>
          </p:cNvPr>
          <p:cNvSpPr>
            <a:spLocks noGrp="1"/>
          </p:cNvSpPr>
          <p:nvPr>
            <p:ph idx="1"/>
          </p:nvPr>
        </p:nvSpPr>
        <p:spPr>
          <a:xfrm>
            <a:off x="838200" y="568960"/>
            <a:ext cx="10515600" cy="5608003"/>
          </a:xfrm>
        </p:spPr>
        <p:txBody>
          <a:bodyPr>
            <a:normAutofit fontScale="85000" lnSpcReduction="20000"/>
          </a:bodyPr>
          <a:lstStyle/>
          <a:p>
            <a:pPr marL="0" indent="0">
              <a:buNone/>
            </a:pPr>
            <a:r>
              <a:rPr lang="en-US" dirty="0"/>
              <a:t>if ( </a:t>
            </a:r>
            <a:r>
              <a:rPr lang="en-US" dirty="0" err="1"/>
              <a:t>inputNumber</a:t>
            </a:r>
            <a:r>
              <a:rPr lang="en-US" dirty="0"/>
              <a:t> == 0 ) </a:t>
            </a:r>
          </a:p>
          <a:p>
            <a:pPr marL="457200" lvl="1" indent="0">
              <a:buNone/>
            </a:pPr>
            <a:r>
              <a:rPr lang="en-US" dirty="0" err="1"/>
              <a:t>zeroTally</a:t>
            </a:r>
            <a:r>
              <a:rPr lang="en-US" dirty="0"/>
              <a:t> = </a:t>
            </a:r>
            <a:r>
              <a:rPr lang="en-US" dirty="0" err="1"/>
              <a:t>zeroTally</a:t>
            </a:r>
            <a:r>
              <a:rPr lang="en-US" dirty="0"/>
              <a:t> + 1; </a:t>
            </a:r>
          </a:p>
          <a:p>
            <a:pPr marL="0" indent="0">
              <a:buNone/>
            </a:pPr>
            <a:r>
              <a:rPr lang="en-US" dirty="0"/>
              <a:t>if ( </a:t>
            </a:r>
            <a:r>
              <a:rPr lang="en-US" dirty="0" err="1"/>
              <a:t>inputNumber</a:t>
            </a:r>
            <a:r>
              <a:rPr lang="en-US" dirty="0"/>
              <a:t> &lt; 0 ) </a:t>
            </a:r>
          </a:p>
          <a:p>
            <a:pPr marL="457200" lvl="1" indent="0">
              <a:buNone/>
            </a:pPr>
            <a:r>
              <a:rPr lang="en-US" dirty="0" err="1"/>
              <a:t>negativeTally</a:t>
            </a:r>
            <a:r>
              <a:rPr lang="en-US" dirty="0"/>
              <a:t> = </a:t>
            </a:r>
            <a:r>
              <a:rPr lang="en-US" dirty="0" err="1"/>
              <a:t>negativeTally</a:t>
            </a:r>
            <a:r>
              <a:rPr lang="en-US" dirty="0"/>
              <a:t> + 1; </a:t>
            </a:r>
          </a:p>
          <a:p>
            <a:pPr marL="0" indent="0">
              <a:buNone/>
            </a:pPr>
            <a:r>
              <a:rPr lang="en-US" dirty="0"/>
              <a:t>if ( </a:t>
            </a:r>
            <a:r>
              <a:rPr lang="en-US" dirty="0" err="1"/>
              <a:t>inputNumber</a:t>
            </a:r>
            <a:r>
              <a:rPr lang="en-US" dirty="0"/>
              <a:t> &gt; 0 ) </a:t>
            </a:r>
          </a:p>
          <a:p>
            <a:pPr marL="457200" lvl="1" indent="0">
              <a:buNone/>
            </a:pPr>
            <a:r>
              <a:rPr lang="en-US" dirty="0" err="1"/>
              <a:t>positiveTally</a:t>
            </a:r>
            <a:r>
              <a:rPr lang="en-US" dirty="0"/>
              <a:t> = </a:t>
            </a:r>
            <a:r>
              <a:rPr lang="en-US" dirty="0" err="1"/>
              <a:t>positiveTally</a:t>
            </a:r>
            <a:r>
              <a:rPr lang="en-US" dirty="0"/>
              <a:t> + 1; </a:t>
            </a:r>
          </a:p>
          <a:p>
            <a:pPr marL="0" indent="0">
              <a:buNone/>
            </a:pPr>
            <a:r>
              <a:rPr lang="en-US" dirty="0" err="1"/>
              <a:t>System.out.print</a:t>
            </a:r>
            <a:r>
              <a:rPr lang="en-US" dirty="0"/>
              <a:t>( "Enter third integer: " ); // prompt for input </a:t>
            </a:r>
          </a:p>
          <a:p>
            <a:pPr marL="0" indent="0">
              <a:buNone/>
            </a:pPr>
            <a:r>
              <a:rPr lang="en-US" dirty="0" err="1"/>
              <a:t>inputNumber</a:t>
            </a:r>
            <a:r>
              <a:rPr lang="en-US" dirty="0"/>
              <a:t> = </a:t>
            </a:r>
            <a:r>
              <a:rPr lang="en-US" dirty="0" err="1"/>
              <a:t>input.nextInt</a:t>
            </a:r>
            <a:r>
              <a:rPr lang="en-US" dirty="0"/>
              <a:t>(); // read third number </a:t>
            </a:r>
          </a:p>
          <a:p>
            <a:pPr marL="0" indent="0">
              <a:buNone/>
            </a:pPr>
            <a:r>
              <a:rPr lang="en-US" dirty="0"/>
              <a:t>if ( </a:t>
            </a:r>
            <a:r>
              <a:rPr lang="en-US" dirty="0" err="1"/>
              <a:t>inputNumber</a:t>
            </a:r>
            <a:r>
              <a:rPr lang="en-US" dirty="0"/>
              <a:t> == 0 ) </a:t>
            </a:r>
          </a:p>
          <a:p>
            <a:pPr marL="457200" lvl="1" indent="0">
              <a:buNone/>
            </a:pPr>
            <a:r>
              <a:rPr lang="en-US" dirty="0" err="1"/>
              <a:t>zeroTally</a:t>
            </a:r>
            <a:r>
              <a:rPr lang="en-US" dirty="0"/>
              <a:t> = </a:t>
            </a:r>
            <a:r>
              <a:rPr lang="en-US" dirty="0" err="1"/>
              <a:t>zeroTally</a:t>
            </a:r>
            <a:r>
              <a:rPr lang="en-US" dirty="0"/>
              <a:t> + 1; </a:t>
            </a:r>
          </a:p>
          <a:p>
            <a:pPr marL="0" indent="0">
              <a:buNone/>
            </a:pPr>
            <a:r>
              <a:rPr lang="en-US" dirty="0"/>
              <a:t>if ( </a:t>
            </a:r>
            <a:r>
              <a:rPr lang="en-US" dirty="0" err="1"/>
              <a:t>inputNumber</a:t>
            </a:r>
            <a:r>
              <a:rPr lang="en-US" dirty="0"/>
              <a:t> &lt; 0 ) </a:t>
            </a:r>
          </a:p>
          <a:p>
            <a:pPr marL="457200" lvl="1" indent="0">
              <a:buNone/>
            </a:pPr>
            <a:r>
              <a:rPr lang="en-US" dirty="0" err="1"/>
              <a:t>negativeTally</a:t>
            </a:r>
            <a:r>
              <a:rPr lang="en-US" dirty="0"/>
              <a:t> = </a:t>
            </a:r>
            <a:r>
              <a:rPr lang="en-US" dirty="0" err="1"/>
              <a:t>negativeTally</a:t>
            </a:r>
            <a:r>
              <a:rPr lang="en-US" dirty="0"/>
              <a:t> + 1; </a:t>
            </a:r>
          </a:p>
          <a:p>
            <a:pPr marL="0" indent="0">
              <a:buNone/>
            </a:pPr>
            <a:r>
              <a:rPr lang="en-US" dirty="0"/>
              <a:t>if ( </a:t>
            </a:r>
            <a:r>
              <a:rPr lang="en-US" dirty="0" err="1"/>
              <a:t>inputNumber</a:t>
            </a:r>
            <a:r>
              <a:rPr lang="en-US" dirty="0"/>
              <a:t> &gt; 0 ) </a:t>
            </a:r>
          </a:p>
          <a:p>
            <a:pPr marL="457200" lvl="1" indent="0">
              <a:buNone/>
            </a:pPr>
            <a:r>
              <a:rPr lang="en-US" dirty="0" err="1"/>
              <a:t>positiveTally</a:t>
            </a:r>
            <a:r>
              <a:rPr lang="en-US" dirty="0"/>
              <a:t> = </a:t>
            </a:r>
            <a:r>
              <a:rPr lang="en-US" dirty="0" err="1"/>
              <a:t>positiveTally</a:t>
            </a:r>
            <a:r>
              <a:rPr lang="en-US" dirty="0"/>
              <a:t> + 1; </a:t>
            </a:r>
          </a:p>
          <a:p>
            <a:pPr marL="0" indent="0">
              <a:buNone/>
            </a:pPr>
            <a:r>
              <a:rPr lang="en-US" dirty="0" err="1"/>
              <a:t>System.out.print</a:t>
            </a:r>
            <a:r>
              <a:rPr lang="en-US" dirty="0"/>
              <a:t>( "Enter fourth integer: " ); // prompt for input </a:t>
            </a:r>
          </a:p>
          <a:p>
            <a:pPr marL="0" indent="0">
              <a:buNone/>
            </a:pPr>
            <a:r>
              <a:rPr lang="en-US" dirty="0" err="1"/>
              <a:t>inputNumber</a:t>
            </a:r>
            <a:r>
              <a:rPr lang="en-US" dirty="0"/>
              <a:t> = </a:t>
            </a:r>
            <a:r>
              <a:rPr lang="en-US" dirty="0" err="1"/>
              <a:t>input.nextInt</a:t>
            </a:r>
            <a:r>
              <a:rPr lang="en-US" dirty="0"/>
              <a:t>(); // read fourth number </a:t>
            </a:r>
          </a:p>
        </p:txBody>
      </p:sp>
    </p:spTree>
    <p:extLst>
      <p:ext uri="{BB962C8B-B14F-4D97-AF65-F5344CB8AC3E}">
        <p14:creationId xmlns:p14="http://schemas.microsoft.com/office/powerpoint/2010/main" val="2057320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557A7-5BB9-2279-BEF4-78ACF043CD1B}"/>
              </a:ext>
            </a:extLst>
          </p:cNvPr>
          <p:cNvSpPr>
            <a:spLocks noGrp="1"/>
          </p:cNvSpPr>
          <p:nvPr>
            <p:ph idx="1"/>
          </p:nvPr>
        </p:nvSpPr>
        <p:spPr>
          <a:xfrm>
            <a:off x="838200" y="406400"/>
            <a:ext cx="10515600" cy="5770563"/>
          </a:xfrm>
        </p:spPr>
        <p:txBody>
          <a:bodyPr>
            <a:normAutofit fontScale="92500" lnSpcReduction="20000"/>
          </a:bodyPr>
          <a:lstStyle/>
          <a:p>
            <a:pPr marL="914400" lvl="2" indent="0">
              <a:buNone/>
            </a:pPr>
            <a:r>
              <a:rPr lang="en-US" dirty="0"/>
              <a:t>if ( </a:t>
            </a:r>
            <a:r>
              <a:rPr lang="en-US" dirty="0" err="1"/>
              <a:t>inputNumber</a:t>
            </a:r>
            <a:r>
              <a:rPr lang="en-US" dirty="0"/>
              <a:t> == 0 ) </a:t>
            </a:r>
          </a:p>
          <a:p>
            <a:pPr marL="1371600" lvl="3" indent="0">
              <a:buNone/>
            </a:pPr>
            <a:r>
              <a:rPr lang="en-US" dirty="0" err="1"/>
              <a:t>zeroTally</a:t>
            </a:r>
            <a:r>
              <a:rPr lang="en-US" dirty="0"/>
              <a:t> = </a:t>
            </a:r>
            <a:r>
              <a:rPr lang="en-US" dirty="0" err="1"/>
              <a:t>zeroTally</a:t>
            </a:r>
            <a:r>
              <a:rPr lang="en-US" dirty="0"/>
              <a:t> + 1; </a:t>
            </a:r>
          </a:p>
          <a:p>
            <a:pPr marL="914400" lvl="2" indent="0">
              <a:buNone/>
            </a:pPr>
            <a:r>
              <a:rPr lang="en-US" dirty="0"/>
              <a:t>if ( </a:t>
            </a:r>
            <a:r>
              <a:rPr lang="en-US" dirty="0" err="1"/>
              <a:t>inputNumber</a:t>
            </a:r>
            <a:r>
              <a:rPr lang="en-US" dirty="0"/>
              <a:t> &lt; 0 ) </a:t>
            </a:r>
          </a:p>
          <a:p>
            <a:pPr marL="1371600" lvl="3" indent="0">
              <a:buNone/>
            </a:pPr>
            <a:r>
              <a:rPr lang="en-US" dirty="0" err="1"/>
              <a:t>negativeTally</a:t>
            </a:r>
            <a:r>
              <a:rPr lang="en-US" dirty="0"/>
              <a:t> = </a:t>
            </a:r>
            <a:r>
              <a:rPr lang="en-US" dirty="0" err="1"/>
              <a:t>negativeTally</a:t>
            </a:r>
            <a:r>
              <a:rPr lang="en-US" dirty="0"/>
              <a:t> + 1; </a:t>
            </a:r>
          </a:p>
          <a:p>
            <a:pPr marL="914400" lvl="2" indent="0">
              <a:buNone/>
            </a:pPr>
            <a:r>
              <a:rPr lang="en-US" dirty="0"/>
              <a:t>if ( </a:t>
            </a:r>
            <a:r>
              <a:rPr lang="en-US" dirty="0" err="1"/>
              <a:t>inputNumber</a:t>
            </a:r>
            <a:r>
              <a:rPr lang="en-US" dirty="0"/>
              <a:t> &gt; 0 ) </a:t>
            </a:r>
          </a:p>
          <a:p>
            <a:pPr marL="1371600" lvl="3" indent="0">
              <a:buNone/>
            </a:pPr>
            <a:r>
              <a:rPr lang="en-US" dirty="0" err="1"/>
              <a:t>positiveTally</a:t>
            </a:r>
            <a:r>
              <a:rPr lang="en-US" dirty="0"/>
              <a:t> = </a:t>
            </a:r>
            <a:r>
              <a:rPr lang="en-US" dirty="0" err="1"/>
              <a:t>positiveTally</a:t>
            </a:r>
            <a:r>
              <a:rPr lang="en-US" dirty="0"/>
              <a:t> + 1; </a:t>
            </a:r>
          </a:p>
          <a:p>
            <a:pPr marL="914400" lvl="2" indent="0">
              <a:buNone/>
            </a:pPr>
            <a:r>
              <a:rPr lang="en-US" dirty="0" err="1"/>
              <a:t>System.out.print</a:t>
            </a:r>
            <a:r>
              <a:rPr lang="en-US" dirty="0"/>
              <a:t>( "Enter fifth integer: " ); // prompt for input </a:t>
            </a:r>
          </a:p>
          <a:p>
            <a:pPr marL="914400" lvl="2" indent="0">
              <a:buNone/>
            </a:pPr>
            <a:r>
              <a:rPr lang="en-US" dirty="0" err="1"/>
              <a:t>inputNumber</a:t>
            </a:r>
            <a:r>
              <a:rPr lang="en-US" dirty="0"/>
              <a:t> = </a:t>
            </a:r>
            <a:r>
              <a:rPr lang="en-US" dirty="0" err="1"/>
              <a:t>input.nextInt</a:t>
            </a:r>
            <a:r>
              <a:rPr lang="en-US" dirty="0"/>
              <a:t>(); // read fifth number </a:t>
            </a:r>
          </a:p>
          <a:p>
            <a:pPr marL="914400" lvl="2" indent="0">
              <a:buNone/>
            </a:pPr>
            <a:r>
              <a:rPr lang="en-US" dirty="0"/>
              <a:t>if ( </a:t>
            </a:r>
            <a:r>
              <a:rPr lang="en-US" dirty="0" err="1"/>
              <a:t>inputNumber</a:t>
            </a:r>
            <a:r>
              <a:rPr lang="en-US" dirty="0"/>
              <a:t> == 0 ) </a:t>
            </a:r>
          </a:p>
          <a:p>
            <a:pPr marL="1371600" lvl="3" indent="0">
              <a:buNone/>
            </a:pPr>
            <a:r>
              <a:rPr lang="en-US" dirty="0" err="1"/>
              <a:t>zeroTally</a:t>
            </a:r>
            <a:r>
              <a:rPr lang="en-US" dirty="0"/>
              <a:t> = </a:t>
            </a:r>
            <a:r>
              <a:rPr lang="en-US" dirty="0" err="1"/>
              <a:t>zeroTally</a:t>
            </a:r>
            <a:r>
              <a:rPr lang="en-US" dirty="0"/>
              <a:t> + 1; </a:t>
            </a:r>
          </a:p>
          <a:p>
            <a:pPr marL="914400" lvl="2" indent="0">
              <a:buNone/>
            </a:pPr>
            <a:r>
              <a:rPr lang="en-US" dirty="0"/>
              <a:t>if ( </a:t>
            </a:r>
            <a:r>
              <a:rPr lang="en-US" dirty="0" err="1"/>
              <a:t>inputNumber</a:t>
            </a:r>
            <a:r>
              <a:rPr lang="en-US" dirty="0"/>
              <a:t> &lt; 0 ) </a:t>
            </a:r>
          </a:p>
          <a:p>
            <a:pPr marL="1371600" lvl="3" indent="0">
              <a:buNone/>
            </a:pPr>
            <a:r>
              <a:rPr lang="en-US" dirty="0" err="1"/>
              <a:t>negativeTally</a:t>
            </a:r>
            <a:r>
              <a:rPr lang="en-US" dirty="0"/>
              <a:t> = </a:t>
            </a:r>
            <a:r>
              <a:rPr lang="en-US" dirty="0" err="1"/>
              <a:t>negativeTally</a:t>
            </a:r>
            <a:r>
              <a:rPr lang="en-US" dirty="0"/>
              <a:t> + 1; </a:t>
            </a:r>
          </a:p>
          <a:p>
            <a:pPr marL="914400" lvl="2" indent="0">
              <a:buNone/>
            </a:pPr>
            <a:r>
              <a:rPr lang="en-US" dirty="0"/>
              <a:t>if ( </a:t>
            </a:r>
            <a:r>
              <a:rPr lang="en-US" dirty="0" err="1"/>
              <a:t>inputNumber</a:t>
            </a:r>
            <a:r>
              <a:rPr lang="en-US" dirty="0"/>
              <a:t> &gt; 0 ) </a:t>
            </a:r>
          </a:p>
          <a:p>
            <a:pPr marL="1371600" lvl="3" indent="0">
              <a:buNone/>
            </a:pPr>
            <a:r>
              <a:rPr lang="en-US" dirty="0" err="1"/>
              <a:t>positiveTally</a:t>
            </a:r>
            <a:r>
              <a:rPr lang="en-US" dirty="0"/>
              <a:t> = </a:t>
            </a:r>
            <a:r>
              <a:rPr lang="en-US" dirty="0" err="1"/>
              <a:t>positiveTally</a:t>
            </a:r>
            <a:r>
              <a:rPr lang="en-US" dirty="0"/>
              <a:t> + 1; </a:t>
            </a:r>
          </a:p>
          <a:p>
            <a:pPr marL="914400" lvl="2" indent="0">
              <a:buNone/>
            </a:pPr>
            <a:r>
              <a:rPr lang="en-US" dirty="0"/>
              <a:t>// create a string describing the results </a:t>
            </a:r>
          </a:p>
          <a:p>
            <a:pPr marL="914400" lvl="2" indent="0">
              <a:buNone/>
            </a:pPr>
            <a:r>
              <a:rPr lang="en-US" dirty="0" err="1"/>
              <a:t>System.out.printf</a:t>
            </a:r>
            <a:r>
              <a:rPr lang="en-US" dirty="0"/>
              <a:t>( "\</a:t>
            </a:r>
            <a:r>
              <a:rPr lang="en-US" dirty="0" err="1"/>
              <a:t>nThere</a:t>
            </a:r>
            <a:r>
              <a:rPr lang="en-US" dirty="0"/>
              <a:t> are %d zeros\n", </a:t>
            </a:r>
            <a:r>
              <a:rPr lang="en-US" dirty="0" err="1"/>
              <a:t>zeroTally</a:t>
            </a:r>
            <a:r>
              <a:rPr lang="en-US" dirty="0"/>
              <a:t> ); </a:t>
            </a:r>
          </a:p>
          <a:p>
            <a:pPr marL="914400" lvl="2" indent="0">
              <a:buNone/>
            </a:pPr>
            <a:r>
              <a:rPr lang="en-US" dirty="0" err="1"/>
              <a:t>System.out.printf</a:t>
            </a:r>
            <a:r>
              <a:rPr lang="en-US" dirty="0"/>
              <a:t>( "There are %d positive numbers\n", </a:t>
            </a:r>
            <a:r>
              <a:rPr lang="en-US" dirty="0" err="1"/>
              <a:t>positiveTally</a:t>
            </a:r>
            <a:r>
              <a:rPr lang="en-US" dirty="0"/>
              <a:t> ); </a:t>
            </a:r>
          </a:p>
          <a:p>
            <a:pPr marL="914400" lvl="2" indent="0">
              <a:buNone/>
            </a:pPr>
            <a:r>
              <a:rPr lang="en-US" dirty="0" err="1"/>
              <a:t>System.out.printf</a:t>
            </a:r>
            <a:r>
              <a:rPr lang="en-US" dirty="0"/>
              <a:t>( "There are %d negative numbers\n", </a:t>
            </a:r>
            <a:r>
              <a:rPr lang="en-US" dirty="0" err="1"/>
              <a:t>negativeTally</a:t>
            </a:r>
            <a:r>
              <a:rPr lang="en-US" dirty="0"/>
              <a:t> ); </a:t>
            </a:r>
          </a:p>
          <a:p>
            <a:pPr marL="0" indent="0">
              <a:buNone/>
            </a:pPr>
            <a:r>
              <a:rPr lang="en-US"/>
              <a:t>	} </a:t>
            </a:r>
            <a:r>
              <a:rPr lang="en-US" dirty="0"/>
              <a:t>// end main </a:t>
            </a:r>
          </a:p>
          <a:p>
            <a:pPr marL="0" indent="0">
              <a:buNone/>
            </a:pPr>
            <a:r>
              <a:rPr lang="en-US" dirty="0"/>
              <a:t>} // end class Tally</a:t>
            </a:r>
          </a:p>
        </p:txBody>
      </p:sp>
    </p:spTree>
    <p:extLst>
      <p:ext uri="{BB962C8B-B14F-4D97-AF65-F5344CB8AC3E}">
        <p14:creationId xmlns:p14="http://schemas.microsoft.com/office/powerpoint/2010/main" val="15375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87F8-ADB9-8068-D511-C1D4B8E563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D8440C-28F9-F915-06E9-E47CF30B1ED8}"/>
              </a:ext>
            </a:extLst>
          </p:cNvPr>
          <p:cNvSpPr>
            <a:spLocks noGrp="1"/>
          </p:cNvSpPr>
          <p:nvPr>
            <p:ph idx="1"/>
          </p:nvPr>
        </p:nvSpPr>
        <p:spPr/>
        <p:txBody>
          <a:bodyPr/>
          <a:lstStyle/>
          <a:p>
            <a:r>
              <a:rPr kumimoji="0" lang="en-US" altLang="en-US" sz="2800" b="0" i="0" u="none" strike="noStrike" cap="none" normalizeH="0" baseline="0" dirty="0" err="1">
                <a:ln>
                  <a:noFill/>
                </a:ln>
                <a:solidFill>
                  <a:srgbClr val="333333"/>
                </a:solidFill>
                <a:effectLst/>
                <a:latin typeface="Menlo"/>
              </a:rPr>
              <a:t>System.out.printf</a:t>
            </a:r>
            <a:r>
              <a:rPr kumimoji="0" lang="en-US" altLang="en-US" sz="2800" b="0" i="0" u="none" strike="noStrike" cap="none" normalizeH="0" baseline="0" dirty="0">
                <a:ln>
                  <a:noFill/>
                </a:ln>
                <a:solidFill>
                  <a:srgbClr val="333333"/>
                </a:solidFill>
                <a:effectLst/>
                <a:latin typeface="Menlo"/>
              </a:rPr>
              <a:t>("%</a:t>
            </a:r>
            <a:r>
              <a:rPr kumimoji="0" lang="en-US" altLang="en-US" sz="2800" b="0" i="0" u="none" strike="noStrike" cap="none" normalizeH="0" baseline="0" dirty="0" err="1">
                <a:ln>
                  <a:noFill/>
                </a:ln>
                <a:solidFill>
                  <a:srgbClr val="333333"/>
                </a:solidFill>
                <a:effectLst/>
                <a:latin typeface="Menlo"/>
              </a:rPr>
              <a:t>f%n</a:t>
            </a:r>
            <a:r>
              <a:rPr kumimoji="0" lang="en-US" altLang="en-US" sz="2800" b="0" i="0" u="none" strike="noStrike" cap="none" normalizeH="0" baseline="0" dirty="0">
                <a:ln>
                  <a:noFill/>
                </a:ln>
                <a:solidFill>
                  <a:srgbClr val="333333"/>
                </a:solidFill>
                <a:effectLst/>
                <a:latin typeface="Menlo"/>
              </a:rPr>
              <a:t>", 3.1423);</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a:p>
            <a:endParaRPr lang="en-US" dirty="0"/>
          </a:p>
          <a:p>
            <a:r>
              <a:rPr kumimoji="0" lang="en-US" altLang="en-US" sz="2800" b="0" i="0" u="none" strike="noStrike" cap="none" normalizeH="0" baseline="0" dirty="0" err="1">
                <a:ln>
                  <a:noFill/>
                </a:ln>
                <a:solidFill>
                  <a:srgbClr val="333333"/>
                </a:solidFill>
                <a:effectLst/>
                <a:latin typeface="Menlo"/>
              </a:rPr>
              <a:t>System.out.printf</a:t>
            </a:r>
            <a:r>
              <a:rPr kumimoji="0" lang="en-US" altLang="en-US" sz="2800" b="0" i="0" u="none" strike="noStrike" cap="none" normalizeH="0" baseline="0" dirty="0">
                <a:ln>
                  <a:noFill/>
                </a:ln>
                <a:solidFill>
                  <a:srgbClr val="333333"/>
                </a:solidFill>
                <a:effectLst/>
                <a:latin typeface="Menlo"/>
              </a:rPr>
              <a:t>("'%3.2f'%n", 3.1423);</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Rectangle 2">
            <a:extLst>
              <a:ext uri="{FF2B5EF4-FFF2-40B4-BE49-F238E27FC236}">
                <a16:creationId xmlns:a16="http://schemas.microsoft.com/office/drawing/2014/main" id="{3CD28270-A0AB-2638-4FA9-5A26BAEA6BFE}"/>
              </a:ext>
            </a:extLst>
          </p:cNvPr>
          <p:cNvSpPr>
            <a:spLocks noChangeArrowheads="1"/>
          </p:cNvSpPr>
          <p:nvPr/>
        </p:nvSpPr>
        <p:spPr bwMode="auto">
          <a:xfrm>
            <a:off x="0" y="-58932"/>
            <a:ext cx="65" cy="575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951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1B34F30-BD93-A0DE-2B7F-5EA494A181E6}"/>
              </a:ext>
            </a:extLst>
          </p:cNvPr>
          <p:cNvSpPr>
            <a:spLocks noChangeArrowheads="1"/>
          </p:cNvSpPr>
          <p:nvPr/>
        </p:nvSpPr>
        <p:spPr bwMode="auto">
          <a:xfrm>
            <a:off x="0" y="-58932"/>
            <a:ext cx="65" cy="57506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951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A0DF53C-343F-EC33-1A19-75AAC8675311}"/>
              </a:ext>
            </a:extLst>
          </p:cNvPr>
          <p:cNvPicPr>
            <a:picLocks noChangeAspect="1"/>
          </p:cNvPicPr>
          <p:nvPr/>
        </p:nvPicPr>
        <p:blipFill rotWithShape="1">
          <a:blip r:embed="rId2"/>
          <a:srcRect l="12679" t="80767" r="39912" b="7963"/>
          <a:stretch/>
        </p:blipFill>
        <p:spPr>
          <a:xfrm>
            <a:off x="1186543" y="5245099"/>
            <a:ext cx="5780120" cy="772887"/>
          </a:xfrm>
          <a:prstGeom prst="rect">
            <a:avLst/>
          </a:prstGeom>
        </p:spPr>
      </p:pic>
      <p:pic>
        <p:nvPicPr>
          <p:cNvPr id="9" name="Picture 8">
            <a:extLst>
              <a:ext uri="{FF2B5EF4-FFF2-40B4-BE49-F238E27FC236}">
                <a16:creationId xmlns:a16="http://schemas.microsoft.com/office/drawing/2014/main" id="{BAD42535-C9EA-3A8C-9D59-2EC6FA643F13}"/>
              </a:ext>
            </a:extLst>
          </p:cNvPr>
          <p:cNvPicPr>
            <a:picLocks noChangeAspect="1"/>
          </p:cNvPicPr>
          <p:nvPr/>
        </p:nvPicPr>
        <p:blipFill rotWithShape="1">
          <a:blip r:embed="rId2"/>
          <a:srcRect l="12679" t="32540" r="39912" b="56190"/>
          <a:stretch/>
        </p:blipFill>
        <p:spPr>
          <a:xfrm>
            <a:off x="1186543" y="2376033"/>
            <a:ext cx="5780120" cy="772886"/>
          </a:xfrm>
          <a:prstGeom prst="rect">
            <a:avLst/>
          </a:prstGeom>
        </p:spPr>
      </p:pic>
    </p:spTree>
    <p:extLst>
      <p:ext uri="{BB962C8B-B14F-4D97-AF65-F5344CB8AC3E}">
        <p14:creationId xmlns:p14="http://schemas.microsoft.com/office/powerpoint/2010/main" val="162835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01BC-5688-E1D9-5BF9-1AF2E51A60C1}"/>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Comments in Java</a:t>
            </a:r>
            <a:endParaRPr lang="en-US" dirty="0"/>
          </a:p>
        </p:txBody>
      </p:sp>
      <p:sp>
        <p:nvSpPr>
          <p:cNvPr id="3" name="Content Placeholder 2">
            <a:extLst>
              <a:ext uri="{FF2B5EF4-FFF2-40B4-BE49-F238E27FC236}">
                <a16:creationId xmlns:a16="http://schemas.microsoft.com/office/drawing/2014/main" id="{3C4536BD-467C-75A3-1FE8-A19FEBC61722}"/>
              </a:ext>
            </a:extLst>
          </p:cNvPr>
          <p:cNvSpPr>
            <a:spLocks noGrp="1"/>
          </p:cNvSpPr>
          <p:nvPr>
            <p:ph idx="1"/>
          </p:nvPr>
        </p:nvSpPr>
        <p:spPr/>
        <p:txBody>
          <a:bodyPr/>
          <a:lstStyle/>
          <a:p>
            <a:pPr marL="0" indent="0">
              <a:buNone/>
            </a:pPr>
            <a:r>
              <a:rPr kumimoji="0" lang="en-US" altLang="en-US" sz="2800" b="0" i="0" u="none" strike="noStrike" cap="none" normalizeH="0" baseline="0" dirty="0">
                <a:ln>
                  <a:noFill/>
                </a:ln>
                <a:solidFill>
                  <a:srgbClr val="000088"/>
                </a:solidFill>
                <a:effectLst/>
                <a:latin typeface="var(--bs-font-monospace)"/>
              </a:rPr>
              <a:t>public</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class</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err="1">
                <a:ln>
                  <a:noFill/>
                </a:ln>
                <a:solidFill>
                  <a:srgbClr val="660066"/>
                </a:solidFill>
                <a:effectLst/>
                <a:latin typeface="var(--bs-font-monospace)"/>
              </a:rPr>
              <a:t>MyFirstJavaProgram</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p>
          <a:p>
            <a:pPr marL="0" indent="0">
              <a:buNone/>
            </a:pPr>
            <a:r>
              <a:rPr kumimoji="0" lang="en-US" altLang="en-US" sz="2800" b="0" i="0" u="none" strike="noStrike" cap="none" normalizeH="0" baseline="0" dirty="0">
                <a:ln>
                  <a:noFill/>
                </a:ln>
                <a:solidFill>
                  <a:srgbClr val="880000"/>
                </a:solidFill>
                <a:effectLst/>
                <a:latin typeface="var(--bs-font-monospace)"/>
              </a:rPr>
              <a:t>/* This is my first java program. * This will print 'Hello World' as the output * This is an example of multi-line comments. */</a:t>
            </a:r>
            <a:r>
              <a:rPr kumimoji="0" lang="en-US" altLang="en-US" sz="2800" b="0" i="0" u="none" strike="noStrike" cap="none" normalizeH="0" baseline="0" dirty="0">
                <a:ln>
                  <a:noFill/>
                </a:ln>
                <a:solidFill>
                  <a:srgbClr val="000000"/>
                </a:solidFill>
                <a:effectLst/>
                <a:latin typeface="var(--bs-font-monospace)"/>
              </a:rPr>
              <a:t> </a:t>
            </a:r>
          </a:p>
          <a:p>
            <a:pPr marL="0" indent="0">
              <a:buNone/>
            </a:pPr>
            <a:r>
              <a:rPr lang="en-US" altLang="en-US" dirty="0">
                <a:solidFill>
                  <a:srgbClr val="000000"/>
                </a:solidFill>
                <a:latin typeface="var(--bs-font-monospace)"/>
              </a:rPr>
              <a:t>	</a:t>
            </a:r>
            <a:r>
              <a:rPr kumimoji="0" lang="en-US" altLang="en-US" sz="2800" b="0" i="0" u="none" strike="noStrike" cap="none" normalizeH="0" baseline="0" dirty="0">
                <a:ln>
                  <a:noFill/>
                </a:ln>
                <a:solidFill>
                  <a:srgbClr val="000088"/>
                </a:solidFill>
                <a:effectLst/>
                <a:latin typeface="var(--bs-font-monospace)"/>
              </a:rPr>
              <a:t>public</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static</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000088"/>
                </a:solidFill>
                <a:effectLst/>
                <a:latin typeface="var(--bs-font-monospace)"/>
              </a:rPr>
              <a:t>void</a:t>
            </a:r>
            <a:r>
              <a:rPr kumimoji="0" lang="en-US" altLang="en-US" sz="2800" b="0" i="0" u="none" strike="noStrike" cap="none" normalizeH="0" baseline="0" dirty="0">
                <a:ln>
                  <a:noFill/>
                </a:ln>
                <a:solidFill>
                  <a:srgbClr val="000000"/>
                </a:solidFill>
                <a:effectLst/>
                <a:latin typeface="var(--bs-font-monospace)"/>
              </a:rPr>
              <a:t> main</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660066"/>
                </a:solidFill>
                <a:effectLst/>
                <a:latin typeface="var(--bs-font-monospace)"/>
              </a:rPr>
              <a:t>String</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args</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p>
          <a:p>
            <a:pPr marL="0" indent="0">
              <a:buNone/>
            </a:pPr>
            <a:r>
              <a:rPr lang="en-US" altLang="en-US" dirty="0">
                <a:solidFill>
                  <a:srgbClr val="666600"/>
                </a:solidFill>
                <a:latin typeface="var(--bs-font-monospace)"/>
              </a:rPr>
              <a:t>	</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880000"/>
                </a:solidFill>
                <a:effectLst/>
                <a:latin typeface="var(--bs-font-monospace)"/>
              </a:rPr>
              <a:t>// This is an example of single line comment</a:t>
            </a:r>
            <a:r>
              <a:rPr kumimoji="0" lang="en-US" altLang="en-US" sz="2800" b="0" i="0" u="none" strike="noStrike" cap="none" normalizeH="0" baseline="0" dirty="0">
                <a:ln>
                  <a:noFill/>
                </a:ln>
                <a:solidFill>
                  <a:srgbClr val="000000"/>
                </a:solidFill>
                <a:effectLst/>
                <a:latin typeface="var(--bs-font-monospace)"/>
              </a:rPr>
              <a:t> </a:t>
            </a:r>
          </a:p>
          <a:p>
            <a:pPr marL="0" indent="0">
              <a:buNone/>
            </a:pPr>
            <a:r>
              <a:rPr lang="en-US" altLang="en-US" dirty="0">
                <a:solidFill>
                  <a:srgbClr val="000000"/>
                </a:solidFill>
                <a:latin typeface="var(--bs-font-monospace)"/>
              </a:rPr>
              <a:t>	</a:t>
            </a:r>
            <a:r>
              <a:rPr kumimoji="0" lang="en-US" altLang="en-US" sz="2800" b="0" i="0" u="none" strike="noStrike" cap="none" normalizeH="0" baseline="0" dirty="0">
                <a:ln>
                  <a:noFill/>
                </a:ln>
                <a:solidFill>
                  <a:srgbClr val="880000"/>
                </a:solidFill>
                <a:effectLst/>
                <a:latin typeface="var(--bs-font-monospace)"/>
              </a:rPr>
              <a:t>/* This is also an example of single line comment. */</a:t>
            </a: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err="1">
                <a:ln>
                  <a:noFill/>
                </a:ln>
                <a:solidFill>
                  <a:srgbClr val="660066"/>
                </a:solidFill>
                <a:effectLst/>
                <a:latin typeface="var(--bs-font-monospace)"/>
              </a:rPr>
              <a:t>System</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88"/>
                </a:solidFill>
                <a:effectLst/>
                <a:latin typeface="var(--bs-font-monospace)"/>
              </a:rPr>
              <a:t>out</a:t>
            </a:r>
            <a:r>
              <a:rPr kumimoji="0" lang="en-US" altLang="en-US" sz="2800" b="0" i="0" u="none" strike="noStrike" cap="none" normalizeH="0" baseline="0" dirty="0" err="1">
                <a:ln>
                  <a:noFill/>
                </a:ln>
                <a:solidFill>
                  <a:srgbClr val="666600"/>
                </a:solidFill>
                <a:effectLst/>
                <a:latin typeface="var(--bs-font-monospace)"/>
              </a:rPr>
              <a:t>.</a:t>
            </a:r>
            <a:r>
              <a:rPr kumimoji="0" lang="en-US" altLang="en-US" sz="2800" b="0" i="0" u="none" strike="noStrike" cap="none" normalizeH="0" baseline="0" dirty="0" err="1">
                <a:ln>
                  <a:noFill/>
                </a:ln>
                <a:solidFill>
                  <a:srgbClr val="000000"/>
                </a:solidFill>
                <a:effectLst/>
                <a:latin typeface="var(--bs-font-monospace)"/>
              </a:rPr>
              <a:t>println</a:t>
            </a:r>
            <a:r>
              <a:rPr kumimoji="0" lang="en-US" altLang="en-US" sz="2800" b="0" i="0" u="none" strike="noStrike" cap="none" normalizeH="0" baseline="0" dirty="0">
                <a:ln>
                  <a:noFill/>
                </a:ln>
                <a:solidFill>
                  <a:srgbClr val="666600"/>
                </a:solidFill>
                <a:effectLst/>
                <a:latin typeface="var(--bs-font-monospace)"/>
              </a:rPr>
              <a:t>(</a:t>
            </a:r>
            <a:r>
              <a:rPr kumimoji="0" lang="en-US" altLang="en-US" sz="2800" b="0" i="0" u="none" strike="noStrike" cap="none" normalizeH="0" baseline="0" dirty="0">
                <a:ln>
                  <a:noFill/>
                </a:ln>
                <a:solidFill>
                  <a:srgbClr val="008800"/>
                </a:solidFill>
                <a:effectLst/>
                <a:latin typeface="var(--bs-font-monospace)"/>
              </a:rPr>
              <a:t>"Hello World"</a:t>
            </a:r>
            <a:r>
              <a:rPr kumimoji="0" lang="en-US" altLang="en-US" sz="2800" b="0" i="0" u="none" strike="noStrike" cap="none" normalizeH="0" baseline="0" dirty="0">
                <a:ln>
                  <a:noFill/>
                </a:ln>
                <a:solidFill>
                  <a:srgbClr val="666600"/>
                </a:solidFill>
                <a:effectLst/>
                <a:latin typeface="var(--bs-font-monospace)"/>
              </a:rPr>
              <a:t>);</a:t>
            </a:r>
          </a:p>
          <a:p>
            <a:pPr marL="0" indent="0">
              <a:buNone/>
            </a:pP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p>
          <a:p>
            <a:pPr marL="0" indent="0">
              <a:buNone/>
            </a:pPr>
            <a:r>
              <a:rPr kumimoji="0" lang="en-US" altLang="en-US" sz="2800" b="0" i="0" u="none" strike="noStrike" cap="none" normalizeH="0" baseline="0" dirty="0">
                <a:ln>
                  <a:noFill/>
                </a:ln>
                <a:solidFill>
                  <a:srgbClr val="000000"/>
                </a:solidFill>
                <a:effectLst/>
                <a:latin typeface="var(--bs-font-monospace)"/>
              </a:rPr>
              <a:t> </a:t>
            </a:r>
            <a:r>
              <a:rPr kumimoji="0" lang="en-US" altLang="en-US" sz="2800" b="0" i="0" u="none" strike="noStrike" cap="none" normalizeH="0" baseline="0" dirty="0">
                <a:ln>
                  <a:noFill/>
                </a:ln>
                <a:solidFill>
                  <a:srgbClr val="666600"/>
                </a:solidFill>
                <a:effectLst/>
                <a:latin typeface="var(--bs-font-monospace)"/>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b="0" i="0" dirty="0">
              <a:solidFill>
                <a:srgbClr val="000000"/>
              </a:solidFill>
              <a:effectLst/>
              <a:latin typeface="Heebo" panose="020B0604020202020204" pitchFamily="2" charset="-79"/>
              <a:cs typeface="Heebo" panose="020B0604020202020204" pitchFamily="2" charset="-79"/>
            </a:endParaRPr>
          </a:p>
        </p:txBody>
      </p:sp>
    </p:spTree>
    <p:extLst>
      <p:ext uri="{BB962C8B-B14F-4D97-AF65-F5344CB8AC3E}">
        <p14:creationId xmlns:p14="http://schemas.microsoft.com/office/powerpoint/2010/main" val="359414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1623-F1E9-25C6-700B-647A94B29A5B}"/>
              </a:ext>
            </a:extLst>
          </p:cNvPr>
          <p:cNvSpPr>
            <a:spLocks noGrp="1"/>
          </p:cNvSpPr>
          <p:nvPr>
            <p:ph type="title"/>
          </p:nvPr>
        </p:nvSpPr>
        <p:spPr/>
        <p:txBody>
          <a:bodyPr/>
          <a:lstStyle/>
          <a:p>
            <a:r>
              <a:rPr lang="en-US" dirty="0"/>
              <a:t>First program</a:t>
            </a:r>
          </a:p>
        </p:txBody>
      </p:sp>
      <p:sp>
        <p:nvSpPr>
          <p:cNvPr id="3" name="Content Placeholder 2">
            <a:extLst>
              <a:ext uri="{FF2B5EF4-FFF2-40B4-BE49-F238E27FC236}">
                <a16:creationId xmlns:a16="http://schemas.microsoft.com/office/drawing/2014/main" id="{4AEE8182-23EF-6F58-A2E7-BEDF4F56D55C}"/>
              </a:ext>
            </a:extLst>
          </p:cNvPr>
          <p:cNvSpPr>
            <a:spLocks noGrp="1"/>
          </p:cNvSpPr>
          <p:nvPr>
            <p:ph idx="1"/>
          </p:nvPr>
        </p:nvSpPr>
        <p:spPr/>
        <p:txBody>
          <a:bodyPr/>
          <a:lstStyle/>
          <a:p>
            <a:pPr marL="0" indent="0">
              <a:buNone/>
            </a:pPr>
            <a:r>
              <a:rPr lang="en-US" b="0" i="0" dirty="0">
                <a:solidFill>
                  <a:srgbClr val="0714B7"/>
                </a:solidFill>
                <a:effectLst/>
                <a:latin typeface="Liberation Mono"/>
              </a:rPr>
              <a:t>public</a:t>
            </a:r>
            <a:r>
              <a:rPr lang="en-US" b="0" i="0" dirty="0">
                <a:solidFill>
                  <a:srgbClr val="000000"/>
                </a:solidFill>
                <a:effectLst/>
                <a:latin typeface="Liberation Mono"/>
              </a:rPr>
              <a:t> </a:t>
            </a:r>
            <a:r>
              <a:rPr lang="en-US" b="0" i="0" dirty="0">
                <a:solidFill>
                  <a:srgbClr val="0714B7"/>
                </a:solidFill>
                <a:effectLst/>
                <a:latin typeface="Liberation Mono"/>
              </a:rPr>
              <a:t>class</a:t>
            </a:r>
            <a:r>
              <a:rPr lang="en-US" b="0" i="0" dirty="0">
                <a:solidFill>
                  <a:srgbClr val="000000"/>
                </a:solidFill>
                <a:effectLst/>
                <a:latin typeface="Liberation Mono"/>
              </a:rPr>
              <a:t> </a:t>
            </a:r>
            <a:r>
              <a:rPr lang="en-US" b="0" i="0" dirty="0" err="1">
                <a:solidFill>
                  <a:srgbClr val="DD4A68"/>
                </a:solidFill>
                <a:effectLst/>
                <a:latin typeface="Liberation Mono"/>
              </a:rPr>
              <a:t>MyFirstJavaProgram</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a:solidFill>
                  <a:srgbClr val="000000"/>
                </a:solidFill>
                <a:effectLst/>
                <a:latin typeface="Liberation Mono"/>
              </a:rPr>
              <a:t> </a:t>
            </a:r>
          </a:p>
          <a:p>
            <a:pPr marL="457200" lvl="1" indent="0">
              <a:buNone/>
            </a:pPr>
            <a:r>
              <a:rPr lang="en-US" b="0" i="0" dirty="0">
                <a:solidFill>
                  <a:srgbClr val="708090"/>
                </a:solidFill>
                <a:effectLst/>
                <a:latin typeface="Liberation Mono"/>
              </a:rPr>
              <a:t>/* This is my first java program. * This will print 'Hello World' as the output */</a:t>
            </a:r>
            <a:r>
              <a:rPr lang="en-US" b="0" i="0" dirty="0">
                <a:solidFill>
                  <a:srgbClr val="000000"/>
                </a:solidFill>
                <a:effectLst/>
                <a:latin typeface="Liberation Mono"/>
              </a:rPr>
              <a:t> </a:t>
            </a:r>
          </a:p>
          <a:p>
            <a:pPr marL="457200" lvl="1" indent="0">
              <a:buNone/>
            </a:pPr>
            <a:r>
              <a:rPr lang="en-US" b="0" i="0" dirty="0">
                <a:solidFill>
                  <a:srgbClr val="0714B7"/>
                </a:solidFill>
                <a:effectLst/>
                <a:latin typeface="Liberation Mono"/>
              </a:rPr>
              <a:t>public</a:t>
            </a:r>
            <a:r>
              <a:rPr lang="en-US" b="0" i="0" dirty="0">
                <a:solidFill>
                  <a:srgbClr val="000000"/>
                </a:solidFill>
                <a:effectLst/>
                <a:latin typeface="Liberation Mono"/>
              </a:rPr>
              <a:t> </a:t>
            </a:r>
            <a:r>
              <a:rPr lang="en-US" b="0" i="0" dirty="0">
                <a:solidFill>
                  <a:srgbClr val="0714B7"/>
                </a:solidFill>
                <a:effectLst/>
                <a:latin typeface="Liberation Mono"/>
              </a:rPr>
              <a:t>static</a:t>
            </a:r>
            <a:r>
              <a:rPr lang="en-US" b="0" i="0" dirty="0">
                <a:solidFill>
                  <a:srgbClr val="000000"/>
                </a:solidFill>
                <a:effectLst/>
                <a:latin typeface="Liberation Mono"/>
              </a:rPr>
              <a:t> </a:t>
            </a:r>
            <a:r>
              <a:rPr lang="en-US" b="0" i="0" dirty="0">
                <a:solidFill>
                  <a:srgbClr val="0714B7"/>
                </a:solidFill>
                <a:effectLst/>
                <a:latin typeface="Liberation Mono"/>
              </a:rPr>
              <a:t>void</a:t>
            </a:r>
            <a:r>
              <a:rPr lang="en-US" b="0" i="0" dirty="0">
                <a:solidFill>
                  <a:srgbClr val="000000"/>
                </a:solidFill>
                <a:effectLst/>
                <a:latin typeface="Liberation Mono"/>
              </a:rPr>
              <a:t> </a:t>
            </a:r>
            <a:r>
              <a:rPr lang="en-US" b="0" i="0" dirty="0">
                <a:solidFill>
                  <a:srgbClr val="DD4A68"/>
                </a:solidFill>
                <a:effectLst/>
                <a:latin typeface="Liberation Mono"/>
              </a:rPr>
              <a:t>main</a:t>
            </a:r>
            <a:r>
              <a:rPr lang="en-US" b="0" i="0" dirty="0">
                <a:solidFill>
                  <a:srgbClr val="999999"/>
                </a:solidFill>
                <a:effectLst/>
                <a:latin typeface="Liberation Mono"/>
              </a:rPr>
              <a:t>(</a:t>
            </a:r>
            <a:r>
              <a:rPr lang="en-US" b="0" i="0" dirty="0">
                <a:solidFill>
                  <a:srgbClr val="DD4A68"/>
                </a:solidFill>
                <a:effectLst/>
                <a:latin typeface="Liberation Mono"/>
              </a:rPr>
              <a:t>String</a:t>
            </a:r>
            <a:r>
              <a:rPr lang="en-US" b="0" i="0" dirty="0">
                <a:solidFill>
                  <a:srgbClr val="000000"/>
                </a:solidFill>
                <a:effectLst/>
                <a:latin typeface="Liberation Mono"/>
              </a:rPr>
              <a:t> </a:t>
            </a:r>
            <a:r>
              <a:rPr lang="en-US" b="0" i="0" dirty="0">
                <a:solidFill>
                  <a:srgbClr val="999999"/>
                </a:solidFill>
                <a:effectLst/>
                <a:latin typeface="Liberation Mono"/>
              </a:rPr>
              <a:t>[]</a:t>
            </a:r>
            <a:r>
              <a:rPr lang="en-US" b="0" i="0" dirty="0" err="1">
                <a:solidFill>
                  <a:srgbClr val="000000"/>
                </a:solidFill>
                <a:effectLst/>
                <a:latin typeface="Liberation Mono"/>
              </a:rPr>
              <a:t>args</a:t>
            </a:r>
            <a:r>
              <a:rPr lang="en-US" b="0" i="0" dirty="0">
                <a:solidFill>
                  <a:srgbClr val="999999"/>
                </a:solidFill>
                <a:effectLst/>
                <a:latin typeface="Liberation Mono"/>
              </a:rPr>
              <a:t>)</a:t>
            </a:r>
            <a:r>
              <a:rPr lang="en-US" b="0" i="0" dirty="0">
                <a:solidFill>
                  <a:srgbClr val="000000"/>
                </a:solidFill>
                <a:effectLst/>
                <a:latin typeface="Liberation Mono"/>
              </a:rPr>
              <a:t> </a:t>
            </a:r>
          </a:p>
          <a:p>
            <a:pPr marL="457200" lvl="1" indent="0">
              <a:buNone/>
            </a:pPr>
            <a:r>
              <a:rPr lang="en-US" b="0" i="0" dirty="0">
                <a:solidFill>
                  <a:srgbClr val="999999"/>
                </a:solidFill>
                <a:effectLst/>
                <a:latin typeface="Liberation Mono"/>
              </a:rPr>
              <a:t>{</a:t>
            </a:r>
          </a:p>
          <a:p>
            <a:pPr marL="457200" lvl="1" indent="0">
              <a:buNone/>
            </a:pPr>
            <a:r>
              <a:rPr lang="en-US" b="0" i="0" dirty="0">
                <a:solidFill>
                  <a:srgbClr val="000000"/>
                </a:solidFill>
                <a:effectLst/>
                <a:latin typeface="Liberation Mono"/>
              </a:rPr>
              <a:t>	 </a:t>
            </a:r>
            <a:r>
              <a:rPr lang="en-US" b="0" i="0" dirty="0" err="1">
                <a:solidFill>
                  <a:srgbClr val="DD4A68"/>
                </a:solidFill>
                <a:effectLst/>
                <a:latin typeface="Liberation Mono"/>
              </a:rPr>
              <a:t>System</a:t>
            </a:r>
            <a:r>
              <a:rPr lang="en-US" b="0" i="0" dirty="0" err="1">
                <a:solidFill>
                  <a:srgbClr val="999999"/>
                </a:solidFill>
                <a:effectLst/>
                <a:latin typeface="Liberation Mono"/>
              </a:rPr>
              <a:t>.</a:t>
            </a:r>
            <a:r>
              <a:rPr lang="en-US" b="0" i="0" dirty="0" err="1">
                <a:solidFill>
                  <a:srgbClr val="000000"/>
                </a:solidFill>
                <a:effectLst/>
                <a:latin typeface="Liberation Mono"/>
              </a:rPr>
              <a:t>out</a:t>
            </a:r>
            <a:r>
              <a:rPr lang="en-US" b="0" i="0" dirty="0" err="1">
                <a:solidFill>
                  <a:srgbClr val="999999"/>
                </a:solidFill>
                <a:effectLst/>
                <a:latin typeface="Liberation Mono"/>
              </a:rPr>
              <a:t>.</a:t>
            </a:r>
            <a:r>
              <a:rPr lang="en-US" b="0" i="0" dirty="0" err="1">
                <a:solidFill>
                  <a:srgbClr val="DD4A68"/>
                </a:solidFill>
                <a:effectLst/>
                <a:latin typeface="Liberation Mono"/>
              </a:rPr>
              <a:t>println</a:t>
            </a:r>
            <a:r>
              <a:rPr lang="en-US" b="0" i="0" dirty="0">
                <a:solidFill>
                  <a:srgbClr val="999999"/>
                </a:solidFill>
                <a:effectLst/>
                <a:latin typeface="Liberation Mono"/>
              </a:rPr>
              <a:t>(</a:t>
            </a:r>
            <a:r>
              <a:rPr lang="en-US" b="0" i="0" dirty="0">
                <a:solidFill>
                  <a:srgbClr val="039624"/>
                </a:solidFill>
                <a:effectLst/>
                <a:latin typeface="Liberation Mono"/>
              </a:rPr>
              <a:t>"Hello World"</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708090"/>
                </a:solidFill>
                <a:effectLst/>
                <a:latin typeface="Liberation Mono"/>
              </a:rPr>
              <a:t>// prints Hello World</a:t>
            </a:r>
            <a:r>
              <a:rPr lang="en-US" b="0" i="0" dirty="0">
                <a:solidFill>
                  <a:srgbClr val="000000"/>
                </a:solidFill>
                <a:effectLst/>
                <a:latin typeface="Liberation Mono"/>
              </a:rPr>
              <a:t> </a:t>
            </a:r>
          </a:p>
          <a:p>
            <a:pPr marL="457200" lvl="1" indent="0">
              <a:buNone/>
            </a:pPr>
            <a:r>
              <a:rPr lang="en-US" b="0" i="0" dirty="0">
                <a:solidFill>
                  <a:srgbClr val="999999"/>
                </a:solidFill>
                <a:effectLst/>
                <a:latin typeface="Liberation Mono"/>
              </a:rPr>
              <a:t>}</a:t>
            </a:r>
          </a:p>
          <a:p>
            <a:pPr marL="0" indent="0">
              <a:buNone/>
            </a:pPr>
            <a:r>
              <a:rPr lang="en-US" b="0" i="0" dirty="0">
                <a:solidFill>
                  <a:srgbClr val="000000"/>
                </a:solidFill>
                <a:effectLst/>
                <a:latin typeface="Liberation Mono"/>
              </a:rPr>
              <a:t> </a:t>
            </a:r>
            <a:r>
              <a:rPr lang="en-US" b="0" i="0" dirty="0">
                <a:solidFill>
                  <a:srgbClr val="999999"/>
                </a:solidFill>
                <a:effectLst/>
                <a:latin typeface="Liberation Mono"/>
              </a:rPr>
              <a:t>}</a:t>
            </a:r>
            <a:endParaRPr lang="en-US" dirty="0"/>
          </a:p>
        </p:txBody>
      </p:sp>
    </p:spTree>
    <p:extLst>
      <p:ext uri="{BB962C8B-B14F-4D97-AF65-F5344CB8AC3E}">
        <p14:creationId xmlns:p14="http://schemas.microsoft.com/office/powerpoint/2010/main" val="413222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886D-A6B2-E288-6E1E-9DFBB523CA37}"/>
              </a:ext>
            </a:extLst>
          </p:cNvPr>
          <p:cNvSpPr>
            <a:spLocks noGrp="1"/>
          </p:cNvSpPr>
          <p:nvPr>
            <p:ph type="title"/>
          </p:nvPr>
        </p:nvSpPr>
        <p:spPr/>
        <p:txBody>
          <a:bodyPr/>
          <a:lstStyle/>
          <a:p>
            <a:r>
              <a:rPr lang="en-GB" dirty="0"/>
              <a:t>Ex 1</a:t>
            </a:r>
            <a:endParaRPr lang="en-US" dirty="0"/>
          </a:p>
        </p:txBody>
      </p:sp>
      <p:sp>
        <p:nvSpPr>
          <p:cNvPr id="3" name="Content Placeholder 2">
            <a:extLst>
              <a:ext uri="{FF2B5EF4-FFF2-40B4-BE49-F238E27FC236}">
                <a16:creationId xmlns:a16="http://schemas.microsoft.com/office/drawing/2014/main" id="{5FAD4663-19C7-3E42-529D-0D918BAD0C77}"/>
              </a:ext>
            </a:extLst>
          </p:cNvPr>
          <p:cNvSpPr>
            <a:spLocks noGrp="1"/>
          </p:cNvSpPr>
          <p:nvPr>
            <p:ph idx="1"/>
          </p:nvPr>
        </p:nvSpPr>
        <p:spPr/>
        <p:txBody>
          <a:bodyPr/>
          <a:lstStyle/>
          <a:p>
            <a:r>
              <a:rPr lang="en-GB" b="0" i="0" dirty="0">
                <a:solidFill>
                  <a:srgbClr val="000000"/>
                </a:solidFill>
                <a:effectLst/>
                <a:latin typeface="LiberationMono_l_1"/>
              </a:rPr>
              <a:t>Write an application that displays the numbers 1 to 4 on the same </a:t>
            </a:r>
            <a:r>
              <a:rPr lang="en-GB" b="0" i="0" dirty="0" err="1">
                <a:solidFill>
                  <a:srgbClr val="000000"/>
                </a:solidFill>
                <a:effectLst/>
                <a:latin typeface="LiberationMono_l_1"/>
              </a:rPr>
              <a:t>line,with</a:t>
            </a:r>
            <a:r>
              <a:rPr lang="en-GB" b="0" i="0" dirty="0">
                <a:solidFill>
                  <a:srgbClr val="000000"/>
                </a:solidFill>
                <a:effectLst/>
                <a:latin typeface="LiberationMono_l_1"/>
              </a:rPr>
              <a:t> each pair of adjacent numbers separated by one space. Use the </a:t>
            </a:r>
            <a:r>
              <a:rPr lang="en-GB" b="0" i="0" dirty="0" err="1">
                <a:solidFill>
                  <a:srgbClr val="000000"/>
                </a:solidFill>
                <a:effectLst/>
                <a:latin typeface="LiberationMono_l_1"/>
              </a:rPr>
              <a:t>followingtechniques</a:t>
            </a:r>
            <a:r>
              <a:rPr lang="en-GB" b="0" i="0" dirty="0">
                <a:solidFill>
                  <a:srgbClr val="000000"/>
                </a:solidFill>
                <a:effectLst/>
                <a:latin typeface="LiberationMono_l_1"/>
              </a:rPr>
              <a:t>:</a:t>
            </a:r>
          </a:p>
          <a:p>
            <a:pPr marL="457200" lvl="1" indent="0">
              <a:buNone/>
            </a:pPr>
            <a:r>
              <a:rPr lang="en-GB" b="0" i="0" dirty="0">
                <a:solidFill>
                  <a:srgbClr val="000000"/>
                </a:solidFill>
                <a:effectLst/>
                <a:latin typeface="LiberationMono_l_1"/>
              </a:rPr>
              <a:t>a) Use one </a:t>
            </a:r>
            <a:r>
              <a:rPr lang="en-GB" b="0" i="0" dirty="0" err="1">
                <a:solidFill>
                  <a:srgbClr val="000000"/>
                </a:solidFill>
                <a:effectLst/>
                <a:latin typeface="LiberationMono_l_1"/>
              </a:rPr>
              <a:t>System.out.println</a:t>
            </a:r>
            <a:r>
              <a:rPr lang="en-GB" b="0" i="0" dirty="0">
                <a:solidFill>
                  <a:srgbClr val="000000"/>
                </a:solidFill>
                <a:effectLst/>
                <a:latin typeface="LiberationMono_l_1"/>
              </a:rPr>
              <a:t> statement.</a:t>
            </a:r>
          </a:p>
          <a:p>
            <a:pPr marL="457200" lvl="1" indent="0">
              <a:buNone/>
            </a:pPr>
            <a:r>
              <a:rPr lang="en-GB" b="0" i="0" dirty="0">
                <a:solidFill>
                  <a:srgbClr val="000000"/>
                </a:solidFill>
                <a:effectLst/>
                <a:latin typeface="LiberationMono_l_1"/>
              </a:rPr>
              <a:t> b) Use four </a:t>
            </a:r>
            <a:r>
              <a:rPr lang="en-GB" b="0" i="0" dirty="0" err="1">
                <a:solidFill>
                  <a:srgbClr val="000000"/>
                </a:solidFill>
                <a:effectLst/>
                <a:latin typeface="LiberationMono_l_1"/>
              </a:rPr>
              <a:t>System.out.print</a:t>
            </a:r>
            <a:r>
              <a:rPr lang="en-GB" b="0" i="0" dirty="0">
                <a:solidFill>
                  <a:srgbClr val="000000"/>
                </a:solidFill>
                <a:effectLst/>
                <a:latin typeface="LiberationMono_l_1"/>
              </a:rPr>
              <a:t> statements.</a:t>
            </a:r>
          </a:p>
          <a:p>
            <a:pPr marL="457200" lvl="1" indent="0">
              <a:buNone/>
            </a:pPr>
            <a:r>
              <a:rPr lang="en-GB" b="0" i="0" dirty="0">
                <a:solidFill>
                  <a:srgbClr val="000000"/>
                </a:solidFill>
                <a:effectLst/>
                <a:latin typeface="LiberationMono_l_1"/>
              </a:rPr>
              <a:t>c) Use one </a:t>
            </a:r>
            <a:r>
              <a:rPr lang="en-GB" b="0" i="0" dirty="0" err="1">
                <a:solidFill>
                  <a:srgbClr val="000000"/>
                </a:solidFill>
                <a:effectLst/>
                <a:latin typeface="LiberationMono_l_1"/>
              </a:rPr>
              <a:t>System.out.printf</a:t>
            </a:r>
            <a:r>
              <a:rPr lang="en-GB" b="0" i="0" dirty="0">
                <a:solidFill>
                  <a:srgbClr val="000000"/>
                </a:solidFill>
                <a:effectLst/>
                <a:latin typeface="LiberationMono_l_1"/>
              </a:rPr>
              <a:t> statement.</a:t>
            </a:r>
            <a:endParaRPr lang="en-US" dirty="0"/>
          </a:p>
        </p:txBody>
      </p:sp>
    </p:spTree>
    <p:extLst>
      <p:ext uri="{BB962C8B-B14F-4D97-AF65-F5344CB8AC3E}">
        <p14:creationId xmlns:p14="http://schemas.microsoft.com/office/powerpoint/2010/main" val="857639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4746</Words>
  <Application>Microsoft Office PowerPoint</Application>
  <PresentationFormat>Widescreen</PresentationFormat>
  <Paragraphs>496</Paragraphs>
  <Slides>57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Arial</vt:lpstr>
      <vt:lpstr>Calibri</vt:lpstr>
      <vt:lpstr>Calibri Light</vt:lpstr>
      <vt:lpstr>Consolas</vt:lpstr>
      <vt:lpstr>Heebo</vt:lpstr>
      <vt:lpstr>inherit</vt:lpstr>
      <vt:lpstr>Liberation Mono</vt:lpstr>
      <vt:lpstr>LiberationMono_l_1</vt:lpstr>
      <vt:lpstr>Menlo</vt:lpstr>
      <vt:lpstr>Renner</vt:lpstr>
      <vt:lpstr>Segoe UI</vt:lpstr>
      <vt:lpstr>var(--bs-font-monospace)</vt:lpstr>
      <vt:lpstr>Verdana</vt:lpstr>
      <vt:lpstr>Office Theme</vt:lpstr>
      <vt:lpstr>Principles of programming</vt:lpstr>
      <vt:lpstr>Output / Print</vt:lpstr>
      <vt:lpstr>Formatting With printf() </vt:lpstr>
      <vt:lpstr>Formatting a string</vt:lpstr>
      <vt:lpstr>Formatting numbers</vt:lpstr>
      <vt:lpstr>PowerPoint Presentation</vt:lpstr>
      <vt:lpstr>Comments in Java</vt:lpstr>
      <vt:lpstr>First program</vt:lpstr>
      <vt:lpstr>Ex 1</vt:lpstr>
      <vt:lpstr>PowerPoint Presentation</vt:lpstr>
      <vt:lpstr>Variables</vt:lpstr>
      <vt:lpstr>Variables cont.,</vt:lpstr>
      <vt:lpstr>Variables cont.,</vt:lpstr>
      <vt:lpstr>User Input (Scanner)</vt:lpstr>
      <vt:lpstr>User Input (Scanner) cont.,</vt:lpstr>
      <vt:lpstr>Ex 2</vt:lpstr>
      <vt:lpstr>PowerPoint Presentation</vt:lpstr>
      <vt:lpstr>The if Statement</vt:lpstr>
      <vt:lpstr>Conditions and If Statements</vt:lpstr>
      <vt:lpstr>Ex 3</vt:lpstr>
      <vt:lpstr>PowerPoint Presentation</vt:lpstr>
      <vt:lpstr>Ex 4</vt:lpstr>
      <vt:lpstr>PowerPoint Presentation</vt:lpstr>
      <vt:lpstr>PowerPoint Presentation</vt:lpstr>
      <vt:lpstr>Ex 5</vt:lpstr>
      <vt:lpstr>PowerPoint Presentation</vt:lpstr>
      <vt:lpstr>Ex 6</vt:lpstr>
      <vt:lpstr>PowerPoint Presentation</vt:lpstr>
      <vt:lpstr>Ex 7</vt:lpstr>
      <vt:lpstr>PowerPoint Presentation</vt:lpstr>
      <vt:lpstr>Ex 8</vt:lpstr>
      <vt:lpstr>PowerPoint Presentation</vt:lpstr>
      <vt:lpstr>Ex 9</vt:lpstr>
      <vt:lpstr>PowerPoint Presentation</vt:lpstr>
      <vt:lpstr>Ex 10</vt:lpstr>
      <vt:lpstr>PowerPoint Presentation</vt:lpstr>
      <vt:lpstr>Ex 11</vt:lpstr>
      <vt:lpstr>PowerPoint Presentation</vt:lpstr>
      <vt:lpstr>PowerPoint Presentation</vt:lpstr>
      <vt:lpstr>PowerPoint Presentation</vt:lpstr>
      <vt:lpstr>PowerPoint Presentation</vt:lpstr>
      <vt:lpstr>Ex 12</vt:lpstr>
      <vt:lpstr>PowerPoint Presentation</vt:lpstr>
      <vt:lpstr>Ex 13</vt:lpstr>
      <vt:lpstr>PowerPoint Presentation</vt:lpstr>
      <vt:lpstr>PowerPoint Presentation</vt:lpstr>
      <vt:lpstr>Ex 14</vt:lpstr>
      <vt:lpstr>PowerPoint Presentation</vt:lpstr>
      <vt:lpstr>Ex 15</vt:lpstr>
      <vt:lpstr>PowerPoint Presentation</vt:lpstr>
      <vt:lpstr>Ex 16</vt:lpstr>
      <vt:lpstr>PowerPoint Presentation</vt:lpstr>
      <vt:lpstr>PowerPoint Presentation</vt:lpstr>
      <vt:lpstr>Ex 17</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Eman Safwat</dc:creator>
  <cp:lastModifiedBy>Eman Safwat</cp:lastModifiedBy>
  <cp:revision>64</cp:revision>
  <dcterms:created xsi:type="dcterms:W3CDTF">2022-10-08T11:55:00Z</dcterms:created>
  <dcterms:modified xsi:type="dcterms:W3CDTF">2022-10-09T07:18:02Z</dcterms:modified>
</cp:coreProperties>
</file>