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5" r:id="rId2"/>
    <p:sldId id="259" r:id="rId3"/>
    <p:sldId id="286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7"/>
    <p:restoredTop sz="95129"/>
  </p:normalViewPr>
  <p:slideViewPr>
    <p:cSldViewPr snapToGrid="0" snapToObjects="1">
      <p:cViewPr varScale="1">
        <p:scale>
          <a:sx n="57" d="100"/>
          <a:sy n="5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3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7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4387453" y="1035843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4071937"/>
            <a:ext cx="15609094" cy="8840392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6173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618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063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508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953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2" name="Rectangle"/>
          <p:cNvSpPr/>
          <p:nvPr/>
        </p:nvSpPr>
        <p:spPr>
          <a:xfrm>
            <a:off x="3103144" y="66216"/>
            <a:ext cx="18177712" cy="97021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DCDEE0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asu-logo.png" descr="asu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328" y="178741"/>
            <a:ext cx="1785938" cy="745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Rectangle"/>
          <p:cNvSpPr/>
          <p:nvPr/>
        </p:nvSpPr>
        <p:spPr>
          <a:xfrm>
            <a:off x="39214" y="47087"/>
            <a:ext cx="24305571" cy="689933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DCDEE0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4" name="asu-logo.png" descr="asu-logo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26687" y="127105"/>
            <a:ext cx="1270001" cy="5298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5C3B-4737-D348-8453-F057A611F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 232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9E6A1-1803-BE45-BF84-5D6FE328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Systems Fundamentals I</a:t>
            </a:r>
          </a:p>
        </p:txBody>
      </p:sp>
    </p:spTree>
    <p:extLst>
      <p:ext uri="{BB962C8B-B14F-4D97-AF65-F5344CB8AC3E}">
        <p14:creationId xmlns:p14="http://schemas.microsoft.com/office/powerpoint/2010/main" val="3588877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S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FSM</a:t>
            </a:r>
          </a:p>
        </p:txBody>
      </p:sp>
      <p:sp>
        <p:nvSpPr>
          <p:cNvPr id="155" name="3 states (Alpha, Beta, Charlie)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01650" indent="-501650" defTabSz="652145">
              <a:spcBef>
                <a:spcPts val="1900"/>
              </a:spcBef>
              <a:defRPr sz="3792"/>
            </a:pPr>
            <a:r>
              <a:rPr lang="en-US" dirty="0"/>
              <a:t>3</a:t>
            </a:r>
            <a:r>
              <a:rPr dirty="0"/>
              <a:t> states (</a:t>
            </a:r>
            <a:r>
              <a:rPr b="1" dirty="0"/>
              <a:t>Alpha, Beta, Charlie</a:t>
            </a:r>
            <a:r>
              <a:rPr dirty="0"/>
              <a:t>);</a:t>
            </a:r>
          </a:p>
          <a:p>
            <a:pPr marL="501650" indent="-501650" defTabSz="652145">
              <a:spcBef>
                <a:spcPts val="1900"/>
              </a:spcBef>
              <a:defRPr sz="3792"/>
            </a:pPr>
            <a:r>
              <a:rPr dirty="0"/>
              <a:t>2 inputs (</a:t>
            </a:r>
            <a:r>
              <a:rPr b="1" dirty="0"/>
              <a:t>x, y</a:t>
            </a:r>
            <a:r>
              <a:rPr dirty="0"/>
              <a:t>); </a:t>
            </a:r>
            <a:r>
              <a:rPr lang="en-US" dirty="0"/>
              <a:t>3</a:t>
            </a:r>
            <a:r>
              <a:rPr dirty="0"/>
              <a:t> outputs (</a:t>
            </a:r>
            <a:r>
              <a:rPr lang="en-US" b="1" dirty="0"/>
              <a:t>F, G, H</a:t>
            </a:r>
            <a:r>
              <a:rPr dirty="0"/>
              <a:t>)</a:t>
            </a:r>
          </a:p>
          <a:p>
            <a:pPr marL="1003300" lvl="1" indent="-501650" defTabSz="652145">
              <a:spcBef>
                <a:spcPts val="1900"/>
              </a:spcBef>
              <a:defRPr sz="3792"/>
            </a:pPr>
            <a:r>
              <a:rPr dirty="0"/>
              <a:t>If input </a:t>
            </a:r>
            <a:r>
              <a:rPr b="1" dirty="0"/>
              <a:t>x = 1</a:t>
            </a:r>
            <a:r>
              <a:rPr dirty="0"/>
              <a:t>, </a:t>
            </a:r>
            <a:r>
              <a:rPr b="1" dirty="0"/>
              <a:t>y = 0</a:t>
            </a:r>
            <a:r>
              <a:rPr dirty="0"/>
              <a:t> go to next state</a:t>
            </a:r>
            <a:br>
              <a:rPr dirty="0"/>
            </a:br>
            <a:r>
              <a:rPr dirty="0"/>
              <a:t>(A-&gt;B-&gt;C</a:t>
            </a:r>
            <a:r>
              <a:rPr lang="en-US" dirty="0"/>
              <a:t>-&gt;</a:t>
            </a:r>
            <a:r>
              <a:rPr dirty="0"/>
              <a:t>A-&gt;…)</a:t>
            </a:r>
          </a:p>
          <a:p>
            <a:pPr marL="1003300" lvl="1" indent="-501650" defTabSz="652145">
              <a:spcBef>
                <a:spcPts val="1900"/>
              </a:spcBef>
              <a:defRPr sz="3792"/>
            </a:pPr>
            <a:r>
              <a:rPr dirty="0"/>
              <a:t>If input </a:t>
            </a:r>
            <a:r>
              <a:rPr lang="en-US" b="1" dirty="0"/>
              <a:t>x </a:t>
            </a:r>
            <a:r>
              <a:rPr b="1" dirty="0"/>
              <a:t>= </a:t>
            </a:r>
            <a:r>
              <a:rPr lang="en-US" b="1" dirty="0"/>
              <a:t>0</a:t>
            </a:r>
            <a:r>
              <a:rPr dirty="0"/>
              <a:t>, </a:t>
            </a:r>
            <a:r>
              <a:rPr lang="en-US" b="1" dirty="0"/>
              <a:t>y</a:t>
            </a:r>
            <a:r>
              <a:rPr b="1" dirty="0"/>
              <a:t> = </a:t>
            </a:r>
            <a:r>
              <a:rPr lang="en-US" b="1" dirty="0"/>
              <a:t>1</a:t>
            </a:r>
            <a:r>
              <a:rPr dirty="0"/>
              <a:t> go to previous state</a:t>
            </a:r>
            <a:br>
              <a:rPr dirty="0"/>
            </a:br>
            <a:r>
              <a:rPr dirty="0"/>
              <a:t>(C-&gt;B-&gt;A-&gt;</a:t>
            </a:r>
            <a:r>
              <a:rPr lang="en-US" dirty="0"/>
              <a:t>C-&gt;</a:t>
            </a:r>
            <a:r>
              <a:rPr dirty="0"/>
              <a:t>…)</a:t>
            </a:r>
          </a:p>
          <a:p>
            <a:pPr marL="1003300" lvl="1" indent="-501650" defTabSz="652145">
              <a:spcBef>
                <a:spcPts val="1900"/>
              </a:spcBef>
              <a:defRPr sz="3792"/>
            </a:pPr>
            <a:r>
              <a:rPr dirty="0"/>
              <a:t>If </a:t>
            </a:r>
            <a:r>
              <a:rPr b="1" dirty="0"/>
              <a:t>x = 0</a:t>
            </a:r>
            <a:r>
              <a:rPr lang="en-US" b="1" dirty="0"/>
              <a:t>, </a:t>
            </a:r>
            <a:r>
              <a:rPr b="1" dirty="0"/>
              <a:t>y = 0</a:t>
            </a:r>
            <a:r>
              <a:rPr lang="en-US" dirty="0"/>
              <a:t>, and </a:t>
            </a:r>
            <a:r>
              <a:rPr lang="en-US" b="1" dirty="0"/>
              <a:t>x = 1, y = 1</a:t>
            </a:r>
            <a:r>
              <a:rPr dirty="0"/>
              <a:t> stay in current state</a:t>
            </a:r>
          </a:p>
          <a:p>
            <a:pPr marL="1003300" lvl="1" indent="-501650" defTabSz="652145">
              <a:spcBef>
                <a:spcPts val="1900"/>
              </a:spcBef>
              <a:defRPr sz="3792"/>
            </a:pPr>
            <a:r>
              <a:rPr lang="en-US" dirty="0"/>
              <a:t>In state Alpha, F = 1 and for all other states F = 0</a:t>
            </a:r>
          </a:p>
          <a:p>
            <a:pPr marL="1003300" lvl="1" indent="-501650" defTabSz="652145">
              <a:spcBef>
                <a:spcPts val="1900"/>
              </a:spcBef>
              <a:defRPr sz="3792"/>
            </a:pPr>
            <a:r>
              <a:rPr lang="en-US" dirty="0"/>
              <a:t>In state Alpha, G = 1 and for all other states G = 0</a:t>
            </a:r>
          </a:p>
          <a:p>
            <a:pPr marL="1003300" lvl="1" indent="-501650" defTabSz="652145">
              <a:spcBef>
                <a:spcPts val="1900"/>
              </a:spcBef>
              <a:defRPr sz="3792"/>
            </a:pPr>
            <a:r>
              <a:rPr lang="en-US" dirty="0"/>
              <a:t>In state Beta, H = 0 and for all other states H = 1</a:t>
            </a:r>
            <a:endParaRPr dirty="0"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graphicFrame>
        <p:nvGraphicFramePr>
          <p:cNvPr id="157" name="Table"/>
          <p:cNvGraphicFramePr/>
          <p:nvPr>
            <p:extLst>
              <p:ext uri="{D42A27DB-BD31-4B8C-83A1-F6EECF244321}">
                <p14:modId xmlns:p14="http://schemas.microsoft.com/office/powerpoint/2010/main" val="2977156176"/>
              </p:ext>
            </p:extLst>
          </p:nvPr>
        </p:nvGraphicFramePr>
        <p:xfrm>
          <a:off x="17649332" y="8222059"/>
          <a:ext cx="6139832" cy="468868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6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278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900" b="1" dirty="0">
                          <a:solidFill>
                            <a:srgbClr val="FFFFFF"/>
                          </a:solidFill>
                          <a:sym typeface="Helvetica Neue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900" b="1">
                          <a:solidFill>
                            <a:srgbClr val="FFFFFF"/>
                          </a:solidFill>
                          <a:sym typeface="Helvetica Neue"/>
                        </a:rPr>
                        <a:t>Encoded Binary Value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78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>
                          <a:sym typeface="Helvetica Neue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>
                          <a:sym typeface="Helvetica Neue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78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>
                          <a:sym typeface="Helvetica Neue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3900" dirty="0">
                          <a:sym typeface="Helvetica Neue"/>
                        </a:rPr>
                        <a:t>10</a:t>
                      </a:r>
                      <a:endParaRPr sz="3900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>
                      <a:solidFill>
                        <a:srgbClr val="164F8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78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>
                          <a:sym typeface="Helvetica Neue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 cap="flat" cmpd="sng" algn="ctr">
                      <a:solidFill>
                        <a:srgbClr val="164F8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900" dirty="0">
                          <a:sym typeface="Helvetica Neue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164F86"/>
                      </a:solidFill>
                      <a:miter lim="400000"/>
                    </a:lnL>
                    <a:lnR w="25400">
                      <a:solidFill>
                        <a:srgbClr val="164F86"/>
                      </a:solidFill>
                      <a:miter lim="400000"/>
                    </a:lnR>
                    <a:lnT w="25400">
                      <a:solidFill>
                        <a:srgbClr val="164F86"/>
                      </a:solidFill>
                      <a:miter lim="400000"/>
                    </a:lnT>
                    <a:lnB w="25400" cap="flat" cmpd="sng" algn="ctr">
                      <a:solidFill>
                        <a:srgbClr val="164F86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8" name="Create state diagram for FSM…"/>
          <p:cNvSpPr txBox="1"/>
          <p:nvPr/>
        </p:nvSpPr>
        <p:spPr>
          <a:xfrm>
            <a:off x="13090621" y="3240474"/>
            <a:ext cx="11078255" cy="4407079"/>
          </a:xfrm>
          <a:prstGeom prst="rect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66750" indent="-666750" algn="l" defTabSz="619125">
              <a:spcBef>
                <a:spcPts val="700"/>
              </a:spcBef>
              <a:buSzPct val="100000"/>
              <a:buAutoNum type="arabicPeriod"/>
              <a:defRPr sz="3600" b="0"/>
            </a:pPr>
            <a:r>
              <a:t>Create state diagram for FSM</a:t>
            </a:r>
          </a:p>
          <a:p>
            <a:pPr marL="666750" indent="-666750" algn="l" defTabSz="619125">
              <a:spcBef>
                <a:spcPts val="700"/>
              </a:spcBef>
              <a:buSzPct val="100000"/>
              <a:buAutoNum type="arabicPeriod"/>
              <a:defRPr sz="3600" b="0"/>
            </a:pPr>
            <a:r>
              <a:t>Encode states</a:t>
            </a:r>
          </a:p>
          <a:p>
            <a:pPr marL="666750" indent="-666750" algn="l" defTabSz="619125">
              <a:spcBef>
                <a:spcPts val="700"/>
              </a:spcBef>
              <a:buSzPct val="100000"/>
              <a:buAutoNum type="arabicPeriod"/>
              <a:defRPr sz="3600" b="0"/>
            </a:pPr>
            <a:r>
              <a:t>Create truth table (with inputs, current state, outputs and next state)</a:t>
            </a:r>
          </a:p>
          <a:p>
            <a:pPr marL="666750" indent="-666750" algn="l" defTabSz="619125">
              <a:spcBef>
                <a:spcPts val="700"/>
              </a:spcBef>
              <a:buSzPct val="100000"/>
              <a:buAutoNum type="arabicPeriod"/>
              <a:defRPr sz="3600" b="0"/>
            </a:pPr>
            <a:r>
              <a:t>Derive Boolean equation (for all outputs and next state from truth table)</a:t>
            </a:r>
          </a:p>
          <a:p>
            <a:pPr marL="666750" indent="-666750" algn="l" defTabSz="619125">
              <a:spcBef>
                <a:spcPts val="700"/>
              </a:spcBef>
              <a:buSzPct val="100000"/>
              <a:buAutoNum type="arabicPeriod"/>
              <a:defRPr sz="3600" b="0"/>
            </a:pPr>
            <a:r>
              <a:t>Create FSM circuit (from Boolean equations)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0E144F-ADD5-E243-AF27-95C349A1B806}"/>
              </a:ext>
            </a:extLst>
          </p:cNvPr>
          <p:cNvSpPr/>
          <p:nvPr/>
        </p:nvSpPr>
        <p:spPr>
          <a:xfrm>
            <a:off x="4326673" y="2132184"/>
            <a:ext cx="4170557" cy="41548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Alpha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b="0" dirty="0">
              <a:solidFill>
                <a:sysClr val="windowText" lastClr="000000"/>
              </a:solidFill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>
                <a:solidFill>
                  <a:sysClr val="windowText" lastClr="000000"/>
                </a:solidFill>
                <a:sym typeface="Helvetica Neue Medium"/>
              </a:rPr>
              <a:t>F=1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G=1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H=1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727819-56D0-FA49-AF09-60CF0E7525B0}"/>
              </a:ext>
            </a:extLst>
          </p:cNvPr>
          <p:cNvSpPr/>
          <p:nvPr/>
        </p:nvSpPr>
        <p:spPr>
          <a:xfrm>
            <a:off x="14336752" y="2132184"/>
            <a:ext cx="4170557" cy="41548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Beta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b="0" dirty="0">
              <a:solidFill>
                <a:sysClr val="windowText" lastClr="000000"/>
              </a:solidFill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r>
              <a:rPr lang="en-US" sz="3200" b="0" dirty="0">
                <a:solidFill>
                  <a:sysClr val="windowText" lastClr="000000"/>
                </a:solidFill>
                <a:sym typeface="Helvetica Neue Medium"/>
              </a:rPr>
              <a:t>F=0</a:t>
            </a:r>
          </a:p>
          <a:p>
            <a:r>
              <a:rPr lang="en-US" sz="3200" b="0" dirty="0">
                <a:solidFill>
                  <a:sysClr val="windowText" lastClr="000000"/>
                </a:solidFill>
                <a:sym typeface="Helvetica Neue Medium"/>
              </a:rPr>
              <a:t>G=0</a:t>
            </a:r>
          </a:p>
          <a:p>
            <a:r>
              <a:rPr lang="en-US" sz="3200" b="0" dirty="0">
                <a:solidFill>
                  <a:sysClr val="windowText" lastClr="000000"/>
                </a:solidFill>
                <a:sym typeface="Helvetica Neue Medium"/>
              </a:rPr>
              <a:t>H=0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DE682A-18E4-9144-B0BD-539A66DF3F02}"/>
              </a:ext>
            </a:extLst>
          </p:cNvPr>
          <p:cNvSpPr/>
          <p:nvPr/>
        </p:nvSpPr>
        <p:spPr>
          <a:xfrm>
            <a:off x="9270380" y="8997618"/>
            <a:ext cx="4170557" cy="415480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Charlie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b="0" dirty="0">
              <a:solidFill>
                <a:sysClr val="windowText" lastClr="000000"/>
              </a:solidFill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r>
              <a:rPr lang="en-US" sz="3200" b="0" dirty="0">
                <a:solidFill>
                  <a:sysClr val="windowText" lastClr="000000"/>
                </a:solidFill>
                <a:sym typeface="Helvetica Neue Medium"/>
              </a:rPr>
              <a:t>F=0</a:t>
            </a:r>
          </a:p>
          <a:p>
            <a:r>
              <a:rPr lang="en-US" sz="3200" b="0" dirty="0">
                <a:solidFill>
                  <a:sysClr val="windowText" lastClr="000000"/>
                </a:solidFill>
                <a:sym typeface="Helvetica Neue Medium"/>
              </a:rPr>
              <a:t>G=0</a:t>
            </a:r>
          </a:p>
          <a:p>
            <a:r>
              <a:rPr lang="en-US" sz="3200" b="0" dirty="0">
                <a:solidFill>
                  <a:sysClr val="windowText" lastClr="000000"/>
                </a:solidFill>
                <a:sym typeface="Helvetica Neue Medium"/>
              </a:rPr>
              <a:t>H=1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B35BD-FB08-9844-A69D-9EE442E8C8B8}"/>
              </a:ext>
            </a:extLst>
          </p:cNvPr>
          <p:cNvSpPr txBox="1"/>
          <p:nvPr/>
        </p:nvSpPr>
        <p:spPr>
          <a:xfrm>
            <a:off x="0" y="10843419"/>
            <a:ext cx="1878719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Input: x, y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2^2 = 4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x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x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’y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b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xy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b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x’y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868812-BAD1-C44E-8C5C-CB44B9210F7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8497230" y="4209587"/>
            <a:ext cx="5839522" cy="0"/>
          </a:xfrm>
          <a:prstGeom prst="straightConnector1">
            <a:avLst/>
          </a:prstGeom>
          <a:noFill/>
          <a:ln w="793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4CE72C-2A53-B144-9749-D6C82ABDC0C5}"/>
              </a:ext>
            </a:extLst>
          </p:cNvPr>
          <p:cNvSpPr txBox="1"/>
          <p:nvPr/>
        </p:nvSpPr>
        <p:spPr>
          <a:xfrm>
            <a:off x="11183213" y="3442032"/>
            <a:ext cx="6171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x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C9E680-2D4F-1B46-A3CB-9457631D55B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2830173" y="5678532"/>
            <a:ext cx="2117343" cy="3927543"/>
          </a:xfrm>
          <a:prstGeom prst="straightConnector1">
            <a:avLst/>
          </a:prstGeom>
          <a:noFill/>
          <a:ln w="793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FAE740-DCC3-DD47-85E2-DCB95467EE15}"/>
              </a:ext>
            </a:extLst>
          </p:cNvPr>
          <p:cNvSpPr txBox="1"/>
          <p:nvPr/>
        </p:nvSpPr>
        <p:spPr>
          <a:xfrm>
            <a:off x="13186456" y="7147478"/>
            <a:ext cx="6171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x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C3C080-4108-0445-83BD-8EACDE4D0B2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805273" y="5678532"/>
            <a:ext cx="2075871" cy="3927543"/>
          </a:xfrm>
          <a:prstGeom prst="straightConnector1">
            <a:avLst/>
          </a:prstGeom>
          <a:noFill/>
          <a:ln w="793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E94E3D-5E1D-B744-A568-2B6DD7A6666A}"/>
              </a:ext>
            </a:extLst>
          </p:cNvPr>
          <p:cNvSpPr txBox="1"/>
          <p:nvPr/>
        </p:nvSpPr>
        <p:spPr>
          <a:xfrm>
            <a:off x="8958605" y="7107416"/>
            <a:ext cx="6171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x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3B8C63-56F3-0E42-A573-62D1D799AA8A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flipH="1">
            <a:off x="7886466" y="2740641"/>
            <a:ext cx="7061050" cy="0"/>
          </a:xfrm>
          <a:prstGeom prst="straightConnector1">
            <a:avLst/>
          </a:prstGeom>
          <a:noFill/>
          <a:ln w="793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252FED-203E-7F45-837B-E9C6D73C030D}"/>
              </a:ext>
            </a:extLst>
          </p:cNvPr>
          <p:cNvSpPr txBox="1"/>
          <p:nvPr/>
        </p:nvSpPr>
        <p:spPr>
          <a:xfrm>
            <a:off x="11143663" y="1883176"/>
            <a:ext cx="6171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x’y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EF856F-0B2B-BF4A-8883-7F19815A28C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411952" y="6286989"/>
            <a:ext cx="2858428" cy="4978629"/>
          </a:xfrm>
          <a:prstGeom prst="straightConnector1">
            <a:avLst/>
          </a:prstGeom>
          <a:noFill/>
          <a:ln w="793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0B3AA5-6972-FB4A-AA77-AE57FDE5FCA4}"/>
              </a:ext>
            </a:extLst>
          </p:cNvPr>
          <p:cNvSpPr txBox="1"/>
          <p:nvPr/>
        </p:nvSpPr>
        <p:spPr>
          <a:xfrm>
            <a:off x="6876523" y="8433361"/>
            <a:ext cx="6171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x’y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1611E0-8B12-774A-A9EF-A34EF2E8E0A5}"/>
              </a:ext>
            </a:extLst>
          </p:cNvPr>
          <p:cNvCxnSpPr>
            <a:cxnSpLocks/>
            <a:stCxn id="6" idx="6"/>
            <a:endCxn id="5" idx="4"/>
          </p:cNvCxnSpPr>
          <p:nvPr/>
        </p:nvCxnSpPr>
        <p:spPr>
          <a:xfrm flipV="1">
            <a:off x="13440937" y="6286989"/>
            <a:ext cx="2981094" cy="4788032"/>
          </a:xfrm>
          <a:prstGeom prst="straightConnector1">
            <a:avLst/>
          </a:prstGeom>
          <a:noFill/>
          <a:ln w="793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9B3417-205F-0F47-8A47-0E8C19AB14E4}"/>
              </a:ext>
            </a:extLst>
          </p:cNvPr>
          <p:cNvSpPr txBox="1"/>
          <p:nvPr/>
        </p:nvSpPr>
        <p:spPr>
          <a:xfrm>
            <a:off x="15376715" y="8331584"/>
            <a:ext cx="6171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x’y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27069C7-9145-FA47-804F-38EC7879F45D}"/>
              </a:ext>
            </a:extLst>
          </p:cNvPr>
          <p:cNvSpPr/>
          <p:nvPr/>
        </p:nvSpPr>
        <p:spPr>
          <a:xfrm>
            <a:off x="2408141" y="2817808"/>
            <a:ext cx="2330485" cy="1612675"/>
          </a:xfrm>
          <a:custGeom>
            <a:avLst/>
            <a:gdLst>
              <a:gd name="connsiteX0" fmla="*/ 1896553 w 2330485"/>
              <a:gd name="connsiteY0" fmla="*/ 1612675 h 1612675"/>
              <a:gd name="connsiteX1" fmla="*/ 845 w 2330485"/>
              <a:gd name="connsiteY1" fmla="*/ 586763 h 1612675"/>
              <a:gd name="connsiteX2" fmla="*/ 2097275 w 2330485"/>
              <a:gd name="connsiteY2" fmla="*/ 51505 h 1612675"/>
              <a:gd name="connsiteX3" fmla="*/ 2186484 w 2330485"/>
              <a:gd name="connsiteY3" fmla="*/ 51505 h 16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0485" h="1612675">
                <a:moveTo>
                  <a:pt x="1896553" y="1612675"/>
                </a:moveTo>
                <a:cubicBezTo>
                  <a:pt x="931972" y="1229816"/>
                  <a:pt x="-32609" y="846958"/>
                  <a:pt x="845" y="586763"/>
                </a:cubicBezTo>
                <a:cubicBezTo>
                  <a:pt x="34299" y="326568"/>
                  <a:pt x="1733002" y="140715"/>
                  <a:pt x="2097275" y="51505"/>
                </a:cubicBezTo>
                <a:cubicBezTo>
                  <a:pt x="2461548" y="-37705"/>
                  <a:pt x="2324016" y="6900"/>
                  <a:pt x="2186484" y="51505"/>
                </a:cubicBezTo>
              </a:path>
            </a:pathLst>
          </a:custGeom>
          <a:ln w="698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D616652-C3E3-B447-B8E2-6266F38B1252}"/>
              </a:ext>
            </a:extLst>
          </p:cNvPr>
          <p:cNvSpPr/>
          <p:nvPr/>
        </p:nvSpPr>
        <p:spPr>
          <a:xfrm rot="9666451">
            <a:off x="18095356" y="2920237"/>
            <a:ext cx="2330485" cy="1612675"/>
          </a:xfrm>
          <a:custGeom>
            <a:avLst/>
            <a:gdLst>
              <a:gd name="connsiteX0" fmla="*/ 1896553 w 2330485"/>
              <a:gd name="connsiteY0" fmla="*/ 1612675 h 1612675"/>
              <a:gd name="connsiteX1" fmla="*/ 845 w 2330485"/>
              <a:gd name="connsiteY1" fmla="*/ 586763 h 1612675"/>
              <a:gd name="connsiteX2" fmla="*/ 2097275 w 2330485"/>
              <a:gd name="connsiteY2" fmla="*/ 51505 h 1612675"/>
              <a:gd name="connsiteX3" fmla="*/ 2186484 w 2330485"/>
              <a:gd name="connsiteY3" fmla="*/ 51505 h 16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0485" h="1612675">
                <a:moveTo>
                  <a:pt x="1896553" y="1612675"/>
                </a:moveTo>
                <a:cubicBezTo>
                  <a:pt x="931972" y="1229816"/>
                  <a:pt x="-32609" y="846958"/>
                  <a:pt x="845" y="586763"/>
                </a:cubicBezTo>
                <a:cubicBezTo>
                  <a:pt x="34299" y="326568"/>
                  <a:pt x="1733002" y="140715"/>
                  <a:pt x="2097275" y="51505"/>
                </a:cubicBezTo>
                <a:cubicBezTo>
                  <a:pt x="2461548" y="-37705"/>
                  <a:pt x="2324016" y="6900"/>
                  <a:pt x="2186484" y="51505"/>
                </a:cubicBezTo>
              </a:path>
            </a:pathLst>
          </a:custGeom>
          <a:ln w="698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1C36E794-54FA-4B43-B60D-D8EA6DD7F890}"/>
              </a:ext>
            </a:extLst>
          </p:cNvPr>
          <p:cNvSpPr/>
          <p:nvPr/>
        </p:nvSpPr>
        <p:spPr>
          <a:xfrm rot="11781298">
            <a:off x="12723602" y="11693427"/>
            <a:ext cx="2330485" cy="1612675"/>
          </a:xfrm>
          <a:custGeom>
            <a:avLst/>
            <a:gdLst>
              <a:gd name="connsiteX0" fmla="*/ 1896553 w 2330485"/>
              <a:gd name="connsiteY0" fmla="*/ 1612675 h 1612675"/>
              <a:gd name="connsiteX1" fmla="*/ 845 w 2330485"/>
              <a:gd name="connsiteY1" fmla="*/ 586763 h 1612675"/>
              <a:gd name="connsiteX2" fmla="*/ 2097275 w 2330485"/>
              <a:gd name="connsiteY2" fmla="*/ 51505 h 1612675"/>
              <a:gd name="connsiteX3" fmla="*/ 2186484 w 2330485"/>
              <a:gd name="connsiteY3" fmla="*/ 51505 h 161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0485" h="1612675">
                <a:moveTo>
                  <a:pt x="1896553" y="1612675"/>
                </a:moveTo>
                <a:cubicBezTo>
                  <a:pt x="931972" y="1229816"/>
                  <a:pt x="-32609" y="846958"/>
                  <a:pt x="845" y="586763"/>
                </a:cubicBezTo>
                <a:cubicBezTo>
                  <a:pt x="34299" y="326568"/>
                  <a:pt x="1733002" y="140715"/>
                  <a:pt x="2097275" y="51505"/>
                </a:cubicBezTo>
                <a:cubicBezTo>
                  <a:pt x="2461548" y="-37705"/>
                  <a:pt x="2324016" y="6900"/>
                  <a:pt x="2186484" y="51505"/>
                </a:cubicBezTo>
              </a:path>
            </a:pathLst>
          </a:custGeom>
          <a:ln w="698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35CE70-9E23-2043-9E18-9BC6B6E5901D}"/>
              </a:ext>
            </a:extLst>
          </p:cNvPr>
          <p:cNvSpPr txBox="1"/>
          <p:nvPr/>
        </p:nvSpPr>
        <p:spPr>
          <a:xfrm>
            <a:off x="2123985" y="2473491"/>
            <a:ext cx="134652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x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’y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’,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xy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591E62-707A-264E-8542-5D7952ABD32C}"/>
              </a:ext>
            </a:extLst>
          </p:cNvPr>
          <p:cNvSpPr txBox="1"/>
          <p:nvPr/>
        </p:nvSpPr>
        <p:spPr>
          <a:xfrm>
            <a:off x="19194087" y="2586378"/>
            <a:ext cx="134652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x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’y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’,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xy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6DC173-7E4A-9243-BD98-BE11647DD842}"/>
              </a:ext>
            </a:extLst>
          </p:cNvPr>
          <p:cNvSpPr txBox="1"/>
          <p:nvPr/>
        </p:nvSpPr>
        <p:spPr>
          <a:xfrm>
            <a:off x="14232782" y="11650670"/>
            <a:ext cx="1346523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x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’y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’, </a:t>
            </a:r>
            <a:r>
              <a:rPr kumimoji="0" lang="en-US" sz="3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xy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205674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265</Words>
  <Application>Microsoft Macintosh PowerPoint</Application>
  <PresentationFormat>Custom</PresentationFormat>
  <Paragraphs>56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 Light</vt:lpstr>
      <vt:lpstr>Helvetica Neue</vt:lpstr>
      <vt:lpstr>Helvetica Neue Light</vt:lpstr>
      <vt:lpstr>Helvetica Neue Medium</vt:lpstr>
      <vt:lpstr>White</vt:lpstr>
      <vt:lpstr>SER 232</vt:lpstr>
      <vt:lpstr>FSM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 232</dc:title>
  <cp:lastModifiedBy>Robert Reimar Heinrichs</cp:lastModifiedBy>
  <cp:revision>55</cp:revision>
  <dcterms:modified xsi:type="dcterms:W3CDTF">2022-04-18T22:31:42Z</dcterms:modified>
</cp:coreProperties>
</file>