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650" r:id="rId3"/>
    <p:sldId id="651" r:id="rId4"/>
    <p:sldId id="652" r:id="rId5"/>
    <p:sldId id="653" r:id="rId6"/>
    <p:sldId id="654" r:id="rId7"/>
    <p:sldId id="655" r:id="rId8"/>
    <p:sldId id="656" r:id="rId9"/>
    <p:sldId id="657" r:id="rId10"/>
    <p:sldId id="658" r:id="rId11"/>
    <p:sldId id="659" r:id="rId12"/>
    <p:sldId id="660" r:id="rId13"/>
    <p:sldId id="661" r:id="rId14"/>
    <p:sldId id="662" r:id="rId15"/>
    <p:sldId id="6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14926-9365-4113-BDD5-1F65788961F7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484CB-A9C4-4102-BAA8-F06B8816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1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503D-9EFE-477D-A7E0-297AEECC38F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9F4B-DDDA-4656-84D7-61684A3E6FE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8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503D-9EFE-477D-A7E0-297AEECC38F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9F4B-DDDA-4656-84D7-61684A3E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8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503D-9EFE-477D-A7E0-297AEECC38F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9F4B-DDDA-4656-84D7-61684A3E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5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503D-9EFE-477D-A7E0-297AEECC38F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9F4B-DDDA-4656-84D7-61684A3E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503D-9EFE-477D-A7E0-297AEECC38F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9F4B-DDDA-4656-84D7-61684A3E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8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503D-9EFE-477D-A7E0-297AEECC38F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9F4B-DDDA-4656-84D7-61684A3E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503D-9EFE-477D-A7E0-297AEECC38F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9F4B-DDDA-4656-84D7-61684A3E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503D-9EFE-477D-A7E0-297AEECC38F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9F4B-DDDA-4656-84D7-61684A3E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9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503D-9EFE-477D-A7E0-297AEECC38F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9F4B-DDDA-4656-84D7-61684A3E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8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503D-9EFE-477D-A7E0-297AEECC38F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9F4B-DDDA-4656-84D7-61684A3E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0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503D-9EFE-477D-A7E0-297AEECC38F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9F4B-DDDA-4656-84D7-61684A3E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503D-9EFE-477D-A7E0-297AEECC38F9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B9F4B-DDDA-4656-84D7-61684A3E6FE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7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2944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Principles of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0430"/>
            <a:ext cx="9144000" cy="1655762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Lab 3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927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667F-E676-5E6F-20C1-B596635E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E2D4-7FF1-4AE5-AFEF-37E5FEC7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94110" cy="4351338"/>
          </a:xfrm>
        </p:spPr>
        <p:txBody>
          <a:bodyPr/>
          <a:lstStyle/>
          <a:p>
            <a:r>
              <a:rPr lang="en-GB" b="0" i="0" dirty="0">
                <a:effectLst/>
                <a:latin typeface="Helvetica" panose="020B0604020202020204" pitchFamily="34" charset="0"/>
              </a:rPr>
              <a:t>Write a Java program to accept a number and check the number is even or not. Prints 1 if the number is even or 0 if the number is odd.</a:t>
            </a:r>
            <a:endParaRPr lang="en-US" dirty="0"/>
          </a:p>
        </p:txBody>
      </p:sp>
      <p:pic>
        <p:nvPicPr>
          <p:cNvPr id="5122" name="Picture 2" descr="Java Basic Exercises: Accept a number and check the number is even or not ">
            <a:extLst>
              <a:ext uri="{FF2B5EF4-FFF2-40B4-BE49-F238E27FC236}">
                <a16:creationId xmlns:a16="http://schemas.microsoft.com/office/drawing/2014/main" id="{E3EF1422-31D8-2EAF-7B38-723B55078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310" y="1027906"/>
            <a:ext cx="2413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858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4F0A-76CD-FDD8-69C2-76E74A8B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23E8-746E-6C22-47C2-0B7FCC805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Exercise49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"Input a number: 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371600" lvl="3" indent="0">
              <a:buNone/>
            </a:pP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1371600" lvl="3" indent="0">
              <a:buNone/>
            </a:pP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89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5B2B-DC8C-8F65-CF24-E0CE5CF4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BA41-ED51-5DAE-A766-EFBCD0162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Helvetica" panose="020B0604020202020204" pitchFamily="34" charset="0"/>
              </a:rPr>
              <a:t>Write a Java program to calculate the sum of two integers and return true if the sum is equal to a third integer.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51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FAAC-3657-E9CA-1C35-7788CED7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28F1A-E44D-E11F-AD7A-71DD31EF2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  <a:endParaRPr lang="en-US" sz="1800" dirty="0"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GB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3F7F5F"/>
                </a:solidFill>
                <a:latin typeface="Courier New" panose="02070309020205020404" pitchFamily="49" charset="0"/>
              </a:rPr>
              <a:t>// </a:t>
            </a:r>
            <a:r>
              <a:rPr lang="en-US" sz="1400" b="1" dirty="0">
                <a:solidFill>
                  <a:srgbClr val="7F9FBF"/>
                </a:solidFill>
                <a:latin typeface="Courier New" panose="02070309020205020404" pitchFamily="49" charset="0"/>
              </a:rPr>
              <a:t>TODO</a:t>
            </a:r>
            <a:r>
              <a:rPr lang="en-US" sz="1400" b="1" dirty="0">
                <a:solidFill>
                  <a:srgbClr val="3F7F5F"/>
                </a:solidFill>
                <a:latin typeface="Courier New" panose="02070309020205020404" pitchFamily="49" charset="0"/>
              </a:rPr>
              <a:t> Auto-generated method stub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Scanner </a:t>
            </a:r>
            <a:r>
              <a:rPr lang="en-US" sz="1400" u="sng" dirty="0">
                <a:solidFill>
                  <a:srgbClr val="6A3E3E"/>
                </a:solidFill>
                <a:latin typeface="Courier New" panose="02070309020205020404" pitchFamily="49" charset="0"/>
              </a:rPr>
              <a:t>in</a:t>
            </a:r>
            <a:r>
              <a:rPr lang="en-US" sz="14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Scanner(System.</a:t>
            </a:r>
            <a:r>
              <a:rPr lang="en-US" sz="1400" b="1" i="1" u="sng" dirty="0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sz="14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GB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GB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"Input the first number : "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.nextInt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  </a:t>
            </a:r>
          </a:p>
          <a:p>
            <a:pPr marL="457200" lvl="1" indent="0">
              <a:buNone/>
            </a:pP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GB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GB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"Input the second number: "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.nextInt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</a:p>
          <a:p>
            <a:pPr marL="457200" lvl="1" indent="0">
              <a:buNone/>
            </a:pP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GB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GB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"Input the third number : "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z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.nextInt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</a:p>
          <a:p>
            <a:pPr marL="457200" lvl="1" indent="0">
              <a:buNone/>
            </a:pPr>
            <a:r>
              <a:rPr lang="es-E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s-ES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s-E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result</a:t>
            </a:r>
            <a:r>
              <a:rPr lang="es-E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((</a:t>
            </a:r>
            <a:r>
              <a:rPr lang="es-E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s-E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s-E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y</a:t>
            </a:r>
            <a:r>
              <a:rPr lang="es-E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== </a:t>
            </a:r>
            <a:r>
              <a:rPr lang="es-E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z</a:t>
            </a:r>
            <a:r>
              <a:rPr lang="es-E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|| (</a:t>
            </a:r>
            <a:r>
              <a:rPr lang="es-E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y</a:t>
            </a:r>
            <a:r>
              <a:rPr lang="es-E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s-E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z</a:t>
            </a:r>
            <a:r>
              <a:rPr lang="es-E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== </a:t>
            </a:r>
            <a:r>
              <a:rPr lang="es-E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s-E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|| (</a:t>
            </a:r>
            <a:r>
              <a:rPr lang="es-E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z</a:t>
            </a:r>
            <a:r>
              <a:rPr lang="es-E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+ </a:t>
            </a:r>
            <a:r>
              <a:rPr lang="es-E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s-E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== </a:t>
            </a:r>
            <a:r>
              <a:rPr lang="es-E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y</a:t>
            </a:r>
            <a:r>
              <a:rPr lang="es-E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GB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GB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"The result is: "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 </a:t>
            </a:r>
            <a:r>
              <a:rPr lang="en-GB" sz="1400" b="1" i="1" dirty="0">
                <a:solidFill>
                  <a:srgbClr val="6A3E3E"/>
                </a:solidFill>
                <a:latin typeface="Courier New" panose="02070309020205020404" pitchFamily="49" charset="0"/>
              </a:rPr>
              <a:t>result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"\n"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8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51FE-9B91-F2C9-214F-93816D08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61FBF-8307-4985-7157-A554B9987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Helvetica" panose="020B0604020202020204" pitchFamily="34" charset="0"/>
              </a:rPr>
              <a:t>Write a Java program that accepts three integers from the user and return true if two or more of them (integers ) have the same rightmost digit.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Input the first number : 5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Input the second number: 10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Input the third number : 15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The result is: 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146" name="Picture 2" descr="Pictorial Presentation: Java exercises: Accepts three integers from the user and return true if two or more of them have the same rightmost digit.">
            <a:extLst>
              <a:ext uri="{FF2B5EF4-FFF2-40B4-BE49-F238E27FC236}">
                <a16:creationId xmlns:a16="http://schemas.microsoft.com/office/drawing/2014/main" id="{6F54BECB-1A4A-7D6F-BC26-A4F5F3BD9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426" y="2704797"/>
            <a:ext cx="33528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536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AB2-F03D-0AFC-22C3-9C1A1D91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A0E5D-DB0F-CE50-85F5-738673714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java.util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.*;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ee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GB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args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Scanner </a:t>
            </a:r>
            <a:r>
              <a:rPr lang="en-US" sz="1400" u="sng" dirty="0">
                <a:solidFill>
                  <a:srgbClr val="6A3E3E"/>
                </a:solidFill>
                <a:latin typeface="Courier New" panose="02070309020205020404" pitchFamily="49" charset="0"/>
              </a:rPr>
              <a:t>in</a:t>
            </a:r>
            <a:r>
              <a:rPr lang="en-US" sz="1400" u="sng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u="sng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sz="1400" b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 Scanner(System.</a:t>
            </a:r>
            <a:r>
              <a:rPr lang="en-US" sz="1400" b="1" i="1" u="sng" dirty="0">
                <a:solidFill>
                  <a:srgbClr val="0000C0"/>
                </a:solidFill>
                <a:latin typeface="Courier New" panose="02070309020205020404" pitchFamily="49" charset="0"/>
              </a:rPr>
              <a:t>in</a:t>
            </a:r>
            <a:r>
              <a:rPr lang="en-US" sz="1400" b="1" i="1" u="sng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GB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GB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"Input the first number : "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.nextInt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  </a:t>
            </a:r>
          </a:p>
          <a:p>
            <a:pPr marL="914400" lvl="2" indent="0">
              <a:buNone/>
            </a:pP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GB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GB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"Input the second number: "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y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.nextInt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</a:p>
          <a:p>
            <a:pPr marL="914400" lvl="2" indent="0">
              <a:buNone/>
            </a:pP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GB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GB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"Input the third number : "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z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.nextInt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</a:p>
          <a:p>
            <a:pPr marL="914400" lvl="2" indent="0">
              <a:buNone/>
            </a:pPr>
            <a:r>
              <a:rPr lang="en-GB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boolean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GB" sz="14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test_last_digit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(</a:t>
            </a:r>
            <a:r>
              <a:rPr lang="en-GB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 10 == </a:t>
            </a:r>
            <a:r>
              <a:rPr lang="en-GB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y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 10) || (</a:t>
            </a:r>
            <a:r>
              <a:rPr lang="en-GB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 10 == </a:t>
            </a:r>
            <a:r>
              <a:rPr lang="en-GB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z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 10) || (</a:t>
            </a:r>
            <a:r>
              <a:rPr lang="en-GB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y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 10 == </a:t>
            </a:r>
            <a:r>
              <a:rPr lang="en-GB" sz="1400" b="1" dirty="0">
                <a:solidFill>
                  <a:srgbClr val="6A3E3E"/>
                </a:solidFill>
                <a:latin typeface="Courier New" panose="02070309020205020404" pitchFamily="49" charset="0"/>
              </a:rPr>
              <a:t>z</a:t>
            </a:r>
            <a:r>
              <a:rPr lang="en-GB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% 10);</a:t>
            </a:r>
          </a:p>
          <a:p>
            <a:pPr marL="914400" lvl="2" indent="0">
              <a:buNone/>
            </a:pPr>
            <a:r>
              <a:rPr lang="en-GB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GB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GB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"The result is: "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en-GB" sz="1400" b="1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test_last_digit</a:t>
            </a:r>
            <a:r>
              <a:rPr lang="en-GB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.print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"\n"</a:t>
            </a:r>
            <a:r>
              <a:rPr lang="en-US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1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115E6-99A0-831F-36F7-77FFCE2B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5404D-350C-5B80-F522-2C70454D8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Helvetica" panose="020B0604020202020204" pitchFamily="34" charset="0"/>
              </a:rPr>
              <a:t>Write a Java program to swap two variables.</a:t>
            </a:r>
          </a:p>
          <a:p>
            <a:endParaRPr lang="en-US" dirty="0"/>
          </a:p>
        </p:txBody>
      </p:sp>
      <p:pic>
        <p:nvPicPr>
          <p:cNvPr id="1026" name="Picture 2" descr="Java: swap two variables">
            <a:extLst>
              <a:ext uri="{FF2B5EF4-FFF2-40B4-BE49-F238E27FC236}">
                <a16:creationId xmlns:a16="http://schemas.microsoft.com/office/drawing/2014/main" id="{AB78B20D-DA12-9861-BDB9-BBC1A4AD8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055" y="2642423"/>
            <a:ext cx="26098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67F6040-DB4D-7346-883B-96B489DBF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0" y="2550091"/>
            <a:ext cx="465666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Before swapping : a, b = 15, 27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After swapping : a, b = 27, 15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5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B196-83B9-26E6-6A13-B45D9E91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AEACE-9A07-129A-0E90-D2ED82A6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3825875" algn="l"/>
              </a:tabLst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Exercise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  <a:tabLst>
                <a:tab pos="3825875" algn="l"/>
              </a:tabLst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914400" lvl="2" indent="0">
              <a:buNone/>
              <a:tabLst>
                <a:tab pos="3825875" algn="l"/>
              </a:tabLst>
            </a:pPr>
            <a:r>
              <a:rPr lang="en-US" b="0" i="0" dirty="0">
                <a:solidFill>
                  <a:srgbClr val="7D8B99"/>
                </a:solidFill>
                <a:effectLst/>
                <a:latin typeface="Consolas" panose="020B0609020204030204" pitchFamily="49" charset="0"/>
              </a:rPr>
              <a:t>// int, double, float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914400" lvl="2" indent="0">
              <a:buNone/>
              <a:tabLst>
                <a:tab pos="3825875" algn="l"/>
              </a:tabLst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b, c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914400" lvl="2" indent="0">
              <a:buNone/>
              <a:tabLst>
                <a:tab pos="3825875" algn="l"/>
              </a:tabLst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914400" lvl="2" indent="0">
              <a:buNone/>
              <a:tabLst>
                <a:tab pos="3825875" algn="l"/>
              </a:tabLst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914400" lvl="2" indent="0">
              <a:buNone/>
              <a:tabLst>
                <a:tab pos="3825875" algn="l"/>
              </a:tabLst>
            </a:pP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"Before swapping : a, b = "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914400" lvl="2" indent="0">
              <a:buNone/>
              <a:tabLst>
                <a:tab pos="3825875" algn="l"/>
              </a:tabLst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914400" lvl="2" indent="0">
              <a:buNone/>
              <a:tabLst>
                <a:tab pos="3825875" algn="l"/>
              </a:tabLst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914400" lvl="2" indent="0">
              <a:buNone/>
              <a:tabLst>
                <a:tab pos="3825875" algn="l"/>
              </a:tabLst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914400" lvl="2" indent="0">
              <a:buNone/>
              <a:tabLst>
                <a:tab pos="3825875" algn="l"/>
              </a:tabLst>
            </a:pP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"After swapping : a, b = "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4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9890-6D9E-0AEE-9772-D5069AE7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D60E1-8DD8-FBF1-0010-4C46A0936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dirty="0">
                <a:effectLst/>
                <a:latin typeface="Helvetica" panose="020B0604020202020204" pitchFamily="34" charset="0"/>
              </a:rPr>
              <a:t>Write a Java program to compute the area of a polygon.</a:t>
            </a:r>
          </a:p>
          <a:p>
            <a:pPr algn="l"/>
            <a:r>
              <a:rPr lang="en-GB" b="0" i="0" dirty="0">
                <a:effectLst/>
                <a:latin typeface="Helvetica" panose="020B0604020202020204" pitchFamily="34" charset="0"/>
              </a:rPr>
              <a:t>Area of a polygon = (n*s^2)/(4*tan(π/n))</a:t>
            </a:r>
            <a:br>
              <a:rPr lang="en-GB" b="0" i="0" dirty="0">
                <a:effectLst/>
                <a:latin typeface="Helvetica" panose="020B0604020202020204" pitchFamily="34" charset="0"/>
              </a:rPr>
            </a:br>
            <a:r>
              <a:rPr lang="en-GB" b="0" i="0" dirty="0">
                <a:effectLst/>
                <a:latin typeface="Helvetica" panose="020B0604020202020204" pitchFamily="34" charset="0"/>
              </a:rPr>
              <a:t>where n is n-sided polygon and s is the length of a side.</a:t>
            </a:r>
          </a:p>
          <a:p>
            <a:pPr algn="l"/>
            <a:endParaRPr lang="en-GB" dirty="0">
              <a:latin typeface="Helvetica" panose="020B0604020202020204" pitchFamily="34" charset="0"/>
            </a:endParaRPr>
          </a:p>
          <a:p>
            <a:pPr algn="l"/>
            <a:endParaRPr lang="en-GB" b="0" i="0" dirty="0">
              <a:effectLst/>
              <a:latin typeface="Helvetica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2050" name="Picture 2" descr="Java: Compute the area of a polygon">
            <a:extLst>
              <a:ext uri="{FF2B5EF4-FFF2-40B4-BE49-F238E27FC236}">
                <a16:creationId xmlns:a16="http://schemas.microsoft.com/office/drawing/2014/main" id="{A99B3BE0-7F93-7667-5C50-EFA9996C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515" y="3349010"/>
            <a:ext cx="3718360" cy="251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C43A48-FC75-F36A-A486-0707296ED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82" y="3466101"/>
            <a:ext cx="4621778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Input the number of sides on the polygon: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Input the length of one of the sides: 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The area is: 130.82084798405722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16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3ECF-1636-E8C7-F2CB-EFEE7C681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9C060-D52F-26AE-6E60-6337837A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Exercise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input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"Input the number of sides on the polygon: 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ns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"Input the length of one of the sides: 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side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nextDouble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double </a:t>
            </a:r>
            <a:r>
              <a:rPr lang="en-US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polygonArea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ns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side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side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tan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ns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"The area is: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polygonArea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846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6ABC6-2BD5-8075-39E6-E66163FD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A5CC5-AEA2-979C-48C1-D28800E1F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dirty="0">
                <a:effectLst/>
                <a:latin typeface="Helvetica" panose="020B0604020202020204" pitchFamily="34" charset="0"/>
              </a:rPr>
              <a:t>Write a Java program to print the following string in a specific format (see the output).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Twinkle, twinkle, little star, </a:t>
            </a:r>
          </a:p>
          <a:p>
            <a:pPr marL="457200" lvl="1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How I wonder what you are! </a:t>
            </a:r>
          </a:p>
          <a:p>
            <a:pPr marL="914400" lvl="2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Up above the world so high, </a:t>
            </a:r>
          </a:p>
          <a:p>
            <a:pPr marL="914400" lvl="2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Like a diamond in the sky. 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Twinkle, twinkle, little star, </a:t>
            </a:r>
          </a:p>
          <a:p>
            <a:pPr marL="457200" lvl="1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How I wonder what you 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GB" b="0" i="0" dirty="0">
              <a:effectLst/>
              <a:latin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4A15D0-ED1C-4CC7-7E2B-C6781393D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67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6536-FCB1-36C2-2E74-D1B943E7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4173-30C1-26FD-7D56-AF0769FB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Example43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914400" lvl="2" indent="0">
              <a:buNone/>
            </a:pP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lang="en-US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nTwinkle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, twinkle, little star, \n\</a:t>
            </a:r>
            <a:r>
              <a:rPr lang="en-US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tHow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 I wonder what you are! \n\t\</a:t>
            </a:r>
            <a:r>
              <a:rPr lang="en-US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tUp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 above the world so high, \n\t\</a:t>
            </a:r>
            <a:r>
              <a:rPr lang="en-US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tLike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 a diamond in the sky. \</a:t>
            </a:r>
            <a:r>
              <a:rPr lang="en-US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nTwinkle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, twinkle, little star, \n\</a:t>
            </a:r>
            <a:r>
              <a:rPr lang="en-US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tHow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 I wonder what you are!\n\n"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6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7FA0-FB1B-4AB0-EAB3-BE466A12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0151-26A7-4CE9-5692-202FDEB14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Helvetica" panose="020B0604020202020204" pitchFamily="34" charset="0"/>
              </a:rPr>
              <a:t>Write a Java program that accepts an integer (n) and computes the value of </a:t>
            </a:r>
            <a:r>
              <a:rPr lang="en-GB" b="0" i="0" dirty="0" err="1">
                <a:effectLst/>
                <a:latin typeface="Helvetica" panose="020B0604020202020204" pitchFamily="34" charset="0"/>
              </a:rPr>
              <a:t>n+nn+nnn</a:t>
            </a:r>
            <a:r>
              <a:rPr lang="en-GB" b="0" i="0" dirty="0">
                <a:effectLst/>
                <a:latin typeface="Helvetica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D55B72-48E1-4042-5B75-75EE0D06B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756" y="2875002"/>
            <a:ext cx="3190461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Input number: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9999"/>
                </a:solidFill>
                <a:latin typeface="Arial Unicode MS"/>
              </a:rPr>
              <a:t>Output: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Arial Unicode MS"/>
              </a:rPr>
              <a:t>5 + 55 + 555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4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8133-0A03-7965-8FDE-0B096F77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52344-C1F5-1720-D3E3-46490D15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Exercise44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i="0" dirty="0">
              <a:solidFill>
                <a:srgbClr val="1990B8"/>
              </a:solidFill>
              <a:effectLst/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"Input number: 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914400" lvl="2" indent="0">
              <a:buNone/>
            </a:pP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"%d + %</a:t>
            </a:r>
            <a:r>
              <a:rPr lang="en-US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d%d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 + %</a:t>
            </a:r>
            <a:r>
              <a:rPr lang="en-US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d%d%d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\n"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1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4989</TotalTime>
  <Words>1061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Black</vt:lpstr>
      <vt:lpstr>Arial Unicode MS</vt:lpstr>
      <vt:lpstr>Calibri</vt:lpstr>
      <vt:lpstr>Calibri Light</vt:lpstr>
      <vt:lpstr>Consolas</vt:lpstr>
      <vt:lpstr>Courier New</vt:lpstr>
      <vt:lpstr>Helvetica</vt:lpstr>
      <vt:lpstr>Times New Roman</vt:lpstr>
      <vt:lpstr>Office Theme</vt:lpstr>
      <vt:lpstr>Principles of programming</vt:lpstr>
      <vt:lpstr>Ex1</vt:lpstr>
      <vt:lpstr>PowerPoint Presentation</vt:lpstr>
      <vt:lpstr>Ex2</vt:lpstr>
      <vt:lpstr>PowerPoint Presentation</vt:lpstr>
      <vt:lpstr>Ex3</vt:lpstr>
      <vt:lpstr>PowerPoint Presentation</vt:lpstr>
      <vt:lpstr>Ex 4</vt:lpstr>
      <vt:lpstr>PowerPoint Presentation</vt:lpstr>
      <vt:lpstr>Ex5</vt:lpstr>
      <vt:lpstr>PowerPoint Presentation</vt:lpstr>
      <vt:lpstr>Ex6 </vt:lpstr>
      <vt:lpstr>PowerPoint Presentation</vt:lpstr>
      <vt:lpstr>Ex 7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 Youssef</dc:creator>
  <cp:lastModifiedBy>Eman Safwat</cp:lastModifiedBy>
  <cp:revision>154</cp:revision>
  <dcterms:created xsi:type="dcterms:W3CDTF">2020-10-22T13:19:14Z</dcterms:created>
  <dcterms:modified xsi:type="dcterms:W3CDTF">2022-10-23T14:51:54Z</dcterms:modified>
</cp:coreProperties>
</file>