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90" r:id="rId11"/>
    <p:sldId id="272" r:id="rId12"/>
    <p:sldId id="273" r:id="rId13"/>
    <p:sldId id="274" r:id="rId14"/>
    <p:sldId id="275" r:id="rId15"/>
    <p:sldId id="276" r:id="rId16"/>
    <p:sldId id="291" r:id="rId17"/>
    <p:sldId id="292" r:id="rId18"/>
    <p:sldId id="277" r:id="rId19"/>
    <p:sldId id="278" r:id="rId20"/>
    <p:sldId id="29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9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F19A47-484C-4C92-B860-447C2541E51E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E9DCE1-E134-41F7-B361-FA3E4EEAA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A47-484C-4C92-B860-447C2541E51E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DCE1-E134-41F7-B361-FA3E4EEAA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A47-484C-4C92-B860-447C2541E51E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DCE1-E134-41F7-B361-FA3E4EEAA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A47-484C-4C92-B860-447C2541E51E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DCE1-E134-41F7-B361-FA3E4EEAA1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A47-484C-4C92-B860-447C2541E51E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DCE1-E134-41F7-B361-FA3E4EEAA1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A47-484C-4C92-B860-447C2541E51E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DCE1-E134-41F7-B361-FA3E4EEAA1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A47-484C-4C92-B860-447C2541E51E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DCE1-E134-41F7-B361-FA3E4EEAA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A47-484C-4C92-B860-447C2541E51E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DCE1-E134-41F7-B361-FA3E4EEAA1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A47-484C-4C92-B860-447C2541E51E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DCE1-E134-41F7-B361-FA3E4EEAA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EF19A47-484C-4C92-B860-447C2541E51E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DCE1-E134-41F7-B361-FA3E4EEAA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F19A47-484C-4C92-B860-447C2541E51E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E9DCE1-E134-41F7-B361-FA3E4EEAA1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EF19A47-484C-4C92-B860-447C2541E51E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E9DCE1-E134-41F7-B361-FA3E4EEAA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19543" y="1988840"/>
            <a:ext cx="576064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dirty="0">
                <a:solidFill>
                  <a:srgbClr val="00B0F0"/>
                </a:solidFill>
              </a:rPr>
              <a:t>Identifier’s Scope</a:t>
            </a:r>
          </a:p>
        </p:txBody>
      </p:sp>
    </p:spTree>
    <p:extLst>
      <p:ext uri="{BB962C8B-B14F-4D97-AF65-F5344CB8AC3E}">
        <p14:creationId xmlns:p14="http://schemas.microsoft.com/office/powerpoint/2010/main" val="423866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 RULE (4)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identifier used to name a variable in a method, can be used to name another variable in another method.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USING SAME IDENTIFIER IN DIFFERENT METHODS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29969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9512" y="3325054"/>
            <a:ext cx="8784977" cy="2893100"/>
            <a:chOff x="323528" y="1236822"/>
            <a:chExt cx="7848873" cy="2720439"/>
          </a:xfrm>
        </p:grpSpPr>
        <p:sp>
          <p:nvSpPr>
            <p:cNvPr id="19" name="TextBox 18"/>
            <p:cNvSpPr txBox="1"/>
            <p:nvPr/>
          </p:nvSpPr>
          <p:spPr>
            <a:xfrm>
              <a:off x="788528" y="1236822"/>
              <a:ext cx="7383873" cy="272043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----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public static void main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00B0F0"/>
                  </a:solidFill>
                </a:rPr>
                <a:t>String[] </a:t>
              </a:r>
              <a:r>
                <a:rPr lang="en-US" sz="1400" dirty="0" err="1">
                  <a:solidFill>
                    <a:srgbClr val="00B0F0"/>
                  </a:solidFill>
                </a:rPr>
                <a:t>args</a:t>
              </a:r>
              <a:r>
                <a:rPr lang="en-US" sz="1400" dirty="0"/>
                <a:t>)</a:t>
              </a:r>
            </a:p>
            <a:p>
              <a:r>
                <a:rPr lang="en-US" sz="1400" dirty="0"/>
                <a:t>  {</a:t>
              </a:r>
            </a:p>
            <a:p>
              <a:r>
                <a:rPr lang="en-US" sz="1400" dirty="0"/>
                <a:t>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x </a:t>
              </a:r>
              <a:r>
                <a:rPr lang="en-US" sz="1400" dirty="0"/>
                <a:t>= 155;</a:t>
              </a:r>
            </a:p>
            <a:p>
              <a:r>
                <a:rPr lang="en-US" sz="1400" dirty="0"/>
                <a:t>    </a:t>
              </a:r>
              <a:r>
                <a:rPr lang="en-US" sz="1400" dirty="0">
                  <a:solidFill>
                    <a:srgbClr val="0000FF"/>
                  </a:solidFill>
                </a:rPr>
                <a:t>method1</a:t>
              </a:r>
              <a:r>
                <a:rPr lang="en-US" sz="1400" dirty="0"/>
                <a:t>();</a:t>
              </a:r>
            </a:p>
            <a:p>
              <a:r>
                <a:rPr lang="en-US" sz="1400" dirty="0"/>
                <a:t>    </a:t>
              </a:r>
              <a:r>
                <a:rPr lang="en-US" sz="1400" dirty="0" err="1">
                  <a:solidFill>
                    <a:srgbClr val="00B0F0"/>
                  </a:solidFill>
                </a:rPr>
                <a:t>System.out.println</a:t>
              </a:r>
              <a:r>
                <a:rPr lang="en-US" sz="1400" dirty="0"/>
                <a:t> (“Inside main, x = “ + </a:t>
              </a:r>
              <a:r>
                <a:rPr lang="en-US" sz="1400" dirty="0">
                  <a:solidFill>
                    <a:srgbClr val="0000FF"/>
                  </a:solidFill>
                </a:rPr>
                <a:t>x</a:t>
              </a:r>
              <a:r>
                <a:rPr lang="en-US" sz="1400" dirty="0"/>
                <a:t>); </a:t>
              </a:r>
              <a:r>
                <a:rPr lang="en-US" sz="1200" dirty="0">
                  <a:solidFill>
                    <a:srgbClr val="00B050"/>
                  </a:solidFill>
                </a:rPr>
                <a:t>//use a return statement to use the value in method1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/>
                <a:t>  } </a:t>
              </a:r>
              <a:r>
                <a:rPr lang="en-US" sz="1400" dirty="0">
                  <a:solidFill>
                    <a:srgbClr val="00B050"/>
                  </a:solidFill>
                </a:rPr>
                <a:t>//end main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public static void </a:t>
              </a:r>
              <a:r>
                <a:rPr lang="en-US" sz="1400" dirty="0">
                  <a:solidFill>
                    <a:srgbClr val="0000FF"/>
                  </a:solidFill>
                </a:rPr>
                <a:t>method1</a:t>
              </a:r>
              <a:r>
                <a:rPr lang="en-US" sz="1400" dirty="0"/>
                <a:t>()</a:t>
              </a:r>
            </a:p>
            <a:p>
              <a:r>
                <a:rPr lang="en-US" sz="1400" dirty="0"/>
                <a:t>   {</a:t>
              </a:r>
            </a:p>
            <a:p>
              <a:r>
                <a:rPr lang="en-US" sz="1400" dirty="0"/>
                <a:t>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x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 </a:t>
              </a:r>
              <a:r>
                <a:rPr lang="en-US" sz="1400" dirty="0">
                  <a:solidFill>
                    <a:srgbClr val="0000FF"/>
                  </a:solidFill>
                </a:rPr>
                <a:t>x</a:t>
              </a:r>
              <a:r>
                <a:rPr lang="en-US" sz="1400" dirty="0"/>
                <a:t> = 20;</a:t>
              </a:r>
            </a:p>
            <a:p>
              <a:r>
                <a:rPr lang="en-US" sz="1400" dirty="0"/>
                <a:t>    </a:t>
              </a:r>
              <a:r>
                <a:rPr lang="en-US" sz="1400" dirty="0" err="1">
                  <a:solidFill>
                    <a:srgbClr val="00B0F0"/>
                  </a:solidFill>
                </a:rPr>
                <a:t>System.out.println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/>
                <a:t>(“Inside method1, x= “ + </a:t>
              </a:r>
              <a:r>
                <a:rPr lang="en-US" sz="1400" dirty="0">
                  <a:solidFill>
                    <a:srgbClr val="0000FF"/>
                  </a:solidFill>
                </a:rPr>
                <a:t>x</a:t>
              </a:r>
              <a:r>
                <a:rPr lang="en-US" sz="1400" dirty="0"/>
                <a:t>); </a:t>
              </a:r>
              <a:r>
                <a:rPr lang="en-US" sz="1200" dirty="0">
                  <a:solidFill>
                    <a:srgbClr val="00B050"/>
                  </a:solidFill>
                </a:rPr>
                <a:t>//use a parameter to use the value in main()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/>
                <a:t>   }</a:t>
              </a:r>
              <a:r>
                <a:rPr lang="en-US" sz="1400" dirty="0">
                  <a:solidFill>
                    <a:srgbClr val="00B050"/>
                  </a:solidFill>
                </a:rPr>
                <a:t> //end method1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528" y="1236822"/>
              <a:ext cx="450344" cy="272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23528" y="1844824"/>
            <a:ext cx="8640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words, you can use the same variable name in two (or more) different methods.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3528" y="2433082"/>
            <a:ext cx="8640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these two identifiers are represented by different addresses in the memory.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520" y="6165304"/>
            <a:ext cx="8712967" cy="523220"/>
            <a:chOff x="683568" y="1236822"/>
            <a:chExt cx="7488831" cy="523220"/>
          </a:xfrm>
        </p:grpSpPr>
        <p:sp>
          <p:nvSpPr>
            <p:cNvPr id="30" name="TextBox 29"/>
            <p:cNvSpPr txBox="1"/>
            <p:nvPr/>
          </p:nvSpPr>
          <p:spPr>
            <a:xfrm>
              <a:off x="1069013" y="1236822"/>
              <a:ext cx="7103386" cy="523220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Inside main, x = 155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Inside method1, x = 20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568" y="1236822"/>
              <a:ext cx="216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83568" y="4426952"/>
            <a:ext cx="8280919" cy="226184"/>
          </a:xfrm>
          <a:prstGeom prst="rect">
            <a:avLst/>
          </a:prstGeom>
          <a:solidFill>
            <a:schemeClr val="bg2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3568" y="5723096"/>
            <a:ext cx="8280919" cy="226184"/>
          </a:xfrm>
          <a:prstGeom prst="rect">
            <a:avLst/>
          </a:prstGeom>
          <a:solidFill>
            <a:schemeClr val="bg2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3568" y="3994904"/>
            <a:ext cx="8280919" cy="226184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//scope: line 4 to 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3568" y="5291048"/>
            <a:ext cx="8280919" cy="226184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//scope: line 10 to 13</a:t>
            </a:r>
          </a:p>
        </p:txBody>
      </p:sp>
    </p:spTree>
    <p:extLst>
      <p:ext uri="{BB962C8B-B14F-4D97-AF65-F5344CB8AC3E}">
        <p14:creationId xmlns:p14="http://schemas.microsoft.com/office/powerpoint/2010/main" val="30733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 animBg="1"/>
      <p:bldP spid="28" grpId="0"/>
      <p:bldP spid="2" grpId="0"/>
      <p:bldP spid="26" grpId="0"/>
      <p:bldP spid="32" grpId="0" animBg="1"/>
      <p:bldP spid="33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 SCOPE RULES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identifier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accessible only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point of its declaration until the end of the same block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including all nested blocks.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VISIBILITY (1)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79512" y="1980123"/>
            <a:ext cx="8784977" cy="4401205"/>
            <a:chOff x="323528" y="1236822"/>
            <a:chExt cx="7848873" cy="4138538"/>
          </a:xfrm>
        </p:grpSpPr>
        <p:sp>
          <p:nvSpPr>
            <p:cNvPr id="29" name="TextBox 28"/>
            <p:cNvSpPr txBox="1"/>
            <p:nvPr/>
          </p:nvSpPr>
          <p:spPr>
            <a:xfrm>
              <a:off x="788528" y="1236822"/>
              <a:ext cx="7383873" cy="413853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rgbClr val="00B0F0"/>
                </a:solidFill>
              </a:endParaRPr>
            </a:p>
            <a:p>
              <a:r>
                <a:rPr lang="en-US" sz="1400" dirty="0">
                  <a:solidFill>
                    <a:srgbClr val="FF33CC"/>
                  </a:solidFill>
                </a:rPr>
                <a:t>  </a:t>
              </a:r>
              <a:r>
                <a:rPr lang="en-US" sz="1400" dirty="0">
                  <a:solidFill>
                    <a:srgbClr val="C00000"/>
                  </a:solidFill>
                </a:rPr>
                <a:t>public static void </a:t>
              </a:r>
              <a:r>
                <a:rPr lang="en-US" sz="1400" dirty="0" err="1">
                  <a:solidFill>
                    <a:srgbClr val="C00000"/>
                  </a:solidFill>
                </a:rPr>
                <a:t>findMax</a:t>
              </a:r>
              <a:r>
                <a:rPr lang="en-US" sz="1400" dirty="0">
                  <a:solidFill>
                    <a:srgbClr val="C00000"/>
                  </a:solidFill>
                </a:rPr>
                <a:t> (</a:t>
              </a:r>
              <a:r>
                <a:rPr lang="en-US" sz="1400" dirty="0" err="1">
                  <a:solidFill>
                    <a:srgbClr val="C00000"/>
                  </a:solidFill>
                </a:rPr>
                <a:t>int</a:t>
              </a:r>
              <a:r>
                <a:rPr lang="en-US" sz="1400" dirty="0">
                  <a:solidFill>
                    <a:srgbClr val="C00000"/>
                  </a:solidFill>
                </a:rPr>
                <a:t>[] list)</a:t>
              </a:r>
            </a:p>
            <a:p>
              <a:r>
                <a:rPr lang="en-US" sz="1400" dirty="0">
                  <a:solidFill>
                    <a:srgbClr val="C00000"/>
                  </a:solidFill>
                </a:rPr>
                <a:t>  { 				</a:t>
              </a:r>
            </a:p>
            <a:p>
              <a:r>
                <a:rPr lang="en-US" sz="1400" dirty="0">
                  <a:solidFill>
                    <a:srgbClr val="C00000"/>
                  </a:solidFill>
                </a:rPr>
                <a:t>    </a:t>
              </a:r>
              <a:r>
                <a:rPr lang="en-US" sz="1400" dirty="0" err="1">
                  <a:solidFill>
                    <a:srgbClr val="C00000"/>
                  </a:solidFill>
                </a:rPr>
                <a:t>int</a:t>
              </a:r>
              <a:r>
                <a:rPr lang="en-US" sz="1400" dirty="0">
                  <a:solidFill>
                    <a:srgbClr val="C00000"/>
                  </a:solidFill>
                </a:rPr>
                <a:t> </a:t>
              </a:r>
              <a:r>
                <a:rPr lang="en-US" sz="1400" dirty="0" err="1">
                  <a:solidFill>
                    <a:srgbClr val="C00000"/>
                  </a:solidFill>
                </a:rPr>
                <a:t>i</a:t>
              </a:r>
              <a:r>
                <a:rPr lang="en-US" sz="1400" dirty="0">
                  <a:solidFill>
                    <a:srgbClr val="C00000"/>
                  </a:solidFill>
                </a:rPr>
                <a:t>, max, </a:t>
              </a:r>
              <a:r>
                <a:rPr lang="en-US" sz="1400" dirty="0" err="1">
                  <a:solidFill>
                    <a:srgbClr val="C00000"/>
                  </a:solidFill>
                </a:rPr>
                <a:t>maxIndex</a:t>
              </a:r>
              <a:r>
                <a:rPr lang="en-US" sz="1400" dirty="0">
                  <a:solidFill>
                    <a:srgbClr val="C00000"/>
                  </a:solidFill>
                </a:rPr>
                <a:t>;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</a:rPr>
                <a:t>for (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=0;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&lt;</a:t>
              </a:r>
              <a:r>
                <a:rPr lang="en-US" sz="1400" dirty="0" err="1">
                  <a:solidFill>
                    <a:srgbClr val="0000FF"/>
                  </a:solidFill>
                </a:rPr>
                <a:t>list.length</a:t>
              </a:r>
              <a:r>
                <a:rPr lang="en-US" sz="1400" dirty="0">
                  <a:solidFill>
                    <a:srgbClr val="0000FF"/>
                  </a:solidFill>
                </a:rPr>
                <a:t>;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++)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{ 					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  list[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] = </a:t>
              </a:r>
              <a:r>
                <a:rPr lang="en-US" sz="1400" dirty="0" err="1">
                  <a:solidFill>
                    <a:srgbClr val="0000FF"/>
                  </a:solidFill>
                </a:rPr>
                <a:t>read.nextDouble</a:t>
              </a:r>
              <a:r>
                <a:rPr lang="en-US" sz="1400" dirty="0">
                  <a:solidFill>
                    <a:srgbClr val="0000FF"/>
                  </a:solidFill>
                </a:rPr>
                <a:t>();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} // end for				</a:t>
              </a:r>
            </a:p>
            <a:p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>
                  <a:solidFill>
                    <a:srgbClr val="00B050"/>
                  </a:solidFill>
                </a:rPr>
                <a:t>    </a:t>
              </a:r>
              <a:r>
                <a:rPr lang="en-US" sz="1400" dirty="0"/>
                <a:t>for (</a:t>
              </a:r>
              <a:r>
                <a:rPr lang="en-US" sz="1400" dirty="0" err="1"/>
                <a:t>i</a:t>
              </a:r>
              <a:r>
                <a:rPr lang="en-US" sz="1400" dirty="0"/>
                <a:t>=0; </a:t>
              </a:r>
              <a:r>
                <a:rPr lang="en-US" sz="1400" dirty="0" err="1"/>
                <a:t>i</a:t>
              </a:r>
              <a:r>
                <a:rPr lang="en-US" sz="1400" dirty="0"/>
                <a:t>&lt;</a:t>
              </a:r>
              <a:r>
                <a:rPr lang="en-US" sz="1400" dirty="0" err="1"/>
                <a:t>list.length</a:t>
              </a:r>
              <a:r>
                <a:rPr lang="en-US" sz="1400" dirty="0"/>
                <a:t>; </a:t>
              </a:r>
              <a:r>
                <a:rPr lang="en-US" sz="1400" dirty="0" err="1"/>
                <a:t>i</a:t>
              </a:r>
              <a:r>
                <a:rPr lang="en-US" sz="1400" dirty="0"/>
                <a:t>++)</a:t>
              </a:r>
            </a:p>
            <a:p>
              <a:r>
                <a:rPr lang="en-US" sz="1400" dirty="0"/>
                <a:t>       { 					</a:t>
              </a:r>
            </a:p>
            <a:p>
              <a:r>
                <a:rPr lang="en-US" sz="1400" dirty="0"/>
                <a:t>       </a:t>
              </a:r>
              <a:r>
                <a:rPr lang="en-US" sz="1400" dirty="0">
                  <a:solidFill>
                    <a:srgbClr val="00B050"/>
                  </a:solidFill>
                </a:rPr>
                <a:t>  if (list[</a:t>
              </a:r>
              <a:r>
                <a:rPr lang="en-US" sz="1400" dirty="0" err="1">
                  <a:solidFill>
                    <a:srgbClr val="00B050"/>
                  </a:solidFill>
                </a:rPr>
                <a:t>i</a:t>
              </a:r>
              <a:r>
                <a:rPr lang="en-US" sz="1400" dirty="0">
                  <a:solidFill>
                    <a:srgbClr val="00B050"/>
                  </a:solidFill>
                </a:rPr>
                <a:t>] &gt; max)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     { 						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        max = list[</a:t>
              </a:r>
              <a:r>
                <a:rPr lang="en-US" sz="1400" dirty="0" err="1">
                  <a:solidFill>
                    <a:srgbClr val="00B050"/>
                  </a:solidFill>
                </a:rPr>
                <a:t>i</a:t>
              </a:r>
              <a:r>
                <a:rPr lang="en-US" sz="1400" dirty="0">
                  <a:solidFill>
                    <a:srgbClr val="00B050"/>
                  </a:solidFill>
                </a:rPr>
                <a:t>];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        </a:t>
              </a:r>
              <a:r>
                <a:rPr lang="en-US" sz="1400" dirty="0" err="1">
                  <a:solidFill>
                    <a:srgbClr val="00B050"/>
                  </a:solidFill>
                </a:rPr>
                <a:t>maxIndex</a:t>
              </a:r>
              <a:r>
                <a:rPr lang="en-US" sz="1400" dirty="0">
                  <a:solidFill>
                    <a:srgbClr val="00B050"/>
                  </a:solidFill>
                </a:rPr>
                <a:t> = </a:t>
              </a:r>
              <a:r>
                <a:rPr lang="en-US" sz="1400" dirty="0" err="1">
                  <a:solidFill>
                    <a:srgbClr val="00B050"/>
                  </a:solidFill>
                </a:rPr>
                <a:t>i</a:t>
              </a:r>
              <a:r>
                <a:rPr lang="en-US" sz="1400" dirty="0">
                  <a:solidFill>
                    <a:srgbClr val="00B050"/>
                  </a:solidFill>
                </a:rPr>
                <a:t>;     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     } //end if					</a:t>
              </a:r>
            </a:p>
            <a:p>
              <a:r>
                <a:rPr lang="en-US" sz="1400" dirty="0"/>
                <a:t>       }  //end for				</a:t>
              </a:r>
            </a:p>
            <a:p>
              <a:r>
                <a:rPr lang="en-US" sz="1400" dirty="0">
                  <a:solidFill>
                    <a:srgbClr val="C00000"/>
                  </a:solidFill>
                </a:rPr>
                <a:t>     </a:t>
              </a:r>
              <a:r>
                <a:rPr lang="en-US" sz="1400" dirty="0" err="1">
                  <a:solidFill>
                    <a:srgbClr val="C00000"/>
                  </a:solidFill>
                </a:rPr>
                <a:t>System.out.printf</a:t>
              </a:r>
              <a:r>
                <a:rPr lang="en-US" sz="1400" dirty="0">
                  <a:solidFill>
                    <a:srgbClr val="C00000"/>
                  </a:solidFill>
                </a:rPr>
                <a:t> (“max = %d, </a:t>
              </a:r>
              <a:r>
                <a:rPr lang="en-US" sz="1400" dirty="0" err="1">
                  <a:solidFill>
                    <a:srgbClr val="C00000"/>
                  </a:solidFill>
                </a:rPr>
                <a:t>maxIndex</a:t>
              </a:r>
              <a:r>
                <a:rPr lang="en-US" sz="1400" dirty="0">
                  <a:solidFill>
                    <a:srgbClr val="C00000"/>
                  </a:solidFill>
                </a:rPr>
                <a:t> =%d”, max, </a:t>
              </a:r>
              <a:r>
                <a:rPr lang="en-US" sz="1400" dirty="0" err="1">
                  <a:solidFill>
                    <a:srgbClr val="C00000"/>
                  </a:solidFill>
                </a:rPr>
                <a:t>maxIndex</a:t>
              </a:r>
              <a:r>
                <a:rPr lang="en-US" sz="1400" dirty="0">
                  <a:solidFill>
                    <a:srgbClr val="C00000"/>
                  </a:solidFill>
                </a:rPr>
                <a:t>); </a:t>
              </a:r>
            </a:p>
            <a:p>
              <a:r>
                <a:rPr lang="en-US" sz="1400" dirty="0">
                  <a:solidFill>
                    <a:srgbClr val="C00000"/>
                  </a:solidFill>
                </a:rPr>
                <a:t>   } // end </a:t>
              </a:r>
              <a:r>
                <a:rPr lang="en-US" sz="1400" dirty="0" err="1">
                  <a:solidFill>
                    <a:srgbClr val="C00000"/>
                  </a:solidFill>
                </a:rPr>
                <a:t>findMax</a:t>
              </a:r>
              <a:endParaRPr lang="en-US" sz="1400" dirty="0">
                <a:solidFill>
                  <a:srgbClr val="C00000"/>
                </a:solidFill>
              </a:endParaRPr>
            </a:p>
            <a:p>
              <a:r>
                <a:rPr lang="en-US" sz="1400" dirty="0">
                  <a:solidFill>
                    <a:srgbClr val="00B050"/>
                  </a:solidFill>
                </a:rPr>
                <a:t>			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528" y="1236822"/>
              <a:ext cx="450344" cy="413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20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971600" y="2844219"/>
            <a:ext cx="7560840" cy="86409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15615" y="4356387"/>
            <a:ext cx="7272809" cy="108012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71601" y="3924339"/>
            <a:ext cx="7560840" cy="1728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7583" y="2196147"/>
            <a:ext cx="7848873" cy="39604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1520" y="2736207"/>
            <a:ext cx="0" cy="324036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7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 animBg="1"/>
      <p:bldP spid="23" grpId="0" animBg="1"/>
      <p:bldP spid="24" grpId="0" animBg="1"/>
      <p:bldP spid="27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 SCOPE RULES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example below, you cannot use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line 9 (point of declaration).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3.1 VISIBILITY (2)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79512" y="1980123"/>
            <a:ext cx="8784977" cy="4401205"/>
            <a:chOff x="179512" y="1980123"/>
            <a:chExt cx="8784977" cy="4401205"/>
          </a:xfrm>
        </p:grpSpPr>
        <p:grpSp>
          <p:nvGrpSpPr>
            <p:cNvPr id="26" name="Group 25"/>
            <p:cNvGrpSpPr/>
            <p:nvPr/>
          </p:nvGrpSpPr>
          <p:grpSpPr>
            <a:xfrm>
              <a:off x="179512" y="1980123"/>
              <a:ext cx="8784977" cy="4401205"/>
              <a:chOff x="323528" y="1236822"/>
              <a:chExt cx="7848873" cy="4138538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88528" y="1236822"/>
                <a:ext cx="7383873" cy="4138538"/>
              </a:xfrm>
              <a:prstGeom prst="rect">
                <a:avLst/>
              </a:prstGeom>
              <a:solidFill>
                <a:schemeClr val="bg2"/>
              </a:solidFill>
              <a:ln w="28575" cap="rnd" cmpd="thickThin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400" dirty="0">
                  <a:solidFill>
                    <a:srgbClr val="00B0F0"/>
                  </a:solidFill>
                </a:endParaRPr>
              </a:p>
              <a:p>
                <a:r>
                  <a:rPr lang="en-US" sz="1400" dirty="0">
                    <a:solidFill>
                      <a:srgbClr val="FF33CC"/>
                    </a:solidFill>
                  </a:rPr>
                  <a:t>  </a:t>
                </a:r>
                <a:r>
                  <a:rPr lang="en-US" sz="1400" dirty="0">
                    <a:solidFill>
                      <a:srgbClr val="C00000"/>
                    </a:solidFill>
                  </a:rPr>
                  <a:t>public static void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findMax</a:t>
                </a:r>
                <a:r>
                  <a:rPr lang="en-US" sz="1400" dirty="0">
                    <a:solidFill>
                      <a:srgbClr val="C00000"/>
                    </a:solidFill>
                  </a:rPr>
                  <a:t> (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400" dirty="0">
                    <a:solidFill>
                      <a:srgbClr val="C00000"/>
                    </a:solidFill>
                  </a:rPr>
                  <a:t>[] list)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{ 				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1400" dirty="0">
                    <a:solidFill>
                      <a:srgbClr val="C00000"/>
                    </a:solidFill>
                  </a:rPr>
                  <a:t>,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C00000"/>
                    </a:solidFill>
                  </a:rPr>
                  <a:t>;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</a:t>
                </a:r>
                <a:r>
                  <a:rPr lang="en-US" sz="1400" dirty="0">
                    <a:solidFill>
                      <a:srgbClr val="0000FF"/>
                    </a:solidFill>
                  </a:rPr>
                  <a:t>for (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=0; 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&lt;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list.length</a:t>
                </a:r>
                <a:r>
                  <a:rPr lang="en-US" sz="1400" dirty="0">
                    <a:solidFill>
                      <a:srgbClr val="0000FF"/>
                    </a:solidFill>
                  </a:rPr>
                  <a:t>; 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++)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       { 					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          list[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] = 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read.nextDouble</a:t>
                </a:r>
                <a:r>
                  <a:rPr lang="en-US" sz="1400" dirty="0">
                    <a:solidFill>
                      <a:srgbClr val="0000FF"/>
                    </a:solidFill>
                  </a:rPr>
                  <a:t>();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       } // end for				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400" dirty="0">
                    <a:solidFill>
                      <a:srgbClr val="C00000"/>
                    </a:solidFill>
                  </a:rPr>
                  <a:t> max;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</a:t>
                </a:r>
                <a:r>
                  <a:rPr lang="en-US" sz="1400" dirty="0"/>
                  <a:t>for (</a:t>
                </a:r>
                <a:r>
                  <a:rPr lang="en-US" sz="1400" dirty="0" err="1"/>
                  <a:t>i</a:t>
                </a:r>
                <a:r>
                  <a:rPr lang="en-US" sz="1400" dirty="0"/>
                  <a:t>=0;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&lt;</a:t>
                </a:r>
                <a:r>
                  <a:rPr lang="en-US" sz="1400" dirty="0" err="1"/>
                  <a:t>list.length</a:t>
                </a:r>
                <a:r>
                  <a:rPr lang="en-US" sz="1400" dirty="0"/>
                  <a:t>;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++)</a:t>
                </a:r>
              </a:p>
              <a:p>
                <a:r>
                  <a:rPr lang="en-US" sz="1400" dirty="0"/>
                  <a:t>       { 					</a:t>
                </a:r>
              </a:p>
              <a:p>
                <a:r>
                  <a:rPr lang="en-US" sz="1400" dirty="0"/>
                  <a:t>       </a:t>
                </a:r>
                <a:r>
                  <a:rPr lang="en-US" sz="1400" dirty="0">
                    <a:solidFill>
                      <a:srgbClr val="00B050"/>
                    </a:solidFill>
                  </a:rPr>
                  <a:t>  if (list[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1400" dirty="0">
                    <a:solidFill>
                      <a:srgbClr val="00B050"/>
                    </a:solidFill>
                  </a:rPr>
                  <a:t>] &gt; max)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{ 						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   max = list[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1400" dirty="0">
                    <a:solidFill>
                      <a:srgbClr val="00B050"/>
                    </a:solidFill>
                  </a:rPr>
                  <a:t>];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   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00B050"/>
                    </a:solidFill>
                  </a:rPr>
                  <a:t> = 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1400" dirty="0">
                    <a:solidFill>
                      <a:srgbClr val="00B050"/>
                    </a:solidFill>
                  </a:rPr>
                  <a:t>;     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} //end if					</a:t>
                </a:r>
              </a:p>
              <a:p>
                <a:r>
                  <a:rPr lang="en-US" sz="1400" dirty="0"/>
                  <a:t>       }  //end for				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 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System.out.printf</a:t>
                </a:r>
                <a:r>
                  <a:rPr lang="en-US" sz="1400" dirty="0">
                    <a:solidFill>
                      <a:srgbClr val="C00000"/>
                    </a:solidFill>
                  </a:rPr>
                  <a:t> (“max = %d,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C00000"/>
                    </a:solidFill>
                  </a:rPr>
                  <a:t> =%d”, max,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C00000"/>
                    </a:solidFill>
                  </a:rPr>
                  <a:t>); 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} // end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findMax</a:t>
                </a:r>
                <a:endParaRPr lang="en-US" sz="1400" dirty="0">
                  <a:solidFill>
                    <a:srgbClr val="C00000"/>
                  </a:solidFill>
                </a:endParaRP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			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3528" y="1236822"/>
                <a:ext cx="450344" cy="413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2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3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4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5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6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7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8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9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10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11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12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13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14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15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16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17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18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19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20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971600" y="2844219"/>
              <a:ext cx="7560840" cy="86409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15615" y="4356387"/>
              <a:ext cx="7272809" cy="108012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1601" y="3924339"/>
              <a:ext cx="7560840" cy="1728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27583" y="2196147"/>
              <a:ext cx="7848873" cy="396044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51520" y="3917991"/>
            <a:ext cx="0" cy="2103297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3568" y="3717032"/>
            <a:ext cx="8280919" cy="226184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// SCOPE: line 9 till line 19</a:t>
            </a:r>
          </a:p>
        </p:txBody>
      </p:sp>
    </p:spTree>
    <p:extLst>
      <p:ext uri="{BB962C8B-B14F-4D97-AF65-F5344CB8AC3E}">
        <p14:creationId xmlns:p14="http://schemas.microsoft.com/office/powerpoint/2010/main" val="10486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 SCOPE RULES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scope of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maxIndex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from line 15 (point of declaration) till the end of the block in which it is declared (line 16).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3.1 VISIBILITY (3)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79512" y="1980123"/>
            <a:ext cx="8784977" cy="4401205"/>
            <a:chOff x="179512" y="1980123"/>
            <a:chExt cx="8784977" cy="4401205"/>
          </a:xfrm>
        </p:grpSpPr>
        <p:grpSp>
          <p:nvGrpSpPr>
            <p:cNvPr id="26" name="Group 25"/>
            <p:cNvGrpSpPr/>
            <p:nvPr/>
          </p:nvGrpSpPr>
          <p:grpSpPr>
            <a:xfrm>
              <a:off x="179512" y="1980123"/>
              <a:ext cx="8784977" cy="4401205"/>
              <a:chOff x="323528" y="1236822"/>
              <a:chExt cx="7848873" cy="4138538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88528" y="1236822"/>
                <a:ext cx="7383873" cy="4138538"/>
              </a:xfrm>
              <a:prstGeom prst="rect">
                <a:avLst/>
              </a:prstGeom>
              <a:solidFill>
                <a:schemeClr val="bg2"/>
              </a:solidFill>
              <a:ln w="28575" cap="rnd" cmpd="thickThin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400" dirty="0">
                  <a:solidFill>
                    <a:srgbClr val="00B0F0"/>
                  </a:solidFill>
                </a:endParaRPr>
              </a:p>
              <a:p>
                <a:r>
                  <a:rPr lang="en-US" sz="1400" dirty="0">
                    <a:solidFill>
                      <a:srgbClr val="FF33CC"/>
                    </a:solidFill>
                  </a:rPr>
                  <a:t>  </a:t>
                </a:r>
                <a:r>
                  <a:rPr lang="en-US" sz="1400" dirty="0">
                    <a:solidFill>
                      <a:srgbClr val="C00000"/>
                    </a:solidFill>
                  </a:rPr>
                  <a:t>public static void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findMax</a:t>
                </a:r>
                <a:r>
                  <a:rPr lang="en-US" sz="1400" dirty="0">
                    <a:solidFill>
                      <a:srgbClr val="C00000"/>
                    </a:solidFill>
                  </a:rPr>
                  <a:t> (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400" dirty="0">
                    <a:solidFill>
                      <a:srgbClr val="C00000"/>
                    </a:solidFill>
                  </a:rPr>
                  <a:t>[] list)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{ 				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1400" dirty="0">
                    <a:solidFill>
                      <a:srgbClr val="C00000"/>
                    </a:solidFill>
                  </a:rPr>
                  <a:t>;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</a:t>
                </a:r>
                <a:r>
                  <a:rPr lang="en-US" sz="1400" dirty="0">
                    <a:solidFill>
                      <a:srgbClr val="0000FF"/>
                    </a:solidFill>
                  </a:rPr>
                  <a:t>for (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=0; 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&lt;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list.length</a:t>
                </a:r>
                <a:r>
                  <a:rPr lang="en-US" sz="1400" dirty="0">
                    <a:solidFill>
                      <a:srgbClr val="0000FF"/>
                    </a:solidFill>
                  </a:rPr>
                  <a:t>; 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++)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       { 					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          list[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] = 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read.nextDouble</a:t>
                </a:r>
                <a:r>
                  <a:rPr lang="en-US" sz="1400" dirty="0">
                    <a:solidFill>
                      <a:srgbClr val="0000FF"/>
                    </a:solidFill>
                  </a:rPr>
                  <a:t>();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       } // end for				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400" dirty="0">
                    <a:solidFill>
                      <a:srgbClr val="C00000"/>
                    </a:solidFill>
                  </a:rPr>
                  <a:t> max;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</a:t>
                </a:r>
                <a:r>
                  <a:rPr lang="en-US" sz="1400" dirty="0"/>
                  <a:t>for (</a:t>
                </a:r>
                <a:r>
                  <a:rPr lang="en-US" sz="1400" dirty="0" err="1"/>
                  <a:t>i</a:t>
                </a:r>
                <a:r>
                  <a:rPr lang="en-US" sz="1400" dirty="0"/>
                  <a:t>=0;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&lt;</a:t>
                </a:r>
                <a:r>
                  <a:rPr lang="en-US" sz="1400" dirty="0" err="1"/>
                  <a:t>list.length</a:t>
                </a:r>
                <a:r>
                  <a:rPr lang="en-US" sz="1400" dirty="0"/>
                  <a:t>;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++)</a:t>
                </a:r>
              </a:p>
              <a:p>
                <a:r>
                  <a:rPr lang="en-US" sz="1400" dirty="0"/>
                  <a:t>       { 					</a:t>
                </a:r>
              </a:p>
              <a:p>
                <a:r>
                  <a:rPr lang="en-US" sz="1400" dirty="0"/>
                  <a:t>       </a:t>
                </a:r>
                <a:r>
                  <a:rPr lang="en-US" sz="1400" dirty="0">
                    <a:solidFill>
                      <a:srgbClr val="00B050"/>
                    </a:solidFill>
                  </a:rPr>
                  <a:t>  if (list[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1400" dirty="0">
                    <a:solidFill>
                      <a:srgbClr val="00B050"/>
                    </a:solidFill>
                  </a:rPr>
                  <a:t>] &gt; max)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{ 						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   max = list[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1400" dirty="0">
                    <a:solidFill>
                      <a:srgbClr val="00B050"/>
                    </a:solidFill>
                  </a:rPr>
                  <a:t>];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   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int</a:t>
                </a:r>
                <a:r>
                  <a:rPr lang="en-US" sz="1400" dirty="0">
                    <a:solidFill>
                      <a:srgbClr val="00B05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00B050"/>
                    </a:solidFill>
                  </a:rPr>
                  <a:t> = 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1400" dirty="0">
                    <a:solidFill>
                      <a:srgbClr val="00B050"/>
                    </a:solidFill>
                  </a:rPr>
                  <a:t>;     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} //end if					</a:t>
                </a:r>
              </a:p>
              <a:p>
                <a:r>
                  <a:rPr lang="en-US" sz="1400" dirty="0"/>
                  <a:t>       }  //end for				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 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System.out.printf</a:t>
                </a:r>
                <a:r>
                  <a:rPr lang="en-US" sz="1400" dirty="0">
                    <a:solidFill>
                      <a:srgbClr val="C00000"/>
                    </a:solidFill>
                  </a:rPr>
                  <a:t> (“max = %d,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C00000"/>
                    </a:solidFill>
                  </a:rPr>
                  <a:t> =%d”, max,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C00000"/>
                    </a:solidFill>
                  </a:rPr>
                  <a:t>); 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} // end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findMax</a:t>
                </a:r>
                <a:endParaRPr lang="en-US" sz="1400" dirty="0">
                  <a:solidFill>
                    <a:srgbClr val="C00000"/>
                  </a:solidFill>
                </a:endParaRP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			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3528" y="1236822"/>
                <a:ext cx="450344" cy="413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2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3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4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5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6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7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8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9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10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11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12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13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14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15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16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17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18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19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20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971600" y="2844219"/>
              <a:ext cx="7560840" cy="86409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15615" y="4356387"/>
              <a:ext cx="7272809" cy="108012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1601" y="3924339"/>
              <a:ext cx="7560840" cy="1728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27583" y="2196147"/>
              <a:ext cx="7848873" cy="396044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51520" y="5116108"/>
            <a:ext cx="0" cy="257108"/>
          </a:xfrm>
          <a:prstGeom prst="line">
            <a:avLst/>
          </a:prstGeom>
          <a:ln w="28575">
            <a:solidFill>
              <a:srgbClr val="00B05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3568" y="5003016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3568" y="5651088"/>
            <a:ext cx="8280919" cy="22618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660232" y="5301208"/>
            <a:ext cx="1152128" cy="88210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372200" y="4005064"/>
            <a:ext cx="2448272" cy="1368152"/>
          </a:xfrm>
          <a:prstGeom prst="wedgeEllipseCallout">
            <a:avLst>
              <a:gd name="adj1" fmla="val -74644"/>
              <a:gd name="adj2" fmla="val 69710"/>
            </a:avLst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ERROR: cannot find symbol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rgbClr val="FFFF00"/>
                </a:solidFill>
              </a:rPr>
              <a:t>maxIndex</a:t>
            </a:r>
            <a:r>
              <a:rPr lang="en-US" sz="1600" dirty="0">
                <a:solidFill>
                  <a:schemeClr val="bg1"/>
                </a:solidFill>
              </a:rPr>
              <a:t> out of scope)</a:t>
            </a:r>
          </a:p>
        </p:txBody>
      </p:sp>
    </p:spTree>
    <p:extLst>
      <p:ext uri="{BB962C8B-B14F-4D97-AF65-F5344CB8AC3E}">
        <p14:creationId xmlns:p14="http://schemas.microsoft.com/office/powerpoint/2010/main" val="34582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 SCOPE RULES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example, the scope of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starts at line 5 and ends with the end of block in which it is declared (line 8).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3.1 VISIBILITY (4)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9512" y="1980123"/>
            <a:ext cx="8784977" cy="4401205"/>
            <a:chOff x="179512" y="1980123"/>
            <a:chExt cx="8784977" cy="4401205"/>
          </a:xfrm>
        </p:grpSpPr>
        <p:grpSp>
          <p:nvGrpSpPr>
            <p:cNvPr id="26" name="Group 25"/>
            <p:cNvGrpSpPr/>
            <p:nvPr/>
          </p:nvGrpSpPr>
          <p:grpSpPr>
            <a:xfrm>
              <a:off x="179512" y="1980123"/>
              <a:ext cx="8784977" cy="4401205"/>
              <a:chOff x="323528" y="1236822"/>
              <a:chExt cx="7848873" cy="4138538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88528" y="1236822"/>
                <a:ext cx="7383873" cy="4138538"/>
              </a:xfrm>
              <a:prstGeom prst="rect">
                <a:avLst/>
              </a:prstGeom>
              <a:solidFill>
                <a:schemeClr val="bg2"/>
              </a:solidFill>
              <a:ln w="28575" cap="rnd" cmpd="thickThin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400" dirty="0">
                  <a:solidFill>
                    <a:srgbClr val="00B0F0"/>
                  </a:solidFill>
                </a:endParaRPr>
              </a:p>
              <a:p>
                <a:r>
                  <a:rPr lang="en-US" sz="1400" dirty="0">
                    <a:solidFill>
                      <a:srgbClr val="FF33CC"/>
                    </a:solidFill>
                  </a:rPr>
                  <a:t>  </a:t>
                </a:r>
                <a:r>
                  <a:rPr lang="en-US" sz="1400" dirty="0">
                    <a:solidFill>
                      <a:srgbClr val="C00000"/>
                    </a:solidFill>
                  </a:rPr>
                  <a:t>public static void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findMax</a:t>
                </a:r>
                <a:r>
                  <a:rPr lang="en-US" sz="1400" dirty="0">
                    <a:solidFill>
                      <a:srgbClr val="C00000"/>
                    </a:solidFill>
                  </a:rPr>
                  <a:t> (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400" dirty="0">
                    <a:solidFill>
                      <a:srgbClr val="C00000"/>
                    </a:solidFill>
                  </a:rPr>
                  <a:t>[] list)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{ 				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C00000"/>
                    </a:solidFill>
                  </a:rPr>
                  <a:t>;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</a:t>
                </a:r>
                <a:r>
                  <a:rPr lang="en-US" sz="1400" dirty="0">
                    <a:solidFill>
                      <a:srgbClr val="0000FF"/>
                    </a:solidFill>
                  </a:rPr>
                  <a:t>for (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sz="1400" dirty="0">
                    <a:solidFill>
                      <a:srgbClr val="0000FF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=0; 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&lt;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list.length</a:t>
                </a:r>
                <a:r>
                  <a:rPr lang="en-US" sz="1400" dirty="0">
                    <a:solidFill>
                      <a:srgbClr val="0000FF"/>
                    </a:solidFill>
                  </a:rPr>
                  <a:t>; 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++)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       { 					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          list[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] = 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read.nextDouble</a:t>
                </a:r>
                <a:r>
                  <a:rPr lang="en-US" sz="1400" dirty="0">
                    <a:solidFill>
                      <a:srgbClr val="0000FF"/>
                    </a:solidFill>
                  </a:rPr>
                  <a:t>();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       } // end for				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400" dirty="0">
                    <a:solidFill>
                      <a:srgbClr val="C00000"/>
                    </a:solidFill>
                  </a:rPr>
                  <a:t> max;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</a:t>
                </a:r>
                <a:r>
                  <a:rPr lang="en-US" sz="1400" dirty="0"/>
                  <a:t>for (</a:t>
                </a:r>
                <a:r>
                  <a:rPr lang="en-US" sz="1400" dirty="0" err="1"/>
                  <a:t>i</a:t>
                </a:r>
                <a:r>
                  <a:rPr lang="en-US" sz="1400" dirty="0"/>
                  <a:t>=0;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&lt;</a:t>
                </a:r>
                <a:r>
                  <a:rPr lang="en-US" sz="1400" dirty="0" err="1"/>
                  <a:t>list.length</a:t>
                </a:r>
                <a:r>
                  <a:rPr lang="en-US" sz="1400" dirty="0"/>
                  <a:t>;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++)</a:t>
                </a:r>
              </a:p>
              <a:p>
                <a:r>
                  <a:rPr lang="en-US" sz="1400" dirty="0"/>
                  <a:t>       { 					</a:t>
                </a:r>
              </a:p>
              <a:p>
                <a:r>
                  <a:rPr lang="en-US" sz="1400" dirty="0"/>
                  <a:t>       </a:t>
                </a:r>
                <a:r>
                  <a:rPr lang="en-US" sz="1400" dirty="0">
                    <a:solidFill>
                      <a:srgbClr val="00B050"/>
                    </a:solidFill>
                  </a:rPr>
                  <a:t>  if (list[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1400" dirty="0">
                    <a:solidFill>
                      <a:srgbClr val="00B050"/>
                    </a:solidFill>
                  </a:rPr>
                  <a:t>] &gt; max)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{ 						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   max = list[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1400" dirty="0">
                    <a:solidFill>
                      <a:srgbClr val="00B050"/>
                    </a:solidFill>
                  </a:rPr>
                  <a:t>];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   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00B050"/>
                    </a:solidFill>
                  </a:rPr>
                  <a:t> = 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1400" dirty="0">
                    <a:solidFill>
                      <a:srgbClr val="00B050"/>
                    </a:solidFill>
                  </a:rPr>
                  <a:t>;     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} //end if					</a:t>
                </a:r>
              </a:p>
              <a:p>
                <a:r>
                  <a:rPr lang="en-US" sz="1400" dirty="0"/>
                  <a:t>       }  //end for				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 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System.out.printf</a:t>
                </a:r>
                <a:r>
                  <a:rPr lang="en-US" sz="1400" dirty="0">
                    <a:solidFill>
                      <a:srgbClr val="C00000"/>
                    </a:solidFill>
                  </a:rPr>
                  <a:t> (“max = %d,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C00000"/>
                    </a:solidFill>
                  </a:rPr>
                  <a:t> =%d”, max,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C00000"/>
                    </a:solidFill>
                  </a:rPr>
                  <a:t>); 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} // end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findMax</a:t>
                </a:r>
                <a:endParaRPr lang="en-US" sz="1400" dirty="0">
                  <a:solidFill>
                    <a:srgbClr val="C00000"/>
                  </a:solidFill>
                </a:endParaRP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			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3528" y="1236822"/>
                <a:ext cx="450344" cy="413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2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3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4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5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6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7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8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9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10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11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12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13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14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15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16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17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18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19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20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971600" y="2844219"/>
              <a:ext cx="7560840" cy="86409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15615" y="4356387"/>
              <a:ext cx="7272809" cy="108012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1601" y="3924339"/>
              <a:ext cx="7560840" cy="1728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27583" y="2196147"/>
              <a:ext cx="7848873" cy="396044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51520" y="2966028"/>
            <a:ext cx="0" cy="678996"/>
          </a:xfrm>
          <a:prstGeom prst="line">
            <a:avLst/>
          </a:prstGeom>
          <a:ln w="28575">
            <a:solidFill>
              <a:srgbClr val="0000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3568" y="2852936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3568" y="3933056"/>
            <a:ext cx="8280919" cy="1326712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3779912" y="4377663"/>
            <a:ext cx="1152128" cy="88210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6372200" y="4005064"/>
            <a:ext cx="2448272" cy="1368152"/>
          </a:xfrm>
          <a:prstGeom prst="wedgeEllipseCallout">
            <a:avLst>
              <a:gd name="adj1" fmla="val -112363"/>
              <a:gd name="adj2" fmla="val -33520"/>
            </a:avLst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ERROR: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Cannot find symbol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out of scope)</a:t>
            </a:r>
          </a:p>
        </p:txBody>
      </p:sp>
    </p:spTree>
    <p:extLst>
      <p:ext uri="{BB962C8B-B14F-4D97-AF65-F5344CB8AC3E}">
        <p14:creationId xmlns:p14="http://schemas.microsoft.com/office/powerpoint/2010/main" val="318561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 SCOPE RULES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statement with a single statement is considered a block. Therefore, the scope of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from line 5 to 6.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3.1 VISIBILITY (5)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9512" y="1980123"/>
            <a:ext cx="8784977" cy="4401205"/>
            <a:chOff x="179512" y="1980123"/>
            <a:chExt cx="8784977" cy="4401205"/>
          </a:xfrm>
        </p:grpSpPr>
        <p:grpSp>
          <p:nvGrpSpPr>
            <p:cNvPr id="26" name="Group 25"/>
            <p:cNvGrpSpPr/>
            <p:nvPr/>
          </p:nvGrpSpPr>
          <p:grpSpPr>
            <a:xfrm>
              <a:off x="179512" y="1980123"/>
              <a:ext cx="8784977" cy="4401205"/>
              <a:chOff x="323528" y="1236822"/>
              <a:chExt cx="7848873" cy="4138538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88528" y="1236822"/>
                <a:ext cx="7383873" cy="4138538"/>
              </a:xfrm>
              <a:prstGeom prst="rect">
                <a:avLst/>
              </a:prstGeom>
              <a:solidFill>
                <a:schemeClr val="bg2"/>
              </a:solidFill>
              <a:ln w="28575" cap="rnd" cmpd="thickThin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400" dirty="0">
                  <a:solidFill>
                    <a:srgbClr val="00B0F0"/>
                  </a:solidFill>
                </a:endParaRPr>
              </a:p>
              <a:p>
                <a:r>
                  <a:rPr lang="en-US" sz="1400" dirty="0">
                    <a:solidFill>
                      <a:srgbClr val="FF33CC"/>
                    </a:solidFill>
                  </a:rPr>
                  <a:t>  </a:t>
                </a:r>
                <a:r>
                  <a:rPr lang="en-US" sz="1400" dirty="0">
                    <a:solidFill>
                      <a:srgbClr val="C00000"/>
                    </a:solidFill>
                  </a:rPr>
                  <a:t>public static void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findMax</a:t>
                </a:r>
                <a:r>
                  <a:rPr lang="en-US" sz="1400" dirty="0">
                    <a:solidFill>
                      <a:srgbClr val="C00000"/>
                    </a:solidFill>
                  </a:rPr>
                  <a:t> (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400" dirty="0">
                    <a:solidFill>
                      <a:srgbClr val="C00000"/>
                    </a:solidFill>
                  </a:rPr>
                  <a:t>[] list)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{ 				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C00000"/>
                    </a:solidFill>
                  </a:rPr>
                  <a:t>;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</a:t>
                </a:r>
                <a:r>
                  <a:rPr lang="en-US" sz="1400" dirty="0">
                    <a:solidFill>
                      <a:srgbClr val="0000FF"/>
                    </a:solidFill>
                  </a:rPr>
                  <a:t>for (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sz="1400" dirty="0">
                    <a:solidFill>
                      <a:srgbClr val="0000FF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=0; 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&lt;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list.length</a:t>
                </a:r>
                <a:r>
                  <a:rPr lang="en-US" sz="1400" dirty="0">
                    <a:solidFill>
                      <a:srgbClr val="0000FF"/>
                    </a:solidFill>
                  </a:rPr>
                  <a:t>; 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++)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       list[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400" dirty="0">
                    <a:solidFill>
                      <a:srgbClr val="0000FF"/>
                    </a:solidFill>
                  </a:rPr>
                  <a:t>] = 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read.nextDouble</a:t>
                </a:r>
                <a:r>
                  <a:rPr lang="en-US" sz="1400" dirty="0">
                    <a:solidFill>
                      <a:srgbClr val="0000FF"/>
                    </a:solidFill>
                  </a:rPr>
                  <a:t>();</a:t>
                </a:r>
              </a:p>
              <a:p>
                <a:endParaRPr lang="en-US" sz="1400" dirty="0">
                  <a:solidFill>
                    <a:srgbClr val="C00000"/>
                  </a:solidFill>
                </a:endParaRPr>
              </a:p>
              <a:p>
                <a:endParaRPr lang="en-US" sz="1400" dirty="0">
                  <a:solidFill>
                    <a:srgbClr val="C00000"/>
                  </a:solidFill>
                </a:endParaRP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400" dirty="0">
                    <a:solidFill>
                      <a:srgbClr val="C00000"/>
                    </a:solidFill>
                  </a:rPr>
                  <a:t> max;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</a:t>
                </a:r>
                <a:r>
                  <a:rPr lang="en-US" sz="1400" dirty="0"/>
                  <a:t>for (</a:t>
                </a:r>
                <a:r>
                  <a:rPr lang="en-US" sz="1400" dirty="0" err="1"/>
                  <a:t>i</a:t>
                </a:r>
                <a:r>
                  <a:rPr lang="en-US" sz="1400" dirty="0"/>
                  <a:t>=0;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&lt;</a:t>
                </a:r>
                <a:r>
                  <a:rPr lang="en-US" sz="1400" dirty="0" err="1"/>
                  <a:t>list.length</a:t>
                </a:r>
                <a:r>
                  <a:rPr lang="en-US" sz="1400" dirty="0"/>
                  <a:t>;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++)</a:t>
                </a:r>
              </a:p>
              <a:p>
                <a:r>
                  <a:rPr lang="en-US" sz="1400" dirty="0"/>
                  <a:t>       { 					</a:t>
                </a:r>
              </a:p>
              <a:p>
                <a:r>
                  <a:rPr lang="en-US" sz="1400" dirty="0"/>
                  <a:t>       </a:t>
                </a:r>
                <a:r>
                  <a:rPr lang="en-US" sz="1400" dirty="0">
                    <a:solidFill>
                      <a:srgbClr val="00B050"/>
                    </a:solidFill>
                  </a:rPr>
                  <a:t>  if (list[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1400" dirty="0">
                    <a:solidFill>
                      <a:srgbClr val="00B050"/>
                    </a:solidFill>
                  </a:rPr>
                  <a:t>] &gt; max)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{ 						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   max = list[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1400" dirty="0">
                    <a:solidFill>
                      <a:srgbClr val="00B050"/>
                    </a:solidFill>
                  </a:rPr>
                  <a:t>];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   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00B050"/>
                    </a:solidFill>
                  </a:rPr>
                  <a:t> = </a:t>
                </a:r>
                <a:r>
                  <a:rPr lang="en-US" sz="14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1400" dirty="0">
                    <a:solidFill>
                      <a:srgbClr val="00B050"/>
                    </a:solidFill>
                  </a:rPr>
                  <a:t>;     </a:t>
                </a: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            } //end if					</a:t>
                </a:r>
              </a:p>
              <a:p>
                <a:r>
                  <a:rPr lang="en-US" sz="1400" dirty="0"/>
                  <a:t>       }  //end for				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 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System.out.printf</a:t>
                </a:r>
                <a:r>
                  <a:rPr lang="en-US" sz="1400" dirty="0">
                    <a:solidFill>
                      <a:srgbClr val="C00000"/>
                    </a:solidFill>
                  </a:rPr>
                  <a:t> (“max = %d,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C00000"/>
                    </a:solidFill>
                  </a:rPr>
                  <a:t> =%d”, max,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maxIndex</a:t>
                </a:r>
                <a:r>
                  <a:rPr lang="en-US" sz="1400" dirty="0">
                    <a:solidFill>
                      <a:srgbClr val="C00000"/>
                    </a:solidFill>
                  </a:rPr>
                  <a:t>); </a:t>
                </a:r>
              </a:p>
              <a:p>
                <a:r>
                  <a:rPr lang="en-US" sz="1400" dirty="0">
                    <a:solidFill>
                      <a:srgbClr val="C00000"/>
                    </a:solidFill>
                  </a:rPr>
                  <a:t>   } // end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findMax</a:t>
                </a:r>
                <a:endParaRPr lang="en-US" sz="1400" dirty="0">
                  <a:solidFill>
                    <a:srgbClr val="C00000"/>
                  </a:solidFill>
                </a:endParaRPr>
              </a:p>
              <a:p>
                <a:r>
                  <a:rPr lang="en-US" sz="1400" dirty="0">
                    <a:solidFill>
                      <a:srgbClr val="00B050"/>
                    </a:solidFill>
                  </a:rPr>
                  <a:t>			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3528" y="1236822"/>
                <a:ext cx="450344" cy="413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2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3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4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5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6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7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8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9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10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11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12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13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14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15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16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17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18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19</a:t>
                </a:r>
              </a:p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20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971600" y="2844219"/>
              <a:ext cx="7560840" cy="584781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15615" y="4356387"/>
              <a:ext cx="7272809" cy="108012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1601" y="3924339"/>
              <a:ext cx="7560840" cy="1728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27583" y="2196147"/>
              <a:ext cx="7848873" cy="396044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51520" y="2966028"/>
            <a:ext cx="0" cy="246948"/>
          </a:xfrm>
          <a:prstGeom prst="line">
            <a:avLst/>
          </a:prstGeom>
          <a:ln w="28575">
            <a:solidFill>
              <a:srgbClr val="0000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3568" y="2852936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3568" y="3933056"/>
            <a:ext cx="8280919" cy="1326712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3779912" y="4377663"/>
            <a:ext cx="1152128" cy="88210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6372200" y="4005064"/>
            <a:ext cx="2448272" cy="1368152"/>
          </a:xfrm>
          <a:prstGeom prst="wedgeEllipseCallout">
            <a:avLst>
              <a:gd name="adj1" fmla="val -112363"/>
              <a:gd name="adj2" fmla="val -33520"/>
            </a:avLst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ERROR: cannot find symbol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out of scope)</a:t>
            </a:r>
          </a:p>
        </p:txBody>
      </p:sp>
    </p:spTree>
    <p:extLst>
      <p:ext uri="{BB962C8B-B14F-4D97-AF65-F5344CB8AC3E}">
        <p14:creationId xmlns:p14="http://schemas.microsoft.com/office/powerpoint/2010/main" val="228121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 SCOPE RULES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lvl="1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statement is considered to be a block, even if it consisted of a single statement.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216479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9512" y="2564904"/>
            <a:ext cx="8784977" cy="2893100"/>
            <a:chOff x="323528" y="1236822"/>
            <a:chExt cx="7848873" cy="2720438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272043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public static void </a:t>
              </a:r>
              <a:r>
                <a:rPr lang="en-US" sz="1400" dirty="0" err="1">
                  <a:solidFill>
                    <a:srgbClr val="0000FF"/>
                  </a:solidFill>
                </a:rPr>
                <a:t>ayKalam</a:t>
              </a:r>
              <a:r>
                <a:rPr lang="en-US" sz="1400" dirty="0">
                  <a:solidFill>
                    <a:srgbClr val="0000FF"/>
                  </a:solidFill>
                </a:rPr>
                <a:t>()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/>
                <a:t>,  </a:t>
              </a:r>
              <a:r>
                <a:rPr lang="en-US" sz="1400" dirty="0" err="1">
                  <a:solidFill>
                    <a:srgbClr val="0000FF"/>
                  </a:solidFill>
                </a:rPr>
                <a:t>maxIndex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= 0, </a:t>
              </a:r>
              <a:r>
                <a:rPr lang="en-US" sz="1400" dirty="0">
                  <a:solidFill>
                    <a:srgbClr val="0000FF"/>
                  </a:solidFill>
                </a:rPr>
                <a:t>size </a:t>
              </a:r>
              <a:r>
                <a:rPr lang="en-US" sz="1400" dirty="0"/>
                <a:t>= 100;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// block 1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for </a:t>
              </a:r>
              <a:r>
                <a:rPr lang="en-US" sz="1400" dirty="0"/>
                <a:t>(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/>
                <a:t> = 0;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/>
                <a:t> &lt; </a:t>
              </a:r>
              <a:r>
                <a:rPr lang="en-US" sz="1400" dirty="0">
                  <a:solidFill>
                    <a:srgbClr val="0000FF"/>
                  </a:solidFill>
                </a:rPr>
                <a:t>size</a:t>
              </a:r>
              <a:r>
                <a:rPr lang="en-US" sz="1400" dirty="0"/>
                <a:t>;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/>
                <a:t>++)</a:t>
              </a:r>
            </a:p>
            <a:p>
              <a:r>
                <a:rPr lang="en-US" sz="1400" dirty="0"/>
                <a:t>  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maxIndex</a:t>
              </a:r>
              <a:r>
                <a:rPr lang="en-US" sz="1400" dirty="0"/>
                <a:t>++;</a:t>
              </a:r>
            </a:p>
            <a:p>
              <a:r>
                <a:rPr lang="en-US" sz="1400" dirty="0" err="1">
                  <a:solidFill>
                    <a:srgbClr val="00B0F0"/>
                  </a:solidFill>
                </a:rPr>
                <a:t>System.out.println</a:t>
              </a:r>
              <a:r>
                <a:rPr lang="en-US" sz="1400" dirty="0"/>
                <a:t> (“Last value of </a:t>
              </a:r>
              <a:r>
                <a:rPr lang="en-US" sz="1400" dirty="0" err="1"/>
                <a:t>i</a:t>
              </a:r>
              <a:r>
                <a:rPr lang="en-US" sz="1400" dirty="0"/>
                <a:t>= “ +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/>
                <a:t>); </a:t>
              </a:r>
            </a:p>
            <a:p>
              <a:endParaRPr lang="en-US" sz="1400" dirty="0"/>
            </a:p>
            <a:p>
              <a:r>
                <a:rPr lang="en-US" sz="1400" dirty="0">
                  <a:solidFill>
                    <a:srgbClr val="00B050"/>
                  </a:solidFill>
                </a:rPr>
                <a:t>// block 2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for</a:t>
              </a:r>
              <a:r>
                <a:rPr lang="en-US" sz="1400" dirty="0"/>
                <a:t> (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count </a:t>
              </a:r>
              <a:r>
                <a:rPr lang="en-US" sz="1400" dirty="0"/>
                <a:t>= 0;</a:t>
              </a:r>
              <a:r>
                <a:rPr lang="en-US" sz="1400" dirty="0">
                  <a:solidFill>
                    <a:srgbClr val="0000FF"/>
                  </a:solidFill>
                </a:rPr>
                <a:t>  count </a:t>
              </a:r>
              <a:r>
                <a:rPr lang="en-US" sz="1400" dirty="0"/>
                <a:t>&lt;</a:t>
              </a:r>
              <a:r>
                <a:rPr lang="en-US" sz="1400" dirty="0">
                  <a:solidFill>
                    <a:srgbClr val="0000FF"/>
                  </a:solidFill>
                </a:rPr>
                <a:t> size; count</a:t>
              </a:r>
              <a:r>
                <a:rPr lang="en-US" sz="1400" dirty="0"/>
                <a:t>++)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>
                  <a:solidFill>
                    <a:srgbClr val="0000FF"/>
                  </a:solidFill>
                </a:rPr>
                <a:t>   </a:t>
              </a:r>
              <a:r>
                <a:rPr lang="en-US" sz="1400" dirty="0" err="1">
                  <a:solidFill>
                    <a:srgbClr val="0000FF"/>
                  </a:solidFill>
                </a:rPr>
                <a:t>maxIndex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=</a:t>
              </a:r>
              <a:r>
                <a:rPr lang="en-US" sz="1400" dirty="0">
                  <a:solidFill>
                    <a:srgbClr val="0000FF"/>
                  </a:solidFill>
                </a:rPr>
                <a:t> count</a:t>
              </a:r>
              <a:r>
                <a:rPr lang="en-US" sz="1400" dirty="0"/>
                <a:t>;</a:t>
              </a:r>
            </a:p>
            <a:p>
              <a:r>
                <a:rPr lang="en-US" sz="1400" dirty="0" err="1">
                  <a:solidFill>
                    <a:srgbClr val="00B0F0"/>
                  </a:solidFill>
                </a:rPr>
                <a:t>System.out.println</a:t>
              </a:r>
              <a:r>
                <a:rPr lang="en-US" sz="1400" dirty="0"/>
                <a:t> (“Last value of count= “ + </a:t>
              </a:r>
              <a:r>
                <a:rPr lang="en-US" sz="1400" dirty="0">
                  <a:solidFill>
                    <a:srgbClr val="0000FF"/>
                  </a:solidFill>
                </a:rPr>
                <a:t>count</a:t>
              </a:r>
              <a:r>
                <a:rPr lang="en-US" sz="1400" dirty="0"/>
                <a:t>);</a:t>
              </a:r>
            </a:p>
            <a:p>
              <a:r>
                <a:rPr lang="en-US" sz="1400" dirty="0"/>
                <a:t>} </a:t>
              </a:r>
              <a:r>
                <a:rPr lang="en-US" sz="1400" dirty="0">
                  <a:solidFill>
                    <a:srgbClr val="00B050"/>
                  </a:solidFill>
                </a:rPr>
                <a:t>//end </a:t>
              </a:r>
              <a:r>
                <a:rPr lang="en-US" sz="1400" dirty="0" err="1">
                  <a:solidFill>
                    <a:srgbClr val="00B050"/>
                  </a:solidFill>
                </a:rPr>
                <a:t>ayKalam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272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3.1 VISIBILITY (6)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1770" y="3212976"/>
            <a:ext cx="8280919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3568" y="4293096"/>
            <a:ext cx="8280919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3568" y="2996952"/>
            <a:ext cx="8280919" cy="216024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//SCOPE : line 3 to line 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3568" y="4509120"/>
            <a:ext cx="8280919" cy="216024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//SCOPE of </a:t>
            </a:r>
            <a:r>
              <a:rPr lang="en-US" b="1" dirty="0">
                <a:solidFill>
                  <a:srgbClr val="0000FF"/>
                </a:solidFill>
              </a:rPr>
              <a:t>count</a:t>
            </a:r>
            <a:r>
              <a:rPr lang="en-US" b="1" dirty="0"/>
              <a:t>: line 10 to line 11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6372200" y="4941168"/>
            <a:ext cx="2448272" cy="1368152"/>
          </a:xfrm>
          <a:prstGeom prst="wedgeEllipseCallout">
            <a:avLst>
              <a:gd name="adj1" fmla="val -95352"/>
              <a:gd name="adj2" fmla="val -40138"/>
            </a:avLst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ERROR: cannot find symbol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FFFF00"/>
                </a:solidFill>
              </a:rPr>
              <a:t>count</a:t>
            </a:r>
            <a:r>
              <a:rPr lang="en-US" sz="1600" dirty="0">
                <a:solidFill>
                  <a:schemeClr val="bg1"/>
                </a:solidFill>
              </a:rPr>
              <a:t> out of scope)</a:t>
            </a:r>
          </a:p>
        </p:txBody>
      </p:sp>
      <p:sp>
        <p:nvSpPr>
          <p:cNvPr id="27" name="Multiply 26"/>
          <p:cNvSpPr/>
          <p:nvPr/>
        </p:nvSpPr>
        <p:spPr>
          <a:xfrm>
            <a:off x="4247963" y="5075233"/>
            <a:ext cx="1152128" cy="88210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3568" y="4941168"/>
            <a:ext cx="8280919" cy="21602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9512" y="2924944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9512" y="2924944"/>
            <a:ext cx="0" cy="23762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9512" y="5301208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45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2" grpId="0" animBg="1"/>
      <p:bldP spid="14" grpId="0" animBg="1"/>
      <p:bldP spid="19" grpId="0" animBg="1"/>
      <p:bldP spid="20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 SCOPE RULES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lvl="1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Also, you can have a block with the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statement.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55679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9512" y="1976060"/>
            <a:ext cx="8784977" cy="2246769"/>
            <a:chOff x="323528" y="1236822"/>
            <a:chExt cx="7848873" cy="2112681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211268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public static </a:t>
              </a:r>
              <a:r>
                <a:rPr lang="en-US" sz="1400" dirty="0" err="1">
                  <a:solidFill>
                    <a:srgbClr val="00B0F0"/>
                  </a:solidFill>
                </a:rPr>
                <a:t>boolean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isSquare</a:t>
              </a:r>
              <a:r>
                <a:rPr lang="en-US" sz="1400" dirty="0">
                  <a:solidFill>
                    <a:srgbClr val="0000FF"/>
                  </a:solidFill>
                </a:rPr>
                <a:t>()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number </a:t>
              </a:r>
              <a:r>
                <a:rPr lang="en-US" sz="1400" dirty="0"/>
                <a:t>= 10,  </a:t>
              </a:r>
              <a:r>
                <a:rPr lang="en-US" sz="1400" dirty="0">
                  <a:solidFill>
                    <a:srgbClr val="0000FF"/>
                  </a:solidFill>
                </a:rPr>
                <a:t>square =</a:t>
              </a:r>
              <a:r>
                <a:rPr lang="en-US" sz="1400" dirty="0"/>
                <a:t> 100;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if 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0000FF"/>
                  </a:solidFill>
                </a:rPr>
                <a:t>number &lt; square</a:t>
              </a:r>
              <a:r>
                <a:rPr lang="en-US" sz="1400" dirty="0"/>
                <a:t>)</a:t>
              </a:r>
            </a:p>
            <a:p>
              <a:r>
                <a:rPr lang="en-US" sz="1400" dirty="0"/>
                <a:t>  {</a:t>
              </a:r>
            </a:p>
            <a:p>
              <a:r>
                <a:rPr lang="en-US" sz="1400" dirty="0"/>
                <a:t>   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B0F0"/>
                  </a:solidFill>
                </a:rPr>
                <a:t>boolean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exp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=</a:t>
              </a:r>
              <a:r>
                <a:rPr lang="en-US" sz="1400" dirty="0">
                  <a:solidFill>
                    <a:srgbClr val="0000FF"/>
                  </a:solidFill>
                </a:rPr>
                <a:t> true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 </a:t>
              </a:r>
              <a:r>
                <a:rPr lang="en-US" sz="1400" dirty="0" err="1">
                  <a:solidFill>
                    <a:srgbClr val="00B0F0"/>
                  </a:solidFill>
                </a:rPr>
                <a:t>System.out.println</a:t>
              </a:r>
              <a:r>
                <a:rPr lang="en-US" sz="1400" dirty="0"/>
                <a:t> (</a:t>
              </a:r>
              <a:r>
                <a:rPr lang="en-US" sz="1400" dirty="0" err="1">
                  <a:solidFill>
                    <a:srgbClr val="0000FF"/>
                  </a:solidFill>
                </a:rPr>
                <a:t>exp</a:t>
              </a:r>
              <a:r>
                <a:rPr lang="en-US" sz="1400" dirty="0"/>
                <a:t>);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</a:t>
              </a:r>
              <a:r>
                <a:rPr lang="en-US" sz="1400" dirty="0"/>
                <a:t>}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return </a:t>
              </a:r>
              <a:r>
                <a:rPr lang="en-US" sz="1400" dirty="0" err="1">
                  <a:solidFill>
                    <a:srgbClr val="0000FF"/>
                  </a:solidFill>
                </a:rPr>
                <a:t>exp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}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</a:rPr>
                <a:t>// end </a:t>
              </a:r>
              <a:r>
                <a:rPr lang="en-US" sz="1400" dirty="0" err="1">
                  <a:solidFill>
                    <a:srgbClr val="00B050"/>
                  </a:solidFill>
                </a:rPr>
                <a:t>isSquare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211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3.1 VISIBILITY (7)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1770" y="2852936"/>
            <a:ext cx="8280919" cy="86409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3568" y="3068960"/>
            <a:ext cx="8280919" cy="216024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//SCOPE : line 6 to line 8</a:t>
            </a:r>
          </a:p>
        </p:txBody>
      </p:sp>
      <p:sp>
        <p:nvSpPr>
          <p:cNvPr id="27" name="Multiply 26"/>
          <p:cNvSpPr/>
          <p:nvPr/>
        </p:nvSpPr>
        <p:spPr>
          <a:xfrm>
            <a:off x="4067944" y="3383991"/>
            <a:ext cx="1152128" cy="88210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3568" y="3717032"/>
            <a:ext cx="8280919" cy="21602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9512" y="2348880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9512" y="2348880"/>
            <a:ext cx="0" cy="16561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9512" y="4005064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79512" y="4636874"/>
            <a:ext cx="8784977" cy="1600438"/>
            <a:chOff x="323528" y="1236822"/>
            <a:chExt cx="7848873" cy="1504924"/>
          </a:xfrm>
        </p:grpSpPr>
        <p:sp>
          <p:nvSpPr>
            <p:cNvPr id="33" name="TextBox 32"/>
            <p:cNvSpPr txBox="1"/>
            <p:nvPr/>
          </p:nvSpPr>
          <p:spPr>
            <a:xfrm>
              <a:off x="788528" y="1236822"/>
              <a:ext cx="7383873" cy="1504923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public static </a:t>
              </a:r>
              <a:r>
                <a:rPr lang="en-US" sz="1400" dirty="0" err="1">
                  <a:solidFill>
                    <a:srgbClr val="00B0F0"/>
                  </a:solidFill>
                </a:rPr>
                <a:t>boolean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isSquare</a:t>
              </a:r>
              <a:r>
                <a:rPr lang="en-US" sz="1400" dirty="0">
                  <a:solidFill>
                    <a:srgbClr val="0000FF"/>
                  </a:solidFill>
                </a:rPr>
                <a:t>()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number </a:t>
              </a:r>
              <a:r>
                <a:rPr lang="en-US" sz="1400" dirty="0"/>
                <a:t>= 10,  </a:t>
              </a:r>
              <a:r>
                <a:rPr lang="en-US" sz="1400" dirty="0">
                  <a:solidFill>
                    <a:srgbClr val="0000FF"/>
                  </a:solidFill>
                </a:rPr>
                <a:t>square =</a:t>
              </a:r>
              <a:r>
                <a:rPr lang="en-US" sz="1400" dirty="0"/>
                <a:t> 100;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if 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0000FF"/>
                  </a:solidFill>
                </a:rPr>
                <a:t>number &lt; square</a:t>
              </a:r>
              <a:r>
                <a:rPr lang="en-US" sz="1400" dirty="0"/>
                <a:t>)</a:t>
              </a:r>
            </a:p>
            <a:p>
              <a:r>
                <a:rPr lang="en-US" sz="1400" dirty="0"/>
                <a:t>   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B0F0"/>
                  </a:solidFill>
                </a:rPr>
                <a:t>boolean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exp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=</a:t>
              </a:r>
              <a:r>
                <a:rPr lang="en-US" sz="1400" dirty="0">
                  <a:solidFill>
                    <a:srgbClr val="0000FF"/>
                  </a:solidFill>
                </a:rPr>
                <a:t> true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return </a:t>
              </a:r>
              <a:r>
                <a:rPr lang="en-US" sz="1400" dirty="0" err="1">
                  <a:solidFill>
                    <a:srgbClr val="0000FF"/>
                  </a:solidFill>
                </a:rPr>
                <a:t>exp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}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</a:rPr>
                <a:t>// end </a:t>
              </a:r>
              <a:r>
                <a:rPr lang="en-US" sz="1400" dirty="0" err="1">
                  <a:solidFill>
                    <a:srgbClr val="00B050"/>
                  </a:solidFill>
                </a:rPr>
                <a:t>isSquare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3528" y="1236822"/>
              <a:ext cx="450344" cy="1504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6372200" y="3645024"/>
            <a:ext cx="2448272" cy="1368152"/>
          </a:xfrm>
          <a:prstGeom prst="wedgeEllipseCallout">
            <a:avLst>
              <a:gd name="adj1" fmla="val -95352"/>
              <a:gd name="adj2" fmla="val -40138"/>
            </a:avLst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ERROR: cannot find symbol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rgbClr val="FFFF00"/>
                </a:solidFill>
              </a:rPr>
              <a:t>exp</a:t>
            </a:r>
            <a:r>
              <a:rPr lang="en-US" sz="1600" dirty="0">
                <a:solidFill>
                  <a:schemeClr val="bg1"/>
                </a:solidFill>
              </a:rPr>
              <a:t> out of scope)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9512" y="5011435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9512" y="5011435"/>
            <a:ext cx="0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9512" y="6091555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528" y="422108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lvl="1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the example below does not work: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3568" y="5517232"/>
            <a:ext cx="8280919" cy="21602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/>
          </a:p>
        </p:txBody>
      </p:sp>
      <p:sp>
        <p:nvSpPr>
          <p:cNvPr id="40" name="Multiply 39"/>
          <p:cNvSpPr/>
          <p:nvPr/>
        </p:nvSpPr>
        <p:spPr>
          <a:xfrm>
            <a:off x="4139952" y="5139183"/>
            <a:ext cx="1152128" cy="88210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Callout 40"/>
          <p:cNvSpPr/>
          <p:nvPr/>
        </p:nvSpPr>
        <p:spPr>
          <a:xfrm>
            <a:off x="6444208" y="5067175"/>
            <a:ext cx="2448272" cy="1098129"/>
          </a:xfrm>
          <a:prstGeom prst="wedgeEllipseCallout">
            <a:avLst>
              <a:gd name="adj1" fmla="val -94983"/>
              <a:gd name="adj2" fmla="val 1171"/>
            </a:avLst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ERROR: declaration not allowed here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3528" y="6309320"/>
            <a:ext cx="864096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000" lvl="1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single-statement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also considered a block</a:t>
            </a:r>
          </a:p>
        </p:txBody>
      </p:sp>
    </p:spTree>
    <p:extLst>
      <p:ext uri="{BB962C8B-B14F-4D97-AF65-F5344CB8AC3E}">
        <p14:creationId xmlns:p14="http://schemas.microsoft.com/office/powerpoint/2010/main" val="38863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2" grpId="0" animBg="1"/>
      <p:bldP spid="14" grpId="0" animBg="1"/>
      <p:bldP spid="20" grpId="0" animBg="1"/>
      <p:bldP spid="27" grpId="0" animBg="1"/>
      <p:bldP spid="28" grpId="0" animBg="1"/>
      <p:bldP spid="24" grpId="0" animBg="1"/>
      <p:bldP spid="38" grpId="0"/>
      <p:bldP spid="39" grpId="0" animBg="1"/>
      <p:bldP spid="40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 SCOPE RULES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non-static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identifier (variable/method)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000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declared without the modifier </a:t>
            </a:r>
            <a:r>
              <a:rPr lang="en-US" sz="2000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be accessed within a </a:t>
            </a:r>
            <a:r>
              <a:rPr lang="en-US" sz="2000" u="sng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</a:t>
            </a: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3.2 THE </a:t>
            </a:r>
            <a:r>
              <a:rPr lang="en-US" b="1" dirty="0">
                <a:solidFill>
                  <a:srgbClr val="FFFF00"/>
                </a:solidFill>
              </a:rPr>
              <a:t>static</a:t>
            </a:r>
            <a:r>
              <a:rPr lang="en-US" b="1" dirty="0"/>
              <a:t> MODIFIER (1)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79512" y="2060848"/>
            <a:ext cx="8784977" cy="4524315"/>
            <a:chOff x="323528" y="1236822"/>
            <a:chExt cx="7848873" cy="4254307"/>
          </a:xfrm>
        </p:grpSpPr>
        <p:sp>
          <p:nvSpPr>
            <p:cNvPr id="10" name="TextBox 9"/>
            <p:cNvSpPr txBox="1"/>
            <p:nvPr/>
          </p:nvSpPr>
          <p:spPr>
            <a:xfrm>
              <a:off x="788528" y="1236822"/>
              <a:ext cx="7383873" cy="4254307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    import </a:t>
              </a:r>
              <a:r>
                <a:rPr lang="en-US" sz="1600" dirty="0" err="1">
                  <a:solidFill>
                    <a:srgbClr val="FF0000"/>
                  </a:solidFill>
                </a:rPr>
                <a:t>java.util</a:t>
              </a:r>
              <a:r>
                <a:rPr lang="en-US" sz="16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public class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staticModifier</a:t>
              </a:r>
              <a:endParaRPr lang="en-US" sz="1600" dirty="0">
                <a:solidFill>
                  <a:srgbClr val="0000FF"/>
                </a:solidFill>
              </a:endParaRPr>
            </a:p>
            <a:p>
              <a:r>
                <a:rPr lang="en-US" sz="1600" dirty="0"/>
                <a:t>    {</a:t>
              </a:r>
            </a:p>
            <a:p>
              <a:r>
                <a:rPr lang="en-US" sz="1600" dirty="0"/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static </a:t>
              </a:r>
              <a:r>
                <a:rPr lang="en-US" sz="1600" dirty="0"/>
                <a:t>Scanner read = </a:t>
              </a:r>
              <a:r>
                <a:rPr lang="en-US" sz="1600" dirty="0">
                  <a:solidFill>
                    <a:srgbClr val="00B0F0"/>
                  </a:solidFill>
                </a:rPr>
                <a:t>new </a:t>
              </a:r>
              <a:r>
                <a:rPr lang="en-US" sz="1600" dirty="0"/>
                <a:t>Scanner (System.in);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final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/>
                <a:t>SIZE = 20;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600" dirty="0"/>
                <a:t>    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 double[]</a:t>
              </a:r>
              <a:r>
                <a:rPr lang="en-US" sz="1600" dirty="0"/>
                <a:t> x = </a:t>
              </a:r>
              <a:r>
                <a:rPr lang="en-US" sz="1600" dirty="0">
                  <a:solidFill>
                    <a:srgbClr val="00B0F0"/>
                  </a:solidFill>
                </a:rPr>
                <a:t>new double</a:t>
              </a:r>
              <a:r>
                <a:rPr lang="en-US" sz="1600" dirty="0"/>
                <a:t>[SIZE];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         </a:t>
              </a:r>
              <a:r>
                <a:rPr lang="en-US" sz="1600" dirty="0" err="1">
                  <a:solidFill>
                    <a:srgbClr val="0000FF"/>
                  </a:solidFill>
                </a:rPr>
                <a:t>fillArray</a:t>
              </a:r>
              <a:r>
                <a:rPr lang="en-US" sz="1600" dirty="0">
                  <a:solidFill>
                    <a:srgbClr val="0000FF"/>
                  </a:solidFill>
                </a:rPr>
                <a:t> (x)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    } </a:t>
              </a:r>
              <a:r>
                <a:rPr lang="en-US" sz="16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// This method fills an array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public static void</a:t>
              </a:r>
              <a:r>
                <a:rPr lang="en-US" sz="1600" dirty="0">
                  <a:solidFill>
                    <a:srgbClr val="00B050"/>
                  </a:solidFill>
                </a:rPr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fillArray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double[]</a:t>
              </a:r>
              <a:r>
                <a:rPr lang="en-US" sz="1600" dirty="0">
                  <a:solidFill>
                    <a:srgbClr val="00B05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list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    {</a:t>
              </a:r>
            </a:p>
            <a:p>
              <a:r>
                <a:rPr lang="en-US" sz="1600" dirty="0"/>
                <a:t>    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 err="1"/>
                <a:t>i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  </a:t>
              </a:r>
              <a:r>
                <a:rPr lang="en-US" sz="1600" dirty="0">
                  <a:solidFill>
                    <a:srgbClr val="00B0F0"/>
                  </a:solidFill>
                </a:rPr>
                <a:t>for</a:t>
              </a:r>
              <a:r>
                <a:rPr lang="en-US" sz="1600" dirty="0">
                  <a:solidFill>
                    <a:srgbClr val="00B050"/>
                  </a:solidFill>
                </a:rPr>
                <a:t> </a:t>
              </a:r>
              <a:r>
                <a:rPr lang="en-US" sz="1600" dirty="0"/>
                <a:t>(</a:t>
              </a:r>
              <a:r>
                <a:rPr lang="en-US" sz="1600" dirty="0" err="1"/>
                <a:t>i</a:t>
              </a:r>
              <a:r>
                <a:rPr lang="en-US" sz="1600" dirty="0"/>
                <a:t>=0; </a:t>
              </a:r>
              <a:r>
                <a:rPr lang="en-US" sz="1600" dirty="0" err="1"/>
                <a:t>i</a:t>
              </a:r>
              <a:r>
                <a:rPr lang="en-US" sz="1600" dirty="0"/>
                <a:t>&lt;</a:t>
              </a:r>
              <a:r>
                <a:rPr lang="en-US" sz="1600" dirty="0" err="1">
                  <a:solidFill>
                    <a:srgbClr val="FF33CC"/>
                  </a:solidFill>
                </a:rPr>
                <a:t>list.</a:t>
              </a:r>
              <a:r>
                <a:rPr lang="en-US" sz="1600" dirty="0" err="1">
                  <a:solidFill>
                    <a:srgbClr val="00B0F0"/>
                  </a:solidFill>
                </a:rPr>
                <a:t>length</a:t>
              </a:r>
              <a:r>
                <a:rPr lang="en-US" sz="1600" dirty="0"/>
                <a:t>; </a:t>
              </a:r>
              <a:r>
                <a:rPr lang="en-US" sz="1600" dirty="0" err="1"/>
                <a:t>i</a:t>
              </a:r>
              <a:r>
                <a:rPr lang="en-US" sz="1600" dirty="0"/>
                <a:t>++)</a:t>
              </a:r>
            </a:p>
            <a:p>
              <a:r>
                <a:rPr lang="en-US" sz="1600" dirty="0">
                  <a:solidFill>
                    <a:srgbClr val="FF33CC"/>
                  </a:solidFill>
                </a:rPr>
                <a:t>            list</a:t>
              </a:r>
              <a:r>
                <a:rPr lang="en-US" sz="1600" dirty="0"/>
                <a:t>[</a:t>
              </a:r>
              <a:r>
                <a:rPr lang="en-US" sz="1600" dirty="0" err="1"/>
                <a:t>i</a:t>
              </a:r>
              <a:r>
                <a:rPr lang="en-US" sz="1600" dirty="0"/>
                <a:t>] = </a:t>
              </a:r>
              <a:r>
                <a:rPr lang="en-US" sz="1600" dirty="0" err="1"/>
                <a:t>read.</a:t>
              </a:r>
              <a:r>
                <a:rPr lang="en-US" sz="1600" dirty="0" err="1">
                  <a:solidFill>
                    <a:srgbClr val="00B050"/>
                  </a:solidFill>
                </a:rPr>
                <a:t>nextDouble</a:t>
              </a:r>
              <a:r>
                <a:rPr lang="en-US" sz="1600" dirty="0">
                  <a:solidFill>
                    <a:srgbClr val="00B050"/>
                  </a:solidFill>
                </a:rPr>
                <a:t>()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    }</a:t>
              </a:r>
              <a:r>
                <a:rPr lang="en-US" sz="1600" dirty="0">
                  <a:solidFill>
                    <a:srgbClr val="00B050"/>
                  </a:solidFill>
                </a:rPr>
                <a:t> //end </a:t>
              </a:r>
              <a:r>
                <a:rPr lang="en-US" sz="1600" dirty="0" err="1">
                  <a:solidFill>
                    <a:srgbClr val="00B050"/>
                  </a:solidFill>
                </a:rPr>
                <a:t>fillArray</a:t>
              </a:r>
              <a:endParaRPr lang="en-US" sz="1600" dirty="0">
                <a:solidFill>
                  <a:srgbClr val="00B050"/>
                </a:solidFill>
              </a:endParaRPr>
            </a:p>
            <a:p>
              <a:r>
                <a:rPr lang="en-US" sz="1600" dirty="0"/>
                <a:t>} </a:t>
              </a:r>
              <a:r>
                <a:rPr lang="en-US" sz="16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528" y="1236822"/>
              <a:ext cx="450344" cy="4254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18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83568" y="2842776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3568" y="5723096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3568" y="3058800"/>
            <a:ext cx="8280919" cy="22618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3568" y="3778880"/>
            <a:ext cx="8280919" cy="22618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5076056" y="3140968"/>
            <a:ext cx="1152128" cy="88210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Callout 19"/>
          <p:cNvSpPr/>
          <p:nvPr/>
        </p:nvSpPr>
        <p:spPr>
          <a:xfrm>
            <a:off x="5796136" y="4673744"/>
            <a:ext cx="3024336" cy="1584176"/>
          </a:xfrm>
          <a:prstGeom prst="wedgeEllipseCallout">
            <a:avLst>
              <a:gd name="adj1" fmla="val -74802"/>
              <a:gd name="adj2" fmla="val -98941"/>
            </a:avLst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ERROR: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SIZE is a non-</a:t>
            </a:r>
            <a:r>
              <a:rPr lang="en-US" sz="1600" dirty="0">
                <a:solidFill>
                  <a:srgbClr val="FFFF00"/>
                </a:solidFill>
              </a:rPr>
              <a:t>static</a:t>
            </a:r>
            <a:r>
              <a:rPr lang="en-US" sz="1600" dirty="0">
                <a:solidFill>
                  <a:schemeClr val="bg1"/>
                </a:solidFill>
              </a:rPr>
              <a:t> variable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 cannot be accessed in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static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methods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5796136" y="4653136"/>
            <a:ext cx="3024336" cy="1584176"/>
          </a:xfrm>
          <a:prstGeom prst="wedgeEllipseCallout">
            <a:avLst>
              <a:gd name="adj1" fmla="val -40676"/>
              <a:gd name="adj2" fmla="val -141232"/>
            </a:avLst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ERROR: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SIZE is a non-</a:t>
            </a:r>
            <a:r>
              <a:rPr lang="en-US" sz="1600" dirty="0">
                <a:solidFill>
                  <a:srgbClr val="FFFF00"/>
                </a:solidFill>
              </a:rPr>
              <a:t>static</a:t>
            </a:r>
            <a:r>
              <a:rPr lang="en-US" sz="1600" dirty="0">
                <a:solidFill>
                  <a:schemeClr val="bg1"/>
                </a:solidFill>
              </a:rPr>
              <a:t> variable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 cannot be accessed in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static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methods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1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656928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4624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 SCOPE RULES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728936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3.2 THE </a:t>
            </a:r>
            <a:r>
              <a:rPr lang="en-US" b="1" dirty="0">
                <a:solidFill>
                  <a:srgbClr val="FFFF00"/>
                </a:solidFill>
              </a:rPr>
              <a:t>static</a:t>
            </a:r>
            <a:r>
              <a:rPr lang="en-US" b="1" dirty="0"/>
              <a:t> MODIFIER (2)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088976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79512" y="2042839"/>
            <a:ext cx="8784977" cy="4770537"/>
            <a:chOff x="323528" y="1236822"/>
            <a:chExt cx="7848873" cy="4485835"/>
          </a:xfrm>
        </p:grpSpPr>
        <p:sp>
          <p:nvSpPr>
            <p:cNvPr id="41" name="TextBox 40"/>
            <p:cNvSpPr txBox="1"/>
            <p:nvPr/>
          </p:nvSpPr>
          <p:spPr>
            <a:xfrm>
              <a:off x="788528" y="1236822"/>
              <a:ext cx="7383873" cy="448583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    import </a:t>
              </a:r>
              <a:r>
                <a:rPr lang="en-US" sz="1600" dirty="0" err="1">
                  <a:solidFill>
                    <a:srgbClr val="FF0000"/>
                  </a:solidFill>
                </a:rPr>
                <a:t>java.util</a:t>
              </a:r>
              <a:r>
                <a:rPr lang="en-US" sz="16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public class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staticModifier</a:t>
              </a:r>
              <a:endParaRPr lang="en-US" sz="1600" dirty="0">
                <a:solidFill>
                  <a:srgbClr val="0000FF"/>
                </a:solidFill>
              </a:endParaRPr>
            </a:p>
            <a:p>
              <a:r>
                <a:rPr lang="en-US" sz="1600" dirty="0"/>
                <a:t>    {</a:t>
              </a:r>
            </a:p>
            <a:p>
              <a:r>
                <a:rPr lang="en-US" sz="1600" dirty="0"/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static </a:t>
              </a:r>
              <a:r>
                <a:rPr lang="en-US" sz="1600" dirty="0"/>
                <a:t>Scanner read = </a:t>
              </a:r>
              <a:r>
                <a:rPr lang="en-US" sz="1600" dirty="0">
                  <a:solidFill>
                    <a:srgbClr val="00B0F0"/>
                  </a:solidFill>
                </a:rPr>
                <a:t>new </a:t>
              </a:r>
              <a:r>
                <a:rPr lang="en-US" sz="1600" dirty="0"/>
                <a:t>Scanner (System.in);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static final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/>
                <a:t>SIZE = 20;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600" dirty="0"/>
                <a:t>    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 double[]</a:t>
              </a:r>
              <a:r>
                <a:rPr lang="en-US" sz="1600" dirty="0"/>
                <a:t> x = </a:t>
              </a:r>
              <a:r>
                <a:rPr lang="en-US" sz="1600" dirty="0">
                  <a:solidFill>
                    <a:srgbClr val="00B0F0"/>
                  </a:solidFill>
                </a:rPr>
                <a:t>new double</a:t>
              </a:r>
              <a:r>
                <a:rPr lang="en-US" sz="1600" dirty="0"/>
                <a:t>[SIZE];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         </a:t>
              </a:r>
              <a:r>
                <a:rPr lang="en-US" sz="1600" dirty="0" err="1">
                  <a:solidFill>
                    <a:srgbClr val="0000FF"/>
                  </a:solidFill>
                </a:rPr>
                <a:t>fillArray</a:t>
              </a:r>
              <a:r>
                <a:rPr lang="en-US" sz="1600" dirty="0">
                  <a:solidFill>
                    <a:srgbClr val="0000FF"/>
                  </a:solidFill>
                </a:rPr>
                <a:t> (x)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    } </a:t>
              </a:r>
              <a:r>
                <a:rPr lang="en-US" sz="16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// This method fills an array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public static void</a:t>
              </a:r>
              <a:r>
                <a:rPr lang="en-US" sz="1600" dirty="0">
                  <a:solidFill>
                    <a:srgbClr val="00B050"/>
                  </a:solidFill>
                </a:rPr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fillArray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double[]</a:t>
              </a:r>
              <a:r>
                <a:rPr lang="en-US" sz="1600" dirty="0">
                  <a:solidFill>
                    <a:srgbClr val="00B05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list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    {</a:t>
              </a:r>
            </a:p>
            <a:p>
              <a:r>
                <a:rPr lang="en-US" sz="1600" dirty="0"/>
                <a:t>    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 err="1"/>
                <a:t>i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      </a:t>
              </a:r>
              <a:r>
                <a:rPr lang="en-US" sz="1600" dirty="0" err="1"/>
                <a:t>int</a:t>
              </a:r>
              <a:r>
                <a:rPr lang="en-US" sz="1600" dirty="0"/>
                <a:t> SIZE = 50;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  </a:t>
              </a:r>
              <a:r>
                <a:rPr lang="en-US" sz="1600" dirty="0">
                  <a:solidFill>
                    <a:srgbClr val="00B0F0"/>
                  </a:solidFill>
                </a:rPr>
                <a:t>for</a:t>
              </a:r>
              <a:r>
                <a:rPr lang="en-US" sz="1600" dirty="0">
                  <a:solidFill>
                    <a:srgbClr val="00B050"/>
                  </a:solidFill>
                </a:rPr>
                <a:t> </a:t>
              </a:r>
              <a:r>
                <a:rPr lang="en-US" sz="1600" dirty="0"/>
                <a:t>(</a:t>
              </a:r>
              <a:r>
                <a:rPr lang="en-US" sz="1600" dirty="0" err="1"/>
                <a:t>i</a:t>
              </a:r>
              <a:r>
                <a:rPr lang="en-US" sz="1600" dirty="0"/>
                <a:t>=0; i &lt; SIZE; </a:t>
              </a:r>
              <a:r>
                <a:rPr lang="en-US" sz="1600" dirty="0" err="1"/>
                <a:t>i</a:t>
              </a:r>
              <a:r>
                <a:rPr lang="en-US" sz="1600" dirty="0"/>
                <a:t>++)  </a:t>
              </a:r>
              <a:r>
                <a:rPr lang="en-US" sz="1600" dirty="0">
                  <a:solidFill>
                    <a:srgbClr val="00B050"/>
                  </a:solidFill>
                </a:rPr>
                <a:t>// here SIZE = 50 NOT 20</a:t>
              </a:r>
            </a:p>
            <a:p>
              <a:r>
                <a:rPr lang="en-US" sz="1600" dirty="0">
                  <a:solidFill>
                    <a:srgbClr val="FF33CC"/>
                  </a:solidFill>
                </a:rPr>
                <a:t>            list</a:t>
              </a:r>
              <a:r>
                <a:rPr lang="en-US" sz="1600" dirty="0"/>
                <a:t>[</a:t>
              </a:r>
              <a:r>
                <a:rPr lang="en-US" sz="1600" dirty="0" err="1"/>
                <a:t>i</a:t>
              </a:r>
              <a:r>
                <a:rPr lang="en-US" sz="1600" dirty="0"/>
                <a:t>] = </a:t>
              </a:r>
              <a:r>
                <a:rPr lang="en-US" sz="1600" dirty="0" err="1"/>
                <a:t>read.</a:t>
              </a:r>
              <a:r>
                <a:rPr lang="en-US" sz="1600" dirty="0" err="1">
                  <a:solidFill>
                    <a:srgbClr val="00B050"/>
                  </a:solidFill>
                </a:rPr>
                <a:t>nextDouble</a:t>
              </a:r>
              <a:r>
                <a:rPr lang="en-US" sz="1600" dirty="0">
                  <a:solidFill>
                    <a:srgbClr val="00B050"/>
                  </a:solidFill>
                </a:rPr>
                <a:t>()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    }</a:t>
              </a:r>
              <a:r>
                <a:rPr lang="en-US" sz="1600" dirty="0">
                  <a:solidFill>
                    <a:srgbClr val="00B050"/>
                  </a:solidFill>
                </a:rPr>
                <a:t> //end </a:t>
              </a:r>
              <a:r>
                <a:rPr lang="en-US" sz="1600" dirty="0" err="1">
                  <a:solidFill>
                    <a:srgbClr val="00B050"/>
                  </a:solidFill>
                </a:rPr>
                <a:t>fillArray</a:t>
              </a:r>
              <a:endParaRPr lang="en-US" sz="1600" dirty="0">
                <a:solidFill>
                  <a:srgbClr val="00B050"/>
                </a:solidFill>
              </a:endParaRPr>
            </a:p>
            <a:p>
              <a:r>
                <a:rPr lang="en-US" sz="1600" dirty="0"/>
                <a:t>} </a:t>
              </a:r>
              <a:r>
                <a:rPr lang="en-US" sz="16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1236822"/>
              <a:ext cx="450344" cy="4485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19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83568" y="5507072"/>
            <a:ext cx="8280919" cy="226184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//SCOPE: line 15 to line 18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3568" y="3058800"/>
            <a:ext cx="8280919" cy="226184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//SCOPE: line 5 to line 14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1045185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identifier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declared with the modifier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accessed within a method/block,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that the latter (method/block) does not have any other identifier with the same name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3568" y="5733256"/>
            <a:ext cx="8280919" cy="22618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2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2648" y="1052736"/>
            <a:ext cx="8153400" cy="5616624"/>
          </a:xfrm>
          <a:prstGeom prst="foldedCorner">
            <a:avLst>
              <a:gd name="adj" fmla="val 3630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>
                <a:latin typeface="Tahoma" charset="0"/>
                <a:cs typeface="Arial" charset="0"/>
              </a:rPr>
              <a:t>1. Definitions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Tahoma" charset="0"/>
                <a:cs typeface="Arial" charset="0"/>
              </a:rPr>
              <a:t>	1.1 Identifiers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Tahoma" charset="0"/>
                <a:cs typeface="Arial" charset="0"/>
              </a:rPr>
              <a:t>	1.2 Block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Tahoma" charset="0"/>
                <a:cs typeface="Arial" charset="0"/>
              </a:rPr>
              <a:t>	1.3 Local identifier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Tahoma" charset="0"/>
                <a:cs typeface="Arial" charset="0"/>
              </a:rPr>
              <a:t>	1.4 Identifier’s Scope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>
                <a:latin typeface="Tahoma" charset="0"/>
                <a:cs typeface="Arial" charset="0"/>
              </a:rPr>
              <a:t>2. General Rules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>
                <a:latin typeface="Tahoma" charset="0"/>
                <a:cs typeface="Arial" charset="0"/>
              </a:rPr>
              <a:t>3. Scope Rules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>
                <a:latin typeface="Tahoma" charset="0"/>
                <a:cs typeface="Arial" charset="0"/>
              </a:rPr>
              <a:t>4. Example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>
              <a:latin typeface="Tahoma" charset="0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>
              <a:latin typeface="Tahoma" charset="0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>
              <a:latin typeface="Tahoma" charset="0"/>
              <a:cs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Outline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99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656928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4624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 SCOPE RULES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728936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3.2 THE </a:t>
            </a:r>
            <a:r>
              <a:rPr lang="en-US" b="1" dirty="0">
                <a:solidFill>
                  <a:srgbClr val="FFFF00"/>
                </a:solidFill>
              </a:rPr>
              <a:t>static</a:t>
            </a:r>
            <a:r>
              <a:rPr lang="en-US" b="1" dirty="0"/>
              <a:t> MODIFIER (2)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088976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79512" y="1826815"/>
            <a:ext cx="8784977" cy="4770537"/>
            <a:chOff x="323528" y="1236822"/>
            <a:chExt cx="7848873" cy="4485835"/>
          </a:xfrm>
        </p:grpSpPr>
        <p:sp>
          <p:nvSpPr>
            <p:cNvPr id="41" name="TextBox 40"/>
            <p:cNvSpPr txBox="1"/>
            <p:nvPr/>
          </p:nvSpPr>
          <p:spPr>
            <a:xfrm>
              <a:off x="788528" y="1236822"/>
              <a:ext cx="7383873" cy="448583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    import </a:t>
              </a:r>
              <a:r>
                <a:rPr lang="en-US" sz="1600" dirty="0" err="1">
                  <a:solidFill>
                    <a:srgbClr val="FF0000"/>
                  </a:solidFill>
                </a:rPr>
                <a:t>java.util</a:t>
              </a:r>
              <a:r>
                <a:rPr lang="en-US" sz="16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public class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staticModifier</a:t>
              </a:r>
              <a:endParaRPr lang="en-US" sz="1600" dirty="0">
                <a:solidFill>
                  <a:srgbClr val="0000FF"/>
                </a:solidFill>
              </a:endParaRPr>
            </a:p>
            <a:p>
              <a:r>
                <a:rPr lang="en-US" sz="1600" dirty="0"/>
                <a:t>    {</a:t>
              </a:r>
            </a:p>
            <a:p>
              <a:r>
                <a:rPr lang="en-US" sz="1600" dirty="0"/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static Scanner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read</a:t>
              </a:r>
              <a:r>
                <a:rPr lang="en-US" sz="1600" dirty="0"/>
                <a:t> = </a:t>
              </a:r>
              <a:r>
                <a:rPr lang="en-US" sz="1600" dirty="0">
                  <a:solidFill>
                    <a:srgbClr val="00B0F0"/>
                  </a:solidFill>
                </a:rPr>
                <a:t>new Scanner</a:t>
              </a:r>
              <a:r>
                <a:rPr lang="en-US" sz="1600" dirty="0"/>
                <a:t> (</a:t>
              </a:r>
              <a:r>
                <a:rPr lang="en-US" sz="1600" dirty="0">
                  <a:solidFill>
                    <a:srgbClr val="00B0F0"/>
                  </a:solidFill>
                </a:rPr>
                <a:t>System.in</a:t>
              </a:r>
              <a:r>
                <a:rPr lang="en-US" sz="1600" dirty="0"/>
                <a:t>);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static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threshold </a:t>
              </a:r>
              <a:r>
                <a:rPr lang="en-US" sz="1600" dirty="0"/>
                <a:t>= -100;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600" dirty="0"/>
                <a:t>       {</a:t>
              </a:r>
            </a:p>
            <a:p>
              <a:r>
                <a:rPr lang="en-US" sz="1600" dirty="0"/>
                <a:t>    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index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 double[]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myArray</a:t>
              </a:r>
              <a:r>
                <a:rPr lang="en-US" sz="1600" dirty="0"/>
                <a:t> = </a:t>
              </a:r>
              <a:r>
                <a:rPr lang="en-US" sz="1600" dirty="0">
                  <a:solidFill>
                    <a:srgbClr val="00B0F0"/>
                  </a:solidFill>
                </a:rPr>
                <a:t>new double</a:t>
              </a:r>
              <a:r>
                <a:rPr lang="en-US" sz="1600" dirty="0"/>
                <a:t>[25];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         for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00FF"/>
                  </a:solidFill>
                </a:rPr>
                <a:t>index </a:t>
              </a:r>
              <a:r>
                <a:rPr lang="en-US" sz="1600" dirty="0"/>
                <a:t>= 0; </a:t>
              </a:r>
              <a:r>
                <a:rPr lang="en-US" sz="1600" dirty="0">
                  <a:solidFill>
                    <a:srgbClr val="0000FF"/>
                  </a:solidFill>
                </a:rPr>
                <a:t>index </a:t>
              </a:r>
              <a:r>
                <a:rPr lang="en-US" sz="1600" dirty="0"/>
                <a:t>&lt; </a:t>
              </a:r>
              <a:r>
                <a:rPr lang="en-US" sz="1600" dirty="0" err="1">
                  <a:solidFill>
                    <a:srgbClr val="0000FF"/>
                  </a:solidFill>
                </a:rPr>
                <a:t>myArray</a:t>
              </a:r>
              <a:r>
                <a:rPr lang="en-US" sz="1600" dirty="0" err="1"/>
                <a:t>.</a:t>
              </a:r>
              <a:r>
                <a:rPr lang="en-US" sz="1600" dirty="0" err="1">
                  <a:solidFill>
                    <a:srgbClr val="00B0F0"/>
                  </a:solidFill>
                </a:rPr>
                <a:t>length</a:t>
              </a:r>
              <a:r>
                <a:rPr lang="en-US" sz="1600" dirty="0"/>
                <a:t>; </a:t>
              </a:r>
              <a:r>
                <a:rPr lang="en-US" sz="1600" dirty="0">
                  <a:solidFill>
                    <a:srgbClr val="0000FF"/>
                  </a:solidFill>
                </a:rPr>
                <a:t>index</a:t>
              </a:r>
              <a:r>
                <a:rPr lang="en-US" sz="1600" dirty="0"/>
                <a:t>++)</a:t>
              </a:r>
            </a:p>
            <a:p>
              <a:r>
                <a:rPr lang="en-US" sz="1600" dirty="0"/>
                <a:t>              </a:t>
              </a:r>
              <a:r>
                <a:rPr lang="en-US" sz="1600" dirty="0" err="1">
                  <a:solidFill>
                    <a:srgbClr val="0000FF"/>
                  </a:solidFill>
                </a:rPr>
                <a:t>checkMax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00FF"/>
                  </a:solidFill>
                </a:rPr>
                <a:t>myArray</a:t>
              </a:r>
              <a:r>
                <a:rPr lang="en-US" sz="1600" dirty="0"/>
                <a:t>, </a:t>
              </a:r>
              <a:r>
                <a:rPr lang="en-US" sz="1600" dirty="0">
                  <a:solidFill>
                    <a:srgbClr val="0000FF"/>
                  </a:solidFill>
                </a:rPr>
                <a:t>index</a:t>
              </a:r>
              <a:r>
                <a:rPr lang="en-US" sz="1600" dirty="0"/>
                <a:t>, </a:t>
              </a:r>
              <a:r>
                <a:rPr lang="en-US" sz="1600" dirty="0">
                  <a:solidFill>
                    <a:srgbClr val="0000FF"/>
                  </a:solidFill>
                </a:rPr>
                <a:t>threshold</a:t>
              </a:r>
              <a:r>
                <a:rPr lang="en-US" sz="1600" dirty="0"/>
                <a:t>); </a:t>
              </a:r>
              <a:r>
                <a:rPr lang="en-US" sz="1600" dirty="0">
                  <a:solidFill>
                    <a:srgbClr val="00B050"/>
                  </a:solidFill>
                </a:rPr>
                <a:t>//threshold = -100</a:t>
              </a:r>
            </a:p>
            <a:p>
              <a:r>
                <a:rPr lang="en-US" sz="1600" dirty="0"/>
                <a:t>       } </a:t>
              </a:r>
              <a:r>
                <a:rPr lang="en-US" sz="16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// This method looks for the elements greater than a threshold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public static void</a:t>
              </a:r>
              <a:r>
                <a:rPr lang="en-US" sz="1600" dirty="0">
                  <a:solidFill>
                    <a:srgbClr val="00B050"/>
                  </a:solidFill>
                </a:rPr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checkMax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double[]</a:t>
              </a:r>
              <a:r>
                <a:rPr lang="en-US" sz="1600" dirty="0">
                  <a:solidFill>
                    <a:srgbClr val="00B05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list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33CC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FF33CC"/>
                  </a:solidFill>
                </a:rPr>
                <a:t> index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33CC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FF33CC"/>
                  </a:solidFill>
                </a:rPr>
                <a:t> threshold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    { </a:t>
              </a:r>
              <a:r>
                <a:rPr lang="en-US" sz="1600" dirty="0">
                  <a:solidFill>
                    <a:srgbClr val="FF33CC"/>
                  </a:solidFill>
                </a:rPr>
                <a:t>threshold</a:t>
              </a:r>
              <a:r>
                <a:rPr lang="en-US" sz="1600" dirty="0"/>
                <a:t> = </a:t>
              </a:r>
              <a:r>
                <a:rPr lang="en-US" sz="1600" dirty="0" err="1"/>
                <a:t>Math.abs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FF33CC"/>
                  </a:solidFill>
                </a:rPr>
                <a:t>threshold</a:t>
              </a:r>
              <a:r>
                <a:rPr lang="en-US" sz="1600" dirty="0"/>
                <a:t>);</a:t>
              </a:r>
            </a:p>
            <a:p>
              <a:r>
                <a:rPr lang="en-US" sz="1600" dirty="0">
                  <a:solidFill>
                    <a:srgbClr val="FF33CC"/>
                  </a:solidFill>
                </a:rPr>
                <a:t>         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FF33CC"/>
                  </a:solidFill>
                </a:rPr>
                <a:t>list</a:t>
              </a:r>
              <a:r>
                <a:rPr lang="en-US" sz="1600" dirty="0"/>
                <a:t>[</a:t>
              </a:r>
              <a:r>
                <a:rPr lang="en-US" sz="1600" dirty="0">
                  <a:solidFill>
                    <a:srgbClr val="FF33CC"/>
                  </a:solidFill>
                </a:rPr>
                <a:t>index</a:t>
              </a:r>
              <a:r>
                <a:rPr lang="en-US" sz="1600" dirty="0"/>
                <a:t>] &gt; </a:t>
              </a:r>
              <a:r>
                <a:rPr lang="en-US" sz="1600" dirty="0">
                  <a:solidFill>
                    <a:srgbClr val="FF33CC"/>
                  </a:solidFill>
                </a:rPr>
                <a:t>threshold</a:t>
              </a:r>
              <a:r>
                <a:rPr lang="en-US" sz="1600" dirty="0"/>
                <a:t>) </a:t>
              </a:r>
              <a:r>
                <a:rPr lang="en-US" sz="1600" dirty="0">
                  <a:solidFill>
                    <a:srgbClr val="00B050"/>
                  </a:solidFill>
                </a:rPr>
                <a:t>//threshold = 100</a:t>
              </a:r>
            </a:p>
            <a:p>
              <a:r>
                <a:rPr lang="en-US" sz="1600" dirty="0"/>
                <a:t>           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System.out.println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/>
                <a:t>(“element at %d is greater than %d”, </a:t>
              </a:r>
              <a:r>
                <a:rPr lang="en-US" sz="1600" dirty="0">
                  <a:solidFill>
                    <a:srgbClr val="FF33CC"/>
                  </a:solidFill>
                </a:rPr>
                <a:t>index</a:t>
              </a:r>
              <a:r>
                <a:rPr lang="en-US" sz="1600" dirty="0"/>
                <a:t>, </a:t>
              </a:r>
              <a:r>
                <a:rPr lang="en-US" sz="1600" dirty="0">
                  <a:solidFill>
                    <a:srgbClr val="FF33CC"/>
                  </a:solidFill>
                </a:rPr>
                <a:t>threshold</a:t>
              </a:r>
              <a:r>
                <a:rPr lang="en-US" sz="1600" dirty="0"/>
                <a:t>); </a:t>
              </a:r>
            </a:p>
            <a:p>
              <a:r>
                <a:rPr lang="en-US" sz="1600" dirty="0"/>
                <a:t>       }</a:t>
              </a:r>
              <a:r>
                <a:rPr lang="en-US" sz="1600" dirty="0">
                  <a:solidFill>
                    <a:srgbClr val="00B050"/>
                  </a:solidFill>
                </a:rPr>
                <a:t> //end </a:t>
              </a:r>
              <a:r>
                <a:rPr lang="en-US" sz="1600" dirty="0" err="1">
                  <a:solidFill>
                    <a:srgbClr val="00B050"/>
                  </a:solidFill>
                </a:rPr>
                <a:t>checkMax</a:t>
              </a:r>
              <a:endParaRPr lang="en-US" sz="1600" dirty="0">
                <a:solidFill>
                  <a:srgbClr val="00B050"/>
                </a:solidFill>
              </a:endParaRPr>
            </a:p>
            <a:p>
              <a:r>
                <a:rPr lang="en-US" sz="1600" dirty="0"/>
                <a:t>} </a:t>
              </a:r>
              <a:r>
                <a:rPr lang="en-US" sz="16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1236822"/>
              <a:ext cx="450344" cy="4485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19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3528" y="1045185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local variable or a method parameter hides a static identifier with the same name.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3568" y="2852936"/>
            <a:ext cx="8280919" cy="226184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//SCOPE: line 5 to line 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5507072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683568" y="5013176"/>
            <a:ext cx="8280919" cy="226184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 14 - 18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3568" y="4293096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747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14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6632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 EXAMPLE (1)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79512" y="764704"/>
            <a:ext cx="8784977" cy="6001643"/>
            <a:chOff x="323528" y="1236822"/>
            <a:chExt cx="7848873" cy="4377571"/>
          </a:xfrm>
        </p:grpSpPr>
        <p:sp>
          <p:nvSpPr>
            <p:cNvPr id="42" name="TextBox 41"/>
            <p:cNvSpPr txBox="1"/>
            <p:nvPr/>
          </p:nvSpPr>
          <p:spPr>
            <a:xfrm>
              <a:off x="323528" y="1236822"/>
              <a:ext cx="450344" cy="437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20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21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22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23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24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25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26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27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28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29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30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31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32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8528" y="1236822"/>
              <a:ext cx="7383873" cy="4377571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  <a:p>
              <a:r>
                <a:rPr lang="en-US" sz="1200" dirty="0">
                  <a:solidFill>
                    <a:srgbClr val="C00000"/>
                  </a:solidFill>
                </a:rPr>
                <a:t> public class </a:t>
              </a:r>
              <a:r>
                <a:rPr lang="en-US" sz="1200" dirty="0" err="1">
                  <a:solidFill>
                    <a:srgbClr val="C00000"/>
                  </a:solidFill>
                </a:rPr>
                <a:t>scopeRules</a:t>
              </a:r>
              <a:endParaRPr lang="en-US" sz="1200" dirty="0">
                <a:solidFill>
                  <a:srgbClr val="C00000"/>
                </a:solidFill>
              </a:endParaRPr>
            </a:p>
            <a:p>
              <a:r>
                <a:rPr lang="en-US" sz="1200" dirty="0">
                  <a:solidFill>
                    <a:srgbClr val="C00000"/>
                  </a:solidFill>
                </a:rPr>
                <a:t>  {</a:t>
              </a:r>
            </a:p>
            <a:p>
              <a:r>
                <a:rPr lang="en-US" sz="1200" dirty="0">
                  <a:solidFill>
                    <a:srgbClr val="C00000"/>
                  </a:solidFill>
                </a:rPr>
                <a:t>   static final double rate = 10.50;</a:t>
              </a:r>
            </a:p>
            <a:p>
              <a:r>
                <a:rPr lang="en-US" sz="1200" dirty="0">
                  <a:solidFill>
                    <a:srgbClr val="C00000"/>
                  </a:solidFill>
                </a:rPr>
                <a:t>   static </a:t>
              </a:r>
              <a:r>
                <a:rPr lang="en-US" sz="1200" dirty="0" err="1">
                  <a:solidFill>
                    <a:srgbClr val="C00000"/>
                  </a:solidFill>
                </a:rPr>
                <a:t>int</a:t>
              </a:r>
              <a:r>
                <a:rPr lang="en-US" sz="1200" dirty="0">
                  <a:solidFill>
                    <a:srgbClr val="C00000"/>
                  </a:solidFill>
                </a:rPr>
                <a:t> z;</a:t>
              </a:r>
            </a:p>
            <a:p>
              <a:r>
                <a:rPr lang="en-US" sz="1200" dirty="0">
                  <a:solidFill>
                    <a:srgbClr val="C00000"/>
                  </a:solidFill>
                </a:rPr>
                <a:t>   static double t;</a:t>
              </a:r>
            </a:p>
            <a:p>
              <a:endParaRPr lang="en-US" sz="1200" dirty="0">
                <a:solidFill>
                  <a:srgbClr val="C00000"/>
                </a:solidFill>
              </a:endParaRPr>
            </a:p>
            <a:p>
              <a:r>
                <a:rPr lang="en-US" sz="1200" dirty="0">
                  <a:solidFill>
                    <a:srgbClr val="C00000"/>
                  </a:solidFill>
                </a:rPr>
                <a:t>   </a:t>
              </a:r>
              <a:r>
                <a:rPr lang="en-US" sz="1200" dirty="0">
                  <a:solidFill>
                    <a:srgbClr val="0000FF"/>
                  </a:solidFill>
                </a:rPr>
                <a:t>public static void main (String[] </a:t>
              </a:r>
              <a:r>
                <a:rPr lang="en-US" sz="1200" dirty="0" err="1">
                  <a:solidFill>
                    <a:srgbClr val="0000FF"/>
                  </a:solidFill>
                </a:rPr>
                <a:t>args</a:t>
              </a:r>
              <a:r>
                <a:rPr lang="en-US" sz="1200" dirty="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{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</a:t>
              </a:r>
              <a:r>
                <a:rPr lang="en-US" sz="1200" dirty="0" err="1">
                  <a:solidFill>
                    <a:srgbClr val="0000FF"/>
                  </a:solidFill>
                </a:rPr>
                <a:t>int</a:t>
              </a:r>
              <a:r>
                <a:rPr lang="en-US" sz="1200" dirty="0">
                  <a:solidFill>
                    <a:srgbClr val="0000FF"/>
                  </a:solidFill>
                </a:rPr>
                <a:t> </a:t>
              </a:r>
              <a:r>
                <a:rPr lang="en-US" sz="1200" dirty="0" err="1">
                  <a:solidFill>
                    <a:srgbClr val="0000FF"/>
                  </a:solidFill>
                </a:rPr>
                <a:t>num</a:t>
              </a:r>
              <a:r>
                <a:rPr lang="en-US" sz="1200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double x, z;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char </a:t>
              </a:r>
              <a:r>
                <a:rPr lang="en-US" sz="1200" dirty="0" err="1">
                  <a:solidFill>
                    <a:srgbClr val="0000FF"/>
                  </a:solidFill>
                </a:rPr>
                <a:t>ch</a:t>
              </a:r>
              <a:r>
                <a:rPr lang="en-US" sz="1200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//…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}</a:t>
              </a:r>
            </a:p>
            <a:p>
              <a:endParaRPr lang="en-US" sz="1200" dirty="0">
                <a:solidFill>
                  <a:srgbClr val="C00000"/>
                </a:solidFill>
              </a:endParaRPr>
            </a:p>
            <a:p>
              <a:r>
                <a:rPr lang="en-US" sz="1200" dirty="0"/>
                <a:t>   public static void one (</a:t>
              </a:r>
              <a:r>
                <a:rPr lang="en-US" sz="1200" dirty="0" err="1"/>
                <a:t>int</a:t>
              </a:r>
              <a:r>
                <a:rPr lang="en-US" sz="1200" dirty="0"/>
                <a:t> x, char y)</a:t>
              </a:r>
            </a:p>
            <a:p>
              <a:r>
                <a:rPr lang="en-US" sz="1200" dirty="0"/>
                <a:t>     {</a:t>
              </a:r>
            </a:p>
            <a:p>
              <a:r>
                <a:rPr lang="en-US" sz="1200" dirty="0"/>
                <a:t>       //…</a:t>
              </a:r>
            </a:p>
            <a:p>
              <a:r>
                <a:rPr lang="en-US" sz="1200" dirty="0"/>
                <a:t>     }</a:t>
              </a:r>
            </a:p>
            <a:p>
              <a:endParaRPr lang="en-US" sz="1200" dirty="0">
                <a:solidFill>
                  <a:srgbClr val="C00000"/>
                </a:solidFill>
              </a:endParaRPr>
            </a:p>
            <a:p>
              <a:r>
                <a:rPr lang="en-US" sz="1200" dirty="0">
                  <a:solidFill>
                    <a:srgbClr val="C00000"/>
                  </a:solidFill>
                </a:rPr>
                <a:t>   public static </a:t>
              </a:r>
              <a:r>
                <a:rPr lang="en-US" sz="1200" dirty="0" err="1">
                  <a:solidFill>
                    <a:srgbClr val="C00000"/>
                  </a:solidFill>
                </a:rPr>
                <a:t>int</a:t>
              </a:r>
              <a:r>
                <a:rPr lang="en-US" sz="1200" dirty="0">
                  <a:solidFill>
                    <a:srgbClr val="C00000"/>
                  </a:solidFill>
                </a:rPr>
                <a:t> w;</a:t>
              </a:r>
            </a:p>
            <a:p>
              <a:endParaRPr lang="en-US" sz="1200" dirty="0">
                <a:solidFill>
                  <a:srgbClr val="C00000"/>
                </a:solidFill>
              </a:endParaRPr>
            </a:p>
            <a:p>
              <a:r>
                <a:rPr lang="en-US" sz="1200" dirty="0">
                  <a:solidFill>
                    <a:srgbClr val="00B0F0"/>
                  </a:solidFill>
                </a:rPr>
                <a:t>   public static void two (</a:t>
              </a:r>
              <a:r>
                <a:rPr lang="en-US" sz="1200" dirty="0" err="1">
                  <a:solidFill>
                    <a:srgbClr val="00B0F0"/>
                  </a:solidFill>
                </a:rPr>
                <a:t>int</a:t>
              </a:r>
              <a:r>
                <a:rPr lang="en-US" sz="1200" dirty="0">
                  <a:solidFill>
                    <a:srgbClr val="00B0F0"/>
                  </a:solidFill>
                </a:rPr>
                <a:t> one, </a:t>
              </a:r>
              <a:r>
                <a:rPr lang="en-US" sz="1200" dirty="0" err="1">
                  <a:solidFill>
                    <a:srgbClr val="00B0F0"/>
                  </a:solidFill>
                </a:rPr>
                <a:t>int</a:t>
              </a:r>
              <a:r>
                <a:rPr lang="en-US" sz="1200" dirty="0">
                  <a:solidFill>
                    <a:srgbClr val="00B0F0"/>
                  </a:solidFill>
                </a:rPr>
                <a:t> z)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 {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   char </a:t>
              </a:r>
              <a:r>
                <a:rPr lang="en-US" sz="1200" dirty="0" err="1">
                  <a:solidFill>
                    <a:srgbClr val="00B0F0"/>
                  </a:solidFill>
                </a:rPr>
                <a:t>ch</a:t>
              </a:r>
              <a:r>
                <a:rPr lang="en-US" sz="1200" dirty="0">
                  <a:solidFill>
                    <a:srgbClr val="00B0F0"/>
                  </a:solidFill>
                </a:rPr>
                <a:t>;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   </a:t>
              </a:r>
              <a:r>
                <a:rPr lang="en-US" sz="1200" dirty="0" err="1">
                  <a:solidFill>
                    <a:srgbClr val="00B0F0"/>
                  </a:solidFill>
                </a:rPr>
                <a:t>int</a:t>
              </a:r>
              <a:r>
                <a:rPr lang="en-US" sz="1200" dirty="0">
                  <a:solidFill>
                    <a:srgbClr val="00B0F0"/>
                  </a:solidFill>
                </a:rPr>
                <a:t> a;</a:t>
              </a:r>
            </a:p>
            <a:p>
              <a:r>
                <a:rPr lang="en-US" sz="1200" dirty="0">
                  <a:solidFill>
                    <a:srgbClr val="9900CC"/>
                  </a:solidFill>
                </a:rPr>
                <a:t>        { //block three</a:t>
              </a:r>
            </a:p>
            <a:p>
              <a:r>
                <a:rPr lang="en-US" sz="1200" dirty="0">
                  <a:solidFill>
                    <a:srgbClr val="9900CC"/>
                  </a:solidFill>
                </a:rPr>
                <a:t>           </a:t>
              </a:r>
              <a:r>
                <a:rPr lang="en-US" sz="1200" dirty="0" err="1">
                  <a:solidFill>
                    <a:srgbClr val="9900CC"/>
                  </a:solidFill>
                </a:rPr>
                <a:t>int</a:t>
              </a:r>
              <a:r>
                <a:rPr lang="en-US" sz="1200" dirty="0">
                  <a:solidFill>
                    <a:srgbClr val="9900CC"/>
                  </a:solidFill>
                </a:rPr>
                <a:t> x = 12;</a:t>
              </a:r>
            </a:p>
            <a:p>
              <a:r>
                <a:rPr lang="en-US" sz="1200" dirty="0">
                  <a:solidFill>
                    <a:srgbClr val="9900CC"/>
                  </a:solidFill>
                </a:rPr>
                <a:t>        }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 //…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}</a:t>
              </a:r>
            </a:p>
            <a:p>
              <a:r>
                <a:rPr lang="en-US" sz="1200" dirty="0">
                  <a:solidFill>
                    <a:srgbClr val="C00000"/>
                  </a:solidFill>
                </a:rPr>
                <a:t> } //end of class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55576" y="836712"/>
            <a:ext cx="8136904" cy="58326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7583" y="2060848"/>
            <a:ext cx="7848873" cy="136815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Rectangle 23"/>
          <p:cNvSpPr/>
          <p:nvPr/>
        </p:nvSpPr>
        <p:spPr>
          <a:xfrm>
            <a:off x="827584" y="3501008"/>
            <a:ext cx="7848873" cy="7920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/>
          <p:cNvSpPr/>
          <p:nvPr/>
        </p:nvSpPr>
        <p:spPr>
          <a:xfrm>
            <a:off x="827584" y="4797152"/>
            <a:ext cx="7848873" cy="16561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 25"/>
          <p:cNvSpPr/>
          <p:nvPr/>
        </p:nvSpPr>
        <p:spPr>
          <a:xfrm>
            <a:off x="979984" y="5593432"/>
            <a:ext cx="7552455" cy="571872"/>
          </a:xfrm>
          <a:prstGeom prst="rect">
            <a:avLst/>
          </a:prstGeom>
          <a:noFill/>
          <a:ln w="19050"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3528" y="1412776"/>
            <a:ext cx="0" cy="5184576"/>
          </a:xfrm>
          <a:prstGeom prst="straightConnector1">
            <a:avLst/>
          </a:prstGeom>
          <a:ln w="28575">
            <a:solidFill>
              <a:srgbClr val="C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3568" y="1330608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3568" y="1484784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1520" y="1628800"/>
            <a:ext cx="0" cy="504056"/>
          </a:xfrm>
          <a:prstGeom prst="straightConnector1">
            <a:avLst/>
          </a:prstGeom>
          <a:ln w="28575">
            <a:solidFill>
              <a:srgbClr val="C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83568" y="1690648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79512" y="1803740"/>
            <a:ext cx="0" cy="4793612"/>
          </a:xfrm>
          <a:prstGeom prst="straightConnector1">
            <a:avLst/>
          </a:prstGeom>
          <a:ln w="28575">
            <a:solidFill>
              <a:srgbClr val="C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79512" y="2132856"/>
            <a:ext cx="1440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3568" y="2626752"/>
            <a:ext cx="8280919" cy="226184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79512" y="4869160"/>
            <a:ext cx="1440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1520" y="3573016"/>
            <a:ext cx="0" cy="1296144"/>
          </a:xfrm>
          <a:prstGeom prst="straightConnector1">
            <a:avLst/>
          </a:prstGeom>
          <a:ln w="28575">
            <a:solidFill>
              <a:srgbClr val="C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3568" y="4786992"/>
            <a:ext cx="8280919" cy="226184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Callout 34"/>
          <p:cNvSpPr/>
          <p:nvPr/>
        </p:nvSpPr>
        <p:spPr>
          <a:xfrm>
            <a:off x="6308576" y="4437112"/>
            <a:ext cx="2448272" cy="936104"/>
          </a:xfrm>
          <a:prstGeom prst="wedgeEllipseCallout">
            <a:avLst>
              <a:gd name="adj1" fmla="val -156916"/>
              <a:gd name="adj2" fmla="val 6682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z</a:t>
            </a:r>
            <a:r>
              <a:rPr lang="en-US" sz="1600" dirty="0">
                <a:solidFill>
                  <a:srgbClr val="0000FF"/>
                </a:solidFill>
              </a:rPr>
              <a:t> (line 23) hides </a:t>
            </a:r>
            <a:r>
              <a:rPr lang="en-US" sz="1600" i="1" dirty="0">
                <a:solidFill>
                  <a:srgbClr val="0000FF"/>
                </a:solidFill>
              </a:rPr>
              <a:t>z</a:t>
            </a:r>
            <a:r>
              <a:rPr lang="en-US" sz="1600" dirty="0">
                <a:solidFill>
                  <a:srgbClr val="0000FF"/>
                </a:solidFill>
              </a:rPr>
              <a:t> (line 5)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4139952" y="3537012"/>
            <a:ext cx="2448272" cy="1260140"/>
          </a:xfrm>
          <a:prstGeom prst="wedgeEllipseCallout">
            <a:avLst>
              <a:gd name="adj1" fmla="val -68537"/>
              <a:gd name="adj2" fmla="val 55399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Method </a:t>
            </a:r>
            <a:r>
              <a:rPr lang="en-US" sz="1400" i="1" dirty="0">
                <a:solidFill>
                  <a:srgbClr val="0000FF"/>
                </a:solidFill>
              </a:rPr>
              <a:t>two</a:t>
            </a:r>
            <a:r>
              <a:rPr lang="en-US" sz="1400" dirty="0">
                <a:solidFill>
                  <a:srgbClr val="0000FF"/>
                </a:solidFill>
              </a:rPr>
              <a:t> has a parameter of the same name </a:t>
            </a:r>
            <a:r>
              <a:rPr lang="en-US" sz="1400" i="1" dirty="0">
                <a:solidFill>
                  <a:srgbClr val="0000FF"/>
                </a:solidFill>
              </a:rPr>
              <a:t>z</a:t>
            </a:r>
            <a:endParaRPr lang="en-US" sz="1400" i="1" dirty="0">
              <a:solidFill>
                <a:srgbClr val="00B0F0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6372200" y="1880828"/>
            <a:ext cx="2448272" cy="2268252"/>
          </a:xfrm>
          <a:prstGeom prst="wedgeEllipseCallout">
            <a:avLst>
              <a:gd name="adj1" fmla="val -174297"/>
              <a:gd name="adj2" fmla="val -6873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Static variable scope</a:t>
            </a:r>
            <a:r>
              <a:rPr lang="en-US" sz="1600" dirty="0">
                <a:solidFill>
                  <a:schemeClr val="tx1"/>
                </a:solidFill>
              </a:rPr>
              <a:t>: all static methods in the </a:t>
            </a:r>
            <a:r>
              <a:rPr lang="en-US" sz="1600" dirty="0" err="1">
                <a:solidFill>
                  <a:srgbClr val="0000FF"/>
                </a:solidFill>
              </a:rPr>
              <a:t>scopeRules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class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44" name="Oval Callout 43"/>
          <p:cNvSpPr/>
          <p:nvPr/>
        </p:nvSpPr>
        <p:spPr>
          <a:xfrm>
            <a:off x="4860032" y="620688"/>
            <a:ext cx="2448272" cy="828092"/>
          </a:xfrm>
          <a:prstGeom prst="wedgeEllipseCallout">
            <a:avLst>
              <a:gd name="adj1" fmla="val -152479"/>
              <a:gd name="adj2" fmla="val 121496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main </a:t>
            </a:r>
            <a:r>
              <a:rPr lang="en-US" sz="1600" dirty="0">
                <a:solidFill>
                  <a:srgbClr val="0000FF"/>
                </a:solidFill>
              </a:rPr>
              <a:t>has a local variable </a:t>
            </a:r>
            <a:r>
              <a:rPr lang="en-US" sz="1600" i="1" dirty="0">
                <a:solidFill>
                  <a:srgbClr val="0000FF"/>
                </a:solidFill>
              </a:rPr>
              <a:t>z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5" name="Oval Callout 44"/>
          <p:cNvSpPr/>
          <p:nvPr/>
        </p:nvSpPr>
        <p:spPr>
          <a:xfrm>
            <a:off x="4716016" y="1484784"/>
            <a:ext cx="2448272" cy="792088"/>
          </a:xfrm>
          <a:prstGeom prst="wedgeEllipseCallout">
            <a:avLst>
              <a:gd name="adj1" fmla="val -156916"/>
              <a:gd name="adj2" fmla="val 111195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z</a:t>
            </a:r>
            <a:r>
              <a:rPr lang="en-US" sz="1600" dirty="0">
                <a:solidFill>
                  <a:srgbClr val="0000FF"/>
                </a:solidFill>
              </a:rPr>
              <a:t> (line 11) hides </a:t>
            </a:r>
            <a:r>
              <a:rPr lang="en-US" sz="1600" i="1" dirty="0">
                <a:solidFill>
                  <a:srgbClr val="0000FF"/>
                </a:solidFill>
              </a:rPr>
              <a:t>z</a:t>
            </a:r>
            <a:r>
              <a:rPr lang="en-US" sz="1600" dirty="0">
                <a:solidFill>
                  <a:srgbClr val="0000FF"/>
                </a:solidFill>
              </a:rPr>
              <a:t> (line 5)</a:t>
            </a:r>
            <a:endParaRPr lang="en-US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8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6" grpId="0" animBg="1"/>
      <p:bldP spid="43" grpId="0" animBg="1"/>
      <p:bldP spid="35" grpId="0" animBg="1"/>
      <p:bldP spid="31" grpId="0" animBg="1"/>
      <p:bldP spid="30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6632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 EXAMPLE (2)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79512" y="764704"/>
            <a:ext cx="8784977" cy="6001643"/>
            <a:chOff x="179512" y="764704"/>
            <a:chExt cx="8784977" cy="6001643"/>
          </a:xfrm>
        </p:grpSpPr>
        <p:grpSp>
          <p:nvGrpSpPr>
            <p:cNvPr id="40" name="Group 39"/>
            <p:cNvGrpSpPr/>
            <p:nvPr/>
          </p:nvGrpSpPr>
          <p:grpSpPr>
            <a:xfrm>
              <a:off x="179512" y="764704"/>
              <a:ext cx="8784977" cy="6001643"/>
              <a:chOff x="323528" y="1236822"/>
              <a:chExt cx="7848873" cy="4377571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23528" y="1236822"/>
                <a:ext cx="450344" cy="4377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88528" y="1236822"/>
                <a:ext cx="7383873" cy="4377571"/>
              </a:xfrm>
              <a:prstGeom prst="rect">
                <a:avLst/>
              </a:prstGeom>
              <a:solidFill>
                <a:schemeClr val="bg2"/>
              </a:solidFill>
              <a:ln w="28575" cap="rnd" cmpd="thickThin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public class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scopeRules</a:t>
                </a:r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{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final double rate = 10.50;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200" dirty="0">
                    <a:solidFill>
                      <a:srgbClr val="C00000"/>
                    </a:solidFill>
                  </a:rPr>
                  <a:t> z;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double t;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</a:t>
                </a:r>
                <a:r>
                  <a:rPr lang="en-US" sz="1200" dirty="0">
                    <a:solidFill>
                      <a:srgbClr val="0000FF"/>
                    </a:solidFill>
                  </a:rPr>
                  <a:t>public static void main (String[]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args</a:t>
                </a:r>
                <a:r>
                  <a:rPr lang="en-US" sz="1200" dirty="0">
                    <a:solidFill>
                      <a:srgbClr val="0000FF"/>
                    </a:solidFill>
                  </a:rPr>
                  <a:t>)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{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sz="1200" dirty="0">
                    <a:solidFill>
                      <a:srgbClr val="0000FF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num</a:t>
                </a:r>
                <a:r>
                  <a:rPr lang="en-US" sz="1200" dirty="0">
                    <a:solidFill>
                      <a:srgbClr val="0000FF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double x, z;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char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ch</a:t>
                </a:r>
                <a:r>
                  <a:rPr lang="en-US" sz="1200" dirty="0">
                    <a:solidFill>
                      <a:srgbClr val="0000FF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//…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}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/>
                  <a:t>   public static void one (</a:t>
                </a:r>
                <a:r>
                  <a:rPr lang="en-US" sz="1200" dirty="0" err="1"/>
                  <a:t>int</a:t>
                </a:r>
                <a:r>
                  <a:rPr lang="en-US" sz="1200" dirty="0"/>
                  <a:t> x, char y)</a:t>
                </a:r>
              </a:p>
              <a:p>
                <a:r>
                  <a:rPr lang="en-US" sz="1200" dirty="0"/>
                  <a:t>     {</a:t>
                </a:r>
              </a:p>
              <a:p>
                <a:r>
                  <a:rPr lang="en-US" sz="1200" dirty="0"/>
                  <a:t>       //…</a:t>
                </a:r>
              </a:p>
              <a:p>
                <a:r>
                  <a:rPr lang="en-US" sz="1200" dirty="0"/>
                  <a:t>     }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public static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200" dirty="0">
                    <a:solidFill>
                      <a:srgbClr val="C00000"/>
                    </a:solidFill>
                  </a:rPr>
                  <a:t> w;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public static void two (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one,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z)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{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  char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ch</a:t>
                </a:r>
                <a:r>
                  <a:rPr lang="en-US" sz="1200" dirty="0">
                    <a:solidFill>
                      <a:srgbClr val="00B0F0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 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a;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{ //block three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   </a:t>
                </a:r>
                <a:r>
                  <a:rPr lang="en-US" sz="1200" dirty="0" err="1">
                    <a:solidFill>
                      <a:srgbClr val="9900CC"/>
                    </a:solidFill>
                  </a:rPr>
                  <a:t>int</a:t>
                </a:r>
                <a:r>
                  <a:rPr lang="en-US" sz="1200" dirty="0">
                    <a:solidFill>
                      <a:srgbClr val="9900CC"/>
                    </a:solidFill>
                  </a:rPr>
                  <a:t> x = 12;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}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//…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}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} //end of class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55576" y="836712"/>
              <a:ext cx="8136904" cy="58326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7583" y="2060848"/>
              <a:ext cx="7848873" cy="13681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7584" y="3501008"/>
              <a:ext cx="7848873" cy="792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7584" y="4797152"/>
              <a:ext cx="7848873" cy="165618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9984" y="5593432"/>
              <a:ext cx="7552455" cy="571872"/>
            </a:xfrm>
            <a:prstGeom prst="rect">
              <a:avLst/>
            </a:prstGeom>
            <a:noFill/>
            <a:ln w="19050"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83568" y="2060848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23528" y="2173940"/>
            <a:ext cx="33630" cy="4423412"/>
          </a:xfrm>
          <a:prstGeom prst="straightConnector1">
            <a:avLst/>
          </a:prstGeom>
          <a:ln w="28575">
            <a:solidFill>
              <a:srgbClr val="0000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3568" y="2410728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51520" y="2523820"/>
            <a:ext cx="0" cy="833172"/>
          </a:xfrm>
          <a:prstGeom prst="straightConnector1">
            <a:avLst/>
          </a:prstGeom>
          <a:ln w="28575">
            <a:solidFill>
              <a:srgbClr val="0000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9512" y="2676220"/>
            <a:ext cx="0" cy="680772"/>
          </a:xfrm>
          <a:prstGeom prst="straightConnector1">
            <a:avLst/>
          </a:prstGeom>
          <a:ln w="28575">
            <a:solidFill>
              <a:srgbClr val="0000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3568" y="2626752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3568" y="2779152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07504" y="2924944"/>
            <a:ext cx="0" cy="432048"/>
          </a:xfrm>
          <a:prstGeom prst="straightConnector1">
            <a:avLst/>
          </a:prstGeom>
          <a:ln w="28575">
            <a:solidFill>
              <a:srgbClr val="0000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Callout 26"/>
          <p:cNvSpPr/>
          <p:nvPr/>
        </p:nvSpPr>
        <p:spPr>
          <a:xfrm>
            <a:off x="6156176" y="2744924"/>
            <a:ext cx="2448272" cy="2268252"/>
          </a:xfrm>
          <a:prstGeom prst="wedgeEllipseCallout">
            <a:avLst>
              <a:gd name="adj1" fmla="val -162833"/>
              <a:gd name="adj2" fmla="val -59553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rgbClr val="0000FF"/>
                </a:solidFill>
              </a:rPr>
              <a:t>Non-static Identifiers scope</a:t>
            </a:r>
            <a:r>
              <a:rPr lang="en-US" sz="1400" dirty="0">
                <a:solidFill>
                  <a:srgbClr val="0000FF"/>
                </a:solidFill>
              </a:rPr>
              <a:t>: from the point of declaration till the end of the block in which they are declared</a:t>
            </a:r>
            <a:endParaRPr lang="en-US" sz="1400" i="1" dirty="0">
              <a:solidFill>
                <a:srgbClr val="00B0F0"/>
              </a:solidFill>
            </a:endParaRPr>
          </a:p>
        </p:txBody>
      </p:sp>
      <p:sp>
        <p:nvSpPr>
          <p:cNvPr id="28" name="Oval Callout 27"/>
          <p:cNvSpPr/>
          <p:nvPr/>
        </p:nvSpPr>
        <p:spPr>
          <a:xfrm>
            <a:off x="6308576" y="260648"/>
            <a:ext cx="2448272" cy="2268252"/>
          </a:xfrm>
          <a:prstGeom prst="wedgeEllipseCallout">
            <a:avLst>
              <a:gd name="adj1" fmla="val -199442"/>
              <a:gd name="adj2" fmla="val 30253"/>
            </a:avLst>
          </a:prstGeom>
          <a:solidFill>
            <a:srgbClr val="92D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Static Method Scope</a:t>
            </a:r>
            <a:r>
              <a:rPr lang="en-US" sz="1600" dirty="0">
                <a:solidFill>
                  <a:schemeClr val="tx1"/>
                </a:solidFill>
              </a:rPr>
              <a:t>: all static methods of the </a:t>
            </a:r>
            <a:r>
              <a:rPr lang="en-US" sz="1600" dirty="0" err="1">
                <a:solidFill>
                  <a:srgbClr val="0000FF"/>
                </a:solidFill>
              </a:rPr>
              <a:t>scopeRules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class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8" grpId="0" animBg="1"/>
      <p:bldP spid="39" grpId="0" animBg="1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6632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 EXAMPLE (3)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79512" y="764704"/>
            <a:ext cx="8784977" cy="6001643"/>
            <a:chOff x="179512" y="764704"/>
            <a:chExt cx="8784977" cy="6001643"/>
          </a:xfrm>
        </p:grpSpPr>
        <p:grpSp>
          <p:nvGrpSpPr>
            <p:cNvPr id="40" name="Group 39"/>
            <p:cNvGrpSpPr/>
            <p:nvPr/>
          </p:nvGrpSpPr>
          <p:grpSpPr>
            <a:xfrm>
              <a:off x="179512" y="764704"/>
              <a:ext cx="8784977" cy="6001643"/>
              <a:chOff x="323528" y="1236822"/>
              <a:chExt cx="7848873" cy="4377571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23528" y="1236822"/>
                <a:ext cx="450344" cy="4377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88528" y="1236822"/>
                <a:ext cx="7383873" cy="4377571"/>
              </a:xfrm>
              <a:prstGeom prst="rect">
                <a:avLst/>
              </a:prstGeom>
              <a:solidFill>
                <a:schemeClr val="bg2"/>
              </a:solidFill>
              <a:ln w="28575" cap="rnd" cmpd="thickThin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public class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scopeRules</a:t>
                </a:r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{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final double rate = 10.50;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200" dirty="0">
                    <a:solidFill>
                      <a:srgbClr val="C00000"/>
                    </a:solidFill>
                  </a:rPr>
                  <a:t> z;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double t;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</a:t>
                </a:r>
                <a:r>
                  <a:rPr lang="en-US" sz="1200" dirty="0">
                    <a:solidFill>
                      <a:srgbClr val="0000FF"/>
                    </a:solidFill>
                  </a:rPr>
                  <a:t>public static void main (String[]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args</a:t>
                </a:r>
                <a:r>
                  <a:rPr lang="en-US" sz="1200" dirty="0">
                    <a:solidFill>
                      <a:srgbClr val="0000FF"/>
                    </a:solidFill>
                  </a:rPr>
                  <a:t>)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{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sz="1200" dirty="0">
                    <a:solidFill>
                      <a:srgbClr val="0000FF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num</a:t>
                </a:r>
                <a:r>
                  <a:rPr lang="en-US" sz="1200" dirty="0">
                    <a:solidFill>
                      <a:srgbClr val="0000FF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double x, z;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char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ch</a:t>
                </a:r>
                <a:r>
                  <a:rPr lang="en-US" sz="1200" dirty="0">
                    <a:solidFill>
                      <a:srgbClr val="0000FF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//…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}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/>
                  <a:t>   public static void one (</a:t>
                </a:r>
                <a:r>
                  <a:rPr lang="en-US" sz="1200" dirty="0" err="1"/>
                  <a:t>int</a:t>
                </a:r>
                <a:r>
                  <a:rPr lang="en-US" sz="1200" dirty="0"/>
                  <a:t> x, char y)</a:t>
                </a:r>
              </a:p>
              <a:p>
                <a:r>
                  <a:rPr lang="en-US" sz="1200" dirty="0"/>
                  <a:t>     {</a:t>
                </a:r>
              </a:p>
              <a:p>
                <a:r>
                  <a:rPr lang="en-US" sz="1200" dirty="0"/>
                  <a:t>       //…</a:t>
                </a:r>
              </a:p>
              <a:p>
                <a:r>
                  <a:rPr lang="en-US" sz="1200" dirty="0"/>
                  <a:t>     }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public static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200" dirty="0">
                    <a:solidFill>
                      <a:srgbClr val="C00000"/>
                    </a:solidFill>
                  </a:rPr>
                  <a:t> w;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public static void two (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one,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z)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{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  char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ch</a:t>
                </a:r>
                <a:r>
                  <a:rPr lang="en-US" sz="1200" dirty="0">
                    <a:solidFill>
                      <a:srgbClr val="00B0F0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 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a;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{ //block three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   </a:t>
                </a:r>
                <a:r>
                  <a:rPr lang="en-US" sz="1200" dirty="0" err="1">
                    <a:solidFill>
                      <a:srgbClr val="9900CC"/>
                    </a:solidFill>
                  </a:rPr>
                  <a:t>int</a:t>
                </a:r>
                <a:r>
                  <a:rPr lang="en-US" sz="1200" dirty="0">
                    <a:solidFill>
                      <a:srgbClr val="9900CC"/>
                    </a:solidFill>
                  </a:rPr>
                  <a:t> x = 12;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}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//…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}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} //end of class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55576" y="836712"/>
              <a:ext cx="8136904" cy="58326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7583" y="2060848"/>
              <a:ext cx="7848873" cy="13681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7584" y="3501008"/>
              <a:ext cx="7848873" cy="792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7584" y="4797152"/>
              <a:ext cx="7848873" cy="165618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9984" y="5593432"/>
              <a:ext cx="7552455" cy="571872"/>
            </a:xfrm>
            <a:prstGeom prst="rect">
              <a:avLst/>
            </a:prstGeom>
            <a:noFill/>
            <a:ln w="19050"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83568" y="3501008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23528" y="3614100"/>
            <a:ext cx="0" cy="2767228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3528" y="2132856"/>
            <a:ext cx="0" cy="1471084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95736" y="3501008"/>
            <a:ext cx="396044" cy="2261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27784" y="3501008"/>
            <a:ext cx="396044" cy="2261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51520" y="3614100"/>
            <a:ext cx="0" cy="606988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95836" y="3501008"/>
            <a:ext cx="396044" cy="2261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9512" y="3614100"/>
            <a:ext cx="0" cy="606988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Callout 29"/>
          <p:cNvSpPr/>
          <p:nvPr/>
        </p:nvSpPr>
        <p:spPr>
          <a:xfrm>
            <a:off x="6156176" y="3176972"/>
            <a:ext cx="2448272" cy="2268252"/>
          </a:xfrm>
          <a:prstGeom prst="wedgeEllipseCallout">
            <a:avLst>
              <a:gd name="adj1" fmla="val -123265"/>
              <a:gd name="adj2" fmla="val -32013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rgbClr val="0000FF"/>
                </a:solidFill>
              </a:rPr>
              <a:t>Non-static Identifiers scope</a:t>
            </a:r>
            <a:r>
              <a:rPr lang="en-US" sz="1400" dirty="0">
                <a:solidFill>
                  <a:srgbClr val="0000FF"/>
                </a:solidFill>
              </a:rPr>
              <a:t>: from the point of declaration till the end of the block in which they are declared</a:t>
            </a:r>
            <a:endParaRPr lang="en-US" sz="1400" i="1" dirty="0">
              <a:solidFill>
                <a:srgbClr val="00B0F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6308576" y="836712"/>
            <a:ext cx="2448272" cy="2268252"/>
          </a:xfrm>
          <a:prstGeom prst="wedgeEllipseCallout">
            <a:avLst>
              <a:gd name="adj1" fmla="val -212015"/>
              <a:gd name="adj2" fmla="val 68171"/>
            </a:avLst>
          </a:prstGeom>
          <a:solidFill>
            <a:srgbClr val="92D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Static Methods Scope</a:t>
            </a:r>
            <a:r>
              <a:rPr lang="en-US" sz="1600" dirty="0">
                <a:solidFill>
                  <a:schemeClr val="tx1"/>
                </a:solidFill>
              </a:rPr>
              <a:t>: all the static methods of the </a:t>
            </a:r>
            <a:r>
              <a:rPr lang="en-US" sz="1600" dirty="0" err="1">
                <a:solidFill>
                  <a:srgbClr val="0000FF"/>
                </a:solidFill>
              </a:rPr>
              <a:t>scopeRules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class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2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8" grpId="0" animBg="1"/>
      <p:bldP spid="29" grpId="0" animBg="1"/>
      <p:bldP spid="33" grpId="0" animBg="1"/>
      <p:bldP spid="30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6632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 EXAMPLE (4)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79512" y="764704"/>
            <a:ext cx="8784977" cy="6001643"/>
            <a:chOff x="179512" y="764704"/>
            <a:chExt cx="8784977" cy="6001643"/>
          </a:xfrm>
        </p:grpSpPr>
        <p:grpSp>
          <p:nvGrpSpPr>
            <p:cNvPr id="40" name="Group 39"/>
            <p:cNvGrpSpPr/>
            <p:nvPr/>
          </p:nvGrpSpPr>
          <p:grpSpPr>
            <a:xfrm>
              <a:off x="179512" y="764704"/>
              <a:ext cx="8784977" cy="6001643"/>
              <a:chOff x="323528" y="1236822"/>
              <a:chExt cx="7848873" cy="4377571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23528" y="1236822"/>
                <a:ext cx="450344" cy="4377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88528" y="1236822"/>
                <a:ext cx="7383873" cy="4377571"/>
              </a:xfrm>
              <a:prstGeom prst="rect">
                <a:avLst/>
              </a:prstGeom>
              <a:solidFill>
                <a:schemeClr val="bg2"/>
              </a:solidFill>
              <a:ln w="28575" cap="rnd" cmpd="thickThin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public class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scopeRules</a:t>
                </a:r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{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final double rate = 10.50;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200" dirty="0">
                    <a:solidFill>
                      <a:srgbClr val="C00000"/>
                    </a:solidFill>
                  </a:rPr>
                  <a:t> z;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double t;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</a:t>
                </a:r>
                <a:r>
                  <a:rPr lang="en-US" sz="1200" dirty="0">
                    <a:solidFill>
                      <a:srgbClr val="0000FF"/>
                    </a:solidFill>
                  </a:rPr>
                  <a:t>public static void main (String[]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args</a:t>
                </a:r>
                <a:r>
                  <a:rPr lang="en-US" sz="1200" dirty="0">
                    <a:solidFill>
                      <a:srgbClr val="0000FF"/>
                    </a:solidFill>
                  </a:rPr>
                  <a:t>)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{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sz="1200" dirty="0">
                    <a:solidFill>
                      <a:srgbClr val="0000FF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num</a:t>
                </a:r>
                <a:r>
                  <a:rPr lang="en-US" sz="1200" dirty="0">
                    <a:solidFill>
                      <a:srgbClr val="0000FF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double x, z;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char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ch</a:t>
                </a:r>
                <a:r>
                  <a:rPr lang="en-US" sz="1200" dirty="0">
                    <a:solidFill>
                      <a:srgbClr val="0000FF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//…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}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/>
                  <a:t>   public static void one (</a:t>
                </a:r>
                <a:r>
                  <a:rPr lang="en-US" sz="1200" dirty="0" err="1"/>
                  <a:t>int</a:t>
                </a:r>
                <a:r>
                  <a:rPr lang="en-US" sz="1200" dirty="0"/>
                  <a:t> x, char y)</a:t>
                </a:r>
              </a:p>
              <a:p>
                <a:r>
                  <a:rPr lang="en-US" sz="1200" dirty="0"/>
                  <a:t>     {</a:t>
                </a:r>
              </a:p>
              <a:p>
                <a:r>
                  <a:rPr lang="en-US" sz="1200" dirty="0"/>
                  <a:t>       //…</a:t>
                </a:r>
              </a:p>
              <a:p>
                <a:r>
                  <a:rPr lang="en-US" sz="1200" dirty="0"/>
                  <a:t>     }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public static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200" dirty="0">
                    <a:solidFill>
                      <a:srgbClr val="C00000"/>
                    </a:solidFill>
                  </a:rPr>
                  <a:t> w;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public static void two (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one,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z)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{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  char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ch</a:t>
                </a:r>
                <a:r>
                  <a:rPr lang="en-US" sz="1200" dirty="0">
                    <a:solidFill>
                      <a:srgbClr val="00B0F0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 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a;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{ //block three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   </a:t>
                </a:r>
                <a:r>
                  <a:rPr lang="en-US" sz="1200" dirty="0" err="1">
                    <a:solidFill>
                      <a:srgbClr val="9900CC"/>
                    </a:solidFill>
                  </a:rPr>
                  <a:t>int</a:t>
                </a:r>
                <a:r>
                  <a:rPr lang="en-US" sz="1200" dirty="0">
                    <a:solidFill>
                      <a:srgbClr val="9900CC"/>
                    </a:solidFill>
                  </a:rPr>
                  <a:t> x = 12;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}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//…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}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} //end of class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55576" y="836712"/>
              <a:ext cx="8136904" cy="58326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7583" y="2060848"/>
              <a:ext cx="7848873" cy="13681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7584" y="3501008"/>
              <a:ext cx="7848873" cy="792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7584" y="4797152"/>
              <a:ext cx="7848873" cy="165618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9984" y="5593432"/>
              <a:ext cx="7552455" cy="571872"/>
            </a:xfrm>
            <a:prstGeom prst="rect">
              <a:avLst/>
            </a:prstGeom>
            <a:noFill/>
            <a:ln w="19050"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83568" y="4426952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23528" y="4540044"/>
            <a:ext cx="0" cy="1841284"/>
          </a:xfrm>
          <a:prstGeom prst="straightConnector1">
            <a:avLst/>
          </a:prstGeom>
          <a:ln w="28575">
            <a:solidFill>
              <a:srgbClr val="C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3528" y="2132856"/>
            <a:ext cx="0" cy="2407188"/>
          </a:xfrm>
          <a:prstGeom prst="straightConnector1">
            <a:avLst/>
          </a:prstGeom>
          <a:ln w="28575">
            <a:solidFill>
              <a:srgbClr val="C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6372200" y="1880828"/>
            <a:ext cx="2448272" cy="2268252"/>
          </a:xfrm>
          <a:prstGeom prst="wedgeEllipseCallout">
            <a:avLst>
              <a:gd name="adj1" fmla="val -212015"/>
              <a:gd name="adj2" fmla="val 6817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Static variable scope</a:t>
            </a:r>
            <a:r>
              <a:rPr lang="en-US" sz="1600" dirty="0">
                <a:solidFill>
                  <a:schemeClr val="tx1"/>
                </a:solidFill>
              </a:rPr>
              <a:t>: all static methods in the </a:t>
            </a:r>
            <a:r>
              <a:rPr lang="en-US" sz="1600" dirty="0" err="1">
                <a:solidFill>
                  <a:srgbClr val="0000FF"/>
                </a:solidFill>
              </a:rPr>
              <a:t>scopeRules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class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6632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 EXAMPLE (5)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79512" y="764704"/>
            <a:ext cx="8784977" cy="6001643"/>
            <a:chOff x="179512" y="764704"/>
            <a:chExt cx="8784977" cy="6001643"/>
          </a:xfrm>
        </p:grpSpPr>
        <p:grpSp>
          <p:nvGrpSpPr>
            <p:cNvPr id="40" name="Group 39"/>
            <p:cNvGrpSpPr/>
            <p:nvPr/>
          </p:nvGrpSpPr>
          <p:grpSpPr>
            <a:xfrm>
              <a:off x="179512" y="764704"/>
              <a:ext cx="8784977" cy="6001643"/>
              <a:chOff x="323528" y="1236822"/>
              <a:chExt cx="7848873" cy="4377571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23528" y="1236822"/>
                <a:ext cx="450344" cy="4377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88528" y="1236822"/>
                <a:ext cx="7383873" cy="4377571"/>
              </a:xfrm>
              <a:prstGeom prst="rect">
                <a:avLst/>
              </a:prstGeom>
              <a:solidFill>
                <a:schemeClr val="bg2"/>
              </a:solidFill>
              <a:ln w="28575" cap="rnd" cmpd="thickThin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public class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scopeRules</a:t>
                </a:r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{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final double rate = 10.50;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200" dirty="0">
                    <a:solidFill>
                      <a:srgbClr val="C00000"/>
                    </a:solidFill>
                  </a:rPr>
                  <a:t> z;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double t;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</a:t>
                </a:r>
                <a:r>
                  <a:rPr lang="en-US" sz="1200" dirty="0">
                    <a:solidFill>
                      <a:srgbClr val="0000FF"/>
                    </a:solidFill>
                  </a:rPr>
                  <a:t>public static void main (String[]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args</a:t>
                </a:r>
                <a:r>
                  <a:rPr lang="en-US" sz="1200" dirty="0">
                    <a:solidFill>
                      <a:srgbClr val="0000FF"/>
                    </a:solidFill>
                  </a:rPr>
                  <a:t>)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{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sz="1200" dirty="0">
                    <a:solidFill>
                      <a:srgbClr val="0000FF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num</a:t>
                </a:r>
                <a:r>
                  <a:rPr lang="en-US" sz="1200" dirty="0">
                    <a:solidFill>
                      <a:srgbClr val="0000FF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double x, z;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char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ch</a:t>
                </a:r>
                <a:r>
                  <a:rPr lang="en-US" sz="1200" dirty="0">
                    <a:solidFill>
                      <a:srgbClr val="0000FF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//…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}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/>
                  <a:t>   public static void one (</a:t>
                </a:r>
                <a:r>
                  <a:rPr lang="en-US" sz="1200" dirty="0" err="1"/>
                  <a:t>int</a:t>
                </a:r>
                <a:r>
                  <a:rPr lang="en-US" sz="1200" dirty="0"/>
                  <a:t> x, char y)</a:t>
                </a:r>
              </a:p>
              <a:p>
                <a:r>
                  <a:rPr lang="en-US" sz="1200" dirty="0"/>
                  <a:t>     {</a:t>
                </a:r>
              </a:p>
              <a:p>
                <a:r>
                  <a:rPr lang="en-US" sz="1200" dirty="0"/>
                  <a:t>       //…</a:t>
                </a:r>
              </a:p>
              <a:p>
                <a:r>
                  <a:rPr lang="en-US" sz="1200" dirty="0"/>
                  <a:t>     }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public static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200" dirty="0">
                    <a:solidFill>
                      <a:srgbClr val="C00000"/>
                    </a:solidFill>
                  </a:rPr>
                  <a:t> w;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public static void two (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one,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z)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{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  char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ch</a:t>
                </a:r>
                <a:r>
                  <a:rPr lang="en-US" sz="1200" dirty="0">
                    <a:solidFill>
                      <a:srgbClr val="00B0F0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 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a;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{ //block three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   </a:t>
                </a:r>
                <a:r>
                  <a:rPr lang="en-US" sz="1200" dirty="0" err="1">
                    <a:solidFill>
                      <a:srgbClr val="9900CC"/>
                    </a:solidFill>
                  </a:rPr>
                  <a:t>int</a:t>
                </a:r>
                <a:r>
                  <a:rPr lang="en-US" sz="1200" dirty="0">
                    <a:solidFill>
                      <a:srgbClr val="9900CC"/>
                    </a:solidFill>
                  </a:rPr>
                  <a:t> x = 12;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}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//…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}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} //end of class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55576" y="836712"/>
              <a:ext cx="8136904" cy="58326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7583" y="2060848"/>
              <a:ext cx="7848873" cy="13681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7584" y="3501008"/>
              <a:ext cx="7848873" cy="792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7584" y="4797152"/>
              <a:ext cx="7848873" cy="165618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9984" y="5593432"/>
              <a:ext cx="7552455" cy="571872"/>
            </a:xfrm>
            <a:prstGeom prst="rect">
              <a:avLst/>
            </a:prstGeom>
            <a:noFill/>
            <a:ln w="19050"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83568" y="4786992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23528" y="4900084"/>
            <a:ext cx="0" cy="1481244"/>
          </a:xfrm>
          <a:prstGeom prst="straightConnector1">
            <a:avLst/>
          </a:prstGeom>
          <a:ln w="28575">
            <a:solidFill>
              <a:srgbClr val="00B0F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3528" y="2132856"/>
            <a:ext cx="0" cy="2767228"/>
          </a:xfrm>
          <a:prstGeom prst="straightConnector1">
            <a:avLst/>
          </a:prstGeom>
          <a:ln w="28575">
            <a:solidFill>
              <a:srgbClr val="00B0F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95736" y="4786992"/>
            <a:ext cx="396044" cy="2261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07804" y="4797152"/>
            <a:ext cx="396044" cy="2261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1520" y="4900084"/>
            <a:ext cx="0" cy="1481244"/>
          </a:xfrm>
          <a:prstGeom prst="straightConnector1">
            <a:avLst/>
          </a:prstGeom>
          <a:ln w="28575">
            <a:solidFill>
              <a:srgbClr val="00B0F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39852" y="4797152"/>
            <a:ext cx="396044" cy="2261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9512" y="4900084"/>
            <a:ext cx="0" cy="1481244"/>
          </a:xfrm>
          <a:prstGeom prst="straightConnector1">
            <a:avLst/>
          </a:prstGeom>
          <a:ln w="28575">
            <a:solidFill>
              <a:srgbClr val="00B0F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Callout 29"/>
          <p:cNvSpPr/>
          <p:nvPr/>
        </p:nvSpPr>
        <p:spPr>
          <a:xfrm>
            <a:off x="6372200" y="1736812"/>
            <a:ext cx="2448272" cy="2268252"/>
          </a:xfrm>
          <a:prstGeom prst="wedgeEllipseCallout">
            <a:avLst>
              <a:gd name="adj1" fmla="val -212015"/>
              <a:gd name="adj2" fmla="val 84536"/>
            </a:avLst>
          </a:prstGeom>
          <a:solidFill>
            <a:srgbClr val="92D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Static Methods Scope</a:t>
            </a:r>
            <a:r>
              <a:rPr lang="en-US" sz="1600" dirty="0">
                <a:solidFill>
                  <a:schemeClr val="tx1"/>
                </a:solidFill>
              </a:rPr>
              <a:t>: all the static methods of the </a:t>
            </a:r>
            <a:r>
              <a:rPr lang="en-US" sz="1600" dirty="0" err="1">
                <a:solidFill>
                  <a:srgbClr val="0000FF"/>
                </a:solidFill>
              </a:rPr>
              <a:t>scopeRules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class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6156176" y="4185084"/>
            <a:ext cx="2448272" cy="2268252"/>
          </a:xfrm>
          <a:prstGeom prst="wedgeEllipseCallout">
            <a:avLst>
              <a:gd name="adj1" fmla="val -151369"/>
              <a:gd name="adj2" fmla="val -17644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rgbClr val="0000FF"/>
                </a:solidFill>
              </a:rPr>
              <a:t>Non-static Identifiers scope</a:t>
            </a:r>
            <a:r>
              <a:rPr lang="en-US" sz="1400" dirty="0">
                <a:solidFill>
                  <a:srgbClr val="0000FF"/>
                </a:solidFill>
              </a:rPr>
              <a:t>: from the point of declaration till the end of the block in which they are declared</a:t>
            </a:r>
            <a:endParaRPr lang="en-US" sz="14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5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9" grpId="0" animBg="1"/>
      <p:bldP spid="20" grpId="0" animBg="1"/>
      <p:bldP spid="28" grpId="0" animBg="1"/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6632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 EXAMPLE (6)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79512" y="764704"/>
            <a:ext cx="8784977" cy="6001643"/>
            <a:chOff x="179512" y="764704"/>
            <a:chExt cx="8784977" cy="6001643"/>
          </a:xfrm>
        </p:grpSpPr>
        <p:grpSp>
          <p:nvGrpSpPr>
            <p:cNvPr id="40" name="Group 39"/>
            <p:cNvGrpSpPr/>
            <p:nvPr/>
          </p:nvGrpSpPr>
          <p:grpSpPr>
            <a:xfrm>
              <a:off x="179512" y="764704"/>
              <a:ext cx="8784977" cy="6001643"/>
              <a:chOff x="323528" y="1236822"/>
              <a:chExt cx="7848873" cy="4377571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23528" y="1236822"/>
                <a:ext cx="450344" cy="4377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88528" y="1236822"/>
                <a:ext cx="7383873" cy="4377571"/>
              </a:xfrm>
              <a:prstGeom prst="rect">
                <a:avLst/>
              </a:prstGeom>
              <a:solidFill>
                <a:schemeClr val="bg2"/>
              </a:solidFill>
              <a:ln w="28575" cap="rnd" cmpd="thickThin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public class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scopeRules</a:t>
                </a:r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{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final double rate = 10.50;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200" dirty="0">
                    <a:solidFill>
                      <a:srgbClr val="C00000"/>
                    </a:solidFill>
                  </a:rPr>
                  <a:t> z;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double t;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</a:t>
                </a:r>
                <a:r>
                  <a:rPr lang="en-US" sz="1200" dirty="0">
                    <a:solidFill>
                      <a:srgbClr val="0000FF"/>
                    </a:solidFill>
                  </a:rPr>
                  <a:t>public static void main (String[]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args</a:t>
                </a:r>
                <a:r>
                  <a:rPr lang="en-US" sz="1200" dirty="0">
                    <a:solidFill>
                      <a:srgbClr val="0000FF"/>
                    </a:solidFill>
                  </a:rPr>
                  <a:t>)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{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sz="1200" dirty="0">
                    <a:solidFill>
                      <a:srgbClr val="0000FF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num</a:t>
                </a:r>
                <a:r>
                  <a:rPr lang="en-US" sz="1200" dirty="0">
                    <a:solidFill>
                      <a:srgbClr val="0000FF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double x, z;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char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ch</a:t>
                </a:r>
                <a:r>
                  <a:rPr lang="en-US" sz="1200" dirty="0">
                    <a:solidFill>
                      <a:srgbClr val="0000FF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//…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}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/>
                  <a:t>   public static void one (</a:t>
                </a:r>
                <a:r>
                  <a:rPr lang="en-US" sz="1200" dirty="0" err="1"/>
                  <a:t>int</a:t>
                </a:r>
                <a:r>
                  <a:rPr lang="en-US" sz="1200" dirty="0"/>
                  <a:t> x, char y)</a:t>
                </a:r>
              </a:p>
              <a:p>
                <a:r>
                  <a:rPr lang="en-US" sz="1200" dirty="0"/>
                  <a:t>     {</a:t>
                </a:r>
              </a:p>
              <a:p>
                <a:r>
                  <a:rPr lang="en-US" sz="1200" dirty="0"/>
                  <a:t>       //…</a:t>
                </a:r>
              </a:p>
              <a:p>
                <a:r>
                  <a:rPr lang="en-US" sz="1200" dirty="0"/>
                  <a:t>     }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public static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200" dirty="0">
                    <a:solidFill>
                      <a:srgbClr val="C00000"/>
                    </a:solidFill>
                  </a:rPr>
                  <a:t> w;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public static void two (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one,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z)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{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  char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ch</a:t>
                </a:r>
                <a:r>
                  <a:rPr lang="en-US" sz="1200" dirty="0">
                    <a:solidFill>
                      <a:srgbClr val="00B0F0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 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a;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{ //block three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   </a:t>
                </a:r>
                <a:r>
                  <a:rPr lang="en-US" sz="1200" dirty="0" err="1">
                    <a:solidFill>
                      <a:srgbClr val="9900CC"/>
                    </a:solidFill>
                  </a:rPr>
                  <a:t>int</a:t>
                </a:r>
                <a:r>
                  <a:rPr lang="en-US" sz="1200" dirty="0">
                    <a:solidFill>
                      <a:srgbClr val="9900CC"/>
                    </a:solidFill>
                  </a:rPr>
                  <a:t> x = 12;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}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//…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}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} //end of class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55576" y="836712"/>
              <a:ext cx="8136904" cy="58326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7583" y="2060848"/>
              <a:ext cx="7848873" cy="13681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7584" y="3501008"/>
              <a:ext cx="7848873" cy="792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7584" y="4797152"/>
              <a:ext cx="7848873" cy="165618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9984" y="5593432"/>
              <a:ext cx="7552455" cy="571872"/>
            </a:xfrm>
            <a:prstGeom prst="rect">
              <a:avLst/>
            </a:prstGeom>
            <a:noFill/>
            <a:ln w="19050"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83568" y="5147032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23528" y="5260124"/>
            <a:ext cx="0" cy="1121204"/>
          </a:xfrm>
          <a:prstGeom prst="straightConnector1">
            <a:avLst/>
          </a:prstGeom>
          <a:ln w="28575">
            <a:solidFill>
              <a:srgbClr val="00B0F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3568" y="5363056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79512" y="5476148"/>
            <a:ext cx="0" cy="905180"/>
          </a:xfrm>
          <a:prstGeom prst="straightConnector1">
            <a:avLst/>
          </a:prstGeom>
          <a:ln w="28575">
            <a:solidFill>
              <a:srgbClr val="00B0F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6156176" y="3068960"/>
            <a:ext cx="2448272" cy="2268252"/>
          </a:xfrm>
          <a:prstGeom prst="wedgeEllipseCallout">
            <a:avLst>
              <a:gd name="adj1" fmla="val -157286"/>
              <a:gd name="adj2" fmla="val 52205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rgbClr val="0000FF"/>
                </a:solidFill>
              </a:rPr>
              <a:t>Non-static Identifiers scope</a:t>
            </a:r>
            <a:r>
              <a:rPr lang="en-US" sz="1400" dirty="0">
                <a:solidFill>
                  <a:srgbClr val="0000FF"/>
                </a:solidFill>
              </a:rPr>
              <a:t>: from the point of declaration till the end of the block in which they are declared</a:t>
            </a:r>
            <a:endParaRPr lang="en-US" sz="14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4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0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6632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 EXAMPLE (7)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79512" y="764704"/>
            <a:ext cx="8784977" cy="6001643"/>
            <a:chOff x="179512" y="764704"/>
            <a:chExt cx="8784977" cy="6001643"/>
          </a:xfrm>
        </p:grpSpPr>
        <p:grpSp>
          <p:nvGrpSpPr>
            <p:cNvPr id="40" name="Group 39"/>
            <p:cNvGrpSpPr/>
            <p:nvPr/>
          </p:nvGrpSpPr>
          <p:grpSpPr>
            <a:xfrm>
              <a:off x="179512" y="764704"/>
              <a:ext cx="8784977" cy="6001643"/>
              <a:chOff x="323528" y="1236822"/>
              <a:chExt cx="7848873" cy="4377571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23528" y="1236822"/>
                <a:ext cx="450344" cy="4377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19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22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23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24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25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26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27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28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29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30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31</a:t>
                </a: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32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88528" y="1236822"/>
                <a:ext cx="7383873" cy="4377571"/>
              </a:xfrm>
              <a:prstGeom prst="rect">
                <a:avLst/>
              </a:prstGeom>
              <a:solidFill>
                <a:schemeClr val="bg2"/>
              </a:solidFill>
              <a:ln w="28575" cap="rnd" cmpd="thickThin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public class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scopeRules</a:t>
                </a:r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{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final double rate = 10.50;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200" dirty="0">
                    <a:solidFill>
                      <a:srgbClr val="C00000"/>
                    </a:solidFill>
                  </a:rPr>
                  <a:t> z;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static double t;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</a:t>
                </a:r>
                <a:r>
                  <a:rPr lang="en-US" sz="1200" dirty="0">
                    <a:solidFill>
                      <a:srgbClr val="0000FF"/>
                    </a:solidFill>
                  </a:rPr>
                  <a:t>public static void main (String[]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args</a:t>
                </a:r>
                <a:r>
                  <a:rPr lang="en-US" sz="1200" dirty="0">
                    <a:solidFill>
                      <a:srgbClr val="0000FF"/>
                    </a:solidFill>
                  </a:rPr>
                  <a:t>)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{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sz="1200" dirty="0">
                    <a:solidFill>
                      <a:srgbClr val="0000FF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num</a:t>
                </a:r>
                <a:r>
                  <a:rPr lang="en-US" sz="1200" dirty="0">
                    <a:solidFill>
                      <a:srgbClr val="0000FF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double x, z;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char </a:t>
                </a:r>
                <a:r>
                  <a:rPr lang="en-US" sz="1200" dirty="0" err="1">
                    <a:solidFill>
                      <a:srgbClr val="0000FF"/>
                    </a:solidFill>
                  </a:rPr>
                  <a:t>ch</a:t>
                </a:r>
                <a:r>
                  <a:rPr lang="en-US" sz="1200" dirty="0">
                    <a:solidFill>
                      <a:srgbClr val="0000FF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  //…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</a:rPr>
                  <a:t>     }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/>
                  <a:t>   public static void one (</a:t>
                </a:r>
                <a:r>
                  <a:rPr lang="en-US" sz="1200" dirty="0" err="1"/>
                  <a:t>int</a:t>
                </a:r>
                <a:r>
                  <a:rPr lang="en-US" sz="1200" dirty="0"/>
                  <a:t> x, char y)</a:t>
                </a:r>
              </a:p>
              <a:p>
                <a:r>
                  <a:rPr lang="en-US" sz="1200" dirty="0"/>
                  <a:t>     {</a:t>
                </a:r>
              </a:p>
              <a:p>
                <a:r>
                  <a:rPr lang="en-US" sz="1200" dirty="0"/>
                  <a:t>       //…</a:t>
                </a:r>
              </a:p>
              <a:p>
                <a:r>
                  <a:rPr lang="en-US" sz="1200" dirty="0"/>
                  <a:t>     }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  public static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sz="1200" dirty="0">
                    <a:solidFill>
                      <a:srgbClr val="C00000"/>
                    </a:solidFill>
                  </a:rPr>
                  <a:t> w;</a:t>
                </a:r>
              </a:p>
              <a:p>
                <a:endParaRPr lang="en-US" sz="1200" dirty="0">
                  <a:solidFill>
                    <a:srgbClr val="C00000"/>
                  </a:solidFill>
                </a:endParaRP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public static void two (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one,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z)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{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  char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ch</a:t>
                </a:r>
                <a:r>
                  <a:rPr lang="en-US" sz="1200" dirty="0">
                    <a:solidFill>
                      <a:srgbClr val="00B0F0"/>
                    </a:solidFill>
                  </a:rPr>
                  <a:t>;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  </a:t>
                </a:r>
                <a:r>
                  <a:rPr lang="en-US" sz="1200" dirty="0" err="1">
                    <a:solidFill>
                      <a:srgbClr val="00B0F0"/>
                    </a:solidFill>
                  </a:rPr>
                  <a:t>int</a:t>
                </a:r>
                <a:r>
                  <a:rPr lang="en-US" sz="1200" dirty="0">
                    <a:solidFill>
                      <a:srgbClr val="00B0F0"/>
                    </a:solidFill>
                  </a:rPr>
                  <a:t> a;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{ //block three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   </a:t>
                </a:r>
                <a:r>
                  <a:rPr lang="en-US" sz="1200" dirty="0" err="1">
                    <a:solidFill>
                      <a:srgbClr val="9900CC"/>
                    </a:solidFill>
                  </a:rPr>
                  <a:t>int</a:t>
                </a:r>
                <a:r>
                  <a:rPr lang="en-US" sz="1200" dirty="0">
                    <a:solidFill>
                      <a:srgbClr val="9900CC"/>
                    </a:solidFill>
                  </a:rPr>
                  <a:t> x = 12;</a:t>
                </a:r>
              </a:p>
              <a:p>
                <a:r>
                  <a:rPr lang="en-US" sz="1200" dirty="0">
                    <a:solidFill>
                      <a:srgbClr val="9900CC"/>
                    </a:solidFill>
                  </a:rPr>
                  <a:t>        }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 //…</a:t>
                </a:r>
              </a:p>
              <a:p>
                <a:r>
                  <a:rPr lang="en-US" sz="1200" dirty="0">
                    <a:solidFill>
                      <a:srgbClr val="00B0F0"/>
                    </a:solidFill>
                  </a:rPr>
                  <a:t>    }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} //end of class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55576" y="836712"/>
              <a:ext cx="8136904" cy="58326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7583" y="2060848"/>
              <a:ext cx="7848873" cy="13681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7584" y="3501008"/>
              <a:ext cx="7848873" cy="792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7584" y="4797152"/>
              <a:ext cx="7848873" cy="165618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9984" y="5593432"/>
              <a:ext cx="7552455" cy="571872"/>
            </a:xfrm>
            <a:prstGeom prst="rect">
              <a:avLst/>
            </a:prstGeom>
            <a:noFill/>
            <a:ln w="19050"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683568" y="5723096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51520" y="5836188"/>
            <a:ext cx="0" cy="185100"/>
          </a:xfrm>
          <a:prstGeom prst="straightConnector1">
            <a:avLst/>
          </a:prstGeom>
          <a:ln w="28575">
            <a:solidFill>
              <a:srgbClr val="9900C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Callout 15"/>
          <p:cNvSpPr/>
          <p:nvPr/>
        </p:nvSpPr>
        <p:spPr>
          <a:xfrm>
            <a:off x="6156176" y="3068960"/>
            <a:ext cx="2448272" cy="2268252"/>
          </a:xfrm>
          <a:prstGeom prst="wedgeEllipseCallout">
            <a:avLst>
              <a:gd name="adj1" fmla="val -158765"/>
              <a:gd name="adj2" fmla="val 71763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rgbClr val="0000FF"/>
                </a:solidFill>
              </a:rPr>
              <a:t>Non-static Identifiers Scope</a:t>
            </a:r>
            <a:r>
              <a:rPr lang="en-US" sz="1400" dirty="0">
                <a:solidFill>
                  <a:srgbClr val="0000FF"/>
                </a:solidFill>
              </a:rPr>
              <a:t>: from the point of declaration till the end of the block in which they are declared</a:t>
            </a:r>
            <a:endParaRPr lang="en-US" sz="14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4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6632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 EXAMPLE (8)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52126"/>
              </p:ext>
            </p:extLst>
          </p:nvPr>
        </p:nvGraphicFramePr>
        <p:xfrm>
          <a:off x="266629" y="188640"/>
          <a:ext cx="8640960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0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0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Identifier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Line 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Visibility in One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Visibility in Two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Visibility in </a:t>
                      </a: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block three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Visibility in main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Local 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</a:rPr>
                        <a:t>vars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 of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10</a:t>
                      </a: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11</a:t>
                      </a: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Local 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</a:rPr>
                        <a:t>vars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 of 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25</a:t>
                      </a: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5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5. SUMMARY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28095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method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called by any other static method.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METHODS &amp; VARIABLES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178501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scope of a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non-static variable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starts at the point of its declaration till the end of the block in which it is declared.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278092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variable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used in any static method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212976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method has the same identifier name as a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parameter hides the static variable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(refer to the variable z in example 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4285545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method has the same identifier name as a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variable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local variable hides the static variable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(refer to the variable z in example 1)</a:t>
            </a:r>
          </a:p>
        </p:txBody>
      </p:sp>
    </p:spTree>
    <p:extLst>
      <p:ext uri="{BB962C8B-B14F-4D97-AF65-F5344CB8AC3E}">
        <p14:creationId xmlns:p14="http://schemas.microsoft.com/office/powerpoint/2010/main" val="92492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 animBg="1"/>
      <p:bldP spid="2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DEFINITIONS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1268760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Identifier:</a:t>
            </a:r>
          </a:p>
          <a:p>
            <a:pPr lvl="1" algn="just"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identifier is the name of something in Java such as the name of a constant, variable, method, class, etc…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2445856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</a:t>
            </a:r>
          </a:p>
          <a:p>
            <a:pPr lvl="1" algn="just">
              <a:buClr>
                <a:srgbClr val="FF0000"/>
              </a:buClr>
            </a:pP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constants’ identifiers</a:t>
            </a:r>
          </a:p>
          <a:p>
            <a:pPr lvl="1" algn="just">
              <a:buClr>
                <a:srgbClr val="FF0000"/>
              </a:buClr>
            </a:pP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studentScore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variables’ identifiers</a:t>
            </a:r>
          </a:p>
          <a:p>
            <a:pPr lvl="1" algn="just">
              <a:buClr>
                <a:srgbClr val="FF0000"/>
              </a:buClr>
            </a:pP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getLetterGrade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fillArray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methods’ identifiers</a:t>
            </a:r>
          </a:p>
          <a:p>
            <a:pPr lvl="1" algn="just">
              <a:buClr>
                <a:srgbClr val="FF0000"/>
              </a:buClr>
            </a:pP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StringsAsParameters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arraysAsParameters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classes’ identifiers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1.1 IDENTIFIERS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83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44624"/>
            <a:ext cx="900100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Self-Check Exercises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92696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SCOPE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79513" y="1412776"/>
            <a:ext cx="8784976" cy="5047536"/>
            <a:chOff x="323529" y="1236822"/>
            <a:chExt cx="7848872" cy="2680862"/>
          </a:xfrm>
        </p:grpSpPr>
        <p:sp>
          <p:nvSpPr>
            <p:cNvPr id="31" name="TextBox 30"/>
            <p:cNvSpPr txBox="1"/>
            <p:nvPr/>
          </p:nvSpPr>
          <p:spPr>
            <a:xfrm>
              <a:off x="788528" y="1236822"/>
              <a:ext cx="7383873" cy="2680862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public class </a:t>
              </a:r>
              <a:r>
                <a:rPr lang="en-US" sz="1400" dirty="0" err="1"/>
                <a:t>selfCheck</a:t>
              </a:r>
              <a:endParaRPr lang="en-US" sz="1400" dirty="0"/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  static </a:t>
              </a:r>
              <a:r>
                <a:rPr lang="en-US" sz="1400" dirty="0" err="1"/>
                <a:t>int</a:t>
              </a:r>
              <a:r>
                <a:rPr lang="en-US" sz="1400" dirty="0"/>
                <a:t> total = 0;</a:t>
              </a:r>
            </a:p>
            <a:p>
              <a:r>
                <a:rPr lang="en-US" sz="1400" dirty="0"/>
                <a:t>   public static void main (String[] </a:t>
              </a:r>
              <a:r>
                <a:rPr lang="en-US" sz="1400" dirty="0" err="1"/>
                <a:t>args</a:t>
              </a:r>
              <a:r>
                <a:rPr lang="en-US" sz="1400" dirty="0"/>
                <a:t>) </a:t>
              </a:r>
            </a:p>
            <a:p>
              <a:r>
                <a:rPr lang="en-US" sz="1400" dirty="0"/>
                <a:t>     {</a:t>
              </a:r>
            </a:p>
            <a:p>
              <a:r>
                <a:rPr lang="en-US" sz="1400" dirty="0"/>
                <a:t>        </a:t>
              </a:r>
              <a:r>
                <a:rPr lang="en-US" sz="1400" dirty="0" err="1"/>
                <a:t>int</a:t>
              </a:r>
              <a:r>
                <a:rPr lang="en-US" sz="1400" dirty="0"/>
                <a:t> x, total = 15, sum = 60;</a:t>
              </a:r>
            </a:p>
            <a:p>
              <a:r>
                <a:rPr lang="en-US" sz="1400" dirty="0"/>
                <a:t>        </a:t>
              </a:r>
              <a:r>
                <a:rPr lang="en-US" sz="1400" dirty="0" err="1"/>
                <a:t>printOutput</a:t>
              </a:r>
              <a:r>
                <a:rPr lang="en-US" sz="1400" dirty="0"/>
                <a:t>(total);</a:t>
              </a:r>
            </a:p>
            <a:p>
              <a:r>
                <a:rPr lang="en-US" sz="1400" dirty="0"/>
                <a:t>        x = max(total, sum);</a:t>
              </a:r>
            </a:p>
            <a:p>
              <a:r>
                <a:rPr lang="en-US" sz="1400" dirty="0"/>
                <a:t>        </a:t>
              </a:r>
              <a:r>
                <a:rPr lang="en-US" sz="1400" dirty="0" err="1"/>
                <a:t>System.out.printf</a:t>
              </a:r>
              <a:r>
                <a:rPr lang="en-US" sz="1400" dirty="0"/>
                <a:t> (“x= %d, total = %d, sum = %d”, x, total, sum);</a:t>
              </a:r>
            </a:p>
            <a:p>
              <a:r>
                <a:rPr lang="en-US" sz="1400" dirty="0"/>
                <a:t>     }</a:t>
              </a:r>
            </a:p>
            <a:p>
              <a:r>
                <a:rPr lang="en-US" sz="1400" dirty="0"/>
                <a:t>   public static void </a:t>
              </a:r>
              <a:r>
                <a:rPr lang="en-US" sz="1400" dirty="0" err="1"/>
                <a:t>printOutput</a:t>
              </a:r>
              <a:r>
                <a:rPr lang="en-US" sz="1400" dirty="0"/>
                <a:t>(</a:t>
              </a:r>
              <a:r>
                <a:rPr lang="en-US" sz="1400" dirty="0" err="1"/>
                <a:t>int</a:t>
              </a:r>
              <a:r>
                <a:rPr lang="en-US" sz="1400" dirty="0"/>
                <a:t> output)</a:t>
              </a:r>
            </a:p>
            <a:p>
              <a:r>
                <a:rPr lang="en-US" sz="1400" dirty="0"/>
                <a:t>     {</a:t>
              </a:r>
            </a:p>
            <a:p>
              <a:r>
                <a:rPr lang="en-US" sz="1400" dirty="0"/>
                <a:t>       </a:t>
              </a:r>
              <a:r>
                <a:rPr lang="en-US" sz="1400" dirty="0" err="1"/>
                <a:t>System.out.printf</a:t>
              </a:r>
              <a:r>
                <a:rPr lang="en-US" sz="1400" dirty="0"/>
                <a:t> (“Output = %d, total = %d”, output, total);</a:t>
              </a:r>
            </a:p>
            <a:p>
              <a:r>
                <a:rPr lang="en-US" sz="1400" dirty="0"/>
                <a:t>     }</a:t>
              </a:r>
            </a:p>
            <a:p>
              <a:r>
                <a:rPr lang="en-US" sz="1400" dirty="0"/>
                <a:t>   public static </a:t>
              </a:r>
              <a:r>
                <a:rPr lang="en-US" sz="1400" dirty="0" err="1"/>
                <a:t>int</a:t>
              </a:r>
              <a:r>
                <a:rPr lang="en-US" sz="1400" dirty="0"/>
                <a:t> max(</a:t>
              </a:r>
              <a:r>
                <a:rPr lang="en-US" sz="1400" dirty="0" err="1"/>
                <a:t>int</a:t>
              </a:r>
              <a:r>
                <a:rPr lang="en-US" sz="1400" dirty="0"/>
                <a:t> num1, </a:t>
              </a:r>
              <a:r>
                <a:rPr lang="en-US" sz="1400" dirty="0" err="1"/>
                <a:t>int</a:t>
              </a:r>
              <a:r>
                <a:rPr lang="en-US" sz="1400" dirty="0"/>
                <a:t> num2)</a:t>
              </a:r>
            </a:p>
            <a:p>
              <a:r>
                <a:rPr lang="en-US" sz="1400" dirty="0"/>
                <a:t>     {</a:t>
              </a:r>
            </a:p>
            <a:p>
              <a:r>
                <a:rPr lang="en-US" sz="1400" dirty="0"/>
                <a:t>        </a:t>
              </a:r>
              <a:r>
                <a:rPr lang="en-US" sz="1400" dirty="0" err="1"/>
                <a:t>int</a:t>
              </a:r>
              <a:r>
                <a:rPr lang="en-US" sz="1400" dirty="0"/>
                <a:t> total = 77;</a:t>
              </a:r>
            </a:p>
            <a:p>
              <a:r>
                <a:rPr lang="en-US" sz="1400" dirty="0"/>
                <a:t>        </a:t>
              </a:r>
              <a:r>
                <a:rPr lang="en-US" sz="1400" dirty="0" err="1"/>
                <a:t>System.out.printf</a:t>
              </a:r>
              <a:r>
                <a:rPr lang="en-US" sz="1400" dirty="0"/>
                <a:t> (“num1= %d, num2= %d, total= %d”, num1, num2, total);</a:t>
              </a:r>
            </a:p>
            <a:p>
              <a:r>
                <a:rPr lang="en-US" sz="1400" dirty="0"/>
                <a:t>        if (num1 &gt; num2)</a:t>
              </a:r>
            </a:p>
            <a:p>
              <a:r>
                <a:rPr lang="en-US" sz="1400" dirty="0"/>
                <a:t>           return num1;</a:t>
              </a:r>
            </a:p>
            <a:p>
              <a:r>
                <a:rPr lang="en-US" sz="1400" dirty="0"/>
                <a:t>        return num2;</a:t>
              </a:r>
            </a:p>
            <a:p>
              <a:r>
                <a:rPr lang="en-US" sz="1400" dirty="0"/>
                <a:t>     }</a:t>
              </a:r>
            </a:p>
            <a:p>
              <a:r>
                <a:rPr lang="en-US" sz="1400" dirty="0"/>
                <a:t>}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3529" y="1236822"/>
              <a:ext cx="464999" cy="2680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23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7504" y="1061631"/>
            <a:ext cx="8856984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output of the following program: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06" y="6496070"/>
            <a:ext cx="400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W11.2 </a:t>
            </a:r>
            <a:r>
              <a:rPr lang="en-US" sz="1200" dirty="0"/>
              <a:t>User-defined methods: Scope</a:t>
            </a:r>
          </a:p>
        </p:txBody>
      </p:sp>
    </p:spTree>
    <p:extLst>
      <p:ext uri="{BB962C8B-B14F-4D97-AF65-F5344CB8AC3E}">
        <p14:creationId xmlns:p14="http://schemas.microsoft.com/office/powerpoint/2010/main" val="408421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DEFINITIONS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Block:</a:t>
            </a:r>
          </a:p>
          <a:p>
            <a:pPr lvl="1" algn="just"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block is a collection of statements enclosed between braces.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90463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9512" y="2324492"/>
            <a:ext cx="8784977" cy="1600438"/>
            <a:chOff x="323528" y="1236822"/>
            <a:chExt cx="7848873" cy="1504925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150492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/>
                <a:t>, </a:t>
              </a:r>
              <a:r>
                <a:rPr lang="en-US" sz="1400" dirty="0">
                  <a:solidFill>
                    <a:srgbClr val="0000FF"/>
                  </a:solidFill>
                </a:rPr>
                <a:t>max</a:t>
              </a:r>
              <a:r>
                <a:rPr lang="en-US" sz="1400" dirty="0"/>
                <a:t> = -1, </a:t>
              </a:r>
              <a:r>
                <a:rPr lang="en-US" sz="1400" dirty="0" err="1">
                  <a:solidFill>
                    <a:srgbClr val="0000FF"/>
                  </a:solidFill>
                </a:rPr>
                <a:t>maxIndex</a:t>
              </a:r>
              <a:r>
                <a:rPr lang="en-US" sz="1400" dirty="0"/>
                <a:t>, </a:t>
              </a:r>
              <a:r>
                <a:rPr lang="en-US" sz="1400" dirty="0">
                  <a:solidFill>
                    <a:srgbClr val="0000FF"/>
                  </a:solidFill>
                </a:rPr>
                <a:t>size </a:t>
              </a:r>
              <a:r>
                <a:rPr lang="en-US" sz="1400" dirty="0"/>
                <a:t>= 100;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for </a:t>
              </a:r>
              <a:r>
                <a:rPr lang="en-US" sz="1400" dirty="0"/>
                <a:t>(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/>
                <a:t> = 0;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/>
                <a:t> &lt; </a:t>
              </a:r>
              <a:r>
                <a:rPr lang="en-US" sz="1400" dirty="0">
                  <a:solidFill>
                    <a:srgbClr val="0000FF"/>
                  </a:solidFill>
                </a:rPr>
                <a:t>size</a:t>
              </a:r>
              <a:r>
                <a:rPr lang="en-US" sz="1400" dirty="0"/>
                <a:t>;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/>
                <a:t>++)</a:t>
              </a:r>
            </a:p>
            <a:p>
              <a:r>
                <a:rPr lang="en-US" sz="1400" dirty="0"/>
                <a:t>   </a:t>
              </a:r>
              <a:r>
                <a:rPr lang="en-US" sz="1400" dirty="0">
                  <a:solidFill>
                    <a:srgbClr val="00B0F0"/>
                  </a:solidFill>
                </a:rPr>
                <a:t>if</a:t>
              </a:r>
              <a:r>
                <a:rPr lang="en-US" sz="1400" dirty="0"/>
                <a:t> (</a:t>
              </a:r>
              <a:r>
                <a:rPr lang="en-US" sz="1400" dirty="0">
                  <a:solidFill>
                    <a:srgbClr val="0000FF"/>
                  </a:solidFill>
                </a:rPr>
                <a:t>array</a:t>
              </a:r>
              <a:r>
                <a:rPr lang="en-US" sz="1400" dirty="0"/>
                <a:t>[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/>
                <a:t>] &gt; </a:t>
              </a:r>
              <a:r>
                <a:rPr lang="en-US" sz="1400" dirty="0">
                  <a:solidFill>
                    <a:srgbClr val="0000FF"/>
                  </a:solidFill>
                </a:rPr>
                <a:t>max</a:t>
              </a:r>
              <a:r>
                <a:rPr lang="en-US" sz="1400" dirty="0"/>
                <a:t>) </a:t>
              </a:r>
              <a:r>
                <a:rPr lang="en-US" sz="1400" dirty="0">
                  <a:solidFill>
                    <a:srgbClr val="00B050"/>
                  </a:solidFill>
                </a:rPr>
                <a:t>//assume array[] is already declared, instantiated and filled</a:t>
              </a:r>
            </a:p>
            <a:p>
              <a:r>
                <a:rPr lang="en-US" sz="1400" dirty="0"/>
                <a:t>     {</a:t>
              </a:r>
            </a:p>
            <a:p>
              <a:r>
                <a:rPr lang="en-US" sz="1400" dirty="0"/>
                <a:t>       </a:t>
              </a:r>
              <a:r>
                <a:rPr lang="en-US" sz="1400" dirty="0">
                  <a:solidFill>
                    <a:srgbClr val="0000FF"/>
                  </a:solidFill>
                </a:rPr>
                <a:t>max</a:t>
              </a:r>
              <a:r>
                <a:rPr lang="en-US" sz="1400" dirty="0"/>
                <a:t> = </a:t>
              </a:r>
              <a:r>
                <a:rPr lang="en-US" sz="1400" dirty="0">
                  <a:solidFill>
                    <a:srgbClr val="0000FF"/>
                  </a:solidFill>
                </a:rPr>
                <a:t>array</a:t>
              </a:r>
              <a:r>
                <a:rPr lang="en-US" sz="1400" dirty="0"/>
                <a:t>[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/>
                <a:t>];</a:t>
              </a:r>
            </a:p>
            <a:p>
              <a:r>
                <a:rPr lang="en-US" sz="1400" dirty="0"/>
                <a:t>       </a:t>
              </a:r>
              <a:r>
                <a:rPr lang="en-US" sz="1400" dirty="0" err="1">
                  <a:solidFill>
                    <a:srgbClr val="0000FF"/>
                  </a:solidFill>
                </a:rPr>
                <a:t>maxIndex</a:t>
              </a:r>
              <a:r>
                <a:rPr lang="en-US" sz="1400" dirty="0"/>
                <a:t> =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  } </a:t>
              </a:r>
              <a:r>
                <a:rPr lang="en-US" sz="1400" dirty="0">
                  <a:solidFill>
                    <a:srgbClr val="00B050"/>
                  </a:solidFill>
                </a:rPr>
                <a:t>//end if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150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1.2 BLOCKS (1)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3568" y="2996952"/>
            <a:ext cx="8280919" cy="86409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407707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Examples:</a:t>
            </a:r>
          </a:p>
          <a:p>
            <a:pPr lvl="1" algn="just"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considered a block </a:t>
            </a:r>
          </a:p>
          <a:p>
            <a:pPr lvl="1" algn="just"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considered a block</a:t>
            </a:r>
          </a:p>
          <a:p>
            <a:pPr lvl="1" algn="just"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compound statement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considered a block</a:t>
            </a:r>
          </a:p>
        </p:txBody>
      </p:sp>
    </p:spTree>
    <p:extLst>
      <p:ext uri="{BB962C8B-B14F-4D97-AF65-F5344CB8AC3E}">
        <p14:creationId xmlns:p14="http://schemas.microsoft.com/office/powerpoint/2010/main" val="64609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2" grpId="0" animBg="1"/>
      <p:bldP spid="14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DEFINITIONS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Identifier:</a:t>
            </a:r>
          </a:p>
          <a:p>
            <a:pPr lvl="1" algn="just"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identifier declared within a method or a block.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98884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9512" y="2408694"/>
            <a:ext cx="8784977" cy="1384994"/>
            <a:chOff x="323528" y="1236822"/>
            <a:chExt cx="7848873" cy="1302339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130233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public static void</a:t>
              </a:r>
              <a:r>
                <a:rPr lang="en-US" sz="1400" dirty="0"/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fillArray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[] </a:t>
              </a:r>
              <a:r>
                <a:rPr lang="en-US" sz="1400" dirty="0">
                  <a:solidFill>
                    <a:srgbClr val="FF33CC"/>
                  </a:solidFill>
                </a:rPr>
                <a:t>list</a:t>
              </a:r>
              <a:r>
                <a:rPr lang="en-US" sz="1400" dirty="0"/>
                <a:t>)</a:t>
              </a:r>
            </a:p>
            <a:p>
              <a:r>
                <a:rPr lang="en-US" sz="1400" dirty="0"/>
                <a:t>  {</a:t>
              </a:r>
            </a:p>
            <a:p>
              <a:r>
                <a:rPr lang="en-US" sz="1400" dirty="0"/>
                <a:t>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 </a:t>
              </a:r>
              <a:r>
                <a:rPr lang="en-US" sz="1400" dirty="0" err="1"/>
                <a:t>i</a:t>
              </a:r>
              <a:r>
                <a:rPr lang="en-US" sz="1400" dirty="0"/>
                <a:t>;	</a:t>
              </a:r>
              <a:r>
                <a:rPr lang="en-US" sz="1400" dirty="0">
                  <a:solidFill>
                    <a:srgbClr val="00B050"/>
                  </a:solidFill>
                </a:rPr>
                <a:t>//This is a local identifier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</a:t>
              </a:r>
              <a:r>
                <a:rPr lang="en-US" sz="1400" dirty="0">
                  <a:solidFill>
                    <a:srgbClr val="00B0F0"/>
                  </a:solidFill>
                </a:rPr>
                <a:t>for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/>
                <a:t>i</a:t>
              </a:r>
              <a:r>
                <a:rPr lang="en-US" sz="1400" dirty="0"/>
                <a:t>=0; </a:t>
              </a:r>
              <a:r>
                <a:rPr lang="en-US" sz="1400" dirty="0" err="1"/>
                <a:t>i</a:t>
              </a:r>
              <a:r>
                <a:rPr lang="en-US" sz="1400" dirty="0"/>
                <a:t>&lt;</a:t>
              </a:r>
              <a:r>
                <a:rPr lang="en-US" sz="1400" dirty="0" err="1">
                  <a:solidFill>
                    <a:srgbClr val="FF33CC"/>
                  </a:solidFill>
                </a:rPr>
                <a:t>list.</a:t>
              </a:r>
              <a:r>
                <a:rPr lang="en-US" sz="1400" dirty="0" err="1">
                  <a:solidFill>
                    <a:srgbClr val="00B0F0"/>
                  </a:solidFill>
                </a:rPr>
                <a:t>length</a:t>
              </a:r>
              <a:r>
                <a:rPr lang="en-US" sz="1400" dirty="0"/>
                <a:t>; </a:t>
              </a:r>
              <a:r>
                <a:rPr lang="en-US" sz="1400" dirty="0" err="1"/>
                <a:t>i</a:t>
              </a:r>
              <a:r>
                <a:rPr lang="en-US" sz="1400" dirty="0"/>
                <a:t>++)</a:t>
              </a:r>
            </a:p>
            <a:p>
              <a:r>
                <a:rPr lang="en-US" sz="1400" dirty="0">
                  <a:solidFill>
                    <a:srgbClr val="FF33CC"/>
                  </a:solidFill>
                </a:rPr>
                <a:t>       list</a:t>
              </a:r>
              <a:r>
                <a:rPr lang="en-US" sz="1400" dirty="0"/>
                <a:t>[</a:t>
              </a:r>
              <a:r>
                <a:rPr lang="en-US" sz="1400" dirty="0" err="1"/>
                <a:t>i</a:t>
              </a:r>
              <a:r>
                <a:rPr lang="en-US" sz="1400" dirty="0"/>
                <a:t>] = </a:t>
              </a:r>
              <a:r>
                <a:rPr lang="en-US" sz="1400" dirty="0" err="1"/>
                <a:t>read.</a:t>
              </a:r>
              <a:r>
                <a:rPr lang="en-US" sz="1400" dirty="0" err="1">
                  <a:solidFill>
                    <a:srgbClr val="00B050"/>
                  </a:solidFill>
                </a:rPr>
                <a:t>nextDouble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}</a:t>
              </a:r>
              <a:r>
                <a:rPr lang="en-US" sz="1400" dirty="0">
                  <a:solidFill>
                    <a:srgbClr val="00B050"/>
                  </a:solidFill>
                </a:rPr>
                <a:t> //end </a:t>
              </a:r>
              <a:r>
                <a:rPr lang="en-US" sz="1400" dirty="0" err="1">
                  <a:solidFill>
                    <a:srgbClr val="00B050"/>
                  </a:solidFill>
                </a:rPr>
                <a:t>fillArray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130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1.3 LOCAL IDENTIFIER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3568" y="2852936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DEFINITIONS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Identifier’s Scope:</a:t>
            </a:r>
          </a:p>
          <a:p>
            <a:pPr lvl="1" algn="just"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scope of an identifier refers to which parts of the program can see the identifier, access it and use it.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213285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words, an identifier’s scope refers to its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visibility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program.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9512" y="3284984"/>
            <a:ext cx="8784977" cy="1384994"/>
            <a:chOff x="323528" y="1236822"/>
            <a:chExt cx="7848873" cy="1302339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130233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public static void</a:t>
              </a:r>
              <a:r>
                <a:rPr lang="en-US" sz="1400" dirty="0"/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fillArray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[] </a:t>
              </a:r>
              <a:r>
                <a:rPr lang="en-US" sz="1400" dirty="0">
                  <a:solidFill>
                    <a:srgbClr val="FF33CC"/>
                  </a:solidFill>
                </a:rPr>
                <a:t>list</a:t>
              </a:r>
              <a:r>
                <a:rPr lang="en-US" sz="1400" dirty="0"/>
                <a:t>)</a:t>
              </a:r>
            </a:p>
            <a:p>
              <a:r>
                <a:rPr lang="en-US" sz="1400" dirty="0"/>
                <a:t>  {</a:t>
              </a:r>
            </a:p>
            <a:p>
              <a:r>
                <a:rPr lang="en-US" sz="1400" dirty="0"/>
                <a:t>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 </a:t>
              </a:r>
              <a:r>
                <a:rPr lang="en-US" sz="1400" dirty="0" err="1"/>
                <a:t>i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</a:t>
              </a:r>
              <a:r>
                <a:rPr lang="en-US" sz="1400" dirty="0">
                  <a:solidFill>
                    <a:srgbClr val="00B0F0"/>
                  </a:solidFill>
                </a:rPr>
                <a:t>for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/>
                <a:t>i</a:t>
              </a:r>
              <a:r>
                <a:rPr lang="en-US" sz="1400" dirty="0"/>
                <a:t>=0; </a:t>
              </a:r>
              <a:r>
                <a:rPr lang="en-US" sz="1400" dirty="0" err="1"/>
                <a:t>i</a:t>
              </a:r>
              <a:r>
                <a:rPr lang="en-US" sz="1400" dirty="0"/>
                <a:t>&lt;</a:t>
              </a:r>
              <a:r>
                <a:rPr lang="en-US" sz="1400" dirty="0" err="1">
                  <a:solidFill>
                    <a:srgbClr val="FF33CC"/>
                  </a:solidFill>
                </a:rPr>
                <a:t>list.</a:t>
              </a:r>
              <a:r>
                <a:rPr lang="en-US" sz="1400" dirty="0" err="1">
                  <a:solidFill>
                    <a:srgbClr val="00B0F0"/>
                  </a:solidFill>
                </a:rPr>
                <a:t>length</a:t>
              </a:r>
              <a:r>
                <a:rPr lang="en-US" sz="1400" dirty="0"/>
                <a:t>; </a:t>
              </a:r>
              <a:r>
                <a:rPr lang="en-US" sz="1400" dirty="0" err="1"/>
                <a:t>i</a:t>
              </a:r>
              <a:r>
                <a:rPr lang="en-US" sz="1400" dirty="0"/>
                <a:t>++)</a:t>
              </a:r>
            </a:p>
            <a:p>
              <a:r>
                <a:rPr lang="en-US" sz="1400" dirty="0">
                  <a:solidFill>
                    <a:srgbClr val="FF33CC"/>
                  </a:solidFill>
                </a:rPr>
                <a:t>       list</a:t>
              </a:r>
              <a:r>
                <a:rPr lang="en-US" sz="1400" dirty="0"/>
                <a:t>[</a:t>
              </a:r>
              <a:r>
                <a:rPr lang="en-US" sz="1400" dirty="0" err="1"/>
                <a:t>i</a:t>
              </a:r>
              <a:r>
                <a:rPr lang="en-US" sz="1400" dirty="0"/>
                <a:t>] = </a:t>
              </a:r>
              <a:r>
                <a:rPr lang="en-US" sz="1400" dirty="0" err="1"/>
                <a:t>read.</a:t>
              </a:r>
              <a:r>
                <a:rPr lang="en-US" sz="1400" dirty="0" err="1">
                  <a:solidFill>
                    <a:srgbClr val="00B050"/>
                  </a:solidFill>
                </a:rPr>
                <a:t>nextDouble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}</a:t>
              </a:r>
              <a:r>
                <a:rPr lang="en-US" sz="1400" dirty="0">
                  <a:solidFill>
                    <a:srgbClr val="00B050"/>
                  </a:solidFill>
                </a:rPr>
                <a:t> //end </a:t>
              </a:r>
              <a:r>
                <a:rPr lang="en-US" sz="1400" dirty="0" err="1">
                  <a:solidFill>
                    <a:srgbClr val="00B050"/>
                  </a:solidFill>
                </a:rPr>
                <a:t>fillArray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130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1.4 IDENTIFIER’S SCOPE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472514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previously explained, a local identifier of a method is not seen outside the method.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3568" y="3729226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8" y="28529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537321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we say that the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 of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method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fillArray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above example.</a:t>
            </a:r>
          </a:p>
        </p:txBody>
      </p:sp>
    </p:spTree>
    <p:extLst>
      <p:ext uri="{BB962C8B-B14F-4D97-AF65-F5344CB8AC3E}">
        <p14:creationId xmlns:p14="http://schemas.microsoft.com/office/powerpoint/2010/main" val="36005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2" grpId="0" animBg="1"/>
      <p:bldP spid="18" grpId="0"/>
      <p:bldP spid="15" grpId="0" animBg="1"/>
      <p:bldP spid="14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 RULE (1)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does not allow the nesting of methods.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62880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words, you cannot define a method within another one.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9512" y="2924944"/>
            <a:ext cx="8784977" cy="2677656"/>
            <a:chOff x="323528" y="1236822"/>
            <a:chExt cx="7848873" cy="2517853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2517853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public static void</a:t>
              </a:r>
              <a:r>
                <a:rPr lang="en-US" sz="1400" dirty="0"/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fillArray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[] </a:t>
              </a:r>
              <a:r>
                <a:rPr lang="en-US" sz="1400" dirty="0">
                  <a:solidFill>
                    <a:srgbClr val="FF33CC"/>
                  </a:solidFill>
                </a:rPr>
                <a:t>list</a:t>
              </a:r>
              <a:r>
                <a:rPr lang="en-US" sz="1400" dirty="0"/>
                <a:t>)</a:t>
              </a:r>
            </a:p>
            <a:p>
              <a:r>
                <a:rPr lang="en-US" sz="1400" dirty="0"/>
                <a:t>  {</a:t>
              </a:r>
            </a:p>
            <a:p>
              <a:r>
                <a:rPr lang="en-US" sz="1400" dirty="0"/>
                <a:t>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 </a:t>
              </a:r>
              <a:r>
                <a:rPr lang="en-US" sz="1400" dirty="0" err="1"/>
                <a:t>i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</a:t>
              </a:r>
              <a:r>
                <a:rPr lang="en-US" sz="1400" dirty="0">
                  <a:solidFill>
                    <a:srgbClr val="00B0F0"/>
                  </a:solidFill>
                </a:rPr>
                <a:t>for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/>
                <a:t>i</a:t>
              </a:r>
              <a:r>
                <a:rPr lang="en-US" sz="1400" dirty="0"/>
                <a:t>=0; </a:t>
              </a:r>
              <a:r>
                <a:rPr lang="en-US" sz="1400" dirty="0" err="1"/>
                <a:t>i</a:t>
              </a:r>
              <a:r>
                <a:rPr lang="en-US" sz="1400" dirty="0"/>
                <a:t>&lt;</a:t>
              </a:r>
              <a:r>
                <a:rPr lang="en-US" sz="1400" dirty="0" err="1">
                  <a:solidFill>
                    <a:srgbClr val="FF33CC"/>
                  </a:solidFill>
                </a:rPr>
                <a:t>list.</a:t>
              </a:r>
              <a:r>
                <a:rPr lang="en-US" sz="1400" dirty="0" err="1">
                  <a:solidFill>
                    <a:srgbClr val="00B0F0"/>
                  </a:solidFill>
                </a:rPr>
                <a:t>length</a:t>
              </a:r>
              <a:r>
                <a:rPr lang="en-US" sz="1400" dirty="0"/>
                <a:t>; </a:t>
              </a:r>
              <a:r>
                <a:rPr lang="en-US" sz="1400" dirty="0" err="1"/>
                <a:t>i</a:t>
              </a:r>
              <a:r>
                <a:rPr lang="en-US" sz="1400" dirty="0"/>
                <a:t>++)</a:t>
              </a:r>
            </a:p>
            <a:p>
              <a:r>
                <a:rPr lang="en-US" sz="1400" dirty="0">
                  <a:solidFill>
                    <a:srgbClr val="FF33CC"/>
                  </a:solidFill>
                </a:rPr>
                <a:t>       list</a:t>
              </a:r>
              <a:r>
                <a:rPr lang="en-US" sz="1400" dirty="0"/>
                <a:t>[</a:t>
              </a:r>
              <a:r>
                <a:rPr lang="en-US" sz="1400" dirty="0" err="1"/>
                <a:t>i</a:t>
              </a:r>
              <a:r>
                <a:rPr lang="en-US" sz="1400" dirty="0"/>
                <a:t>] = </a:t>
              </a:r>
              <a:r>
                <a:rPr lang="en-US" sz="1400" dirty="0" err="1"/>
                <a:t>read.</a:t>
              </a:r>
              <a:r>
                <a:rPr lang="en-US" sz="1400" dirty="0" err="1">
                  <a:solidFill>
                    <a:srgbClr val="00B050"/>
                  </a:solidFill>
                </a:rPr>
                <a:t>nextDouble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    </a:t>
              </a:r>
              <a:r>
                <a:rPr lang="en-US" sz="1400" dirty="0">
                  <a:solidFill>
                    <a:srgbClr val="00B0F0"/>
                  </a:solidFill>
                </a:rPr>
                <a:t>public static void </a:t>
              </a:r>
              <a:r>
                <a:rPr lang="en-US" sz="1400" dirty="0" err="1">
                  <a:solidFill>
                    <a:srgbClr val="0000FF"/>
                  </a:solidFill>
                </a:rPr>
                <a:t>printArray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[] </a:t>
              </a:r>
              <a:r>
                <a:rPr lang="en-US" sz="1400" dirty="0" err="1">
                  <a:solidFill>
                    <a:srgbClr val="FF33CC"/>
                  </a:solidFill>
                </a:rPr>
                <a:t>listA</a:t>
              </a:r>
              <a:r>
                <a:rPr lang="en-US" sz="1400" dirty="0"/>
                <a:t>)</a:t>
              </a:r>
            </a:p>
            <a:p>
              <a:r>
                <a:rPr lang="en-US" sz="1400" dirty="0"/>
                <a:t>          {</a:t>
              </a:r>
            </a:p>
            <a:p>
              <a:r>
                <a:rPr lang="en-US" sz="1400" dirty="0"/>
                <a:t>        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 index;</a:t>
              </a:r>
            </a:p>
            <a:p>
              <a:r>
                <a:rPr lang="en-US" sz="1400" dirty="0"/>
                <a:t>             </a:t>
              </a:r>
              <a:r>
                <a:rPr lang="en-US" sz="1400" dirty="0">
                  <a:solidFill>
                    <a:srgbClr val="00B0F0"/>
                  </a:solidFill>
                </a:rPr>
                <a:t>for</a:t>
              </a:r>
              <a:r>
                <a:rPr lang="en-US" sz="1400" dirty="0"/>
                <a:t> (index = 0; index &lt; </a:t>
              </a:r>
              <a:r>
                <a:rPr lang="en-US" sz="1400" dirty="0" err="1">
                  <a:solidFill>
                    <a:srgbClr val="FF33CC"/>
                  </a:solidFill>
                </a:rPr>
                <a:t>listA</a:t>
              </a:r>
              <a:r>
                <a:rPr lang="en-US" sz="1400" dirty="0" err="1"/>
                <a:t>.</a:t>
              </a:r>
              <a:r>
                <a:rPr lang="en-US" sz="1400" dirty="0" err="1">
                  <a:solidFill>
                    <a:srgbClr val="00B0F0"/>
                  </a:solidFill>
                </a:rPr>
                <a:t>length</a:t>
              </a:r>
              <a:r>
                <a:rPr lang="en-US" sz="1400" dirty="0"/>
                <a:t>; index++)</a:t>
              </a:r>
            </a:p>
            <a:p>
              <a:r>
                <a:rPr lang="en-US" sz="1400" dirty="0"/>
                <a:t>                </a:t>
              </a:r>
              <a:r>
                <a:rPr lang="en-US" sz="1400" dirty="0" err="1"/>
                <a:t>System.out.printf</a:t>
              </a:r>
              <a:r>
                <a:rPr lang="en-US" sz="1400" dirty="0"/>
                <a:t> (“%d”, </a:t>
              </a:r>
              <a:r>
                <a:rPr lang="en-US" sz="1400" dirty="0" err="1">
                  <a:solidFill>
                    <a:srgbClr val="FF33CC"/>
                  </a:solidFill>
                </a:rPr>
                <a:t>listA</a:t>
              </a:r>
              <a:r>
                <a:rPr lang="en-US" sz="1400" dirty="0"/>
                <a:t>[index]);</a:t>
              </a:r>
            </a:p>
            <a:p>
              <a:r>
                <a:rPr lang="en-US" sz="1400" dirty="0"/>
                <a:t>          } </a:t>
              </a:r>
              <a:r>
                <a:rPr lang="en-US" sz="1400" dirty="0">
                  <a:solidFill>
                    <a:srgbClr val="00B050"/>
                  </a:solidFill>
                </a:rPr>
                <a:t>//end </a:t>
              </a:r>
              <a:r>
                <a:rPr lang="en-US" sz="1400" dirty="0" err="1">
                  <a:solidFill>
                    <a:srgbClr val="00B050"/>
                  </a:solidFill>
                </a:rPr>
                <a:t>printArray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/>
                <a:t>   }</a:t>
              </a:r>
              <a:r>
                <a:rPr lang="en-US" sz="1400" dirty="0">
                  <a:solidFill>
                    <a:srgbClr val="00B050"/>
                  </a:solidFill>
                </a:rPr>
                <a:t> //end </a:t>
              </a:r>
              <a:r>
                <a:rPr lang="en-US" sz="1400" dirty="0" err="1">
                  <a:solidFill>
                    <a:srgbClr val="00B050"/>
                  </a:solidFill>
                </a:rPr>
                <a:t>fillArray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251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METHODS NESTING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528" y="20608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you are allowed to call a method from another one.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6372200" y="3717032"/>
            <a:ext cx="2448272" cy="1368152"/>
          </a:xfrm>
          <a:prstGeom prst="wedgeEllipseCallout">
            <a:avLst>
              <a:gd name="adj1" fmla="val -79821"/>
              <a:gd name="adj2" fmla="val 22065"/>
            </a:avLst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ERROR: Method nesting: NOT allowed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3608" y="4005064"/>
            <a:ext cx="4536504" cy="1296144"/>
          </a:xfrm>
          <a:prstGeom prst="rect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832230" y="3564011"/>
            <a:ext cx="1152128" cy="88210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3528" y="245282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69318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Instead, you may call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printArray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211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2" grpId="0" animBg="1"/>
      <p:bldP spid="14" grpId="0"/>
      <p:bldP spid="23" grpId="0" animBg="1"/>
      <p:bldP spid="24" grpId="0" animBg="1"/>
      <p:bldP spid="27" grpId="0" animBg="1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 RULE (2)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identifier must be declared before being used.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56898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Identifiers may be declared anywhere within a class: outside every method definition, outside/inside a block.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DECLARE THEN USE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216479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9512" y="2627034"/>
            <a:ext cx="8784977" cy="3970318"/>
            <a:chOff x="323528" y="1236822"/>
            <a:chExt cx="7848873" cy="3733372"/>
          </a:xfrm>
        </p:grpSpPr>
        <p:sp>
          <p:nvSpPr>
            <p:cNvPr id="19" name="TextBox 18"/>
            <p:cNvSpPr txBox="1"/>
            <p:nvPr/>
          </p:nvSpPr>
          <p:spPr>
            <a:xfrm>
              <a:off x="788528" y="1236822"/>
              <a:ext cx="7383873" cy="3733372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    import </a:t>
              </a:r>
              <a:r>
                <a:rPr lang="en-US" sz="1400" dirty="0" err="1">
                  <a:solidFill>
                    <a:srgbClr val="FF0000"/>
                  </a:solidFill>
                </a:rPr>
                <a:t>java.util</a:t>
              </a:r>
              <a:r>
                <a:rPr lang="en-US" sz="14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public class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arrayAsParameters</a:t>
              </a:r>
              <a:endParaRPr lang="en-US" sz="1400" dirty="0">
                <a:solidFill>
                  <a:srgbClr val="0000FF"/>
                </a:solidFill>
              </a:endParaRPr>
            </a:p>
            <a:p>
              <a:r>
                <a:rPr lang="en-US" sz="1400" dirty="0"/>
                <a:t>    {</a:t>
              </a:r>
            </a:p>
            <a:p>
              <a:r>
                <a:rPr lang="en-US" sz="1400" dirty="0"/>
                <a:t>       </a:t>
              </a:r>
              <a:r>
                <a:rPr lang="en-US" sz="1400" dirty="0">
                  <a:solidFill>
                    <a:srgbClr val="00B0F0"/>
                  </a:solidFill>
                </a:rPr>
                <a:t>static </a:t>
              </a:r>
              <a:r>
                <a:rPr lang="en-US" sz="1400" dirty="0"/>
                <a:t>Scanner read = </a:t>
              </a:r>
              <a:r>
                <a:rPr lang="en-US" sz="1400" dirty="0">
                  <a:solidFill>
                    <a:srgbClr val="00B0F0"/>
                  </a:solidFill>
                </a:rPr>
                <a:t>new </a:t>
              </a:r>
              <a:r>
                <a:rPr lang="en-US" sz="1400" dirty="0"/>
                <a:t>Scanner (System.in);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400" dirty="0" err="1">
                  <a:solidFill>
                    <a:srgbClr val="00B0F0"/>
                  </a:solidFill>
                </a:rPr>
                <a:t>args</a:t>
              </a:r>
              <a:r>
                <a:rPr lang="en-US" sz="14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400" dirty="0"/>
                <a:t>       {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   double[]</a:t>
              </a:r>
              <a:r>
                <a:rPr lang="en-US" sz="1400" dirty="0"/>
                <a:t> x = </a:t>
              </a:r>
              <a:r>
                <a:rPr lang="en-US" sz="1400" dirty="0">
                  <a:solidFill>
                    <a:srgbClr val="00B0F0"/>
                  </a:solidFill>
                </a:rPr>
                <a:t>new double</a:t>
              </a:r>
              <a:r>
                <a:rPr lang="en-US" sz="1400" dirty="0"/>
                <a:t>[5];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 </a:t>
              </a:r>
              <a:r>
                <a:rPr lang="en-US" sz="1400" dirty="0" err="1">
                  <a:solidFill>
                    <a:srgbClr val="0000FF"/>
                  </a:solidFill>
                </a:rPr>
                <a:t>fillArray</a:t>
              </a:r>
              <a:r>
                <a:rPr lang="en-US" sz="1400" dirty="0">
                  <a:solidFill>
                    <a:srgbClr val="0000FF"/>
                  </a:solidFill>
                </a:rPr>
                <a:t> (x)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      </a:t>
              </a:r>
              <a:r>
                <a:rPr lang="en-US" sz="1400" dirty="0" err="1"/>
                <a:t>System.out.printf</a:t>
              </a:r>
              <a:r>
                <a:rPr lang="en-US" sz="1400" dirty="0"/>
                <a:t> (“x[3] = %f”, </a:t>
              </a:r>
              <a:r>
                <a:rPr lang="en-US" sz="1400" dirty="0">
                  <a:solidFill>
                    <a:srgbClr val="0000FF"/>
                  </a:solidFill>
                </a:rPr>
                <a:t>x</a:t>
              </a:r>
              <a:r>
                <a:rPr lang="en-US" sz="1400" dirty="0"/>
                <a:t>[3]);</a:t>
              </a:r>
            </a:p>
            <a:p>
              <a:r>
                <a:rPr lang="en-US" sz="1400" dirty="0"/>
                <a:t>       } </a:t>
              </a:r>
              <a:r>
                <a:rPr lang="en-US" sz="14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public static void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fillArray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00B0F0"/>
                  </a:solidFill>
                </a:rPr>
                <a:t>double[]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>
                  <a:solidFill>
                    <a:srgbClr val="FF33CC"/>
                  </a:solidFill>
                </a:rPr>
                <a:t>list</a:t>
              </a:r>
              <a:r>
                <a:rPr lang="en-US" sz="1400" dirty="0"/>
                <a:t>)</a:t>
              </a:r>
            </a:p>
            <a:p>
              <a:r>
                <a:rPr lang="en-US" sz="1400" dirty="0"/>
                <a:t>       {</a:t>
              </a:r>
            </a:p>
            <a:p>
              <a:r>
                <a:rPr lang="en-US" sz="1400" dirty="0"/>
                <a:t>    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 </a:t>
              </a:r>
              <a:r>
                <a:rPr lang="en-US" sz="1400" dirty="0" err="1"/>
                <a:t>i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  </a:t>
              </a:r>
              <a:r>
                <a:rPr lang="en-US" sz="1400" dirty="0">
                  <a:solidFill>
                    <a:srgbClr val="00B0F0"/>
                  </a:solidFill>
                </a:rPr>
                <a:t>for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/>
                <a:t>i</a:t>
              </a:r>
              <a:r>
                <a:rPr lang="en-US" sz="1400" dirty="0"/>
                <a:t>=0; </a:t>
              </a:r>
              <a:r>
                <a:rPr lang="en-US" sz="1400" dirty="0" err="1"/>
                <a:t>i</a:t>
              </a:r>
              <a:r>
                <a:rPr lang="en-US" sz="1400" dirty="0"/>
                <a:t>&lt;</a:t>
              </a:r>
              <a:r>
                <a:rPr lang="en-US" sz="1400" dirty="0" err="1">
                  <a:solidFill>
                    <a:srgbClr val="FF33CC"/>
                  </a:solidFill>
                </a:rPr>
                <a:t>list.</a:t>
              </a:r>
              <a:r>
                <a:rPr lang="en-US" sz="1400" dirty="0" err="1">
                  <a:solidFill>
                    <a:srgbClr val="00B0F0"/>
                  </a:solidFill>
                </a:rPr>
                <a:t>length</a:t>
              </a:r>
              <a:r>
                <a:rPr lang="en-US" sz="1400" dirty="0"/>
                <a:t>; </a:t>
              </a:r>
              <a:r>
                <a:rPr lang="en-US" sz="1400" dirty="0" err="1"/>
                <a:t>i</a:t>
              </a:r>
              <a:r>
                <a:rPr lang="en-US" sz="1400" dirty="0"/>
                <a:t>++)</a:t>
              </a:r>
            </a:p>
            <a:p>
              <a:r>
                <a:rPr lang="en-US" sz="1400" dirty="0">
                  <a:solidFill>
                    <a:srgbClr val="FF33CC"/>
                  </a:solidFill>
                </a:rPr>
                <a:t>            list</a:t>
              </a:r>
              <a:r>
                <a:rPr lang="en-US" sz="1400" dirty="0"/>
                <a:t>[</a:t>
              </a:r>
              <a:r>
                <a:rPr lang="en-US" sz="1400" dirty="0" err="1"/>
                <a:t>i</a:t>
              </a:r>
              <a:r>
                <a:rPr lang="en-US" sz="1400" dirty="0"/>
                <a:t>] = </a:t>
              </a:r>
              <a:r>
                <a:rPr lang="en-US" sz="1400" dirty="0" err="1"/>
                <a:t>read.</a:t>
              </a:r>
              <a:r>
                <a:rPr lang="en-US" sz="1400" dirty="0" err="1">
                  <a:solidFill>
                    <a:srgbClr val="00B050"/>
                  </a:solidFill>
                </a:rPr>
                <a:t>nextDouble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    }</a:t>
              </a:r>
              <a:r>
                <a:rPr lang="en-US" sz="1400" dirty="0">
                  <a:solidFill>
                    <a:srgbClr val="00B050"/>
                  </a:solidFill>
                </a:rPr>
                <a:t> //end </a:t>
              </a:r>
              <a:r>
                <a:rPr lang="en-US" sz="1400" dirty="0" err="1">
                  <a:solidFill>
                    <a:srgbClr val="00B050"/>
                  </a:solidFill>
                </a:rPr>
                <a:t>fillArray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/>
                <a:t>} </a:t>
              </a:r>
              <a:r>
                <a:rPr lang="en-US" sz="14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528" y="1236822"/>
              <a:ext cx="450344" cy="3733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18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83568" y="3501008"/>
            <a:ext cx="8280919" cy="129614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3568" y="5013176"/>
            <a:ext cx="8280919" cy="129614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3568" y="3274824"/>
            <a:ext cx="8280919" cy="226184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// scope: from line 4 to 18</a:t>
            </a:r>
          </a:p>
        </p:txBody>
      </p:sp>
    </p:spTree>
    <p:extLst>
      <p:ext uri="{BB962C8B-B14F-4D97-AF65-F5344CB8AC3E}">
        <p14:creationId xmlns:p14="http://schemas.microsoft.com/office/powerpoint/2010/main" val="11495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2" grpId="0" animBg="1"/>
      <p:bldP spid="28" grpId="0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 RULE (3)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196752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identifier used to name a variable in the outer block of the method cannot be used to name a new variable in an inner block of the same method.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MULTI-DECLARATION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216479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9512" y="2627034"/>
            <a:ext cx="8784977" cy="2031325"/>
            <a:chOff x="323528" y="1236822"/>
            <a:chExt cx="7848873" cy="1910097"/>
          </a:xfrm>
        </p:grpSpPr>
        <p:sp>
          <p:nvSpPr>
            <p:cNvPr id="19" name="TextBox 18"/>
            <p:cNvSpPr txBox="1"/>
            <p:nvPr/>
          </p:nvSpPr>
          <p:spPr>
            <a:xfrm>
              <a:off x="788528" y="1236822"/>
              <a:ext cx="7383873" cy="1910097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public static void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xIllegalDeclaration</a:t>
              </a:r>
              <a:endParaRPr lang="en-US" sz="1400" dirty="0"/>
            </a:p>
            <a:p>
              <a:r>
                <a:rPr lang="en-US" sz="1400" dirty="0"/>
                <a:t>   {</a:t>
              </a:r>
            </a:p>
            <a:p>
              <a:r>
                <a:rPr lang="en-US" sz="1400" dirty="0"/>
                <a:t>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 x;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// start of a block</a:t>
              </a:r>
            </a:p>
            <a:p>
              <a:r>
                <a:rPr lang="en-US" sz="1400" dirty="0"/>
                <a:t>      {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</a:t>
              </a:r>
              <a:r>
                <a:rPr lang="en-US" sz="1400" dirty="0">
                  <a:solidFill>
                    <a:srgbClr val="00B0F0"/>
                  </a:solidFill>
                </a:rPr>
                <a:t>double </a:t>
              </a:r>
              <a:r>
                <a:rPr lang="en-US" sz="1400" dirty="0"/>
                <a:t>x;	</a:t>
              </a:r>
              <a:r>
                <a:rPr lang="en-US" sz="1400" dirty="0">
                  <a:solidFill>
                    <a:srgbClr val="00B050"/>
                  </a:solidFill>
                </a:rPr>
                <a:t>//illegal declaration: x is already declared outside the block</a:t>
              </a:r>
            </a:p>
            <a:p>
              <a:r>
                <a:rPr lang="en-US" sz="1400" dirty="0">
                  <a:solidFill>
                    <a:srgbClr val="FF33CC"/>
                  </a:solidFill>
                </a:rPr>
                <a:t>       </a:t>
              </a:r>
              <a:r>
                <a:rPr lang="en-US" sz="1400" dirty="0"/>
                <a:t>---</a:t>
              </a:r>
            </a:p>
            <a:p>
              <a:r>
                <a:rPr lang="en-US" sz="1400" dirty="0"/>
                <a:t>      }</a:t>
              </a:r>
              <a:r>
                <a:rPr lang="en-US" sz="1400" dirty="0">
                  <a:solidFill>
                    <a:srgbClr val="00B050"/>
                  </a:solidFill>
                </a:rPr>
                <a:t>// end block</a:t>
              </a:r>
            </a:p>
            <a:p>
              <a:r>
                <a:rPr lang="en-US" sz="1400" dirty="0"/>
                <a:t>   }</a:t>
              </a:r>
              <a:r>
                <a:rPr lang="en-US" sz="1400" dirty="0">
                  <a:solidFill>
                    <a:srgbClr val="00B050"/>
                  </a:solidFill>
                </a:rPr>
                <a:t> //end </a:t>
              </a:r>
              <a:r>
                <a:rPr lang="en-US" sz="1400" dirty="0" err="1">
                  <a:solidFill>
                    <a:srgbClr val="00B050"/>
                  </a:solidFill>
                </a:rPr>
                <a:t>xIllegalDeclaration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528" y="1236822"/>
              <a:ext cx="450344" cy="1910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83568" y="3068960"/>
            <a:ext cx="8280919" cy="226184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//scope: line 3 till 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3568" y="3501008"/>
            <a:ext cx="8280919" cy="86409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/>
          <p:cNvSpPr/>
          <p:nvPr/>
        </p:nvSpPr>
        <p:spPr>
          <a:xfrm>
            <a:off x="6372200" y="4005064"/>
            <a:ext cx="2448272" cy="1368152"/>
          </a:xfrm>
          <a:prstGeom prst="wedgeEllipseCallout">
            <a:avLst>
              <a:gd name="adj1" fmla="val -193716"/>
              <a:gd name="adj2" fmla="val -52048"/>
            </a:avLst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ERROR: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Multi-declaration of </a:t>
            </a:r>
            <a:r>
              <a:rPr lang="en-US" sz="1600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3568" y="3717032"/>
            <a:ext cx="8280919" cy="22618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1835696" y="3389071"/>
            <a:ext cx="1152128" cy="88210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 animBg="1"/>
      <p:bldP spid="28" grpId="0"/>
      <p:bldP spid="21" grpId="0" animBg="1"/>
      <p:bldP spid="27" grpId="0" animBg="1"/>
      <p:bldP spid="23" grpId="0" animBg="1"/>
      <p:bldP spid="22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2103</TotalTime>
  <Words>5003</Words>
  <Application>Microsoft Office PowerPoint</Application>
  <PresentationFormat>On-screen Show (4:3)</PresentationFormat>
  <Paragraphs>1297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Lucida Sans Unicode</vt:lpstr>
      <vt:lpstr>Tahoma</vt:lpstr>
      <vt:lpstr>Verdana</vt:lpstr>
      <vt:lpstr>Wingdings</vt:lpstr>
      <vt:lpstr>Wingdings 2</vt:lpstr>
      <vt:lpstr>Wingdings 3</vt:lpstr>
      <vt:lpstr>Concourse</vt:lpstr>
      <vt:lpstr>PowerPoint Presentation</vt:lpstr>
      <vt:lpstr>Outline</vt:lpstr>
      <vt:lpstr>1. DEFINITIONS</vt:lpstr>
      <vt:lpstr>1. DEFINITIONS</vt:lpstr>
      <vt:lpstr>1. DEFINITIONS</vt:lpstr>
      <vt:lpstr>1. DEFINITIONS</vt:lpstr>
      <vt:lpstr>2. RULE (1)</vt:lpstr>
      <vt:lpstr>2. RULE (2)</vt:lpstr>
      <vt:lpstr>2. RULE (3)</vt:lpstr>
      <vt:lpstr>2. RULE (4)</vt:lpstr>
      <vt:lpstr>3. SCOPE RULES</vt:lpstr>
      <vt:lpstr>3. SCOPE RULES</vt:lpstr>
      <vt:lpstr>3. SCOPE RULES</vt:lpstr>
      <vt:lpstr>3. SCOPE RULES</vt:lpstr>
      <vt:lpstr>3. SCOPE RULES</vt:lpstr>
      <vt:lpstr>3. SCOPE RULES</vt:lpstr>
      <vt:lpstr>3. SCOPE RULES</vt:lpstr>
      <vt:lpstr>3. SCOPE RULES</vt:lpstr>
      <vt:lpstr>3. SCOPE RULES</vt:lpstr>
      <vt:lpstr>3. SCOPE RULES</vt:lpstr>
      <vt:lpstr>4. EXAMPLE (1)</vt:lpstr>
      <vt:lpstr>4. EXAMPLE (2)</vt:lpstr>
      <vt:lpstr>4. EXAMPLE (3)</vt:lpstr>
      <vt:lpstr>4. EXAMPLE (4)</vt:lpstr>
      <vt:lpstr>4. EXAMPLE (5)</vt:lpstr>
      <vt:lpstr>4. EXAMPLE (6)</vt:lpstr>
      <vt:lpstr>4. EXAMPLE (7)</vt:lpstr>
      <vt:lpstr>4. EXAMPLE (8)</vt:lpstr>
      <vt:lpstr>5. SUMMARY</vt:lpstr>
      <vt:lpstr>Self-Check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USER-DEFINED METHODS</dc:title>
  <dc:creator>Soha S.Zaghloul</dc:creator>
  <cp:lastModifiedBy>Shaker Hassan Aly Elsabagh</cp:lastModifiedBy>
  <cp:revision>76</cp:revision>
  <dcterms:created xsi:type="dcterms:W3CDTF">2015-04-14T13:08:58Z</dcterms:created>
  <dcterms:modified xsi:type="dcterms:W3CDTF">2022-10-31T19:03:20Z</dcterms:modified>
</cp:coreProperties>
</file>