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7" r:id="rId3"/>
    <p:sldId id="289" r:id="rId4"/>
    <p:sldId id="280" r:id="rId5"/>
    <p:sldId id="291" r:id="rId6"/>
    <p:sldId id="292" r:id="rId7"/>
    <p:sldId id="293" r:id="rId8"/>
    <p:sldId id="294" r:id="rId9"/>
    <p:sldId id="295" r:id="rId10"/>
    <p:sldId id="281" r:id="rId11"/>
    <p:sldId id="296" r:id="rId12"/>
    <p:sldId id="298" r:id="rId13"/>
    <p:sldId id="299" r:id="rId14"/>
    <p:sldId id="300" r:id="rId15"/>
    <p:sldId id="301" r:id="rId16"/>
    <p:sldId id="297" r:id="rId17"/>
    <p:sldId id="257" r:id="rId18"/>
    <p:sldId id="258" r:id="rId19"/>
    <p:sldId id="259" r:id="rId20"/>
    <p:sldId id="290" r:id="rId21"/>
    <p:sldId id="318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1" r:id="rId31"/>
    <p:sldId id="312" r:id="rId32"/>
    <p:sldId id="313" r:id="rId33"/>
    <p:sldId id="314" r:id="rId34"/>
    <p:sldId id="3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3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A14926-9365-4113-BDD5-1F65788961F7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484CB-A9C4-4102-BAA8-F06B881619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911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588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85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1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28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2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280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9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07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3503D-9EFE-477D-A7E0-297AEECC38F9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B9F4B-DDDA-4656-84D7-61684A3E6FE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7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75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2944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Introduction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50430"/>
            <a:ext cx="9144000" cy="1655762"/>
          </a:xfrm>
        </p:spPr>
        <p:txBody>
          <a:bodyPr/>
          <a:lstStyle/>
          <a:p>
            <a:r>
              <a:rPr lang="en-US" altLang="zh-CN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 4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927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0780D-6A81-BAA8-D3CD-A6CF2B6CA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91E60-973E-4535-79CB-C0EE2E4E0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Solve The Following graph using BFS Algorithm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0D29DCD-5CA2-CC13-719F-CDF8E0ED4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52" b="18415"/>
          <a:stretch/>
        </p:blipFill>
        <p:spPr bwMode="auto">
          <a:xfrm>
            <a:off x="3472785" y="2311584"/>
            <a:ext cx="5915025" cy="373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77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DB11-7FD6-A1A0-E561-6BB9F0EB9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0227-736E-B321-A03C-2790C7F9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31EB-AAE8-D282-E437-5D0B114BA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Graph Structure:</a:t>
            </a:r>
          </a:p>
          <a:p>
            <a:r>
              <a:rPr lang="en-US" dirty="0"/>
              <a:t>Similar to Code 1 but uses numbers for nodes.</a:t>
            </a:r>
          </a:p>
          <a:p>
            <a:r>
              <a:rPr lang="en-US" dirty="0"/>
              <a:t>Helps to represent graphs with integer-based labels.</a:t>
            </a:r>
          </a:p>
          <a:p>
            <a:r>
              <a:rPr lang="en-US" dirty="0"/>
              <a:t>Initialization:</a:t>
            </a:r>
          </a:p>
          <a:p>
            <a:r>
              <a:rPr lang="en-US" dirty="0"/>
              <a:t>visited and queue lists are initialized as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150B8-37D1-EC9F-B8AA-F17782E21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90274"/>
            <a:ext cx="5181600" cy="3422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8138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57773-CFB2-9909-DF4C-F74C6D24C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544D-B260-E300-2287-C69341066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F4925-1362-52F4-6EAA-D9234C8C30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Initial Setup:</a:t>
            </a:r>
          </a:p>
          <a:p>
            <a:r>
              <a:rPr lang="en-US" dirty="0"/>
              <a:t>Adds the start node </a:t>
            </a:r>
            <a:r>
              <a:rPr lang="en-US" dirty="0" err="1"/>
              <a:t>node</a:t>
            </a:r>
            <a:r>
              <a:rPr lang="en-US" dirty="0"/>
              <a:t> to visited and queue.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D9689-4526-46A3-65D1-247D46D2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734" y="3429000"/>
            <a:ext cx="6478066" cy="14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9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6DA81-EE01-CFC8-D91C-5C39CD70A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514E-92D3-19E1-CD94-7F90FCC55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00813-84A6-08E7-A930-73C0714966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Graph Structure:</a:t>
            </a:r>
          </a:p>
          <a:p>
            <a:r>
              <a:rPr lang="en-US" dirty="0"/>
              <a:t>Similar to Code 1 but uses numbers for nodes.</a:t>
            </a:r>
          </a:p>
          <a:p>
            <a:r>
              <a:rPr lang="en-US" dirty="0"/>
              <a:t>Helps to represent graphs with integer-based labels.</a:t>
            </a:r>
          </a:p>
          <a:p>
            <a:r>
              <a:rPr lang="en-US" dirty="0"/>
              <a:t>Initialization:</a:t>
            </a:r>
          </a:p>
          <a:p>
            <a:r>
              <a:rPr lang="en-US" dirty="0"/>
              <a:t>visited and queue lists are initialized as empty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52561C-97FA-8041-03B9-4966194D2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290274"/>
            <a:ext cx="5181600" cy="34220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61556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5B944-96F2-8F2D-592A-41E01122E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51539-AFAE-D38A-3F19-20D9C82F0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AB478E-EBED-6A2A-B94F-34D5DE0A6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Node Processing:</a:t>
            </a:r>
          </a:p>
          <a:p>
            <a:r>
              <a:rPr lang="en-US" dirty="0"/>
              <a:t>While the queue is not empty, it dequeues the front node m.</a:t>
            </a:r>
          </a:p>
          <a:p>
            <a:r>
              <a:rPr lang="en-US" dirty="0"/>
              <a:t>Prints each dequeued node to show traversal order.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52390-599B-53A1-71A9-42326F2B6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934" y="4553338"/>
            <a:ext cx="8626894" cy="120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06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BFA4A-52AD-8227-2696-1FA0D31A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4C067-3AD2-AB44-8F31-CA1AA7FB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2EEF3-0B87-495B-BF70-1B68E7B45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Neighbor Exploration:</a:t>
            </a:r>
          </a:p>
          <a:p>
            <a:r>
              <a:rPr lang="en-US" dirty="0"/>
              <a:t>For each </a:t>
            </a:r>
            <a:r>
              <a:rPr lang="en-US" dirty="0" err="1"/>
              <a:t>neighbour</a:t>
            </a:r>
            <a:r>
              <a:rPr lang="en-US" dirty="0"/>
              <a:t> of m, checks if it’s unvisited.</a:t>
            </a:r>
          </a:p>
          <a:p>
            <a:r>
              <a:rPr lang="en-US" dirty="0"/>
              <a:t>Unvisited neighbors are marked and enqueued.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268466-28BB-D300-619D-B12174006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598" y="3736723"/>
            <a:ext cx="5998121" cy="182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43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AA6C7-E592-FC8A-470B-99F8062AE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8C20-FDCD-2E00-FB9F-FF6D0EA69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7824-08ED-718C-C20F-AB1ACE0A2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Execution Steps:</a:t>
            </a:r>
          </a:p>
          <a:p>
            <a:r>
              <a:rPr lang="en-US" dirty="0"/>
              <a:t>Start from 5.</a:t>
            </a:r>
          </a:p>
          <a:p>
            <a:r>
              <a:rPr lang="en-US" dirty="0"/>
              <a:t>Iteration 1: Dequeue 5, enqueue 3, 7.</a:t>
            </a:r>
          </a:p>
          <a:p>
            <a:r>
              <a:rPr lang="en-US" dirty="0"/>
              <a:t>Iteration 2: Dequeue 3, enqueue 2, 4.</a:t>
            </a:r>
          </a:p>
          <a:p>
            <a:r>
              <a:rPr lang="en-US" dirty="0"/>
              <a:t>Iteration 3: Dequeue 7, enqueue 8.</a:t>
            </a:r>
          </a:p>
          <a:p>
            <a:r>
              <a:rPr lang="en-US" dirty="0"/>
              <a:t>Final Order: 5 3 7 2 4 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DDD03-2A57-3DBA-AA4F-16E49C1BF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3025475"/>
            <a:ext cx="5181600" cy="19516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68334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7624" t="36746" r="31663" b="26186"/>
          <a:stretch/>
        </p:blipFill>
        <p:spPr>
          <a:xfrm>
            <a:off x="419100" y="150073"/>
            <a:ext cx="11353800" cy="58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826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322" t="36530" r="24757" b="16056"/>
          <a:stretch/>
        </p:blipFill>
        <p:spPr>
          <a:xfrm>
            <a:off x="838199" y="365125"/>
            <a:ext cx="10883985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24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63" t="21660" r="33965" b="13039"/>
          <a:stretch/>
        </p:blipFill>
        <p:spPr>
          <a:xfrm>
            <a:off x="2163817" y="365125"/>
            <a:ext cx="7864366" cy="617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28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Breadth-First Search (BFS) is a fundamental algorithm for traversing or searching through graph data structures. It explores nodes level by level, making it effective for finding the shortest path in unweighted graphs.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BFS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Initialize a queue with the source node.</a:t>
            </a:r>
          </a:p>
          <a:p>
            <a:r>
              <a:t>2. Mark the source node as visited.</a:t>
            </a:r>
          </a:p>
          <a:p>
            <a:r>
              <a:t>3. While the queue is not empty:</a:t>
            </a:r>
          </a:p>
          <a:p>
            <a:r>
              <a:t>   - Dequeue a node.</a:t>
            </a:r>
          </a:p>
          <a:p>
            <a:r>
              <a:t>   - For each unvisited neighbor, enqueue it and mark it as visited.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b="1" dirty="0" smtClean="0"/>
              <a:t>LAB 5</a:t>
            </a:r>
            <a:endParaRPr lang="en-US" sz="6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/>
              <a:t>Uniform cost search 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327473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925" y="269330"/>
            <a:ext cx="10054183" cy="4621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Uniform Cost Search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2" y="850827"/>
            <a:ext cx="7062651" cy="13103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738" y="2633798"/>
            <a:ext cx="6484291" cy="347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788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22" y="571378"/>
            <a:ext cx="5468984" cy="54352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70" y="2542386"/>
            <a:ext cx="4880758" cy="261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416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538" y="1512433"/>
            <a:ext cx="96393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8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9766" cy="745762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002" y="1004048"/>
            <a:ext cx="97631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651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16886" cy="828539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046" y="828539"/>
            <a:ext cx="9983889" cy="55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3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2" y="347708"/>
            <a:ext cx="10125891" cy="697321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551" y="1402194"/>
            <a:ext cx="88963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4220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86075" y="2067719"/>
            <a:ext cx="641985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55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412" y="2010525"/>
            <a:ext cx="10515600" cy="253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623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BFS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algorithm starts from a source node, visits all its neighboring nodes, and then continues to visit the neighbors of those nodes, ensuring each node is visited exactly once.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07771" y="2429691"/>
            <a:ext cx="75416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Another code for Uniform Cost Search </a:t>
            </a:r>
            <a:endParaRPr lang="en-US" sz="3200" b="1" i="1" dirty="0"/>
          </a:p>
        </p:txBody>
      </p:sp>
    </p:spTree>
    <p:extLst>
      <p:ext uri="{BB962C8B-B14F-4D97-AF65-F5344CB8AC3E}">
        <p14:creationId xmlns:p14="http://schemas.microsoft.com/office/powerpoint/2010/main" val="21496540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942" y="1863633"/>
            <a:ext cx="10515600" cy="1697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721" y="4162017"/>
            <a:ext cx="7102656" cy="157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39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99766" cy="745762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684801"/>
            <a:ext cx="9220199" cy="583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9318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916886" cy="828539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061" y="1273374"/>
            <a:ext cx="10515600" cy="183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28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2" y="347708"/>
            <a:ext cx="10125891" cy="697321"/>
          </a:xfrm>
        </p:spPr>
        <p:txBody>
          <a:bodyPr/>
          <a:lstStyle/>
          <a:p>
            <a:r>
              <a:rPr lang="en-US" dirty="0"/>
              <a:t>Uniform Cost Search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110" y="1262584"/>
            <a:ext cx="6743700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65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235D-D470-9A31-75E5-D34EF01C4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D5BD-7DF4-B692-1FD0-4D797A78E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Implement The Next Graph using BFS Algorithm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4AAEFA-46A3-A598-3123-23FBC66D6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65313"/>
            <a:ext cx="5687336" cy="38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082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B7844-F31F-00D5-FD6A-3FFE21020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Exercise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8C434-AAE6-C9F6-C460-0B9B06347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3188" y="1829297"/>
            <a:ext cx="6172200" cy="3189880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1B1C9-2BD3-14E9-04BB-B925A5AA0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r>
              <a:rPr lang="en-US" sz="1800" dirty="0"/>
              <a:t>Graph Structure:</a:t>
            </a:r>
          </a:p>
          <a:p>
            <a:r>
              <a:rPr lang="en-US" sz="1800" dirty="0"/>
              <a:t>This dictionary represents the adjacency list for the graph.</a:t>
            </a:r>
          </a:p>
          <a:p>
            <a:r>
              <a:rPr lang="en-US" sz="1800" dirty="0"/>
              <a:t>Each key represents a node, and each value is a list of its direct neighbors.</a:t>
            </a:r>
          </a:p>
          <a:p>
            <a:r>
              <a:rPr lang="en-US" sz="1800" dirty="0"/>
              <a:t>Setup:</a:t>
            </a:r>
          </a:p>
          <a:p>
            <a:r>
              <a:rPr lang="en-US" sz="1800" dirty="0"/>
              <a:t>visited: Tracks nodes already processed.</a:t>
            </a:r>
          </a:p>
          <a:p>
            <a:r>
              <a:rPr lang="en-US" sz="1800" dirty="0"/>
              <a:t>queue: Helps with node processing order.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273150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AB37F-0D5B-77BD-C34A-A94225242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B790-0CEC-7BEB-5B4E-77821532A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A073D-3A6F-D843-20CD-390587AD5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Function Setup:</a:t>
            </a:r>
          </a:p>
          <a:p>
            <a:r>
              <a:rPr lang="en-US" sz="2000" dirty="0" err="1"/>
              <a:t>bfs</a:t>
            </a:r>
            <a:r>
              <a:rPr lang="en-US" sz="2000" dirty="0"/>
              <a:t>(visited, graph, node): Initializes BFS traversal from node.</a:t>
            </a:r>
          </a:p>
          <a:p>
            <a:r>
              <a:rPr lang="en-US" sz="2000" dirty="0"/>
              <a:t>Adds node to visited and queue.</a:t>
            </a:r>
          </a:p>
          <a:p>
            <a:r>
              <a:rPr lang="en-US" sz="2000" dirty="0"/>
              <a:t>Initial State:</a:t>
            </a:r>
          </a:p>
          <a:p>
            <a:r>
              <a:rPr lang="en-US" sz="2000" dirty="0"/>
              <a:t>Only the start node is in visited and queue.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D715A2-2AAA-48FF-0A9A-F36BDCB36F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146" y="2285999"/>
            <a:ext cx="6478066" cy="14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79854-B226-8544-41E9-8DDD3139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BE5F-95AF-5140-4ABA-A5EDAC502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BC98-849F-490D-431B-5EF1168C9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Traversal Process:</a:t>
            </a:r>
          </a:p>
          <a:p>
            <a:r>
              <a:rPr lang="en-US" sz="2000" dirty="0"/>
              <a:t>While queue has elements, the function dequeues the </a:t>
            </a:r>
          </a:p>
          <a:p>
            <a:r>
              <a:rPr lang="en-US" sz="2000" dirty="0"/>
              <a:t>front node s.</a:t>
            </a:r>
          </a:p>
          <a:p>
            <a:r>
              <a:rPr lang="en-US" sz="2000" dirty="0"/>
              <a:t>Prints s to show traversal order.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D4A52F-78DF-3B41-482A-D3ED1986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456" y="2057400"/>
            <a:ext cx="7111822" cy="241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07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3725B-0C21-3C03-2682-5E243C0F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962C5-32DC-A559-C734-8B53FB599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5E5D1-CF31-61D7-E281-8AC048850B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/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Neighbor Exploration: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each </a:t>
            </a:r>
            <a:r>
              <a:rPr lang="en-US" sz="1800" dirty="0" err="1"/>
              <a:t>neighbour</a:t>
            </a:r>
            <a:r>
              <a:rPr lang="en-US" sz="1800" dirty="0"/>
              <a:t> of s, if </a:t>
            </a:r>
            <a:r>
              <a:rPr lang="en-US" sz="1800" dirty="0" err="1"/>
              <a:t>neighbour</a:t>
            </a:r>
            <a:r>
              <a:rPr lang="en-US" sz="1800" dirty="0"/>
              <a:t> hasn’t been visited, it’s marked as visited and added to queue.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ensures each level of neighbors is processed before moving deeper.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1E3859-3E70-80B4-A9F9-8278AB498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1336" y="2362994"/>
            <a:ext cx="623028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1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CC88D-C93E-1AD4-E2F8-8DCCA8AFC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5BC2-755B-F2EF-372B-EA9B9594D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DECF1-7B56-D3BE-616D-7A883DDAA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dirty="0"/>
              <a:t>Start from 'A'.</a:t>
            </a:r>
          </a:p>
          <a:p>
            <a:r>
              <a:rPr lang="en-US" dirty="0"/>
              <a:t>Iteration 1: Dequeue A, enqueue B, C.</a:t>
            </a:r>
          </a:p>
          <a:p>
            <a:r>
              <a:rPr lang="en-US" dirty="0"/>
              <a:t>Iteration 2: Dequeue B, enqueue D, E.</a:t>
            </a:r>
          </a:p>
          <a:p>
            <a:r>
              <a:rPr lang="en-US" dirty="0"/>
              <a:t>Iteration 3: Dequeue C, enqueue F.</a:t>
            </a:r>
          </a:p>
          <a:p>
            <a:r>
              <a:rPr lang="en-US" dirty="0"/>
              <a:t>Final Order: A B C D E 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D3860-1025-1271-19E8-114D6C861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956728"/>
            <a:ext cx="5181600" cy="2089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5427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573</Words>
  <Application>Microsoft Office PowerPoint</Application>
  <PresentationFormat>Widescreen</PresentationFormat>
  <Paragraphs>93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Black</vt:lpstr>
      <vt:lpstr>Calibri</vt:lpstr>
      <vt:lpstr>Calibri Light</vt:lpstr>
      <vt:lpstr>Courier New</vt:lpstr>
      <vt:lpstr>等线</vt:lpstr>
      <vt:lpstr>Times New Roman</vt:lpstr>
      <vt:lpstr>Office Theme</vt:lpstr>
      <vt:lpstr>Introduction of AI</vt:lpstr>
      <vt:lpstr>Introduction to BFS</vt:lpstr>
      <vt:lpstr>How BFS Works</vt:lpstr>
      <vt:lpstr>Ex 1</vt:lpstr>
      <vt:lpstr>Exercise 1</vt:lpstr>
      <vt:lpstr>Exercise 1</vt:lpstr>
      <vt:lpstr>Exercise 1</vt:lpstr>
      <vt:lpstr>Exercise 1</vt:lpstr>
      <vt:lpstr>Exercise 1</vt:lpstr>
      <vt:lpstr>Ex 2</vt:lpstr>
      <vt:lpstr>Exercise 2</vt:lpstr>
      <vt:lpstr>Exercise 2</vt:lpstr>
      <vt:lpstr>Exercise 2</vt:lpstr>
      <vt:lpstr>Exercise 2</vt:lpstr>
      <vt:lpstr>Exercise 2</vt:lpstr>
      <vt:lpstr>Exercise 2</vt:lpstr>
      <vt:lpstr>PowerPoint Presentation</vt:lpstr>
      <vt:lpstr>PowerPoint Presentation</vt:lpstr>
      <vt:lpstr>PowerPoint Presentation</vt:lpstr>
      <vt:lpstr>BFS Steps</vt:lpstr>
      <vt:lpstr>LAB 5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Uniform Cost Search</vt:lpstr>
      <vt:lpstr>PowerPoint Presentation</vt:lpstr>
      <vt:lpstr>Uniform Cost Search</vt:lpstr>
      <vt:lpstr>Uniform Cost Search</vt:lpstr>
      <vt:lpstr>Uniform Cost Search</vt:lpstr>
      <vt:lpstr>Uniform Cost Search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Mira Youssef</dc:creator>
  <cp:lastModifiedBy>Mohamed Fadel Regala</cp:lastModifiedBy>
  <cp:revision>177</cp:revision>
  <dcterms:created xsi:type="dcterms:W3CDTF">2020-10-22T13:19:14Z</dcterms:created>
  <dcterms:modified xsi:type="dcterms:W3CDTF">2024-11-07T05:35:48Z</dcterms:modified>
</cp:coreProperties>
</file>