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8" r:id="rId3"/>
    <p:sldId id="262" r:id="rId4"/>
    <p:sldId id="263" r:id="rId5"/>
    <p:sldId id="264" r:id="rId6"/>
    <p:sldId id="265" r:id="rId7"/>
    <p:sldId id="266" r:id="rId8"/>
    <p:sldId id="267" r:id="rId9"/>
    <p:sldId id="257" r:id="rId10"/>
    <p:sldId id="268" r:id="rId11"/>
    <p:sldId id="269" r:id="rId12"/>
    <p:sldId id="270" r:id="rId13"/>
    <p:sldId id="259" r:id="rId14"/>
    <p:sldId id="271" r:id="rId15"/>
    <p:sldId id="272" r:id="rId16"/>
    <p:sldId id="273" r:id="rId17"/>
    <p:sldId id="275" r:id="rId18"/>
    <p:sldId id="276" r:id="rId19"/>
    <p:sldId id="260" r:id="rId20"/>
    <p:sldId id="261"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1450" y="6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9151089"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Title 8"/>
          <p:cNvSpPr>
            <a:spLocks noGrp="1"/>
          </p:cNvSpPr>
          <p:nvPr>
            <p:ph type="ctrTitle"/>
          </p:nvPr>
        </p:nvSpPr>
        <p:spPr>
          <a:xfrm>
            <a:off x="685800" y="1752601"/>
            <a:ext cx="77724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17" name="Subtitle 16"/>
          <p:cNvSpPr>
            <a:spLocks noGrp="1"/>
          </p:cNvSpPr>
          <p:nvPr>
            <p:ph type="subTitle" idx="1"/>
          </p:nvPr>
        </p:nvSpPr>
        <p:spPr>
          <a:xfrm>
            <a:off x="685800" y="3611607"/>
            <a:ext cx="77724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a:t>Click to edit Master subtitle style</a:t>
            </a:r>
          </a:p>
        </p:txBody>
      </p:sp>
      <p:grpSp>
        <p:nvGrpSpPr>
          <p:cNvPr id="2" name="Group 1"/>
          <p:cNvGrpSpPr/>
          <p:nvPr/>
        </p:nvGrpSpPr>
        <p:grpSpPr>
          <a:xfrm>
            <a:off x="-3765" y="4953000"/>
            <a:ext cx="9147765"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fld id="{F29EB316-2DB8-4426-B2BF-57F6D9419B5D}" type="datetimeFigureOut">
              <a:rPr lang="en-US" smtClean="0"/>
              <a:t>11/11/2024</a:t>
            </a:fld>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FC2A089E-F66F-48F0-A7B2-20FCAA5232B6}"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a:xfrm>
            <a:off x="457200" y="1481329"/>
            <a:ext cx="8229600" cy="4386071"/>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9EB316-2DB8-4426-B2BF-57F6D9419B5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A089E-F66F-48F0-A7B2-20FCAA5232B6}"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44013" y="274640"/>
            <a:ext cx="1777470" cy="5592761"/>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41"/>
            <a:ext cx="6324600" cy="5592760"/>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9EB316-2DB8-4426-B2BF-57F6D9419B5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A089E-F66F-48F0-A7B2-20FCAA5232B6}"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F29EB316-2DB8-4426-B2BF-57F6D9419B5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A089E-F66F-48F0-A7B2-20FCAA5232B6}" type="slidenum">
              <a:rPr lang="en-US" smtClean="0"/>
              <a:t>‹#›</a:t>
            </a:fld>
            <a:endParaRPr lang="en-US"/>
          </a:p>
        </p:txBody>
      </p:sp>
      <p:sp>
        <p:nvSpPr>
          <p:cNvPr id="7" name="Title 6"/>
          <p:cNvSpPr>
            <a:spLocks noGrp="1"/>
          </p:cNvSpPr>
          <p:nvPr>
            <p:ph type="title"/>
          </p:nvPr>
        </p:nvSpPr>
        <p:spPr/>
        <p:txBody>
          <a:bodyPr rtlCol="0"/>
          <a:lstStyle/>
          <a:p>
            <a:r>
              <a:rPr kumimoji="0"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76" y="1059712"/>
            <a:ext cx="77724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a:t>Click to edit Master title style</a:t>
            </a:r>
          </a:p>
        </p:txBody>
      </p:sp>
      <p:sp>
        <p:nvSpPr>
          <p:cNvPr id="3" name="Text Placeholder 2"/>
          <p:cNvSpPr>
            <a:spLocks noGrp="1"/>
          </p:cNvSpPr>
          <p:nvPr>
            <p:ph type="body" idx="1"/>
          </p:nvPr>
        </p:nvSpPr>
        <p:spPr>
          <a:xfrm>
            <a:off x="3922713" y="2931712"/>
            <a:ext cx="4572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F29EB316-2DB8-4426-B2BF-57F6D9419B5D}" type="datetimeFigureOut">
              <a:rPr lang="en-US" smtClean="0"/>
              <a:t>11/11/2024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C2A089E-F66F-48F0-A7B2-20FCAA5232B6}" type="slidenum">
              <a:rPr lang="en-US" smtClean="0"/>
              <a:t>‹#›</a:t>
            </a:fld>
            <a:endParaRPr lang="en-US"/>
          </a:p>
        </p:txBody>
      </p:sp>
      <p:sp>
        <p:nvSpPr>
          <p:cNvPr id="7" name="Chevron 6"/>
          <p:cNvSpPr/>
          <p:nvPr/>
        </p:nvSpPr>
        <p:spPr>
          <a:xfrm>
            <a:off x="3636680"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8" name="Chevron 7"/>
          <p:cNvSpPr/>
          <p:nvPr/>
        </p:nvSpPr>
        <p:spPr>
          <a:xfrm>
            <a:off x="3450264" y="3005472"/>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481328"/>
            <a:ext cx="40386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F29EB316-2DB8-4426-B2BF-57F6D9419B5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A089E-F66F-48F0-A7B2-20FCAA5232B6}" type="slidenum">
              <a:rPr lang="en-US" smtClean="0"/>
              <a:t>‹#›</a:t>
            </a:fld>
            <a:endParaRPr lang="en-US"/>
          </a:p>
        </p:txBody>
      </p:sp>
      <p:sp>
        <p:nvSpPr>
          <p:cNvPr id="8" name="Title 7"/>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8229600" cy="1143000"/>
          </a:xfrm>
        </p:spPr>
        <p:txBody>
          <a:bodyPr anchor="ct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5410200"/>
            <a:ext cx="4040188"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5026" y="5410200"/>
            <a:ext cx="4041775"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457200" y="1444294"/>
            <a:ext cx="4040188"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4645025" y="1444294"/>
            <a:ext cx="4041775"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F29EB316-2DB8-4426-B2BF-57F6D9419B5D}" type="datetimeFigureOut">
              <a:rPr lang="en-US" smtClean="0"/>
              <a:t>11/11/2024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C2A089E-F66F-48F0-A7B2-20FCAA5232B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F29EB316-2DB8-4426-B2BF-57F6D9419B5D}" type="datetimeFigureOut">
              <a:rPr lang="en-US" smtClean="0"/>
              <a:t>11/11/2024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C2A089E-F66F-48F0-A7B2-20FCAA5232B6}" type="slidenum">
              <a:rPr lang="en-US" smtClean="0"/>
              <a:t>‹#›</a:t>
            </a:fld>
            <a:endParaRPr lang="en-US"/>
          </a:p>
        </p:txBody>
      </p:sp>
      <p:sp>
        <p:nvSpPr>
          <p:cNvPr id="6" name="Title 5"/>
          <p:cNvSpPr>
            <a:spLocks noGrp="1"/>
          </p:cNvSpPr>
          <p:nvPr>
            <p:ph type="title"/>
          </p:nvPr>
        </p:nvSpPr>
        <p:spPr/>
        <p:txBody>
          <a:bodyPr rtlCol="0"/>
          <a:lstStyle/>
          <a:p>
            <a:r>
              <a:rPr kumimoji="0" lang="en-US"/>
              <a:t>Click to edit Master title style</a:t>
            </a:r>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29EB316-2DB8-4426-B2BF-57F6D9419B5D}" type="datetimeFigureOut">
              <a:rPr lang="en-US" smtClean="0"/>
              <a:t>11/11/2024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C2A089E-F66F-48F0-A7B2-20FCAA5232B6}"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14400" y="4876800"/>
            <a:ext cx="7481776"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a:t>Click to edit Master title style</a:t>
            </a:r>
          </a:p>
        </p:txBody>
      </p:sp>
      <p:sp>
        <p:nvSpPr>
          <p:cNvPr id="3" name="Text Placeholder 2"/>
          <p:cNvSpPr>
            <a:spLocks noGrp="1"/>
          </p:cNvSpPr>
          <p:nvPr>
            <p:ph type="body" idx="2"/>
          </p:nvPr>
        </p:nvSpPr>
        <p:spPr>
          <a:xfrm>
            <a:off x="4419600" y="5355102"/>
            <a:ext cx="3974592"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a:t>Click to edit Master text styles</a:t>
            </a:r>
          </a:p>
        </p:txBody>
      </p:sp>
      <p:sp>
        <p:nvSpPr>
          <p:cNvPr id="4" name="Content Placeholder 3"/>
          <p:cNvSpPr>
            <a:spLocks noGrp="1"/>
          </p:cNvSpPr>
          <p:nvPr>
            <p:ph sz="half" idx="1"/>
          </p:nvPr>
        </p:nvSpPr>
        <p:spPr>
          <a:xfrm>
            <a:off x="914400" y="274320"/>
            <a:ext cx="7479792"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a:xfrm>
            <a:off x="6727032" y="6407944"/>
            <a:ext cx="1920240" cy="365760"/>
          </a:xfrm>
        </p:spPr>
        <p:txBody>
          <a:bodyPr/>
          <a:lstStyle/>
          <a:p>
            <a:fld id="{F29EB316-2DB8-4426-B2BF-57F6D9419B5D}" type="datetimeFigureOut">
              <a:rPr lang="en-US" smtClean="0"/>
              <a:t>11/11/2024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C2A089E-F66F-48F0-A7B2-20FCAA5232B6}" type="slidenum">
              <a:rPr lang="en-US" smtClean="0"/>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141232" y="5443402"/>
            <a:ext cx="71628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a:t>Click to edit Master text styles</a:t>
            </a:r>
          </a:p>
        </p:txBody>
      </p:sp>
      <p:sp>
        <p:nvSpPr>
          <p:cNvPr id="3" name="Picture Placeholder 2"/>
          <p:cNvSpPr>
            <a:spLocks noGrp="1"/>
          </p:cNvSpPr>
          <p:nvPr>
            <p:ph type="pic" idx="1"/>
          </p:nvPr>
        </p:nvSpPr>
        <p:spPr>
          <a:xfrm>
            <a:off x="228600" y="189968"/>
            <a:ext cx="86868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fld id="{F29EB316-2DB8-4426-B2BF-57F6D9419B5D}" type="datetimeFigureOut">
              <a:rPr lang="en-US" smtClean="0"/>
              <a:t>11/11/2024</a:t>
            </a:fld>
            <a:endParaRPr lang="en-US"/>
          </a:p>
        </p:txBody>
      </p:sp>
      <p:sp>
        <p:nvSpPr>
          <p:cNvPr id="6" name="Footer Placeholder 5"/>
          <p:cNvSpPr>
            <a:spLocks noGrp="1"/>
          </p:cNvSpPr>
          <p:nvPr>
            <p:ph type="ftr" sz="quarter" idx="11"/>
          </p:nvPr>
        </p:nvSpPr>
        <p:spPr>
          <a:xfrm>
            <a:off x="4380072" y="6407944"/>
            <a:ext cx="2350681" cy="365125"/>
          </a:xfrm>
        </p:spPr>
        <p:txBody>
          <a:bodyPr/>
          <a:lstStyle>
            <a:lvl1pPr>
              <a:defRPr>
                <a:solidFill>
                  <a:schemeClr val="tx1"/>
                </a:solidFill>
              </a:defRPr>
            </a:lvl1pPr>
            <a:extLst/>
          </a:lstStyle>
          <a:p>
            <a:endParaRPr lang="en-US"/>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FC2A089E-F66F-48F0-A7B2-20FCAA5232B6}" type="slidenum">
              <a:rPr lang="en-US" smtClean="0"/>
              <a:t>‹#›</a:t>
            </a:fld>
            <a:endParaRPr lang="en-US"/>
          </a:p>
        </p:txBody>
      </p:sp>
      <p:sp>
        <p:nvSpPr>
          <p:cNvPr id="2" name="Title 1"/>
          <p:cNvSpPr>
            <a:spLocks noGrp="1"/>
          </p:cNvSpPr>
          <p:nvPr>
            <p:ph type="title"/>
          </p:nvPr>
        </p:nvSpPr>
        <p:spPr>
          <a:xfrm>
            <a:off x="228600" y="4865122"/>
            <a:ext cx="8075432"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a:t>Click to edit Master title style</a:t>
            </a:r>
          </a:p>
        </p:txBody>
      </p:sp>
      <p:sp>
        <p:nvSpPr>
          <p:cNvPr id="8" name="Freeform 7"/>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Freeform 8"/>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ight Triangle 9"/>
          <p:cNvSpPr>
            <a:spLocks/>
          </p:cNvSpPr>
          <p:nvPr/>
        </p:nvSpPr>
        <p:spPr bwMode="auto">
          <a:xfrm>
            <a:off x="-6042" y="5791253"/>
            <a:ext cx="3402314"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1" name="Straight Connector 10"/>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8664112"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
        <p:nvSpPr>
          <p:cNvPr id="13" name="Chevron 12"/>
          <p:cNvSpPr/>
          <p:nvPr/>
        </p:nvSpPr>
        <p:spPr>
          <a:xfrm>
            <a:off x="8477696" y="4988440"/>
            <a:ext cx="18288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499273" y="5944936"/>
            <a:ext cx="4940624" cy="921076"/>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7485" h="337">
                <a:moveTo>
                  <a:pt x="0" y="2"/>
                </a:moveTo>
                <a:lnTo>
                  <a:pt x="7485" y="337"/>
                </a:lnTo>
                <a:lnTo>
                  <a:pt x="5558" y="337"/>
                </a:lnTo>
                <a:lnTo>
                  <a:pt x="1" y="0"/>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Freeform 11"/>
          <p:cNvSpPr>
            <a:spLocks/>
          </p:cNvSpPr>
          <p:nvPr/>
        </p:nvSpPr>
        <p:spPr bwMode="auto">
          <a:xfrm>
            <a:off x="485717" y="5939011"/>
            <a:ext cx="3690451" cy="93345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591" h="588">
                <a:moveTo>
                  <a:pt x="0" y="0"/>
                </a:moveTo>
                <a:lnTo>
                  <a:pt x="5591" y="585"/>
                </a:lnTo>
                <a:lnTo>
                  <a:pt x="4415" y="588"/>
                </a:lnTo>
                <a:lnTo>
                  <a:pt x="12" y="4"/>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Right Triangle 13"/>
          <p:cNvSpPr>
            <a:spLocks/>
          </p:cNvSpPr>
          <p:nvPr/>
        </p:nvSpPr>
        <p:spPr bwMode="auto">
          <a:xfrm>
            <a:off x="-6042" y="5791253"/>
            <a:ext cx="3402314"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p>
            <a:pPr algn="ctr" eaLnBrk="1" latinLnBrk="0" hangingPunct="1"/>
            <a:endParaRPr kumimoji="0" lang="en-US"/>
          </a:p>
        </p:txBody>
      </p:sp>
      <p:cxnSp>
        <p:nvCxnSpPr>
          <p:cNvPr id="15" name="Straight Connector 14"/>
          <p:cNvCxnSpPr/>
          <p:nvPr/>
        </p:nvCxnSpPr>
        <p:spPr>
          <a:xfrm>
            <a:off x="-9237" y="5787738"/>
            <a:ext cx="340550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457200" y="274638"/>
            <a:ext cx="8229600" cy="1143000"/>
          </a:xfrm>
          <a:prstGeom prst="rect">
            <a:avLst/>
          </a:prstGeom>
        </p:spPr>
        <p:txBody>
          <a:bodyPr vert="horz" anchor="ctr">
            <a:normAutofit/>
            <a:scene3d>
              <a:camera prst="orthographicFront"/>
              <a:lightRig rig="soft" dir="t"/>
            </a:scene3d>
            <a:sp3d prstMaterial="softEdge">
              <a:bevelT w="25400" h="25400"/>
            </a:sp3d>
          </a:bodyPr>
          <a:lstStyle/>
          <a:p>
            <a:r>
              <a:rPr kumimoji="0" lang="en-US"/>
              <a:t>Click to edit Master title style</a:t>
            </a:r>
          </a:p>
        </p:txBody>
      </p:sp>
      <p:sp>
        <p:nvSpPr>
          <p:cNvPr id="30" name="Text Placeholder 29"/>
          <p:cNvSpPr>
            <a:spLocks noGrp="1"/>
          </p:cNvSpPr>
          <p:nvPr>
            <p:ph type="body" idx="1"/>
          </p:nvPr>
        </p:nvSpPr>
        <p:spPr>
          <a:xfrm>
            <a:off x="457200" y="1481328"/>
            <a:ext cx="8229600" cy="4525963"/>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727032" y="6407944"/>
            <a:ext cx="1920240" cy="365760"/>
          </a:xfrm>
          <a:prstGeom prst="rect">
            <a:avLst/>
          </a:prstGeom>
        </p:spPr>
        <p:txBody>
          <a:bodyPr vert="horz" anchor="b"/>
          <a:lstStyle>
            <a:lvl1pPr algn="l" eaLnBrk="1" latinLnBrk="0" hangingPunct="1">
              <a:defRPr kumimoji="0" sz="1000">
                <a:solidFill>
                  <a:schemeClr val="tx1"/>
                </a:solidFill>
              </a:defRPr>
            </a:lvl1pPr>
            <a:extLst/>
          </a:lstStyle>
          <a:p>
            <a:fld id="{F29EB316-2DB8-4426-B2BF-57F6D9419B5D}" type="datetimeFigureOut">
              <a:rPr lang="en-US" smtClean="0"/>
              <a:t>11/11/2024</a:t>
            </a:fld>
            <a:endParaRPr lang="en-US"/>
          </a:p>
        </p:txBody>
      </p:sp>
      <p:sp>
        <p:nvSpPr>
          <p:cNvPr id="22" name="Footer Placeholder 21"/>
          <p:cNvSpPr>
            <a:spLocks noGrp="1"/>
          </p:cNvSpPr>
          <p:nvPr>
            <p:ph type="ftr" sz="quarter" idx="3"/>
          </p:nvPr>
        </p:nvSpPr>
        <p:spPr>
          <a:xfrm>
            <a:off x="4380072" y="6407944"/>
            <a:ext cx="235068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8647272" y="6407944"/>
            <a:ext cx="365760" cy="365125"/>
          </a:xfrm>
          <a:prstGeom prst="rect">
            <a:avLst/>
          </a:prstGeom>
        </p:spPr>
        <p:txBody>
          <a:bodyPr vert="horz" anchor="b"/>
          <a:lstStyle>
            <a:lvl1pPr algn="r" eaLnBrk="1" latinLnBrk="0" hangingPunct="1">
              <a:defRPr kumimoji="0" sz="1000" b="0">
                <a:solidFill>
                  <a:schemeClr val="tx1"/>
                </a:solidFill>
              </a:defRPr>
            </a:lvl1pPr>
            <a:extLst/>
          </a:lstStyle>
          <a:p>
            <a:fld id="{FC2A089E-F66F-48F0-A7B2-20FCAA5232B6}"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b="1" dirty="0"/>
              <a:t>Depth First Search (DFS) Algorithm</a:t>
            </a:r>
            <a:br>
              <a:rPr lang="en-US" b="1" dirty="0"/>
            </a:br>
            <a:endParaRPr lang="en-US" dirty="0"/>
          </a:p>
        </p:txBody>
      </p:sp>
      <p:sp>
        <p:nvSpPr>
          <p:cNvPr id="3" name="Subtitle 2"/>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30653294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DFS Another Example(1)</a:t>
            </a:r>
            <a:endParaRPr lang="en-US" dirty="0"/>
          </a:p>
        </p:txBody>
      </p:sp>
      <p:graphicFrame>
        <p:nvGraphicFramePr>
          <p:cNvPr id="8" name="Content Placeholder 7"/>
          <p:cNvGraphicFramePr>
            <a:graphicFrameLocks noGrp="1"/>
          </p:cNvGraphicFramePr>
          <p:nvPr>
            <p:ph idx="1"/>
            <p:extLst>
              <p:ext uri="{D42A27DB-BD31-4B8C-83A1-F6EECF244321}">
                <p14:modId xmlns:p14="http://schemas.microsoft.com/office/powerpoint/2010/main" val="29202486"/>
              </p:ext>
            </p:extLst>
          </p:nvPr>
        </p:nvGraphicFramePr>
        <p:xfrm>
          <a:off x="4724400" y="1828800"/>
          <a:ext cx="3708400" cy="3291840"/>
        </p:xfrm>
        <a:graphic>
          <a:graphicData uri="http://schemas.openxmlformats.org/drawingml/2006/table">
            <a:tbl>
              <a:tblPr firstRow="1" bandRow="1">
                <a:tableStyleId>{5C22544A-7EE6-4342-B048-85BDC9FD1C3A}</a:tableStyleId>
              </a:tblPr>
              <a:tblGrid>
                <a:gridCol w="1854200">
                  <a:extLst>
                    <a:ext uri="{9D8B030D-6E8A-4147-A177-3AD203B41FA5}">
                      <a16:colId xmlns:a16="http://schemas.microsoft.com/office/drawing/2014/main" val="1299425121"/>
                    </a:ext>
                  </a:extLst>
                </a:gridCol>
                <a:gridCol w="1854200">
                  <a:extLst>
                    <a:ext uri="{9D8B030D-6E8A-4147-A177-3AD203B41FA5}">
                      <a16:colId xmlns:a16="http://schemas.microsoft.com/office/drawing/2014/main" val="3226970292"/>
                    </a:ext>
                  </a:extLst>
                </a:gridCol>
              </a:tblGrid>
              <a:tr h="335280">
                <a:tc>
                  <a:txBody>
                    <a:bodyPr/>
                    <a:lstStyle/>
                    <a:p>
                      <a:r>
                        <a:rPr lang="en-US" dirty="0" smtClean="0"/>
                        <a:t>Current</a:t>
                      </a:r>
                      <a:endParaRPr lang="en-US" dirty="0"/>
                    </a:p>
                  </a:txBody>
                  <a:tcPr/>
                </a:tc>
                <a:tc>
                  <a:txBody>
                    <a:bodyPr/>
                    <a:lstStyle/>
                    <a:p>
                      <a:r>
                        <a:rPr lang="en-US" dirty="0" smtClean="0"/>
                        <a:t>Stack</a:t>
                      </a:r>
                      <a:endParaRPr lang="en-US" dirty="0"/>
                    </a:p>
                  </a:txBody>
                  <a:tcPr/>
                </a:tc>
                <a:extLst>
                  <a:ext uri="{0D108BD9-81ED-4DB2-BD59-A6C34878D82A}">
                    <a16:rowId xmlns:a16="http://schemas.microsoft.com/office/drawing/2014/main" val="3571267463"/>
                  </a:ext>
                </a:extLst>
              </a:tr>
              <a:tr h="335280">
                <a:tc>
                  <a:txBody>
                    <a:bodyPr/>
                    <a:lstStyle/>
                    <a:p>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2156926428"/>
                  </a:ext>
                </a:extLst>
              </a:tr>
              <a:tr h="335280">
                <a:tc>
                  <a:txBody>
                    <a:bodyPr/>
                    <a:lstStyle/>
                    <a:p>
                      <a:r>
                        <a:rPr lang="en-US" dirty="0" smtClean="0"/>
                        <a:t>A</a:t>
                      </a:r>
                      <a:endParaRPr lang="en-US" dirty="0"/>
                    </a:p>
                  </a:txBody>
                  <a:tcPr/>
                </a:tc>
                <a:tc>
                  <a:txBody>
                    <a:bodyPr/>
                    <a:lstStyle/>
                    <a:p>
                      <a:r>
                        <a:rPr lang="en-US" dirty="0" smtClean="0"/>
                        <a:t>B,C,D</a:t>
                      </a:r>
                      <a:endParaRPr lang="en-US" dirty="0"/>
                    </a:p>
                  </a:txBody>
                  <a:tcPr/>
                </a:tc>
                <a:extLst>
                  <a:ext uri="{0D108BD9-81ED-4DB2-BD59-A6C34878D82A}">
                    <a16:rowId xmlns:a16="http://schemas.microsoft.com/office/drawing/2014/main" val="2094868044"/>
                  </a:ext>
                </a:extLst>
              </a:tr>
              <a:tr h="335280">
                <a:tc>
                  <a:txBody>
                    <a:bodyPr/>
                    <a:lstStyle/>
                    <a:p>
                      <a:r>
                        <a:rPr lang="en-US" dirty="0" smtClean="0"/>
                        <a:t>B</a:t>
                      </a:r>
                      <a:endParaRPr lang="en-US" dirty="0"/>
                    </a:p>
                  </a:txBody>
                  <a:tcPr/>
                </a:tc>
                <a:tc>
                  <a:txBody>
                    <a:bodyPr/>
                    <a:lstStyle/>
                    <a:p>
                      <a:r>
                        <a:rPr lang="en-US" dirty="0" smtClean="0">
                          <a:solidFill>
                            <a:srgbClr val="FF0000"/>
                          </a:solidFill>
                        </a:rPr>
                        <a:t>E,F</a:t>
                      </a:r>
                      <a:r>
                        <a:rPr lang="en-US" dirty="0" smtClean="0"/>
                        <a:t>,C, D </a:t>
                      </a:r>
                      <a:endParaRPr lang="en-US" dirty="0"/>
                    </a:p>
                  </a:txBody>
                  <a:tcPr/>
                </a:tc>
                <a:extLst>
                  <a:ext uri="{0D108BD9-81ED-4DB2-BD59-A6C34878D82A}">
                    <a16:rowId xmlns:a16="http://schemas.microsoft.com/office/drawing/2014/main" val="4130300307"/>
                  </a:ext>
                </a:extLst>
              </a:tr>
              <a:tr h="335280">
                <a:tc>
                  <a:txBody>
                    <a:bodyPr/>
                    <a:lstStyle/>
                    <a:p>
                      <a:r>
                        <a:rPr lang="en-US" dirty="0" smtClean="0"/>
                        <a:t>E</a:t>
                      </a:r>
                      <a:endParaRPr lang="en-US" dirty="0"/>
                    </a:p>
                  </a:txBody>
                  <a:tcPr/>
                </a:tc>
                <a:tc>
                  <a:txBody>
                    <a:bodyPr/>
                    <a:lstStyle/>
                    <a:p>
                      <a:r>
                        <a:rPr lang="en-US" dirty="0" smtClean="0"/>
                        <a:t>F,C,D</a:t>
                      </a:r>
                      <a:endParaRPr lang="en-US" dirty="0"/>
                    </a:p>
                  </a:txBody>
                  <a:tcPr/>
                </a:tc>
                <a:extLst>
                  <a:ext uri="{0D108BD9-81ED-4DB2-BD59-A6C34878D82A}">
                    <a16:rowId xmlns:a16="http://schemas.microsoft.com/office/drawing/2014/main" val="2344410641"/>
                  </a:ext>
                </a:extLst>
              </a:tr>
              <a:tr h="335280">
                <a:tc>
                  <a:txBody>
                    <a:bodyPr/>
                    <a:lstStyle/>
                    <a:p>
                      <a:r>
                        <a:rPr lang="en-US" dirty="0" smtClean="0"/>
                        <a:t>F</a:t>
                      </a:r>
                      <a:endParaRPr lang="en-US" dirty="0"/>
                    </a:p>
                  </a:txBody>
                  <a:tcPr/>
                </a:tc>
                <a:tc>
                  <a:txBody>
                    <a:bodyPr/>
                    <a:lstStyle/>
                    <a:p>
                      <a:r>
                        <a:rPr lang="en-US" dirty="0" smtClean="0"/>
                        <a:t>C,D</a:t>
                      </a:r>
                      <a:endParaRPr lang="en-US" dirty="0"/>
                    </a:p>
                  </a:txBody>
                  <a:tcPr/>
                </a:tc>
                <a:extLst>
                  <a:ext uri="{0D108BD9-81ED-4DB2-BD59-A6C34878D82A}">
                    <a16:rowId xmlns:a16="http://schemas.microsoft.com/office/drawing/2014/main" val="707078149"/>
                  </a:ext>
                </a:extLst>
              </a:tr>
              <a:tr h="335280">
                <a:tc>
                  <a:txBody>
                    <a:bodyPr/>
                    <a:lstStyle/>
                    <a:p>
                      <a:r>
                        <a:rPr lang="en-US" dirty="0" smtClean="0"/>
                        <a:t>C</a:t>
                      </a:r>
                      <a:endParaRPr lang="en-US" dirty="0"/>
                    </a:p>
                  </a:txBody>
                  <a:tcPr/>
                </a:tc>
                <a:tc>
                  <a:txBody>
                    <a:bodyPr/>
                    <a:lstStyle/>
                    <a:p>
                      <a:r>
                        <a:rPr lang="en-US" dirty="0" smtClean="0"/>
                        <a:t>D</a:t>
                      </a:r>
                      <a:endParaRPr lang="en-US" dirty="0"/>
                    </a:p>
                  </a:txBody>
                  <a:tcPr/>
                </a:tc>
                <a:extLst>
                  <a:ext uri="{0D108BD9-81ED-4DB2-BD59-A6C34878D82A}">
                    <a16:rowId xmlns:a16="http://schemas.microsoft.com/office/drawing/2014/main" val="2142705134"/>
                  </a:ext>
                </a:extLst>
              </a:tr>
              <a:tr h="335280">
                <a:tc>
                  <a:txBody>
                    <a:bodyPr/>
                    <a:lstStyle/>
                    <a:p>
                      <a:r>
                        <a:rPr lang="en-US" dirty="0" smtClean="0"/>
                        <a:t>D</a:t>
                      </a:r>
                      <a:endParaRPr lang="en-US" dirty="0"/>
                    </a:p>
                  </a:txBody>
                  <a:tcPr/>
                </a:tc>
                <a:tc>
                  <a:txBody>
                    <a:bodyPr/>
                    <a:lstStyle/>
                    <a:p>
                      <a:r>
                        <a:rPr lang="en-US" dirty="0" smtClean="0"/>
                        <a:t>G</a:t>
                      </a:r>
                      <a:endParaRPr lang="en-US" dirty="0"/>
                    </a:p>
                  </a:txBody>
                  <a:tcPr/>
                </a:tc>
                <a:extLst>
                  <a:ext uri="{0D108BD9-81ED-4DB2-BD59-A6C34878D82A}">
                    <a16:rowId xmlns:a16="http://schemas.microsoft.com/office/drawing/2014/main" val="4064734276"/>
                  </a:ext>
                </a:extLst>
              </a:tr>
              <a:tr h="335280">
                <a:tc>
                  <a:txBody>
                    <a:bodyPr/>
                    <a:lstStyle/>
                    <a:p>
                      <a:r>
                        <a:rPr lang="en-US" dirty="0" smtClean="0"/>
                        <a:t>G</a:t>
                      </a:r>
                      <a:endParaRPr lang="en-US" dirty="0"/>
                    </a:p>
                  </a:txBody>
                  <a:tcPr/>
                </a:tc>
                <a:tc>
                  <a:txBody>
                    <a:bodyPr/>
                    <a:lstStyle/>
                    <a:p>
                      <a:endParaRPr lang="en-US" dirty="0"/>
                    </a:p>
                  </a:txBody>
                  <a:tcPr/>
                </a:tc>
                <a:extLst>
                  <a:ext uri="{0D108BD9-81ED-4DB2-BD59-A6C34878D82A}">
                    <a16:rowId xmlns:a16="http://schemas.microsoft.com/office/drawing/2014/main" val="205787564"/>
                  </a:ext>
                </a:extLst>
              </a:tr>
            </a:tbl>
          </a:graphicData>
        </a:graphic>
      </p:graphicFrame>
      <p:pic>
        <p:nvPicPr>
          <p:cNvPr id="7" name="Picture 6"/>
          <p:cNvPicPr>
            <a:picLocks noChangeAspect="1"/>
          </p:cNvPicPr>
          <p:nvPr/>
        </p:nvPicPr>
        <p:blipFill>
          <a:blip r:embed="rId2"/>
          <a:stretch>
            <a:fillRect/>
          </a:stretch>
        </p:blipFill>
        <p:spPr>
          <a:xfrm>
            <a:off x="381000" y="1483637"/>
            <a:ext cx="3774644" cy="2438400"/>
          </a:xfrm>
          <a:prstGeom prst="rect">
            <a:avLst/>
          </a:prstGeom>
        </p:spPr>
      </p:pic>
      <p:sp>
        <p:nvSpPr>
          <p:cNvPr id="9" name="TextBox 8"/>
          <p:cNvSpPr txBox="1"/>
          <p:nvPr/>
        </p:nvSpPr>
        <p:spPr>
          <a:xfrm>
            <a:off x="2362200" y="5257800"/>
            <a:ext cx="4876800" cy="369332"/>
          </a:xfrm>
          <a:prstGeom prst="rect">
            <a:avLst/>
          </a:prstGeom>
          <a:noFill/>
        </p:spPr>
        <p:txBody>
          <a:bodyPr wrap="square" rtlCol="0">
            <a:spAutoFit/>
          </a:bodyPr>
          <a:lstStyle/>
          <a:p>
            <a:r>
              <a:rPr lang="en-US" dirty="0" smtClean="0"/>
              <a:t>The traversal: </a:t>
            </a:r>
            <a:r>
              <a:rPr lang="en-US" dirty="0" smtClean="0">
                <a:solidFill>
                  <a:srgbClr val="FF0000"/>
                </a:solidFill>
              </a:rPr>
              <a:t>A,B,E,F,C,D,G</a:t>
            </a:r>
            <a:endParaRPr lang="en-US" dirty="0">
              <a:solidFill>
                <a:srgbClr val="FF0000"/>
              </a:solidFill>
            </a:endParaRPr>
          </a:p>
        </p:txBody>
      </p:sp>
    </p:spTree>
    <p:extLst>
      <p:ext uri="{BB962C8B-B14F-4D97-AF65-F5344CB8AC3E}">
        <p14:creationId xmlns:p14="http://schemas.microsoft.com/office/powerpoint/2010/main" val="2011647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752600" y="1676400"/>
            <a:ext cx="4619625" cy="2703766"/>
          </a:xfrm>
          <a:prstGeom prst="rect">
            <a:avLst/>
          </a:prstGeom>
        </p:spPr>
      </p:pic>
      <p:sp>
        <p:nvSpPr>
          <p:cNvPr id="3" name="Title 2"/>
          <p:cNvSpPr>
            <a:spLocks noGrp="1"/>
          </p:cNvSpPr>
          <p:nvPr>
            <p:ph type="title"/>
          </p:nvPr>
        </p:nvSpPr>
        <p:spPr/>
        <p:txBody>
          <a:bodyPr/>
          <a:lstStyle/>
          <a:p>
            <a:r>
              <a:rPr lang="en-US" dirty="0" smtClean="0"/>
              <a:t>Code </a:t>
            </a:r>
            <a:endParaRPr lang="en-US" dirty="0"/>
          </a:p>
        </p:txBody>
      </p:sp>
    </p:spTree>
    <p:extLst>
      <p:ext uri="{BB962C8B-B14F-4D97-AF65-F5344CB8AC3E}">
        <p14:creationId xmlns:p14="http://schemas.microsoft.com/office/powerpoint/2010/main" val="17224235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3855" y="32327"/>
            <a:ext cx="8077200" cy="815109"/>
          </a:xfrm>
        </p:spPr>
        <p:txBody>
          <a:bodyPr/>
          <a:lstStyle/>
          <a:p>
            <a:r>
              <a:rPr lang="en-US" dirty="0" smtClean="0"/>
              <a:t>Code</a:t>
            </a:r>
            <a:endParaRPr lang="en-US" dirty="0"/>
          </a:p>
        </p:txBody>
      </p:sp>
      <p:pic>
        <p:nvPicPr>
          <p:cNvPr id="4" name="Content Placeholder 3"/>
          <p:cNvPicPr>
            <a:picLocks noGrp="1" noChangeAspect="1"/>
          </p:cNvPicPr>
          <p:nvPr>
            <p:ph idx="1"/>
          </p:nvPr>
        </p:nvPicPr>
        <p:blipFill>
          <a:blip r:embed="rId2"/>
          <a:stretch>
            <a:fillRect/>
          </a:stretch>
        </p:blipFill>
        <p:spPr>
          <a:xfrm>
            <a:off x="341982" y="1066800"/>
            <a:ext cx="8495956" cy="5181600"/>
          </a:xfrm>
          <a:prstGeom prst="rect">
            <a:avLst/>
          </a:prstGeom>
        </p:spPr>
      </p:pic>
    </p:spTree>
    <p:extLst>
      <p:ext uri="{BB962C8B-B14F-4D97-AF65-F5344CB8AC3E}">
        <p14:creationId xmlns:p14="http://schemas.microsoft.com/office/powerpoint/2010/main" val="17152444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2209800" y="2743200"/>
            <a:ext cx="5410200" cy="3352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p:txBody>
          <a:bodyPr/>
          <a:lstStyle/>
          <a:p>
            <a:r>
              <a:rPr lang="en-US" dirty="0" smtClean="0"/>
              <a:t>Ex2 Depth first Search</a:t>
            </a:r>
            <a:endParaRPr lang="en-US" dirty="0"/>
          </a:p>
        </p:txBody>
      </p:sp>
      <p:sp>
        <p:nvSpPr>
          <p:cNvPr id="4" name="Rectangle 3"/>
          <p:cNvSpPr/>
          <p:nvPr/>
        </p:nvSpPr>
        <p:spPr>
          <a:xfrm>
            <a:off x="609600" y="1600200"/>
            <a:ext cx="7620000" cy="830997"/>
          </a:xfrm>
          <a:prstGeom prst="rect">
            <a:avLst/>
          </a:prstGeom>
        </p:spPr>
        <p:txBody>
          <a:bodyPr wrap="square">
            <a:spAutoFit/>
          </a:bodyPr>
          <a:lstStyle/>
          <a:p>
            <a:r>
              <a:rPr lang="en-US" sz="2400" dirty="0"/>
              <a:t>EX2:</a:t>
            </a:r>
          </a:p>
          <a:p>
            <a:r>
              <a:rPr lang="en-US" sz="2400" dirty="0"/>
              <a:t>For the following graph implement using DFS</a:t>
            </a:r>
          </a:p>
        </p:txBody>
      </p:sp>
    </p:spTree>
    <p:extLst>
      <p:ext uri="{BB962C8B-B14F-4D97-AF65-F5344CB8AC3E}">
        <p14:creationId xmlns:p14="http://schemas.microsoft.com/office/powerpoint/2010/main" val="30884364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67902476"/>
              </p:ext>
            </p:extLst>
          </p:nvPr>
        </p:nvGraphicFramePr>
        <p:xfrm>
          <a:off x="1524000" y="1905000"/>
          <a:ext cx="5486400" cy="3337560"/>
        </p:xfrm>
        <a:graphic>
          <a:graphicData uri="http://schemas.openxmlformats.org/drawingml/2006/table">
            <a:tbl>
              <a:tblPr firstRow="1" bandRow="1">
                <a:tableStyleId>{5C22544A-7EE6-4342-B048-85BDC9FD1C3A}</a:tableStyleId>
              </a:tblPr>
              <a:tblGrid>
                <a:gridCol w="2743200">
                  <a:extLst>
                    <a:ext uri="{9D8B030D-6E8A-4147-A177-3AD203B41FA5}">
                      <a16:colId xmlns:a16="http://schemas.microsoft.com/office/drawing/2014/main" val="2144181490"/>
                    </a:ext>
                  </a:extLst>
                </a:gridCol>
                <a:gridCol w="2743200">
                  <a:extLst>
                    <a:ext uri="{9D8B030D-6E8A-4147-A177-3AD203B41FA5}">
                      <a16:colId xmlns:a16="http://schemas.microsoft.com/office/drawing/2014/main" val="3729331305"/>
                    </a:ext>
                  </a:extLst>
                </a:gridCol>
              </a:tblGrid>
              <a:tr h="370840">
                <a:tc>
                  <a:txBody>
                    <a:bodyPr/>
                    <a:lstStyle/>
                    <a:p>
                      <a:r>
                        <a:rPr lang="en-US" dirty="0" smtClean="0"/>
                        <a:t>Current </a:t>
                      </a:r>
                      <a:endParaRPr lang="en-US" dirty="0"/>
                    </a:p>
                  </a:txBody>
                  <a:tcPr/>
                </a:tc>
                <a:tc>
                  <a:txBody>
                    <a:bodyPr/>
                    <a:lstStyle/>
                    <a:p>
                      <a:r>
                        <a:rPr lang="en-US" dirty="0" smtClean="0"/>
                        <a:t>Stack</a:t>
                      </a:r>
                      <a:endParaRPr lang="en-US" dirty="0"/>
                    </a:p>
                  </a:txBody>
                  <a:tcPr/>
                </a:tc>
                <a:extLst>
                  <a:ext uri="{0D108BD9-81ED-4DB2-BD59-A6C34878D82A}">
                    <a16:rowId xmlns:a16="http://schemas.microsoft.com/office/drawing/2014/main" val="2967342129"/>
                  </a:ext>
                </a:extLst>
              </a:tr>
              <a:tr h="370840">
                <a:tc>
                  <a:txBody>
                    <a:bodyPr/>
                    <a:lstStyle/>
                    <a:p>
                      <a:endParaRPr lang="en-US" dirty="0"/>
                    </a:p>
                  </a:txBody>
                  <a:tcPr/>
                </a:tc>
                <a:tc>
                  <a:txBody>
                    <a:bodyPr/>
                    <a:lstStyle/>
                    <a:p>
                      <a:r>
                        <a:rPr lang="en-US" dirty="0" smtClean="0"/>
                        <a:t>A</a:t>
                      </a:r>
                      <a:endParaRPr lang="en-US" dirty="0"/>
                    </a:p>
                  </a:txBody>
                  <a:tcPr/>
                </a:tc>
                <a:extLst>
                  <a:ext uri="{0D108BD9-81ED-4DB2-BD59-A6C34878D82A}">
                    <a16:rowId xmlns:a16="http://schemas.microsoft.com/office/drawing/2014/main" val="2387158390"/>
                  </a:ext>
                </a:extLst>
              </a:tr>
              <a:tr h="370840">
                <a:tc>
                  <a:txBody>
                    <a:bodyPr/>
                    <a:lstStyle/>
                    <a:p>
                      <a:r>
                        <a:rPr lang="en-US" dirty="0" smtClean="0"/>
                        <a:t>A</a:t>
                      </a:r>
                      <a:endParaRPr lang="en-US" dirty="0"/>
                    </a:p>
                  </a:txBody>
                  <a:tcPr/>
                </a:tc>
                <a:tc>
                  <a:txBody>
                    <a:bodyPr/>
                    <a:lstStyle/>
                    <a:p>
                      <a:r>
                        <a:rPr lang="en-US" dirty="0" smtClean="0"/>
                        <a:t>B,C,E</a:t>
                      </a:r>
                    </a:p>
                  </a:txBody>
                  <a:tcPr/>
                </a:tc>
                <a:extLst>
                  <a:ext uri="{0D108BD9-81ED-4DB2-BD59-A6C34878D82A}">
                    <a16:rowId xmlns:a16="http://schemas.microsoft.com/office/drawing/2014/main" val="2883018597"/>
                  </a:ext>
                </a:extLst>
              </a:tr>
              <a:tr h="370840">
                <a:tc>
                  <a:txBody>
                    <a:bodyPr/>
                    <a:lstStyle/>
                    <a:p>
                      <a:r>
                        <a:rPr lang="en-US" dirty="0" smtClean="0"/>
                        <a:t>B</a:t>
                      </a:r>
                      <a:endParaRPr lang="en-US" dirty="0"/>
                    </a:p>
                  </a:txBody>
                  <a:tcPr/>
                </a:tc>
                <a:tc>
                  <a:txBody>
                    <a:bodyPr/>
                    <a:lstStyle/>
                    <a:p>
                      <a:r>
                        <a:rPr lang="en-US" dirty="0" smtClean="0">
                          <a:solidFill>
                            <a:srgbClr val="FF0000"/>
                          </a:solidFill>
                        </a:rPr>
                        <a:t>D,F,</a:t>
                      </a:r>
                      <a:r>
                        <a:rPr lang="en-US" dirty="0" smtClean="0">
                          <a:solidFill>
                            <a:schemeClr val="tx1"/>
                          </a:solidFill>
                        </a:rPr>
                        <a:t>C,E</a:t>
                      </a:r>
                      <a:endParaRPr lang="en-US" dirty="0">
                        <a:solidFill>
                          <a:schemeClr val="tx1"/>
                        </a:solidFill>
                      </a:endParaRPr>
                    </a:p>
                  </a:txBody>
                  <a:tcPr/>
                </a:tc>
                <a:extLst>
                  <a:ext uri="{0D108BD9-81ED-4DB2-BD59-A6C34878D82A}">
                    <a16:rowId xmlns:a16="http://schemas.microsoft.com/office/drawing/2014/main" val="1577067986"/>
                  </a:ext>
                </a:extLst>
              </a:tr>
              <a:tr h="370840">
                <a:tc>
                  <a:txBody>
                    <a:bodyPr/>
                    <a:lstStyle/>
                    <a:p>
                      <a:r>
                        <a:rPr lang="en-US" dirty="0" smtClean="0"/>
                        <a:t>D</a:t>
                      </a:r>
                      <a:endParaRPr lang="en-US" dirty="0"/>
                    </a:p>
                  </a:txBody>
                  <a:tcPr/>
                </a:tc>
                <a:tc>
                  <a:txBody>
                    <a:bodyPr/>
                    <a:lstStyle/>
                    <a:p>
                      <a:r>
                        <a:rPr lang="en-US" dirty="0" smtClean="0"/>
                        <a:t>F,C,E</a:t>
                      </a:r>
                    </a:p>
                  </a:txBody>
                  <a:tcPr/>
                </a:tc>
                <a:extLst>
                  <a:ext uri="{0D108BD9-81ED-4DB2-BD59-A6C34878D82A}">
                    <a16:rowId xmlns:a16="http://schemas.microsoft.com/office/drawing/2014/main" val="2606778613"/>
                  </a:ext>
                </a:extLst>
              </a:tr>
              <a:tr h="370840">
                <a:tc>
                  <a:txBody>
                    <a:bodyPr/>
                    <a:lstStyle/>
                    <a:p>
                      <a:r>
                        <a:rPr lang="en-US" dirty="0" smtClean="0"/>
                        <a:t>F</a:t>
                      </a:r>
                      <a:endParaRPr lang="en-US" dirty="0"/>
                    </a:p>
                  </a:txBody>
                  <a:tcPr/>
                </a:tc>
                <a:tc>
                  <a:txBody>
                    <a:bodyPr/>
                    <a:lstStyle/>
                    <a:p>
                      <a:r>
                        <a:rPr lang="en-US" dirty="0" smtClean="0"/>
                        <a:t>C,E</a:t>
                      </a:r>
                      <a:endParaRPr lang="en-US" dirty="0"/>
                    </a:p>
                  </a:txBody>
                  <a:tcPr/>
                </a:tc>
                <a:extLst>
                  <a:ext uri="{0D108BD9-81ED-4DB2-BD59-A6C34878D82A}">
                    <a16:rowId xmlns:a16="http://schemas.microsoft.com/office/drawing/2014/main" val="1361403918"/>
                  </a:ext>
                </a:extLst>
              </a:tr>
              <a:tr h="370840">
                <a:tc>
                  <a:txBody>
                    <a:bodyPr/>
                    <a:lstStyle/>
                    <a:p>
                      <a:r>
                        <a:rPr lang="en-US" dirty="0" smtClean="0"/>
                        <a:t>C</a:t>
                      </a:r>
                      <a:endParaRPr lang="en-US" dirty="0"/>
                    </a:p>
                  </a:txBody>
                  <a:tcPr/>
                </a:tc>
                <a:tc>
                  <a:txBody>
                    <a:bodyPr/>
                    <a:lstStyle/>
                    <a:p>
                      <a:r>
                        <a:rPr kumimoji="0" lang="en-US" kern="1200" dirty="0" smtClean="0">
                          <a:solidFill>
                            <a:srgbClr val="FF0000"/>
                          </a:solidFill>
                          <a:latin typeface="+mn-lt"/>
                          <a:ea typeface="+mn-ea"/>
                          <a:cs typeface="+mn-cs"/>
                        </a:rPr>
                        <a:t>G</a:t>
                      </a:r>
                      <a:r>
                        <a:rPr lang="en-US" dirty="0" smtClean="0"/>
                        <a:t>,E</a:t>
                      </a:r>
                      <a:endParaRPr lang="en-US" dirty="0"/>
                    </a:p>
                  </a:txBody>
                  <a:tcPr/>
                </a:tc>
                <a:extLst>
                  <a:ext uri="{0D108BD9-81ED-4DB2-BD59-A6C34878D82A}">
                    <a16:rowId xmlns:a16="http://schemas.microsoft.com/office/drawing/2014/main" val="3448436673"/>
                  </a:ext>
                </a:extLst>
              </a:tr>
              <a:tr h="370840">
                <a:tc>
                  <a:txBody>
                    <a:bodyPr/>
                    <a:lstStyle/>
                    <a:p>
                      <a:r>
                        <a:rPr lang="en-US" dirty="0" smtClean="0"/>
                        <a:t>G</a:t>
                      </a:r>
                      <a:endParaRPr lang="en-US" dirty="0"/>
                    </a:p>
                  </a:txBody>
                  <a:tcPr/>
                </a:tc>
                <a:tc>
                  <a:txBody>
                    <a:bodyPr/>
                    <a:lstStyle/>
                    <a:p>
                      <a:r>
                        <a:rPr lang="en-US" dirty="0" smtClean="0"/>
                        <a:t>E</a:t>
                      </a:r>
                      <a:endParaRPr lang="en-US" dirty="0"/>
                    </a:p>
                  </a:txBody>
                  <a:tcPr/>
                </a:tc>
                <a:extLst>
                  <a:ext uri="{0D108BD9-81ED-4DB2-BD59-A6C34878D82A}">
                    <a16:rowId xmlns:a16="http://schemas.microsoft.com/office/drawing/2014/main" val="2761805857"/>
                  </a:ext>
                </a:extLst>
              </a:tr>
              <a:tr h="370840">
                <a:tc>
                  <a:txBody>
                    <a:bodyPr/>
                    <a:lstStyle/>
                    <a:p>
                      <a:r>
                        <a:rPr lang="en-US" dirty="0" smtClean="0"/>
                        <a:t>E</a:t>
                      </a:r>
                      <a:endParaRPr lang="en-US" dirty="0"/>
                    </a:p>
                  </a:txBody>
                  <a:tcPr/>
                </a:tc>
                <a:tc>
                  <a:txBody>
                    <a:bodyPr/>
                    <a:lstStyle/>
                    <a:p>
                      <a:endParaRPr lang="en-US" dirty="0"/>
                    </a:p>
                  </a:txBody>
                  <a:tcPr/>
                </a:tc>
                <a:extLst>
                  <a:ext uri="{0D108BD9-81ED-4DB2-BD59-A6C34878D82A}">
                    <a16:rowId xmlns:a16="http://schemas.microsoft.com/office/drawing/2014/main" val="1638477397"/>
                  </a:ext>
                </a:extLst>
              </a:tr>
            </a:tbl>
          </a:graphicData>
        </a:graphic>
      </p:graphicFrame>
      <p:sp>
        <p:nvSpPr>
          <p:cNvPr id="3" name="Title 2"/>
          <p:cNvSpPr>
            <a:spLocks noGrp="1"/>
          </p:cNvSpPr>
          <p:nvPr>
            <p:ph type="title"/>
          </p:nvPr>
        </p:nvSpPr>
        <p:spPr/>
        <p:txBody>
          <a:bodyPr/>
          <a:lstStyle/>
          <a:p>
            <a:r>
              <a:rPr lang="en-US" dirty="0" smtClean="0"/>
              <a:t>Ex2: answer </a:t>
            </a:r>
            <a:endParaRPr lang="en-US" dirty="0"/>
          </a:p>
        </p:txBody>
      </p:sp>
      <p:sp>
        <p:nvSpPr>
          <p:cNvPr id="5" name="TextBox 4"/>
          <p:cNvSpPr txBox="1"/>
          <p:nvPr/>
        </p:nvSpPr>
        <p:spPr>
          <a:xfrm>
            <a:off x="2209800" y="5334000"/>
            <a:ext cx="4495800" cy="369332"/>
          </a:xfrm>
          <a:prstGeom prst="rect">
            <a:avLst/>
          </a:prstGeom>
          <a:noFill/>
        </p:spPr>
        <p:txBody>
          <a:bodyPr wrap="square" rtlCol="0">
            <a:spAutoFit/>
          </a:bodyPr>
          <a:lstStyle/>
          <a:p>
            <a:r>
              <a:rPr lang="en-US" dirty="0" smtClean="0"/>
              <a:t>Traversal </a:t>
            </a:r>
            <a:r>
              <a:rPr lang="en-US" dirty="0" smtClean="0">
                <a:solidFill>
                  <a:schemeClr val="accent2"/>
                </a:solidFill>
              </a:rPr>
              <a:t>: A,B,D,F,C,G,E</a:t>
            </a:r>
            <a:endParaRPr lang="en-US" dirty="0">
              <a:solidFill>
                <a:schemeClr val="accent2"/>
              </a:solidFill>
            </a:endParaRPr>
          </a:p>
        </p:txBody>
      </p:sp>
    </p:spTree>
    <p:extLst>
      <p:ext uri="{BB962C8B-B14F-4D97-AF65-F5344CB8AC3E}">
        <p14:creationId xmlns:p14="http://schemas.microsoft.com/office/powerpoint/2010/main" val="28900363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BFS Example</a:t>
            </a:r>
            <a:endParaRPr lang="en-US" dirty="0"/>
          </a:p>
        </p:txBody>
      </p:sp>
      <p:pic>
        <p:nvPicPr>
          <p:cNvPr id="4" name="Content Placeholder 3"/>
          <p:cNvPicPr>
            <a:picLocks noGrp="1" noChangeAspect="1"/>
          </p:cNvPicPr>
          <p:nvPr>
            <p:ph idx="1"/>
          </p:nvPr>
        </p:nvPicPr>
        <p:blipFill rotWithShape="1">
          <a:blip r:embed="rId2"/>
          <a:srcRect l="19263" t="21660" r="33965" b="13039"/>
          <a:stretch/>
        </p:blipFill>
        <p:spPr>
          <a:xfrm>
            <a:off x="1689054" y="1396856"/>
            <a:ext cx="5765891" cy="4525962"/>
          </a:xfrm>
          <a:prstGeom prst="rect">
            <a:avLst/>
          </a:prstGeom>
        </p:spPr>
      </p:pic>
    </p:spTree>
    <p:extLst>
      <p:ext uri="{BB962C8B-B14F-4D97-AF65-F5344CB8AC3E}">
        <p14:creationId xmlns:p14="http://schemas.microsoft.com/office/powerpoint/2010/main" val="3269022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2757454596"/>
              </p:ext>
            </p:extLst>
          </p:nvPr>
        </p:nvGraphicFramePr>
        <p:xfrm>
          <a:off x="381000" y="762000"/>
          <a:ext cx="8229600" cy="4820920"/>
        </p:xfrm>
        <a:graphic>
          <a:graphicData uri="http://schemas.openxmlformats.org/drawingml/2006/table">
            <a:tbl>
              <a:tblPr firstRow="1" bandRow="1">
                <a:tableStyleId>{5C22544A-7EE6-4342-B048-85BDC9FD1C3A}</a:tableStyleId>
              </a:tblPr>
              <a:tblGrid>
                <a:gridCol w="4114800">
                  <a:extLst>
                    <a:ext uri="{9D8B030D-6E8A-4147-A177-3AD203B41FA5}">
                      <a16:colId xmlns:a16="http://schemas.microsoft.com/office/drawing/2014/main" val="160218052"/>
                    </a:ext>
                  </a:extLst>
                </a:gridCol>
                <a:gridCol w="4114800">
                  <a:extLst>
                    <a:ext uri="{9D8B030D-6E8A-4147-A177-3AD203B41FA5}">
                      <a16:colId xmlns:a16="http://schemas.microsoft.com/office/drawing/2014/main" val="2347932209"/>
                    </a:ext>
                  </a:extLst>
                </a:gridCol>
              </a:tblGrid>
              <a:tr h="370840">
                <a:tc>
                  <a:txBody>
                    <a:bodyPr/>
                    <a:lstStyle/>
                    <a:p>
                      <a:r>
                        <a:rPr lang="en-US" dirty="0" smtClean="0"/>
                        <a:t>Current</a:t>
                      </a:r>
                      <a:endParaRPr lang="en-US" dirty="0"/>
                    </a:p>
                  </a:txBody>
                  <a:tcPr/>
                </a:tc>
                <a:tc>
                  <a:txBody>
                    <a:bodyPr/>
                    <a:lstStyle/>
                    <a:p>
                      <a:r>
                        <a:rPr lang="en-US" dirty="0" smtClean="0"/>
                        <a:t>Queue</a:t>
                      </a:r>
                      <a:endParaRPr lang="en-US" dirty="0"/>
                    </a:p>
                  </a:txBody>
                  <a:tcPr/>
                </a:tc>
                <a:extLst>
                  <a:ext uri="{0D108BD9-81ED-4DB2-BD59-A6C34878D82A}">
                    <a16:rowId xmlns:a16="http://schemas.microsoft.com/office/drawing/2014/main" val="2519703092"/>
                  </a:ext>
                </a:extLst>
              </a:tr>
              <a:tr h="370840">
                <a:tc>
                  <a:txBody>
                    <a:bodyPr/>
                    <a:lstStyle/>
                    <a:p>
                      <a:endParaRPr lang="en-US" dirty="0"/>
                    </a:p>
                  </a:txBody>
                  <a:tcPr/>
                </a:tc>
                <a:tc>
                  <a:txBody>
                    <a:bodyPr/>
                    <a:lstStyle/>
                    <a:p>
                      <a:r>
                        <a:rPr lang="en-US" dirty="0" smtClean="0"/>
                        <a:t>1</a:t>
                      </a:r>
                      <a:endParaRPr lang="en-US" dirty="0"/>
                    </a:p>
                  </a:txBody>
                  <a:tcPr/>
                </a:tc>
                <a:extLst>
                  <a:ext uri="{0D108BD9-81ED-4DB2-BD59-A6C34878D82A}">
                    <a16:rowId xmlns:a16="http://schemas.microsoft.com/office/drawing/2014/main" val="1825135782"/>
                  </a:ext>
                </a:extLst>
              </a:tr>
              <a:tr h="370840">
                <a:tc>
                  <a:txBody>
                    <a:bodyPr/>
                    <a:lstStyle/>
                    <a:p>
                      <a:r>
                        <a:rPr lang="en-US" dirty="0" smtClean="0"/>
                        <a:t>1</a:t>
                      </a:r>
                      <a:endParaRPr lang="en-US" dirty="0"/>
                    </a:p>
                  </a:txBody>
                  <a:tcPr/>
                </a:tc>
                <a:tc>
                  <a:txBody>
                    <a:bodyPr/>
                    <a:lstStyle/>
                    <a:p>
                      <a:r>
                        <a:rPr lang="en-US" dirty="0" smtClean="0"/>
                        <a:t>4,23,2</a:t>
                      </a:r>
                      <a:endParaRPr lang="en-US" dirty="0"/>
                    </a:p>
                  </a:txBody>
                  <a:tcPr/>
                </a:tc>
                <a:extLst>
                  <a:ext uri="{0D108BD9-81ED-4DB2-BD59-A6C34878D82A}">
                    <a16:rowId xmlns:a16="http://schemas.microsoft.com/office/drawing/2014/main" val="3190443464"/>
                  </a:ext>
                </a:extLst>
              </a:tr>
              <a:tr h="370840">
                <a:tc>
                  <a:txBody>
                    <a:bodyPr/>
                    <a:lstStyle/>
                    <a:p>
                      <a:r>
                        <a:rPr lang="en-US" dirty="0" smtClean="0"/>
                        <a:t>4</a:t>
                      </a:r>
                      <a:endParaRPr lang="en-US" dirty="0"/>
                    </a:p>
                  </a:txBody>
                  <a:tcPr/>
                </a:tc>
                <a:tc>
                  <a:txBody>
                    <a:bodyPr/>
                    <a:lstStyle/>
                    <a:p>
                      <a:r>
                        <a:rPr lang="en-US" dirty="0" smtClean="0"/>
                        <a:t>23,2</a:t>
                      </a:r>
                      <a:endParaRPr lang="en-US" dirty="0"/>
                    </a:p>
                  </a:txBody>
                  <a:tcPr/>
                </a:tc>
                <a:extLst>
                  <a:ext uri="{0D108BD9-81ED-4DB2-BD59-A6C34878D82A}">
                    <a16:rowId xmlns:a16="http://schemas.microsoft.com/office/drawing/2014/main" val="290609102"/>
                  </a:ext>
                </a:extLst>
              </a:tr>
              <a:tr h="370840">
                <a:tc>
                  <a:txBody>
                    <a:bodyPr/>
                    <a:lstStyle/>
                    <a:p>
                      <a:r>
                        <a:rPr lang="en-US" dirty="0" smtClean="0"/>
                        <a:t>23</a:t>
                      </a:r>
                      <a:endParaRPr lang="en-US" dirty="0"/>
                    </a:p>
                  </a:txBody>
                  <a:tcPr/>
                </a:tc>
                <a:tc>
                  <a:txBody>
                    <a:bodyPr/>
                    <a:lstStyle/>
                    <a:p>
                      <a:r>
                        <a:rPr lang="en-US" dirty="0" smtClean="0"/>
                        <a:t>2,7,51,14</a:t>
                      </a:r>
                      <a:endParaRPr lang="en-US" dirty="0"/>
                    </a:p>
                  </a:txBody>
                  <a:tcPr/>
                </a:tc>
                <a:extLst>
                  <a:ext uri="{0D108BD9-81ED-4DB2-BD59-A6C34878D82A}">
                    <a16:rowId xmlns:a16="http://schemas.microsoft.com/office/drawing/2014/main" val="540157823"/>
                  </a:ext>
                </a:extLst>
              </a:tr>
              <a:tr h="370840">
                <a:tc>
                  <a:txBody>
                    <a:bodyPr/>
                    <a:lstStyle/>
                    <a:p>
                      <a:r>
                        <a:rPr lang="en-US" dirty="0" smtClean="0"/>
                        <a:t>2</a:t>
                      </a:r>
                      <a:endParaRPr lang="en-US" dirty="0"/>
                    </a:p>
                  </a:txBody>
                  <a:tcPr/>
                </a:tc>
                <a:tc>
                  <a:txBody>
                    <a:bodyPr/>
                    <a:lstStyle/>
                    <a:p>
                      <a:r>
                        <a:rPr lang="en-US" dirty="0" smtClean="0"/>
                        <a:t>7,51,14,15</a:t>
                      </a:r>
                      <a:endParaRPr lang="en-US" dirty="0"/>
                    </a:p>
                  </a:txBody>
                  <a:tcPr/>
                </a:tc>
                <a:extLst>
                  <a:ext uri="{0D108BD9-81ED-4DB2-BD59-A6C34878D82A}">
                    <a16:rowId xmlns:a16="http://schemas.microsoft.com/office/drawing/2014/main" val="440882208"/>
                  </a:ext>
                </a:extLst>
              </a:tr>
              <a:tr h="370840">
                <a:tc>
                  <a:txBody>
                    <a:bodyPr/>
                    <a:lstStyle/>
                    <a:p>
                      <a:r>
                        <a:rPr lang="en-US" dirty="0" smtClean="0"/>
                        <a:t>7</a:t>
                      </a:r>
                      <a:endParaRPr lang="en-US" dirty="0"/>
                    </a:p>
                  </a:txBody>
                  <a:tcPr/>
                </a:tc>
                <a:tc>
                  <a:txBody>
                    <a:bodyPr/>
                    <a:lstStyle/>
                    <a:p>
                      <a:r>
                        <a:rPr lang="en-US" dirty="0" smtClean="0"/>
                        <a:t>51,14,15,12</a:t>
                      </a:r>
                      <a:endParaRPr lang="en-US" dirty="0"/>
                    </a:p>
                  </a:txBody>
                  <a:tcPr/>
                </a:tc>
                <a:extLst>
                  <a:ext uri="{0D108BD9-81ED-4DB2-BD59-A6C34878D82A}">
                    <a16:rowId xmlns:a16="http://schemas.microsoft.com/office/drawing/2014/main" val="1981919664"/>
                  </a:ext>
                </a:extLst>
              </a:tr>
              <a:tr h="370840">
                <a:tc>
                  <a:txBody>
                    <a:bodyPr/>
                    <a:lstStyle/>
                    <a:p>
                      <a:r>
                        <a:rPr lang="en-US" dirty="0" smtClean="0"/>
                        <a:t>51</a:t>
                      </a:r>
                      <a:endParaRPr lang="en-US" dirty="0"/>
                    </a:p>
                  </a:txBody>
                  <a:tcPr/>
                </a:tc>
                <a:tc>
                  <a:txBody>
                    <a:bodyPr/>
                    <a:lstStyle/>
                    <a:p>
                      <a:r>
                        <a:rPr lang="en-US" dirty="0" smtClean="0"/>
                        <a:t>14,15,12,25,17</a:t>
                      </a:r>
                      <a:endParaRPr lang="en-US" dirty="0"/>
                    </a:p>
                  </a:txBody>
                  <a:tcPr/>
                </a:tc>
                <a:extLst>
                  <a:ext uri="{0D108BD9-81ED-4DB2-BD59-A6C34878D82A}">
                    <a16:rowId xmlns:a16="http://schemas.microsoft.com/office/drawing/2014/main" val="4132097763"/>
                  </a:ext>
                </a:extLst>
              </a:tr>
              <a:tr h="370840">
                <a:tc>
                  <a:txBody>
                    <a:bodyPr/>
                    <a:lstStyle/>
                    <a:p>
                      <a:r>
                        <a:rPr lang="en-US" dirty="0" smtClean="0"/>
                        <a:t>14</a:t>
                      </a:r>
                      <a:endParaRPr lang="en-US" dirty="0"/>
                    </a:p>
                  </a:txBody>
                  <a:tcPr/>
                </a:tc>
                <a:tc>
                  <a:txBody>
                    <a:bodyPr/>
                    <a:lstStyle/>
                    <a:p>
                      <a:r>
                        <a:rPr lang="en-US" dirty="0" smtClean="0"/>
                        <a:t>15,12,25,17</a:t>
                      </a:r>
                      <a:endParaRPr lang="en-US" dirty="0"/>
                    </a:p>
                  </a:txBody>
                  <a:tcPr/>
                </a:tc>
                <a:extLst>
                  <a:ext uri="{0D108BD9-81ED-4DB2-BD59-A6C34878D82A}">
                    <a16:rowId xmlns:a16="http://schemas.microsoft.com/office/drawing/2014/main" val="609403545"/>
                  </a:ext>
                </a:extLst>
              </a:tr>
              <a:tr h="370840">
                <a:tc>
                  <a:txBody>
                    <a:bodyPr/>
                    <a:lstStyle/>
                    <a:p>
                      <a:r>
                        <a:rPr lang="en-US" dirty="0" smtClean="0"/>
                        <a:t>15</a:t>
                      </a:r>
                      <a:endParaRPr lang="en-US" dirty="0"/>
                    </a:p>
                  </a:txBody>
                  <a:tcPr/>
                </a:tc>
                <a:tc>
                  <a:txBody>
                    <a:bodyPr/>
                    <a:lstStyle/>
                    <a:p>
                      <a:r>
                        <a:rPr lang="en-US" dirty="0" smtClean="0"/>
                        <a:t>12,25,17</a:t>
                      </a:r>
                      <a:endParaRPr lang="en-US" dirty="0"/>
                    </a:p>
                  </a:txBody>
                  <a:tcPr/>
                </a:tc>
                <a:extLst>
                  <a:ext uri="{0D108BD9-81ED-4DB2-BD59-A6C34878D82A}">
                    <a16:rowId xmlns:a16="http://schemas.microsoft.com/office/drawing/2014/main" val="3003555706"/>
                  </a:ext>
                </a:extLst>
              </a:tr>
              <a:tr h="370840">
                <a:tc>
                  <a:txBody>
                    <a:bodyPr/>
                    <a:lstStyle/>
                    <a:p>
                      <a:r>
                        <a:rPr lang="en-US" dirty="0" smtClean="0"/>
                        <a:t>12</a:t>
                      </a:r>
                      <a:endParaRPr lang="en-US" dirty="0"/>
                    </a:p>
                  </a:txBody>
                  <a:tcPr/>
                </a:tc>
                <a:tc>
                  <a:txBody>
                    <a:bodyPr/>
                    <a:lstStyle/>
                    <a:p>
                      <a:r>
                        <a:rPr lang="en-US" dirty="0" smtClean="0"/>
                        <a:t>25,17</a:t>
                      </a:r>
                      <a:endParaRPr lang="en-US" dirty="0"/>
                    </a:p>
                  </a:txBody>
                  <a:tcPr/>
                </a:tc>
                <a:extLst>
                  <a:ext uri="{0D108BD9-81ED-4DB2-BD59-A6C34878D82A}">
                    <a16:rowId xmlns:a16="http://schemas.microsoft.com/office/drawing/2014/main" val="1736025592"/>
                  </a:ext>
                </a:extLst>
              </a:tr>
              <a:tr h="370840">
                <a:tc>
                  <a:txBody>
                    <a:bodyPr/>
                    <a:lstStyle/>
                    <a:p>
                      <a:r>
                        <a:rPr lang="en-US" dirty="0" smtClean="0"/>
                        <a:t>25</a:t>
                      </a:r>
                      <a:endParaRPr lang="en-US" dirty="0"/>
                    </a:p>
                  </a:txBody>
                  <a:tcPr/>
                </a:tc>
                <a:tc>
                  <a:txBody>
                    <a:bodyPr/>
                    <a:lstStyle/>
                    <a:p>
                      <a:r>
                        <a:rPr lang="en-US" dirty="0" smtClean="0"/>
                        <a:t>17</a:t>
                      </a:r>
                      <a:endParaRPr lang="en-US" dirty="0"/>
                    </a:p>
                  </a:txBody>
                  <a:tcPr/>
                </a:tc>
                <a:extLst>
                  <a:ext uri="{0D108BD9-81ED-4DB2-BD59-A6C34878D82A}">
                    <a16:rowId xmlns:a16="http://schemas.microsoft.com/office/drawing/2014/main" val="2278703105"/>
                  </a:ext>
                </a:extLst>
              </a:tr>
              <a:tr h="370840">
                <a:tc>
                  <a:txBody>
                    <a:bodyPr/>
                    <a:lstStyle/>
                    <a:p>
                      <a:r>
                        <a:rPr lang="en-US" dirty="0" smtClean="0"/>
                        <a:t>17</a:t>
                      </a:r>
                      <a:endParaRPr lang="en-US" dirty="0"/>
                    </a:p>
                  </a:txBody>
                  <a:tcPr/>
                </a:tc>
                <a:tc>
                  <a:txBody>
                    <a:bodyPr/>
                    <a:lstStyle/>
                    <a:p>
                      <a:endParaRPr lang="en-US" dirty="0"/>
                    </a:p>
                  </a:txBody>
                  <a:tcPr/>
                </a:tc>
                <a:extLst>
                  <a:ext uri="{0D108BD9-81ED-4DB2-BD59-A6C34878D82A}">
                    <a16:rowId xmlns:a16="http://schemas.microsoft.com/office/drawing/2014/main" val="3906018454"/>
                  </a:ext>
                </a:extLst>
              </a:tr>
            </a:tbl>
          </a:graphicData>
        </a:graphic>
      </p:graphicFrame>
      <p:sp>
        <p:nvSpPr>
          <p:cNvPr id="3" name="Title 2"/>
          <p:cNvSpPr>
            <a:spLocks noGrp="1"/>
          </p:cNvSpPr>
          <p:nvPr>
            <p:ph type="title"/>
          </p:nvPr>
        </p:nvSpPr>
        <p:spPr>
          <a:xfrm>
            <a:off x="0" y="20782"/>
            <a:ext cx="8001000" cy="334962"/>
          </a:xfrm>
        </p:spPr>
        <p:txBody>
          <a:bodyPr>
            <a:normAutofit fontScale="90000"/>
          </a:bodyPr>
          <a:lstStyle/>
          <a:p>
            <a:r>
              <a:rPr lang="en-US" dirty="0" smtClean="0"/>
              <a:t>Answer</a:t>
            </a:r>
            <a:endParaRPr lang="en-US" dirty="0"/>
          </a:p>
        </p:txBody>
      </p:sp>
      <p:sp>
        <p:nvSpPr>
          <p:cNvPr id="7" name="TextBox 6"/>
          <p:cNvSpPr txBox="1"/>
          <p:nvPr/>
        </p:nvSpPr>
        <p:spPr>
          <a:xfrm>
            <a:off x="2057400" y="5867400"/>
            <a:ext cx="4876800" cy="369332"/>
          </a:xfrm>
          <a:prstGeom prst="rect">
            <a:avLst/>
          </a:prstGeom>
          <a:noFill/>
        </p:spPr>
        <p:txBody>
          <a:bodyPr wrap="square" rtlCol="0">
            <a:spAutoFit/>
          </a:bodyPr>
          <a:lstStyle/>
          <a:p>
            <a:r>
              <a:rPr lang="en-US" dirty="0" smtClean="0"/>
              <a:t>Answer: </a:t>
            </a:r>
            <a:r>
              <a:rPr lang="en-US" dirty="0" smtClean="0">
                <a:solidFill>
                  <a:schemeClr val="accent2"/>
                </a:solidFill>
              </a:rPr>
              <a:t>1,4,23,2,7,51,14,15,12,25,17</a:t>
            </a:r>
            <a:endParaRPr lang="en-US" dirty="0">
              <a:solidFill>
                <a:schemeClr val="accent2"/>
              </a:solidFill>
            </a:endParaRPr>
          </a:p>
        </p:txBody>
      </p:sp>
    </p:spTree>
    <p:extLst>
      <p:ext uri="{BB962C8B-B14F-4D97-AF65-F5344CB8AC3E}">
        <p14:creationId xmlns:p14="http://schemas.microsoft.com/office/powerpoint/2010/main" val="7695536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75" y="1095375"/>
            <a:ext cx="7341395" cy="342900"/>
          </a:xfrm>
        </p:spPr>
        <p:txBody>
          <a:bodyPr>
            <a:normAutofit fontScale="90000"/>
          </a:bodyPr>
          <a:lstStyle/>
          <a:p>
            <a:r>
              <a:rPr lang="en-US" dirty="0" smtClean="0"/>
              <a:t>10- Minutes quiz</a:t>
            </a:r>
            <a:endParaRPr lang="en-US" dirty="0"/>
          </a:p>
        </p:txBody>
      </p:sp>
      <p:sp>
        <p:nvSpPr>
          <p:cNvPr id="4" name="Rectangle 1"/>
          <p:cNvSpPr>
            <a:spLocks noGrp="1" noChangeArrowheads="1"/>
          </p:cNvSpPr>
          <p:nvPr>
            <p:ph idx="1"/>
          </p:nvPr>
        </p:nvSpPr>
        <p:spPr bwMode="auto">
          <a:xfrm>
            <a:off x="390525" y="1440985"/>
            <a:ext cx="7829550" cy="40857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8580" tIns="34290" rIns="68580" bIns="34290" numCol="1" anchor="ctr" anchorCtr="0" compatLnSpc="1">
            <a:prstTxWarp prst="textNoShape">
              <a:avLst/>
            </a:prstTxWarp>
            <a:spAutoFit/>
          </a:bodyPr>
          <a:lstStyle/>
          <a:p>
            <a:pPr marL="0" indent="0" defTabSz="685800" eaLnBrk="0" fontAlgn="base" hangingPunct="0">
              <a:spcBef>
                <a:spcPct val="0"/>
              </a:spcBef>
              <a:spcAft>
                <a:spcPct val="0"/>
              </a:spcAft>
              <a:buClrTx/>
              <a:buSzTx/>
              <a:buNone/>
            </a:pPr>
            <a:r>
              <a:rPr lang="en-US" altLang="en-US" sz="1800" b="1" dirty="0">
                <a:latin typeface="Arial" panose="020B0604020202020204" pitchFamily="34" charset="0"/>
              </a:rPr>
              <a:t>Question</a:t>
            </a:r>
            <a:r>
              <a:rPr lang="en-US" altLang="en-US" sz="825" b="1" dirty="0">
                <a:latin typeface="Arial" panose="020B0604020202020204" pitchFamily="34" charset="0"/>
              </a:rPr>
              <a:t>: </a:t>
            </a:r>
            <a:r>
              <a:rPr lang="en-US" altLang="en-US" sz="1350" dirty="0">
                <a:latin typeface="Arial" panose="020B0604020202020204" pitchFamily="34" charset="0"/>
              </a:rPr>
              <a:t> </a:t>
            </a:r>
          </a:p>
          <a:p>
            <a:pPr marL="0" indent="0" defTabSz="685800" eaLnBrk="0" fontAlgn="base" hangingPunct="0">
              <a:spcBef>
                <a:spcPct val="0"/>
              </a:spcBef>
              <a:spcAft>
                <a:spcPct val="0"/>
              </a:spcAft>
              <a:buClrTx/>
              <a:buSzTx/>
              <a:buNone/>
            </a:pPr>
            <a:endParaRPr lang="en-US" altLang="en-US" sz="1350" dirty="0">
              <a:latin typeface="Arial" panose="020B0604020202020204" pitchFamily="34" charset="0"/>
            </a:endParaRPr>
          </a:p>
          <a:p>
            <a:pPr marL="0" indent="0" defTabSz="685800" eaLnBrk="0" fontAlgn="base" hangingPunct="0">
              <a:spcBef>
                <a:spcPct val="0"/>
              </a:spcBef>
              <a:spcAft>
                <a:spcPct val="0"/>
              </a:spcAft>
              <a:buClrTx/>
              <a:buSzTx/>
              <a:buNone/>
            </a:pPr>
            <a:endParaRPr lang="en-US" altLang="en-US" sz="1350" dirty="0">
              <a:latin typeface="Arial" panose="020B0604020202020204" pitchFamily="34" charset="0"/>
            </a:endParaRPr>
          </a:p>
          <a:p>
            <a:pPr marL="0" indent="0" defTabSz="685800" eaLnBrk="0" fontAlgn="base" hangingPunct="0">
              <a:spcBef>
                <a:spcPct val="0"/>
              </a:spcBef>
              <a:spcAft>
                <a:spcPct val="0"/>
              </a:spcAft>
              <a:buClrTx/>
              <a:buSzTx/>
              <a:buNone/>
            </a:pPr>
            <a:r>
              <a:rPr lang="en-US" altLang="en-US" sz="1800" dirty="0">
                <a:latin typeface="Arial" panose="020B0604020202020204" pitchFamily="34" charset="0"/>
              </a:rPr>
              <a:t>A delivery service needs to move a package between various               warehouses in a city. Each warehouse is connected by roads with varying toll costs. The goal is to find the cheapest route from the starting warehouse to the target destination.</a:t>
            </a:r>
            <a:endParaRPr lang="en-US" altLang="en-US" sz="1800" dirty="0">
              <a:latin typeface="Arial" panose="020B0604020202020204" pitchFamily="34" charset="0"/>
            </a:endParaRPr>
          </a:p>
          <a:p>
            <a:pPr marL="0" indent="0" defTabSz="685800" eaLnBrk="0" fontAlgn="base" hangingPunct="0">
              <a:spcBef>
                <a:spcPct val="0"/>
              </a:spcBef>
              <a:spcAft>
                <a:spcPct val="0"/>
              </a:spcAft>
              <a:buClrTx/>
              <a:buSzTx/>
              <a:buNone/>
            </a:pPr>
            <a:r>
              <a:rPr lang="en-US" altLang="en-US" sz="2100" dirty="0">
                <a:latin typeface="Arial" panose="020B0604020202020204" pitchFamily="34" charset="0"/>
              </a:rPr>
              <a:t>Warehouses</a:t>
            </a:r>
            <a:r>
              <a:rPr lang="en-US" altLang="en-US" sz="1800" dirty="0">
                <a:latin typeface="Arial" panose="020B0604020202020204" pitchFamily="34" charset="0"/>
              </a:rPr>
              <a:t>: </a:t>
            </a:r>
            <a:r>
              <a:rPr lang="en-US" altLang="en-US" sz="1800" dirty="0">
                <a:latin typeface="Arial Unicode MS" panose="020B0604020202020204" pitchFamily="34" charset="-128"/>
              </a:rPr>
              <a:t>W1</a:t>
            </a:r>
            <a:r>
              <a:rPr lang="en-US" altLang="en-US" sz="3300" dirty="0"/>
              <a:t>, </a:t>
            </a:r>
            <a:r>
              <a:rPr lang="en-US" altLang="en-US" sz="1800" dirty="0">
                <a:latin typeface="Arial Unicode MS" panose="020B0604020202020204" pitchFamily="34" charset="-128"/>
              </a:rPr>
              <a:t>W2</a:t>
            </a:r>
            <a:r>
              <a:rPr lang="en-US" altLang="en-US" sz="3300" dirty="0"/>
              <a:t>, </a:t>
            </a:r>
            <a:r>
              <a:rPr lang="en-US" altLang="en-US" sz="1800" dirty="0">
                <a:latin typeface="Arial Unicode MS" panose="020B0604020202020204" pitchFamily="34" charset="-128"/>
              </a:rPr>
              <a:t>W3</a:t>
            </a:r>
            <a:r>
              <a:rPr lang="en-US" altLang="en-US" sz="3300" dirty="0"/>
              <a:t>, </a:t>
            </a:r>
            <a:r>
              <a:rPr lang="en-US" altLang="en-US" sz="1800" dirty="0">
                <a:latin typeface="Arial Unicode MS" panose="020B0604020202020204" pitchFamily="34" charset="-128"/>
              </a:rPr>
              <a:t>W4</a:t>
            </a:r>
            <a:r>
              <a:rPr lang="en-US" altLang="en-US" sz="3300" dirty="0"/>
              <a:t>, </a:t>
            </a:r>
            <a:r>
              <a:rPr lang="en-US" altLang="en-US" sz="1800" dirty="0">
                <a:latin typeface="Arial Unicode MS" panose="020B0604020202020204" pitchFamily="34" charset="-128"/>
              </a:rPr>
              <a:t>W5</a:t>
            </a:r>
          </a:p>
          <a:p>
            <a:pPr marL="0" indent="0" defTabSz="685800" eaLnBrk="0" fontAlgn="base" hangingPunct="0">
              <a:spcBef>
                <a:spcPct val="0"/>
              </a:spcBef>
              <a:spcAft>
                <a:spcPct val="0"/>
              </a:spcAft>
              <a:buClrTx/>
              <a:buSzTx/>
              <a:buNone/>
            </a:pPr>
            <a:endParaRPr lang="en-US" altLang="en-US" sz="3300" dirty="0"/>
          </a:p>
          <a:p>
            <a:pPr marL="0" indent="0" defTabSz="685800" eaLnBrk="0" fontAlgn="base" hangingPunct="0">
              <a:spcBef>
                <a:spcPct val="0"/>
              </a:spcBef>
              <a:spcAft>
                <a:spcPct val="0"/>
              </a:spcAft>
              <a:buClrTx/>
              <a:buSzTx/>
              <a:buFontTx/>
              <a:buChar char="•"/>
            </a:pPr>
            <a:r>
              <a:rPr lang="en-US" altLang="en-US" sz="1800" dirty="0"/>
              <a:t>Roads (edges with toll costs): </a:t>
            </a:r>
            <a:r>
              <a:rPr lang="en-US" altLang="en-US" sz="2100" dirty="0">
                <a:latin typeface="Arial Unicode MS" panose="020B0604020202020204" pitchFamily="34" charset="-128"/>
              </a:rPr>
              <a:t>W1 - W2 (5)</a:t>
            </a:r>
            <a:r>
              <a:rPr lang="en-US" altLang="en-US" sz="1800" dirty="0"/>
              <a:t>, </a:t>
            </a:r>
            <a:r>
              <a:rPr lang="en-US" altLang="en-US" sz="2100" dirty="0">
                <a:latin typeface="Arial Unicode MS" panose="020B0604020202020204" pitchFamily="34" charset="-128"/>
              </a:rPr>
              <a:t>W1 - W3 (8)</a:t>
            </a:r>
            <a:r>
              <a:rPr lang="en-US" altLang="en-US" sz="1800" dirty="0"/>
              <a:t>, </a:t>
            </a:r>
            <a:r>
              <a:rPr lang="en-US" altLang="en-US" sz="2100" dirty="0">
                <a:latin typeface="Arial Unicode MS" panose="020B0604020202020204" pitchFamily="34" charset="-128"/>
              </a:rPr>
              <a:t>W2 - W4 (3)</a:t>
            </a:r>
            <a:r>
              <a:rPr lang="en-US" altLang="en-US" sz="1800" dirty="0"/>
              <a:t>, </a:t>
            </a:r>
            <a:r>
              <a:rPr lang="en-US" altLang="en-US" sz="2100" dirty="0">
                <a:latin typeface="Arial Unicode MS" panose="020B0604020202020204" pitchFamily="34" charset="-128"/>
              </a:rPr>
              <a:t>W3 - W4 (7)</a:t>
            </a:r>
            <a:r>
              <a:rPr lang="en-US" altLang="en-US" sz="1800" dirty="0"/>
              <a:t>, </a:t>
            </a:r>
            <a:r>
              <a:rPr lang="en-US" altLang="en-US" sz="2100" dirty="0">
                <a:latin typeface="Arial Unicode MS" panose="020B0604020202020204" pitchFamily="34" charset="-128"/>
              </a:rPr>
              <a:t>W4 - W5 (2)</a:t>
            </a:r>
            <a:endParaRPr lang="en-US" altLang="en-US" sz="1800" dirty="0"/>
          </a:p>
          <a:p>
            <a:pPr marL="0" indent="0" defTabSz="685800" eaLnBrk="0" fontAlgn="base" hangingPunct="0">
              <a:spcBef>
                <a:spcPct val="0"/>
              </a:spcBef>
              <a:spcAft>
                <a:spcPct val="0"/>
              </a:spcAft>
              <a:buClrTx/>
              <a:buSzTx/>
              <a:buNone/>
            </a:pPr>
            <a:r>
              <a:rPr lang="en-US" altLang="en-US" sz="1800" b="1" dirty="0">
                <a:latin typeface="Arial" panose="020B0604020202020204" pitchFamily="34" charset="0"/>
              </a:rPr>
              <a:t>Question</a:t>
            </a:r>
            <a:r>
              <a:rPr lang="en-US" altLang="en-US" sz="1800" dirty="0">
                <a:latin typeface="Arial" panose="020B0604020202020204" pitchFamily="34" charset="0"/>
              </a:rPr>
              <a:t>: </a:t>
            </a:r>
            <a:r>
              <a:rPr lang="en-US" altLang="en-US" sz="1800" b="1" dirty="0">
                <a:solidFill>
                  <a:srgbClr val="FF0000"/>
                </a:solidFill>
                <a:latin typeface="Arial" panose="020B0604020202020204" pitchFamily="34" charset="0"/>
              </a:rPr>
              <a:t>Find the path from </a:t>
            </a:r>
            <a:r>
              <a:rPr lang="en-US" altLang="en-US" sz="1800" b="1" dirty="0">
                <a:solidFill>
                  <a:srgbClr val="FF0000"/>
                </a:solidFill>
                <a:latin typeface="Arial" panose="020B0604020202020204" pitchFamily="34" charset="0"/>
              </a:rPr>
              <a:t>W1 to W5 that incurs the lowest total toll cost.</a:t>
            </a:r>
          </a:p>
        </p:txBody>
      </p:sp>
    </p:spTree>
    <p:extLst>
      <p:ext uri="{BB962C8B-B14F-4D97-AF65-F5344CB8AC3E}">
        <p14:creationId xmlns:p14="http://schemas.microsoft.com/office/powerpoint/2010/main" val="13843435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Content Placeholder 4"/>
          <p:cNvGraphicFramePr>
            <a:graphicFrameLocks noGrp="1"/>
          </p:cNvGraphicFramePr>
          <p:nvPr>
            <p:ph idx="1"/>
            <p:extLst>
              <p:ext uri="{D42A27DB-BD31-4B8C-83A1-F6EECF244321}">
                <p14:modId xmlns:p14="http://schemas.microsoft.com/office/powerpoint/2010/main" val="607272772"/>
              </p:ext>
            </p:extLst>
          </p:nvPr>
        </p:nvGraphicFramePr>
        <p:xfrm>
          <a:off x="685800" y="2514600"/>
          <a:ext cx="7696200" cy="3931920"/>
        </p:xfrm>
        <a:graphic>
          <a:graphicData uri="http://schemas.openxmlformats.org/drawingml/2006/table">
            <a:tbl>
              <a:tblPr firstRow="1" bandRow="1">
                <a:tableStyleId>{5C22544A-7EE6-4342-B048-85BDC9FD1C3A}</a:tableStyleId>
              </a:tblPr>
              <a:tblGrid>
                <a:gridCol w="1981200">
                  <a:extLst>
                    <a:ext uri="{9D8B030D-6E8A-4147-A177-3AD203B41FA5}">
                      <a16:colId xmlns:a16="http://schemas.microsoft.com/office/drawing/2014/main" val="3787074365"/>
                    </a:ext>
                  </a:extLst>
                </a:gridCol>
                <a:gridCol w="5715000">
                  <a:extLst>
                    <a:ext uri="{9D8B030D-6E8A-4147-A177-3AD203B41FA5}">
                      <a16:colId xmlns:a16="http://schemas.microsoft.com/office/drawing/2014/main" val="3500836918"/>
                    </a:ext>
                  </a:extLst>
                </a:gridCol>
              </a:tblGrid>
              <a:tr h="335280">
                <a:tc>
                  <a:txBody>
                    <a:bodyPr/>
                    <a:lstStyle/>
                    <a:p>
                      <a:r>
                        <a:rPr lang="en-US" dirty="0" smtClean="0"/>
                        <a:t>Current</a:t>
                      </a:r>
                      <a:endParaRPr lang="en-US" dirty="0"/>
                    </a:p>
                  </a:txBody>
                  <a:tcPr/>
                </a:tc>
                <a:tc>
                  <a:txBody>
                    <a:bodyPr/>
                    <a:lstStyle/>
                    <a:p>
                      <a:r>
                        <a:rPr lang="en-US" baseline="0" dirty="0" smtClean="0"/>
                        <a:t>priority queue</a:t>
                      </a:r>
                      <a:endParaRPr lang="en-US" dirty="0"/>
                    </a:p>
                  </a:txBody>
                  <a:tcPr/>
                </a:tc>
                <a:extLst>
                  <a:ext uri="{0D108BD9-81ED-4DB2-BD59-A6C34878D82A}">
                    <a16:rowId xmlns:a16="http://schemas.microsoft.com/office/drawing/2014/main" val="2669208655"/>
                  </a:ext>
                </a:extLst>
              </a:tr>
              <a:tr h="586740">
                <a:tc>
                  <a:txBody>
                    <a:bodyPr/>
                    <a:lstStyle/>
                    <a:p>
                      <a:endParaRPr lang="en-US" dirty="0"/>
                    </a:p>
                  </a:txBody>
                  <a:tcPr/>
                </a:tc>
                <a:tc>
                  <a:txBody>
                    <a:bodyPr/>
                    <a:lstStyle/>
                    <a:p>
                      <a:r>
                        <a:rPr lang="en-US" dirty="0" smtClean="0"/>
                        <a:t>[w1]</a:t>
                      </a:r>
                    </a:p>
                    <a:p>
                      <a:r>
                        <a:rPr lang="en-US" dirty="0" smtClean="0"/>
                        <a:t>(0)</a:t>
                      </a:r>
                      <a:endParaRPr lang="en-US" dirty="0"/>
                    </a:p>
                  </a:txBody>
                  <a:tcPr/>
                </a:tc>
                <a:extLst>
                  <a:ext uri="{0D108BD9-81ED-4DB2-BD59-A6C34878D82A}">
                    <a16:rowId xmlns:a16="http://schemas.microsoft.com/office/drawing/2014/main" val="2291322385"/>
                  </a:ext>
                </a:extLst>
              </a:tr>
              <a:tr h="586740">
                <a:tc>
                  <a:txBody>
                    <a:bodyPr/>
                    <a:lstStyle/>
                    <a:p>
                      <a:r>
                        <a:rPr lang="en-US" dirty="0" smtClean="0"/>
                        <a:t>[</a:t>
                      </a:r>
                      <a:r>
                        <a:rPr lang="en-US" sz="1800" dirty="0" smtClean="0"/>
                        <a:t>W1</a:t>
                      </a:r>
                      <a:r>
                        <a:rPr lang="en-US" dirty="0" smtClean="0"/>
                        <a:t>]</a:t>
                      </a:r>
                    </a:p>
                    <a:p>
                      <a:r>
                        <a:rPr lang="en-US" dirty="0" smtClean="0"/>
                        <a:t>(0)</a:t>
                      </a:r>
                      <a:endParaRPr lang="en-US" dirty="0"/>
                    </a:p>
                  </a:txBody>
                  <a:tcPr/>
                </a:tc>
                <a:tc>
                  <a:txBody>
                    <a:bodyPr/>
                    <a:lstStyle/>
                    <a:p>
                      <a:r>
                        <a:rPr lang="en-US" dirty="0" smtClean="0"/>
                        <a:t>[W1,W3] , [W1,W3]</a:t>
                      </a:r>
                    </a:p>
                    <a:p>
                      <a:r>
                        <a:rPr lang="en-US" dirty="0" smtClean="0"/>
                        <a:t>(5)                 (8)</a:t>
                      </a:r>
                      <a:endParaRPr lang="en-US" dirty="0"/>
                    </a:p>
                  </a:txBody>
                  <a:tcPr/>
                </a:tc>
                <a:extLst>
                  <a:ext uri="{0D108BD9-81ED-4DB2-BD59-A6C34878D82A}">
                    <a16:rowId xmlns:a16="http://schemas.microsoft.com/office/drawing/2014/main" val="741895644"/>
                  </a:ext>
                </a:extLst>
              </a:tr>
              <a:tr h="586740">
                <a:tc>
                  <a:txBody>
                    <a:bodyPr/>
                    <a:lstStyle/>
                    <a:p>
                      <a:r>
                        <a:rPr lang="en-US" dirty="0" smtClean="0"/>
                        <a:t>[W1, W2]</a:t>
                      </a:r>
                    </a:p>
                    <a:p>
                      <a:r>
                        <a:rPr lang="en-US" dirty="0" smtClean="0"/>
                        <a:t>(5)</a:t>
                      </a:r>
                      <a:endParaRPr lang="en-US" dirty="0"/>
                    </a:p>
                  </a:txBody>
                  <a:tcPr/>
                </a:tc>
                <a:tc>
                  <a:txBody>
                    <a:bodyPr/>
                    <a:lstStyle/>
                    <a:p>
                      <a:r>
                        <a:rPr lang="en-US" dirty="0" smtClean="0"/>
                        <a:t>[W1,W3],  [W1, W2, W4]</a:t>
                      </a:r>
                    </a:p>
                    <a:p>
                      <a:r>
                        <a:rPr lang="en-US" dirty="0" smtClean="0"/>
                        <a:t>(8)               (8)</a:t>
                      </a:r>
                      <a:endParaRPr lang="en-US" dirty="0"/>
                    </a:p>
                  </a:txBody>
                  <a:tcPr/>
                </a:tc>
                <a:extLst>
                  <a:ext uri="{0D108BD9-81ED-4DB2-BD59-A6C34878D82A}">
                    <a16:rowId xmlns:a16="http://schemas.microsoft.com/office/drawing/2014/main" val="2227798560"/>
                  </a:ext>
                </a:extLst>
              </a:tr>
              <a:tr h="586740">
                <a:tc>
                  <a:txBody>
                    <a:bodyPr/>
                    <a:lstStyle/>
                    <a:p>
                      <a:r>
                        <a:rPr lang="en-US" dirty="0" smtClean="0"/>
                        <a:t>[W1,W3]</a:t>
                      </a:r>
                    </a:p>
                    <a:p>
                      <a:r>
                        <a:rPr lang="en-US" dirty="0" smtClean="0"/>
                        <a:t>(8)</a:t>
                      </a:r>
                    </a:p>
                  </a:txBody>
                  <a:tcPr/>
                </a:tc>
                <a:tc>
                  <a:txBody>
                    <a:bodyPr/>
                    <a:lstStyle/>
                    <a:p>
                      <a:r>
                        <a:rPr lang="en-US" dirty="0" smtClean="0"/>
                        <a:t>[W1,W2,W4], [W1,W3,W4]</a:t>
                      </a:r>
                    </a:p>
                    <a:p>
                      <a:r>
                        <a:rPr lang="en-US" dirty="0" smtClean="0"/>
                        <a:t>(8)                        (15)</a:t>
                      </a:r>
                      <a:endParaRPr lang="en-US" dirty="0"/>
                    </a:p>
                  </a:txBody>
                  <a:tcPr/>
                </a:tc>
                <a:extLst>
                  <a:ext uri="{0D108BD9-81ED-4DB2-BD59-A6C34878D82A}">
                    <a16:rowId xmlns:a16="http://schemas.microsoft.com/office/drawing/2014/main" val="1942443299"/>
                  </a:ext>
                </a:extLst>
              </a:tr>
              <a:tr h="335280">
                <a:tc>
                  <a:txBody>
                    <a:bodyPr/>
                    <a:lstStyle/>
                    <a:p>
                      <a:r>
                        <a:rPr lang="en-US" dirty="0" smtClean="0"/>
                        <a:t>[W1, W2, W4]</a:t>
                      </a:r>
                      <a:endParaRPr lang="en-US" dirty="0"/>
                    </a:p>
                  </a:txBody>
                  <a:tcPr/>
                </a:tc>
                <a:tc>
                  <a:txBody>
                    <a:bodyPr/>
                    <a:lstStyle/>
                    <a:p>
                      <a:r>
                        <a:rPr lang="en-US" dirty="0" smtClean="0"/>
                        <a:t>[W1,W3,W4], [W1,W2,W4,W5]</a:t>
                      </a:r>
                    </a:p>
                    <a:p>
                      <a:r>
                        <a:rPr lang="en-US" dirty="0" smtClean="0"/>
                        <a:t>(15)                       (10)</a:t>
                      </a:r>
                      <a:endParaRPr lang="en-US" dirty="0"/>
                    </a:p>
                  </a:txBody>
                  <a:tcPr/>
                </a:tc>
                <a:extLst>
                  <a:ext uri="{0D108BD9-81ED-4DB2-BD59-A6C34878D82A}">
                    <a16:rowId xmlns:a16="http://schemas.microsoft.com/office/drawing/2014/main" val="94877739"/>
                  </a:ext>
                </a:extLst>
              </a:tr>
              <a:tr h="335280">
                <a:tc>
                  <a:txBody>
                    <a:bodyPr/>
                    <a:lstStyle/>
                    <a:p>
                      <a:r>
                        <a:rPr lang="en-US" dirty="0" smtClean="0">
                          <a:solidFill>
                            <a:schemeClr val="accent2"/>
                          </a:solidFill>
                        </a:rPr>
                        <a:t>W1</a:t>
                      </a:r>
                      <a:r>
                        <a:rPr lang="en-US" dirty="0" smtClean="0">
                          <a:solidFill>
                            <a:schemeClr val="accent2"/>
                          </a:solidFill>
                        </a:rPr>
                        <a:t>[</a:t>
                      </a:r>
                      <a:r>
                        <a:rPr lang="en-US" dirty="0" smtClean="0">
                          <a:solidFill>
                            <a:schemeClr val="accent2"/>
                          </a:solidFill>
                        </a:rPr>
                        <a:t>,W2,W4,W5]</a:t>
                      </a:r>
                      <a:endParaRPr lang="en-US" dirty="0">
                        <a:solidFill>
                          <a:schemeClr val="accent2"/>
                        </a:solidFill>
                      </a:endParaRPr>
                    </a:p>
                  </a:txBody>
                  <a:tcPr/>
                </a:tc>
                <a:tc>
                  <a:txBody>
                    <a:bodyPr/>
                    <a:lstStyle/>
                    <a:p>
                      <a:r>
                        <a:rPr lang="en-US" smtClean="0"/>
                        <a:t>THE SOLUTION</a:t>
                      </a:r>
                      <a:endParaRPr lang="en-US" dirty="0"/>
                    </a:p>
                  </a:txBody>
                  <a:tcPr/>
                </a:tc>
                <a:extLst>
                  <a:ext uri="{0D108BD9-81ED-4DB2-BD59-A6C34878D82A}">
                    <a16:rowId xmlns:a16="http://schemas.microsoft.com/office/drawing/2014/main" val="1944768016"/>
                  </a:ext>
                </a:extLst>
              </a:tr>
            </a:tbl>
          </a:graphicData>
        </a:graphic>
      </p:graphicFrame>
      <p:sp>
        <p:nvSpPr>
          <p:cNvPr id="3" name="Title 2"/>
          <p:cNvSpPr>
            <a:spLocks noGrp="1"/>
          </p:cNvSpPr>
          <p:nvPr>
            <p:ph type="title"/>
          </p:nvPr>
        </p:nvSpPr>
        <p:spPr>
          <a:xfrm>
            <a:off x="20782" y="16634"/>
            <a:ext cx="8229600" cy="1143000"/>
          </a:xfrm>
        </p:spPr>
        <p:txBody>
          <a:bodyPr/>
          <a:lstStyle/>
          <a:p>
            <a:r>
              <a:rPr lang="en-US" dirty="0" smtClean="0"/>
              <a:t>Answer</a:t>
            </a:r>
            <a:endParaRPr lang="en-US" dirty="0"/>
          </a:p>
        </p:txBody>
      </p:sp>
      <p:pic>
        <p:nvPicPr>
          <p:cNvPr id="4" name="Picture 3"/>
          <p:cNvPicPr>
            <a:picLocks noChangeAspect="1"/>
          </p:cNvPicPr>
          <p:nvPr/>
        </p:nvPicPr>
        <p:blipFill>
          <a:blip r:embed="rId2"/>
          <a:stretch>
            <a:fillRect/>
          </a:stretch>
        </p:blipFill>
        <p:spPr>
          <a:xfrm>
            <a:off x="3962400" y="228600"/>
            <a:ext cx="4574364" cy="1853406"/>
          </a:xfrm>
          <a:prstGeom prst="rect">
            <a:avLst/>
          </a:prstGeom>
        </p:spPr>
      </p:pic>
    </p:spTree>
    <p:extLst>
      <p:ext uri="{BB962C8B-B14F-4D97-AF65-F5344CB8AC3E}">
        <p14:creationId xmlns:p14="http://schemas.microsoft.com/office/powerpoint/2010/main" val="25457004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715000"/>
          </a:xfrm>
        </p:spPr>
        <p:txBody>
          <a:bodyPr>
            <a:normAutofit/>
          </a:bodyPr>
          <a:lstStyle/>
          <a:p>
            <a:r>
              <a:rPr lang="en-US" sz="2400" dirty="0"/>
              <a:t>EX3:Consider the following graph. If there is ever a decision between multiple neighbor nodes in the DFS algorithms, assume we always choose the letter closest to the beginning of the alphabet first. In what order will the nodes be visited using a Depth First Search?</a:t>
            </a:r>
          </a:p>
        </p:txBody>
      </p:sp>
      <p:sp>
        <p:nvSpPr>
          <p:cNvPr id="2" name="Title 1"/>
          <p:cNvSpPr>
            <a:spLocks noGrp="1"/>
          </p:cNvSpPr>
          <p:nvPr>
            <p:ph type="title"/>
          </p:nvPr>
        </p:nvSpPr>
        <p:spPr>
          <a:xfrm>
            <a:off x="457200" y="274638"/>
            <a:ext cx="8229600" cy="639762"/>
          </a:xfrm>
        </p:spPr>
        <p:txBody>
          <a:bodyPr>
            <a:normAutofit fontScale="90000"/>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3505200"/>
            <a:ext cx="6629400" cy="2638708"/>
          </a:xfrm>
          <a:prstGeom prst="rect">
            <a:avLst/>
          </a:prstGeom>
        </p:spPr>
      </p:pic>
    </p:spTree>
    <p:extLst>
      <p:ext uri="{BB962C8B-B14F-4D97-AF65-F5344CB8AC3E}">
        <p14:creationId xmlns:p14="http://schemas.microsoft.com/office/powerpoint/2010/main" val="16123436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EX1</a:t>
            </a:r>
          </a:p>
          <a:p>
            <a:r>
              <a:rPr lang="en-US" dirty="0"/>
              <a:t>Solve the following graph using DFS algorithm</a:t>
            </a:r>
          </a:p>
          <a:p>
            <a:r>
              <a:rPr lang="en-US" sz="2800" dirty="0">
                <a:effectLst/>
                <a:ea typeface="Times New Roman" panose="02020603050405020304" pitchFamily="18" charset="0"/>
              </a:rPr>
              <a:t>Stack and visited arrays are empty initially.</a:t>
            </a:r>
          </a:p>
          <a:p>
            <a:endParaRPr lang="en-US" dirty="0"/>
          </a:p>
          <a:p>
            <a:endParaRPr lang="en-US" dirty="0"/>
          </a:p>
        </p:txBody>
      </p:sp>
      <p:sp>
        <p:nvSpPr>
          <p:cNvPr id="2" name="Title 1"/>
          <p:cNvSpPr>
            <a:spLocks noGrp="1"/>
          </p:cNvSpPr>
          <p:nvPr>
            <p:ph type="title"/>
          </p:nvPr>
        </p:nvSpPr>
        <p:spPr/>
        <p:txBody>
          <a:bodyPr/>
          <a:lstStyle/>
          <a:p>
            <a:endParaRPr lang="en-US"/>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3429000"/>
            <a:ext cx="5791200" cy="27347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88279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EX4: Apply DFS – based algorithm to solve the topological sorting problem for the given graph</a:t>
            </a:r>
          </a:p>
          <a:p>
            <a:pPr marL="0" indent="0">
              <a:buNone/>
            </a:pPr>
            <a:endParaRPr lang="en-US" dirty="0"/>
          </a:p>
        </p:txBody>
      </p:sp>
      <p:sp>
        <p:nvSpPr>
          <p:cNvPr id="2" name="Title 1"/>
          <p:cNvSpPr>
            <a:spLocks noGrp="1"/>
          </p:cNvSpPr>
          <p:nvPr>
            <p:ph type="title"/>
          </p:nvPr>
        </p:nvSpPr>
        <p:spPr/>
        <p:txBody>
          <a:bodyPr/>
          <a:lstStyle/>
          <a:p>
            <a:endParaRPr lang="en-US"/>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1600" y="3200400"/>
            <a:ext cx="6400800" cy="2448107"/>
          </a:xfrm>
          <a:prstGeom prst="rect">
            <a:avLst/>
          </a:prstGeom>
        </p:spPr>
      </p:pic>
    </p:spTree>
    <p:extLst>
      <p:ext uri="{BB962C8B-B14F-4D97-AF65-F5344CB8AC3E}">
        <p14:creationId xmlns:p14="http://schemas.microsoft.com/office/powerpoint/2010/main" val="2675433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ACC2BE9-B3AB-F4B7-C2D5-1310B492EEFD}"/>
              </a:ext>
            </a:extLst>
          </p:cNvPr>
          <p:cNvSpPr>
            <a:spLocks noGrp="1"/>
          </p:cNvSpPr>
          <p:nvPr>
            <p:ph idx="1"/>
          </p:nvPr>
        </p:nvSpPr>
        <p:spPr/>
        <p:txBody>
          <a:bodyPr/>
          <a:lstStyle/>
          <a:p>
            <a:r>
              <a:rPr lang="en-US" sz="2800" b="1" dirty="0">
                <a:effectLst/>
                <a:ea typeface="Times New Roman" panose="02020603050405020304" pitchFamily="18" charset="0"/>
                <a:cs typeface="Arial" panose="020B0604020202020204" pitchFamily="34" charset="0"/>
              </a:rPr>
              <a:t>Step 2:</a:t>
            </a:r>
            <a:r>
              <a:rPr lang="en-US" sz="2800" dirty="0">
                <a:effectLst/>
                <a:ea typeface="Times New Roman" panose="02020603050405020304" pitchFamily="18" charset="0"/>
                <a:cs typeface="Arial" panose="020B0604020202020204" pitchFamily="34" charset="0"/>
              </a:rPr>
              <a:t> Visit 0 and put its adjacent nodes which are not visited yet into the stack.</a:t>
            </a:r>
            <a:endParaRPr lang="en-US" sz="2800" dirty="0">
              <a:effectLst/>
              <a:ea typeface="Calibri" panose="020F0502020204030204" pitchFamily="34" charset="0"/>
              <a:cs typeface="Arial" panose="020B0604020202020204" pitchFamily="34" charset="0"/>
            </a:endParaRPr>
          </a:p>
          <a:p>
            <a:endParaRPr lang="en-US" dirty="0"/>
          </a:p>
        </p:txBody>
      </p:sp>
      <p:sp>
        <p:nvSpPr>
          <p:cNvPr id="3" name="Title 2">
            <a:extLst>
              <a:ext uri="{FF2B5EF4-FFF2-40B4-BE49-F238E27FC236}">
                <a16:creationId xmlns:a16="http://schemas.microsoft.com/office/drawing/2014/main" id="{E7057B34-CC4A-96E4-85B3-9B178DF252FC}"/>
              </a:ext>
            </a:extLst>
          </p:cNvPr>
          <p:cNvSpPr>
            <a:spLocks noGrp="1"/>
          </p:cNvSpPr>
          <p:nvPr>
            <p:ph type="title"/>
          </p:nvPr>
        </p:nvSpPr>
        <p:spPr/>
        <p:txBody>
          <a:bodyPr/>
          <a:lstStyle/>
          <a:p>
            <a:endParaRPr lang="en-US" dirty="0"/>
          </a:p>
        </p:txBody>
      </p:sp>
      <p:pic>
        <p:nvPicPr>
          <p:cNvPr id="4" name="Picture 3" descr="A crossword puzzle with green circles and black squares&#10;&#10;Description automatically generated">
            <a:extLst>
              <a:ext uri="{FF2B5EF4-FFF2-40B4-BE49-F238E27FC236}">
                <a16:creationId xmlns:a16="http://schemas.microsoft.com/office/drawing/2014/main" id="{508096CB-1E41-8F6F-343E-0A99346D24C2}"/>
              </a:ext>
            </a:extLst>
          </p:cNvPr>
          <p:cNvPicPr>
            <a:picLocks noChangeAspect="1"/>
          </p:cNvPicPr>
          <p:nvPr/>
        </p:nvPicPr>
        <p:blipFill>
          <a:blip r:embed="rId2"/>
          <a:stretch>
            <a:fillRect/>
          </a:stretch>
        </p:blipFill>
        <p:spPr>
          <a:xfrm>
            <a:off x="1447800" y="2510917"/>
            <a:ext cx="5731510" cy="2865755"/>
          </a:xfrm>
          <a:prstGeom prst="rect">
            <a:avLst/>
          </a:prstGeom>
        </p:spPr>
      </p:pic>
    </p:spTree>
    <p:extLst>
      <p:ext uri="{BB962C8B-B14F-4D97-AF65-F5344CB8AC3E}">
        <p14:creationId xmlns:p14="http://schemas.microsoft.com/office/powerpoint/2010/main" val="2183554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976C577-2E89-1DF4-0A74-D6C48D06ACD7}"/>
              </a:ext>
            </a:extLst>
          </p:cNvPr>
          <p:cNvSpPr>
            <a:spLocks noGrp="1"/>
          </p:cNvSpPr>
          <p:nvPr>
            <p:ph idx="1"/>
          </p:nvPr>
        </p:nvSpPr>
        <p:spPr/>
        <p:txBody>
          <a:bodyPr/>
          <a:lstStyle/>
          <a:p>
            <a:r>
              <a:rPr lang="en-US" sz="2800" b="1" dirty="0">
                <a:effectLst/>
                <a:ea typeface="Calibri" panose="020F0502020204030204" pitchFamily="34" charset="0"/>
                <a:cs typeface="Times New Roman" panose="02020603050405020304" pitchFamily="18" charset="0"/>
              </a:rPr>
              <a:t>Step 3:</a:t>
            </a:r>
            <a:r>
              <a:rPr lang="en-US" sz="2800" dirty="0">
                <a:effectLst/>
                <a:ea typeface="Calibri" panose="020F0502020204030204" pitchFamily="34" charset="0"/>
                <a:cs typeface="Arial" panose="020B0604020202020204" pitchFamily="34" charset="0"/>
              </a:rPr>
              <a:t> Now, Node 1 at the top of the stack, so visit node 1 and pop it from the stack and put all of its adjacent nodes which are not visited in the stack.</a:t>
            </a:r>
          </a:p>
          <a:p>
            <a:endParaRPr lang="en-US" dirty="0"/>
          </a:p>
        </p:txBody>
      </p:sp>
      <p:sp>
        <p:nvSpPr>
          <p:cNvPr id="3" name="Title 2">
            <a:extLst>
              <a:ext uri="{FF2B5EF4-FFF2-40B4-BE49-F238E27FC236}">
                <a16:creationId xmlns:a16="http://schemas.microsoft.com/office/drawing/2014/main" id="{6E638C3E-6660-FC49-BD43-EC31D67F4668}"/>
              </a:ext>
            </a:extLst>
          </p:cNvPr>
          <p:cNvSpPr>
            <a:spLocks noGrp="1"/>
          </p:cNvSpPr>
          <p:nvPr>
            <p:ph type="title"/>
          </p:nvPr>
        </p:nvSpPr>
        <p:spPr/>
        <p:txBody>
          <a:bodyPr/>
          <a:lstStyle/>
          <a:p>
            <a:endParaRPr lang="en-US"/>
          </a:p>
        </p:txBody>
      </p:sp>
      <p:pic>
        <p:nvPicPr>
          <p:cNvPr id="4" name="Picture 3" descr="A crossword puzzle with words&#10;&#10;Description automatically generated">
            <a:extLst>
              <a:ext uri="{FF2B5EF4-FFF2-40B4-BE49-F238E27FC236}">
                <a16:creationId xmlns:a16="http://schemas.microsoft.com/office/drawing/2014/main" id="{3B48B432-0C39-D244-6725-F3E4BB460653}"/>
              </a:ext>
            </a:extLst>
          </p:cNvPr>
          <p:cNvPicPr>
            <a:picLocks noChangeAspect="1"/>
          </p:cNvPicPr>
          <p:nvPr/>
        </p:nvPicPr>
        <p:blipFill>
          <a:blip r:embed="rId2"/>
          <a:stretch>
            <a:fillRect/>
          </a:stretch>
        </p:blipFill>
        <p:spPr>
          <a:xfrm>
            <a:off x="1447800" y="3168355"/>
            <a:ext cx="5731510" cy="2865755"/>
          </a:xfrm>
          <a:prstGeom prst="rect">
            <a:avLst/>
          </a:prstGeom>
        </p:spPr>
      </p:pic>
    </p:spTree>
    <p:extLst>
      <p:ext uri="{BB962C8B-B14F-4D97-AF65-F5344CB8AC3E}">
        <p14:creationId xmlns:p14="http://schemas.microsoft.com/office/powerpoint/2010/main" val="2521592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165C6A8-07FA-8804-65FD-4064652EA209}"/>
              </a:ext>
            </a:extLst>
          </p:cNvPr>
          <p:cNvSpPr>
            <a:spLocks noGrp="1"/>
          </p:cNvSpPr>
          <p:nvPr>
            <p:ph idx="1"/>
          </p:nvPr>
        </p:nvSpPr>
        <p:spPr/>
        <p:txBody>
          <a:bodyPr/>
          <a:lstStyle/>
          <a:p>
            <a:r>
              <a:rPr lang="en-US" sz="2800" b="1" dirty="0">
                <a:effectLst/>
                <a:ea typeface="Times New Roman" panose="02020603050405020304" pitchFamily="18" charset="0"/>
              </a:rPr>
              <a:t>Step 5:</a:t>
            </a:r>
            <a:r>
              <a:rPr lang="en-US" sz="2800" dirty="0">
                <a:effectLst/>
                <a:ea typeface="Times New Roman" panose="02020603050405020304" pitchFamily="18" charset="0"/>
              </a:rPr>
              <a:t> Now, Node 2 at the top of the stack, so visit node 2 and pop it from the stack and put all of its adjacent nodes which are not visited in the stack.</a:t>
            </a:r>
          </a:p>
          <a:p>
            <a:endParaRPr lang="en-US" dirty="0"/>
          </a:p>
        </p:txBody>
      </p:sp>
      <p:sp>
        <p:nvSpPr>
          <p:cNvPr id="3" name="Title 2">
            <a:extLst>
              <a:ext uri="{FF2B5EF4-FFF2-40B4-BE49-F238E27FC236}">
                <a16:creationId xmlns:a16="http://schemas.microsoft.com/office/drawing/2014/main" id="{B54B6BCC-4358-F9F5-8B2D-EF40EB8B50CB}"/>
              </a:ext>
            </a:extLst>
          </p:cNvPr>
          <p:cNvSpPr>
            <a:spLocks noGrp="1"/>
          </p:cNvSpPr>
          <p:nvPr>
            <p:ph type="title"/>
          </p:nvPr>
        </p:nvSpPr>
        <p:spPr/>
        <p:txBody>
          <a:bodyPr/>
          <a:lstStyle/>
          <a:p>
            <a:endParaRPr lang="en-US"/>
          </a:p>
        </p:txBody>
      </p:sp>
      <p:pic>
        <p:nvPicPr>
          <p:cNvPr id="6" name="Picture 5">
            <a:extLst>
              <a:ext uri="{FF2B5EF4-FFF2-40B4-BE49-F238E27FC236}">
                <a16:creationId xmlns:a16="http://schemas.microsoft.com/office/drawing/2014/main" id="{368E562A-0530-7F6F-B979-5E2D80C73683}"/>
              </a:ext>
            </a:extLst>
          </p:cNvPr>
          <p:cNvPicPr>
            <a:picLocks noChangeAspect="1"/>
          </p:cNvPicPr>
          <p:nvPr/>
        </p:nvPicPr>
        <p:blipFill>
          <a:blip r:embed="rId2"/>
          <a:stretch>
            <a:fillRect/>
          </a:stretch>
        </p:blipFill>
        <p:spPr>
          <a:xfrm>
            <a:off x="1219200" y="3212231"/>
            <a:ext cx="7033870" cy="3330229"/>
          </a:xfrm>
          <a:prstGeom prst="rect">
            <a:avLst/>
          </a:prstGeom>
        </p:spPr>
      </p:pic>
    </p:spTree>
    <p:extLst>
      <p:ext uri="{BB962C8B-B14F-4D97-AF65-F5344CB8AC3E}">
        <p14:creationId xmlns:p14="http://schemas.microsoft.com/office/powerpoint/2010/main" val="6611347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C0498-6841-F5CD-0501-AE844F6E0958}"/>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7B0EBE7-E067-A323-1D4A-41EDE5A06893}"/>
              </a:ext>
            </a:extLst>
          </p:cNvPr>
          <p:cNvSpPr>
            <a:spLocks noGrp="1"/>
          </p:cNvSpPr>
          <p:nvPr>
            <p:ph idx="1"/>
          </p:nvPr>
        </p:nvSpPr>
        <p:spPr/>
        <p:txBody>
          <a:bodyPr/>
          <a:lstStyle/>
          <a:p>
            <a:r>
              <a:rPr lang="en-US" sz="2800" b="1" dirty="0">
                <a:effectLst/>
                <a:ea typeface="Times New Roman" panose="02020603050405020304" pitchFamily="18" charset="0"/>
              </a:rPr>
              <a:t>Step 5:</a:t>
            </a:r>
            <a:r>
              <a:rPr lang="en-US" sz="2800" dirty="0">
                <a:effectLst/>
                <a:ea typeface="Times New Roman" panose="02020603050405020304" pitchFamily="18" charset="0"/>
              </a:rPr>
              <a:t> Now, Node 4 at the top of the stack, so visit node 4 and pop it from the stack and put all of its adjacent nodes which are not visited in the stack.</a:t>
            </a:r>
          </a:p>
          <a:p>
            <a:endParaRPr lang="en-US" dirty="0"/>
          </a:p>
        </p:txBody>
      </p:sp>
      <p:sp>
        <p:nvSpPr>
          <p:cNvPr id="3" name="Title 2">
            <a:extLst>
              <a:ext uri="{FF2B5EF4-FFF2-40B4-BE49-F238E27FC236}">
                <a16:creationId xmlns:a16="http://schemas.microsoft.com/office/drawing/2014/main" id="{5D594F22-225D-A93F-01AE-C72932CC55AE}"/>
              </a:ext>
            </a:extLst>
          </p:cNvPr>
          <p:cNvSpPr>
            <a:spLocks noGrp="1"/>
          </p:cNvSpPr>
          <p:nvPr>
            <p:ph type="title"/>
          </p:nvPr>
        </p:nvSpPr>
        <p:spPr/>
        <p:txBody>
          <a:bodyPr/>
          <a:lstStyle/>
          <a:p>
            <a:endParaRPr lang="en-US"/>
          </a:p>
        </p:txBody>
      </p:sp>
      <p:pic>
        <p:nvPicPr>
          <p:cNvPr id="4" name="Picture 3" descr="A diagram of a graph&#10;&#10;Description automatically generated">
            <a:extLst>
              <a:ext uri="{FF2B5EF4-FFF2-40B4-BE49-F238E27FC236}">
                <a16:creationId xmlns:a16="http://schemas.microsoft.com/office/drawing/2014/main" id="{63AE6D42-3F20-0344-E40B-9E06740804F9}"/>
              </a:ext>
            </a:extLst>
          </p:cNvPr>
          <p:cNvPicPr>
            <a:picLocks noChangeAspect="1"/>
          </p:cNvPicPr>
          <p:nvPr/>
        </p:nvPicPr>
        <p:blipFill>
          <a:blip r:embed="rId2"/>
          <a:stretch>
            <a:fillRect/>
          </a:stretch>
        </p:blipFill>
        <p:spPr>
          <a:xfrm>
            <a:off x="1828800" y="3463413"/>
            <a:ext cx="5731510" cy="2865755"/>
          </a:xfrm>
          <a:prstGeom prst="rect">
            <a:avLst/>
          </a:prstGeom>
        </p:spPr>
      </p:pic>
    </p:spTree>
    <p:extLst>
      <p:ext uri="{BB962C8B-B14F-4D97-AF65-F5344CB8AC3E}">
        <p14:creationId xmlns:p14="http://schemas.microsoft.com/office/powerpoint/2010/main" val="4058224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850E817-66CF-D7E7-F69C-EA4A2E5C15D8}"/>
              </a:ext>
            </a:extLst>
          </p:cNvPr>
          <p:cNvSpPr>
            <a:spLocks noGrp="1"/>
          </p:cNvSpPr>
          <p:nvPr>
            <p:ph idx="1"/>
          </p:nvPr>
        </p:nvSpPr>
        <p:spPr/>
        <p:txBody>
          <a:bodyPr>
            <a:normAutofit/>
          </a:bodyPr>
          <a:lstStyle/>
          <a:p>
            <a:r>
              <a:rPr lang="en-US" sz="2800" b="1" dirty="0">
                <a:effectLst/>
                <a:ea typeface="Calibri" panose="020F0502020204030204" pitchFamily="34" charset="0"/>
                <a:cs typeface="Times New Roman" panose="02020603050405020304" pitchFamily="18" charset="0"/>
              </a:rPr>
              <a:t>Step 6:</a:t>
            </a:r>
            <a:r>
              <a:rPr lang="en-US" sz="2800" dirty="0">
                <a:effectLst/>
                <a:ea typeface="Calibri" panose="020F0502020204030204" pitchFamily="34" charset="0"/>
                <a:cs typeface="Arial" panose="020B0604020202020204" pitchFamily="34" charset="0"/>
              </a:rPr>
              <a:t> Now, Node 3 at the top of the stack, so visit node 3 and pop it from the stack and put all of its adjacent nodes which are not visited in the stack.</a:t>
            </a:r>
          </a:p>
          <a:p>
            <a:endParaRPr lang="en-US" sz="3600" dirty="0"/>
          </a:p>
        </p:txBody>
      </p:sp>
      <p:sp>
        <p:nvSpPr>
          <p:cNvPr id="3" name="Title 2">
            <a:extLst>
              <a:ext uri="{FF2B5EF4-FFF2-40B4-BE49-F238E27FC236}">
                <a16:creationId xmlns:a16="http://schemas.microsoft.com/office/drawing/2014/main" id="{395808D7-DB3C-62F0-2DC2-108B8B6FEEAD}"/>
              </a:ext>
            </a:extLst>
          </p:cNvPr>
          <p:cNvSpPr>
            <a:spLocks noGrp="1"/>
          </p:cNvSpPr>
          <p:nvPr>
            <p:ph type="title"/>
          </p:nvPr>
        </p:nvSpPr>
        <p:spPr/>
        <p:txBody>
          <a:bodyPr/>
          <a:lstStyle/>
          <a:p>
            <a:endParaRPr lang="en-US"/>
          </a:p>
        </p:txBody>
      </p:sp>
      <p:pic>
        <p:nvPicPr>
          <p:cNvPr id="4" name="Picture 3" descr="A crossword puzzle with numbers and symbols&#10;&#10;Description automatically generated">
            <a:extLst>
              <a:ext uri="{FF2B5EF4-FFF2-40B4-BE49-F238E27FC236}">
                <a16:creationId xmlns:a16="http://schemas.microsoft.com/office/drawing/2014/main" id="{62A5546B-18F3-C674-7648-9B42281C34BB}"/>
              </a:ext>
            </a:extLst>
          </p:cNvPr>
          <p:cNvPicPr>
            <a:picLocks noChangeAspect="1"/>
          </p:cNvPicPr>
          <p:nvPr/>
        </p:nvPicPr>
        <p:blipFill>
          <a:blip r:embed="rId2"/>
          <a:stretch>
            <a:fillRect/>
          </a:stretch>
        </p:blipFill>
        <p:spPr>
          <a:xfrm>
            <a:off x="1524000" y="3205226"/>
            <a:ext cx="5731510" cy="2865755"/>
          </a:xfrm>
          <a:prstGeom prst="rect">
            <a:avLst/>
          </a:prstGeom>
        </p:spPr>
      </p:pic>
    </p:spTree>
    <p:extLst>
      <p:ext uri="{BB962C8B-B14F-4D97-AF65-F5344CB8AC3E}">
        <p14:creationId xmlns:p14="http://schemas.microsoft.com/office/powerpoint/2010/main" val="8510066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A9D25FC-A3B8-EE37-802B-683A2BB79CE3}"/>
              </a:ext>
            </a:extLst>
          </p:cNvPr>
          <p:cNvSpPr>
            <a:spLocks noGrp="1"/>
          </p:cNvSpPr>
          <p:nvPr>
            <p:ph idx="1"/>
          </p:nvPr>
        </p:nvSpPr>
        <p:spPr/>
        <p:txBody>
          <a:bodyPr/>
          <a:lstStyle/>
          <a:p>
            <a:r>
              <a:rPr lang="en-US" sz="2800" dirty="0">
                <a:effectLst/>
                <a:latin typeface="Times New Roman" panose="02020603050405020304" pitchFamily="18" charset="0"/>
                <a:ea typeface="Calibri" panose="020F0502020204030204" pitchFamily="34" charset="0"/>
                <a:cs typeface="Arial" panose="020B0604020202020204" pitchFamily="34" charset="0"/>
              </a:rPr>
              <a:t>Now, Stack becomes empty, which means we have visited all the nodes and our DFS traversal ends.</a:t>
            </a:r>
            <a:endParaRPr lang="en-US" sz="2400" dirty="0">
              <a:effectLst/>
              <a:latin typeface="Calibri" panose="020F0502020204030204" pitchFamily="34" charset="0"/>
              <a:ea typeface="Calibri" panose="020F0502020204030204" pitchFamily="34" charset="0"/>
              <a:cs typeface="Arial" panose="020B0604020202020204" pitchFamily="34" charset="0"/>
            </a:endParaRPr>
          </a:p>
          <a:p>
            <a:endParaRPr lang="en-US" dirty="0"/>
          </a:p>
        </p:txBody>
      </p:sp>
      <p:sp>
        <p:nvSpPr>
          <p:cNvPr id="3" name="Title 2">
            <a:extLst>
              <a:ext uri="{FF2B5EF4-FFF2-40B4-BE49-F238E27FC236}">
                <a16:creationId xmlns:a16="http://schemas.microsoft.com/office/drawing/2014/main" id="{A316468B-E17B-1B20-A623-3A89871A7F79}"/>
              </a:ext>
            </a:extLst>
          </p:cNvPr>
          <p:cNvSpPr>
            <a:spLocks noGrp="1"/>
          </p:cNvSpPr>
          <p:nvPr>
            <p:ph type="title"/>
          </p:nvPr>
        </p:nvSpPr>
        <p:spPr/>
        <p:txBody>
          <a:bodyPr/>
          <a:lstStyle/>
          <a:p>
            <a:endParaRPr lang="en-US"/>
          </a:p>
        </p:txBody>
      </p:sp>
    </p:spTree>
    <p:extLst>
      <p:ext uri="{BB962C8B-B14F-4D97-AF65-F5344CB8AC3E}">
        <p14:creationId xmlns:p14="http://schemas.microsoft.com/office/powerpoint/2010/main" val="28738250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33400" y="1219200"/>
            <a:ext cx="8001000" cy="5181600"/>
          </a:xfrm>
        </p:spPr>
      </p:pic>
      <p:sp>
        <p:nvSpPr>
          <p:cNvPr id="2" name="Title 1"/>
          <p:cNvSpPr>
            <a:spLocks noGrp="1"/>
          </p:cNvSpPr>
          <p:nvPr>
            <p:ph type="title"/>
          </p:nvPr>
        </p:nvSpPr>
        <p:spPr>
          <a:xfrm>
            <a:off x="457200" y="274638"/>
            <a:ext cx="8229600" cy="639762"/>
          </a:xfrm>
        </p:spPr>
        <p:txBody>
          <a:bodyPr>
            <a:normAutofit fontScale="90000"/>
          </a:bodyPr>
          <a:lstStyle/>
          <a:p>
            <a:r>
              <a:rPr lang="en-US" dirty="0"/>
              <a:t>Python code</a:t>
            </a:r>
          </a:p>
        </p:txBody>
      </p:sp>
    </p:spTree>
    <p:extLst>
      <p:ext uri="{BB962C8B-B14F-4D97-AF65-F5344CB8AC3E}">
        <p14:creationId xmlns:p14="http://schemas.microsoft.com/office/powerpoint/2010/main" val="274509800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font script="Geor" typeface="Sylfaen"/>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65000" b="980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210</TotalTime>
  <Words>589</Words>
  <Application>Microsoft Office PowerPoint</Application>
  <PresentationFormat>On-screen Show (4:3)</PresentationFormat>
  <Paragraphs>112</Paragraphs>
  <Slides>20</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20</vt:i4>
      </vt:variant>
    </vt:vector>
  </HeadingPairs>
  <TitlesOfParts>
    <vt:vector size="29" baseType="lpstr">
      <vt:lpstr>Arial</vt:lpstr>
      <vt:lpstr>Arial Unicode MS</vt:lpstr>
      <vt:lpstr>Calibri</vt:lpstr>
      <vt:lpstr>Lucida Sans Unicode</vt:lpstr>
      <vt:lpstr>Times New Roman</vt:lpstr>
      <vt:lpstr>Verdana</vt:lpstr>
      <vt:lpstr>Wingdings 2</vt:lpstr>
      <vt:lpstr>Wingdings 3</vt:lpstr>
      <vt:lpstr>Concourse</vt:lpstr>
      <vt:lpstr>Depth First Search (DFS) Algorithm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Python code</vt:lpstr>
      <vt:lpstr>DFS Another Example(1)</vt:lpstr>
      <vt:lpstr>Code </vt:lpstr>
      <vt:lpstr>Code</vt:lpstr>
      <vt:lpstr>Ex2 Depth first Search</vt:lpstr>
      <vt:lpstr>Ex2: answer </vt:lpstr>
      <vt:lpstr>BFS Example</vt:lpstr>
      <vt:lpstr>Answer</vt:lpstr>
      <vt:lpstr>10- Minutes quiz</vt:lpstr>
      <vt:lpstr>Answer</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Depth First Search (DFS) Algorithm</dc:title>
  <dc:creator>interface</dc:creator>
  <cp:lastModifiedBy>Mohamed Fadel Regala</cp:lastModifiedBy>
  <cp:revision>27</cp:revision>
  <dcterms:created xsi:type="dcterms:W3CDTF">2023-11-04T09:54:41Z</dcterms:created>
  <dcterms:modified xsi:type="dcterms:W3CDTF">2024-11-11T22:51:24Z</dcterms:modified>
</cp:coreProperties>
</file>