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0" r:id="rId2"/>
    <p:sldId id="392" r:id="rId3"/>
    <p:sldId id="350" r:id="rId4"/>
    <p:sldId id="351" r:id="rId5"/>
    <p:sldId id="369" r:id="rId6"/>
    <p:sldId id="374" r:id="rId7"/>
    <p:sldId id="352" r:id="rId8"/>
    <p:sldId id="408" r:id="rId9"/>
    <p:sldId id="376" r:id="rId10"/>
    <p:sldId id="353" r:id="rId11"/>
    <p:sldId id="354" r:id="rId12"/>
    <p:sldId id="398" r:id="rId13"/>
    <p:sldId id="399" r:id="rId14"/>
    <p:sldId id="412" r:id="rId15"/>
    <p:sldId id="378" r:id="rId16"/>
    <p:sldId id="400" r:id="rId17"/>
    <p:sldId id="411" r:id="rId18"/>
  </p:sldIdLst>
  <p:sldSz cx="9144000" cy="6858000" type="letter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FDFFDD"/>
    <a:srgbClr val="0000FF"/>
    <a:srgbClr val="FFFF00"/>
    <a:srgbClr val="FFCC00"/>
    <a:srgbClr val="33CCFF"/>
    <a:srgbClr val="00FF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0" autoAdjust="0"/>
    <p:restoredTop sz="94604" autoAdjust="0"/>
  </p:normalViewPr>
  <p:slideViewPr>
    <p:cSldViewPr>
      <p:cViewPr varScale="1">
        <p:scale>
          <a:sx n="58" d="100"/>
          <a:sy n="58" d="100"/>
        </p:scale>
        <p:origin x="1928" y="56"/>
      </p:cViewPr>
      <p:guideLst>
        <p:guide orient="horz" pos="144"/>
        <p:guide pos="575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778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F177565F-6246-4E82-B4E4-B01D6570F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0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21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76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6900"/>
            <a:ext cx="5594350" cy="41767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0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9294" y="4407496"/>
            <a:ext cx="5594350" cy="4175522"/>
          </a:xfrm>
          <a:prstGeom prst="rect">
            <a:avLst/>
          </a:prstGeom>
        </p:spPr>
        <p:txBody>
          <a:bodyPr lIns="92976" tIns="46488" rIns="92976" bIns="46488">
            <a:normAutofit/>
          </a:bodyPr>
          <a:lstStyle/>
          <a:p>
            <a:r>
              <a:rPr lang="en-US" dirty="0" err="1" smtClean="0"/>
              <a:t>Unoptimized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prgram</a:t>
            </a:r>
            <a:r>
              <a:rPr lang="en-US" baseline="0" dirty="0" smtClean="0"/>
              <a:t> is 8.3 times faster than the interpreted Java code for bubble.</a:t>
            </a:r>
          </a:p>
          <a:p>
            <a:r>
              <a:rPr lang="en-US" baseline="0" dirty="0" smtClean="0"/>
              <a:t>Using JIT makes Java 2.1 times faster than the </a:t>
            </a:r>
            <a:r>
              <a:rPr lang="en-US" baseline="0" dirty="0" err="1" smtClean="0"/>
              <a:t>unoptimized</a:t>
            </a:r>
            <a:r>
              <a:rPr lang="en-US" baseline="0" dirty="0" smtClean="0"/>
              <a:t> C and within a factor of 1.13 of the highest optimized C code.</a:t>
            </a:r>
          </a:p>
          <a:p>
            <a:r>
              <a:rPr lang="en-US" baseline="0" dirty="0" smtClean="0"/>
              <a:t>Ratio’s aren’t as close for quick, presumably because it is harder to amortize the cost of runtime compilation over the shorter execution time.</a:t>
            </a:r>
          </a:p>
          <a:p>
            <a:r>
              <a:rPr lang="en-US" baseline="0" dirty="0" smtClean="0"/>
              <a:t>The last column demonstrates the impact of a better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3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241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8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33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47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44" tIns="48372" rIns="96744" bIns="48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44" tIns="48372" rIns="96744" bIns="48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 userDrawn="1"/>
        </p:nvSpPr>
        <p:spPr bwMode="auto">
          <a:xfrm>
            <a:off x="8628063" y="6370638"/>
            <a:ext cx="5334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156813F5-E340-436C-8311-B5B9A212ACFD}" type="slidenum">
              <a:rPr lang="en-US" sz="1300" smtClean="0">
                <a:solidFill>
                  <a:srgbClr val="0000FF"/>
                </a:solidFill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 userDrawn="1"/>
        </p:nvSpPr>
        <p:spPr bwMode="auto">
          <a:xfrm>
            <a:off x="8634413" y="5964238"/>
            <a:ext cx="5095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</a:rPr>
              <a:t>Ch 1</a:t>
            </a:r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612775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370638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Text Box 36"/>
          <p:cNvSpPr txBox="1">
            <a:spLocks noChangeArrowheads="1"/>
          </p:cNvSpPr>
          <p:nvPr userDrawn="1"/>
        </p:nvSpPr>
        <p:spPr bwMode="auto">
          <a:xfrm>
            <a:off x="-47625" y="5999163"/>
            <a:ext cx="70167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99CCFF"/>
                </a:solidFill>
              </a:rPr>
              <a:t>Y Chen</a:t>
            </a:r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47625" y="5726113"/>
            <a:ext cx="74453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596313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677275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677275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Text Box 43"/>
          <p:cNvSpPr txBox="1">
            <a:spLocks noChangeArrowheads="1"/>
          </p:cNvSpPr>
          <p:nvPr userDrawn="1"/>
        </p:nvSpPr>
        <p:spPr bwMode="auto">
          <a:xfrm>
            <a:off x="79375" y="6451600"/>
            <a:ext cx="7588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CABDF08E-293B-4F1E-8E84-E2E48080B251}" type="datetime1">
              <a:rPr lang="en-US" sz="1100" smtClean="0">
                <a:solidFill>
                  <a:schemeClr val="folHlink"/>
                </a:solidFill>
              </a:rPr>
              <a:pPr algn="r">
                <a:defRPr/>
              </a:pPr>
              <a:t>9/2/2019</a:t>
            </a:fld>
            <a:endParaRPr lang="en-US" sz="1100" smtClean="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2275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1219200" y="2447664"/>
            <a:ext cx="7010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dirty="0"/>
              <a:t>Chapter 1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dirty="0"/>
              <a:t>Common Aspects </a:t>
            </a:r>
            <a:r>
              <a:rPr lang="en-US" sz="3800" dirty="0" smtClean="0"/>
              <a:t>of Programming </a:t>
            </a:r>
            <a:endParaRPr lang="en-US" sz="3800" dirty="0"/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dirty="0" smtClean="0"/>
              <a:t>Languages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04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Program Processing and Macros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dirty="0">
                <a:solidFill>
                  <a:schemeClr val="accent2"/>
                </a:solidFill>
              </a:rPr>
              <a:t>Reading: Textbook Section </a:t>
            </a:r>
            <a:r>
              <a:rPr lang="en-US" dirty="0" smtClean="0">
                <a:solidFill>
                  <a:schemeClr val="accent2"/>
                </a:solidFill>
              </a:rPr>
              <a:t>1.4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51" name="Rectangle 1028"/>
          <p:cNvSpPr>
            <a:spLocks noChangeArrowheads="1"/>
          </p:cNvSpPr>
          <p:nvPr/>
        </p:nvSpPr>
        <p:spPr bwMode="auto">
          <a:xfrm>
            <a:off x="725488" y="1245666"/>
            <a:ext cx="78216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7712" y="6019800"/>
            <a:ext cx="181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Yinong Chen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52600" y="400317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54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33400" y="806450"/>
            <a:ext cx="43434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>
                <a:latin typeface="Arial" pitchFamily="34" charset="0"/>
                <a:cs typeface="Times New Roman" pitchFamily="18" charset="0"/>
              </a:rPr>
              <a:t>int abs(int a) {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>
                <a:latin typeface="Arial" pitchFamily="34" charset="0"/>
                <a:cs typeface="Times New Roman" pitchFamily="18" charset="0"/>
              </a:rPr>
              <a:t>	return ((a&lt;0) ? -(a) : (a)); 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>
                <a:latin typeface="Arial" pitchFamily="34" charset="0"/>
                <a:cs typeface="Times New Roman" pitchFamily="18" charset="0"/>
              </a:rPr>
              <a:t>}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80963"/>
            <a:ext cx="91440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</a:rPr>
              <a:t>Macro versus </a:t>
            </a:r>
            <a:r>
              <a:rPr lang="en-US" sz="3400" b="1" dirty="0" smtClean="0">
                <a:solidFill>
                  <a:schemeClr val="accent2"/>
                </a:solidFill>
              </a:rPr>
              <a:t>Function/Procedure in C/C++</a:t>
            </a:r>
            <a:endParaRPr lang="en-US" sz="3000" b="1" dirty="0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114800" y="3384550"/>
            <a:ext cx="5159375" cy="3144838"/>
            <a:chOff x="2591" y="2132"/>
            <a:chExt cx="3250" cy="1981"/>
          </a:xfrm>
        </p:grpSpPr>
        <p:sp>
          <p:nvSpPr>
            <p:cNvPr id="38923" name="Line 16"/>
            <p:cNvSpPr>
              <a:spLocks noChangeShapeType="1"/>
            </p:cNvSpPr>
            <p:nvPr/>
          </p:nvSpPr>
          <p:spPr bwMode="auto">
            <a:xfrm>
              <a:off x="2591" y="2132"/>
              <a:ext cx="0" cy="198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Rectangle 17"/>
            <p:cNvSpPr>
              <a:spLocks noChangeArrowheads="1"/>
            </p:cNvSpPr>
            <p:nvPr/>
          </p:nvSpPr>
          <p:spPr bwMode="auto">
            <a:xfrm>
              <a:off x="2621" y="2150"/>
              <a:ext cx="3220" cy="1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44" tIns="48372" rIns="96744" bIns="48372">
              <a:spAutoFit/>
            </a:bodyPr>
            <a:lstStyle/>
            <a:p>
              <a:pPr defTabSz="966788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solidFill>
                    <a:srgbClr val="FF0000"/>
                  </a:solidFill>
                  <a:latin typeface="Arial" pitchFamily="34" charset="0"/>
                  <a:cs typeface="Times New Roman" pitchFamily="18" charset="0"/>
                </a:rPr>
                <a:t>#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define max(</a:t>
              </a:r>
              <a:r>
                <a:rPr lang="en-US" sz="2500" dirty="0" err="1">
                  <a:latin typeface="Arial" pitchFamily="34" charset="0"/>
                  <a:cs typeface="Times New Roman" pitchFamily="18" charset="0"/>
                </a:rPr>
                <a:t>x,y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) ((x &gt; y) ? x : y)</a:t>
              </a:r>
            </a:p>
            <a:p>
              <a:pPr defTabSz="966788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 err="1">
                  <a:latin typeface="Arial" pitchFamily="34" charset="0"/>
                  <a:cs typeface="Times New Roman" pitchFamily="18" charset="0"/>
                </a:rPr>
                <a:t>int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 a = 3;</a:t>
              </a:r>
            </a:p>
            <a:p>
              <a:pPr defTabSz="966788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b = max(3,a</a:t>
              </a:r>
              <a:r>
                <a:rPr lang="en-US" sz="2500" dirty="0">
                  <a:solidFill>
                    <a:srgbClr val="0000FF"/>
                  </a:solidFill>
                  <a:latin typeface="Arial" pitchFamily="34" charset="0"/>
                  <a:cs typeface="Times New Roman" pitchFamily="18" charset="0"/>
                </a:rPr>
                <a:t>++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);	// a = 5, b = 4</a:t>
              </a:r>
            </a:p>
            <a:p>
              <a:pPr defTabSz="966788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b = max(a</a:t>
              </a:r>
              <a:r>
                <a:rPr lang="en-US" sz="2500" dirty="0">
                  <a:solidFill>
                    <a:srgbClr val="0000FF"/>
                  </a:solidFill>
                  <a:latin typeface="Arial" pitchFamily="34" charset="0"/>
                  <a:cs typeface="Times New Roman" pitchFamily="18" charset="0"/>
                </a:rPr>
                <a:t>++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,3);	// a = 4, b = 3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8738" y="2740025"/>
            <a:ext cx="8628062" cy="3687763"/>
            <a:chOff x="203" y="1726"/>
            <a:chExt cx="5435" cy="2323"/>
          </a:xfrm>
        </p:grpSpPr>
        <p:sp>
          <p:nvSpPr>
            <p:cNvPr id="38921" name="Rectangle 15"/>
            <p:cNvSpPr>
              <a:spLocks noChangeArrowheads="1"/>
            </p:cNvSpPr>
            <p:nvPr/>
          </p:nvSpPr>
          <p:spPr bwMode="auto">
            <a:xfrm>
              <a:off x="203" y="1758"/>
              <a:ext cx="3353" cy="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44" tIns="48372" rIns="96744" bIns="48372">
              <a:spAutoFit/>
            </a:bodyPr>
            <a:lstStyle/>
            <a:p>
              <a:pPr defTabSz="966788">
                <a:lnSpc>
                  <a:spcPct val="11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cs typeface="Times New Roman" pitchFamily="18" charset="0"/>
                </a:rPr>
                <a:t>		    Macro and side effect:</a:t>
              </a: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solidFill>
                    <a:srgbClr val="FF0000"/>
                  </a:solidFill>
                  <a:latin typeface="Arial" pitchFamily="34" charset="0"/>
                  <a:cs typeface="Times New Roman" pitchFamily="18" charset="0"/>
                </a:rPr>
                <a:t>#</a:t>
              </a: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define abs(a) </a:t>
              </a: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	((a&lt;0) ? -(a) : (a))</a:t>
              </a: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j = </a:t>
              </a:r>
              <a:r>
                <a:rPr lang="en-US" sz="25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abs(++i);</a:t>
              </a: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z="2500" dirty="0">
                  <a:latin typeface="Arial" pitchFamily="34" charset="0"/>
                  <a:cs typeface="Times New Roman" pitchFamily="18" charset="0"/>
                  <a:sym typeface="Symbol" pitchFamily="18" charset="2"/>
                </a:rPr>
                <a:t></a:t>
              </a:r>
              <a:endParaRPr lang="en-US" sz="2500" dirty="0">
                <a:latin typeface="Arial" pitchFamily="34" charset="0"/>
                <a:cs typeface="Times New Roman" pitchFamily="18" charset="0"/>
              </a:endParaRP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j = </a:t>
              </a:r>
              <a:r>
                <a:rPr lang="en-US" sz="25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((++i &lt; 0) ? -(++i) : (++i));</a:t>
              </a: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cs typeface="Times New Roman" pitchFamily="18" charset="0"/>
                </a:rPr>
                <a:t>In this example: </a:t>
              </a:r>
            </a:p>
            <a:p>
              <a:pPr defTabSz="966788">
                <a:lnSpc>
                  <a:spcPct val="6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latin typeface="Arial" pitchFamily="34" charset="0"/>
                  <a:cs typeface="Times New Roman" pitchFamily="18" charset="0"/>
                </a:rPr>
                <a:t>if i = 3, it returns 5</a:t>
              </a:r>
              <a:r>
                <a:rPr lang="en-US" sz="2500" dirty="0">
                  <a:cs typeface="Times New Roman" pitchFamily="18" charset="0"/>
                </a:rPr>
                <a:t>.</a:t>
              </a:r>
            </a:p>
          </p:txBody>
        </p:sp>
        <p:sp>
          <p:nvSpPr>
            <p:cNvPr id="38922" name="Line 18"/>
            <p:cNvSpPr>
              <a:spLocks noChangeShapeType="1"/>
            </p:cNvSpPr>
            <p:nvPr/>
          </p:nvSpPr>
          <p:spPr bwMode="auto">
            <a:xfrm>
              <a:off x="254" y="1726"/>
              <a:ext cx="5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876800" y="725488"/>
            <a:ext cx="3962400" cy="2019300"/>
            <a:chOff x="3072" y="457"/>
            <a:chExt cx="2496" cy="1272"/>
          </a:xfrm>
        </p:grpSpPr>
        <p:sp>
          <p:nvSpPr>
            <p:cNvPr id="38919" name="Rectangle 13"/>
            <p:cNvSpPr>
              <a:spLocks noChangeArrowheads="1"/>
            </p:cNvSpPr>
            <p:nvPr/>
          </p:nvSpPr>
          <p:spPr bwMode="auto">
            <a:xfrm>
              <a:off x="3282" y="457"/>
              <a:ext cx="2286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44" tIns="48372" rIns="96744" bIns="48372">
              <a:spAutoFit/>
            </a:bodyPr>
            <a:lstStyle/>
            <a:p>
              <a:pPr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i = 3;</a:t>
              </a:r>
            </a:p>
            <a:p>
              <a:pPr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j = abs(++i);</a:t>
              </a:r>
            </a:p>
            <a:p>
              <a:pPr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printf(“j = %d”, j);</a:t>
              </a:r>
            </a:p>
            <a:p>
              <a:pPr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i="1">
                  <a:latin typeface="Arial" pitchFamily="34" charset="0"/>
                  <a:cs typeface="Times New Roman" pitchFamily="18" charset="0"/>
                </a:rPr>
                <a:t>4 will be passed to abs</a:t>
              </a:r>
            </a:p>
            <a:p>
              <a:pPr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i="1">
                  <a:latin typeface="Arial" pitchFamily="34" charset="0"/>
                  <a:cs typeface="Times New Roman" pitchFamily="18" charset="0"/>
                </a:rPr>
                <a:t>It returns 4</a:t>
              </a:r>
            </a:p>
          </p:txBody>
        </p:sp>
        <p:sp>
          <p:nvSpPr>
            <p:cNvPr id="38920" name="Line 19"/>
            <p:cNvSpPr>
              <a:spLocks noChangeShapeType="1"/>
            </p:cNvSpPr>
            <p:nvPr/>
          </p:nvSpPr>
          <p:spPr bwMode="auto">
            <a:xfrm>
              <a:off x="3072" y="480"/>
              <a:ext cx="0" cy="12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Rounded Rectangular Callout 4"/>
          <p:cNvSpPr/>
          <p:nvPr/>
        </p:nvSpPr>
        <p:spPr bwMode="auto">
          <a:xfrm>
            <a:off x="5168265" y="5867400"/>
            <a:ext cx="3100070" cy="872172"/>
          </a:xfrm>
          <a:prstGeom prst="wedgeRoundRectCallout">
            <a:avLst>
              <a:gd name="adj1" fmla="val -28737"/>
              <a:gd name="adj2" fmla="val -10614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Access the value first, 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then increment.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62000" y="954088"/>
            <a:ext cx="7924800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 dirty="0"/>
              <a:t>Will this definition work?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#define abs(a) ((a&lt;0) ? -a : a)</a:t>
            </a:r>
            <a:r>
              <a:rPr lang="en-US" sz="2500" dirty="0">
                <a:cs typeface="Times New Roman" pitchFamily="18" charset="0"/>
              </a:rPr>
              <a:t> 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Assume the following statement is used in the program: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endParaRPr lang="en-US" sz="2500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j = 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abs(2-5);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endParaRPr lang="en-US" sz="25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			 </a:t>
            </a:r>
            <a:endParaRPr lang="en-US" sz="2500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j = 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((2-5 &lt; 0) ? -2-5 : 2-5);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endParaRPr lang="en-US" sz="25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</a:t>
            </a:r>
            <a:endParaRPr lang="en-US" sz="2500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j == -7			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endParaRPr lang="en-US" sz="25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endParaRPr lang="en-US" sz="2500" dirty="0">
              <a:cs typeface="Times New Roman" pitchFamily="18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65150" y="161925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Macro versus Function/Procedure (contd.)</a:t>
            </a:r>
            <a:endParaRPr lang="en-US" sz="3000" b="1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95800" y="2438400"/>
            <a:ext cx="4724400" cy="2819400"/>
            <a:chOff x="2832" y="1536"/>
            <a:chExt cx="2976" cy="1776"/>
          </a:xfrm>
        </p:grpSpPr>
        <p:sp>
          <p:nvSpPr>
            <p:cNvPr id="39942" name="Line 5"/>
            <p:cNvSpPr>
              <a:spLocks noChangeShapeType="1"/>
            </p:cNvSpPr>
            <p:nvPr/>
          </p:nvSpPr>
          <p:spPr bwMode="auto">
            <a:xfrm>
              <a:off x="2832" y="1536"/>
              <a:ext cx="0" cy="17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Rectangle 6"/>
            <p:cNvSpPr>
              <a:spLocks noChangeArrowheads="1"/>
            </p:cNvSpPr>
            <p:nvPr/>
          </p:nvSpPr>
          <p:spPr bwMode="auto">
            <a:xfrm>
              <a:off x="2928" y="1536"/>
              <a:ext cx="2880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j = </a:t>
              </a:r>
              <a:r>
                <a:rPr lang="en-US" sz="250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abs(-2-5);</a:t>
              </a:r>
            </a:p>
            <a:p>
              <a:pPr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z="2500">
                  <a:latin typeface="Arial" pitchFamily="34" charset="0"/>
                  <a:cs typeface="Times New Roman" pitchFamily="18" charset="0"/>
                  <a:sym typeface="Symbol" pitchFamily="18" charset="2"/>
                </a:rPr>
                <a:t>	</a:t>
              </a:r>
              <a:endParaRPr lang="en-US" sz="2500">
                <a:latin typeface="Arial" pitchFamily="34" charset="0"/>
                <a:cs typeface="Times New Roman" pitchFamily="18" charset="0"/>
              </a:endParaRPr>
            </a:p>
            <a:p>
              <a:pPr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j = </a:t>
              </a:r>
              <a:r>
                <a:rPr lang="en-US" sz="250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((-2-5 &lt; 0) ? --2-5 : -2-5);</a:t>
              </a:r>
            </a:p>
            <a:p>
              <a:pPr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z="2500">
                  <a:latin typeface="Arial" pitchFamily="34" charset="0"/>
                  <a:cs typeface="Times New Roman" pitchFamily="18" charset="0"/>
                  <a:sym typeface="Symbol" pitchFamily="18" charset="2"/>
                </a:rPr>
                <a:t></a:t>
              </a:r>
              <a:endParaRPr lang="en-US" sz="2500">
                <a:latin typeface="Arial" pitchFamily="34" charset="0"/>
                <a:cs typeface="Times New Roman" pitchFamily="18" charset="0"/>
              </a:endParaRPr>
            </a:p>
            <a:p>
              <a:pPr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>
                  <a:latin typeface="Arial" pitchFamily="34" charset="0"/>
                  <a:cs typeface="Times New Roman" pitchFamily="18" charset="0"/>
                </a:rPr>
                <a:t>j == -3</a:t>
              </a: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8975" y="5410200"/>
            <a:ext cx="7918450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A macro call will be simply replaced. Parentheses are necessary to ensure the precedence of computing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342900" indent="-342900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>
                <a:tab pos="973138" algn="l"/>
                <a:tab pos="3771900" algn="l"/>
                <a:tab pos="4229100" algn="l"/>
                <a:tab pos="5803900" algn="l"/>
              </a:tabLst>
            </a:pPr>
            <a:r>
              <a:rPr lang="en-US" dirty="0" smtClean="0">
                <a:cs typeface="Times New Roman" pitchFamily="18" charset="0"/>
              </a:rPr>
              <a:t>Different compiler can handle unusual situations differently!</a:t>
            </a:r>
            <a:endParaRPr lang="en-US" dirty="0"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7086600" y="3962400"/>
            <a:ext cx="838200" cy="2209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 Program with </a:t>
            </a:r>
            <a:r>
              <a:rPr lang="en-US" sz="3200" b="1">
                <a:solidFill>
                  <a:schemeClr val="accent2"/>
                </a:solidFill>
              </a:rPr>
              <a:t>Macro</a:t>
            </a:r>
            <a:r>
              <a:rPr lang="en-US" sz="3200" b="1"/>
              <a:t>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09600" y="1039813"/>
            <a:ext cx="8047038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528" anchor="ctr">
            <a:spAutoFit/>
          </a:bodyPr>
          <a:lstStyle/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#include &lt;</a:t>
            </a:r>
            <a:r>
              <a:rPr lang="en-US" dirty="0" err="1">
                <a:latin typeface="Tahoma" pitchFamily="34" charset="0"/>
              </a:rPr>
              <a:t>stdio.h</a:t>
            </a:r>
            <a:r>
              <a:rPr lang="en-US" dirty="0">
                <a:latin typeface="Tahoma" pitchFamily="34" charset="0"/>
              </a:rPr>
              <a:t>&gt;			// # starts a directive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#define </a:t>
            </a:r>
            <a:r>
              <a:rPr lang="en-US" dirty="0">
                <a:solidFill>
                  <a:srgbClr val="CC3300"/>
                </a:solidFill>
                <a:latin typeface="Tahoma" pitchFamily="34" charset="0"/>
              </a:rPr>
              <a:t>max0 20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#define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min1(</a:t>
            </a:r>
            <a:r>
              <a:rPr lang="en-US" dirty="0" err="1">
                <a:solidFill>
                  <a:schemeClr val="accent2"/>
                </a:solidFill>
                <a:latin typeface="Tahoma" pitchFamily="34" charset="0"/>
              </a:rPr>
              <a:t>x,y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) ((x &lt; y) ? x : y)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ahoma" pitchFamily="34" charset="0"/>
              </a:rPr>
              <a:t>min2(</a:t>
            </a:r>
            <a:r>
              <a:rPr lang="en-US" dirty="0" err="1">
                <a:solidFill>
                  <a:schemeClr val="accent1"/>
                </a:solidFill>
                <a:latin typeface="Tahoma" pitchFamily="34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Tahoma" pitchFamily="34" charset="0"/>
              </a:rPr>
              <a:t> x, </a:t>
            </a:r>
            <a:r>
              <a:rPr lang="en-US" dirty="0" err="1">
                <a:solidFill>
                  <a:schemeClr val="accent1"/>
                </a:solidFill>
                <a:latin typeface="Tahoma" pitchFamily="34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Tahoma" pitchFamily="34" charset="0"/>
              </a:rPr>
              <a:t> y)</a:t>
            </a:r>
            <a:r>
              <a:rPr lang="en-US" dirty="0">
                <a:latin typeface="Tahoma" pitchFamily="34" charset="0"/>
              </a:rPr>
              <a:t> { if (x &lt; y) return x; else return y; }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void main() {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	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 n1 = 4, n2 = 4, m =</a:t>
            </a:r>
            <a:r>
              <a:rPr lang="en-US" dirty="0">
                <a:solidFill>
                  <a:srgbClr val="CC3300"/>
                </a:solidFill>
                <a:latin typeface="Tahoma" pitchFamily="34" charset="0"/>
              </a:rPr>
              <a:t> max0</a:t>
            </a:r>
            <a:r>
              <a:rPr lang="en-US" dirty="0">
                <a:latin typeface="Tahoma" pitchFamily="34" charset="0"/>
              </a:rPr>
              <a:t>;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	if (m &lt; max0) printf("input out of range\n");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	else {	n1 =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min1(++n1, m);</a:t>
            </a:r>
            <a:r>
              <a:rPr lang="en-US" dirty="0">
                <a:latin typeface="Tahoma" pitchFamily="34" charset="0"/>
              </a:rPr>
              <a:t>	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				</a:t>
            </a:r>
            <a:r>
              <a:rPr lang="de-DE" dirty="0">
                <a:latin typeface="Tahoma" pitchFamily="34" charset="0"/>
              </a:rPr>
              <a:t>printf("n1 = %d, m = %d\n", n1, m); </a:t>
            </a:r>
            <a:endParaRPr lang="en-US" dirty="0">
              <a:latin typeface="Tahoma" pitchFamily="34" charset="0"/>
            </a:endParaRP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de-DE" dirty="0">
                <a:latin typeface="Tahoma" pitchFamily="34" charset="0"/>
              </a:rPr>
              <a:t>				n2 = </a:t>
            </a:r>
            <a:r>
              <a:rPr lang="de-DE" dirty="0">
                <a:solidFill>
                  <a:schemeClr val="accent1"/>
                </a:solidFill>
                <a:latin typeface="Tahoma" pitchFamily="34" charset="0"/>
              </a:rPr>
              <a:t>min2(++n2, m);</a:t>
            </a:r>
            <a:r>
              <a:rPr lang="de-DE" dirty="0">
                <a:latin typeface="Tahoma" pitchFamily="34" charset="0"/>
              </a:rPr>
              <a:t>		</a:t>
            </a:r>
            <a:endParaRPr lang="en-US" dirty="0">
              <a:latin typeface="Tahoma" pitchFamily="34" charset="0"/>
            </a:endParaRP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de-DE" dirty="0">
                <a:latin typeface="Tahoma" pitchFamily="34" charset="0"/>
              </a:rPr>
              <a:t>				printf("n2 = %d, m = %d\n", n2, m); </a:t>
            </a:r>
            <a:endParaRPr lang="en-US" dirty="0">
              <a:latin typeface="Tahoma" pitchFamily="34" charset="0"/>
            </a:endParaRP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de-DE" dirty="0">
                <a:latin typeface="Tahoma" pitchFamily="34" charset="0"/>
              </a:rPr>
              <a:t>	</a:t>
            </a:r>
            <a:r>
              <a:rPr lang="en-US" dirty="0">
                <a:latin typeface="Tahoma" pitchFamily="34" charset="0"/>
              </a:rPr>
              <a:t>}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 dirty="0">
                <a:latin typeface="Tahoma" pitchFamily="34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267200"/>
            <a:ext cx="3640138" cy="2286000"/>
            <a:chOff x="1344" y="2784"/>
            <a:chExt cx="2293" cy="1440"/>
          </a:xfrm>
        </p:grpSpPr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1680" y="3936"/>
              <a:ext cx="19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What are the outputs?</a:t>
              </a:r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auto">
            <a:xfrm>
              <a:off x="1344" y="2784"/>
              <a:ext cx="336" cy="1296"/>
            </a:xfrm>
            <a:custGeom>
              <a:avLst/>
              <a:gdLst>
                <a:gd name="T0" fmla="*/ 336 w 336"/>
                <a:gd name="T1" fmla="*/ 1296 h 1296"/>
                <a:gd name="T2" fmla="*/ 0 w 336"/>
                <a:gd name="T3" fmla="*/ 1296 h 1296"/>
                <a:gd name="T4" fmla="*/ 0 w 336"/>
                <a:gd name="T5" fmla="*/ 0 h 1296"/>
                <a:gd name="T6" fmla="*/ 288 w 336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296"/>
                <a:gd name="T14" fmla="*/ 336 w 336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296">
                  <a:moveTo>
                    <a:pt x="336" y="1296"/>
                  </a:moveTo>
                  <a:lnTo>
                    <a:pt x="0" y="1296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1344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The Program after </a:t>
            </a:r>
            <a:r>
              <a:rPr lang="en-US" sz="3200" b="1">
                <a:solidFill>
                  <a:schemeClr val="accent2"/>
                </a:solidFill>
              </a:rPr>
              <a:t>Macro-Processing</a:t>
            </a:r>
            <a:endParaRPr lang="en-US" sz="3200" b="1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09600" y="963613"/>
            <a:ext cx="8120063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528" anchor="ctr">
            <a:spAutoFit/>
          </a:bodyPr>
          <a:lstStyle/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#include &lt;stdio.h&gt;		// # starts a directive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#define </a:t>
            </a:r>
            <a:r>
              <a:rPr lang="en-US">
                <a:solidFill>
                  <a:srgbClr val="CC3300"/>
                </a:solidFill>
                <a:latin typeface="Tahoma" pitchFamily="34" charset="0"/>
              </a:rPr>
              <a:t>max0 20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#define </a:t>
            </a:r>
            <a:r>
              <a:rPr lang="en-US">
                <a:solidFill>
                  <a:schemeClr val="accent2"/>
                </a:solidFill>
                <a:latin typeface="Tahoma" pitchFamily="34" charset="0"/>
              </a:rPr>
              <a:t>min1(x,y) ((x &lt; y) ? x : y)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int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min2(int x, int y)</a:t>
            </a:r>
            <a:r>
              <a:rPr lang="en-US">
                <a:latin typeface="Tahoma" pitchFamily="34" charset="0"/>
              </a:rPr>
              <a:t> { if (x &lt; y) return x; else return y; }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void main() {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	int n1 = 4, n2 = 4, m =</a:t>
            </a:r>
            <a:r>
              <a:rPr lang="en-US">
                <a:solidFill>
                  <a:srgbClr val="CC3300"/>
                </a:solidFill>
                <a:latin typeface="Tahoma" pitchFamily="34" charset="0"/>
              </a:rPr>
              <a:t>     </a:t>
            </a:r>
            <a:r>
              <a:rPr lang="en-US">
                <a:latin typeface="Tahoma" pitchFamily="34" charset="0"/>
              </a:rPr>
              <a:t>;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	if (m &lt; 20) printf("input out of range\n");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	else {	n1 =</a:t>
            </a:r>
            <a:r>
              <a:rPr lang="en-US">
                <a:solidFill>
                  <a:schemeClr val="accent2"/>
                </a:solidFill>
                <a:latin typeface="Tahoma" pitchFamily="34" charset="0"/>
              </a:rPr>
              <a:t>                                           ;	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				</a:t>
            </a:r>
            <a:r>
              <a:rPr lang="de-DE">
                <a:latin typeface="Tahoma" pitchFamily="34" charset="0"/>
              </a:rPr>
              <a:t>printf("n1 = %d, m = %d\n", n1, m); </a:t>
            </a:r>
            <a:endParaRPr lang="en-US">
              <a:latin typeface="Tahoma" pitchFamily="34" charset="0"/>
            </a:endParaRP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de-DE">
                <a:latin typeface="Tahoma" pitchFamily="34" charset="0"/>
              </a:rPr>
              <a:t>				n2 = </a:t>
            </a:r>
            <a:r>
              <a:rPr lang="de-DE">
                <a:solidFill>
                  <a:schemeClr val="accent1"/>
                </a:solidFill>
                <a:latin typeface="Tahoma" pitchFamily="34" charset="0"/>
              </a:rPr>
              <a:t>min2(++n2, m);</a:t>
            </a:r>
            <a:r>
              <a:rPr lang="de-DE">
                <a:latin typeface="Tahoma" pitchFamily="34" charset="0"/>
              </a:rPr>
              <a:t>		</a:t>
            </a:r>
            <a:endParaRPr lang="en-US">
              <a:latin typeface="Tahoma" pitchFamily="34" charset="0"/>
            </a:endParaRP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de-DE">
                <a:latin typeface="Tahoma" pitchFamily="34" charset="0"/>
              </a:rPr>
              <a:t>				printf("n2 = %d, m = %d\n", n2, m); </a:t>
            </a:r>
            <a:endParaRPr lang="en-US">
              <a:latin typeface="Tahoma" pitchFamily="34" charset="0"/>
            </a:endParaRP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de-DE">
                <a:latin typeface="Tahoma" pitchFamily="34" charset="0"/>
              </a:rPr>
              <a:t>	</a:t>
            </a:r>
            <a:r>
              <a:rPr lang="en-US">
                <a:latin typeface="Tahoma" pitchFamily="34" charset="0"/>
              </a:rPr>
              <a:t>}</a:t>
            </a:r>
          </a:p>
          <a:p>
            <a:pPr>
              <a:tabLst>
                <a:tab pos="457200" algn="l"/>
                <a:tab pos="857250" algn="l"/>
                <a:tab pos="1376363" algn="l"/>
                <a:tab pos="1828800" algn="l"/>
                <a:tab pos="2290763" algn="l"/>
                <a:tab pos="2743200" algn="l"/>
                <a:tab pos="3252788" algn="l"/>
              </a:tabLst>
            </a:pPr>
            <a:r>
              <a:rPr lang="en-US">
                <a:latin typeface="Tahoma" pitchFamily="34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191000"/>
            <a:ext cx="2974975" cy="1973263"/>
            <a:chOff x="1440" y="2640"/>
            <a:chExt cx="1874" cy="1243"/>
          </a:xfrm>
        </p:grpSpPr>
        <p:sp>
          <p:nvSpPr>
            <p:cNvPr id="41996" name="Freeform 5"/>
            <p:cNvSpPr>
              <a:spLocks/>
            </p:cNvSpPr>
            <p:nvPr/>
          </p:nvSpPr>
          <p:spPr bwMode="auto">
            <a:xfrm>
              <a:off x="1440" y="2640"/>
              <a:ext cx="288" cy="1104"/>
            </a:xfrm>
            <a:custGeom>
              <a:avLst/>
              <a:gdLst>
                <a:gd name="T0" fmla="*/ 192 w 288"/>
                <a:gd name="T1" fmla="*/ 0 h 960"/>
                <a:gd name="T2" fmla="*/ 0 w 288"/>
                <a:gd name="T3" fmla="*/ 0 h 960"/>
                <a:gd name="T4" fmla="*/ 0 w 288"/>
                <a:gd name="T5" fmla="*/ 4469 h 960"/>
                <a:gd name="T6" fmla="*/ 288 w 288"/>
                <a:gd name="T7" fmla="*/ 4469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960"/>
                <a:gd name="T14" fmla="*/ 288 w 28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960">
                  <a:moveTo>
                    <a:pt x="192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288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Rectangle 6"/>
            <p:cNvSpPr>
              <a:spLocks noChangeArrowheads="1"/>
            </p:cNvSpPr>
            <p:nvPr/>
          </p:nvSpPr>
          <p:spPr bwMode="auto">
            <a:xfrm>
              <a:off x="1872" y="3595"/>
              <a:ext cx="14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>
                  <a:latin typeface="Tahoma" pitchFamily="34" charset="0"/>
                </a:rPr>
                <a:t>n1 = 6, m = 20</a:t>
              </a:r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33600" y="4953000"/>
            <a:ext cx="3124200" cy="1676400"/>
            <a:chOff x="1344" y="3120"/>
            <a:chExt cx="1968" cy="1056"/>
          </a:xfrm>
        </p:grpSpPr>
        <p:sp>
          <p:nvSpPr>
            <p:cNvPr id="41994" name="Freeform 8"/>
            <p:cNvSpPr>
              <a:spLocks/>
            </p:cNvSpPr>
            <p:nvPr/>
          </p:nvSpPr>
          <p:spPr bwMode="auto">
            <a:xfrm>
              <a:off x="1344" y="3120"/>
              <a:ext cx="384" cy="960"/>
            </a:xfrm>
            <a:custGeom>
              <a:avLst/>
              <a:gdLst>
                <a:gd name="T0" fmla="*/ 4549 w 288"/>
                <a:gd name="T1" fmla="*/ 0 h 960"/>
                <a:gd name="T2" fmla="*/ 0 w 288"/>
                <a:gd name="T3" fmla="*/ 0 h 960"/>
                <a:gd name="T4" fmla="*/ 0 w 288"/>
                <a:gd name="T5" fmla="*/ 960 h 960"/>
                <a:gd name="T6" fmla="*/ 6827 w 288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960"/>
                <a:gd name="T14" fmla="*/ 288 w 288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960">
                  <a:moveTo>
                    <a:pt x="192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288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Rectangle 9"/>
            <p:cNvSpPr>
              <a:spLocks noChangeArrowheads="1"/>
            </p:cNvSpPr>
            <p:nvPr/>
          </p:nvSpPr>
          <p:spPr bwMode="auto">
            <a:xfrm>
              <a:off x="1870" y="3888"/>
              <a:ext cx="14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de-DE">
                  <a:latin typeface="Tahoma" pitchFamily="34" charset="0"/>
                </a:rPr>
                <a:t>n2 = 5, m = 20</a:t>
              </a:r>
              <a:endParaRPr lang="en-US">
                <a:latin typeface="Tahoma" pitchFamily="34" charset="0"/>
              </a:endParaRPr>
            </a:p>
          </p:txBody>
        </p:sp>
      </p:grpSp>
      <p:sp>
        <p:nvSpPr>
          <p:cNvPr id="213002" name="Rectangle 10"/>
          <p:cNvSpPr>
            <a:spLocks noChangeArrowheads="1"/>
          </p:cNvSpPr>
          <p:nvPr/>
        </p:nvSpPr>
        <p:spPr bwMode="auto">
          <a:xfrm>
            <a:off x="4495800" y="2819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300"/>
                </a:solidFill>
              </a:rPr>
              <a:t>20</a:t>
            </a:r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2895600" y="3505200"/>
            <a:ext cx="415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Tahoma" pitchFamily="34" charset="0"/>
              </a:rPr>
              <a:t>((++n1 &lt; m) ? ++n1 : m)</a:t>
            </a:r>
          </a:p>
        </p:txBody>
      </p:sp>
      <p:sp>
        <p:nvSpPr>
          <p:cNvPr id="213004" name="Freeform 12"/>
          <p:cNvSpPr>
            <a:spLocks/>
          </p:cNvSpPr>
          <p:nvPr/>
        </p:nvSpPr>
        <p:spPr bwMode="auto">
          <a:xfrm>
            <a:off x="3200400" y="1600200"/>
            <a:ext cx="5715000" cy="1524000"/>
          </a:xfrm>
          <a:custGeom>
            <a:avLst/>
            <a:gdLst>
              <a:gd name="T0" fmla="*/ 0 w 3600"/>
              <a:gd name="T1" fmla="*/ 0 h 1008"/>
              <a:gd name="T2" fmla="*/ 2147483647 w 3600"/>
              <a:gd name="T3" fmla="*/ 0 h 1008"/>
              <a:gd name="T4" fmla="*/ 2147483647 w 3600"/>
              <a:gd name="T5" fmla="*/ 2147483647 h 1008"/>
              <a:gd name="T6" fmla="*/ 2147483647 w 3600"/>
              <a:gd name="T7" fmla="*/ 2147483647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3600"/>
              <a:gd name="T13" fmla="*/ 0 h 1008"/>
              <a:gd name="T14" fmla="*/ 3600 w 3600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00" h="1008">
                <a:moveTo>
                  <a:pt x="0" y="0"/>
                </a:moveTo>
                <a:lnTo>
                  <a:pt x="3600" y="0"/>
                </a:lnTo>
                <a:lnTo>
                  <a:pt x="3600" y="1008"/>
                </a:lnTo>
                <a:lnTo>
                  <a:pt x="1248" y="1008"/>
                </a:lnTo>
              </a:path>
            </a:pathLst>
          </a:custGeom>
          <a:noFill/>
          <a:ln w="19050" cmpd="sng">
            <a:solidFill>
              <a:srgbClr val="CC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06" name="Freeform 14"/>
          <p:cNvSpPr>
            <a:spLocks/>
          </p:cNvSpPr>
          <p:nvPr/>
        </p:nvSpPr>
        <p:spPr bwMode="auto">
          <a:xfrm>
            <a:off x="5715000" y="1981200"/>
            <a:ext cx="3048000" cy="1752600"/>
          </a:xfrm>
          <a:custGeom>
            <a:avLst/>
            <a:gdLst>
              <a:gd name="T0" fmla="*/ 0 w 1920"/>
              <a:gd name="T1" fmla="*/ 0 h 1104"/>
              <a:gd name="T2" fmla="*/ 2147483647 w 1920"/>
              <a:gd name="T3" fmla="*/ 0 h 1104"/>
              <a:gd name="T4" fmla="*/ 2147483647 w 1920"/>
              <a:gd name="T5" fmla="*/ 2147483647 h 1104"/>
              <a:gd name="T6" fmla="*/ 2147483647 w 1920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920"/>
              <a:gd name="T13" fmla="*/ 0 h 1104"/>
              <a:gd name="T14" fmla="*/ 1920 w 192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0" h="1104">
                <a:moveTo>
                  <a:pt x="0" y="0"/>
                </a:moveTo>
                <a:lnTo>
                  <a:pt x="1920" y="0"/>
                </a:lnTo>
                <a:lnTo>
                  <a:pt x="1920" y="1104"/>
                </a:lnTo>
                <a:lnTo>
                  <a:pt x="912" y="1104"/>
                </a:ln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13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2" grpId="0"/>
      <p:bldP spid="213003" grpId="0"/>
      <p:bldP spid="213004" grpId="0" animBg="1"/>
      <p:bldP spid="2130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3225"/>
            <a:ext cx="9143999" cy="563563"/>
          </a:xfrm>
        </p:spPr>
        <p:txBody>
          <a:bodyPr/>
          <a:lstStyle/>
          <a:p>
            <a:r>
              <a:rPr lang="en-US" dirty="0" smtClean="0"/>
              <a:t>Different Translations from Different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9675"/>
            <a:ext cx="8320087" cy="5016500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#define mac1(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a*a + b*b - 2*a*b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#define mac2(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a*a*a + b*b*b -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2*a*b</a:t>
            </a:r>
          </a:p>
          <a:p>
            <a:r>
              <a:rPr lang="en-US" sz="2400" dirty="0" smtClean="0"/>
              <a:t>These two macro calls will </a:t>
            </a:r>
            <a:r>
              <a:rPr lang="en-US" sz="2400" dirty="0" smtClean="0"/>
              <a:t>be replaced </a:t>
            </a:r>
            <a:r>
              <a:rPr lang="en-US" sz="2400" dirty="0" smtClean="0"/>
              <a:t>during pre-processing by</a:t>
            </a:r>
          </a:p>
          <a:p>
            <a:pPr>
              <a:tabLst>
                <a:tab pos="325755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macout1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mac1(++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++j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macout1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++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*++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+ ++j*++j - 2*++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*++j;</a:t>
            </a:r>
          </a:p>
          <a:p>
            <a:pPr>
              <a:tabLst>
                <a:tab pos="3257550" algn="l"/>
              </a:tabLs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macout2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mac2(++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++j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macout2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++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*++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*++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+ ++j*++j*++j - 2*++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*++j;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we enter </a:t>
            </a:r>
            <a:r>
              <a:rPr lang="en-US" sz="2400" dirty="0" err="1"/>
              <a:t>i</a:t>
            </a:r>
            <a:r>
              <a:rPr lang="en-US" sz="2400" dirty="0"/>
              <a:t> = 5 and j = 6</a:t>
            </a:r>
          </a:p>
          <a:p>
            <a:r>
              <a:rPr lang="en-US" sz="2400" dirty="0"/>
              <a:t>Under </a:t>
            </a:r>
            <a:r>
              <a:rPr lang="en-US" sz="2400" dirty="0">
                <a:solidFill>
                  <a:srgbClr val="0000FF"/>
                </a:solidFill>
              </a:rPr>
              <a:t>Visual Studio</a:t>
            </a:r>
            <a:r>
              <a:rPr lang="en-US" sz="2400" dirty="0"/>
              <a:t>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macout1 =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macout2 =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1549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If we enter </a:t>
            </a:r>
            <a:r>
              <a:rPr lang="en-US" sz="2400" dirty="0" err="1"/>
              <a:t>i</a:t>
            </a:r>
            <a:r>
              <a:rPr lang="en-US" sz="2400" dirty="0"/>
              <a:t> = 5 and j = 6</a:t>
            </a:r>
          </a:p>
          <a:p>
            <a:r>
              <a:rPr lang="en-US" sz="2400" dirty="0" smtClean="0"/>
              <a:t>Under </a:t>
            </a:r>
            <a:r>
              <a:rPr lang="en-US" sz="2400" dirty="0">
                <a:solidFill>
                  <a:srgbClr val="0000FF"/>
                </a:solidFill>
              </a:rPr>
              <a:t>GNU GCC</a:t>
            </a:r>
            <a:r>
              <a:rPr lang="en-US" sz="2400" dirty="0"/>
              <a:t>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macout1 = -31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macout2 = 788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67200" y="3886200"/>
            <a:ext cx="1828800" cy="1143000"/>
          </a:xfrm>
          <a:prstGeom prst="wedgeRoundRectCallout">
            <a:avLst>
              <a:gd name="adj1" fmla="val -153646"/>
              <a:gd name="adj2" fmla="val 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are these values are calculated? 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267200" y="5486400"/>
            <a:ext cx="1828800" cy="1143000"/>
          </a:xfrm>
          <a:prstGeom prst="wedgeRoundRectCallout">
            <a:avLst>
              <a:gd name="adj1" fmla="val -153646"/>
              <a:gd name="adj2" fmla="val 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are these values are calculated?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943600" y="3886200"/>
            <a:ext cx="2986086" cy="2743200"/>
            <a:chOff x="6019800" y="3581400"/>
            <a:chExt cx="2909886" cy="2690417"/>
          </a:xfrm>
        </p:grpSpPr>
        <p:sp>
          <p:nvSpPr>
            <p:cNvPr id="6" name="Rectangle 5"/>
            <p:cNvSpPr/>
            <p:nvPr/>
          </p:nvSpPr>
          <p:spPr bwMode="auto">
            <a:xfrm>
              <a:off x="6553199" y="4114800"/>
              <a:ext cx="2376487" cy="16764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/>
                <a:t>Please read Textbook Section 1.4.2. You will practice these concepts in </a:t>
              </a:r>
              <a:r>
                <a:rPr lang="en-US" sz="2000" dirty="0" smtClean="0"/>
                <a:t>HW </a:t>
              </a:r>
              <a:r>
                <a:rPr lang="en-US" sz="2000" dirty="0" smtClean="0"/>
                <a:t>2.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6019800" y="3581400"/>
              <a:ext cx="533400" cy="5334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H="1">
              <a:off x="6019800" y="5791200"/>
              <a:ext cx="533400" cy="4806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Rectangle 6"/>
          <p:cNvSpPr/>
          <p:nvPr/>
        </p:nvSpPr>
        <p:spPr>
          <a:xfrm>
            <a:off x="1981200" y="2775858"/>
            <a:ext cx="5085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gcc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CodewithMac.c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CodewithMac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3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563563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"Macros" and In-lining in Java</a:t>
            </a:r>
            <a:endParaRPr lang="en-US" smtClean="0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609600" y="685800"/>
            <a:ext cx="8382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Final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Variable (Constant or </a:t>
            </a:r>
            <a:r>
              <a:rPr lang="en-US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inline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Variable)</a:t>
            </a: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If a variable is declared final, it may not be modified after its initialization.</a:t>
            </a: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 example:</a:t>
            </a: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final </a:t>
            </a:r>
            <a:r>
              <a:rPr lang="en-US" sz="1800" i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baseValue</a:t>
            </a:r>
            <a:r>
              <a:rPr lang="en-US" sz="18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18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24;</a:t>
            </a:r>
            <a:endParaRPr lang="en-US" sz="1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Why final variable (constant)?</a:t>
            </a: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dirty="0">
                <a:latin typeface="Symbol" pitchFamily="18" charset="2"/>
                <a:cs typeface="Arial" pitchFamily="34" charset="0"/>
              </a:rPr>
              <a:t>·</a:t>
            </a:r>
            <a:r>
              <a:rPr lang="en-US" sz="1800" dirty="0">
                <a:cs typeface="Times New Roman" pitchFamily="18" charset="0"/>
              </a:rPr>
              <a:t> 	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Readability</a:t>
            </a: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dirty="0">
                <a:latin typeface="Symbol" pitchFamily="18" charset="2"/>
                <a:cs typeface="Arial" pitchFamily="34" charset="0"/>
              </a:rPr>
              <a:t>·</a:t>
            </a:r>
            <a:r>
              <a:rPr lang="en-US" sz="1800" dirty="0">
                <a:cs typeface="Times New Roman" pitchFamily="18" charset="0"/>
              </a:rPr>
              <a:t> 	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Efficiency: All appearances of </a:t>
            </a:r>
            <a:r>
              <a:rPr lang="en-US" sz="1800" i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baseValue</a:t>
            </a:r>
            <a:r>
              <a:rPr lang="en-US" sz="1800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replaced by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24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by the compiler, which can be packed in one instruction in machine code like</a:t>
            </a: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endParaRPr lang="en-US" sz="1800" i="1" dirty="0">
              <a:latin typeface="Arial" pitchFamily="34" charset="0"/>
              <a:cs typeface="Arial" pitchFamily="34" charset="0"/>
            </a:endParaRP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LW R9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i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baseValue</a:t>
            </a:r>
            <a:r>
              <a:rPr lang="en-US" sz="18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(R7)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  //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Load data at address (R7) +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baseValue</a:t>
            </a:r>
            <a:endParaRPr lang="en-US" sz="1800" i="1" dirty="0">
              <a:latin typeface="Arial" pitchFamily="34" charset="0"/>
              <a:cs typeface="Arial" pitchFamily="34" charset="0"/>
            </a:endParaRPr>
          </a:p>
          <a:p>
            <a:pPr marL="484188" indent="-484188" defTabSz="966788">
              <a:tabLst>
                <a:tab pos="457200" algn="l"/>
                <a:tab pos="3771900" algn="l"/>
                <a:tab pos="4229100" algn="l"/>
                <a:tab pos="5803900" algn="l"/>
              </a:tabLst>
            </a:pPr>
            <a:r>
              <a:rPr lang="en-US" sz="1800" i="1" dirty="0">
                <a:latin typeface="Arial" pitchFamily="34" charset="0"/>
                <a:cs typeface="Arial" pitchFamily="34" charset="0"/>
              </a:rPr>
              <a:t>	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609600" y="3962400"/>
            <a:ext cx="8153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4950" indent="-234950"/>
            <a:r>
              <a:rPr lang="en-US" b="1" dirty="0">
                <a:solidFill>
                  <a:srgbClr val="CC3300"/>
                </a:solidFill>
              </a:rPr>
              <a:t>Final</a:t>
            </a:r>
            <a:r>
              <a:rPr lang="en-US" b="1" dirty="0"/>
              <a:t> Method </a:t>
            </a:r>
            <a:r>
              <a:rPr lang="en-US" b="1" dirty="0">
                <a:solidFill>
                  <a:srgbClr val="CC3300"/>
                </a:solidFill>
              </a:rPr>
              <a:t>and in-lining</a:t>
            </a:r>
            <a:endParaRPr lang="en-US" dirty="0">
              <a:solidFill>
                <a:srgbClr val="CC3300"/>
              </a:solidFill>
            </a:endParaRPr>
          </a:p>
          <a:p>
            <a:pPr marL="234950" indent="-234950">
              <a:buFontTx/>
              <a:buChar char="•"/>
            </a:pPr>
            <a:r>
              <a:rPr lang="en-US" dirty="0"/>
              <a:t>A method that is declared </a:t>
            </a:r>
            <a:r>
              <a:rPr lang="en-US" b="1" dirty="0"/>
              <a:t>final</a:t>
            </a:r>
            <a:r>
              <a:rPr lang="en-US" dirty="0"/>
              <a:t>, it cannot be overridden in a subclass;</a:t>
            </a:r>
          </a:p>
          <a:p>
            <a:pPr marL="234950" indent="-234950">
              <a:buFontTx/>
              <a:buChar char="•"/>
            </a:pPr>
            <a:r>
              <a:rPr lang="en-US" dirty="0"/>
              <a:t>The compiler </a:t>
            </a:r>
            <a:r>
              <a:rPr lang="en-US" b="1" dirty="0">
                <a:solidFill>
                  <a:srgbClr val="CC3300"/>
                </a:solidFill>
              </a:rPr>
              <a:t>may</a:t>
            </a:r>
            <a:r>
              <a:rPr lang="en-US" dirty="0"/>
              <a:t> optimize the program by </a:t>
            </a:r>
            <a:r>
              <a:rPr lang="en-US" b="1" dirty="0"/>
              <a:t>replacing </a:t>
            </a:r>
            <a:r>
              <a:rPr lang="en-US" b="1" dirty="0" smtClean="0"/>
              <a:t>the call </a:t>
            </a:r>
            <a:r>
              <a:rPr lang="en-US" dirty="0" smtClean="0"/>
              <a:t>with the </a:t>
            </a:r>
            <a:r>
              <a:rPr lang="en-US" dirty="0"/>
              <a:t>method body – a technique known as </a:t>
            </a:r>
            <a:r>
              <a:rPr lang="en-US" b="1" i="1" dirty="0"/>
              <a:t>in-lining</a:t>
            </a:r>
            <a:r>
              <a:rPr lang="en-US" dirty="0"/>
              <a:t> the code.</a:t>
            </a:r>
          </a:p>
          <a:p>
            <a:pPr marL="234950" indent="-234950">
              <a:buFontTx/>
              <a:buChar char="•"/>
            </a:pPr>
            <a:r>
              <a:rPr lang="en-US" dirty="0"/>
              <a:t>The compiler decides if it is possible to do in-lining.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7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52400"/>
            <a:ext cx="7807325" cy="563563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Macro versus In-lining</a:t>
            </a:r>
            <a:endParaRPr lang="en-US" smtClean="0"/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5800" y="663575"/>
            <a:ext cx="7924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0988" indent="-280988">
              <a:lnSpc>
                <a:spcPct val="125000"/>
              </a:lnSpc>
              <a:spcBef>
                <a:spcPct val="50000"/>
              </a:spcBef>
            </a:pPr>
            <a:r>
              <a:rPr lang="en-US"/>
              <a:t>In C and C++ : Add a keyword before the function definition: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685800" y="2644775"/>
            <a:ext cx="8153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4950" indent="-234950"/>
            <a:r>
              <a:rPr lang="en-US" b="1" dirty="0">
                <a:solidFill>
                  <a:srgbClr val="CC3300"/>
                </a:solidFill>
              </a:rPr>
              <a:t>Macro versus In-lining</a:t>
            </a:r>
            <a:endParaRPr lang="en-US" dirty="0"/>
          </a:p>
          <a:p>
            <a:pPr marL="234950" indent="-234950">
              <a:buFont typeface="Wingdings" pitchFamily="2" charset="2"/>
              <a:buChar char="§"/>
            </a:pPr>
            <a:r>
              <a:rPr lang="en-US" dirty="0"/>
              <a:t>In-lining (in C/C++ and Java): </a:t>
            </a:r>
          </a:p>
          <a:p>
            <a:pPr marL="692150" lvl="1" indent="-234950">
              <a:buFontTx/>
              <a:buChar char="•"/>
            </a:pPr>
            <a:r>
              <a:rPr lang="en-US" dirty="0"/>
              <a:t>The compiler decides if to optimize the code;</a:t>
            </a:r>
          </a:p>
          <a:p>
            <a:pPr marL="692150" lvl="1" indent="-234950">
              <a:buFontTx/>
              <a:buChar char="•"/>
            </a:pPr>
            <a:r>
              <a:rPr lang="en-US" dirty="0"/>
              <a:t>The compiler is responsible for the correctness;</a:t>
            </a:r>
          </a:p>
          <a:p>
            <a:pPr marL="692150" lvl="1" indent="-234950">
              <a:buFontTx/>
              <a:buChar char="•"/>
            </a:pPr>
            <a:r>
              <a:rPr lang="en-US" dirty="0"/>
              <a:t>Programmer does not know if the optimization is done and cannot predict the performance.</a:t>
            </a:r>
          </a:p>
          <a:p>
            <a:pPr marL="234950" indent="-234950">
              <a:buFont typeface="Wingdings" pitchFamily="2" charset="2"/>
              <a:buChar char="§"/>
            </a:pPr>
            <a:r>
              <a:rPr lang="en-US" dirty="0"/>
              <a:t>Macro (in C/C++)</a:t>
            </a:r>
          </a:p>
          <a:p>
            <a:pPr marL="692150" lvl="1" indent="-234950">
              <a:buFontTx/>
              <a:buChar char="•"/>
            </a:pPr>
            <a:r>
              <a:rPr lang="en-US" dirty="0"/>
              <a:t>The programmer decides if to optimize the program;</a:t>
            </a:r>
          </a:p>
          <a:p>
            <a:pPr marL="692150" lvl="1" indent="-234950">
              <a:buFontTx/>
              <a:buChar char="•"/>
            </a:pPr>
            <a:r>
              <a:rPr lang="en-US" dirty="0"/>
              <a:t>The programmer is responsible for the correctness;</a:t>
            </a:r>
          </a:p>
          <a:p>
            <a:pPr marL="692150" lvl="1" indent="-234950">
              <a:buFontTx/>
              <a:buChar char="•"/>
            </a:pPr>
            <a:r>
              <a:rPr lang="en-US" dirty="0"/>
              <a:t>Macro is a forced in-lining and the </a:t>
            </a:r>
            <a:r>
              <a:rPr lang="en-US" dirty="0" smtClean="0"/>
              <a:t>programmer </a:t>
            </a:r>
            <a:r>
              <a:rPr lang="en-US" dirty="0"/>
              <a:t>can predict the performance.</a:t>
            </a: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5181600" y="1247775"/>
            <a:ext cx="3810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800" b="1">
                <a:solidFill>
                  <a:srgbClr val="CC3300"/>
                </a:solidFill>
                <a:latin typeface="Arial" pitchFamily="34" charset="0"/>
              </a:rPr>
              <a:t>inline</a:t>
            </a:r>
            <a:r>
              <a:rPr lang="en-US" sz="1800">
                <a:latin typeface="Arial" pitchFamily="34" charset="0"/>
              </a:rPr>
              <a:t> int sum(int i, int j) // C++ </a:t>
            </a:r>
          </a:p>
          <a:p>
            <a:pPr>
              <a:tabLst>
                <a:tab pos="457200" algn="l"/>
              </a:tabLst>
            </a:pPr>
            <a:r>
              <a:rPr lang="en-US" sz="1800">
                <a:latin typeface="Arial" pitchFamily="34" charset="0"/>
              </a:rPr>
              <a:t>{</a:t>
            </a:r>
          </a:p>
          <a:p>
            <a:pPr>
              <a:tabLst>
                <a:tab pos="457200" algn="l"/>
              </a:tabLst>
            </a:pPr>
            <a:r>
              <a:rPr lang="en-US" sz="1800">
                <a:latin typeface="Arial" pitchFamily="34" charset="0"/>
              </a:rPr>
              <a:t>	return i + j;</a:t>
            </a:r>
          </a:p>
          <a:p>
            <a:pPr>
              <a:tabLst>
                <a:tab pos="457200" algn="l"/>
              </a:tabLst>
            </a:pPr>
            <a:r>
              <a:rPr lang="en-US" sz="1800">
                <a:latin typeface="Arial" pitchFamily="34" charset="0"/>
              </a:rPr>
              <a:t>}</a:t>
            </a: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685800" y="1295400"/>
            <a:ext cx="3810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800" b="1">
                <a:solidFill>
                  <a:srgbClr val="CC3300"/>
                </a:solidFill>
                <a:latin typeface="Arial" pitchFamily="34" charset="0"/>
              </a:rPr>
              <a:t>_inline</a:t>
            </a:r>
            <a:r>
              <a:rPr lang="en-US" sz="1800">
                <a:latin typeface="Arial" pitchFamily="34" charset="0"/>
              </a:rPr>
              <a:t> int sum(int i, int j) // C </a:t>
            </a:r>
          </a:p>
          <a:p>
            <a:pPr>
              <a:tabLst>
                <a:tab pos="457200" algn="l"/>
              </a:tabLst>
            </a:pPr>
            <a:r>
              <a:rPr lang="en-US" sz="1800">
                <a:latin typeface="Arial" pitchFamily="34" charset="0"/>
              </a:rPr>
              <a:t>{</a:t>
            </a:r>
          </a:p>
          <a:p>
            <a:pPr>
              <a:tabLst>
                <a:tab pos="457200" algn="l"/>
              </a:tabLst>
            </a:pPr>
            <a:r>
              <a:rPr lang="en-US" sz="1800">
                <a:latin typeface="Arial" pitchFamily="34" charset="0"/>
              </a:rPr>
              <a:t>	return i + j;</a:t>
            </a:r>
          </a:p>
          <a:p>
            <a:pPr>
              <a:tabLst>
                <a:tab pos="457200" algn="l"/>
              </a:tabLst>
            </a:pPr>
            <a:r>
              <a:rPr lang="en-US" sz="1800">
                <a:latin typeface="Arial" pitchFamily="34" charset="0"/>
              </a:rPr>
              <a:t>}</a:t>
            </a:r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>
            <a:off x="4419600" y="1371600"/>
            <a:ext cx="0" cy="1143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7" y="228600"/>
            <a:ext cx="7807325" cy="563563"/>
          </a:xfrm>
        </p:spPr>
        <p:txBody>
          <a:bodyPr/>
          <a:lstStyle/>
          <a:p>
            <a:r>
              <a:rPr lang="en-US" dirty="0" smtClean="0"/>
              <a:t>Performance Comparison with </a:t>
            </a:r>
            <a:r>
              <a:rPr lang="en-US" dirty="0" smtClean="0">
                <a:solidFill>
                  <a:srgbClr val="FF0000"/>
                </a:solidFill>
              </a:rPr>
              <a:t>inlining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162800" cy="110081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Comparing performance for two sorting algorithms in C and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JVM/JIT is Sun/Hotspot version 1.3.1/1.3.1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800" y="2133600"/>
          <a:ext cx="83820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of translation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Optimization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 sort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Relative performance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O1 (medium)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O2 (full)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O3 (procedure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migration/inline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Java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Interpreter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0.12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Java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JIT compiler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2.13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0.29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5486400"/>
            <a:ext cx="525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Source - CSE230 </a:t>
            </a:r>
            <a:r>
              <a:rPr lang="en-US" sz="1600" dirty="0" smtClean="0">
                <a:solidFill>
                  <a:srgbClr val="0000FF"/>
                </a:solidFill>
              </a:rPr>
              <a:t>text</a:t>
            </a:r>
            <a:r>
              <a:rPr lang="en-US" sz="1600" dirty="0" smtClean="0"/>
              <a:t>: Computer </a:t>
            </a:r>
            <a:r>
              <a:rPr lang="en-US" sz="1600" dirty="0"/>
              <a:t>Organization and Design: The Hardware/ Software Interface</a:t>
            </a:r>
          </a:p>
          <a:p>
            <a:pPr algn="ctr"/>
            <a:r>
              <a:rPr lang="en-US" sz="1600" dirty="0"/>
              <a:t>by David A. Patterson (UC Berkeley) and John L. Hennessy (Stanford Univ.)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91200" y="5486400"/>
            <a:ext cx="2819400" cy="1371600"/>
          </a:xfrm>
          <a:prstGeom prst="wedgeRoundRectCallout">
            <a:avLst>
              <a:gd name="adj1" fmla="val -62816"/>
              <a:gd name="adj2" fmla="val 1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smtClean="0"/>
              <a:t>RISC architecture inventor</a:t>
            </a:r>
          </a:p>
          <a:p>
            <a:r>
              <a:rPr lang="en-US" sz="1800" dirty="0" smtClean="0"/>
              <a:t>Stanford Univ.  president Alphabet Exec Chairman</a:t>
            </a:r>
          </a:p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Turning Award 2018</a:t>
            </a:r>
          </a:p>
        </p:txBody>
      </p:sp>
    </p:spTree>
    <p:extLst>
      <p:ext uri="{BB962C8B-B14F-4D97-AF65-F5344CB8AC3E}">
        <p14:creationId xmlns:p14="http://schemas.microsoft.com/office/powerpoint/2010/main" val="39976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Program Processing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222625" y="1616075"/>
            <a:ext cx="263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Program Processing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403225" y="2759075"/>
            <a:ext cx="183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Interpretation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2765425" y="2759075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Compilation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5127625" y="2759075"/>
            <a:ext cx="3124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Two Step Translation</a:t>
            </a:r>
          </a:p>
          <a:p>
            <a:pPr algn="ctr"/>
            <a:r>
              <a:rPr lang="en-US"/>
              <a:t>With Intermediate Code</a:t>
            </a:r>
          </a:p>
        </p:txBody>
      </p:sp>
      <p:sp>
        <p:nvSpPr>
          <p:cNvPr id="30727" name="Line 10"/>
          <p:cNvSpPr>
            <a:spLocks noChangeShapeType="1"/>
          </p:cNvSpPr>
          <p:nvPr/>
        </p:nvSpPr>
        <p:spPr bwMode="auto">
          <a:xfrm flipH="1">
            <a:off x="1393825" y="2149475"/>
            <a:ext cx="2590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11"/>
          <p:cNvSpPr>
            <a:spLocks noChangeShapeType="1"/>
          </p:cNvSpPr>
          <p:nvPr/>
        </p:nvSpPr>
        <p:spPr bwMode="auto">
          <a:xfrm flipH="1">
            <a:off x="3756025" y="2149475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12"/>
          <p:cNvSpPr>
            <a:spLocks noChangeShapeType="1"/>
          </p:cNvSpPr>
          <p:nvPr/>
        </p:nvSpPr>
        <p:spPr bwMode="auto">
          <a:xfrm>
            <a:off x="5127625" y="2149475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183063" y="3644900"/>
            <a:ext cx="4400550" cy="2679700"/>
            <a:chOff x="2765" y="2238"/>
            <a:chExt cx="2772" cy="1688"/>
          </a:xfrm>
        </p:grpSpPr>
        <p:sp>
          <p:nvSpPr>
            <p:cNvPr id="30737" name="Rectangle 8"/>
            <p:cNvSpPr>
              <a:spLocks noChangeArrowheads="1"/>
            </p:cNvSpPr>
            <p:nvPr/>
          </p:nvSpPr>
          <p:spPr bwMode="auto">
            <a:xfrm>
              <a:off x="2765" y="2718"/>
              <a:ext cx="1283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Compilation</a:t>
              </a:r>
            </a:p>
            <a:p>
              <a:pPr algn="ctr"/>
              <a:r>
                <a:rPr lang="en-US"/>
                <a:t>+</a:t>
              </a:r>
            </a:p>
            <a:p>
              <a:pPr algn="ctr"/>
              <a:r>
                <a:rPr lang="en-US"/>
                <a:t>Interpretation</a:t>
              </a:r>
            </a:p>
            <a:p>
              <a:pPr algn="ctr"/>
              <a:r>
                <a:rPr lang="en-US"/>
                <a:t>(Java Solution)</a:t>
              </a:r>
            </a:p>
          </p:txBody>
        </p:sp>
        <p:sp>
          <p:nvSpPr>
            <p:cNvPr id="30738" name="Rectangle 9"/>
            <p:cNvSpPr>
              <a:spLocks noChangeArrowheads="1"/>
            </p:cNvSpPr>
            <p:nvPr/>
          </p:nvSpPr>
          <p:spPr bwMode="auto">
            <a:xfrm>
              <a:off x="4334" y="2718"/>
              <a:ext cx="1203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Compilation</a:t>
              </a:r>
            </a:p>
            <a:p>
              <a:pPr algn="ctr"/>
              <a:r>
                <a:rPr lang="en-US"/>
                <a:t>+</a:t>
              </a:r>
            </a:p>
            <a:p>
              <a:pPr algn="ctr"/>
              <a:r>
                <a:rPr lang="en-US"/>
                <a:t>Compilation</a:t>
              </a:r>
            </a:p>
            <a:p>
              <a:pPr algn="ctr"/>
              <a:r>
                <a:rPr lang="en-US"/>
                <a:t>(C++/C#</a:t>
              </a:r>
            </a:p>
            <a:p>
              <a:pPr algn="ctr"/>
              <a:r>
                <a:rPr lang="en-US"/>
                <a:t>.Net Solution)</a:t>
              </a:r>
            </a:p>
          </p:txBody>
        </p:sp>
        <p:sp>
          <p:nvSpPr>
            <p:cNvPr id="30739" name="Line 13"/>
            <p:cNvSpPr>
              <a:spLocks noChangeShapeType="1"/>
            </p:cNvSpPr>
            <p:nvPr/>
          </p:nvSpPr>
          <p:spPr bwMode="auto">
            <a:xfrm flipH="1">
              <a:off x="3408" y="2238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14"/>
            <p:cNvSpPr>
              <a:spLocks noChangeShapeType="1"/>
            </p:cNvSpPr>
            <p:nvPr/>
          </p:nvSpPr>
          <p:spPr bwMode="auto">
            <a:xfrm>
              <a:off x="4320" y="2238"/>
              <a:ext cx="67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81000" y="3292477"/>
            <a:ext cx="1465264" cy="1962151"/>
            <a:chOff x="370" y="2016"/>
            <a:chExt cx="923" cy="1236"/>
          </a:xfrm>
        </p:grpSpPr>
        <p:sp>
          <p:nvSpPr>
            <p:cNvPr id="30735" name="Text Box 16"/>
            <p:cNvSpPr txBox="1">
              <a:spLocks noChangeArrowheads="1"/>
            </p:cNvSpPr>
            <p:nvPr/>
          </p:nvSpPr>
          <p:spPr bwMode="auto">
            <a:xfrm>
              <a:off x="370" y="2496"/>
              <a:ext cx="923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 smtClean="0"/>
                <a:t>Scheme</a:t>
              </a:r>
            </a:p>
            <a:p>
              <a:r>
                <a:rPr lang="en-US" dirty="0" smtClean="0"/>
                <a:t>JavaScript</a:t>
              </a:r>
            </a:p>
            <a:p>
              <a:r>
                <a:rPr lang="en-US" dirty="0" smtClean="0"/>
                <a:t>Python</a:t>
              </a:r>
              <a:endParaRPr lang="en-US" dirty="0"/>
            </a:p>
          </p:txBody>
        </p:sp>
        <p:sp>
          <p:nvSpPr>
            <p:cNvPr id="30736" name="Line 18"/>
            <p:cNvSpPr>
              <a:spLocks noChangeShapeType="1"/>
            </p:cNvSpPr>
            <p:nvPr/>
          </p:nvSpPr>
          <p:spPr bwMode="auto">
            <a:xfrm flipH="1">
              <a:off x="864" y="2016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27163" y="3368675"/>
            <a:ext cx="2459038" cy="2803525"/>
            <a:chOff x="1029" y="2064"/>
            <a:chExt cx="1549" cy="1766"/>
          </a:xfrm>
        </p:grpSpPr>
        <p:sp>
          <p:nvSpPr>
            <p:cNvPr id="30733" name="Text Box 17"/>
            <p:cNvSpPr txBox="1">
              <a:spLocks noChangeArrowheads="1"/>
            </p:cNvSpPr>
            <p:nvPr/>
          </p:nvSpPr>
          <p:spPr bwMode="auto">
            <a:xfrm>
              <a:off x="1029" y="3312"/>
              <a:ext cx="15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/>
                <a:t>GNU GCC C/C++</a:t>
              </a:r>
            </a:p>
            <a:p>
              <a:r>
                <a:rPr lang="en-US" dirty="0"/>
                <a:t>GNU Prolog</a:t>
              </a:r>
            </a:p>
          </p:txBody>
        </p:sp>
        <p:sp>
          <p:nvSpPr>
            <p:cNvPr id="30734" name="Line 19"/>
            <p:cNvSpPr>
              <a:spLocks noChangeShapeType="1"/>
            </p:cNvSpPr>
            <p:nvPr/>
          </p:nvSpPr>
          <p:spPr bwMode="auto">
            <a:xfrm flipH="1">
              <a:off x="1787" y="2064"/>
              <a:ext cx="517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44525" y="887413"/>
            <a:ext cx="80422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How is a program “translated” into the executable code?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b="1" dirty="0">
                <a:cs typeface="Times New Roman" pitchFamily="18" charset="0"/>
              </a:rPr>
              <a:t>Interpreter</a:t>
            </a:r>
            <a:r>
              <a:rPr lang="en-US" sz="2500" dirty="0">
                <a:cs typeface="Times New Roman" pitchFamily="18" charset="0"/>
              </a:rPr>
              <a:t> is a program that translates and executes each statement in the high level language, without first translating all statements into the executable code.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Advantages: 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No separate compilation phase (quicker program development);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Good debugging information since the source code is being executed.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Disadvantages: 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Slow execution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can use more memory space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 dirty="0">
                <a:cs typeface="Times New Roman" pitchFamily="18" charset="0"/>
              </a:rPr>
              <a:t>Big/complex languages may be difficult to interpret.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endParaRPr lang="en-US" sz="2500" dirty="0">
              <a:cs typeface="Times New Roman" pitchFamily="18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71513" y="241300"/>
            <a:ext cx="7796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Processing: Interpretation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644525" y="887413"/>
            <a:ext cx="81184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500">
                <a:cs typeface="Times New Roman" pitchFamily="18" charset="0"/>
              </a:rPr>
              <a:t>Translate the entire code from source </a:t>
            </a:r>
            <a:r>
              <a:rPr lang="en-US" sz="2500" b="1">
                <a:cs typeface="Times New Roman" pitchFamily="18" charset="0"/>
              </a:rPr>
              <a:t>to</a:t>
            </a:r>
            <a:r>
              <a:rPr lang="en-US" sz="2500">
                <a:cs typeface="Times New Roman" pitchFamily="18" charset="0"/>
              </a:rPr>
              <a:t> binary, and </a:t>
            </a:r>
            <a:r>
              <a:rPr lang="en-US" sz="2500" b="1">
                <a:cs typeface="Times New Roman" pitchFamily="18" charset="0"/>
              </a:rPr>
              <a:t>then</a:t>
            </a:r>
            <a:r>
              <a:rPr lang="en-US" sz="2500">
                <a:cs typeface="Times New Roman" pitchFamily="18" charset="0"/>
              </a:rPr>
              <a:t> run. 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671513" y="241300"/>
            <a:ext cx="7796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Processing: Compilation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grpSp>
        <p:nvGrpSpPr>
          <p:cNvPr id="32772" name="Group 10"/>
          <p:cNvGrpSpPr>
            <a:grpSpLocks/>
          </p:cNvGrpSpPr>
          <p:nvPr/>
        </p:nvGrpSpPr>
        <p:grpSpPr bwMode="auto">
          <a:xfrm>
            <a:off x="5172075" y="2141538"/>
            <a:ext cx="669925" cy="735012"/>
            <a:chOff x="3079" y="1275"/>
            <a:chExt cx="398" cy="438"/>
          </a:xfrm>
        </p:grpSpPr>
        <p:sp>
          <p:nvSpPr>
            <p:cNvPr id="32819" name="Freeform 8"/>
            <p:cNvSpPr>
              <a:spLocks/>
            </p:cNvSpPr>
            <p:nvPr/>
          </p:nvSpPr>
          <p:spPr bwMode="auto">
            <a:xfrm>
              <a:off x="3375" y="1275"/>
              <a:ext cx="102" cy="112"/>
            </a:xfrm>
            <a:custGeom>
              <a:avLst/>
              <a:gdLst>
                <a:gd name="T0" fmla="*/ 102 w 102"/>
                <a:gd name="T1" fmla="*/ 0 h 112"/>
                <a:gd name="T2" fmla="*/ 72 w 102"/>
                <a:gd name="T3" fmla="*/ 112 h 112"/>
                <a:gd name="T4" fmla="*/ 0 w 102"/>
                <a:gd name="T5" fmla="*/ 51 h 112"/>
                <a:gd name="T6" fmla="*/ 102 w 10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12"/>
                <a:gd name="T14" fmla="*/ 102 w 10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12">
                  <a:moveTo>
                    <a:pt x="102" y="0"/>
                  </a:moveTo>
                  <a:lnTo>
                    <a:pt x="72" y="112"/>
                  </a:lnTo>
                  <a:lnTo>
                    <a:pt x="0" y="5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0" name="Line 9"/>
            <p:cNvSpPr>
              <a:spLocks noChangeShapeType="1"/>
            </p:cNvSpPr>
            <p:nvPr/>
          </p:nvSpPr>
          <p:spPr bwMode="auto">
            <a:xfrm flipH="1">
              <a:off x="3079" y="1286"/>
              <a:ext cx="378" cy="4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3" name="Freeform 11"/>
          <p:cNvSpPr>
            <a:spLocks/>
          </p:cNvSpPr>
          <p:nvPr/>
        </p:nvSpPr>
        <p:spPr bwMode="auto">
          <a:xfrm>
            <a:off x="4111625" y="1558925"/>
            <a:ext cx="1284288" cy="939800"/>
          </a:xfrm>
          <a:custGeom>
            <a:avLst/>
            <a:gdLst>
              <a:gd name="T0" fmla="*/ 2147483647 w 765"/>
              <a:gd name="T1" fmla="*/ 0 h 560"/>
              <a:gd name="T2" fmla="*/ 2147483647 w 765"/>
              <a:gd name="T3" fmla="*/ 0 h 560"/>
              <a:gd name="T4" fmla="*/ 2147483647 w 765"/>
              <a:gd name="T5" fmla="*/ 2147483647 h 560"/>
              <a:gd name="T6" fmla="*/ 2147483647 w 765"/>
              <a:gd name="T7" fmla="*/ 2147483647 h 560"/>
              <a:gd name="T8" fmla="*/ 2147483647 w 765"/>
              <a:gd name="T9" fmla="*/ 2147483647 h 560"/>
              <a:gd name="T10" fmla="*/ 0 w 765"/>
              <a:gd name="T11" fmla="*/ 2147483647 h 560"/>
              <a:gd name="T12" fmla="*/ 2147483647 w 765"/>
              <a:gd name="T13" fmla="*/ 0 h 5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5"/>
              <a:gd name="T22" fmla="*/ 0 h 560"/>
              <a:gd name="T23" fmla="*/ 765 w 765"/>
              <a:gd name="T24" fmla="*/ 560 h 5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5" h="560">
                <a:moveTo>
                  <a:pt x="194" y="0"/>
                </a:moveTo>
                <a:lnTo>
                  <a:pt x="571" y="0"/>
                </a:lnTo>
                <a:lnTo>
                  <a:pt x="765" y="285"/>
                </a:lnTo>
                <a:lnTo>
                  <a:pt x="571" y="560"/>
                </a:lnTo>
                <a:lnTo>
                  <a:pt x="194" y="560"/>
                </a:lnTo>
                <a:lnTo>
                  <a:pt x="0" y="285"/>
                </a:lnTo>
                <a:lnTo>
                  <a:pt x="194" y="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Rectangle 16"/>
          <p:cNvSpPr>
            <a:spLocks noChangeArrowheads="1"/>
          </p:cNvSpPr>
          <p:nvPr/>
        </p:nvSpPr>
        <p:spPr bwMode="auto">
          <a:xfrm>
            <a:off x="5849938" y="1673225"/>
            <a:ext cx="773112" cy="7683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Rectangle 20"/>
          <p:cNvSpPr>
            <a:spLocks noChangeArrowheads="1"/>
          </p:cNvSpPr>
          <p:nvPr/>
        </p:nvSpPr>
        <p:spPr bwMode="auto">
          <a:xfrm>
            <a:off x="4497388" y="1609725"/>
            <a:ext cx="527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>
                <a:solidFill>
                  <a:srgbClr val="000000"/>
                </a:solidFill>
              </a:rPr>
              <a:t>object</a:t>
            </a:r>
            <a:endParaRPr lang="en-US" sz="2100" b="1"/>
          </a:p>
        </p:txBody>
      </p:sp>
      <p:sp>
        <p:nvSpPr>
          <p:cNvPr id="32776" name="Rectangle 21"/>
          <p:cNvSpPr>
            <a:spLocks noChangeArrowheads="1"/>
          </p:cNvSpPr>
          <p:nvPr/>
        </p:nvSpPr>
        <p:spPr bwMode="auto">
          <a:xfrm>
            <a:off x="4548188" y="1851025"/>
            <a:ext cx="4064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>
                <a:solidFill>
                  <a:srgbClr val="000000"/>
                </a:solidFill>
              </a:rPr>
              <a:t>code</a:t>
            </a:r>
            <a:endParaRPr lang="en-US" sz="2100" b="1"/>
          </a:p>
        </p:txBody>
      </p:sp>
      <p:sp>
        <p:nvSpPr>
          <p:cNvPr id="32777" name="Rectangle 22"/>
          <p:cNvSpPr>
            <a:spLocks noChangeArrowheads="1"/>
          </p:cNvSpPr>
          <p:nvPr/>
        </p:nvSpPr>
        <p:spPr bwMode="auto">
          <a:xfrm>
            <a:off x="4411663" y="2089150"/>
            <a:ext cx="693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 dirty="0">
                <a:solidFill>
                  <a:srgbClr val="000000"/>
                </a:solidFill>
              </a:rPr>
              <a:t>(binary)</a:t>
            </a:r>
            <a:endParaRPr lang="en-US" sz="2100" b="1" dirty="0"/>
          </a:p>
        </p:txBody>
      </p:sp>
      <p:sp>
        <p:nvSpPr>
          <p:cNvPr id="32778" name="Rectangle 23"/>
          <p:cNvSpPr>
            <a:spLocks noChangeArrowheads="1"/>
          </p:cNvSpPr>
          <p:nvPr/>
        </p:nvSpPr>
        <p:spPr bwMode="auto">
          <a:xfrm>
            <a:off x="6019800" y="1901825"/>
            <a:ext cx="5032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 dirty="0">
                <a:solidFill>
                  <a:srgbClr val="000000"/>
                </a:solidFill>
              </a:rPr>
              <a:t>linker</a:t>
            </a:r>
            <a:endParaRPr lang="en-US" sz="2100" b="1" dirty="0"/>
          </a:p>
        </p:txBody>
      </p:sp>
      <p:sp>
        <p:nvSpPr>
          <p:cNvPr id="32779" name="Rectangle 24"/>
          <p:cNvSpPr>
            <a:spLocks noChangeArrowheads="1"/>
          </p:cNvSpPr>
          <p:nvPr/>
        </p:nvSpPr>
        <p:spPr bwMode="auto">
          <a:xfrm>
            <a:off x="5867400" y="2438400"/>
            <a:ext cx="9207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>
                <a:solidFill>
                  <a:srgbClr val="000000"/>
                </a:solidFill>
              </a:rPr>
              <a:t>executable</a:t>
            </a:r>
          </a:p>
          <a:p>
            <a:pPr defTabSz="966788"/>
            <a:r>
              <a:rPr lang="en-US" sz="1700">
                <a:solidFill>
                  <a:srgbClr val="000000"/>
                </a:solidFill>
              </a:rPr>
              <a:t>binary for</a:t>
            </a:r>
          </a:p>
          <a:p>
            <a:pPr defTabSz="966788"/>
            <a:r>
              <a:rPr lang="en-US" sz="1700">
                <a:solidFill>
                  <a:srgbClr val="000000"/>
                </a:solidFill>
              </a:rPr>
              <a:t>a specific</a:t>
            </a:r>
          </a:p>
          <a:p>
            <a:pPr defTabSz="966788"/>
            <a:r>
              <a:rPr lang="en-US" sz="1700">
                <a:solidFill>
                  <a:srgbClr val="000000"/>
                </a:solidFill>
              </a:rPr>
              <a:t>machine</a:t>
            </a:r>
          </a:p>
        </p:txBody>
      </p:sp>
      <p:sp>
        <p:nvSpPr>
          <p:cNvPr id="32780" name="Freeform 29"/>
          <p:cNvSpPr>
            <a:spLocks/>
          </p:cNvSpPr>
          <p:nvPr/>
        </p:nvSpPr>
        <p:spPr bwMode="auto">
          <a:xfrm>
            <a:off x="4127500" y="2689225"/>
            <a:ext cx="1285875" cy="801688"/>
          </a:xfrm>
          <a:custGeom>
            <a:avLst/>
            <a:gdLst>
              <a:gd name="T0" fmla="*/ 2147483647 w 765"/>
              <a:gd name="T1" fmla="*/ 0 h 478"/>
              <a:gd name="T2" fmla="*/ 2147483647 w 765"/>
              <a:gd name="T3" fmla="*/ 0 h 478"/>
              <a:gd name="T4" fmla="*/ 2147483647 w 765"/>
              <a:gd name="T5" fmla="*/ 2147483647 h 478"/>
              <a:gd name="T6" fmla="*/ 2147483647 w 765"/>
              <a:gd name="T7" fmla="*/ 2147483647 h 478"/>
              <a:gd name="T8" fmla="*/ 2147483647 w 765"/>
              <a:gd name="T9" fmla="*/ 2147483647 h 478"/>
              <a:gd name="T10" fmla="*/ 0 w 765"/>
              <a:gd name="T11" fmla="*/ 2147483647 h 478"/>
              <a:gd name="T12" fmla="*/ 2147483647 w 765"/>
              <a:gd name="T13" fmla="*/ 0 h 4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5"/>
              <a:gd name="T22" fmla="*/ 0 h 478"/>
              <a:gd name="T23" fmla="*/ 765 w 765"/>
              <a:gd name="T24" fmla="*/ 478 h 4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5" h="478">
                <a:moveTo>
                  <a:pt x="194" y="0"/>
                </a:moveTo>
                <a:lnTo>
                  <a:pt x="571" y="0"/>
                </a:lnTo>
                <a:lnTo>
                  <a:pt x="765" y="244"/>
                </a:lnTo>
                <a:lnTo>
                  <a:pt x="571" y="478"/>
                </a:lnTo>
                <a:lnTo>
                  <a:pt x="194" y="478"/>
                </a:lnTo>
                <a:lnTo>
                  <a:pt x="0" y="244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Rectangle 33"/>
          <p:cNvSpPr>
            <a:spLocks noChangeArrowheads="1"/>
          </p:cNvSpPr>
          <p:nvPr/>
        </p:nvSpPr>
        <p:spPr bwMode="auto">
          <a:xfrm>
            <a:off x="4457700" y="2819400"/>
            <a:ext cx="6111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66788"/>
            <a:r>
              <a:rPr lang="en-US" sz="1700">
                <a:solidFill>
                  <a:srgbClr val="000000"/>
                </a:solidFill>
              </a:rPr>
              <a:t>other </a:t>
            </a:r>
          </a:p>
          <a:p>
            <a:pPr algn="ctr" defTabSz="966788"/>
            <a:r>
              <a:rPr lang="en-US" sz="1700">
                <a:solidFill>
                  <a:srgbClr val="000000"/>
                </a:solidFill>
              </a:rPr>
              <a:t>objects</a:t>
            </a:r>
          </a:p>
        </p:txBody>
      </p:sp>
      <p:grpSp>
        <p:nvGrpSpPr>
          <p:cNvPr id="32782" name="Group 42"/>
          <p:cNvGrpSpPr>
            <a:grpSpLocks/>
          </p:cNvGrpSpPr>
          <p:nvPr/>
        </p:nvGrpSpPr>
        <p:grpSpPr bwMode="auto">
          <a:xfrm>
            <a:off x="5413375" y="1952625"/>
            <a:ext cx="428625" cy="138113"/>
            <a:chOff x="3222" y="1163"/>
            <a:chExt cx="255" cy="82"/>
          </a:xfrm>
        </p:grpSpPr>
        <p:sp>
          <p:nvSpPr>
            <p:cNvPr id="32817" name="Freeform 40"/>
            <p:cNvSpPr>
              <a:spLocks/>
            </p:cNvSpPr>
            <p:nvPr/>
          </p:nvSpPr>
          <p:spPr bwMode="auto">
            <a:xfrm>
              <a:off x="3365" y="1163"/>
              <a:ext cx="112" cy="82"/>
            </a:xfrm>
            <a:custGeom>
              <a:avLst/>
              <a:gdLst>
                <a:gd name="T0" fmla="*/ 112 w 112"/>
                <a:gd name="T1" fmla="*/ 41 h 82"/>
                <a:gd name="T2" fmla="*/ 0 w 112"/>
                <a:gd name="T3" fmla="*/ 82 h 82"/>
                <a:gd name="T4" fmla="*/ 0 w 112"/>
                <a:gd name="T5" fmla="*/ 0 h 82"/>
                <a:gd name="T6" fmla="*/ 112 w 112"/>
                <a:gd name="T7" fmla="*/ 41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82"/>
                <a:gd name="T14" fmla="*/ 112 w 112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82">
                  <a:moveTo>
                    <a:pt x="112" y="41"/>
                  </a:moveTo>
                  <a:lnTo>
                    <a:pt x="0" y="82"/>
                  </a:lnTo>
                  <a:lnTo>
                    <a:pt x="0" y="0"/>
                  </a:lnTo>
                  <a:lnTo>
                    <a:pt x="112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Line 41"/>
            <p:cNvSpPr>
              <a:spLocks noChangeShapeType="1"/>
            </p:cNvSpPr>
            <p:nvPr/>
          </p:nvSpPr>
          <p:spPr bwMode="auto">
            <a:xfrm flipH="1">
              <a:off x="3222" y="1204"/>
              <a:ext cx="22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83" name="Rectangle 46"/>
          <p:cNvSpPr>
            <a:spLocks noChangeArrowheads="1"/>
          </p:cNvSpPr>
          <p:nvPr/>
        </p:nvSpPr>
        <p:spPr bwMode="auto">
          <a:xfrm>
            <a:off x="4573588" y="2381250"/>
            <a:ext cx="2698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>
                <a:solidFill>
                  <a:srgbClr val="000000"/>
                </a:solidFill>
              </a:rPr>
              <a:t>. . .</a:t>
            </a:r>
            <a:endParaRPr lang="en-US" sz="2100" b="1"/>
          </a:p>
        </p:txBody>
      </p:sp>
      <p:sp>
        <p:nvSpPr>
          <p:cNvPr id="32784" name="Rectangle 57"/>
          <p:cNvSpPr>
            <a:spLocks noChangeArrowheads="1"/>
          </p:cNvSpPr>
          <p:nvPr/>
        </p:nvSpPr>
        <p:spPr bwMode="auto">
          <a:xfrm>
            <a:off x="644525" y="3657600"/>
            <a:ext cx="8226425" cy="106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/>
          <a:p>
            <a:pPr algn="just" defTabSz="966788"/>
            <a:r>
              <a:rPr lang="en-GB" sz="2100" b="1" dirty="0">
                <a:cs typeface="Times New Roman" pitchFamily="18" charset="0"/>
              </a:rPr>
              <a:t>Compiler</a:t>
            </a:r>
            <a:r>
              <a:rPr lang="en-GB" sz="2100" dirty="0">
                <a:cs typeface="Times New Roman" pitchFamily="18" charset="0"/>
              </a:rPr>
              <a:t> translates HLL program to assembly code/machine code</a:t>
            </a:r>
          </a:p>
          <a:p>
            <a:pPr algn="just" defTabSz="966788"/>
            <a:r>
              <a:rPr lang="en-GB" sz="2100" b="1" dirty="0">
                <a:cs typeface="Times New Roman" pitchFamily="18" charset="0"/>
              </a:rPr>
              <a:t>Linker</a:t>
            </a:r>
            <a:r>
              <a:rPr lang="en-GB" sz="2100" dirty="0">
                <a:cs typeface="Times New Roman" pitchFamily="18" charset="0"/>
              </a:rPr>
              <a:t> resolves external references (e.g., bring in code from libraries</a:t>
            </a:r>
            <a:r>
              <a:rPr lang="en-GB" sz="2100" dirty="0" smtClean="0">
                <a:cs typeface="Times New Roman" pitchFamily="18" charset="0"/>
              </a:rPr>
              <a:t>)</a:t>
            </a:r>
          </a:p>
          <a:p>
            <a:pPr algn="just" defTabSz="966788"/>
            <a:r>
              <a:rPr lang="en-GB" sz="2100" b="1" dirty="0" smtClean="0">
                <a:cs typeface="Times New Roman" pitchFamily="18" charset="0"/>
              </a:rPr>
              <a:t>Builder</a:t>
            </a:r>
            <a:r>
              <a:rPr lang="en-GB" sz="2100" dirty="0" smtClean="0">
                <a:cs typeface="Times New Roman" pitchFamily="18" charset="0"/>
              </a:rPr>
              <a:t>: Compiling and linking</a:t>
            </a:r>
            <a:endParaRPr lang="en-GB" sz="2100" dirty="0">
              <a:cs typeface="Times New Roman" pitchFamily="18" charset="0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685800" y="4720309"/>
            <a:ext cx="7848600" cy="1905486"/>
            <a:chOff x="-2" y="40"/>
            <a:chExt cx="4112" cy="1057"/>
          </a:xfrm>
        </p:grpSpPr>
        <p:grpSp>
          <p:nvGrpSpPr>
            <p:cNvPr id="32803" name="Group 79"/>
            <p:cNvGrpSpPr>
              <a:grpSpLocks/>
            </p:cNvGrpSpPr>
            <p:nvPr/>
          </p:nvGrpSpPr>
          <p:grpSpPr bwMode="auto">
            <a:xfrm>
              <a:off x="0" y="40"/>
              <a:ext cx="4108" cy="1055"/>
              <a:chOff x="0" y="40"/>
              <a:chExt cx="4108" cy="1055"/>
            </a:xfrm>
          </p:grpSpPr>
          <p:grpSp>
            <p:nvGrpSpPr>
              <p:cNvPr id="32805" name="Group 72"/>
              <p:cNvGrpSpPr>
                <a:grpSpLocks/>
              </p:cNvGrpSpPr>
              <p:nvPr/>
            </p:nvGrpSpPr>
            <p:grpSpPr bwMode="auto">
              <a:xfrm>
                <a:off x="0" y="40"/>
                <a:ext cx="2170" cy="421"/>
                <a:chOff x="0" y="40"/>
                <a:chExt cx="2170" cy="421"/>
              </a:xfrm>
            </p:grpSpPr>
            <p:sp>
              <p:nvSpPr>
                <p:cNvPr id="32815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40"/>
                  <a:ext cx="2084" cy="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573" tIns="57286" rIns="114573" bIns="57286"/>
                <a:lstStyle/>
                <a:p>
                  <a:pPr algn="ctr" defTabSz="966788"/>
                  <a:r>
                    <a:rPr lang="en-GB" sz="3000" dirty="0">
                      <a:cs typeface="Times New Roman" pitchFamily="18" charset="0"/>
                    </a:rPr>
                    <a:t>Advantages</a:t>
                  </a:r>
                  <a:endParaRPr lang="en-GB" sz="3000" dirty="0"/>
                </a:p>
              </p:txBody>
            </p:sp>
            <p:sp>
              <p:nvSpPr>
                <p:cNvPr id="32816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40"/>
                  <a:ext cx="2170" cy="4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14573" tIns="57286" rIns="114573" bIns="57286"/>
                <a:lstStyle/>
                <a:p>
                  <a:endParaRPr lang="en-US"/>
                </a:p>
              </p:txBody>
            </p:sp>
          </p:grpSp>
          <p:grpSp>
            <p:nvGrpSpPr>
              <p:cNvPr id="32806" name="Group 74"/>
              <p:cNvGrpSpPr>
                <a:grpSpLocks/>
              </p:cNvGrpSpPr>
              <p:nvPr/>
            </p:nvGrpSpPr>
            <p:grpSpPr bwMode="auto">
              <a:xfrm>
                <a:off x="2170" y="40"/>
                <a:ext cx="1938" cy="467"/>
                <a:chOff x="2170" y="40"/>
                <a:chExt cx="1938" cy="467"/>
              </a:xfrm>
            </p:grpSpPr>
            <p:sp>
              <p:nvSpPr>
                <p:cNvPr id="32813" name="Rectangle 68"/>
                <p:cNvSpPr>
                  <a:spLocks noChangeArrowheads="1"/>
                </p:cNvSpPr>
                <p:nvPr/>
              </p:nvSpPr>
              <p:spPr bwMode="auto">
                <a:xfrm>
                  <a:off x="2213" y="46"/>
                  <a:ext cx="1852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573" tIns="57286" rIns="114573" bIns="57286"/>
                <a:lstStyle/>
                <a:p>
                  <a:pPr algn="ctr" defTabSz="966788"/>
                  <a:r>
                    <a:rPr lang="en-GB" sz="3000" dirty="0">
                      <a:cs typeface="Times New Roman" pitchFamily="18" charset="0"/>
                    </a:rPr>
                    <a:t>Disadvantages</a:t>
                  </a:r>
                  <a:endParaRPr lang="en-GB" sz="3800" dirty="0"/>
                </a:p>
              </p:txBody>
            </p:sp>
            <p:sp>
              <p:nvSpPr>
                <p:cNvPr id="32814" name="Rectangle 73"/>
                <p:cNvSpPr>
                  <a:spLocks noChangeArrowheads="1"/>
                </p:cNvSpPr>
                <p:nvPr/>
              </p:nvSpPr>
              <p:spPr bwMode="auto">
                <a:xfrm>
                  <a:off x="2170" y="40"/>
                  <a:ext cx="1938" cy="42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14573" tIns="57286" rIns="114573" bIns="57286"/>
                <a:lstStyle/>
                <a:p>
                  <a:endParaRPr lang="en-US"/>
                </a:p>
              </p:txBody>
            </p:sp>
          </p:grpSp>
          <p:grpSp>
            <p:nvGrpSpPr>
              <p:cNvPr id="32807" name="Group 76"/>
              <p:cNvGrpSpPr>
                <a:grpSpLocks/>
              </p:cNvGrpSpPr>
              <p:nvPr/>
            </p:nvGrpSpPr>
            <p:grpSpPr bwMode="auto">
              <a:xfrm>
                <a:off x="0" y="461"/>
                <a:ext cx="2170" cy="634"/>
                <a:chOff x="0" y="461"/>
                <a:chExt cx="2170" cy="634"/>
              </a:xfrm>
            </p:grpSpPr>
            <p:sp>
              <p:nvSpPr>
                <p:cNvPr id="32811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461"/>
                  <a:ext cx="2084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573" tIns="57286" rIns="114573" bIns="57286"/>
                <a:lstStyle/>
                <a:p>
                  <a:pPr defTabSz="966788"/>
                  <a:r>
                    <a:rPr lang="en-GB" sz="2300">
                      <a:cs typeface="Times New Roman" pitchFamily="18" charset="0"/>
                    </a:rPr>
                    <a:t>Faster than interpretation</a:t>
                  </a:r>
                </a:p>
                <a:p>
                  <a:pPr defTabSz="966788"/>
                  <a:r>
                    <a:rPr lang="en-GB" sz="2300">
                      <a:cs typeface="Times New Roman" pitchFamily="18" charset="0"/>
                    </a:rPr>
                    <a:t>Good for multi-module programs</a:t>
                  </a:r>
                  <a:endParaRPr lang="en-GB" sz="2300"/>
                </a:p>
              </p:txBody>
            </p:sp>
            <p:sp>
              <p:nvSpPr>
                <p:cNvPr id="32812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217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14573" tIns="57286" rIns="114573" bIns="57286"/>
                <a:lstStyle/>
                <a:p>
                  <a:endParaRPr lang="en-US"/>
                </a:p>
              </p:txBody>
            </p:sp>
          </p:grpSp>
          <p:grpSp>
            <p:nvGrpSpPr>
              <p:cNvPr id="32808" name="Group 78"/>
              <p:cNvGrpSpPr>
                <a:grpSpLocks/>
              </p:cNvGrpSpPr>
              <p:nvPr/>
            </p:nvGrpSpPr>
            <p:grpSpPr bwMode="auto">
              <a:xfrm>
                <a:off x="2170" y="461"/>
                <a:ext cx="1938" cy="634"/>
                <a:chOff x="2170" y="461"/>
                <a:chExt cx="1938" cy="634"/>
              </a:xfrm>
            </p:grpSpPr>
            <p:sp>
              <p:nvSpPr>
                <p:cNvPr id="32809" name="Rectangle 70"/>
                <p:cNvSpPr>
                  <a:spLocks noChangeArrowheads="1"/>
                </p:cNvSpPr>
                <p:nvPr/>
              </p:nvSpPr>
              <p:spPr bwMode="auto">
                <a:xfrm>
                  <a:off x="2213" y="461"/>
                  <a:ext cx="1852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573" tIns="57286" rIns="114573" bIns="57286"/>
                <a:lstStyle/>
                <a:p>
                  <a:pPr algn="just" defTabSz="966788"/>
                  <a:r>
                    <a:rPr lang="en-GB" sz="2300" dirty="0">
                      <a:cs typeface="Times New Roman" pitchFamily="18" charset="0"/>
                    </a:rPr>
                    <a:t>Separate compilation phase</a:t>
                  </a:r>
                </a:p>
                <a:p>
                  <a:pPr algn="just" defTabSz="966788"/>
                  <a:r>
                    <a:rPr lang="en-GB" sz="2300" dirty="0">
                      <a:cs typeface="Times New Roman" pitchFamily="18" charset="0"/>
                    </a:rPr>
                    <a:t>May lose debugging info</a:t>
                  </a:r>
                  <a:endParaRPr lang="en-GB" sz="2300" dirty="0"/>
                </a:p>
              </p:txBody>
            </p:sp>
            <p:sp>
              <p:nvSpPr>
                <p:cNvPr id="32810" name="Rectangle 77"/>
                <p:cNvSpPr>
                  <a:spLocks noChangeArrowheads="1"/>
                </p:cNvSpPr>
                <p:nvPr/>
              </p:nvSpPr>
              <p:spPr bwMode="auto">
                <a:xfrm>
                  <a:off x="2170" y="461"/>
                  <a:ext cx="1938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14573" tIns="57286" rIns="114573" bIns="57286"/>
                <a:lstStyle/>
                <a:p>
                  <a:endParaRPr lang="en-US"/>
                </a:p>
              </p:txBody>
            </p:sp>
          </p:grpSp>
        </p:grpSp>
        <p:sp>
          <p:nvSpPr>
            <p:cNvPr id="32804" name="Rectangle 80"/>
            <p:cNvSpPr>
              <a:spLocks noChangeArrowheads="1"/>
            </p:cNvSpPr>
            <p:nvPr/>
          </p:nvSpPr>
          <p:spPr bwMode="auto">
            <a:xfrm>
              <a:off x="-2" y="40"/>
              <a:ext cx="4112" cy="1057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14573" tIns="57286" rIns="114573" bIns="57286"/>
            <a:lstStyle/>
            <a:p>
              <a:endParaRPr lang="en-US"/>
            </a:p>
          </p:txBody>
        </p:sp>
      </p:grpSp>
      <p:sp>
        <p:nvSpPr>
          <p:cNvPr id="32786" name="Line 82"/>
          <p:cNvSpPr>
            <a:spLocks noChangeShapeType="1"/>
          </p:cNvSpPr>
          <p:nvPr/>
        </p:nvSpPr>
        <p:spPr bwMode="auto">
          <a:xfrm>
            <a:off x="1516063" y="2417763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Freeform 83"/>
          <p:cNvSpPr>
            <a:spLocks/>
          </p:cNvSpPr>
          <p:nvPr/>
        </p:nvSpPr>
        <p:spPr bwMode="auto">
          <a:xfrm>
            <a:off x="887413" y="1628775"/>
            <a:ext cx="1235075" cy="838200"/>
          </a:xfrm>
          <a:custGeom>
            <a:avLst/>
            <a:gdLst>
              <a:gd name="T0" fmla="*/ 2147483647 w 735"/>
              <a:gd name="T1" fmla="*/ 0 h 499"/>
              <a:gd name="T2" fmla="*/ 2147483647 w 735"/>
              <a:gd name="T3" fmla="*/ 0 h 499"/>
              <a:gd name="T4" fmla="*/ 2147483647 w 735"/>
              <a:gd name="T5" fmla="*/ 2147483647 h 499"/>
              <a:gd name="T6" fmla="*/ 2147483647 w 735"/>
              <a:gd name="T7" fmla="*/ 2147483647 h 499"/>
              <a:gd name="T8" fmla="*/ 2147483647 w 735"/>
              <a:gd name="T9" fmla="*/ 2147483647 h 499"/>
              <a:gd name="T10" fmla="*/ 0 w 735"/>
              <a:gd name="T11" fmla="*/ 2147483647 h 499"/>
              <a:gd name="T12" fmla="*/ 2147483647 w 735"/>
              <a:gd name="T13" fmla="*/ 0 h 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5"/>
              <a:gd name="T22" fmla="*/ 0 h 499"/>
              <a:gd name="T23" fmla="*/ 735 w 735"/>
              <a:gd name="T24" fmla="*/ 499 h 4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5" h="499">
                <a:moveTo>
                  <a:pt x="184" y="0"/>
                </a:moveTo>
                <a:lnTo>
                  <a:pt x="551" y="0"/>
                </a:lnTo>
                <a:lnTo>
                  <a:pt x="735" y="255"/>
                </a:lnTo>
                <a:lnTo>
                  <a:pt x="551" y="499"/>
                </a:lnTo>
                <a:lnTo>
                  <a:pt x="184" y="499"/>
                </a:lnTo>
                <a:lnTo>
                  <a:pt x="0" y="255"/>
                </a:lnTo>
                <a:lnTo>
                  <a:pt x="184" y="0"/>
                </a:lnTo>
                <a:close/>
              </a:path>
            </a:pathLst>
          </a:custGeom>
          <a:solidFill>
            <a:schemeClr val="bg1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Rectangle 84"/>
          <p:cNvSpPr>
            <a:spLocks noChangeArrowheads="1"/>
          </p:cNvSpPr>
          <p:nvPr/>
        </p:nvSpPr>
        <p:spPr bwMode="auto">
          <a:xfrm>
            <a:off x="1157288" y="1731963"/>
            <a:ext cx="730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66788">
              <a:lnSpc>
                <a:spcPct val="90000"/>
              </a:lnSpc>
            </a:pPr>
            <a:r>
              <a:rPr lang="en-US" sz="1700">
                <a:solidFill>
                  <a:srgbClr val="000000"/>
                </a:solidFill>
              </a:rPr>
              <a:t>source</a:t>
            </a:r>
          </a:p>
          <a:p>
            <a:pPr algn="ctr" defTabSz="966788">
              <a:lnSpc>
                <a:spcPct val="90000"/>
              </a:lnSpc>
            </a:pPr>
            <a:r>
              <a:rPr lang="en-US" sz="17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2789" name="Line 86"/>
          <p:cNvSpPr>
            <a:spLocks noChangeShapeType="1"/>
          </p:cNvSpPr>
          <p:nvPr/>
        </p:nvSpPr>
        <p:spPr bwMode="auto">
          <a:xfrm>
            <a:off x="2016125" y="3143250"/>
            <a:ext cx="48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Rectangle 92"/>
          <p:cNvSpPr>
            <a:spLocks noChangeArrowheads="1"/>
          </p:cNvSpPr>
          <p:nvPr/>
        </p:nvSpPr>
        <p:spPr bwMode="auto">
          <a:xfrm>
            <a:off x="2500313" y="1611313"/>
            <a:ext cx="1176337" cy="735012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Rectangle 93"/>
          <p:cNvSpPr>
            <a:spLocks noChangeArrowheads="1"/>
          </p:cNvSpPr>
          <p:nvPr/>
        </p:nvSpPr>
        <p:spPr bwMode="auto">
          <a:xfrm>
            <a:off x="2634769" y="1841500"/>
            <a:ext cx="8704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 dirty="0">
                <a:solidFill>
                  <a:srgbClr val="000000"/>
                </a:solidFill>
              </a:rPr>
              <a:t>a</a:t>
            </a:r>
            <a:r>
              <a:rPr lang="en-US" sz="1700" dirty="0" smtClean="0">
                <a:solidFill>
                  <a:srgbClr val="000000"/>
                </a:solidFill>
              </a:rPr>
              <a:t>ssembler</a:t>
            </a:r>
            <a:endParaRPr lang="en-US" sz="2100" b="1" dirty="0"/>
          </a:p>
        </p:txBody>
      </p:sp>
      <p:sp>
        <p:nvSpPr>
          <p:cNvPr id="32792" name="Line 94"/>
          <p:cNvSpPr>
            <a:spLocks noChangeShapeType="1"/>
          </p:cNvSpPr>
          <p:nvPr/>
        </p:nvSpPr>
        <p:spPr bwMode="auto">
          <a:xfrm>
            <a:off x="3709988" y="201453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95"/>
          <p:cNvSpPr>
            <a:spLocks noChangeShapeType="1"/>
          </p:cNvSpPr>
          <p:nvPr/>
        </p:nvSpPr>
        <p:spPr bwMode="auto">
          <a:xfrm flipV="1">
            <a:off x="3063875" y="233680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Freeform 96"/>
          <p:cNvSpPr>
            <a:spLocks/>
          </p:cNvSpPr>
          <p:nvPr/>
        </p:nvSpPr>
        <p:spPr bwMode="auto">
          <a:xfrm>
            <a:off x="2474913" y="2708275"/>
            <a:ext cx="1235075" cy="838200"/>
          </a:xfrm>
          <a:custGeom>
            <a:avLst/>
            <a:gdLst>
              <a:gd name="T0" fmla="*/ 2147483647 w 735"/>
              <a:gd name="T1" fmla="*/ 0 h 499"/>
              <a:gd name="T2" fmla="*/ 2147483647 w 735"/>
              <a:gd name="T3" fmla="*/ 0 h 499"/>
              <a:gd name="T4" fmla="*/ 2147483647 w 735"/>
              <a:gd name="T5" fmla="*/ 2147483647 h 499"/>
              <a:gd name="T6" fmla="*/ 2147483647 w 735"/>
              <a:gd name="T7" fmla="*/ 2147483647 h 499"/>
              <a:gd name="T8" fmla="*/ 2147483647 w 735"/>
              <a:gd name="T9" fmla="*/ 2147483647 h 499"/>
              <a:gd name="T10" fmla="*/ 0 w 735"/>
              <a:gd name="T11" fmla="*/ 2147483647 h 499"/>
              <a:gd name="T12" fmla="*/ 2147483647 w 735"/>
              <a:gd name="T13" fmla="*/ 0 h 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5"/>
              <a:gd name="T22" fmla="*/ 0 h 499"/>
              <a:gd name="T23" fmla="*/ 735 w 735"/>
              <a:gd name="T24" fmla="*/ 499 h 4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5" h="499">
                <a:moveTo>
                  <a:pt x="184" y="0"/>
                </a:moveTo>
                <a:lnTo>
                  <a:pt x="551" y="0"/>
                </a:lnTo>
                <a:lnTo>
                  <a:pt x="735" y="255"/>
                </a:lnTo>
                <a:lnTo>
                  <a:pt x="551" y="499"/>
                </a:lnTo>
                <a:lnTo>
                  <a:pt x="184" y="499"/>
                </a:lnTo>
                <a:lnTo>
                  <a:pt x="0" y="255"/>
                </a:lnTo>
                <a:lnTo>
                  <a:pt x="184" y="0"/>
                </a:lnTo>
                <a:close/>
              </a:path>
            </a:pathLst>
          </a:custGeom>
          <a:solidFill>
            <a:schemeClr val="bg1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Rectangle 97"/>
          <p:cNvSpPr>
            <a:spLocks noChangeArrowheads="1"/>
          </p:cNvSpPr>
          <p:nvPr/>
        </p:nvSpPr>
        <p:spPr bwMode="auto">
          <a:xfrm>
            <a:off x="2705100" y="2901950"/>
            <a:ext cx="8032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66788">
              <a:lnSpc>
                <a:spcPct val="90000"/>
              </a:lnSpc>
            </a:pPr>
            <a:r>
              <a:rPr lang="en-US" sz="1700">
                <a:solidFill>
                  <a:srgbClr val="000000"/>
                </a:solidFill>
              </a:rPr>
              <a:t>assembly</a:t>
            </a:r>
          </a:p>
          <a:p>
            <a:pPr algn="ctr" defTabSz="966788">
              <a:lnSpc>
                <a:spcPct val="90000"/>
              </a:lnSpc>
            </a:pPr>
            <a:r>
              <a:rPr lang="en-US" sz="17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32796" name="Freeform 99"/>
          <p:cNvSpPr>
            <a:spLocks/>
          </p:cNvSpPr>
          <p:nvPr/>
        </p:nvSpPr>
        <p:spPr bwMode="auto">
          <a:xfrm>
            <a:off x="2016125" y="2257425"/>
            <a:ext cx="2257425" cy="725488"/>
          </a:xfrm>
          <a:custGeom>
            <a:avLst/>
            <a:gdLst>
              <a:gd name="T0" fmla="*/ 0 w 1344"/>
              <a:gd name="T1" fmla="*/ 2147483647 h 432"/>
              <a:gd name="T2" fmla="*/ 2147483647 w 1344"/>
              <a:gd name="T3" fmla="*/ 2147483647 h 432"/>
              <a:gd name="T4" fmla="*/ 2147483647 w 1344"/>
              <a:gd name="T5" fmla="*/ 2147483647 h 432"/>
              <a:gd name="T6" fmla="*/ 2147483647 w 1344"/>
              <a:gd name="T7" fmla="*/ 2147483647 h 432"/>
              <a:gd name="T8" fmla="*/ 2147483647 w 1344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432"/>
              <a:gd name="T17" fmla="*/ 1344 w 1344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432">
                <a:moveTo>
                  <a:pt x="0" y="432"/>
                </a:moveTo>
                <a:lnTo>
                  <a:pt x="192" y="432"/>
                </a:lnTo>
                <a:lnTo>
                  <a:pt x="192" y="192"/>
                </a:lnTo>
                <a:lnTo>
                  <a:pt x="1152" y="192"/>
                </a:lnTo>
                <a:lnTo>
                  <a:pt x="1344" y="0"/>
                </a:lnTo>
              </a:path>
            </a:pathLst>
          </a:custGeom>
          <a:noFill/>
          <a:ln w="28575" cmpd="sng">
            <a:solidFill>
              <a:schemeClr val="bg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Rectangle 100"/>
          <p:cNvSpPr>
            <a:spLocks noChangeArrowheads="1"/>
          </p:cNvSpPr>
          <p:nvPr/>
        </p:nvSpPr>
        <p:spPr bwMode="auto">
          <a:xfrm>
            <a:off x="950913" y="2732088"/>
            <a:ext cx="1096962" cy="733425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8" name="Rectangle 101"/>
          <p:cNvSpPr>
            <a:spLocks noChangeArrowheads="1"/>
          </p:cNvSpPr>
          <p:nvPr/>
        </p:nvSpPr>
        <p:spPr bwMode="auto">
          <a:xfrm>
            <a:off x="1062038" y="2962275"/>
            <a:ext cx="7667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700">
                <a:solidFill>
                  <a:srgbClr val="000000"/>
                </a:solidFill>
              </a:rPr>
              <a:t>compiler</a:t>
            </a:r>
            <a:endParaRPr lang="en-US" sz="2100" b="1"/>
          </a:p>
        </p:txBody>
      </p:sp>
      <p:sp>
        <p:nvSpPr>
          <p:cNvPr id="32799" name="Rectangle 102"/>
          <p:cNvSpPr>
            <a:spLocks noChangeArrowheads="1"/>
          </p:cNvSpPr>
          <p:nvPr/>
        </p:nvSpPr>
        <p:spPr bwMode="auto">
          <a:xfrm>
            <a:off x="7165975" y="1676400"/>
            <a:ext cx="1336675" cy="762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runtime or </a:t>
            </a:r>
          </a:p>
          <a:p>
            <a:pPr algn="ctr"/>
            <a:r>
              <a:rPr lang="en-US" sz="2000" dirty="0"/>
              <a:t>hardware</a:t>
            </a:r>
          </a:p>
        </p:txBody>
      </p:sp>
      <p:grpSp>
        <p:nvGrpSpPr>
          <p:cNvPr id="32800" name="Group 103"/>
          <p:cNvGrpSpPr>
            <a:grpSpLocks/>
          </p:cNvGrpSpPr>
          <p:nvPr/>
        </p:nvGrpSpPr>
        <p:grpSpPr bwMode="auto">
          <a:xfrm>
            <a:off x="6629400" y="1962150"/>
            <a:ext cx="536575" cy="166688"/>
            <a:chOff x="2320" y="1360"/>
            <a:chExt cx="208" cy="64"/>
          </a:xfrm>
        </p:grpSpPr>
        <p:sp>
          <p:nvSpPr>
            <p:cNvPr id="32801" name="Freeform 104"/>
            <p:cNvSpPr>
              <a:spLocks/>
            </p:cNvSpPr>
            <p:nvPr/>
          </p:nvSpPr>
          <p:spPr bwMode="auto">
            <a:xfrm>
              <a:off x="2440" y="1360"/>
              <a:ext cx="88" cy="64"/>
            </a:xfrm>
            <a:custGeom>
              <a:avLst/>
              <a:gdLst>
                <a:gd name="T0" fmla="*/ 88 w 88"/>
                <a:gd name="T1" fmla="*/ 32 h 64"/>
                <a:gd name="T2" fmla="*/ 0 w 88"/>
                <a:gd name="T3" fmla="*/ 64 h 64"/>
                <a:gd name="T4" fmla="*/ 0 w 88"/>
                <a:gd name="T5" fmla="*/ 0 h 64"/>
                <a:gd name="T6" fmla="*/ 88 w 88"/>
                <a:gd name="T7" fmla="*/ 32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64"/>
                <a:gd name="T14" fmla="*/ 88 w 88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64">
                  <a:moveTo>
                    <a:pt x="88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8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105"/>
            <p:cNvSpPr>
              <a:spLocks noChangeShapeType="1"/>
            </p:cNvSpPr>
            <p:nvPr/>
          </p:nvSpPr>
          <p:spPr bwMode="auto">
            <a:xfrm flipH="1">
              <a:off x="2320" y="1392"/>
              <a:ext cx="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Processing: Intermediate Code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806450" y="4675188"/>
            <a:ext cx="78216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/>
          <a:p>
            <a:pPr marL="484188" indent="-484188" algn="just" defTabSz="966788">
              <a:tabLst>
                <a:tab pos="484188" algn="l"/>
              </a:tabLst>
            </a:pPr>
            <a:r>
              <a:rPr lang="en-GB" sz="2500">
                <a:cs typeface="Times New Roman" pitchFamily="18" charset="0"/>
              </a:rPr>
              <a:t>Advantages:</a:t>
            </a:r>
          </a:p>
          <a:p>
            <a:pPr marL="484188" indent="-484188" algn="just" defTabSz="966788">
              <a:buFontTx/>
              <a:buChar char="•"/>
              <a:tabLst>
                <a:tab pos="484188" algn="l"/>
              </a:tabLst>
            </a:pPr>
            <a:r>
              <a:rPr lang="en-GB" sz="2500">
                <a:cs typeface="Times New Roman" pitchFamily="18" charset="0"/>
              </a:rPr>
              <a:t>A single compiler for all machines</a:t>
            </a:r>
          </a:p>
          <a:p>
            <a:pPr marL="484188" indent="-484188" algn="just" defTabSz="966788">
              <a:buFontTx/>
              <a:buChar char="•"/>
              <a:tabLst>
                <a:tab pos="484188" algn="l"/>
              </a:tabLst>
            </a:pPr>
            <a:r>
              <a:rPr lang="en-GB" sz="2500">
                <a:cs typeface="Times New Roman" pitchFamily="18" charset="0"/>
              </a:rPr>
              <a:t>A small virtual machine (interpreter) that even fits in a web browser — the bytecode can be linked in an HTML document as an object.</a:t>
            </a:r>
            <a:endParaRPr lang="en-GB" sz="2500"/>
          </a:p>
        </p:txBody>
      </p:sp>
      <p:sp>
        <p:nvSpPr>
          <p:cNvPr id="33796" name="Text Box 37"/>
          <p:cNvSpPr txBox="1">
            <a:spLocks noChangeArrowheads="1"/>
          </p:cNvSpPr>
          <p:nvPr/>
        </p:nvSpPr>
        <p:spPr bwMode="auto">
          <a:xfrm>
            <a:off x="530225" y="762000"/>
            <a:ext cx="80803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/>
              <a:t>Intermediate code concept was implemented in an early version of Pascal (P-Code) in 70’s to simplify the compiler design. Java uses an intermediate code to make the language &amp; compiler machine-independent: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76200" y="2660650"/>
            <a:ext cx="8807450" cy="2555875"/>
            <a:chOff x="48" y="1676"/>
            <a:chExt cx="5548" cy="1610"/>
          </a:xfrm>
        </p:grpSpPr>
        <p:sp>
          <p:nvSpPr>
            <p:cNvPr id="33798" name="Rectangle 15"/>
            <p:cNvSpPr>
              <a:spLocks noChangeArrowheads="1"/>
            </p:cNvSpPr>
            <p:nvPr/>
          </p:nvSpPr>
          <p:spPr bwMode="auto">
            <a:xfrm>
              <a:off x="2429" y="2530"/>
              <a:ext cx="60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 dirty="0">
                  <a:solidFill>
                    <a:srgbClr val="0000FF"/>
                  </a:solidFill>
                </a:rPr>
                <a:t>bytecode</a:t>
              </a:r>
              <a:endParaRPr lang="en-US" sz="38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33799" name="Group 18"/>
            <p:cNvGrpSpPr>
              <a:grpSpLocks/>
            </p:cNvGrpSpPr>
            <p:nvPr/>
          </p:nvGrpSpPr>
          <p:grpSpPr bwMode="auto">
            <a:xfrm>
              <a:off x="912" y="1953"/>
              <a:ext cx="363" cy="104"/>
              <a:chOff x="1592" y="1376"/>
              <a:chExt cx="224" cy="64"/>
            </a:xfrm>
          </p:grpSpPr>
          <p:sp>
            <p:nvSpPr>
              <p:cNvPr id="33822" name="Freeform 16"/>
              <p:cNvSpPr>
                <a:spLocks/>
              </p:cNvSpPr>
              <p:nvPr/>
            </p:nvSpPr>
            <p:spPr bwMode="auto">
              <a:xfrm>
                <a:off x="1728" y="1376"/>
                <a:ext cx="88" cy="64"/>
              </a:xfrm>
              <a:custGeom>
                <a:avLst/>
                <a:gdLst>
                  <a:gd name="T0" fmla="*/ 88 w 88"/>
                  <a:gd name="T1" fmla="*/ 32 h 64"/>
                  <a:gd name="T2" fmla="*/ 0 w 88"/>
                  <a:gd name="T3" fmla="*/ 64 h 64"/>
                  <a:gd name="T4" fmla="*/ 0 w 88"/>
                  <a:gd name="T5" fmla="*/ 0 h 64"/>
                  <a:gd name="T6" fmla="*/ 88 w 88"/>
                  <a:gd name="T7" fmla="*/ 32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64"/>
                  <a:gd name="T14" fmla="*/ 88 w 88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64">
                    <a:moveTo>
                      <a:pt x="88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88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3" name="Line 17"/>
              <p:cNvSpPr>
                <a:spLocks noChangeShapeType="1"/>
              </p:cNvSpPr>
              <p:nvPr/>
            </p:nvSpPr>
            <p:spPr bwMode="auto">
              <a:xfrm flipH="1">
                <a:off x="1592" y="1408"/>
                <a:ext cx="20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00" name="Group 21"/>
            <p:cNvGrpSpPr>
              <a:grpSpLocks/>
            </p:cNvGrpSpPr>
            <p:nvPr/>
          </p:nvGrpSpPr>
          <p:grpSpPr bwMode="auto">
            <a:xfrm>
              <a:off x="1920" y="1952"/>
              <a:ext cx="338" cy="105"/>
              <a:chOff x="2320" y="1360"/>
              <a:chExt cx="208" cy="64"/>
            </a:xfrm>
          </p:grpSpPr>
          <p:sp>
            <p:nvSpPr>
              <p:cNvPr id="33820" name="Freeform 19"/>
              <p:cNvSpPr>
                <a:spLocks/>
              </p:cNvSpPr>
              <p:nvPr/>
            </p:nvSpPr>
            <p:spPr bwMode="auto">
              <a:xfrm>
                <a:off x="2440" y="1360"/>
                <a:ext cx="88" cy="64"/>
              </a:xfrm>
              <a:custGeom>
                <a:avLst/>
                <a:gdLst>
                  <a:gd name="T0" fmla="*/ 88 w 88"/>
                  <a:gd name="T1" fmla="*/ 32 h 64"/>
                  <a:gd name="T2" fmla="*/ 0 w 88"/>
                  <a:gd name="T3" fmla="*/ 64 h 64"/>
                  <a:gd name="T4" fmla="*/ 0 w 88"/>
                  <a:gd name="T5" fmla="*/ 0 h 64"/>
                  <a:gd name="T6" fmla="*/ 88 w 88"/>
                  <a:gd name="T7" fmla="*/ 32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64"/>
                  <a:gd name="T14" fmla="*/ 88 w 88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64">
                    <a:moveTo>
                      <a:pt x="88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88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1" name="Line 20"/>
              <p:cNvSpPr>
                <a:spLocks noChangeShapeType="1"/>
              </p:cNvSpPr>
              <p:nvPr/>
            </p:nvSpPr>
            <p:spPr bwMode="auto">
              <a:xfrm flipH="1">
                <a:off x="2320" y="1392"/>
                <a:ext cx="18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1" name="Rectangle 28"/>
            <p:cNvSpPr>
              <a:spLocks noChangeArrowheads="1"/>
            </p:cNvSpPr>
            <p:nvPr/>
          </p:nvSpPr>
          <p:spPr bwMode="auto">
            <a:xfrm>
              <a:off x="96" y="2530"/>
              <a:ext cx="91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Java program</a:t>
              </a:r>
              <a:endParaRPr lang="en-US" sz="3800" b="1"/>
            </a:p>
          </p:txBody>
        </p:sp>
        <p:sp>
          <p:nvSpPr>
            <p:cNvPr id="33802" name="Rectangle 29"/>
            <p:cNvSpPr>
              <a:spLocks noChangeArrowheads="1"/>
            </p:cNvSpPr>
            <p:nvPr/>
          </p:nvSpPr>
          <p:spPr bwMode="auto">
            <a:xfrm>
              <a:off x="1440" y="2530"/>
              <a:ext cx="35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javac</a:t>
              </a:r>
              <a:endParaRPr lang="en-US" sz="3800" b="1"/>
            </a:p>
          </p:txBody>
        </p:sp>
        <p:sp>
          <p:nvSpPr>
            <p:cNvPr id="33803" name="Rectangle 32"/>
            <p:cNvSpPr>
              <a:spLocks noChangeArrowheads="1"/>
            </p:cNvSpPr>
            <p:nvPr/>
          </p:nvSpPr>
          <p:spPr bwMode="auto">
            <a:xfrm>
              <a:off x="3360" y="2478"/>
              <a:ext cx="1394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66788"/>
              <a:r>
                <a:rPr lang="en-US" sz="2100">
                  <a:solidFill>
                    <a:srgbClr val="000000"/>
                  </a:solidFill>
                </a:rPr>
                <a:t>Java virtual machine</a:t>
              </a:r>
            </a:p>
            <a:p>
              <a:pPr algn="ctr" defTabSz="966788"/>
              <a:r>
                <a:rPr lang="en-US" sz="2100">
                  <a:solidFill>
                    <a:srgbClr val="000000"/>
                  </a:solidFill>
                </a:rPr>
                <a:t>Interpreter on a </a:t>
              </a:r>
            </a:p>
            <a:p>
              <a:pPr algn="ctr" defTabSz="966788"/>
              <a:r>
                <a:rPr lang="en-US" sz="2100">
                  <a:solidFill>
                    <a:srgbClr val="000000"/>
                  </a:solidFill>
                </a:rPr>
                <a:t>specific machine</a:t>
              </a:r>
              <a:endParaRPr lang="en-US" sz="3800" b="1"/>
            </a:p>
            <a:p>
              <a:pPr algn="ctr" defTabSz="966788"/>
              <a:endParaRPr lang="en-US" sz="2100">
                <a:solidFill>
                  <a:srgbClr val="000000"/>
                </a:solidFill>
              </a:endParaRPr>
            </a:p>
          </p:txBody>
        </p:sp>
        <p:sp>
          <p:nvSpPr>
            <p:cNvPr id="33804" name="Rectangle 40"/>
            <p:cNvSpPr>
              <a:spLocks noChangeArrowheads="1"/>
            </p:cNvSpPr>
            <p:nvPr/>
          </p:nvSpPr>
          <p:spPr bwMode="auto">
            <a:xfrm>
              <a:off x="1269" y="1722"/>
              <a:ext cx="651" cy="5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5" name="Group 41"/>
            <p:cNvGrpSpPr>
              <a:grpSpLocks/>
            </p:cNvGrpSpPr>
            <p:nvPr/>
          </p:nvGrpSpPr>
          <p:grpSpPr bwMode="auto">
            <a:xfrm>
              <a:off x="3270" y="1952"/>
              <a:ext cx="338" cy="105"/>
              <a:chOff x="2320" y="1360"/>
              <a:chExt cx="208" cy="64"/>
            </a:xfrm>
          </p:grpSpPr>
          <p:sp>
            <p:nvSpPr>
              <p:cNvPr id="33818" name="Freeform 42"/>
              <p:cNvSpPr>
                <a:spLocks/>
              </p:cNvSpPr>
              <p:nvPr/>
            </p:nvSpPr>
            <p:spPr bwMode="auto">
              <a:xfrm>
                <a:off x="2440" y="1360"/>
                <a:ext cx="88" cy="64"/>
              </a:xfrm>
              <a:custGeom>
                <a:avLst/>
                <a:gdLst>
                  <a:gd name="T0" fmla="*/ 88 w 88"/>
                  <a:gd name="T1" fmla="*/ 32 h 64"/>
                  <a:gd name="T2" fmla="*/ 0 w 88"/>
                  <a:gd name="T3" fmla="*/ 64 h 64"/>
                  <a:gd name="T4" fmla="*/ 0 w 88"/>
                  <a:gd name="T5" fmla="*/ 0 h 64"/>
                  <a:gd name="T6" fmla="*/ 88 w 88"/>
                  <a:gd name="T7" fmla="*/ 32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64"/>
                  <a:gd name="T14" fmla="*/ 88 w 88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64">
                    <a:moveTo>
                      <a:pt x="88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88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9" name="Line 43"/>
              <p:cNvSpPr>
                <a:spLocks noChangeShapeType="1"/>
              </p:cNvSpPr>
              <p:nvPr/>
            </p:nvSpPr>
            <p:spPr bwMode="auto">
              <a:xfrm flipH="1">
                <a:off x="2320" y="1392"/>
                <a:ext cx="18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6" name="Rectangle 44"/>
            <p:cNvSpPr>
              <a:spLocks noChangeArrowheads="1"/>
            </p:cNvSpPr>
            <p:nvPr/>
          </p:nvSpPr>
          <p:spPr bwMode="auto">
            <a:xfrm>
              <a:off x="4754" y="1712"/>
              <a:ext cx="842" cy="5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800">
                  <a:solidFill>
                    <a:srgbClr val="000000"/>
                  </a:solidFill>
                </a:rPr>
                <a:t>Simulator</a:t>
              </a:r>
            </a:p>
            <a:p>
              <a:pPr algn="ctr"/>
              <a:r>
                <a:rPr lang="en-US" sz="1800">
                  <a:solidFill>
                    <a:srgbClr val="000000"/>
                  </a:solidFill>
                </a:rPr>
                <a:t>or Hardware</a:t>
              </a:r>
            </a:p>
          </p:txBody>
        </p:sp>
        <p:grpSp>
          <p:nvGrpSpPr>
            <p:cNvPr id="33807" name="Group 46"/>
            <p:cNvGrpSpPr>
              <a:grpSpLocks/>
            </p:cNvGrpSpPr>
            <p:nvPr/>
          </p:nvGrpSpPr>
          <p:grpSpPr bwMode="auto">
            <a:xfrm>
              <a:off x="4416" y="1956"/>
              <a:ext cx="338" cy="105"/>
              <a:chOff x="2320" y="1360"/>
              <a:chExt cx="208" cy="64"/>
            </a:xfrm>
          </p:grpSpPr>
          <p:sp>
            <p:nvSpPr>
              <p:cNvPr id="33816" name="Freeform 47"/>
              <p:cNvSpPr>
                <a:spLocks/>
              </p:cNvSpPr>
              <p:nvPr/>
            </p:nvSpPr>
            <p:spPr bwMode="auto">
              <a:xfrm>
                <a:off x="2440" y="1360"/>
                <a:ext cx="88" cy="64"/>
              </a:xfrm>
              <a:custGeom>
                <a:avLst/>
                <a:gdLst>
                  <a:gd name="T0" fmla="*/ 88 w 88"/>
                  <a:gd name="T1" fmla="*/ 32 h 64"/>
                  <a:gd name="T2" fmla="*/ 0 w 88"/>
                  <a:gd name="T3" fmla="*/ 64 h 64"/>
                  <a:gd name="T4" fmla="*/ 0 w 88"/>
                  <a:gd name="T5" fmla="*/ 0 h 64"/>
                  <a:gd name="T6" fmla="*/ 88 w 88"/>
                  <a:gd name="T7" fmla="*/ 32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64"/>
                  <a:gd name="T14" fmla="*/ 88 w 88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64">
                    <a:moveTo>
                      <a:pt x="88" y="32"/>
                    </a:moveTo>
                    <a:lnTo>
                      <a:pt x="0" y="64"/>
                    </a:lnTo>
                    <a:lnTo>
                      <a:pt x="0" y="0"/>
                    </a:lnTo>
                    <a:lnTo>
                      <a:pt x="88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7" name="Line 48"/>
              <p:cNvSpPr>
                <a:spLocks noChangeShapeType="1"/>
              </p:cNvSpPr>
              <p:nvPr/>
            </p:nvSpPr>
            <p:spPr bwMode="auto">
              <a:xfrm flipH="1">
                <a:off x="2320" y="1392"/>
                <a:ext cx="18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8" name="Freeform 49"/>
            <p:cNvSpPr>
              <a:spLocks/>
            </p:cNvSpPr>
            <p:nvPr/>
          </p:nvSpPr>
          <p:spPr bwMode="auto">
            <a:xfrm>
              <a:off x="48" y="1676"/>
              <a:ext cx="933" cy="644"/>
            </a:xfrm>
            <a:custGeom>
              <a:avLst/>
              <a:gdLst>
                <a:gd name="T0" fmla="*/ 28968 w 576"/>
                <a:gd name="T1" fmla="*/ 0 h 391"/>
                <a:gd name="T2" fmla="*/ 87077 w 576"/>
                <a:gd name="T3" fmla="*/ 0 h 391"/>
                <a:gd name="T4" fmla="*/ 115987 w 576"/>
                <a:gd name="T5" fmla="*/ 48372 h 391"/>
                <a:gd name="T6" fmla="*/ 87077 w 576"/>
                <a:gd name="T7" fmla="*/ 94671 h 391"/>
                <a:gd name="T8" fmla="*/ 28968 w 576"/>
                <a:gd name="T9" fmla="*/ 94671 h 391"/>
                <a:gd name="T10" fmla="*/ 0 w 576"/>
                <a:gd name="T11" fmla="*/ 48372 h 391"/>
                <a:gd name="T12" fmla="*/ 28968 w 576"/>
                <a:gd name="T13" fmla="*/ 0 h 3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391"/>
                <a:gd name="T23" fmla="*/ 576 w 576"/>
                <a:gd name="T24" fmla="*/ 391 h 3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391">
                  <a:moveTo>
                    <a:pt x="144" y="0"/>
                  </a:moveTo>
                  <a:lnTo>
                    <a:pt x="432" y="0"/>
                  </a:lnTo>
                  <a:lnTo>
                    <a:pt x="576" y="200"/>
                  </a:lnTo>
                  <a:lnTo>
                    <a:pt x="432" y="391"/>
                  </a:lnTo>
                  <a:lnTo>
                    <a:pt x="144" y="391"/>
                  </a:lnTo>
                  <a:lnTo>
                    <a:pt x="0" y="20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Rectangle 50"/>
            <p:cNvSpPr>
              <a:spLocks noChangeArrowheads="1"/>
            </p:cNvSpPr>
            <p:nvPr/>
          </p:nvSpPr>
          <p:spPr bwMode="auto">
            <a:xfrm>
              <a:off x="255" y="1755"/>
              <a:ext cx="43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source</a:t>
              </a:r>
              <a:endParaRPr lang="en-US" sz="3800" b="1"/>
            </a:p>
          </p:txBody>
        </p:sp>
        <p:sp>
          <p:nvSpPr>
            <p:cNvPr id="33810" name="Rectangle 51"/>
            <p:cNvSpPr>
              <a:spLocks noChangeArrowheads="1"/>
            </p:cNvSpPr>
            <p:nvPr/>
          </p:nvSpPr>
          <p:spPr bwMode="auto">
            <a:xfrm>
              <a:off x="191" y="1938"/>
              <a:ext cx="57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program</a:t>
              </a:r>
              <a:endParaRPr lang="en-US" sz="3800" b="1"/>
            </a:p>
          </p:txBody>
        </p:sp>
        <p:sp>
          <p:nvSpPr>
            <p:cNvPr id="33811" name="Freeform 53"/>
            <p:cNvSpPr>
              <a:spLocks/>
            </p:cNvSpPr>
            <p:nvPr/>
          </p:nvSpPr>
          <p:spPr bwMode="auto">
            <a:xfrm>
              <a:off x="2235" y="1688"/>
              <a:ext cx="1080" cy="619"/>
            </a:xfrm>
            <a:custGeom>
              <a:avLst/>
              <a:gdLst>
                <a:gd name="T0" fmla="*/ 97787 w 600"/>
                <a:gd name="T1" fmla="*/ 0 h 375"/>
                <a:gd name="T2" fmla="*/ 287874 w 600"/>
                <a:gd name="T3" fmla="*/ 0 h 375"/>
                <a:gd name="T4" fmla="*/ 385567 w 600"/>
                <a:gd name="T5" fmla="*/ 47571 h 375"/>
                <a:gd name="T6" fmla="*/ 287874 w 600"/>
                <a:gd name="T7" fmla="*/ 92989 h 375"/>
                <a:gd name="T8" fmla="*/ 97787 w 600"/>
                <a:gd name="T9" fmla="*/ 92989 h 375"/>
                <a:gd name="T10" fmla="*/ 0 w 600"/>
                <a:gd name="T11" fmla="*/ 47571 h 375"/>
                <a:gd name="T12" fmla="*/ 97787 w 600"/>
                <a:gd name="T13" fmla="*/ 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0"/>
                <a:gd name="T22" fmla="*/ 0 h 375"/>
                <a:gd name="T23" fmla="*/ 600 w 600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0" h="375">
                  <a:moveTo>
                    <a:pt x="152" y="0"/>
                  </a:moveTo>
                  <a:lnTo>
                    <a:pt x="448" y="0"/>
                  </a:lnTo>
                  <a:lnTo>
                    <a:pt x="600" y="192"/>
                  </a:lnTo>
                  <a:lnTo>
                    <a:pt x="448" y="375"/>
                  </a:lnTo>
                  <a:lnTo>
                    <a:pt x="152" y="375"/>
                  </a:lnTo>
                  <a:lnTo>
                    <a:pt x="0" y="19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DFFDD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Rectangle 54"/>
            <p:cNvSpPr>
              <a:spLocks noChangeArrowheads="1"/>
            </p:cNvSpPr>
            <p:nvPr/>
          </p:nvSpPr>
          <p:spPr bwMode="auto">
            <a:xfrm>
              <a:off x="2370" y="1834"/>
              <a:ext cx="84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66788"/>
              <a:r>
                <a:rPr lang="en-US" sz="2100">
                  <a:solidFill>
                    <a:srgbClr val="000000"/>
                  </a:solidFill>
                </a:rPr>
                <a:t>intermediate</a:t>
              </a:r>
            </a:p>
            <a:p>
              <a:pPr algn="ctr" defTabSz="966788"/>
              <a:r>
                <a:rPr lang="en-US" sz="2100">
                  <a:solidFill>
                    <a:srgbClr val="000000"/>
                  </a:solidFill>
                </a:rPr>
                <a:t>code</a:t>
              </a:r>
              <a:endParaRPr lang="en-US" sz="3800" b="1"/>
            </a:p>
          </p:txBody>
        </p:sp>
        <p:sp>
          <p:nvSpPr>
            <p:cNvPr id="33813" name="Rectangle 55"/>
            <p:cNvSpPr>
              <a:spLocks noChangeArrowheads="1"/>
            </p:cNvSpPr>
            <p:nvPr/>
          </p:nvSpPr>
          <p:spPr bwMode="auto">
            <a:xfrm>
              <a:off x="3608" y="1708"/>
              <a:ext cx="842" cy="5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Rectangle 56"/>
            <p:cNvSpPr>
              <a:spLocks noChangeArrowheads="1"/>
            </p:cNvSpPr>
            <p:nvPr/>
          </p:nvSpPr>
          <p:spPr bwMode="auto">
            <a:xfrm>
              <a:off x="3752" y="1781"/>
              <a:ext cx="57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Virtual</a:t>
              </a:r>
            </a:p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machine</a:t>
              </a:r>
            </a:p>
          </p:txBody>
        </p:sp>
        <p:sp>
          <p:nvSpPr>
            <p:cNvPr id="33815" name="Rectangle 57"/>
            <p:cNvSpPr>
              <a:spLocks noChangeArrowheads="1"/>
            </p:cNvSpPr>
            <p:nvPr/>
          </p:nvSpPr>
          <p:spPr bwMode="auto">
            <a:xfrm>
              <a:off x="1296" y="1900"/>
              <a:ext cx="60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solidFill>
                    <a:srgbClr val="000000"/>
                  </a:solidFill>
                </a:rPr>
                <a:t>compiler</a:t>
              </a:r>
              <a:endParaRPr lang="en-US" sz="3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152400" y="2133600"/>
            <a:ext cx="8915400" cy="3886200"/>
            <a:chOff x="96" y="1344"/>
            <a:chExt cx="5616" cy="2448"/>
          </a:xfrm>
        </p:grpSpPr>
        <p:sp>
          <p:nvSpPr>
            <p:cNvPr id="34851" name="Rectangle 185"/>
            <p:cNvSpPr>
              <a:spLocks noChangeArrowheads="1"/>
            </p:cNvSpPr>
            <p:nvPr/>
          </p:nvSpPr>
          <p:spPr bwMode="auto">
            <a:xfrm flipV="1">
              <a:off x="96" y="1344"/>
              <a:ext cx="5616" cy="2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Freeform 196"/>
            <p:cNvSpPr>
              <a:spLocks/>
            </p:cNvSpPr>
            <p:nvPr/>
          </p:nvSpPr>
          <p:spPr bwMode="auto">
            <a:xfrm>
              <a:off x="624" y="2746"/>
              <a:ext cx="564" cy="254"/>
            </a:xfrm>
            <a:custGeom>
              <a:avLst/>
              <a:gdLst>
                <a:gd name="T0" fmla="*/ 114 w 576"/>
                <a:gd name="T1" fmla="*/ 0 h 391"/>
                <a:gd name="T2" fmla="*/ 343 w 576"/>
                <a:gd name="T3" fmla="*/ 0 h 391"/>
                <a:gd name="T4" fmla="*/ 457 w 576"/>
                <a:gd name="T5" fmla="*/ 2 h 391"/>
                <a:gd name="T6" fmla="*/ 343 w 576"/>
                <a:gd name="T7" fmla="*/ 3 h 391"/>
                <a:gd name="T8" fmla="*/ 114 w 576"/>
                <a:gd name="T9" fmla="*/ 3 h 391"/>
                <a:gd name="T10" fmla="*/ 0 w 576"/>
                <a:gd name="T11" fmla="*/ 2 h 391"/>
                <a:gd name="T12" fmla="*/ 114 w 576"/>
                <a:gd name="T13" fmla="*/ 0 h 3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391"/>
                <a:gd name="T23" fmla="*/ 576 w 576"/>
                <a:gd name="T24" fmla="*/ 391 h 3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391">
                  <a:moveTo>
                    <a:pt x="144" y="0"/>
                  </a:moveTo>
                  <a:lnTo>
                    <a:pt x="432" y="0"/>
                  </a:lnTo>
                  <a:lnTo>
                    <a:pt x="576" y="200"/>
                  </a:lnTo>
                  <a:lnTo>
                    <a:pt x="432" y="391"/>
                  </a:lnTo>
                  <a:lnTo>
                    <a:pt x="144" y="391"/>
                  </a:lnTo>
                  <a:lnTo>
                    <a:pt x="0" y="200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Rectangle 197"/>
            <p:cNvSpPr>
              <a:spLocks noChangeArrowheads="1"/>
            </p:cNvSpPr>
            <p:nvPr/>
          </p:nvSpPr>
          <p:spPr bwMode="auto">
            <a:xfrm>
              <a:off x="720" y="2774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800" dirty="0" smtClean="0">
                  <a:solidFill>
                    <a:srgbClr val="000000"/>
                  </a:solidFill>
                </a:rPr>
                <a:t>Python</a:t>
              </a:r>
              <a:endParaRPr lang="en-US" sz="1800" b="1" dirty="0"/>
            </a:p>
          </p:txBody>
        </p:sp>
        <p:sp>
          <p:nvSpPr>
            <p:cNvPr id="34854" name="Line 201"/>
            <p:cNvSpPr>
              <a:spLocks noChangeShapeType="1"/>
            </p:cNvSpPr>
            <p:nvPr/>
          </p:nvSpPr>
          <p:spPr bwMode="auto">
            <a:xfrm flipV="1">
              <a:off x="2238" y="2484"/>
              <a:ext cx="703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202"/>
            <p:cNvSpPr>
              <a:spLocks noChangeShapeType="1"/>
            </p:cNvSpPr>
            <p:nvPr/>
          </p:nvSpPr>
          <p:spPr bwMode="auto">
            <a:xfrm flipV="1">
              <a:off x="2304" y="2564"/>
              <a:ext cx="687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Freeform 203"/>
            <p:cNvSpPr>
              <a:spLocks/>
            </p:cNvSpPr>
            <p:nvPr/>
          </p:nvSpPr>
          <p:spPr bwMode="auto">
            <a:xfrm>
              <a:off x="192" y="2434"/>
              <a:ext cx="672" cy="254"/>
            </a:xfrm>
            <a:custGeom>
              <a:avLst/>
              <a:gdLst>
                <a:gd name="T0" fmla="*/ 789 w 576"/>
                <a:gd name="T1" fmla="*/ 0 h 391"/>
                <a:gd name="T2" fmla="*/ 2354 w 576"/>
                <a:gd name="T3" fmla="*/ 0 h 391"/>
                <a:gd name="T4" fmla="*/ 3142 w 576"/>
                <a:gd name="T5" fmla="*/ 2 h 391"/>
                <a:gd name="T6" fmla="*/ 2354 w 576"/>
                <a:gd name="T7" fmla="*/ 3 h 391"/>
                <a:gd name="T8" fmla="*/ 789 w 576"/>
                <a:gd name="T9" fmla="*/ 3 h 391"/>
                <a:gd name="T10" fmla="*/ 0 w 576"/>
                <a:gd name="T11" fmla="*/ 2 h 391"/>
                <a:gd name="T12" fmla="*/ 789 w 576"/>
                <a:gd name="T13" fmla="*/ 0 h 3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391"/>
                <a:gd name="T23" fmla="*/ 576 w 576"/>
                <a:gd name="T24" fmla="*/ 391 h 3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391">
                  <a:moveTo>
                    <a:pt x="144" y="0"/>
                  </a:moveTo>
                  <a:lnTo>
                    <a:pt x="432" y="0"/>
                  </a:lnTo>
                  <a:lnTo>
                    <a:pt x="576" y="200"/>
                  </a:lnTo>
                  <a:lnTo>
                    <a:pt x="432" y="391"/>
                  </a:lnTo>
                  <a:lnTo>
                    <a:pt x="144" y="391"/>
                  </a:lnTo>
                  <a:lnTo>
                    <a:pt x="0" y="200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Rectangle 204"/>
            <p:cNvSpPr>
              <a:spLocks noChangeArrowheads="1"/>
            </p:cNvSpPr>
            <p:nvPr/>
          </p:nvSpPr>
          <p:spPr bwMode="auto">
            <a:xfrm>
              <a:off x="432" y="2474"/>
              <a:ext cx="1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800" dirty="0" smtClean="0">
                  <a:solidFill>
                    <a:srgbClr val="000000"/>
                  </a:solidFill>
                </a:rPr>
                <a:t>F#</a:t>
              </a:r>
              <a:endParaRPr lang="en-US" sz="1800" b="1" dirty="0"/>
            </a:p>
          </p:txBody>
        </p:sp>
        <p:sp>
          <p:nvSpPr>
            <p:cNvPr id="34858" name="Line 205"/>
            <p:cNvSpPr>
              <a:spLocks noChangeShapeType="1"/>
            </p:cNvSpPr>
            <p:nvPr/>
          </p:nvSpPr>
          <p:spPr bwMode="auto">
            <a:xfrm>
              <a:off x="864" y="2558"/>
              <a:ext cx="52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Freeform 210"/>
            <p:cNvSpPr>
              <a:spLocks/>
            </p:cNvSpPr>
            <p:nvPr/>
          </p:nvSpPr>
          <p:spPr bwMode="auto">
            <a:xfrm>
              <a:off x="316" y="3010"/>
              <a:ext cx="457" cy="254"/>
            </a:xfrm>
            <a:custGeom>
              <a:avLst/>
              <a:gdLst>
                <a:gd name="T0" fmla="*/ 10 w 576"/>
                <a:gd name="T1" fmla="*/ 0 h 391"/>
                <a:gd name="T2" fmla="*/ 34 w 576"/>
                <a:gd name="T3" fmla="*/ 0 h 391"/>
                <a:gd name="T4" fmla="*/ 44 w 576"/>
                <a:gd name="T5" fmla="*/ 2 h 391"/>
                <a:gd name="T6" fmla="*/ 34 w 576"/>
                <a:gd name="T7" fmla="*/ 3 h 391"/>
                <a:gd name="T8" fmla="*/ 10 w 576"/>
                <a:gd name="T9" fmla="*/ 3 h 391"/>
                <a:gd name="T10" fmla="*/ 0 w 576"/>
                <a:gd name="T11" fmla="*/ 2 h 391"/>
                <a:gd name="T12" fmla="*/ 10 w 576"/>
                <a:gd name="T13" fmla="*/ 0 h 3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391"/>
                <a:gd name="T23" fmla="*/ 576 w 576"/>
                <a:gd name="T24" fmla="*/ 391 h 3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391">
                  <a:moveTo>
                    <a:pt x="144" y="0"/>
                  </a:moveTo>
                  <a:lnTo>
                    <a:pt x="432" y="0"/>
                  </a:lnTo>
                  <a:lnTo>
                    <a:pt x="576" y="200"/>
                  </a:lnTo>
                  <a:lnTo>
                    <a:pt x="432" y="391"/>
                  </a:lnTo>
                  <a:lnTo>
                    <a:pt x="144" y="391"/>
                  </a:lnTo>
                  <a:lnTo>
                    <a:pt x="0" y="200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Rectangle 211"/>
            <p:cNvSpPr>
              <a:spLocks noChangeArrowheads="1"/>
            </p:cNvSpPr>
            <p:nvPr/>
          </p:nvSpPr>
          <p:spPr bwMode="auto">
            <a:xfrm>
              <a:off x="480" y="3039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800">
                  <a:solidFill>
                    <a:srgbClr val="000000"/>
                  </a:solidFill>
                </a:rPr>
                <a:t>X</a:t>
              </a:r>
              <a:endParaRPr lang="en-US" sz="1800" b="1"/>
            </a:p>
          </p:txBody>
        </p:sp>
        <p:sp>
          <p:nvSpPr>
            <p:cNvPr id="34861" name="Line 212"/>
            <p:cNvSpPr>
              <a:spLocks noChangeShapeType="1"/>
            </p:cNvSpPr>
            <p:nvPr/>
          </p:nvSpPr>
          <p:spPr bwMode="auto">
            <a:xfrm>
              <a:off x="773" y="3112"/>
              <a:ext cx="6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Line 213"/>
            <p:cNvSpPr>
              <a:spLocks noChangeShapeType="1"/>
            </p:cNvSpPr>
            <p:nvPr/>
          </p:nvSpPr>
          <p:spPr bwMode="auto">
            <a:xfrm flipV="1">
              <a:off x="2399" y="2643"/>
              <a:ext cx="737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Line 217"/>
            <p:cNvSpPr>
              <a:spLocks noChangeShapeType="1"/>
            </p:cNvSpPr>
            <p:nvPr/>
          </p:nvSpPr>
          <p:spPr bwMode="auto">
            <a:xfrm>
              <a:off x="1188" y="2880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4" name="Rectangle 220"/>
            <p:cNvSpPr>
              <a:spLocks noChangeArrowheads="1"/>
            </p:cNvSpPr>
            <p:nvPr/>
          </p:nvSpPr>
          <p:spPr bwMode="auto">
            <a:xfrm>
              <a:off x="1392" y="2485"/>
              <a:ext cx="1158" cy="2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800" dirty="0" smtClean="0"/>
                <a:t>F# compiler</a:t>
              </a:r>
              <a:endParaRPr lang="en-US" sz="1800" dirty="0"/>
            </a:p>
          </p:txBody>
        </p:sp>
        <p:sp>
          <p:nvSpPr>
            <p:cNvPr id="34865" name="Rectangle 221"/>
            <p:cNvSpPr>
              <a:spLocks noChangeArrowheads="1"/>
            </p:cNvSpPr>
            <p:nvPr/>
          </p:nvSpPr>
          <p:spPr bwMode="auto">
            <a:xfrm>
              <a:off x="1434" y="2744"/>
              <a:ext cx="1158" cy="2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800" dirty="0" smtClean="0"/>
                <a:t>Python </a:t>
              </a:r>
              <a:r>
                <a:rPr lang="en-US" sz="1800" dirty="0" err="1" smtClean="0"/>
                <a:t>intepreter</a:t>
              </a:r>
              <a:endParaRPr lang="en-US" sz="1800" dirty="0"/>
            </a:p>
          </p:txBody>
        </p:sp>
        <p:sp>
          <p:nvSpPr>
            <p:cNvPr id="34866" name="Rectangle 223"/>
            <p:cNvSpPr>
              <a:spLocks noChangeArrowheads="1"/>
            </p:cNvSpPr>
            <p:nvPr/>
          </p:nvSpPr>
          <p:spPr bwMode="auto">
            <a:xfrm>
              <a:off x="1425" y="3009"/>
              <a:ext cx="1167" cy="2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800"/>
                <a:t>X compiler</a:t>
              </a:r>
            </a:p>
          </p:txBody>
        </p:sp>
      </p:grpSp>
      <p:sp>
        <p:nvSpPr>
          <p:cNvPr id="34819" name="Rectangle 182"/>
          <p:cNvSpPr>
            <a:spLocks noChangeArrowheads="1"/>
          </p:cNvSpPr>
          <p:nvPr/>
        </p:nvSpPr>
        <p:spPr bwMode="auto">
          <a:xfrm>
            <a:off x="304800" y="80963"/>
            <a:ext cx="8534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Processing: MS Visual Studio .NET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4820" name="Text Box 183"/>
          <p:cNvSpPr txBox="1">
            <a:spLocks noChangeArrowheads="1"/>
          </p:cNvSpPr>
          <p:nvPr/>
        </p:nvSpPr>
        <p:spPr bwMode="auto">
          <a:xfrm>
            <a:off x="869950" y="806450"/>
            <a:ext cx="7931470" cy="12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 dirty="0"/>
              <a:t>Microsoft uses an intermediate code </a:t>
            </a:r>
            <a:r>
              <a:rPr lang="en-US" sz="2500" dirty="0" smtClean="0"/>
              <a:t>for its </a:t>
            </a:r>
            <a:endParaRPr lang="en-US" sz="2500" dirty="0"/>
          </a:p>
          <a:p>
            <a:r>
              <a:rPr lang="en-US" sz="2500" dirty="0"/>
              <a:t>Common Language Runtime (CLR) </a:t>
            </a:r>
            <a:r>
              <a:rPr lang="en-US" sz="2500" dirty="0" smtClean="0"/>
              <a:t>environment, which is </a:t>
            </a:r>
            <a:endParaRPr lang="en-US" sz="2500" dirty="0"/>
          </a:p>
          <a:p>
            <a:r>
              <a:rPr lang="en-US" sz="2500" dirty="0"/>
              <a:t>independent of languages</a:t>
            </a:r>
          </a:p>
        </p:txBody>
      </p:sp>
      <p:sp>
        <p:nvSpPr>
          <p:cNvPr id="34821" name="Text Box 184"/>
          <p:cNvSpPr txBox="1">
            <a:spLocks noChangeArrowheads="1"/>
          </p:cNvSpPr>
          <p:nvPr/>
        </p:nvSpPr>
        <p:spPr bwMode="auto">
          <a:xfrm>
            <a:off x="2097088" y="6107113"/>
            <a:ext cx="543083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800"/>
              <a:t>.Net Runtime Environment</a:t>
            </a:r>
          </a:p>
        </p:txBody>
      </p:sp>
      <p:sp>
        <p:nvSpPr>
          <p:cNvPr id="34822" name="Freeform 186"/>
          <p:cNvSpPr>
            <a:spLocks/>
          </p:cNvSpPr>
          <p:nvPr/>
        </p:nvSpPr>
        <p:spPr bwMode="auto">
          <a:xfrm>
            <a:off x="1084263" y="2611120"/>
            <a:ext cx="725487" cy="403225"/>
          </a:xfrm>
          <a:custGeom>
            <a:avLst/>
            <a:gdLst>
              <a:gd name="T0" fmla="*/ 2147483647 w 576"/>
              <a:gd name="T1" fmla="*/ 0 h 391"/>
              <a:gd name="T2" fmla="*/ 2147483647 w 576"/>
              <a:gd name="T3" fmla="*/ 0 h 391"/>
              <a:gd name="T4" fmla="*/ 2147483647 w 576"/>
              <a:gd name="T5" fmla="*/ 2147483647 h 391"/>
              <a:gd name="T6" fmla="*/ 2147483647 w 576"/>
              <a:gd name="T7" fmla="*/ 2147483647 h 391"/>
              <a:gd name="T8" fmla="*/ 2147483647 w 576"/>
              <a:gd name="T9" fmla="*/ 2147483647 h 391"/>
              <a:gd name="T10" fmla="*/ 0 w 576"/>
              <a:gd name="T11" fmla="*/ 2147483647 h 391"/>
              <a:gd name="T12" fmla="*/ 2147483647 w 576"/>
              <a:gd name="T13" fmla="*/ 0 h 3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"/>
              <a:gd name="T22" fmla="*/ 0 h 391"/>
              <a:gd name="T23" fmla="*/ 576 w 576"/>
              <a:gd name="T24" fmla="*/ 391 h 3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" h="391">
                <a:moveTo>
                  <a:pt x="144" y="0"/>
                </a:moveTo>
                <a:lnTo>
                  <a:pt x="432" y="0"/>
                </a:lnTo>
                <a:lnTo>
                  <a:pt x="576" y="200"/>
                </a:lnTo>
                <a:lnTo>
                  <a:pt x="432" y="391"/>
                </a:lnTo>
                <a:lnTo>
                  <a:pt x="144" y="391"/>
                </a:lnTo>
                <a:lnTo>
                  <a:pt x="0" y="200"/>
                </a:lnTo>
                <a:lnTo>
                  <a:pt x="144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Rectangle 187"/>
          <p:cNvSpPr>
            <a:spLocks noChangeArrowheads="1"/>
          </p:cNvSpPr>
          <p:nvPr/>
        </p:nvSpPr>
        <p:spPr bwMode="auto">
          <a:xfrm>
            <a:off x="6172200" y="3252788"/>
            <a:ext cx="1147763" cy="9382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800"/>
              <a:t>JIT </a:t>
            </a:r>
          </a:p>
          <a:p>
            <a:pPr algn="ctr"/>
            <a:r>
              <a:rPr lang="en-US" sz="1800"/>
              <a:t>AND</a:t>
            </a:r>
          </a:p>
          <a:p>
            <a:pPr algn="ctr"/>
            <a:r>
              <a:rPr lang="en-US" sz="1800"/>
              <a:t>CLI</a:t>
            </a:r>
          </a:p>
          <a:p>
            <a:pPr algn="ctr">
              <a:lnSpc>
                <a:spcPct val="110000"/>
              </a:lnSpc>
            </a:pPr>
            <a:endParaRPr lang="en-US" sz="1800"/>
          </a:p>
        </p:txBody>
      </p:sp>
      <p:sp>
        <p:nvSpPr>
          <p:cNvPr id="34824" name="Rectangle 188"/>
          <p:cNvSpPr>
            <a:spLocks noChangeArrowheads="1"/>
          </p:cNvSpPr>
          <p:nvPr/>
        </p:nvSpPr>
        <p:spPr bwMode="auto">
          <a:xfrm>
            <a:off x="1295400" y="266160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800" dirty="0">
                <a:solidFill>
                  <a:srgbClr val="000000"/>
                </a:solidFill>
              </a:rPr>
              <a:t>C#</a:t>
            </a:r>
            <a:endParaRPr lang="en-US" sz="1800" b="1" dirty="0"/>
          </a:p>
        </p:txBody>
      </p:sp>
      <p:sp>
        <p:nvSpPr>
          <p:cNvPr id="34825" name="Rectangle 189"/>
          <p:cNvSpPr>
            <a:spLocks noChangeArrowheads="1"/>
          </p:cNvSpPr>
          <p:nvPr/>
        </p:nvSpPr>
        <p:spPr bwMode="auto">
          <a:xfrm>
            <a:off x="666750" y="5364163"/>
            <a:ext cx="10002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800" dirty="0">
                <a:solidFill>
                  <a:srgbClr val="000000"/>
                </a:solidFill>
              </a:rPr>
              <a:t>L</a:t>
            </a:r>
            <a:r>
              <a:rPr lang="en-US" sz="1800" dirty="0" smtClean="0">
                <a:solidFill>
                  <a:srgbClr val="000000"/>
                </a:solidFill>
              </a:rPr>
              <a:t>anguages</a:t>
            </a:r>
            <a:endParaRPr lang="en-US" sz="1800" b="1" dirty="0"/>
          </a:p>
        </p:txBody>
      </p:sp>
      <p:sp>
        <p:nvSpPr>
          <p:cNvPr id="34826" name="Freeform 190"/>
          <p:cNvSpPr>
            <a:spLocks/>
          </p:cNvSpPr>
          <p:nvPr/>
        </p:nvSpPr>
        <p:spPr bwMode="auto">
          <a:xfrm>
            <a:off x="4554538" y="3300413"/>
            <a:ext cx="1236662" cy="890587"/>
          </a:xfrm>
          <a:custGeom>
            <a:avLst/>
            <a:gdLst>
              <a:gd name="T0" fmla="*/ 2147483647 w 600"/>
              <a:gd name="T1" fmla="*/ 0 h 375"/>
              <a:gd name="T2" fmla="*/ 2147483647 w 600"/>
              <a:gd name="T3" fmla="*/ 0 h 375"/>
              <a:gd name="T4" fmla="*/ 2147483647 w 600"/>
              <a:gd name="T5" fmla="*/ 2147483647 h 375"/>
              <a:gd name="T6" fmla="*/ 2147483647 w 600"/>
              <a:gd name="T7" fmla="*/ 2147483647 h 375"/>
              <a:gd name="T8" fmla="*/ 2147483647 w 600"/>
              <a:gd name="T9" fmla="*/ 2147483647 h 375"/>
              <a:gd name="T10" fmla="*/ 0 w 600"/>
              <a:gd name="T11" fmla="*/ 2147483647 h 375"/>
              <a:gd name="T12" fmla="*/ 2147483647 w 600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0"/>
              <a:gd name="T22" fmla="*/ 0 h 375"/>
              <a:gd name="T23" fmla="*/ 600 w 600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0" h="375">
                <a:moveTo>
                  <a:pt x="152" y="0"/>
                </a:moveTo>
                <a:lnTo>
                  <a:pt x="448" y="0"/>
                </a:lnTo>
                <a:lnTo>
                  <a:pt x="600" y="192"/>
                </a:lnTo>
                <a:lnTo>
                  <a:pt x="448" y="375"/>
                </a:lnTo>
                <a:lnTo>
                  <a:pt x="152" y="375"/>
                </a:lnTo>
                <a:lnTo>
                  <a:pt x="0" y="192"/>
                </a:lnTo>
                <a:lnTo>
                  <a:pt x="152" y="0"/>
                </a:lnTo>
                <a:close/>
              </a:path>
            </a:pathLst>
          </a:custGeom>
          <a:solidFill>
            <a:srgbClr val="FDFFDD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Rectangle 191"/>
          <p:cNvSpPr>
            <a:spLocks noChangeArrowheads="1"/>
          </p:cNvSpPr>
          <p:nvPr/>
        </p:nvSpPr>
        <p:spPr bwMode="auto">
          <a:xfrm>
            <a:off x="4937633" y="3581400"/>
            <a:ext cx="5514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66788"/>
            <a:r>
              <a:rPr lang="en-US" sz="1800" dirty="0" smtClean="0">
                <a:solidFill>
                  <a:srgbClr val="000000"/>
                </a:solidFill>
              </a:rPr>
              <a:t>MSIL</a:t>
            </a:r>
            <a:endParaRPr lang="en-US" sz="1800" b="1" dirty="0"/>
          </a:p>
        </p:txBody>
      </p:sp>
      <p:sp>
        <p:nvSpPr>
          <p:cNvPr id="34828" name="Line 199"/>
          <p:cNvSpPr>
            <a:spLocks noChangeShapeType="1"/>
          </p:cNvSpPr>
          <p:nvPr/>
        </p:nvSpPr>
        <p:spPr bwMode="auto">
          <a:xfrm>
            <a:off x="3886200" y="2743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Rectangle 207"/>
          <p:cNvSpPr>
            <a:spLocks noChangeArrowheads="1"/>
          </p:cNvSpPr>
          <p:nvPr/>
        </p:nvSpPr>
        <p:spPr bwMode="auto">
          <a:xfrm>
            <a:off x="6019800" y="2362200"/>
            <a:ext cx="144780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966788"/>
            <a:r>
              <a:rPr lang="en-US" sz="1800"/>
              <a:t>Just-In-Time compiler</a:t>
            </a:r>
          </a:p>
        </p:txBody>
      </p:sp>
      <p:sp>
        <p:nvSpPr>
          <p:cNvPr id="34830" name="Rectangle 208"/>
          <p:cNvSpPr>
            <a:spLocks noChangeArrowheads="1"/>
          </p:cNvSpPr>
          <p:nvPr/>
        </p:nvSpPr>
        <p:spPr bwMode="auto">
          <a:xfrm>
            <a:off x="4553658" y="5036403"/>
            <a:ext cx="11669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66788"/>
            <a:r>
              <a:rPr lang="en-US" sz="1800" dirty="0" smtClean="0">
                <a:solidFill>
                  <a:srgbClr val="000000"/>
                </a:solidFill>
              </a:rPr>
              <a:t>MSIL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Intermediate</a:t>
            </a:r>
            <a:endParaRPr lang="en-US" sz="1800" dirty="0">
              <a:solidFill>
                <a:srgbClr val="000000"/>
              </a:solidFill>
            </a:endParaRPr>
          </a:p>
          <a:p>
            <a:pPr algn="ctr" defTabSz="966788"/>
            <a:r>
              <a:rPr lang="en-US" sz="1800" dirty="0">
                <a:solidFill>
                  <a:srgbClr val="000000"/>
                </a:solidFill>
              </a:rPr>
              <a:t>Language</a:t>
            </a:r>
            <a:endParaRPr lang="en-US" sz="1800" b="1" dirty="0"/>
          </a:p>
        </p:txBody>
      </p:sp>
      <p:sp>
        <p:nvSpPr>
          <p:cNvPr id="34831" name="Rectangle 209"/>
          <p:cNvSpPr>
            <a:spLocks noChangeArrowheads="1"/>
          </p:cNvSpPr>
          <p:nvPr/>
        </p:nvSpPr>
        <p:spPr bwMode="auto">
          <a:xfrm>
            <a:off x="6060220" y="4876800"/>
            <a:ext cx="1509840" cy="1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/>
          <a:p>
            <a:pPr algn="ctr" defTabSz="966788"/>
            <a:r>
              <a:rPr lang="en-US" sz="1800" dirty="0"/>
              <a:t>Common</a:t>
            </a:r>
          </a:p>
          <a:p>
            <a:pPr algn="ctr" defTabSz="966788"/>
            <a:r>
              <a:rPr lang="en-US" sz="1800" dirty="0"/>
              <a:t>Language</a:t>
            </a:r>
          </a:p>
          <a:p>
            <a:pPr algn="ctr" defTabSz="966788"/>
            <a:r>
              <a:rPr lang="en-US" sz="1800" dirty="0" smtClean="0"/>
              <a:t>Infrastructure </a:t>
            </a:r>
            <a:br>
              <a:rPr lang="en-US" sz="1800" dirty="0" smtClean="0"/>
            </a:br>
            <a:r>
              <a:rPr lang="en-US" sz="1800" dirty="0" smtClean="0"/>
              <a:t>&amp; Library</a:t>
            </a:r>
            <a:endParaRPr lang="en-US" sz="1800" dirty="0"/>
          </a:p>
        </p:txBody>
      </p:sp>
      <p:sp>
        <p:nvSpPr>
          <p:cNvPr id="34832" name="Rectangle 214"/>
          <p:cNvSpPr>
            <a:spLocks noChangeArrowheads="1"/>
          </p:cNvSpPr>
          <p:nvPr/>
        </p:nvSpPr>
        <p:spPr bwMode="auto">
          <a:xfrm>
            <a:off x="2513013" y="5364163"/>
            <a:ext cx="9618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800" dirty="0"/>
              <a:t>C</a:t>
            </a:r>
            <a:r>
              <a:rPr lang="en-US" sz="1800" dirty="0" smtClean="0"/>
              <a:t>ompilers</a:t>
            </a:r>
            <a:endParaRPr lang="en-US" sz="1800" dirty="0"/>
          </a:p>
        </p:txBody>
      </p:sp>
      <p:sp>
        <p:nvSpPr>
          <p:cNvPr id="34833" name="Line 215"/>
          <p:cNvSpPr>
            <a:spLocks noChangeShapeType="1"/>
          </p:cNvSpPr>
          <p:nvPr/>
        </p:nvSpPr>
        <p:spPr bwMode="auto">
          <a:xfrm>
            <a:off x="1809750" y="2819400"/>
            <a:ext cx="390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Rectangle 218"/>
          <p:cNvSpPr>
            <a:spLocks noChangeArrowheads="1"/>
          </p:cNvSpPr>
          <p:nvPr/>
        </p:nvSpPr>
        <p:spPr bwMode="auto">
          <a:xfrm>
            <a:off x="2200275" y="2649538"/>
            <a:ext cx="1838325" cy="32226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6744" tIns="48372" rIns="96744" bIns="48372"/>
          <a:lstStyle/>
          <a:p>
            <a:pPr algn="ctr" defTabSz="966788">
              <a:lnSpc>
                <a:spcPct val="80000"/>
              </a:lnSpc>
            </a:pPr>
            <a:r>
              <a:rPr lang="en-US" sz="1800"/>
              <a:t>C# compiler</a:t>
            </a:r>
          </a:p>
        </p:txBody>
      </p:sp>
      <p:grpSp>
        <p:nvGrpSpPr>
          <p:cNvPr id="3" name="Group 230"/>
          <p:cNvGrpSpPr>
            <a:grpSpLocks/>
          </p:cNvGrpSpPr>
          <p:nvPr/>
        </p:nvGrpSpPr>
        <p:grpSpPr bwMode="auto">
          <a:xfrm>
            <a:off x="387350" y="3101975"/>
            <a:ext cx="4337050" cy="403225"/>
            <a:chOff x="292" y="1954"/>
            <a:chExt cx="2732" cy="254"/>
          </a:xfrm>
        </p:grpSpPr>
        <p:sp>
          <p:nvSpPr>
            <p:cNvPr id="34846" name="Freeform 192"/>
            <p:cNvSpPr>
              <a:spLocks/>
            </p:cNvSpPr>
            <p:nvPr/>
          </p:nvSpPr>
          <p:spPr bwMode="auto">
            <a:xfrm>
              <a:off x="292" y="1954"/>
              <a:ext cx="457" cy="254"/>
            </a:xfrm>
            <a:custGeom>
              <a:avLst/>
              <a:gdLst>
                <a:gd name="T0" fmla="*/ 10 w 576"/>
                <a:gd name="T1" fmla="*/ 0 h 391"/>
                <a:gd name="T2" fmla="*/ 34 w 576"/>
                <a:gd name="T3" fmla="*/ 0 h 391"/>
                <a:gd name="T4" fmla="*/ 44 w 576"/>
                <a:gd name="T5" fmla="*/ 2 h 391"/>
                <a:gd name="T6" fmla="*/ 34 w 576"/>
                <a:gd name="T7" fmla="*/ 3 h 391"/>
                <a:gd name="T8" fmla="*/ 10 w 576"/>
                <a:gd name="T9" fmla="*/ 3 h 391"/>
                <a:gd name="T10" fmla="*/ 0 w 576"/>
                <a:gd name="T11" fmla="*/ 2 h 391"/>
                <a:gd name="T12" fmla="*/ 10 w 576"/>
                <a:gd name="T13" fmla="*/ 0 h 3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391"/>
                <a:gd name="T23" fmla="*/ 576 w 576"/>
                <a:gd name="T24" fmla="*/ 391 h 3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391">
                  <a:moveTo>
                    <a:pt x="144" y="0"/>
                  </a:moveTo>
                  <a:lnTo>
                    <a:pt x="432" y="0"/>
                  </a:lnTo>
                  <a:lnTo>
                    <a:pt x="576" y="200"/>
                  </a:lnTo>
                  <a:lnTo>
                    <a:pt x="432" y="391"/>
                  </a:lnTo>
                  <a:lnTo>
                    <a:pt x="144" y="391"/>
                  </a:lnTo>
                  <a:lnTo>
                    <a:pt x="0" y="200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Rectangle 193"/>
            <p:cNvSpPr>
              <a:spLocks noChangeArrowheads="1"/>
            </p:cNvSpPr>
            <p:nvPr/>
          </p:nvSpPr>
          <p:spPr bwMode="auto">
            <a:xfrm>
              <a:off x="397" y="1983"/>
              <a:ext cx="2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800">
                  <a:solidFill>
                    <a:srgbClr val="000000"/>
                  </a:solidFill>
                </a:rPr>
                <a:t>C++</a:t>
              </a:r>
              <a:endParaRPr lang="en-US" sz="1800" b="1"/>
            </a:p>
          </p:txBody>
        </p:sp>
        <p:sp>
          <p:nvSpPr>
            <p:cNvPr id="34848" name="Line 198"/>
            <p:cNvSpPr>
              <a:spLocks noChangeShapeType="1"/>
            </p:cNvSpPr>
            <p:nvPr/>
          </p:nvSpPr>
          <p:spPr bwMode="auto">
            <a:xfrm>
              <a:off x="749" y="2084"/>
              <a:ext cx="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200"/>
            <p:cNvSpPr>
              <a:spLocks noChangeShapeType="1"/>
            </p:cNvSpPr>
            <p:nvPr/>
          </p:nvSpPr>
          <p:spPr bwMode="auto">
            <a:xfrm>
              <a:off x="2374" y="2084"/>
              <a:ext cx="65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Rectangle 219"/>
            <p:cNvSpPr>
              <a:spLocks noChangeArrowheads="1"/>
            </p:cNvSpPr>
            <p:nvPr/>
          </p:nvSpPr>
          <p:spPr bwMode="auto">
            <a:xfrm>
              <a:off x="1434" y="1983"/>
              <a:ext cx="1158" cy="2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800"/>
                <a:t>C++ compiler</a:t>
              </a:r>
            </a:p>
          </p:txBody>
        </p:sp>
      </p:grpSp>
      <p:grpSp>
        <p:nvGrpSpPr>
          <p:cNvPr id="4" name="Group 231"/>
          <p:cNvGrpSpPr>
            <a:grpSpLocks/>
          </p:cNvGrpSpPr>
          <p:nvPr/>
        </p:nvGrpSpPr>
        <p:grpSpPr bwMode="auto">
          <a:xfrm>
            <a:off x="1084263" y="3470275"/>
            <a:ext cx="3487737" cy="403225"/>
            <a:chOff x="731" y="2186"/>
            <a:chExt cx="2197" cy="254"/>
          </a:xfrm>
        </p:grpSpPr>
        <p:sp>
          <p:nvSpPr>
            <p:cNvPr id="34841" name="Freeform 194"/>
            <p:cNvSpPr>
              <a:spLocks/>
            </p:cNvSpPr>
            <p:nvPr/>
          </p:nvSpPr>
          <p:spPr bwMode="auto">
            <a:xfrm>
              <a:off x="731" y="2186"/>
              <a:ext cx="457" cy="254"/>
            </a:xfrm>
            <a:custGeom>
              <a:avLst/>
              <a:gdLst>
                <a:gd name="T0" fmla="*/ 10 w 576"/>
                <a:gd name="T1" fmla="*/ 0 h 391"/>
                <a:gd name="T2" fmla="*/ 34 w 576"/>
                <a:gd name="T3" fmla="*/ 0 h 391"/>
                <a:gd name="T4" fmla="*/ 44 w 576"/>
                <a:gd name="T5" fmla="*/ 2 h 391"/>
                <a:gd name="T6" fmla="*/ 34 w 576"/>
                <a:gd name="T7" fmla="*/ 3 h 391"/>
                <a:gd name="T8" fmla="*/ 10 w 576"/>
                <a:gd name="T9" fmla="*/ 3 h 391"/>
                <a:gd name="T10" fmla="*/ 0 w 576"/>
                <a:gd name="T11" fmla="*/ 2 h 391"/>
                <a:gd name="T12" fmla="*/ 10 w 576"/>
                <a:gd name="T13" fmla="*/ 0 h 3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391"/>
                <a:gd name="T23" fmla="*/ 576 w 576"/>
                <a:gd name="T24" fmla="*/ 391 h 3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391">
                  <a:moveTo>
                    <a:pt x="144" y="0"/>
                  </a:moveTo>
                  <a:lnTo>
                    <a:pt x="432" y="0"/>
                  </a:lnTo>
                  <a:lnTo>
                    <a:pt x="576" y="200"/>
                  </a:lnTo>
                  <a:lnTo>
                    <a:pt x="432" y="391"/>
                  </a:lnTo>
                  <a:lnTo>
                    <a:pt x="144" y="391"/>
                  </a:lnTo>
                  <a:lnTo>
                    <a:pt x="0" y="200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Rectangle 195"/>
            <p:cNvSpPr>
              <a:spLocks noChangeArrowheads="1"/>
            </p:cNvSpPr>
            <p:nvPr/>
          </p:nvSpPr>
          <p:spPr bwMode="auto">
            <a:xfrm>
              <a:off x="896" y="2214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800">
                  <a:solidFill>
                    <a:srgbClr val="000000"/>
                  </a:solidFill>
                </a:rPr>
                <a:t>C</a:t>
              </a:r>
              <a:endParaRPr lang="en-US" sz="1800" b="1"/>
            </a:p>
          </p:txBody>
        </p:sp>
        <p:sp>
          <p:nvSpPr>
            <p:cNvPr id="34843" name="Line 206"/>
            <p:cNvSpPr>
              <a:spLocks noChangeShapeType="1"/>
            </p:cNvSpPr>
            <p:nvPr/>
          </p:nvSpPr>
          <p:spPr bwMode="auto">
            <a:xfrm>
              <a:off x="2112" y="23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Line 216"/>
            <p:cNvSpPr>
              <a:spLocks noChangeShapeType="1"/>
            </p:cNvSpPr>
            <p:nvPr/>
          </p:nvSpPr>
          <p:spPr bwMode="auto">
            <a:xfrm>
              <a:off x="1188" y="2304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Rectangle 222"/>
            <p:cNvSpPr>
              <a:spLocks noChangeArrowheads="1"/>
            </p:cNvSpPr>
            <p:nvPr/>
          </p:nvSpPr>
          <p:spPr bwMode="auto">
            <a:xfrm>
              <a:off x="1434" y="2237"/>
              <a:ext cx="1158" cy="2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800"/>
                <a:t>C compiler</a:t>
              </a:r>
            </a:p>
          </p:txBody>
        </p:sp>
      </p:grpSp>
      <p:sp>
        <p:nvSpPr>
          <p:cNvPr id="34837" name="Line 224"/>
          <p:cNvSpPr>
            <a:spLocks noChangeShapeType="1"/>
          </p:cNvSpPr>
          <p:nvPr/>
        </p:nvSpPr>
        <p:spPr bwMode="auto">
          <a:xfrm flipV="1">
            <a:off x="5791200" y="3730625"/>
            <a:ext cx="381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25"/>
          <p:cNvSpPr>
            <a:spLocks noChangeShapeType="1"/>
          </p:cNvSpPr>
          <p:nvPr/>
        </p:nvSpPr>
        <p:spPr bwMode="auto">
          <a:xfrm>
            <a:off x="73152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Rectangle 226"/>
          <p:cNvSpPr>
            <a:spLocks noChangeArrowheads="1"/>
          </p:cNvSpPr>
          <p:nvPr/>
        </p:nvSpPr>
        <p:spPr bwMode="auto">
          <a:xfrm>
            <a:off x="7651750" y="3276600"/>
            <a:ext cx="1187450" cy="939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Simulator</a:t>
            </a:r>
          </a:p>
          <a:p>
            <a:pPr algn="ctr"/>
            <a:r>
              <a:rPr lang="en-US" sz="1800">
                <a:solidFill>
                  <a:srgbClr val="000000"/>
                </a:solidFill>
              </a:rPr>
              <a:t>or Hardware</a:t>
            </a:r>
          </a:p>
        </p:txBody>
      </p:sp>
      <p:sp>
        <p:nvSpPr>
          <p:cNvPr id="178405" name="Freeform 229"/>
          <p:cNvSpPr>
            <a:spLocks/>
          </p:cNvSpPr>
          <p:nvPr/>
        </p:nvSpPr>
        <p:spPr bwMode="auto">
          <a:xfrm>
            <a:off x="838200" y="2514600"/>
            <a:ext cx="8077200" cy="2286000"/>
          </a:xfrm>
          <a:custGeom>
            <a:avLst/>
            <a:gdLst>
              <a:gd name="T0" fmla="*/ 0 w 5088"/>
              <a:gd name="T1" fmla="*/ 2147483647 h 1440"/>
              <a:gd name="T2" fmla="*/ 2147483647 w 5088"/>
              <a:gd name="T3" fmla="*/ 2147483647 h 1440"/>
              <a:gd name="T4" fmla="*/ 2147483647 w 5088"/>
              <a:gd name="T5" fmla="*/ 2147483647 h 1440"/>
              <a:gd name="T6" fmla="*/ 2147483647 w 5088"/>
              <a:gd name="T7" fmla="*/ 2147483647 h 1440"/>
              <a:gd name="T8" fmla="*/ 2147483647 w 5088"/>
              <a:gd name="T9" fmla="*/ 2147483647 h 1440"/>
              <a:gd name="T10" fmla="*/ 2147483647 w 5088"/>
              <a:gd name="T11" fmla="*/ 2147483647 h 1440"/>
              <a:gd name="T12" fmla="*/ 2147483647 w 5088"/>
              <a:gd name="T13" fmla="*/ 2147483647 h 1440"/>
              <a:gd name="T14" fmla="*/ 2147483647 w 5088"/>
              <a:gd name="T15" fmla="*/ 2147483647 h 1440"/>
              <a:gd name="T16" fmla="*/ 2147483647 w 5088"/>
              <a:gd name="T17" fmla="*/ 2147483647 h 1440"/>
              <a:gd name="T18" fmla="*/ 2147483647 w 5088"/>
              <a:gd name="T19" fmla="*/ 2147483647 h 1440"/>
              <a:gd name="T20" fmla="*/ 2147483647 w 5088"/>
              <a:gd name="T21" fmla="*/ 0 h 1440"/>
              <a:gd name="T22" fmla="*/ 2147483647 w 5088"/>
              <a:gd name="T23" fmla="*/ 0 h 1440"/>
              <a:gd name="T24" fmla="*/ 0 w 5088"/>
              <a:gd name="T25" fmla="*/ 2147483647 h 14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088"/>
              <a:gd name="T40" fmla="*/ 0 h 1440"/>
              <a:gd name="T41" fmla="*/ 5088 w 5088"/>
              <a:gd name="T42" fmla="*/ 1440 h 14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088" h="1440">
                <a:moveTo>
                  <a:pt x="0" y="192"/>
                </a:moveTo>
                <a:lnTo>
                  <a:pt x="192" y="384"/>
                </a:lnTo>
                <a:lnTo>
                  <a:pt x="720" y="384"/>
                </a:lnTo>
                <a:lnTo>
                  <a:pt x="816" y="336"/>
                </a:lnTo>
                <a:lnTo>
                  <a:pt x="2112" y="336"/>
                </a:lnTo>
                <a:lnTo>
                  <a:pt x="2160" y="384"/>
                </a:lnTo>
                <a:lnTo>
                  <a:pt x="2160" y="1440"/>
                </a:lnTo>
                <a:lnTo>
                  <a:pt x="5088" y="1440"/>
                </a:lnTo>
                <a:lnTo>
                  <a:pt x="5088" y="336"/>
                </a:lnTo>
                <a:lnTo>
                  <a:pt x="2400" y="336"/>
                </a:lnTo>
                <a:lnTo>
                  <a:pt x="2112" y="0"/>
                </a:lnTo>
                <a:lnTo>
                  <a:pt x="192" y="0"/>
                </a:lnTo>
                <a:lnTo>
                  <a:pt x="0" y="192"/>
                </a:lnTo>
                <a:close/>
              </a:path>
            </a:pathLst>
          </a:custGeom>
          <a:noFill/>
          <a:ln w="12700" cmpd="sng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4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09600" y="838200"/>
            <a:ext cx="8610600" cy="573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600" b="1">
                <a:cs typeface="Times New Roman" pitchFamily="18" charset="0"/>
              </a:rPr>
              <a:t>Macro-Processing (pre-processing)</a:t>
            </a:r>
          </a:p>
          <a:p>
            <a:pPr marL="484188" indent="-48418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600">
                <a:cs typeface="Times New Roman" pitchFamily="18" charset="0"/>
              </a:rPr>
              <a:t>Substitutes the definition (code) for the name in the program.</a:t>
            </a:r>
          </a:p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600">
                <a:cs typeface="Times New Roman" pitchFamily="18" charset="0"/>
              </a:rPr>
              <a:t>Arguments are allowed, creating "</a:t>
            </a:r>
            <a:r>
              <a:rPr lang="en-US" sz="2600" i="1">
                <a:cs typeface="Times New Roman" pitchFamily="18" charset="0"/>
              </a:rPr>
              <a:t>in-line</a:t>
            </a:r>
            <a:r>
              <a:rPr lang="en-US" sz="2600">
                <a:cs typeface="Times New Roman" pitchFamily="18" charset="0"/>
              </a:rPr>
              <a:t>" functions/</a:t>
            </a:r>
            <a:r>
              <a:rPr lang="en-US"/>
              <a:t>procedures</a:t>
            </a:r>
            <a:r>
              <a:rPr lang="en-US" sz="2600">
                <a:cs typeface="Times New Roman" pitchFamily="18" charset="0"/>
              </a:rPr>
              <a:t>.</a:t>
            </a:r>
          </a:p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600">
                <a:cs typeface="Times New Roman" pitchFamily="18" charset="0"/>
              </a:rPr>
              <a:t>It eliminates invocation (function call) overheads.</a:t>
            </a:r>
          </a:p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600">
                <a:cs typeface="Times New Roman" pitchFamily="18" charset="0"/>
              </a:rPr>
              <a:t>Macro-processing is in the </a:t>
            </a:r>
            <a:r>
              <a:rPr lang="en-US" sz="2600" i="1">
                <a:solidFill>
                  <a:srgbClr val="C00000"/>
                </a:solidFill>
                <a:cs typeface="Times New Roman" pitchFamily="18" charset="0"/>
              </a:rPr>
              <a:t>pre</a:t>
            </a:r>
            <a:r>
              <a:rPr lang="en-US" sz="2600">
                <a:cs typeface="Times New Roman" pitchFamily="18" charset="0"/>
              </a:rPr>
              <a:t>processing phase of compiling.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</a:t>
            </a:r>
            <a:r>
              <a:rPr lang="en-US" sz="3400" b="1">
                <a:solidFill>
                  <a:srgbClr val="C00000"/>
                </a:solidFill>
              </a:rPr>
              <a:t>Pre</a:t>
            </a:r>
            <a:r>
              <a:rPr lang="en-US" sz="3400" b="1">
                <a:solidFill>
                  <a:schemeClr val="accent2"/>
                </a:solidFill>
              </a:rPr>
              <a:t>processing: Macros</a:t>
            </a:r>
            <a:endParaRPr lang="en-US" sz="3000" b="1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219200" y="3733800"/>
            <a:ext cx="7848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600" dirty="0">
                <a:latin typeface="Times" charset="0"/>
                <a:cs typeface="Times New Roman" pitchFamily="18" charset="0"/>
              </a:rPr>
              <a:t>C / C++:</a:t>
            </a:r>
          </a:p>
          <a:p>
            <a:pPr marL="484188" indent="-48418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100" dirty="0">
                <a:latin typeface="Arial" pitchFamily="34" charset="0"/>
                <a:cs typeface="Times New Roman" pitchFamily="18" charset="0"/>
              </a:rPr>
              <a:t>#define </a:t>
            </a:r>
            <a:r>
              <a:rPr lang="en-US" sz="21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MAXVAL 100</a:t>
            </a:r>
          </a:p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100" dirty="0">
                <a:latin typeface="Arial" pitchFamily="34" charset="0"/>
                <a:cs typeface="Times New Roman" pitchFamily="18" charset="0"/>
              </a:rPr>
              <a:t>#define </a:t>
            </a:r>
            <a:r>
              <a:rPr lang="en-US" sz="21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QUADFN(</a:t>
            </a:r>
            <a:r>
              <a:rPr lang="en-US" sz="2100" dirty="0" err="1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a</a:t>
            </a:r>
            <a:r>
              <a:rPr lang="en-US" sz="2100" dirty="0" err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sz="2100" dirty="0" err="1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b</a:t>
            </a:r>
            <a:r>
              <a:rPr lang="en-US" sz="21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1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a</a:t>
            </a:r>
            <a:r>
              <a:rPr lang="en-US" sz="21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*sqrt(</a:t>
            </a:r>
            <a:r>
              <a:rPr lang="en-US" sz="21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b</a:t>
            </a:r>
            <a:r>
              <a:rPr lang="en-US" sz="21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)+</a:t>
            </a:r>
            <a:r>
              <a:rPr lang="en-US" sz="21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b</a:t>
            </a:r>
            <a:r>
              <a:rPr lang="en-US" sz="21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</a:t>
            </a:r>
            <a:r>
              <a:rPr lang="en-US" sz="21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b</a:t>
            </a:r>
            <a:r>
              <a:rPr lang="en-US" sz="21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 - 2*</a:t>
            </a:r>
            <a:r>
              <a:rPr lang="en-US" sz="21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a</a:t>
            </a:r>
            <a:r>
              <a:rPr lang="en-US" sz="21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</a:t>
            </a:r>
            <a:r>
              <a:rPr lang="en-US" sz="21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a</a:t>
            </a:r>
            <a:r>
              <a:rPr lang="en-US" sz="21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*t++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1219200" y="5410200"/>
            <a:ext cx="7543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100">
                <a:latin typeface="Arial" pitchFamily="34" charset="0"/>
                <a:cs typeface="Times New Roman" pitchFamily="18" charset="0"/>
              </a:rPr>
              <a:t>x = </a:t>
            </a:r>
            <a:r>
              <a:rPr lang="en-US" sz="21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MAXVAL</a:t>
            </a:r>
            <a:r>
              <a:rPr lang="en-US" sz="2100">
                <a:latin typeface="Arial" pitchFamily="34" charset="0"/>
                <a:cs typeface="Times New Roman" pitchFamily="18" charset="0"/>
              </a:rPr>
              <a:t> + 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QUADFN(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5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16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</a:t>
            </a:r>
            <a:r>
              <a:rPr lang="en-US" sz="2100"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484188" indent="-48418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10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100">
                <a:latin typeface="Arial" pitchFamily="34" charset="0"/>
                <a:cs typeface="Times New Roman" pitchFamily="18" charset="0"/>
                <a:sym typeface="Symbol" pitchFamily="18" charset="2"/>
              </a:rPr>
              <a:t></a:t>
            </a:r>
            <a:endParaRPr lang="en-US" sz="210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100">
                <a:latin typeface="Arial" pitchFamily="34" charset="0"/>
                <a:cs typeface="Times New Roman" pitchFamily="18" charset="0"/>
              </a:rPr>
              <a:t>x = </a:t>
            </a:r>
            <a:r>
              <a:rPr lang="en-US" sz="21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100</a:t>
            </a:r>
            <a:r>
              <a:rPr lang="en-US" sz="2100">
                <a:latin typeface="Arial" pitchFamily="34" charset="0"/>
                <a:cs typeface="Times New Roman" pitchFamily="18" charset="0"/>
              </a:rPr>
              <a:t> + 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5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*sqrt(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16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 + 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16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16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 - 2*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5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</a:t>
            </a:r>
            <a:r>
              <a:rPr lang="en-US" sz="21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5</a:t>
            </a:r>
            <a:r>
              <a:rPr lang="en-US" sz="21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*t++</a:t>
            </a:r>
            <a:r>
              <a:rPr lang="en-US" sz="2100">
                <a:latin typeface="Arial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705600" y="5236029"/>
            <a:ext cx="1828800" cy="685800"/>
          </a:xfrm>
          <a:prstGeom prst="wedgeRoundRectCallout">
            <a:avLst>
              <a:gd name="adj1" fmla="val -138690"/>
              <a:gd name="adj2" fmla="val 377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written by programmer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74329" y="6096000"/>
            <a:ext cx="1828800" cy="685800"/>
          </a:xfrm>
          <a:prstGeom prst="wedgeRoundRectCallout">
            <a:avLst>
              <a:gd name="adj1" fmla="val -88690"/>
              <a:gd name="adj2" fmla="val 377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after preprocessing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0" y="4049713"/>
            <a:ext cx="990601" cy="1131887"/>
          </a:xfrm>
          <a:prstGeom prst="wedgeRoundRectCallout">
            <a:avLst>
              <a:gd name="adj1" fmla="val 78150"/>
              <a:gd name="adj2" fmla="val -950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is the meaning of #?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  <p:bldP spid="155653" grpId="0"/>
      <p:bldP spid="2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" y="80963"/>
            <a:ext cx="8915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</a:rPr>
              <a:t>Macro / Function Call Example (out-line)</a:t>
            </a:r>
            <a:endParaRPr lang="en-US" sz="3000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838200" y="1295400"/>
            <a:ext cx="754380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0000FF"/>
                </a:solidFill>
                <a:cs typeface="Times New Roman" pitchFamily="18" charset="0"/>
              </a:rPr>
              <a:t>References (out-line)</a:t>
            </a:r>
            <a:r>
              <a:rPr lang="en-GB" sz="2800" b="1" dirty="0" smtClean="0">
                <a:cs typeface="Times New Roman" pitchFamily="18" charset="0"/>
              </a:rPr>
              <a:t> used </a:t>
            </a:r>
            <a:r>
              <a:rPr lang="en-GB" sz="2800" b="1" dirty="0">
                <a:cs typeface="Times New Roman" pitchFamily="18" charset="0"/>
              </a:rPr>
              <a:t>in </a:t>
            </a:r>
            <a:r>
              <a:rPr lang="en-GB" sz="2800" b="1" dirty="0" smtClean="0">
                <a:cs typeface="Times New Roman" pitchFamily="18" charset="0"/>
              </a:rPr>
              <a:t>natural language</a:t>
            </a:r>
            <a:endParaRPr lang="en-GB" sz="2800" b="1" dirty="0">
              <a:cs typeface="Times New Roman" pitchFamily="18" charset="0"/>
            </a:endParaRPr>
          </a:p>
          <a:p>
            <a:r>
              <a:rPr lang="en-GB" sz="2800" dirty="0">
                <a:cs typeface="Arial" pitchFamily="34" charset="0"/>
              </a:rPr>
              <a:t> </a:t>
            </a:r>
          </a:p>
          <a:p>
            <a:r>
              <a:rPr lang="en-US" sz="2800" dirty="0" smtClean="0"/>
              <a:t>We have two conflict opinions on using pictures in writing. Confucius gave a statement </a:t>
            </a:r>
            <a:r>
              <a:rPr lang="en-US" sz="2800" dirty="0" smtClean="0">
                <a:solidFill>
                  <a:srgbClr val="0000FF"/>
                </a:solidFill>
              </a:rPr>
              <a:t>[1]</a:t>
            </a:r>
            <a:r>
              <a:rPr lang="en-US" sz="2800" dirty="0" smtClean="0"/>
              <a:t>, </a:t>
            </a:r>
            <a:r>
              <a:rPr lang="en-GB" sz="2800" dirty="0" smtClean="0">
                <a:cs typeface="Arial" pitchFamily="34" charset="0"/>
              </a:rPr>
              <a:t>while </a:t>
            </a:r>
            <a:r>
              <a:rPr lang="en-US" sz="2800" dirty="0" err="1" smtClean="0"/>
              <a:t>Dijkstra</a:t>
            </a:r>
            <a:r>
              <a:rPr lang="en-US" sz="2800" dirty="0" smtClean="0"/>
              <a:t> gave a different statement </a:t>
            </a:r>
            <a:r>
              <a:rPr lang="en-US" sz="2800" dirty="0" smtClean="0">
                <a:solidFill>
                  <a:srgbClr val="0000FF"/>
                </a:solidFill>
              </a:rPr>
              <a:t>[2]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smtClean="0"/>
              <a:t>Do you believe the statement </a:t>
            </a:r>
            <a:r>
              <a:rPr lang="en-US" sz="2800" dirty="0" smtClean="0">
                <a:solidFill>
                  <a:srgbClr val="0000FF"/>
                </a:solidFill>
              </a:rPr>
              <a:t>[1]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00FF"/>
                </a:solidFill>
              </a:rPr>
              <a:t>[2]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914400" y="5611812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</a:t>
            </a:r>
            <a:r>
              <a:rPr lang="en-US" dirty="0" smtClean="0"/>
              <a:t>] </a:t>
            </a:r>
            <a:r>
              <a:rPr lang="en-US" dirty="0"/>
              <a:t>Confucius </a:t>
            </a:r>
            <a:r>
              <a:rPr lang="en-US" dirty="0" smtClean="0"/>
              <a:t>: </a:t>
            </a:r>
            <a:r>
              <a:rPr lang="en-US" dirty="0"/>
              <a:t>“</a:t>
            </a: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A picture is worth a thousand words</a:t>
            </a:r>
            <a:r>
              <a:rPr lang="en-US" dirty="0" smtClean="0"/>
              <a:t>”</a:t>
            </a:r>
            <a:r>
              <a:rPr lang="en-GB" dirty="0" smtClean="0">
                <a:cs typeface="Arial" pitchFamily="34" charset="0"/>
              </a:rPr>
              <a:t>.</a:t>
            </a:r>
          </a:p>
          <a:p>
            <a:r>
              <a:rPr lang="en-GB" dirty="0" smtClean="0">
                <a:cs typeface="Arial" pitchFamily="34" charset="0"/>
              </a:rPr>
              <a:t>[2] </a:t>
            </a:r>
            <a:r>
              <a:rPr lang="en-US" dirty="0" err="1" smtClean="0"/>
              <a:t>Dijkstra</a:t>
            </a:r>
            <a:r>
              <a:rPr lang="en-US" dirty="0" smtClean="0"/>
              <a:t>: “</a:t>
            </a:r>
            <a:r>
              <a:rPr lang="en-US" dirty="0" smtClean="0">
                <a:solidFill>
                  <a:schemeClr val="accent2"/>
                </a:solidFill>
                <a:cs typeface="Arial" pitchFamily="34" charset="0"/>
              </a:rPr>
              <a:t>Pictures </a:t>
            </a: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are a crutch for weak minds</a:t>
            </a:r>
            <a:r>
              <a:rPr lang="en-US" dirty="0"/>
              <a:t>”.</a:t>
            </a:r>
          </a:p>
          <a:p>
            <a:endParaRPr lang="en-US" dirty="0"/>
          </a:p>
        </p:txBody>
      </p:sp>
      <p:sp>
        <p:nvSpPr>
          <p:cNvPr id="3" name="Freeform 2"/>
          <p:cNvSpPr/>
          <p:nvPr/>
        </p:nvSpPr>
        <p:spPr bwMode="auto">
          <a:xfrm>
            <a:off x="1284514" y="3086326"/>
            <a:ext cx="5540829" cy="2547257"/>
          </a:xfrm>
          <a:custGeom>
            <a:avLst/>
            <a:gdLst>
              <a:gd name="connsiteX0" fmla="*/ 5083629 w 5540829"/>
              <a:gd name="connsiteY0" fmla="*/ 0 h 2547257"/>
              <a:gd name="connsiteX1" fmla="*/ 5540829 w 5540829"/>
              <a:gd name="connsiteY1" fmla="*/ 1153886 h 2547257"/>
              <a:gd name="connsiteX2" fmla="*/ 0 w 5540829"/>
              <a:gd name="connsiteY2" fmla="*/ 2547257 h 254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0829" h="2547257">
                <a:moveTo>
                  <a:pt x="5083629" y="0"/>
                </a:moveTo>
                <a:lnTo>
                  <a:pt x="5540829" y="1153886"/>
                </a:lnTo>
                <a:lnTo>
                  <a:pt x="0" y="2547257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6803571" y="3086326"/>
            <a:ext cx="1208315" cy="2808515"/>
          </a:xfrm>
          <a:custGeom>
            <a:avLst/>
            <a:gdLst>
              <a:gd name="connsiteX0" fmla="*/ 957943 w 1208315"/>
              <a:gd name="connsiteY0" fmla="*/ 2808515 h 2808515"/>
              <a:gd name="connsiteX1" fmla="*/ 1208315 w 1208315"/>
              <a:gd name="connsiteY1" fmla="*/ 2808515 h 2808515"/>
              <a:gd name="connsiteX2" fmla="*/ 0 w 1208315"/>
              <a:gd name="connsiteY2" fmla="*/ 0 h 280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8315" h="2808515">
                <a:moveTo>
                  <a:pt x="957943" y="2808515"/>
                </a:moveTo>
                <a:lnTo>
                  <a:pt x="1208315" y="2808515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09600" y="3402012"/>
            <a:ext cx="5181600" cy="2795392"/>
          </a:xfrm>
          <a:custGeom>
            <a:avLst/>
            <a:gdLst>
              <a:gd name="connsiteX0" fmla="*/ 4371583 w 4371583"/>
              <a:gd name="connsiteY0" fmla="*/ 0 h 1390389"/>
              <a:gd name="connsiteX1" fmla="*/ 0 w 4371583"/>
              <a:gd name="connsiteY1" fmla="*/ 1064712 h 1390389"/>
              <a:gd name="connsiteX2" fmla="*/ 250520 w 4371583"/>
              <a:gd name="connsiteY2" fmla="*/ 1390389 h 139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1583" h="1390389">
                <a:moveTo>
                  <a:pt x="4371583" y="0"/>
                </a:moveTo>
                <a:lnTo>
                  <a:pt x="0" y="1064712"/>
                </a:lnTo>
                <a:lnTo>
                  <a:pt x="250520" y="1390389"/>
                </a:ln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6248400" y="3402012"/>
            <a:ext cx="1780784" cy="2883074"/>
          </a:xfrm>
          <a:custGeom>
            <a:avLst/>
            <a:gdLst>
              <a:gd name="connsiteX0" fmla="*/ 889348 w 1415442"/>
              <a:gd name="connsiteY0" fmla="*/ 2993721 h 2993721"/>
              <a:gd name="connsiteX1" fmla="*/ 1415442 w 1415442"/>
              <a:gd name="connsiteY1" fmla="*/ 2993721 h 2993721"/>
              <a:gd name="connsiteX2" fmla="*/ 0 w 1415442"/>
              <a:gd name="connsiteY2" fmla="*/ 0 h 2993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5442" h="2993721">
                <a:moveTo>
                  <a:pt x="889348" y="2993721"/>
                </a:moveTo>
                <a:lnTo>
                  <a:pt x="1415442" y="2993721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1143000" y="4316412"/>
            <a:ext cx="3886200" cy="131717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475514" y="4311610"/>
            <a:ext cx="1920359" cy="132197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C33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1371600" y="4311610"/>
            <a:ext cx="4572000" cy="17574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lgDashDotDot"/>
            <a:round/>
            <a:headEnd type="none" w="med" len="med"/>
            <a:tailEnd type="triangle"/>
          </a:ln>
          <a:effectLst/>
        </p:spPr>
      </p:cxnSp>
      <p:sp>
        <p:nvSpPr>
          <p:cNvPr id="16" name="Freeform 15"/>
          <p:cNvSpPr/>
          <p:nvPr/>
        </p:nvSpPr>
        <p:spPr bwMode="auto">
          <a:xfrm>
            <a:off x="6488482" y="4280922"/>
            <a:ext cx="1227551" cy="1916482"/>
          </a:xfrm>
          <a:custGeom>
            <a:avLst/>
            <a:gdLst>
              <a:gd name="connsiteX0" fmla="*/ 914400 w 1227551"/>
              <a:gd name="connsiteY0" fmla="*/ 1916482 h 1916482"/>
              <a:gd name="connsiteX1" fmla="*/ 1227551 w 1227551"/>
              <a:gd name="connsiteY1" fmla="*/ 1916482 h 1916482"/>
              <a:gd name="connsiteX2" fmla="*/ 0 w 1227551"/>
              <a:gd name="connsiteY2" fmla="*/ 0 h 191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551" h="1916482">
                <a:moveTo>
                  <a:pt x="914400" y="1916482"/>
                </a:moveTo>
                <a:lnTo>
                  <a:pt x="1227551" y="1916482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lgDashDot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Macro Example (inline)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5800" y="1066800"/>
            <a:ext cx="792480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GB" sz="2800" b="1" dirty="0">
                <a:solidFill>
                  <a:srgbClr val="0000FF"/>
                </a:solidFill>
                <a:cs typeface="Times New Roman" pitchFamily="18" charset="0"/>
              </a:rPr>
              <a:t>Macros (in-line</a:t>
            </a:r>
            <a:r>
              <a:rPr lang="en-GB" sz="2800" b="1" dirty="0" smtClean="0">
                <a:solidFill>
                  <a:srgbClr val="0000FF"/>
                </a:solidFill>
                <a:cs typeface="Times New Roman" pitchFamily="18" charset="0"/>
              </a:rPr>
              <a:t>) </a:t>
            </a:r>
            <a:r>
              <a:rPr lang="en-GB" sz="2800" b="1" dirty="0" smtClean="0">
                <a:cs typeface="Times New Roman" pitchFamily="18" charset="0"/>
              </a:rPr>
              <a:t>Used </a:t>
            </a:r>
            <a:r>
              <a:rPr lang="en-GB" sz="2800" b="1" dirty="0">
                <a:cs typeface="Times New Roman" pitchFamily="18" charset="0"/>
              </a:rPr>
              <a:t>in </a:t>
            </a:r>
            <a:r>
              <a:rPr lang="en-GB" sz="2800" b="1" dirty="0" smtClean="0">
                <a:cs typeface="Times New Roman" pitchFamily="18" charset="0"/>
              </a:rPr>
              <a:t>natural language</a:t>
            </a:r>
            <a:endParaRPr lang="en-GB" sz="2800" b="1" dirty="0">
              <a:cs typeface="Times New Roman" pitchFamily="18" charset="0"/>
            </a:endParaRPr>
          </a:p>
          <a:p>
            <a:r>
              <a:rPr lang="en-GB" sz="2800" dirty="0">
                <a:cs typeface="Arial" pitchFamily="34" charset="0"/>
              </a:rPr>
              <a:t> </a:t>
            </a:r>
          </a:p>
          <a:p>
            <a:r>
              <a:rPr lang="en-US" sz="2800" dirty="0"/>
              <a:t>We have two conflict opinions on using pictures in writing. Confucius gave a statement “</a:t>
            </a:r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A picture is worth a thousand words</a:t>
            </a:r>
            <a:r>
              <a:rPr lang="en-US" sz="2800" dirty="0" smtClean="0"/>
              <a:t>”, </a:t>
            </a:r>
            <a:r>
              <a:rPr lang="en-GB" sz="2800" dirty="0">
                <a:cs typeface="Arial" pitchFamily="34" charset="0"/>
              </a:rPr>
              <a:t>while </a:t>
            </a:r>
            <a:r>
              <a:rPr lang="en-US" sz="2800" dirty="0" err="1"/>
              <a:t>Dijkstra</a:t>
            </a:r>
            <a:r>
              <a:rPr lang="en-US" sz="2800" dirty="0"/>
              <a:t> gave a different statement “</a:t>
            </a:r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Pictures are a crutch for weak minds</a:t>
            </a:r>
            <a:r>
              <a:rPr lang="en-US" sz="2800" dirty="0" smtClean="0"/>
              <a:t>”.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  <a:p>
            <a:r>
              <a:rPr lang="en-US" sz="2800" dirty="0"/>
              <a:t>Do you believe </a:t>
            </a:r>
            <a:r>
              <a:rPr lang="en-US" sz="2800" dirty="0" smtClean="0"/>
              <a:t>the statement </a:t>
            </a:r>
            <a:r>
              <a:rPr lang="en-US" sz="2800" dirty="0"/>
              <a:t>“</a:t>
            </a:r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A picture is worth a thousand words</a:t>
            </a:r>
            <a:r>
              <a:rPr lang="en-US" sz="2800" dirty="0"/>
              <a:t>”</a:t>
            </a:r>
            <a:r>
              <a:rPr lang="en-US" sz="2800" dirty="0" smtClean="0"/>
              <a:t> </a:t>
            </a:r>
            <a:r>
              <a:rPr lang="en-US" sz="2800" dirty="0"/>
              <a:t>or “</a:t>
            </a:r>
            <a:r>
              <a:rPr lang="en-US" sz="2800" dirty="0">
                <a:solidFill>
                  <a:schemeClr val="accent2"/>
                </a:solidFill>
                <a:cs typeface="Arial" pitchFamily="34" charset="0"/>
              </a:rPr>
              <a:t>Pictures are a crutch for weak minds</a:t>
            </a:r>
            <a:r>
              <a:rPr lang="en-US" sz="2800" dirty="0"/>
              <a:t>”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60519" y="5534628"/>
            <a:ext cx="7157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Do you like “references (out-line)” or “macro (in-line)”?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Which one is faster to read?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Which one takes less space?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17246</TotalTime>
  <Words>1238</Words>
  <Application>Microsoft Office PowerPoint</Application>
  <PresentationFormat>Letter Paper (8.5x11 in)</PresentationFormat>
  <Paragraphs>329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StarBats</vt:lpstr>
      <vt:lpstr>ZapfDingbats</vt:lpstr>
      <vt:lpstr>Arial</vt:lpstr>
      <vt:lpstr>Calibri</vt:lpstr>
      <vt:lpstr>Symbol</vt:lpstr>
      <vt:lpstr>Tahoma</vt:lpstr>
      <vt:lpstr>Times</vt:lpstr>
      <vt:lpstr>Times New Roman</vt:lpstr>
      <vt:lpstr>Wingdings</vt:lpstr>
      <vt:lpstr>Default Design</vt:lpstr>
      <vt:lpstr>PowerPoint Presentation</vt:lpstr>
      <vt:lpstr>Program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Translations from Different Compilers</vt:lpstr>
      <vt:lpstr>"Macros" and In-lining in Java</vt:lpstr>
      <vt:lpstr>Macro versus In-lining</vt:lpstr>
      <vt:lpstr>Performance Comparison with inlining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Y. Chen</dc:creator>
  <cp:lastModifiedBy>Yinong Chen</cp:lastModifiedBy>
  <cp:revision>1275</cp:revision>
  <dcterms:created xsi:type="dcterms:W3CDTF">2000-01-15T20:24:49Z</dcterms:created>
  <dcterms:modified xsi:type="dcterms:W3CDTF">2019-09-03T04:41:35Z</dcterms:modified>
</cp:coreProperties>
</file>