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92" r:id="rId2"/>
    <p:sldId id="370" r:id="rId3"/>
    <p:sldId id="375" r:id="rId4"/>
    <p:sldId id="371" r:id="rId5"/>
    <p:sldId id="372" r:id="rId6"/>
    <p:sldId id="393" r:id="rId7"/>
    <p:sldId id="387" r:id="rId8"/>
    <p:sldId id="388" r:id="rId9"/>
    <p:sldId id="389" r:id="rId10"/>
    <p:sldId id="391" r:id="rId11"/>
    <p:sldId id="355" r:id="rId12"/>
  </p:sldIdLst>
  <p:sldSz cx="9144000" cy="6858000" type="letter"/>
  <p:notesSz cx="6992938" cy="92789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435">
          <p15:clr>
            <a:srgbClr val="A4A3A4"/>
          </p15:clr>
        </p15:guide>
        <p15:guide id="2" pos="198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CC3300"/>
    <a:srgbClr val="FDFFDD"/>
    <a:srgbClr val="FFFF00"/>
    <a:srgbClr val="FFCC00"/>
    <a:srgbClr val="33CCFF"/>
    <a:srgbClr val="00FF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0" autoAdjust="0"/>
    <p:restoredTop sz="94604" autoAdjust="0"/>
  </p:normalViewPr>
  <p:slideViewPr>
    <p:cSldViewPr>
      <p:cViewPr varScale="1">
        <p:scale>
          <a:sx n="78" d="100"/>
          <a:sy n="78" d="100"/>
        </p:scale>
        <p:origin x="1013" y="86"/>
      </p:cViewPr>
      <p:guideLst>
        <p:guide orient="horz" pos="144"/>
        <p:guide pos="5759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  <p:sld r:id="rId2" collapse="1"/>
      <p:sld r:id="rId3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4778"/>
    </p:cViewPr>
  </p:sorterViewPr>
  <p:notesViewPr>
    <p:cSldViewPr>
      <p:cViewPr varScale="1">
        <p:scale>
          <a:sx n="32" d="100"/>
          <a:sy n="32" d="100"/>
        </p:scale>
        <p:origin x="-1506" y="-90"/>
      </p:cViewPr>
      <p:guideLst>
        <p:guide orient="horz" pos="2435"/>
        <p:guide pos="198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8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t" anchorCtr="0" compatLnSpc="1">
            <a:prstTxWarp prst="textNoShape">
              <a:avLst/>
            </a:prstTxWarp>
          </a:bodyPr>
          <a:lstStyle>
            <a:lvl1pPr defTabSz="815975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652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t" anchorCtr="0" compatLnSpc="1">
            <a:prstTxWarp prst="textNoShape">
              <a:avLst/>
            </a:prstTxWarp>
          </a:bodyPr>
          <a:lstStyle>
            <a:lvl1pPr algn="r" defTabSz="815975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947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b" anchorCtr="0" compatLnSpc="1">
            <a:prstTxWarp prst="textNoShape">
              <a:avLst/>
            </a:prstTxWarp>
          </a:bodyPr>
          <a:lstStyle>
            <a:lvl1pPr defTabSz="815975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6525" y="87947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b" anchorCtr="0" compatLnSpc="1">
            <a:prstTxWarp prst="textNoShape">
              <a:avLst/>
            </a:prstTxWarp>
          </a:bodyPr>
          <a:lstStyle>
            <a:lvl1pPr algn="r" defTabSz="815975">
              <a:defRPr sz="1100"/>
            </a:lvl1pPr>
          </a:lstStyle>
          <a:p>
            <a:pPr>
              <a:defRPr/>
            </a:pPr>
            <a:fld id="{F177565F-6246-4E82-B4E4-B01D6570FE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70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57313" y="892175"/>
            <a:ext cx="4278312" cy="3209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1082675" y="4414838"/>
            <a:ext cx="4832350" cy="356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sz="21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76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088" y="4406900"/>
            <a:ext cx="5594350" cy="41767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9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403225"/>
            <a:ext cx="1951038" cy="5822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1513" y="403225"/>
            <a:ext cx="5703887" cy="5822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7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241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1513" y="1209675"/>
            <a:ext cx="3827462" cy="501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09675"/>
            <a:ext cx="3827463" cy="501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3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6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1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8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333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347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403225"/>
            <a:ext cx="7807325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744" tIns="48372" rIns="96744" bIns="483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209675"/>
            <a:ext cx="7807325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744" tIns="48372" rIns="96744" bIns="483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8" name="Text Box 18"/>
          <p:cNvSpPr txBox="1">
            <a:spLocks noChangeArrowheads="1"/>
          </p:cNvSpPr>
          <p:nvPr userDrawn="1"/>
        </p:nvSpPr>
        <p:spPr bwMode="auto">
          <a:xfrm>
            <a:off x="8628063" y="6370638"/>
            <a:ext cx="53340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fld id="{156813F5-E340-436C-8311-B5B9A212ACFD}" type="slidenum">
              <a:rPr lang="en-US" sz="1300" smtClean="0">
                <a:solidFill>
                  <a:srgbClr val="0000FF"/>
                </a:solidFill>
              </a:rPr>
              <a:pPr algn="ctr">
                <a:defRPr/>
              </a:pPr>
              <a:t>‹#›</a:t>
            </a:fld>
            <a:endParaRPr lang="en-US" sz="2500" smtClean="0">
              <a:solidFill>
                <a:srgbClr val="0000FF"/>
              </a:solidFill>
            </a:endParaRPr>
          </a:p>
        </p:txBody>
      </p:sp>
      <p:sp>
        <p:nvSpPr>
          <p:cNvPr id="1029" name="Text Box 19"/>
          <p:cNvSpPr txBox="1">
            <a:spLocks noChangeArrowheads="1"/>
          </p:cNvSpPr>
          <p:nvPr userDrawn="1"/>
        </p:nvSpPr>
        <p:spPr bwMode="auto">
          <a:xfrm>
            <a:off x="8634413" y="5964238"/>
            <a:ext cx="509587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300" smtClean="0">
                <a:solidFill>
                  <a:srgbClr val="0000FF"/>
                </a:solidFill>
              </a:rPr>
              <a:t>Ch 1</a:t>
            </a:r>
            <a:endParaRPr lang="en-US" sz="2500" smtClean="0">
              <a:solidFill>
                <a:srgbClr val="0000FF"/>
              </a:solidFill>
            </a:endParaRPr>
          </a:p>
        </p:txBody>
      </p:sp>
      <p:sp>
        <p:nvSpPr>
          <p:cNvPr id="1030" name="Line 34"/>
          <p:cNvSpPr>
            <a:spLocks noChangeShapeType="1"/>
          </p:cNvSpPr>
          <p:nvPr userDrawn="1"/>
        </p:nvSpPr>
        <p:spPr bwMode="auto">
          <a:xfrm flipV="1">
            <a:off x="612775" y="0"/>
            <a:ext cx="0" cy="68611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35"/>
          <p:cNvSpPr>
            <a:spLocks noChangeShapeType="1"/>
          </p:cNvSpPr>
          <p:nvPr userDrawn="1"/>
        </p:nvSpPr>
        <p:spPr bwMode="auto">
          <a:xfrm>
            <a:off x="0" y="6370638"/>
            <a:ext cx="104775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Text Box 36"/>
          <p:cNvSpPr txBox="1">
            <a:spLocks noChangeArrowheads="1"/>
          </p:cNvSpPr>
          <p:nvPr userDrawn="1"/>
        </p:nvSpPr>
        <p:spPr bwMode="auto">
          <a:xfrm>
            <a:off x="-47625" y="5999163"/>
            <a:ext cx="701675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300" smtClean="0">
                <a:solidFill>
                  <a:srgbClr val="99CCFF"/>
                </a:solidFill>
              </a:rPr>
              <a:t>Y Chen</a:t>
            </a:r>
          </a:p>
        </p:txBody>
      </p:sp>
      <p:sp>
        <p:nvSpPr>
          <p:cNvPr id="1033" name="Text Box 37"/>
          <p:cNvSpPr txBox="1">
            <a:spLocks noChangeArrowheads="1"/>
          </p:cNvSpPr>
          <p:nvPr userDrawn="1"/>
        </p:nvSpPr>
        <p:spPr bwMode="auto">
          <a:xfrm>
            <a:off x="-47625" y="5726113"/>
            <a:ext cx="74453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300" dirty="0" smtClean="0">
                <a:solidFill>
                  <a:srgbClr val="99CCFF"/>
                </a:solidFill>
              </a:rPr>
              <a:t>CSE240</a:t>
            </a:r>
          </a:p>
        </p:txBody>
      </p:sp>
      <p:sp>
        <p:nvSpPr>
          <p:cNvPr id="1034" name="Line 38"/>
          <p:cNvSpPr>
            <a:spLocks noChangeShapeType="1"/>
          </p:cNvSpPr>
          <p:nvPr userDrawn="1"/>
        </p:nvSpPr>
        <p:spPr bwMode="auto">
          <a:xfrm flipV="1">
            <a:off x="8596313" y="0"/>
            <a:ext cx="0" cy="68611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Line 39"/>
          <p:cNvSpPr>
            <a:spLocks noChangeShapeType="1"/>
          </p:cNvSpPr>
          <p:nvPr userDrawn="1"/>
        </p:nvSpPr>
        <p:spPr bwMode="auto">
          <a:xfrm>
            <a:off x="8355013" y="6289675"/>
            <a:ext cx="8382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Oval 40"/>
          <p:cNvSpPr>
            <a:spLocks noChangeArrowheads="1"/>
          </p:cNvSpPr>
          <p:nvPr userDrawn="1"/>
        </p:nvSpPr>
        <p:spPr bwMode="auto">
          <a:xfrm>
            <a:off x="8677275" y="6289675"/>
            <a:ext cx="403225" cy="403225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Oval 41"/>
          <p:cNvSpPr>
            <a:spLocks noChangeArrowheads="1"/>
          </p:cNvSpPr>
          <p:nvPr userDrawn="1"/>
        </p:nvSpPr>
        <p:spPr bwMode="auto">
          <a:xfrm>
            <a:off x="8677275" y="5888038"/>
            <a:ext cx="403225" cy="401637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Line 42"/>
          <p:cNvSpPr>
            <a:spLocks noChangeShapeType="1"/>
          </p:cNvSpPr>
          <p:nvPr userDrawn="1"/>
        </p:nvSpPr>
        <p:spPr bwMode="auto">
          <a:xfrm>
            <a:off x="49213" y="887413"/>
            <a:ext cx="104775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" name="Text Box 43"/>
          <p:cNvSpPr txBox="1">
            <a:spLocks noChangeArrowheads="1"/>
          </p:cNvSpPr>
          <p:nvPr userDrawn="1"/>
        </p:nvSpPr>
        <p:spPr bwMode="auto">
          <a:xfrm>
            <a:off x="79375" y="6451600"/>
            <a:ext cx="7588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fld id="{CABDF08E-293B-4F1E-8E84-E2E48080B251}" type="datetime1">
              <a:rPr lang="en-US" sz="1100" smtClean="0">
                <a:solidFill>
                  <a:schemeClr val="folHlink"/>
                </a:solidFill>
              </a:rPr>
              <a:pPr algn="r">
                <a:defRPr/>
              </a:pPr>
              <a:t>9/4/2019</a:t>
            </a:fld>
            <a:endParaRPr lang="en-US" sz="1100" smtClean="0">
              <a:solidFill>
                <a:schemeClr val="folHlin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+mj-lt"/>
          <a:ea typeface="+mj-ea"/>
          <a:cs typeface="+mj-cs"/>
        </a:defRPr>
      </a:lvl1pPr>
      <a:lvl2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2pPr>
      <a:lvl3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3pPr>
      <a:lvl4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4pPr>
      <a:lvl5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5pPr>
      <a:lvl6pPr marL="8207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6pPr>
      <a:lvl7pPr marL="12779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7pPr>
      <a:lvl8pPr marL="17351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8pPr>
      <a:lvl9pPr marL="21923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9pPr>
    </p:titleStyle>
    <p:bodyStyle>
      <a:lvl1pPr marL="363538" indent="-363538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defRPr sz="3400">
          <a:solidFill>
            <a:srgbClr val="000000"/>
          </a:solidFill>
          <a:latin typeface="+mn-lt"/>
          <a:ea typeface="+mn-ea"/>
          <a:cs typeface="+mn-cs"/>
        </a:defRPr>
      </a:lvl1pPr>
      <a:lvl2pPr marL="785813" indent="-301625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§"/>
        <a:defRPr sz="3000">
          <a:solidFill>
            <a:srgbClr val="000000"/>
          </a:solidFill>
          <a:latin typeface="+mn-lt"/>
        </a:defRPr>
      </a:lvl2pPr>
      <a:lvl3pPr marL="1209675" indent="-242888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ZapfDingbats" pitchFamily="82" charset="2"/>
        <a:buChar char="s"/>
        <a:defRPr sz="2500">
          <a:solidFill>
            <a:srgbClr val="000000"/>
          </a:solidFill>
          <a:latin typeface="+mn-lt"/>
        </a:defRPr>
      </a:lvl3pPr>
      <a:lvl4pPr marL="1692275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Char char="•"/>
        <a:defRPr sz="2100">
          <a:solidFill>
            <a:srgbClr val="000000"/>
          </a:solidFill>
          <a:latin typeface="+mn-lt"/>
        </a:defRPr>
      </a:lvl4pPr>
      <a:lvl5pPr marL="21764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5pPr>
      <a:lvl6pPr marL="26336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6pPr>
      <a:lvl7pPr marL="30908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7pPr>
      <a:lvl8pPr marL="35480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8pPr>
      <a:lvl9pPr marL="40052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ChangeArrowheads="1"/>
          </p:cNvSpPr>
          <p:nvPr/>
        </p:nvSpPr>
        <p:spPr bwMode="auto">
          <a:xfrm>
            <a:off x="1536700" y="2423982"/>
            <a:ext cx="7010400" cy="382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dirty="0"/>
              <a:t>Chapter 1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dirty="0"/>
              <a:t>Common Aspects </a:t>
            </a:r>
            <a:r>
              <a:rPr lang="en-US" sz="3800" dirty="0" smtClean="0"/>
              <a:t>of Programming </a:t>
            </a:r>
            <a:endParaRPr lang="en-US" sz="3800" dirty="0"/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dirty="0" smtClean="0"/>
              <a:t>Languages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b="1" dirty="0" smtClean="0">
                <a:solidFill>
                  <a:schemeClr val="accent2"/>
                </a:solidFill>
              </a:rPr>
              <a:t>Lecture 05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4000" b="1" dirty="0" smtClean="0">
                <a:solidFill>
                  <a:schemeClr val="accent2"/>
                </a:solidFill>
                <a:cs typeface="Times New Roman" pitchFamily="18" charset="0"/>
              </a:rPr>
              <a:t>Types and Orthogonality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dirty="0">
                <a:solidFill>
                  <a:schemeClr val="accent2"/>
                </a:solidFill>
              </a:rPr>
              <a:t>Reading: Textbook Section </a:t>
            </a:r>
            <a:r>
              <a:rPr lang="en-US" dirty="0" smtClean="0">
                <a:solidFill>
                  <a:schemeClr val="accent2"/>
                </a:solidFill>
              </a:rPr>
              <a:t>1.3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51" name="Rectangle 1028"/>
          <p:cNvSpPr>
            <a:spLocks noChangeArrowheads="1"/>
          </p:cNvSpPr>
          <p:nvPr/>
        </p:nvSpPr>
        <p:spPr bwMode="auto">
          <a:xfrm>
            <a:off x="725488" y="1245666"/>
            <a:ext cx="782161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95000"/>
              </a:lnSpc>
              <a:spcBef>
                <a:spcPct val="20000"/>
              </a:spcBef>
            </a:pPr>
            <a:r>
              <a:rPr lang="en-GB" altLang="en-US" sz="2100" b="1" i="1" dirty="0">
                <a:solidFill>
                  <a:srgbClr val="280099"/>
                </a:solidFill>
              </a:rPr>
              <a:t>CSE240</a:t>
            </a:r>
          </a:p>
          <a:p>
            <a:pPr marL="363538" indent="-363538" algn="ctr" defTabSz="966788">
              <a:lnSpc>
                <a:spcPct val="95000"/>
              </a:lnSpc>
              <a:spcBef>
                <a:spcPct val="20000"/>
              </a:spcBef>
            </a:pPr>
            <a:r>
              <a:rPr lang="en-GB" altLang="en-US" sz="3000" b="1" i="1" dirty="0">
                <a:solidFill>
                  <a:srgbClr val="280099"/>
                </a:solidFill>
              </a:rPr>
              <a:t>Introduction to</a:t>
            </a:r>
            <a:r>
              <a:rPr lang="en-US" altLang="en-US" sz="3000" b="1" i="1" dirty="0">
                <a:solidFill>
                  <a:srgbClr val="280099"/>
                </a:solidFill>
              </a:rPr>
              <a:t> </a:t>
            </a:r>
            <a:r>
              <a:rPr lang="en-GB" altLang="en-US" sz="3000" b="1" i="1" dirty="0">
                <a:solidFill>
                  <a:srgbClr val="280099"/>
                </a:solidFill>
              </a:rPr>
              <a:t>Programming Languages</a:t>
            </a:r>
            <a:r>
              <a:rPr lang="en-GB" altLang="en-US" sz="2100" b="1" i="1" dirty="0">
                <a:solidFill>
                  <a:srgbClr val="280099"/>
                </a:solidFill>
              </a:rPr>
              <a:t> </a:t>
            </a:r>
            <a:endParaRPr lang="en-US" altLang="en-US" sz="2100" b="1" i="1" dirty="0">
              <a:solidFill>
                <a:srgbClr val="28009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7712" y="6019800"/>
            <a:ext cx="181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Yinong Chen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752600" y="400317"/>
            <a:ext cx="5996781" cy="514083"/>
            <a:chOff x="381000" y="421716"/>
            <a:chExt cx="5996781" cy="514083"/>
          </a:xfrm>
        </p:grpSpPr>
        <p:pic>
          <p:nvPicPr>
            <p:cNvPr id="10" name="Picture 9" descr="School of Computing, Informatics, and Decision Systems Engineeri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3866" y="421716"/>
              <a:ext cx="3663915" cy="435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21716"/>
              <a:ext cx="2143125" cy="514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82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Grp="1" noChangeArrowheads="1"/>
          </p:cNvSpPr>
          <p:nvPr>
            <p:ph type="title"/>
          </p:nvPr>
        </p:nvSpPr>
        <p:spPr>
          <a:xfrm>
            <a:off x="671513" y="0"/>
            <a:ext cx="7807325" cy="738188"/>
          </a:xfrm>
          <a:noFill/>
        </p:spPr>
        <p:txBody>
          <a:bodyPr/>
          <a:lstStyle/>
          <a:p>
            <a:pPr marL="0" indent="0" defTabSz="914400"/>
            <a:r>
              <a:rPr lang="en-US" sz="3200" smtClean="0">
                <a:solidFill>
                  <a:schemeClr val="accent2"/>
                </a:solidFill>
              </a:rPr>
              <a:t>Number </a:t>
            </a:r>
            <a:r>
              <a:rPr lang="en-US" sz="3200" smtClean="0">
                <a:solidFill>
                  <a:schemeClr val="accent2"/>
                </a:solidFill>
                <a:cs typeface="Times New Roman" pitchFamily="18" charset="0"/>
              </a:rPr>
              <a:t>Orthogonality</a:t>
            </a:r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50875" y="838200"/>
            <a:ext cx="8112125" cy="5943600"/>
          </a:xfrm>
          <a:noFill/>
        </p:spPr>
        <p:txBody>
          <a:bodyPr/>
          <a:lstStyle/>
          <a:p>
            <a:r>
              <a:rPr lang="en-US" sz="3200" b="1" smtClean="0">
                <a:solidFill>
                  <a:schemeClr val="accent2"/>
                </a:solidFill>
              </a:rPr>
              <a:t>Number orthogonality</a:t>
            </a:r>
            <a:r>
              <a:rPr lang="en-US" sz="3200" smtClean="0">
                <a:solidFill>
                  <a:schemeClr val="accent2"/>
                </a:solidFill>
              </a:rPr>
              <a:t>:</a:t>
            </a:r>
            <a:r>
              <a:rPr lang="en-US" sz="3200" smtClean="0"/>
              <a:t> If one member of the set of features </a:t>
            </a:r>
            <a:r>
              <a:rPr lang="en-US" sz="3200" i="1" smtClean="0"/>
              <a:t>S</a:t>
            </a:r>
            <a:r>
              <a:rPr lang="en-US" sz="3200" smtClean="0"/>
              <a:t> is allowed, then zero or multiple features of S are allowed. </a:t>
            </a:r>
          </a:p>
          <a:p>
            <a:r>
              <a:rPr lang="en-US" sz="3200" smtClean="0"/>
              <a:t>Examples. </a:t>
            </a:r>
          </a:p>
          <a:p>
            <a:pPr>
              <a:buFont typeface="Wingdings" pitchFamily="2" charset="2"/>
              <a:buChar char="§"/>
            </a:pPr>
            <a:r>
              <a:rPr lang="en-US" sz="3200" smtClean="0"/>
              <a:t>If you can declare a variable in a particular place, you should be able to put zero (no declaration) or multiple declarations in that place. </a:t>
            </a:r>
          </a:p>
          <a:p>
            <a:pPr>
              <a:buFont typeface="Wingdings" pitchFamily="2" charset="2"/>
              <a:buChar char="§"/>
            </a:pPr>
            <a:r>
              <a:rPr lang="en-US" sz="3200" smtClean="0"/>
              <a:t>If a block allows one statement, it should allows zero or multiple statements.</a:t>
            </a:r>
          </a:p>
          <a:p>
            <a:pPr>
              <a:buFont typeface="Wingdings" pitchFamily="2" charset="2"/>
              <a:buChar char="§"/>
            </a:pPr>
            <a:r>
              <a:rPr lang="en-US" sz="3200" smtClean="0"/>
              <a:t>In a class definition, if you can define one member, you should be allowed to define zero or multiple members.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228600" y="152400"/>
            <a:ext cx="8534400" cy="667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77592" tIns="510430" rIns="381143" bIns="26865">
            <a:spAutoFit/>
          </a:bodyPr>
          <a:lstStyle/>
          <a:p>
            <a:pPr marL="484188" indent="-484188" algn="just" defTabSz="966788">
              <a:lnSpc>
                <a:spcPct val="120000"/>
              </a:lnSpc>
              <a:tabLst>
                <a:tab pos="484188" algn="l"/>
              </a:tabLst>
            </a:pPr>
            <a:r>
              <a:rPr lang="en-GB" b="1" dirty="0">
                <a:cs typeface="Times New Roman" pitchFamily="18" charset="0"/>
              </a:rPr>
              <a:t>We've seen</a:t>
            </a:r>
            <a:r>
              <a:rPr lang="en-GB" dirty="0">
                <a:cs typeface="Times New Roman" pitchFamily="18" charset="0"/>
              </a:rPr>
              <a:t> </a:t>
            </a:r>
          </a:p>
          <a:p>
            <a:pPr marL="484188" indent="-484188" algn="just" defTabSz="966788">
              <a:lnSpc>
                <a:spcPct val="120000"/>
              </a:lnSpc>
              <a:buFontTx/>
              <a:buChar char="•"/>
              <a:tabLst>
                <a:tab pos="484188" algn="l"/>
              </a:tabLst>
            </a:pPr>
            <a:r>
              <a:rPr lang="en-GB" dirty="0">
                <a:cs typeface="Times New Roman" pitchFamily="18" charset="0"/>
              </a:rPr>
              <a:t>Different paradigms</a:t>
            </a:r>
          </a:p>
          <a:p>
            <a:pPr marL="484188" indent="-484188" algn="just" defTabSz="966788">
              <a:lnSpc>
                <a:spcPct val="120000"/>
              </a:lnSpc>
              <a:buFontTx/>
              <a:buChar char="•"/>
              <a:tabLst>
                <a:tab pos="484188" algn="l"/>
              </a:tabLst>
            </a:pPr>
            <a:r>
              <a:rPr lang="en-GB" dirty="0">
                <a:cs typeface="Times New Roman" pitchFamily="18" charset="0"/>
              </a:rPr>
              <a:t>Structure of a program</a:t>
            </a:r>
          </a:p>
          <a:p>
            <a:pPr marL="484188" indent="-484188" defTabSz="966788">
              <a:lnSpc>
                <a:spcPct val="120000"/>
              </a:lnSpc>
              <a:buFontTx/>
              <a:buChar char="•"/>
              <a:tabLst>
                <a:tab pos="484188" algn="l"/>
              </a:tabLst>
            </a:pPr>
            <a:r>
              <a:rPr lang="en-GB" dirty="0">
                <a:cs typeface="Times New Roman" pitchFamily="18" charset="0"/>
              </a:rPr>
              <a:t>Program processing: compilation, interpretation, intermediate languages, virtual machine, runtime</a:t>
            </a:r>
          </a:p>
          <a:p>
            <a:pPr marL="484188" indent="-484188" algn="just" defTabSz="966788">
              <a:lnSpc>
                <a:spcPct val="120000"/>
              </a:lnSpc>
              <a:buFontTx/>
              <a:buChar char="•"/>
              <a:tabLst>
                <a:tab pos="484188" algn="l"/>
              </a:tabLst>
            </a:pPr>
            <a:r>
              <a:rPr lang="en-GB" dirty="0">
                <a:cs typeface="Times New Roman" pitchFamily="18" charset="0"/>
              </a:rPr>
              <a:t>Pre-Processing: macro processing and in-lining</a:t>
            </a:r>
          </a:p>
          <a:p>
            <a:pPr marL="484188" indent="-484188" algn="just" defTabSz="966788">
              <a:lnSpc>
                <a:spcPct val="120000"/>
              </a:lnSpc>
              <a:buFontTx/>
              <a:buChar char="•"/>
              <a:tabLst>
                <a:tab pos="484188" algn="l"/>
              </a:tabLst>
            </a:pPr>
            <a:r>
              <a:rPr lang="en-GB" dirty="0">
                <a:cs typeface="Times New Roman" pitchFamily="18" charset="0"/>
              </a:rPr>
              <a:t>Data types, type checking and strongly typed languages</a:t>
            </a:r>
          </a:p>
          <a:p>
            <a:pPr marL="484188" indent="-484188" algn="just" defTabSz="966788">
              <a:lnSpc>
                <a:spcPct val="120000"/>
              </a:lnSpc>
              <a:buFontTx/>
              <a:buChar char="•"/>
              <a:tabLst>
                <a:tab pos="484188" algn="l"/>
              </a:tabLst>
            </a:pPr>
            <a:r>
              <a:rPr lang="en-GB" dirty="0">
                <a:cs typeface="Times New Roman" pitchFamily="18" charset="0"/>
              </a:rPr>
              <a:t>Orthogonality of languages: free combinations of features</a:t>
            </a:r>
          </a:p>
          <a:p>
            <a:pPr marL="484188" indent="-484188" algn="just" defTabSz="966788">
              <a:lnSpc>
                <a:spcPct val="120000"/>
              </a:lnSpc>
              <a:tabLst>
                <a:tab pos="484188" algn="l"/>
              </a:tabLst>
            </a:pPr>
            <a:r>
              <a:rPr lang="en-GB" b="1" dirty="0">
                <a:cs typeface="Times New Roman" pitchFamily="18" charset="0"/>
              </a:rPr>
              <a:t>Where next?</a:t>
            </a:r>
          </a:p>
          <a:p>
            <a:pPr marL="484188" indent="-484188" algn="just" defTabSz="966788">
              <a:lnSpc>
                <a:spcPct val="120000"/>
              </a:lnSpc>
              <a:tabLst>
                <a:tab pos="484188" algn="l"/>
              </a:tabLst>
            </a:pPr>
            <a:r>
              <a:rPr lang="en-GB" dirty="0">
                <a:cs typeface="Times New Roman" pitchFamily="18" charset="0"/>
              </a:rPr>
              <a:t>Explore the four major paradigms through examples:</a:t>
            </a:r>
          </a:p>
          <a:p>
            <a:pPr marL="484188" indent="-484188" algn="just" defTabSz="966788">
              <a:lnSpc>
                <a:spcPct val="120000"/>
              </a:lnSpc>
              <a:buFontTx/>
              <a:buChar char="•"/>
              <a:tabLst>
                <a:tab pos="484188" algn="l"/>
              </a:tabLst>
            </a:pPr>
            <a:r>
              <a:rPr lang="en-GB" dirty="0">
                <a:cs typeface="Times New Roman" pitchFamily="18" charset="0"/>
              </a:rPr>
              <a:t>Imperative C/C++, </a:t>
            </a:r>
          </a:p>
          <a:p>
            <a:pPr marL="484188" indent="-484188" algn="just" defTabSz="966788">
              <a:lnSpc>
                <a:spcPct val="120000"/>
              </a:lnSpc>
              <a:buFontTx/>
              <a:buChar char="•"/>
              <a:tabLst>
                <a:tab pos="484188" algn="l"/>
              </a:tabLst>
            </a:pPr>
            <a:r>
              <a:rPr lang="en-GB" dirty="0">
                <a:cs typeface="Times New Roman" pitchFamily="18" charset="0"/>
              </a:rPr>
              <a:t>Object-oriented C++ </a:t>
            </a:r>
          </a:p>
          <a:p>
            <a:pPr marL="484188" indent="-484188" algn="just" defTabSz="966788">
              <a:lnSpc>
                <a:spcPct val="120000"/>
              </a:lnSpc>
              <a:buFontTx/>
              <a:buChar char="•"/>
              <a:tabLst>
                <a:tab pos="484188" algn="l"/>
              </a:tabLst>
            </a:pPr>
            <a:r>
              <a:rPr lang="en-GB" dirty="0">
                <a:cs typeface="Times New Roman" pitchFamily="18" charset="0"/>
              </a:rPr>
              <a:t>Functional </a:t>
            </a:r>
            <a:r>
              <a:rPr lang="en-US" dirty="0">
                <a:cs typeface="Times New Roman" pitchFamily="18" charset="0"/>
              </a:rPr>
              <a:t>Scheme </a:t>
            </a:r>
            <a:endParaRPr lang="en-GB" dirty="0">
              <a:cs typeface="Times New Roman" pitchFamily="18" charset="0"/>
            </a:endParaRPr>
          </a:p>
          <a:p>
            <a:pPr marL="484188" indent="-484188" algn="just" defTabSz="966788">
              <a:lnSpc>
                <a:spcPct val="120000"/>
              </a:lnSpc>
              <a:buFontTx/>
              <a:buChar char="•"/>
              <a:tabLst>
                <a:tab pos="484188" algn="l"/>
              </a:tabLst>
            </a:pPr>
            <a:r>
              <a:rPr lang="en-GB" dirty="0">
                <a:cs typeface="Times New Roman" pitchFamily="18" charset="0"/>
              </a:rPr>
              <a:t>Logic </a:t>
            </a:r>
            <a:r>
              <a:rPr lang="en-US" dirty="0">
                <a:cs typeface="Times New Roman" pitchFamily="18" charset="0"/>
              </a:rPr>
              <a:t>Prolog</a:t>
            </a:r>
            <a:r>
              <a:rPr lang="en-GB" dirty="0"/>
              <a:t> 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565150" y="161925"/>
            <a:ext cx="81438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Summary</a:t>
            </a:r>
            <a:endParaRPr lang="en-US" sz="3000" b="1">
              <a:solidFill>
                <a:schemeClr val="accent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565150" y="966788"/>
            <a:ext cx="7902575" cy="23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363538" indent="-363538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>
                <a:solidFill>
                  <a:schemeClr val="accent2"/>
                </a:solidFill>
              </a:rPr>
              <a:t>A data type</a:t>
            </a:r>
          </a:p>
          <a:p>
            <a:pPr marL="363538" indent="-363538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sz="3000"/>
              <a:t>is defined by the se</a:t>
            </a:r>
            <a:r>
              <a:rPr lang="en-US" sz="3000">
                <a:solidFill>
                  <a:srgbClr val="000000"/>
                </a:solidFill>
              </a:rPr>
              <a:t>t of primary </a:t>
            </a:r>
            <a:r>
              <a:rPr lang="en-US" sz="3000">
                <a:solidFill>
                  <a:srgbClr val="0000FF"/>
                </a:solidFill>
              </a:rPr>
              <a:t>values</a:t>
            </a:r>
            <a:r>
              <a:rPr lang="en-US" sz="3000">
                <a:solidFill>
                  <a:srgbClr val="000000"/>
                </a:solidFill>
              </a:rPr>
              <a:t> allowed and </a:t>
            </a:r>
            <a:r>
              <a:rPr lang="en-US" sz="3000">
                <a:solidFill>
                  <a:srgbClr val="0000FF"/>
                </a:solidFill>
              </a:rPr>
              <a:t>operations</a:t>
            </a:r>
            <a:r>
              <a:rPr lang="en-US" sz="3000">
                <a:solidFill>
                  <a:srgbClr val="000000"/>
                </a:solidFill>
              </a:rPr>
              <a:t> on these values.</a:t>
            </a:r>
          </a:p>
          <a:p>
            <a:pPr marL="363538" indent="-363538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sz="3000">
                <a:solidFill>
                  <a:srgbClr val="000000"/>
                </a:solidFill>
              </a:rPr>
              <a:t>is used to declare variables.</a:t>
            </a:r>
          </a:p>
          <a:p>
            <a:pPr marL="363538" indent="-363538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>
                <a:solidFill>
                  <a:srgbClr val="000000"/>
                </a:solidFill>
              </a:rPr>
              <a:t>	e.g., integer, real, array of integer, string, etc.</a:t>
            </a: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565150" y="161925"/>
            <a:ext cx="81438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Data Types and Type Checking</a:t>
            </a:r>
            <a:endParaRPr lang="en-US" sz="3000" b="1">
              <a:solidFill>
                <a:schemeClr val="accent2"/>
              </a:solidFill>
              <a:latin typeface="Times" charset="0"/>
              <a:cs typeface="Times New Roman" pitchFamily="18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144838" y="5383213"/>
            <a:ext cx="5483225" cy="1306512"/>
            <a:chOff x="1981" y="3391"/>
            <a:chExt cx="3454" cy="823"/>
          </a:xfrm>
        </p:grpSpPr>
        <p:sp>
          <p:nvSpPr>
            <p:cNvPr id="46086" name="Rectangle 8"/>
            <p:cNvSpPr>
              <a:spLocks noChangeArrowheads="1"/>
            </p:cNvSpPr>
            <p:nvPr/>
          </p:nvSpPr>
          <p:spPr bwMode="auto">
            <a:xfrm>
              <a:off x="3759" y="3391"/>
              <a:ext cx="1676" cy="823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6744" tIns="48372" rIns="96744" bIns="48372">
              <a:spAutoFit/>
            </a:bodyPr>
            <a:lstStyle/>
            <a:p>
              <a:pPr defTabSz="966788">
                <a:lnSpc>
                  <a:spcPct val="7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3000">
                  <a:solidFill>
                    <a:srgbClr val="000000"/>
                  </a:solidFill>
                  <a:latin typeface="Arial" pitchFamily="34" charset="0"/>
                </a:rPr>
                <a:t>int i = 3;</a:t>
              </a:r>
            </a:p>
            <a:p>
              <a:pPr defTabSz="966788">
                <a:lnSpc>
                  <a:spcPct val="4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3000">
                  <a:solidFill>
                    <a:srgbClr val="000000"/>
                  </a:solidFill>
                  <a:latin typeface="Arial" pitchFamily="34" charset="0"/>
                </a:rPr>
                <a:t>float n, j = 3.0;</a:t>
              </a:r>
            </a:p>
            <a:p>
              <a:pPr defTabSz="966788">
                <a:lnSpc>
                  <a:spcPct val="4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3000">
                  <a:solidFill>
                    <a:srgbClr val="000000"/>
                  </a:solidFill>
                  <a:latin typeface="Arial" pitchFamily="34" charset="0"/>
                </a:rPr>
                <a:t>n = i + j;</a:t>
              </a:r>
            </a:p>
          </p:txBody>
        </p:sp>
        <p:sp>
          <p:nvSpPr>
            <p:cNvPr id="46087" name="Line 9"/>
            <p:cNvSpPr>
              <a:spLocks noChangeShapeType="1"/>
            </p:cNvSpPr>
            <p:nvPr/>
          </p:nvSpPr>
          <p:spPr bwMode="auto">
            <a:xfrm>
              <a:off x="1981" y="4032"/>
              <a:ext cx="177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091" name="Rectangle 11"/>
          <p:cNvSpPr>
            <a:spLocks noChangeArrowheads="1"/>
          </p:cNvSpPr>
          <p:nvPr/>
        </p:nvSpPr>
        <p:spPr bwMode="auto">
          <a:xfrm>
            <a:off x="555625" y="3048000"/>
            <a:ext cx="790257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363538" indent="-363538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 dirty="0">
                <a:solidFill>
                  <a:schemeClr val="accent2"/>
                </a:solidFill>
              </a:rPr>
              <a:t>Type </a:t>
            </a:r>
            <a:r>
              <a:rPr lang="en-US" sz="3000" dirty="0" smtClean="0">
                <a:solidFill>
                  <a:schemeClr val="accent2"/>
                </a:solidFill>
              </a:rPr>
              <a:t>Checking (Contextual)</a:t>
            </a:r>
            <a:endParaRPr lang="en-US" sz="3000" dirty="0">
              <a:solidFill>
                <a:schemeClr val="accent2"/>
              </a:solidFill>
            </a:endParaRPr>
          </a:p>
          <a:p>
            <a:pPr marL="363538" indent="-363538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 dirty="0"/>
              <a:t>	is the activity </a:t>
            </a:r>
            <a:r>
              <a:rPr lang="en-US" sz="3000" dirty="0" smtClean="0"/>
              <a:t>by the compiler, ensuring </a:t>
            </a:r>
            <a:r>
              <a:rPr lang="en-US" sz="3000" dirty="0"/>
              <a:t>that the types of operands of an operator are </a:t>
            </a:r>
            <a:r>
              <a:rPr lang="en-US" sz="3000" dirty="0">
                <a:solidFill>
                  <a:srgbClr val="0000FF"/>
                </a:solidFill>
              </a:rPr>
              <a:t>legal</a:t>
            </a:r>
            <a:r>
              <a:rPr lang="en-US" sz="3000" dirty="0"/>
              <a:t> or </a:t>
            </a:r>
            <a:r>
              <a:rPr lang="en-US" sz="3000" dirty="0">
                <a:solidFill>
                  <a:srgbClr val="0000FF"/>
                </a:solidFill>
              </a:rPr>
              <a:t>equivalent</a:t>
            </a:r>
            <a:r>
              <a:rPr lang="en-US" sz="3000" dirty="0"/>
              <a:t> to the legal type</a:t>
            </a:r>
            <a:r>
              <a:rPr lang="en-US" sz="3000" dirty="0">
                <a:solidFill>
                  <a:srgbClr val="000000"/>
                </a:solidFill>
              </a:rPr>
              <a:t>.</a:t>
            </a:r>
          </a:p>
          <a:p>
            <a:pPr marL="363538" indent="-363538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 dirty="0">
                <a:solidFill>
                  <a:schemeClr val="accent2"/>
                </a:solidFill>
              </a:rPr>
              <a:t>Type equivalence</a:t>
            </a:r>
          </a:p>
          <a:p>
            <a:pPr marL="363538" indent="-363538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 dirty="0"/>
              <a:t>	What types are equivalent?</a:t>
            </a:r>
          </a:p>
          <a:p>
            <a:pPr marL="363538" indent="-363538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 dirty="0"/>
              <a:t>	Are </a:t>
            </a:r>
            <a:r>
              <a:rPr lang="en-US" sz="3000" dirty="0">
                <a:latin typeface="Arial" pitchFamily="34" charset="0"/>
              </a:rPr>
              <a:t>int</a:t>
            </a:r>
            <a:r>
              <a:rPr lang="en-US" sz="3000" dirty="0"/>
              <a:t> and </a:t>
            </a:r>
            <a:r>
              <a:rPr lang="en-US" sz="3000" dirty="0">
                <a:latin typeface="Arial" pitchFamily="34" charset="0"/>
              </a:rPr>
              <a:t>short</a:t>
            </a:r>
            <a:r>
              <a:rPr lang="en-US" sz="3000" dirty="0"/>
              <a:t> equivalent?</a:t>
            </a:r>
            <a:endParaRPr lang="en-US" sz="3000" dirty="0">
              <a:solidFill>
                <a:srgbClr val="000000"/>
              </a:solidFill>
            </a:endParaRPr>
          </a:p>
          <a:p>
            <a:pPr marL="363538" indent="-363538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 dirty="0">
                <a:solidFill>
                  <a:srgbClr val="000000"/>
                </a:solidFill>
              </a:rPr>
              <a:t>	Is this legal?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717550" y="600075"/>
            <a:ext cx="79025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363538" indent="-363538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 dirty="0">
                <a:solidFill>
                  <a:schemeClr val="accent2"/>
                </a:solidFill>
              </a:rPr>
              <a:t>Type equivalence</a:t>
            </a:r>
          </a:p>
          <a:p>
            <a:pPr marL="363538" indent="-363538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 b="1" dirty="0">
                <a:cs typeface="Times New Roman" pitchFamily="18" charset="0"/>
              </a:rPr>
              <a:t>Structural equivalence</a:t>
            </a:r>
            <a:r>
              <a:rPr lang="en-US" sz="3000" dirty="0">
                <a:cs typeface="Times New Roman" pitchFamily="18" charset="0"/>
              </a:rPr>
              <a:t>: Two types are equivalent if they have the same set of values and operations. (e.g. Algol 68, Pascal, and non-structured C types).</a:t>
            </a:r>
          </a:p>
          <a:p>
            <a:pPr marL="363538" indent="-363538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 b="1" dirty="0">
                <a:cs typeface="Times New Roman" pitchFamily="18" charset="0"/>
              </a:rPr>
              <a:t>Name equivalence</a:t>
            </a:r>
            <a:r>
              <a:rPr lang="en-US" sz="3000" dirty="0">
                <a:cs typeface="Times New Roman" pitchFamily="18" charset="0"/>
              </a:rPr>
              <a:t>: Two types are equivalent if they have the same name (e.g. Ada, and C-structure). </a:t>
            </a:r>
            <a:r>
              <a:rPr lang="en-US" sz="3000">
                <a:cs typeface="Times New Roman" pitchFamily="18" charset="0"/>
              </a:rPr>
              <a:t>Anonymous types are not equivalent.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565150" y="0"/>
            <a:ext cx="81438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Data Type Equivalence and Conversion</a:t>
            </a:r>
            <a:endParaRPr lang="en-US" sz="3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762000" y="3800474"/>
            <a:ext cx="79025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363538" indent="-363538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 b="1" dirty="0">
                <a:cs typeface="Times New Roman" pitchFamily="18" charset="0"/>
              </a:rPr>
              <a:t>Type </a:t>
            </a:r>
            <a:r>
              <a:rPr lang="en-US" sz="3000" b="1" dirty="0" smtClean="0">
                <a:cs typeface="Times New Roman" pitchFamily="18" charset="0"/>
              </a:rPr>
              <a:t>Conversions</a:t>
            </a:r>
            <a:r>
              <a:rPr lang="en-US" sz="3000" dirty="0" smtClean="0">
                <a:cs typeface="Times New Roman" pitchFamily="18" charset="0"/>
              </a:rPr>
              <a:t>:</a:t>
            </a:r>
          </a:p>
          <a:p>
            <a:pPr marL="363538" indent="-363538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 dirty="0" smtClean="0">
                <a:cs typeface="Times New Roman" pitchFamily="18" charset="0"/>
              </a:rPr>
              <a:t>Assume </a:t>
            </a:r>
            <a:r>
              <a:rPr lang="en-US" sz="3000" dirty="0" err="1" smtClean="0">
                <a:solidFill>
                  <a:srgbClr val="C00000"/>
                </a:solidFill>
                <a:cs typeface="Times New Roman" pitchFamily="18" charset="0"/>
              </a:rPr>
              <a:t>int</a:t>
            </a:r>
            <a:r>
              <a:rPr lang="en-US" sz="3000" dirty="0" smtClean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000" dirty="0" smtClean="0">
                <a:cs typeface="Times New Roman" pitchFamily="18" charset="0"/>
              </a:rPr>
              <a:t>x = 5;</a:t>
            </a:r>
            <a:endParaRPr lang="en-US" sz="3000" dirty="0">
              <a:cs typeface="Times New Roman" pitchFamily="18" charset="0"/>
            </a:endParaRPr>
          </a:p>
          <a:p>
            <a:pPr marL="363538" indent="-363538" algn="just" defTabSz="966788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 dirty="0">
                <a:cs typeface="Times New Roman" pitchFamily="18" charset="0"/>
              </a:rPr>
              <a:t>Coercion:	Implicit type conversion, </a:t>
            </a:r>
          </a:p>
          <a:p>
            <a:pPr marL="363538" indent="-363538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 dirty="0">
                <a:cs typeface="Times New Roman" pitchFamily="18" charset="0"/>
              </a:rPr>
              <a:t>	e.g., </a:t>
            </a:r>
            <a:r>
              <a:rPr lang="en-US" sz="3000" dirty="0">
                <a:solidFill>
                  <a:srgbClr val="C00000"/>
                </a:solidFill>
                <a:cs typeface="Times New Roman" pitchFamily="18" charset="0"/>
              </a:rPr>
              <a:t>float</a:t>
            </a:r>
            <a:r>
              <a:rPr lang="en-US" sz="3000" dirty="0">
                <a:cs typeface="Times New Roman" pitchFamily="18" charset="0"/>
              </a:rPr>
              <a:t> f = 3.14 + </a:t>
            </a:r>
            <a:r>
              <a:rPr lang="en-US" sz="3000" dirty="0" smtClean="0">
                <a:cs typeface="Times New Roman" pitchFamily="18" charset="0"/>
              </a:rPr>
              <a:t>x;</a:t>
            </a:r>
            <a:endParaRPr lang="en-US" sz="3000" dirty="0">
              <a:cs typeface="Times New Roman" pitchFamily="18" charset="0"/>
            </a:endParaRPr>
          </a:p>
          <a:p>
            <a:pPr marL="363538" indent="-363538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 dirty="0">
                <a:cs typeface="Times New Roman" pitchFamily="18" charset="0"/>
              </a:rPr>
              <a:t>Casting:	Explicit type conversion </a:t>
            </a:r>
          </a:p>
          <a:p>
            <a:pPr marL="363538" indent="-363538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 dirty="0">
                <a:cs typeface="Times New Roman" pitchFamily="18" charset="0"/>
              </a:rPr>
              <a:t>	e.g., </a:t>
            </a:r>
            <a:r>
              <a:rPr lang="en-US" sz="3000" dirty="0" err="1">
                <a:solidFill>
                  <a:srgbClr val="C00000"/>
                </a:solidFill>
                <a:cs typeface="Times New Roman" pitchFamily="18" charset="0"/>
              </a:rPr>
              <a:t>int</a:t>
            </a:r>
            <a:r>
              <a:rPr lang="en-US" sz="30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3000" dirty="0">
                <a:cs typeface="Times New Roman" pitchFamily="18" charset="0"/>
              </a:rPr>
              <a:t>i = (</a:t>
            </a:r>
            <a:r>
              <a:rPr lang="en-US" sz="3000" dirty="0" err="1">
                <a:solidFill>
                  <a:srgbClr val="C00000"/>
                </a:solidFill>
                <a:cs typeface="Times New Roman" pitchFamily="18" charset="0"/>
              </a:rPr>
              <a:t>int</a:t>
            </a:r>
            <a:r>
              <a:rPr lang="en-US" sz="3000" dirty="0">
                <a:cs typeface="Times New Roman" pitchFamily="18" charset="0"/>
              </a:rPr>
              <a:t>) f + </a:t>
            </a:r>
            <a:r>
              <a:rPr lang="en-US" sz="3000" dirty="0" smtClean="0">
                <a:cs typeface="Times New Roman" pitchFamily="18" charset="0"/>
              </a:rPr>
              <a:t>x;</a:t>
            </a:r>
            <a:endParaRPr lang="en-US" sz="30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0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ChangeArrowheads="1"/>
          </p:cNvSpPr>
          <p:nvPr/>
        </p:nvSpPr>
        <p:spPr bwMode="auto">
          <a:xfrm>
            <a:off x="725488" y="3627438"/>
            <a:ext cx="8266112" cy="370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363538" indent="-363538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 dirty="0">
                <a:solidFill>
                  <a:schemeClr val="accent2"/>
                </a:solidFill>
              </a:rPr>
              <a:t>Three possible solutions if types are not equivalent</a:t>
            </a:r>
          </a:p>
          <a:p>
            <a:pPr marL="363538" indent="-363538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sz="3000" dirty="0"/>
              <a:t>type error.</a:t>
            </a:r>
            <a:endParaRPr lang="en-US" sz="3000" dirty="0">
              <a:solidFill>
                <a:srgbClr val="000000"/>
              </a:solidFill>
            </a:endParaRPr>
          </a:p>
          <a:p>
            <a:pPr marL="363538" indent="-363538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sz="3000" dirty="0">
                <a:solidFill>
                  <a:srgbClr val="000000"/>
                </a:solidFill>
              </a:rPr>
              <a:t>coercion: implicitly convert 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</a:rPr>
              <a:t>int</a:t>
            </a:r>
            <a:r>
              <a:rPr lang="en-US" sz="3000" dirty="0" smtClean="0">
                <a:solidFill>
                  <a:srgbClr val="000000"/>
                </a:solidFill>
              </a:rPr>
              <a:t> </a:t>
            </a:r>
            <a:r>
              <a:rPr lang="en-US" sz="3000" dirty="0">
                <a:solidFill>
                  <a:srgbClr val="000000"/>
                </a:solidFill>
              </a:rPr>
              <a:t>to </a:t>
            </a:r>
            <a:r>
              <a:rPr lang="en-US" sz="2800" dirty="0">
                <a:solidFill>
                  <a:srgbClr val="000000"/>
                </a:solidFill>
                <a:latin typeface="Arial" pitchFamily="34" charset="0"/>
              </a:rPr>
              <a:t>float</a:t>
            </a:r>
            <a:r>
              <a:rPr lang="en-US" sz="3000" dirty="0">
                <a:solidFill>
                  <a:srgbClr val="000000"/>
                </a:solidFill>
              </a:rPr>
              <a:t>.</a:t>
            </a:r>
          </a:p>
          <a:p>
            <a:pPr marL="363538" indent="-363538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sz="3000" dirty="0">
                <a:solidFill>
                  <a:srgbClr val="000000"/>
                </a:solidFill>
              </a:rPr>
              <a:t>casting: explicitly convert </a:t>
            </a:r>
            <a:r>
              <a:rPr lang="en-US" sz="3000" dirty="0">
                <a:solidFill>
                  <a:srgbClr val="000000"/>
                </a:solidFill>
                <a:latin typeface="Arial" pitchFamily="34" charset="0"/>
              </a:rPr>
              <a:t>i</a:t>
            </a:r>
            <a:r>
              <a:rPr lang="en-US" sz="3000" dirty="0">
                <a:solidFill>
                  <a:srgbClr val="000000"/>
                </a:solidFill>
              </a:rPr>
              <a:t> to float.</a:t>
            </a:r>
          </a:p>
          <a:p>
            <a:pPr marL="363538" indent="-363538" defTabSz="966788">
              <a:lnSpc>
                <a:spcPct val="7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 dirty="0">
                <a:solidFill>
                  <a:srgbClr val="000000"/>
                </a:solidFill>
                <a:latin typeface="Arial" pitchFamily="34" charset="0"/>
              </a:rPr>
              <a:t>	</a:t>
            </a:r>
            <a:r>
              <a:rPr lang="en-US" sz="3000" dirty="0" err="1">
                <a:solidFill>
                  <a:srgbClr val="000000"/>
                </a:solidFill>
                <a:latin typeface="Arial" pitchFamily="34" charset="0"/>
              </a:rPr>
              <a:t>int</a:t>
            </a:r>
            <a:r>
              <a:rPr lang="en-US" sz="3000" dirty="0">
                <a:solidFill>
                  <a:srgbClr val="000000"/>
                </a:solidFill>
                <a:latin typeface="Arial" pitchFamily="34" charset="0"/>
              </a:rPr>
              <a:t> i = 3;</a:t>
            </a:r>
          </a:p>
          <a:p>
            <a:pPr marL="363538" indent="-363538" defTabSz="966788">
              <a:lnSpc>
                <a:spcPct val="4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 dirty="0">
                <a:solidFill>
                  <a:srgbClr val="000000"/>
                </a:solidFill>
                <a:latin typeface="Arial" pitchFamily="34" charset="0"/>
              </a:rPr>
              <a:t>	float n, j = 3.0;</a:t>
            </a:r>
          </a:p>
          <a:p>
            <a:pPr marL="363538" indent="-363538" defTabSz="966788">
              <a:lnSpc>
                <a:spcPct val="4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 dirty="0">
                <a:solidFill>
                  <a:srgbClr val="000000"/>
                </a:solidFill>
                <a:latin typeface="Arial" pitchFamily="34" charset="0"/>
              </a:rPr>
              <a:t>	n = (float)i + j;</a:t>
            </a:r>
            <a:endParaRPr lang="en-US" sz="3000" dirty="0">
              <a:solidFill>
                <a:srgbClr val="000000"/>
              </a:solidFill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565150" y="161925"/>
            <a:ext cx="81438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Type Conversion</a:t>
            </a:r>
            <a:endParaRPr lang="en-US" sz="3000" b="1">
              <a:solidFill>
                <a:schemeClr val="accent2"/>
              </a:solidFill>
              <a:latin typeface="Times" charset="0"/>
              <a:cs typeface="Times New Roman" pitchFamily="18" charset="0"/>
            </a:endParaRPr>
          </a:p>
        </p:txBody>
      </p:sp>
      <p:sp>
        <p:nvSpPr>
          <p:cNvPr id="48132" name="Text Box 6"/>
          <p:cNvSpPr txBox="1">
            <a:spLocks noChangeArrowheads="1"/>
          </p:cNvSpPr>
          <p:nvPr/>
        </p:nvSpPr>
        <p:spPr bwMode="auto">
          <a:xfrm>
            <a:off x="788988" y="966788"/>
            <a:ext cx="6983412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500"/>
              <a:t>Why is it a problem at all? Different representations.</a:t>
            </a:r>
          </a:p>
        </p:txBody>
      </p:sp>
      <p:sp>
        <p:nvSpPr>
          <p:cNvPr id="48133" name="Rectangle 7"/>
          <p:cNvSpPr>
            <a:spLocks noChangeArrowheads="1"/>
          </p:cNvSpPr>
          <p:nvPr/>
        </p:nvSpPr>
        <p:spPr bwMode="auto">
          <a:xfrm>
            <a:off x="2579688" y="1692275"/>
            <a:ext cx="5322887" cy="403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6744" tIns="48372" rIns="96744" bIns="48372" anchor="ctr"/>
          <a:lstStyle/>
          <a:p>
            <a:pPr algn="ctr" defTabSz="966788"/>
            <a:r>
              <a:rPr lang="en-US" sz="2500">
                <a:solidFill>
                  <a:srgbClr val="CC3300"/>
                </a:solidFill>
              </a:rPr>
              <a:t>0</a:t>
            </a:r>
            <a:r>
              <a:rPr lang="en-US" sz="2500"/>
              <a:t>00000000000000000000000000000</a:t>
            </a:r>
            <a:r>
              <a:rPr lang="en-US" sz="2500">
                <a:solidFill>
                  <a:schemeClr val="accent2"/>
                </a:solidFill>
              </a:rPr>
              <a:t>11</a:t>
            </a:r>
          </a:p>
        </p:txBody>
      </p:sp>
      <p:sp>
        <p:nvSpPr>
          <p:cNvPr id="48134" name="Text Box 9"/>
          <p:cNvSpPr txBox="1">
            <a:spLocks noChangeArrowheads="1"/>
          </p:cNvSpPr>
          <p:nvPr/>
        </p:nvSpPr>
        <p:spPr bwMode="auto">
          <a:xfrm>
            <a:off x="644525" y="1611313"/>
            <a:ext cx="1243013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500">
                <a:latin typeface="Arial" pitchFamily="34" charset="0"/>
              </a:rPr>
              <a:t>int i = 3</a:t>
            </a:r>
          </a:p>
        </p:txBody>
      </p:sp>
      <p:sp>
        <p:nvSpPr>
          <p:cNvPr id="48135" name="Rectangle 10"/>
          <p:cNvSpPr>
            <a:spLocks noChangeArrowheads="1"/>
          </p:cNvSpPr>
          <p:nvPr/>
        </p:nvSpPr>
        <p:spPr bwMode="auto">
          <a:xfrm>
            <a:off x="2579688" y="2417763"/>
            <a:ext cx="5322887" cy="403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6744" tIns="48372" rIns="96744" bIns="48372" anchor="ctr"/>
          <a:lstStyle/>
          <a:p>
            <a:pPr algn="ctr" defTabSz="966788"/>
            <a:r>
              <a:rPr lang="en-US" sz="2500">
                <a:solidFill>
                  <a:srgbClr val="CC3300"/>
                </a:solidFill>
              </a:rPr>
              <a:t>0</a:t>
            </a:r>
            <a:r>
              <a:rPr lang="en-US" sz="2500">
                <a:solidFill>
                  <a:schemeClr val="accent1"/>
                </a:solidFill>
              </a:rPr>
              <a:t>10000000</a:t>
            </a:r>
            <a:r>
              <a:rPr lang="en-US" sz="2500">
                <a:solidFill>
                  <a:schemeClr val="accent2"/>
                </a:solidFill>
              </a:rPr>
              <a:t>10000000000000000000000</a:t>
            </a:r>
          </a:p>
        </p:txBody>
      </p:sp>
      <p:sp>
        <p:nvSpPr>
          <p:cNvPr id="48136" name="Text Box 11"/>
          <p:cNvSpPr txBox="1">
            <a:spLocks noChangeArrowheads="1"/>
          </p:cNvSpPr>
          <p:nvPr/>
        </p:nvSpPr>
        <p:spPr bwMode="auto">
          <a:xfrm>
            <a:off x="644525" y="2336800"/>
            <a:ext cx="1781175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500">
                <a:latin typeface="Arial" pitchFamily="34" charset="0"/>
              </a:rPr>
              <a:t>float j = 3.0</a:t>
            </a:r>
          </a:p>
        </p:txBody>
      </p:sp>
      <p:sp>
        <p:nvSpPr>
          <p:cNvPr id="48137" name="Line 12"/>
          <p:cNvSpPr>
            <a:spLocks noChangeShapeType="1"/>
          </p:cNvSpPr>
          <p:nvPr/>
        </p:nvSpPr>
        <p:spPr bwMode="auto">
          <a:xfrm flipV="1">
            <a:off x="2743200" y="2820988"/>
            <a:ext cx="0" cy="2413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8138" name="Group 15"/>
          <p:cNvGrpSpPr>
            <a:grpSpLocks/>
          </p:cNvGrpSpPr>
          <p:nvPr/>
        </p:nvGrpSpPr>
        <p:grpSpPr bwMode="auto">
          <a:xfrm>
            <a:off x="2903538" y="2820988"/>
            <a:ext cx="1128712" cy="241300"/>
            <a:chOff x="1728" y="1680"/>
            <a:chExt cx="672" cy="144"/>
          </a:xfrm>
        </p:grpSpPr>
        <p:sp>
          <p:nvSpPr>
            <p:cNvPr id="48145" name="Freeform 13"/>
            <p:cNvSpPr>
              <a:spLocks/>
            </p:cNvSpPr>
            <p:nvPr/>
          </p:nvSpPr>
          <p:spPr bwMode="auto">
            <a:xfrm>
              <a:off x="1728" y="1680"/>
              <a:ext cx="336" cy="144"/>
            </a:xfrm>
            <a:custGeom>
              <a:avLst/>
              <a:gdLst>
                <a:gd name="T0" fmla="*/ 0 w 336"/>
                <a:gd name="T1" fmla="*/ 0 h 144"/>
                <a:gd name="T2" fmla="*/ 48 w 336"/>
                <a:gd name="T3" fmla="*/ 96 h 144"/>
                <a:gd name="T4" fmla="*/ 288 w 336"/>
                <a:gd name="T5" fmla="*/ 96 h 144"/>
                <a:gd name="T6" fmla="*/ 336 w 33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144"/>
                <a:gd name="T14" fmla="*/ 336 w 33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144">
                  <a:moveTo>
                    <a:pt x="0" y="0"/>
                  </a:moveTo>
                  <a:lnTo>
                    <a:pt x="48" y="96"/>
                  </a:lnTo>
                  <a:lnTo>
                    <a:pt x="288" y="96"/>
                  </a:lnTo>
                  <a:lnTo>
                    <a:pt x="336" y="144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6" name="Freeform 14"/>
            <p:cNvSpPr>
              <a:spLocks/>
            </p:cNvSpPr>
            <p:nvPr/>
          </p:nvSpPr>
          <p:spPr bwMode="auto">
            <a:xfrm flipH="1">
              <a:off x="2064" y="1680"/>
              <a:ext cx="336" cy="144"/>
            </a:xfrm>
            <a:custGeom>
              <a:avLst/>
              <a:gdLst>
                <a:gd name="T0" fmla="*/ 0 w 336"/>
                <a:gd name="T1" fmla="*/ 0 h 144"/>
                <a:gd name="T2" fmla="*/ 48 w 336"/>
                <a:gd name="T3" fmla="*/ 96 h 144"/>
                <a:gd name="T4" fmla="*/ 288 w 336"/>
                <a:gd name="T5" fmla="*/ 96 h 144"/>
                <a:gd name="T6" fmla="*/ 336 w 33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144"/>
                <a:gd name="T14" fmla="*/ 336 w 33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144">
                  <a:moveTo>
                    <a:pt x="0" y="0"/>
                  </a:moveTo>
                  <a:lnTo>
                    <a:pt x="48" y="96"/>
                  </a:lnTo>
                  <a:lnTo>
                    <a:pt x="288" y="96"/>
                  </a:lnTo>
                  <a:lnTo>
                    <a:pt x="336" y="144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139" name="Group 16"/>
          <p:cNvGrpSpPr>
            <a:grpSpLocks/>
          </p:cNvGrpSpPr>
          <p:nvPr/>
        </p:nvGrpSpPr>
        <p:grpSpPr bwMode="auto">
          <a:xfrm>
            <a:off x="4192588" y="2820988"/>
            <a:ext cx="3629025" cy="241300"/>
            <a:chOff x="1728" y="1680"/>
            <a:chExt cx="672" cy="144"/>
          </a:xfrm>
        </p:grpSpPr>
        <p:sp>
          <p:nvSpPr>
            <p:cNvPr id="48143" name="Freeform 17"/>
            <p:cNvSpPr>
              <a:spLocks/>
            </p:cNvSpPr>
            <p:nvPr/>
          </p:nvSpPr>
          <p:spPr bwMode="auto">
            <a:xfrm>
              <a:off x="1728" y="1680"/>
              <a:ext cx="336" cy="144"/>
            </a:xfrm>
            <a:custGeom>
              <a:avLst/>
              <a:gdLst>
                <a:gd name="T0" fmla="*/ 0 w 336"/>
                <a:gd name="T1" fmla="*/ 0 h 144"/>
                <a:gd name="T2" fmla="*/ 48 w 336"/>
                <a:gd name="T3" fmla="*/ 96 h 144"/>
                <a:gd name="T4" fmla="*/ 288 w 336"/>
                <a:gd name="T5" fmla="*/ 96 h 144"/>
                <a:gd name="T6" fmla="*/ 336 w 33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144"/>
                <a:gd name="T14" fmla="*/ 336 w 33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144">
                  <a:moveTo>
                    <a:pt x="0" y="0"/>
                  </a:moveTo>
                  <a:lnTo>
                    <a:pt x="48" y="96"/>
                  </a:lnTo>
                  <a:lnTo>
                    <a:pt x="288" y="96"/>
                  </a:lnTo>
                  <a:lnTo>
                    <a:pt x="336" y="144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4" name="Freeform 18"/>
            <p:cNvSpPr>
              <a:spLocks/>
            </p:cNvSpPr>
            <p:nvPr/>
          </p:nvSpPr>
          <p:spPr bwMode="auto">
            <a:xfrm flipH="1">
              <a:off x="2064" y="1680"/>
              <a:ext cx="336" cy="144"/>
            </a:xfrm>
            <a:custGeom>
              <a:avLst/>
              <a:gdLst>
                <a:gd name="T0" fmla="*/ 0 w 336"/>
                <a:gd name="T1" fmla="*/ 0 h 144"/>
                <a:gd name="T2" fmla="*/ 48 w 336"/>
                <a:gd name="T3" fmla="*/ 96 h 144"/>
                <a:gd name="T4" fmla="*/ 288 w 336"/>
                <a:gd name="T5" fmla="*/ 96 h 144"/>
                <a:gd name="T6" fmla="*/ 336 w 33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144"/>
                <a:gd name="T14" fmla="*/ 336 w 336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144">
                  <a:moveTo>
                    <a:pt x="0" y="0"/>
                  </a:moveTo>
                  <a:lnTo>
                    <a:pt x="48" y="96"/>
                  </a:lnTo>
                  <a:lnTo>
                    <a:pt x="288" y="96"/>
                  </a:lnTo>
                  <a:lnTo>
                    <a:pt x="336" y="144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140" name="Text Box 19"/>
          <p:cNvSpPr txBox="1">
            <a:spLocks noChangeArrowheads="1"/>
          </p:cNvSpPr>
          <p:nvPr/>
        </p:nvSpPr>
        <p:spPr bwMode="auto">
          <a:xfrm>
            <a:off x="2241550" y="2944813"/>
            <a:ext cx="7239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500">
                <a:solidFill>
                  <a:srgbClr val="CC3300"/>
                </a:solidFill>
              </a:rPr>
              <a:t>sign</a:t>
            </a:r>
          </a:p>
        </p:txBody>
      </p:sp>
      <p:sp>
        <p:nvSpPr>
          <p:cNvPr id="48141" name="Text Box 20"/>
          <p:cNvSpPr txBox="1">
            <a:spLocks noChangeArrowheads="1"/>
          </p:cNvSpPr>
          <p:nvPr/>
        </p:nvSpPr>
        <p:spPr bwMode="auto">
          <a:xfrm>
            <a:off x="2903538" y="2982913"/>
            <a:ext cx="13589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500">
                <a:solidFill>
                  <a:schemeClr val="accent1"/>
                </a:solidFill>
              </a:rPr>
              <a:t>exponent</a:t>
            </a:r>
          </a:p>
        </p:txBody>
      </p:sp>
      <p:sp>
        <p:nvSpPr>
          <p:cNvPr id="48142" name="Text Box 21"/>
          <p:cNvSpPr txBox="1">
            <a:spLocks noChangeArrowheads="1"/>
          </p:cNvSpPr>
          <p:nvPr/>
        </p:nvSpPr>
        <p:spPr bwMode="auto">
          <a:xfrm>
            <a:off x="5402263" y="2982913"/>
            <a:ext cx="11842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500">
                <a:solidFill>
                  <a:schemeClr val="accent2"/>
                </a:solidFill>
              </a:rPr>
              <a:t>fraction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644525" y="801688"/>
            <a:ext cx="8145463" cy="418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363538" indent="-36353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 dirty="0">
                <a:solidFill>
                  <a:schemeClr val="accent2"/>
                </a:solidFill>
              </a:rPr>
              <a:t>Definition: A </a:t>
            </a:r>
            <a:r>
              <a:rPr lang="en-US" sz="3000" b="1" dirty="0">
                <a:solidFill>
                  <a:schemeClr val="accent2"/>
                </a:solidFill>
              </a:rPr>
              <a:t>strongly typed language</a:t>
            </a:r>
            <a:r>
              <a:rPr lang="en-US" sz="3000" dirty="0"/>
              <a:t> is one in which</a:t>
            </a:r>
            <a:endParaRPr lang="en-US" sz="3000" dirty="0">
              <a:solidFill>
                <a:schemeClr val="accent2"/>
              </a:solidFill>
            </a:endParaRPr>
          </a:p>
          <a:p>
            <a:pPr marL="363538" indent="-36353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sz="3000" dirty="0"/>
              <a:t>each name in a program has a single type associated with it;</a:t>
            </a:r>
            <a:endParaRPr lang="en-US" sz="3000" dirty="0">
              <a:solidFill>
                <a:srgbClr val="000000"/>
              </a:solidFill>
            </a:endParaRPr>
          </a:p>
          <a:p>
            <a:pPr marL="363538" indent="-36353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sz="3000" dirty="0">
                <a:solidFill>
                  <a:srgbClr val="000000"/>
                </a:solidFill>
              </a:rPr>
              <a:t>the type is known at compilation time;</a:t>
            </a:r>
          </a:p>
          <a:p>
            <a:pPr marL="363538" indent="-36353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sz="3000" dirty="0">
                <a:solidFill>
                  <a:srgbClr val="000000"/>
                </a:solidFill>
              </a:rPr>
              <a:t>type errors are always reported.</a:t>
            </a:r>
          </a:p>
          <a:p>
            <a:pPr marL="363538" indent="-36353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 dirty="0">
                <a:solidFill>
                  <a:srgbClr val="000000"/>
                </a:solidFill>
              </a:rPr>
              <a:t>Is strong type checking good?</a:t>
            </a:r>
          </a:p>
          <a:p>
            <a:pPr marL="363538" indent="-36353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 dirty="0">
                <a:solidFill>
                  <a:srgbClr val="000000"/>
                </a:solidFill>
              </a:rPr>
              <a:t>Trade flexibility for reliability!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565150" y="76200"/>
            <a:ext cx="81438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Strong Type Checking</a:t>
            </a:r>
            <a:endParaRPr lang="en-US" sz="3000" b="1">
              <a:solidFill>
                <a:schemeClr val="accent2"/>
              </a:solidFill>
              <a:latin typeface="Times" charset="0"/>
              <a:cs typeface="Times New Roman" pitchFamily="18" charset="0"/>
            </a:endParaRPr>
          </a:p>
        </p:txBody>
      </p:sp>
      <p:sp>
        <p:nvSpPr>
          <p:cNvPr id="176147" name="Rectangle 19"/>
          <p:cNvSpPr>
            <a:spLocks noChangeArrowheads="1"/>
          </p:cNvSpPr>
          <p:nvPr/>
        </p:nvSpPr>
        <p:spPr bwMode="auto">
          <a:xfrm>
            <a:off x="644525" y="5867400"/>
            <a:ext cx="7508875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000" dirty="0">
                <a:solidFill>
                  <a:schemeClr val="accent2"/>
                </a:solidFill>
              </a:rPr>
              <a:t>Yes, it is generally </a:t>
            </a:r>
            <a:r>
              <a:rPr lang="en-US" sz="3000" dirty="0" smtClean="0">
                <a:solidFill>
                  <a:schemeClr val="accent2"/>
                </a:solidFill>
              </a:rPr>
              <a:t>a </a:t>
            </a:r>
            <a:r>
              <a:rPr lang="en-US" sz="3000" dirty="0">
                <a:solidFill>
                  <a:schemeClr val="accent2"/>
                </a:solidFill>
              </a:rPr>
              <a:t>good </a:t>
            </a:r>
            <a:r>
              <a:rPr lang="en-US" sz="3000" dirty="0" smtClean="0">
                <a:solidFill>
                  <a:schemeClr val="accent2"/>
                </a:solidFill>
              </a:rPr>
              <a:t>thing for reliability, but it loses the flexibility.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49157" name="Freeform 1"/>
          <p:cNvSpPr>
            <a:spLocks/>
          </p:cNvSpPr>
          <p:nvPr/>
        </p:nvSpPr>
        <p:spPr bwMode="auto">
          <a:xfrm>
            <a:off x="1714500" y="4870450"/>
            <a:ext cx="4800600" cy="533400"/>
          </a:xfrm>
          <a:custGeom>
            <a:avLst/>
            <a:gdLst>
              <a:gd name="T0" fmla="*/ 0 w 3886200"/>
              <a:gd name="T1" fmla="*/ 511628 h 533400"/>
              <a:gd name="T2" fmla="*/ 4760258 w 3886200"/>
              <a:gd name="T3" fmla="*/ 533400 h 533400"/>
              <a:gd name="T4" fmla="*/ 4800600 w 3886200"/>
              <a:gd name="T5" fmla="*/ 0 h 533400"/>
              <a:gd name="T6" fmla="*/ 0 w 3886200"/>
              <a:gd name="T7" fmla="*/ 511628 h 5334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86200" h="533400">
                <a:moveTo>
                  <a:pt x="0" y="511628"/>
                </a:moveTo>
                <a:lnTo>
                  <a:pt x="3853542" y="533400"/>
                </a:lnTo>
                <a:lnTo>
                  <a:pt x="3886200" y="0"/>
                </a:lnTo>
                <a:lnTo>
                  <a:pt x="0" y="511628"/>
                </a:lnTo>
                <a:close/>
              </a:path>
            </a:pathLst>
          </a:custGeom>
          <a:solidFill>
            <a:srgbClr val="00B8F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58" name="TextBox 2"/>
          <p:cNvSpPr txBox="1">
            <a:spLocks noChangeArrowheads="1"/>
          </p:cNvSpPr>
          <p:nvPr/>
        </p:nvSpPr>
        <p:spPr bwMode="auto">
          <a:xfrm>
            <a:off x="6705600" y="4838700"/>
            <a:ext cx="1004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Strong</a:t>
            </a:r>
          </a:p>
        </p:txBody>
      </p:sp>
      <p:sp>
        <p:nvSpPr>
          <p:cNvPr id="49159" name="TextBox 6"/>
          <p:cNvSpPr txBox="1">
            <a:spLocks noChangeArrowheads="1"/>
          </p:cNvSpPr>
          <p:nvPr/>
        </p:nvSpPr>
        <p:spPr bwMode="auto">
          <a:xfrm>
            <a:off x="1028700" y="4991100"/>
            <a:ext cx="876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Weak</a:t>
            </a:r>
          </a:p>
        </p:txBody>
      </p:sp>
      <p:sp>
        <p:nvSpPr>
          <p:cNvPr id="49160" name="TextBox 3"/>
          <p:cNvSpPr txBox="1">
            <a:spLocks noChangeArrowheads="1"/>
          </p:cNvSpPr>
          <p:nvPr/>
        </p:nvSpPr>
        <p:spPr bwMode="auto">
          <a:xfrm>
            <a:off x="3886200" y="5410200"/>
            <a:ext cx="390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C</a:t>
            </a:r>
          </a:p>
        </p:txBody>
      </p:sp>
      <p:sp>
        <p:nvSpPr>
          <p:cNvPr id="49161" name="TextBox 8"/>
          <p:cNvSpPr txBox="1">
            <a:spLocks noChangeArrowheads="1"/>
          </p:cNvSpPr>
          <p:nvPr/>
        </p:nvSpPr>
        <p:spPr bwMode="auto">
          <a:xfrm>
            <a:off x="4648200" y="5414962"/>
            <a:ext cx="736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C++</a:t>
            </a:r>
          </a:p>
        </p:txBody>
      </p:sp>
      <p:sp>
        <p:nvSpPr>
          <p:cNvPr id="49162" name="TextBox 9"/>
          <p:cNvSpPr txBox="1">
            <a:spLocks noChangeArrowheads="1"/>
          </p:cNvSpPr>
          <p:nvPr/>
        </p:nvSpPr>
        <p:spPr bwMode="auto">
          <a:xfrm>
            <a:off x="5668963" y="5410200"/>
            <a:ext cx="7318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609600" y="838201"/>
            <a:ext cx="8347075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457200" indent="-457200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</a:rPr>
              <a:t>No language is fully strong or weak. There are some  compromises.</a:t>
            </a:r>
          </a:p>
          <a:p>
            <a:pPr marL="457200" indent="-457200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</a:rPr>
              <a:t>Pascal/Modula-2 </a:t>
            </a:r>
            <a:r>
              <a:rPr lang="en-US" sz="2800" dirty="0">
                <a:solidFill>
                  <a:srgbClr val="000000"/>
                </a:solidFill>
              </a:rPr>
              <a:t>is nearly strongly typed. </a:t>
            </a:r>
          </a:p>
          <a:p>
            <a:pPr marL="820738" lvl="1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t </a:t>
            </a:r>
            <a:r>
              <a:rPr lang="en-US" dirty="0">
                <a:solidFill>
                  <a:srgbClr val="000000"/>
                </a:solidFill>
              </a:rPr>
              <a:t>allows omission of type checking in its </a:t>
            </a:r>
            <a:r>
              <a:rPr lang="en-US" dirty="0">
                <a:solidFill>
                  <a:srgbClr val="C00000"/>
                </a:solidFill>
              </a:rPr>
              <a:t>variant</a:t>
            </a:r>
            <a:r>
              <a:rPr lang="en-US" dirty="0">
                <a:solidFill>
                  <a:srgbClr val="000000"/>
                </a:solidFill>
              </a:rPr>
              <a:t> record (</a:t>
            </a:r>
            <a:r>
              <a:rPr lang="en-US" dirty="0">
                <a:solidFill>
                  <a:srgbClr val="C00000"/>
                </a:solidFill>
              </a:rPr>
              <a:t>union</a:t>
            </a:r>
            <a:r>
              <a:rPr lang="en-US" dirty="0">
                <a:solidFill>
                  <a:srgbClr val="000000"/>
                </a:solidFill>
              </a:rPr>
              <a:t> type in </a:t>
            </a:r>
            <a:r>
              <a:rPr lang="en-US" dirty="0" smtClean="0">
                <a:solidFill>
                  <a:srgbClr val="000000"/>
                </a:solidFill>
              </a:rPr>
              <a:t>C, </a:t>
            </a:r>
            <a:r>
              <a:rPr lang="en-US" smtClean="0">
                <a:solidFill>
                  <a:srgbClr val="000000"/>
                </a:solidFill>
              </a:rPr>
              <a:t>read </a:t>
            </a:r>
            <a:r>
              <a:rPr lang="en-US" smtClean="0">
                <a:solidFill>
                  <a:srgbClr val="000000"/>
                </a:solidFill>
              </a:rPr>
              <a:t>textbook section 2.5.2)</a:t>
            </a:r>
            <a:endParaRPr lang="en-US" dirty="0">
              <a:solidFill>
                <a:srgbClr val="000000"/>
              </a:solidFill>
            </a:endParaRPr>
          </a:p>
          <a:p>
            <a:pPr marL="820738" lvl="1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t </a:t>
            </a:r>
            <a:r>
              <a:rPr lang="en-US" dirty="0">
                <a:solidFill>
                  <a:srgbClr val="000000"/>
                </a:solidFill>
              </a:rPr>
              <a:t>allows n = i + j; where i is integer and j is real</a:t>
            </a:r>
          </a:p>
          <a:p>
            <a:pPr marL="457200" indent="-457200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</a:rPr>
              <a:t>Ada and Java are nearly strongly typed</a:t>
            </a:r>
          </a:p>
          <a:p>
            <a:pPr marL="820738" lvl="1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They allow type checking suspension for a particular type conversion by calling a library function UNCHEKED_CONVERSION</a:t>
            </a:r>
          </a:p>
          <a:p>
            <a:pPr marL="457200" indent="-457200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</a:rPr>
              <a:t>Modula-3 has a predefined procedure called LOOPHOLE that serves the same purpose </a:t>
            </a:r>
          </a:p>
          <a:p>
            <a:pPr marL="457200" indent="-457200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</a:rPr>
              <a:t>C++ is less strongly typed, and C is even less strong</a:t>
            </a:r>
          </a:p>
          <a:p>
            <a:pPr marL="820738" lvl="1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not only: </a:t>
            </a:r>
            <a:r>
              <a:rPr lang="en-US" dirty="0">
                <a:solidFill>
                  <a:srgbClr val="0000FF"/>
                </a:solidFill>
              </a:rPr>
              <a:t>union</a:t>
            </a:r>
            <a:r>
              <a:rPr lang="en-US" dirty="0">
                <a:solidFill>
                  <a:srgbClr val="000000"/>
                </a:solidFill>
              </a:rPr>
              <a:t> type is not type checked</a:t>
            </a:r>
          </a:p>
          <a:p>
            <a:pPr marL="820738" lvl="1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but also: many types are not checked, char =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565150" y="-34925"/>
            <a:ext cx="81438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Strong Type Checking (contd.)</a:t>
            </a:r>
            <a:endParaRPr lang="en-US" sz="3000" b="1">
              <a:solidFill>
                <a:schemeClr val="accent2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03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0"/>
            <a:ext cx="7807325" cy="738188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2"/>
                </a:solidFill>
                <a:latin typeface="Times" charset="0"/>
                <a:cs typeface="Times New Roman" pitchFamily="18" charset="0"/>
              </a:rPr>
              <a:t>Orthogonality (Regularity)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09600"/>
            <a:ext cx="7924800" cy="57912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2400" dirty="0" smtClean="0"/>
              <a:t>There are three kinds of orthogonality: </a:t>
            </a:r>
            <a:r>
              <a:rPr lang="en-US" sz="2400" b="1" dirty="0" smtClean="0">
                <a:solidFill>
                  <a:schemeClr val="accent2"/>
                </a:solidFill>
                <a:cs typeface="Times New Roman" pitchFamily="18" charset="0"/>
              </a:rPr>
              <a:t>Compositional, sort, and number.</a:t>
            </a:r>
            <a:endParaRPr lang="en-US" sz="2400" dirty="0" smtClean="0"/>
          </a:p>
          <a:p>
            <a:pPr>
              <a:lnSpc>
                <a:spcPct val="75000"/>
              </a:lnSpc>
            </a:pPr>
            <a:r>
              <a:rPr lang="en-US" sz="2400" b="1" dirty="0" smtClean="0">
                <a:solidFill>
                  <a:schemeClr val="accent2"/>
                </a:solidFill>
                <a:cs typeface="Times New Roman" pitchFamily="18" charset="0"/>
              </a:rPr>
              <a:t>Compositional orthogonality</a:t>
            </a:r>
            <a:r>
              <a:rPr lang="en-US" sz="2400" dirty="0" smtClean="0">
                <a:cs typeface="Times New Roman" pitchFamily="18" charset="0"/>
              </a:rPr>
              <a:t>: if one member of feature set S</a:t>
            </a:r>
            <a:r>
              <a:rPr lang="en-US" sz="2400" baseline="-25000" dirty="0" smtClean="0">
                <a:cs typeface="Times New Roman" pitchFamily="18" charset="0"/>
              </a:rPr>
              <a:t>1</a:t>
            </a:r>
            <a:r>
              <a:rPr lang="en-US" sz="2400" dirty="0" smtClean="0">
                <a:cs typeface="Times New Roman" pitchFamily="18" charset="0"/>
              </a:rPr>
              <a:t> can be combined with one member of feature S</a:t>
            </a:r>
            <a:r>
              <a:rPr lang="en-US" sz="2400" baseline="-25000" dirty="0" smtClean="0">
                <a:cs typeface="Times New Roman" pitchFamily="18" charset="0"/>
              </a:rPr>
              <a:t>2</a:t>
            </a:r>
            <a:r>
              <a:rPr lang="en-US" sz="2400" dirty="0" smtClean="0">
                <a:cs typeface="Times New Roman" pitchFamily="18" charset="0"/>
              </a:rPr>
              <a:t>, then all members of S</a:t>
            </a:r>
            <a:r>
              <a:rPr lang="en-US" sz="2400" baseline="-25000" dirty="0" smtClean="0">
                <a:cs typeface="Times New Roman" pitchFamily="18" charset="0"/>
              </a:rPr>
              <a:t>1</a:t>
            </a:r>
            <a:r>
              <a:rPr lang="en-US" sz="2400" dirty="0" smtClean="0">
                <a:cs typeface="Times New Roman" pitchFamily="18" charset="0"/>
              </a:rPr>
              <a:t> can be combined with all members of S</a:t>
            </a:r>
            <a:r>
              <a:rPr lang="en-US" sz="2400" baseline="-25000" dirty="0" smtClean="0">
                <a:cs typeface="Times New Roman" pitchFamily="18" charset="0"/>
              </a:rPr>
              <a:t>2</a:t>
            </a:r>
            <a:r>
              <a:rPr lang="en-US" sz="2400" dirty="0" smtClean="0">
                <a:cs typeface="Times New Roman" pitchFamily="18" charset="0"/>
              </a:rPr>
              <a:t>.</a:t>
            </a:r>
            <a:r>
              <a:rPr lang="en-US" sz="2400" dirty="0" smtClean="0"/>
              <a:t> </a:t>
            </a:r>
          </a:p>
          <a:p>
            <a:pPr algn="just">
              <a:lnSpc>
                <a:spcPct val="75000"/>
              </a:lnSpc>
            </a:pPr>
            <a:r>
              <a:rPr lang="en-US" sz="2400" dirty="0" smtClean="0">
                <a:cs typeface="Times New Roman" pitchFamily="18" charset="0"/>
              </a:rPr>
              <a:t>	- Three types of declarations: </a:t>
            </a:r>
            <a:r>
              <a:rPr lang="en-US" sz="2400" dirty="0" smtClean="0">
                <a:solidFill>
                  <a:schemeClr val="accent2"/>
                </a:solidFill>
                <a:cs typeface="Times New Roman" pitchFamily="18" charset="0"/>
              </a:rPr>
              <a:t>plain, initializing, constant</a:t>
            </a:r>
            <a:r>
              <a:rPr lang="en-US" sz="2400" dirty="0" smtClean="0">
                <a:cs typeface="Times New Roman" pitchFamily="18" charset="0"/>
              </a:rPr>
              <a:t>;</a:t>
            </a:r>
          </a:p>
          <a:p>
            <a:pPr>
              <a:lnSpc>
                <a:spcPct val="75000"/>
              </a:lnSpc>
            </a:pPr>
            <a:r>
              <a:rPr lang="en-US" sz="2400" dirty="0" smtClean="0">
                <a:cs typeface="Times New Roman" pitchFamily="18" charset="0"/>
              </a:rPr>
              <a:t>	  (1) int i, (2) int i = 5, (3) </a:t>
            </a:r>
            <a:r>
              <a:rPr lang="en-US" sz="2400" dirty="0" err="1" smtClean="0">
                <a:cs typeface="Times New Roman" pitchFamily="18" charset="0"/>
              </a:rPr>
              <a:t>const</a:t>
            </a:r>
            <a:r>
              <a:rPr lang="en-US" sz="2400" dirty="0" smtClean="0">
                <a:cs typeface="Times New Roman" pitchFamily="18" charset="0"/>
              </a:rPr>
              <a:t> int i = 5;</a:t>
            </a:r>
          </a:p>
          <a:p>
            <a:pPr algn="just">
              <a:lnSpc>
                <a:spcPct val="75000"/>
              </a:lnSpc>
            </a:pPr>
            <a:r>
              <a:rPr lang="en-US" sz="2400" dirty="0" smtClean="0">
                <a:cs typeface="Times New Roman" pitchFamily="18" charset="0"/>
              </a:rPr>
              <a:t>	- Three types of data structures: </a:t>
            </a:r>
            <a:r>
              <a:rPr lang="en-US" sz="2400" dirty="0" err="1" smtClean="0">
                <a:solidFill>
                  <a:schemeClr val="accent2"/>
                </a:solidFill>
                <a:cs typeface="Times New Roman" pitchFamily="18" charset="0"/>
              </a:rPr>
              <a:t>int</a:t>
            </a:r>
            <a:r>
              <a:rPr lang="en-US" sz="2400" dirty="0" smtClean="0">
                <a:solidFill>
                  <a:schemeClr val="accent2"/>
                </a:solidFill>
                <a:cs typeface="Times New Roman" pitchFamily="18" charset="0"/>
              </a:rPr>
              <a:t>, float, array</a:t>
            </a:r>
            <a:r>
              <a:rPr lang="en-US" sz="2400" dirty="0" smtClean="0">
                <a:cs typeface="Times New Roman" pitchFamily="18" charset="0"/>
              </a:rPr>
              <a:t>, </a:t>
            </a:r>
            <a:endParaRPr lang="en-US" sz="2400" b="1" dirty="0" smtClean="0">
              <a:cs typeface="Times New Roman" pitchFamily="18" charset="0"/>
            </a:endParaRPr>
          </a:p>
          <a:p>
            <a:pPr algn="just">
              <a:lnSpc>
                <a:spcPct val="75000"/>
              </a:lnSpc>
            </a:pPr>
            <a:r>
              <a:rPr lang="en-US" sz="2400" dirty="0" smtClean="0">
                <a:cs typeface="Times New Roman" pitchFamily="18" charset="0"/>
              </a:rPr>
              <a:t>	Then we can combine them in any way:</a:t>
            </a:r>
          </a:p>
          <a:p>
            <a:pPr algn="just">
              <a:lnSpc>
                <a:spcPct val="75000"/>
              </a:lnSpc>
            </a:pPr>
            <a:r>
              <a:rPr lang="en-US" sz="2400" dirty="0" smtClean="0">
                <a:cs typeface="Times New Roman" pitchFamily="18" charset="0"/>
              </a:rPr>
              <a:t>	- plain </a:t>
            </a:r>
            <a:r>
              <a:rPr lang="en-US" sz="2400" dirty="0" err="1" smtClean="0">
                <a:cs typeface="Times New Roman" pitchFamily="18" charset="0"/>
              </a:rPr>
              <a:t>int</a:t>
            </a:r>
            <a:r>
              <a:rPr lang="en-US" sz="2400" dirty="0" smtClean="0">
                <a:cs typeface="Times New Roman" pitchFamily="18" charset="0"/>
              </a:rPr>
              <a:t>, plain float, plain array</a:t>
            </a:r>
          </a:p>
          <a:p>
            <a:pPr>
              <a:lnSpc>
                <a:spcPct val="75000"/>
              </a:lnSpc>
            </a:pPr>
            <a:r>
              <a:rPr lang="en-US" sz="2400" dirty="0" smtClean="0">
                <a:cs typeface="Times New Roman" pitchFamily="18" charset="0"/>
              </a:rPr>
              <a:t>	  (1) int i, (2) float f, (3) array a[3];</a:t>
            </a:r>
          </a:p>
          <a:p>
            <a:pPr algn="just">
              <a:lnSpc>
                <a:spcPct val="75000"/>
              </a:lnSpc>
            </a:pPr>
            <a:r>
              <a:rPr lang="en-US" sz="2400" dirty="0" smtClean="0">
                <a:cs typeface="Times New Roman" pitchFamily="18" charset="0"/>
              </a:rPr>
              <a:t>	- initializing </a:t>
            </a:r>
            <a:r>
              <a:rPr lang="en-US" sz="2400" dirty="0" err="1" smtClean="0">
                <a:cs typeface="Times New Roman" pitchFamily="18" charset="0"/>
              </a:rPr>
              <a:t>int</a:t>
            </a:r>
            <a:r>
              <a:rPr lang="en-US" sz="2400" dirty="0" smtClean="0">
                <a:cs typeface="Times New Roman" pitchFamily="18" charset="0"/>
              </a:rPr>
              <a:t>, initializing float, initializing array</a:t>
            </a:r>
          </a:p>
          <a:p>
            <a:pPr>
              <a:lnSpc>
                <a:spcPct val="75000"/>
              </a:lnSpc>
            </a:pPr>
            <a:r>
              <a:rPr lang="en-US" sz="2400" dirty="0" smtClean="0">
                <a:cs typeface="Times New Roman" pitchFamily="18" charset="0"/>
              </a:rPr>
              <a:t>	  (1) int i = 5, (2) float f = 4.5, array a[3] = {4, 6, 3};</a:t>
            </a:r>
          </a:p>
          <a:p>
            <a:pPr algn="just">
              <a:lnSpc>
                <a:spcPct val="75000"/>
              </a:lnSpc>
            </a:pPr>
            <a:r>
              <a:rPr lang="en-US" sz="2400" dirty="0" smtClean="0">
                <a:cs typeface="Times New Roman" pitchFamily="18" charset="0"/>
              </a:rPr>
              <a:t>	- constant </a:t>
            </a:r>
            <a:r>
              <a:rPr lang="en-US" sz="2400" dirty="0" err="1" smtClean="0">
                <a:cs typeface="Times New Roman" pitchFamily="18" charset="0"/>
              </a:rPr>
              <a:t>int</a:t>
            </a:r>
            <a:r>
              <a:rPr lang="en-US" sz="2400" dirty="0" smtClean="0">
                <a:cs typeface="Times New Roman" pitchFamily="18" charset="0"/>
              </a:rPr>
              <a:t>, constant float, constant array</a:t>
            </a:r>
          </a:p>
          <a:p>
            <a:pPr>
              <a:lnSpc>
                <a:spcPct val="75000"/>
              </a:lnSpc>
            </a:pPr>
            <a:r>
              <a:rPr lang="en-US" sz="2400" dirty="0" smtClean="0">
                <a:cs typeface="Times New Roman" pitchFamily="18" charset="0"/>
              </a:rPr>
              <a:t>	  (1) </a:t>
            </a:r>
            <a:r>
              <a:rPr lang="en-US" sz="2400" dirty="0" err="1" smtClean="0">
                <a:cs typeface="Times New Roman" pitchFamily="18" charset="0"/>
              </a:rPr>
              <a:t>const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err="1" smtClean="0">
                <a:cs typeface="Times New Roman" pitchFamily="18" charset="0"/>
              </a:rPr>
              <a:t>int</a:t>
            </a:r>
            <a:r>
              <a:rPr lang="en-US" sz="2400" dirty="0" smtClean="0">
                <a:cs typeface="Times New Roman" pitchFamily="18" charset="0"/>
              </a:rPr>
              <a:t> i = 5, </a:t>
            </a:r>
          </a:p>
          <a:p>
            <a:pPr>
              <a:lnSpc>
                <a:spcPct val="75000"/>
              </a:lnSpc>
            </a:pPr>
            <a:r>
              <a:rPr lang="en-US" sz="2400" dirty="0" smtClean="0">
                <a:cs typeface="Times New Roman" pitchFamily="18" charset="0"/>
              </a:rPr>
              <a:t>	  (2) </a:t>
            </a:r>
            <a:r>
              <a:rPr lang="en-US" sz="2400" dirty="0" err="1" smtClean="0">
                <a:cs typeface="Times New Roman" pitchFamily="18" charset="0"/>
              </a:rPr>
              <a:t>const</a:t>
            </a:r>
            <a:r>
              <a:rPr lang="en-US" sz="2400" dirty="0" smtClean="0">
                <a:cs typeface="Times New Roman" pitchFamily="18" charset="0"/>
              </a:rPr>
              <a:t> float f = 7.5,</a:t>
            </a:r>
          </a:p>
          <a:p>
            <a:pPr>
              <a:lnSpc>
                <a:spcPct val="75000"/>
              </a:lnSpc>
            </a:pPr>
            <a:r>
              <a:rPr lang="en-US" sz="2400" dirty="0" smtClean="0">
                <a:cs typeface="Times New Roman" pitchFamily="18" charset="0"/>
              </a:rPr>
              <a:t>	  (3) </a:t>
            </a:r>
            <a:r>
              <a:rPr lang="en-US" sz="2400" dirty="0" err="1" smtClean="0">
                <a:cs typeface="Times New Roman" pitchFamily="18" charset="0"/>
              </a:rPr>
              <a:t>const</a:t>
            </a:r>
            <a:r>
              <a:rPr lang="en-US" sz="2400" dirty="0" smtClean="0">
                <a:cs typeface="Times New Roman" pitchFamily="18" charset="0"/>
              </a:rPr>
              <a:t> array a[3] = {1, 2, 8}</a:t>
            </a:r>
          </a:p>
        </p:txBody>
      </p:sp>
      <p:pic>
        <p:nvPicPr>
          <p:cNvPr id="1976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5410200"/>
            <a:ext cx="3673475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6858000" y="2590800"/>
            <a:ext cx="2286000" cy="1388478"/>
            <a:chOff x="6958032" y="2957899"/>
            <a:chExt cx="2286000" cy="1388478"/>
          </a:xfrm>
        </p:grpSpPr>
        <p:cxnSp>
          <p:nvCxnSpPr>
            <p:cNvPr id="3" name="Straight Connector 2"/>
            <p:cNvCxnSpPr/>
            <p:nvPr/>
          </p:nvCxnSpPr>
          <p:spPr bwMode="auto">
            <a:xfrm>
              <a:off x="7203989" y="3543300"/>
              <a:ext cx="18288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/>
            <p:cNvCxnSpPr/>
            <p:nvPr/>
          </p:nvCxnSpPr>
          <p:spPr bwMode="auto">
            <a:xfrm>
              <a:off x="8081685" y="3034099"/>
              <a:ext cx="0" cy="1004501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" name="Arc 5"/>
            <p:cNvSpPr/>
            <p:nvPr/>
          </p:nvSpPr>
          <p:spPr bwMode="auto">
            <a:xfrm>
              <a:off x="7851689" y="3295650"/>
              <a:ext cx="533400" cy="495300"/>
            </a:xfrm>
            <a:prstGeom prst="arc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05799" y="2957899"/>
              <a:ext cx="6286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Right </a:t>
              </a:r>
            </a:p>
            <a:p>
              <a:r>
                <a:rPr lang="en-US" sz="1400" dirty="0" smtClean="0"/>
                <a:t>angel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958032" y="4038600"/>
              <a:ext cx="22860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 </a:t>
              </a:r>
              <a:r>
                <a:rPr lang="en-US" sz="1400" dirty="0" smtClean="0"/>
                <a:t>The two </a:t>
              </a:r>
              <a:r>
                <a:rPr lang="en-US" sz="1400" dirty="0"/>
                <a:t>lines </a:t>
              </a:r>
              <a:r>
                <a:rPr lang="en-US" sz="1400" dirty="0" smtClean="0"/>
                <a:t>are orthogonal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>
          <a:xfrm>
            <a:off x="671513" y="152400"/>
            <a:ext cx="7807325" cy="738188"/>
          </a:xfrm>
          <a:noFill/>
        </p:spPr>
        <p:txBody>
          <a:bodyPr/>
          <a:lstStyle/>
          <a:p>
            <a:r>
              <a:rPr lang="en-US" sz="3200" dirty="0" smtClean="0">
                <a:solidFill>
                  <a:schemeClr val="accent2"/>
                </a:solidFill>
                <a:latin typeface="Times" charset="0"/>
                <a:cs typeface="Times New Roman" pitchFamily="18" charset="0"/>
              </a:rPr>
              <a:t>Sort Orthogonality</a:t>
            </a:r>
          </a:p>
        </p:txBody>
      </p:sp>
      <p:sp>
        <p:nvSpPr>
          <p:cNvPr id="5222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50875" y="914400"/>
            <a:ext cx="8112125" cy="5486400"/>
          </a:xfrm>
          <a:noFill/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2800" b="1" dirty="0" smtClean="0">
                <a:solidFill>
                  <a:schemeClr val="accent2"/>
                </a:solidFill>
                <a:cs typeface="Times New Roman" pitchFamily="18" charset="0"/>
              </a:rPr>
              <a:t>Sort orthogonality 1</a:t>
            </a:r>
            <a:r>
              <a:rPr lang="en-US" sz="2800" dirty="0" smtClean="0">
                <a:cs typeface="Times New Roman" pitchFamily="18" charset="0"/>
              </a:rPr>
              <a:t>: if one member of feature set S</a:t>
            </a:r>
            <a:r>
              <a:rPr lang="en-US" sz="2800" baseline="-25000" dirty="0" smtClean="0">
                <a:cs typeface="Times New Roman" pitchFamily="18" charset="0"/>
              </a:rPr>
              <a:t>1</a:t>
            </a:r>
            <a:r>
              <a:rPr lang="en-US" sz="2800" dirty="0" smtClean="0">
                <a:cs typeface="Times New Roman" pitchFamily="18" charset="0"/>
              </a:rPr>
              <a:t> can be combined with one member of feature set S</a:t>
            </a:r>
            <a:r>
              <a:rPr lang="en-US" sz="2800" baseline="-25000" dirty="0" smtClean="0">
                <a:cs typeface="Times New Roman" pitchFamily="18" charset="0"/>
              </a:rPr>
              <a:t>2</a:t>
            </a:r>
            <a:r>
              <a:rPr lang="en-US" sz="2800" dirty="0" smtClean="0">
                <a:cs typeface="Times New Roman" pitchFamily="18" charset="0"/>
              </a:rPr>
              <a:t>, then </a:t>
            </a:r>
            <a:r>
              <a:rPr lang="en-US" sz="2800" b="1" dirty="0" smtClean="0">
                <a:cs typeface="Times New Roman" pitchFamily="18" charset="0"/>
              </a:rPr>
              <a:t>this</a:t>
            </a:r>
            <a:r>
              <a:rPr lang="en-US" sz="2800" dirty="0" smtClean="0">
                <a:cs typeface="Times New Roman" pitchFamily="18" charset="0"/>
              </a:rPr>
              <a:t> member of S</a:t>
            </a:r>
            <a:r>
              <a:rPr lang="en-US" sz="2800" baseline="-25000" dirty="0" smtClean="0">
                <a:cs typeface="Times New Roman" pitchFamily="18" charset="0"/>
              </a:rPr>
              <a:t>1</a:t>
            </a:r>
            <a:r>
              <a:rPr lang="en-US" sz="2800" dirty="0" smtClean="0">
                <a:cs typeface="Times New Roman" pitchFamily="18" charset="0"/>
              </a:rPr>
              <a:t> can be combined with all members of S</a:t>
            </a:r>
            <a:r>
              <a:rPr lang="en-US" sz="2800" baseline="-25000" dirty="0" smtClean="0">
                <a:cs typeface="Times New Roman" pitchFamily="18" charset="0"/>
              </a:rPr>
              <a:t>2</a:t>
            </a:r>
            <a:r>
              <a:rPr lang="en-US" sz="2800" dirty="0" smtClean="0">
                <a:cs typeface="Times New Roman" pitchFamily="18" charset="0"/>
              </a:rPr>
              <a:t>.</a:t>
            </a:r>
            <a:r>
              <a:rPr lang="en-US" sz="2800" dirty="0" smtClean="0"/>
              <a:t> </a:t>
            </a:r>
          </a:p>
          <a:p>
            <a:pPr>
              <a:lnSpc>
                <a:spcPct val="95000"/>
              </a:lnSpc>
            </a:pPr>
            <a:r>
              <a:rPr lang="en-US" sz="2800" dirty="0" smtClean="0"/>
              <a:t>	For example, </a:t>
            </a:r>
            <a:r>
              <a:rPr lang="en-US" sz="2800" dirty="0" smtClean="0">
                <a:cs typeface="Times New Roman" pitchFamily="18" charset="0"/>
              </a:rPr>
              <a:t>if an array of type </a:t>
            </a:r>
            <a:r>
              <a:rPr lang="en-US" sz="2800" i="1" dirty="0" smtClean="0">
                <a:cs typeface="Times New Roman" pitchFamily="18" charset="0"/>
              </a:rPr>
              <a:t>x</a:t>
            </a:r>
            <a:r>
              <a:rPr lang="en-US" sz="2800" dirty="0" smtClean="0">
                <a:cs typeface="Times New Roman" pitchFamily="18" charset="0"/>
              </a:rPr>
              <a:t> is allowed, then an array of any type should allowed.</a:t>
            </a:r>
            <a:r>
              <a:rPr lang="en-US" sz="2800" dirty="0" smtClean="0"/>
              <a:t> 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143000" y="4038600"/>
            <a:ext cx="6372225" cy="2028825"/>
            <a:chOff x="720" y="2544"/>
            <a:chExt cx="4014" cy="1278"/>
          </a:xfrm>
        </p:grpSpPr>
        <p:pic>
          <p:nvPicPr>
            <p:cNvPr id="52229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2544"/>
              <a:ext cx="3726" cy="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0" name="Text Box 9"/>
            <p:cNvSpPr txBox="1">
              <a:spLocks noChangeArrowheads="1"/>
            </p:cNvSpPr>
            <p:nvPr/>
          </p:nvSpPr>
          <p:spPr bwMode="auto">
            <a:xfrm>
              <a:off x="721" y="2570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S</a:t>
              </a:r>
              <a:r>
                <a:rPr lang="en-US" baseline="-25000"/>
                <a:t>1</a:t>
              </a:r>
            </a:p>
          </p:txBody>
        </p:sp>
        <p:sp>
          <p:nvSpPr>
            <p:cNvPr id="52231" name="Text Box 10"/>
            <p:cNvSpPr txBox="1">
              <a:spLocks noChangeArrowheads="1"/>
            </p:cNvSpPr>
            <p:nvPr/>
          </p:nvSpPr>
          <p:spPr bwMode="auto">
            <a:xfrm>
              <a:off x="720" y="3360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S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600200" y="5715000"/>
            <a:ext cx="2514600" cy="902732"/>
            <a:chOff x="1600200" y="5715000"/>
            <a:chExt cx="2514600" cy="902732"/>
          </a:xfrm>
        </p:grpSpPr>
        <p:sp>
          <p:nvSpPr>
            <p:cNvPr id="9" name="TextBox 8"/>
            <p:cNvSpPr txBox="1"/>
            <p:nvPr/>
          </p:nvSpPr>
          <p:spPr>
            <a:xfrm>
              <a:off x="1600200" y="624840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/>
                <a:t>int</a:t>
              </a:r>
              <a:endParaRPr lang="en-US" sz="1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50004" y="624840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float</a:t>
              </a:r>
              <a:endParaRPr lang="en-US" sz="1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78345" y="6248400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char</a:t>
              </a:r>
              <a:endParaRPr lang="en-US" sz="1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04349" y="6248400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string</a:t>
              </a:r>
              <a:endParaRPr lang="en-US" sz="1800" dirty="0"/>
            </a:p>
          </p:txBody>
        </p:sp>
        <p:cxnSp>
          <p:nvCxnSpPr>
            <p:cNvPr id="5" name="Straight Arrow Connector 4"/>
            <p:cNvCxnSpPr>
              <a:stCxn id="9" idx="0"/>
            </p:cNvCxnSpPr>
            <p:nvPr/>
          </p:nvCxnSpPr>
          <p:spPr bwMode="auto">
            <a:xfrm flipV="1">
              <a:off x="1814361" y="5715000"/>
              <a:ext cx="214161" cy="53340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10" idx="0"/>
            </p:cNvCxnSpPr>
            <p:nvPr/>
          </p:nvCxnSpPr>
          <p:spPr bwMode="auto">
            <a:xfrm flipH="1" flipV="1">
              <a:off x="2395083" y="5753100"/>
              <a:ext cx="58851" cy="49530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>
              <a:stCxn id="11" idx="0"/>
            </p:cNvCxnSpPr>
            <p:nvPr/>
          </p:nvCxnSpPr>
          <p:spPr bwMode="auto">
            <a:xfrm flipH="1" flipV="1">
              <a:off x="2923898" y="5867400"/>
              <a:ext cx="145553" cy="38100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Straight Arrow Connector 16"/>
            <p:cNvCxnSpPr>
              <a:stCxn id="12" idx="0"/>
            </p:cNvCxnSpPr>
            <p:nvPr/>
          </p:nvCxnSpPr>
          <p:spPr bwMode="auto">
            <a:xfrm flipH="1" flipV="1">
              <a:off x="3404349" y="5791200"/>
              <a:ext cx="355226" cy="45720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" name="Group 3"/>
          <p:cNvGrpSpPr/>
          <p:nvPr/>
        </p:nvGrpSpPr>
        <p:grpSpPr>
          <a:xfrm>
            <a:off x="1600201" y="3505200"/>
            <a:ext cx="2208311" cy="769381"/>
            <a:chOff x="1600201" y="3505200"/>
            <a:chExt cx="2208311" cy="769381"/>
          </a:xfrm>
        </p:grpSpPr>
        <p:sp>
          <p:nvSpPr>
            <p:cNvPr id="3" name="TextBox 2"/>
            <p:cNvSpPr txBox="1"/>
            <p:nvPr/>
          </p:nvSpPr>
          <p:spPr>
            <a:xfrm>
              <a:off x="1600201" y="3549134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Array</a:t>
              </a:r>
              <a:endParaRPr lang="en-US" sz="1800" dirty="0"/>
            </a:p>
          </p:txBody>
        </p:sp>
        <p:cxnSp>
          <p:nvCxnSpPr>
            <p:cNvPr id="25" name="Straight Arrow Connector 24"/>
            <p:cNvCxnSpPr>
              <a:stCxn id="3" idx="2"/>
            </p:cNvCxnSpPr>
            <p:nvPr/>
          </p:nvCxnSpPr>
          <p:spPr bwMode="auto">
            <a:xfrm>
              <a:off x="1961839" y="3918466"/>
              <a:ext cx="158178" cy="356115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2453934" y="3505200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Q</a:t>
              </a:r>
              <a:r>
                <a:rPr lang="en-US" sz="1800" dirty="0" smtClean="0"/>
                <a:t>ueue</a:t>
              </a:r>
              <a:endParaRPr lang="en-US" sz="1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64773" y="35052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L</a:t>
              </a:r>
              <a:r>
                <a:rPr lang="en-US" sz="1800" dirty="0" smtClean="0"/>
                <a:t>ist</a:t>
              </a:r>
              <a:endParaRPr lang="en-US" sz="1800" dirty="0"/>
            </a:p>
          </p:txBody>
        </p:sp>
        <p:cxnSp>
          <p:nvCxnSpPr>
            <p:cNvPr id="29" name="Straight Arrow Connector 28"/>
            <p:cNvCxnSpPr>
              <a:stCxn id="27" idx="2"/>
            </p:cNvCxnSpPr>
            <p:nvPr/>
          </p:nvCxnSpPr>
          <p:spPr bwMode="auto">
            <a:xfrm flipH="1">
              <a:off x="2590800" y="3874532"/>
              <a:ext cx="256832" cy="400049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>
              <a:stCxn id="28" idx="2"/>
            </p:cNvCxnSpPr>
            <p:nvPr/>
          </p:nvCxnSpPr>
          <p:spPr bwMode="auto">
            <a:xfrm flipH="1">
              <a:off x="3360556" y="3874532"/>
              <a:ext cx="176087" cy="374391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title"/>
          </p:nvPr>
        </p:nvSpPr>
        <p:spPr>
          <a:xfrm>
            <a:off x="671513" y="0"/>
            <a:ext cx="7807325" cy="738188"/>
          </a:xfrm>
          <a:noFill/>
        </p:spPr>
        <p:txBody>
          <a:bodyPr/>
          <a:lstStyle/>
          <a:p>
            <a:r>
              <a:rPr lang="en-US" sz="3200" dirty="0" smtClean="0">
                <a:solidFill>
                  <a:schemeClr val="accent2"/>
                </a:solidFill>
                <a:cs typeface="Times New Roman" pitchFamily="18" charset="0"/>
              </a:rPr>
              <a:t>Sort Orthogonality (contd.)</a:t>
            </a:r>
          </a:p>
        </p:txBody>
      </p:sp>
      <p:sp>
        <p:nvSpPr>
          <p:cNvPr id="1996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50875" y="609600"/>
            <a:ext cx="7807325" cy="1752600"/>
          </a:xfrm>
          <a:noFill/>
        </p:spPr>
        <p:txBody>
          <a:bodyPr/>
          <a:lstStyle/>
          <a:p>
            <a:r>
              <a:rPr lang="en-US" sz="2800" b="1" dirty="0" smtClean="0">
                <a:solidFill>
                  <a:schemeClr val="accent2"/>
                </a:solidFill>
                <a:cs typeface="Times New Roman" pitchFamily="18" charset="0"/>
              </a:rPr>
              <a:t>Sort orthogonality 2</a:t>
            </a:r>
            <a:r>
              <a:rPr lang="en-US" sz="2800" dirty="0" smtClean="0">
                <a:cs typeface="Times New Roman" pitchFamily="18" charset="0"/>
              </a:rPr>
              <a:t>: if one member of feature S</a:t>
            </a:r>
            <a:r>
              <a:rPr lang="en-US" sz="2800" baseline="-25000" dirty="0" smtClean="0">
                <a:cs typeface="Times New Roman" pitchFamily="18" charset="0"/>
              </a:rPr>
              <a:t>1</a:t>
            </a:r>
            <a:r>
              <a:rPr lang="en-US" sz="2800" dirty="0" smtClean="0">
                <a:cs typeface="Times New Roman" pitchFamily="18" charset="0"/>
              </a:rPr>
              <a:t> can be combined with one member of feature S</a:t>
            </a:r>
            <a:r>
              <a:rPr lang="en-US" sz="2800" baseline="-25000" dirty="0" smtClean="0">
                <a:cs typeface="Times New Roman" pitchFamily="18" charset="0"/>
              </a:rPr>
              <a:t>2</a:t>
            </a:r>
            <a:r>
              <a:rPr lang="en-US" sz="2800" dirty="0" smtClean="0">
                <a:cs typeface="Times New Roman" pitchFamily="18" charset="0"/>
              </a:rPr>
              <a:t>, then all members of S</a:t>
            </a:r>
            <a:r>
              <a:rPr lang="en-US" sz="2800" baseline="-25000" dirty="0" smtClean="0">
                <a:cs typeface="Times New Roman" pitchFamily="18" charset="0"/>
              </a:rPr>
              <a:t>1</a:t>
            </a:r>
            <a:r>
              <a:rPr lang="en-US" sz="2800" dirty="0" smtClean="0">
                <a:cs typeface="Times New Roman" pitchFamily="18" charset="0"/>
              </a:rPr>
              <a:t> can be combined with </a:t>
            </a:r>
            <a:r>
              <a:rPr lang="en-US" sz="2800" b="1" dirty="0" smtClean="0">
                <a:cs typeface="Times New Roman" pitchFamily="18" charset="0"/>
              </a:rPr>
              <a:t>this</a:t>
            </a:r>
            <a:r>
              <a:rPr lang="en-US" sz="2800" dirty="0" smtClean="0">
                <a:cs typeface="Times New Roman" pitchFamily="18" charset="0"/>
              </a:rPr>
              <a:t> member of S</a:t>
            </a:r>
            <a:r>
              <a:rPr lang="en-US" sz="2800" baseline="-25000" dirty="0" smtClean="0">
                <a:cs typeface="Times New Roman" pitchFamily="18" charset="0"/>
              </a:rPr>
              <a:t>2</a:t>
            </a:r>
            <a:r>
              <a:rPr lang="en-US" sz="2800" dirty="0" smtClean="0">
                <a:cs typeface="Times New Roman" pitchFamily="18" charset="0"/>
              </a:rPr>
              <a:t>.</a:t>
            </a:r>
            <a:endParaRPr lang="en-US" sz="2800" dirty="0" smtClean="0"/>
          </a:p>
        </p:txBody>
      </p:sp>
      <p:sp>
        <p:nvSpPr>
          <p:cNvPr id="199689" name="Rectangle 9"/>
          <p:cNvSpPr>
            <a:spLocks noChangeArrowheads="1"/>
          </p:cNvSpPr>
          <p:nvPr/>
        </p:nvSpPr>
        <p:spPr bwMode="auto">
          <a:xfrm>
            <a:off x="685800" y="5181600"/>
            <a:ext cx="78073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Sort orthogonality 1 and sort orthogonality 2 imply compositional orthogonality.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sz="2800" b="1" dirty="0">
                <a:cs typeface="Times New Roman" pitchFamily="18" charset="0"/>
              </a:rPr>
              <a:t>Orthogonality</a:t>
            </a:r>
            <a:r>
              <a:rPr lang="en-US" sz="2800" dirty="0">
                <a:cs typeface="Times New Roman" pitchFamily="18" charset="0"/>
              </a:rPr>
              <a:t> represents the 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extent we allow the combination of language constructs/features.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143000" y="2590801"/>
            <a:ext cx="6553200" cy="1905000"/>
            <a:chOff x="720" y="1632"/>
            <a:chExt cx="4128" cy="1278"/>
          </a:xfrm>
        </p:grpSpPr>
        <p:pic>
          <p:nvPicPr>
            <p:cNvPr id="53254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" y="1632"/>
              <a:ext cx="3816" cy="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55" name="Text Box 10"/>
            <p:cNvSpPr txBox="1">
              <a:spLocks noChangeArrowheads="1"/>
            </p:cNvSpPr>
            <p:nvPr/>
          </p:nvSpPr>
          <p:spPr bwMode="auto">
            <a:xfrm>
              <a:off x="721" y="165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S</a:t>
              </a:r>
              <a:r>
                <a:rPr lang="en-US" baseline="-25000"/>
                <a:t>1</a:t>
              </a:r>
            </a:p>
          </p:txBody>
        </p:sp>
        <p:sp>
          <p:nvSpPr>
            <p:cNvPr id="53256" name="Text Box 11"/>
            <p:cNvSpPr txBox="1">
              <a:spLocks noChangeArrowheads="1"/>
            </p:cNvSpPr>
            <p:nvPr/>
          </p:nvSpPr>
          <p:spPr bwMode="auto">
            <a:xfrm>
              <a:off x="720" y="244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S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77889" y="2050019"/>
            <a:ext cx="2208311" cy="769381"/>
            <a:chOff x="1677889" y="1981200"/>
            <a:chExt cx="2208311" cy="769381"/>
          </a:xfrm>
        </p:grpSpPr>
        <p:sp>
          <p:nvSpPr>
            <p:cNvPr id="9" name="TextBox 8"/>
            <p:cNvSpPr txBox="1"/>
            <p:nvPr/>
          </p:nvSpPr>
          <p:spPr>
            <a:xfrm>
              <a:off x="1677889" y="2025134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Array</a:t>
              </a:r>
              <a:endParaRPr lang="en-US" sz="1800" dirty="0"/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 bwMode="auto">
            <a:xfrm>
              <a:off x="2039527" y="2394466"/>
              <a:ext cx="110477" cy="356115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2531622" y="1981200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Q</a:t>
              </a:r>
              <a:r>
                <a:rPr lang="en-US" sz="1800" dirty="0" smtClean="0"/>
                <a:t>ueue</a:t>
              </a:r>
              <a:endParaRPr lang="en-US" sz="1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42461" y="19812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L</a:t>
              </a:r>
              <a:r>
                <a:rPr lang="en-US" sz="1800" dirty="0" smtClean="0"/>
                <a:t>ist</a:t>
              </a:r>
              <a:endParaRPr lang="en-US" sz="1800" dirty="0"/>
            </a:p>
          </p:txBody>
        </p:sp>
        <p:cxnSp>
          <p:nvCxnSpPr>
            <p:cNvPr id="13" name="Straight Arrow Connector 12"/>
            <p:cNvCxnSpPr>
              <a:stCxn id="11" idx="2"/>
            </p:cNvCxnSpPr>
            <p:nvPr/>
          </p:nvCxnSpPr>
          <p:spPr bwMode="auto">
            <a:xfrm flipH="1">
              <a:off x="2668488" y="2350532"/>
              <a:ext cx="256832" cy="400049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>
              <a:stCxn id="12" idx="2"/>
            </p:cNvCxnSpPr>
            <p:nvPr/>
          </p:nvCxnSpPr>
          <p:spPr bwMode="auto">
            <a:xfrm flipH="1">
              <a:off x="3438244" y="2350532"/>
              <a:ext cx="176087" cy="374391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1600200" y="4191000"/>
            <a:ext cx="2514600" cy="826532"/>
            <a:chOff x="1600200" y="4191000"/>
            <a:chExt cx="2514600" cy="826532"/>
          </a:xfrm>
        </p:grpSpPr>
        <p:sp>
          <p:nvSpPr>
            <p:cNvPr id="15" name="TextBox 14"/>
            <p:cNvSpPr txBox="1"/>
            <p:nvPr/>
          </p:nvSpPr>
          <p:spPr>
            <a:xfrm>
              <a:off x="1600200" y="464820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/>
                <a:t>int</a:t>
              </a:r>
              <a:endParaRPr lang="en-US" sz="1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50004" y="464820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float</a:t>
              </a:r>
              <a:endParaRPr lang="en-US" sz="1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78345" y="4648200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char</a:t>
              </a:r>
              <a:endParaRPr lang="en-US" sz="1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04349" y="4648200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string</a:t>
              </a:r>
              <a:endParaRPr lang="en-US" sz="1800" dirty="0"/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flipV="1">
              <a:off x="1814361" y="4191000"/>
              <a:ext cx="214161" cy="53340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flipH="1" flipV="1">
              <a:off x="2395083" y="4229100"/>
              <a:ext cx="58851" cy="49530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flipH="1" flipV="1">
              <a:off x="2923898" y="4229100"/>
              <a:ext cx="145554" cy="49530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 flipH="1" flipV="1">
              <a:off x="3404349" y="4229100"/>
              <a:ext cx="355226" cy="49530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9" grpId="0" build="p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17389</TotalTime>
  <Words>745</Words>
  <Application>Microsoft Office PowerPoint</Application>
  <PresentationFormat>Letter Paper (8.5x11 in)</PresentationFormat>
  <Paragraphs>136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StarBats</vt:lpstr>
      <vt:lpstr>ZapfDingbats</vt:lpstr>
      <vt:lpstr>Arial</vt:lpstr>
      <vt:lpstr>Times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Orthogonality (Regularity)</vt:lpstr>
      <vt:lpstr>Sort Orthogonality</vt:lpstr>
      <vt:lpstr>Sort Orthogonality (contd.)</vt:lpstr>
      <vt:lpstr>Number Orthogonality</vt:lpstr>
      <vt:lpstr>PowerPoint Presentation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Y. Chen</dc:creator>
  <cp:lastModifiedBy>Yinong Chen</cp:lastModifiedBy>
  <cp:revision>1274</cp:revision>
  <dcterms:created xsi:type="dcterms:W3CDTF">2000-01-15T20:24:49Z</dcterms:created>
  <dcterms:modified xsi:type="dcterms:W3CDTF">2019-09-05T00:37:12Z</dcterms:modified>
</cp:coreProperties>
</file>