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562" r:id="rId2"/>
    <p:sldId id="563" r:id="rId3"/>
    <p:sldId id="558" r:id="rId4"/>
    <p:sldId id="457" r:id="rId5"/>
    <p:sldId id="384" r:id="rId6"/>
    <p:sldId id="385" r:id="rId7"/>
    <p:sldId id="399" r:id="rId8"/>
    <p:sldId id="515" r:id="rId9"/>
    <p:sldId id="518" r:id="rId10"/>
    <p:sldId id="559" r:id="rId11"/>
    <p:sldId id="560" r:id="rId12"/>
    <p:sldId id="561" r:id="rId13"/>
  </p:sldIdLst>
  <p:sldSz cx="9144000" cy="6858000" type="letter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2">
          <p15:clr>
            <a:srgbClr val="A4A3A4"/>
          </p15:clr>
        </p15:guide>
        <p15:guide id="2" pos="52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  <p15:guide id="3" orient="horz" pos="2520">
          <p15:clr>
            <a:srgbClr val="A4A3A4"/>
          </p15:clr>
        </p15:guide>
        <p15:guide id="4" pos="20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0066CC"/>
    <a:srgbClr val="CC3300"/>
    <a:srgbClr val="FFFF00"/>
    <a:srgbClr val="33CCFF"/>
    <a:srgbClr val="FFFFFF"/>
    <a:srgbClr val="00FF00"/>
    <a:srgbClr val="FFCC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8" autoAdjust="0"/>
    <p:restoredTop sz="94522" autoAdjust="0"/>
  </p:normalViewPr>
  <p:slideViewPr>
    <p:cSldViewPr>
      <p:cViewPr varScale="1">
        <p:scale>
          <a:sx n="74" d="100"/>
          <a:sy n="74" d="100"/>
        </p:scale>
        <p:origin x="912" y="62"/>
      </p:cViewPr>
      <p:guideLst>
        <p:guide orient="horz" pos="4272"/>
        <p:guide pos="5232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7940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  <p:guide orient="horz" pos="2520"/>
        <p:guide pos="20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19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8397" y="0"/>
            <a:ext cx="317185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algn="r"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0196"/>
            <a:ext cx="317019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defTabSz="848288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8397" y="9100196"/>
            <a:ext cx="3171857" cy="479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algn="r" defTabSz="848288">
              <a:defRPr sz="1100"/>
            </a:lvl1pPr>
          </a:lstStyle>
          <a:p>
            <a:pPr>
              <a:defRPr/>
            </a:pPr>
            <a:fld id="{BFAD2BAA-275D-4998-93DE-23AFCCF99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58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43038" y="923925"/>
            <a:ext cx="4429125" cy="3321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Text Box 2"/>
          <p:cNvSpPr txBox="1">
            <a:spLocks noChangeArrowheads="1"/>
          </p:cNvSpPr>
          <p:nvPr/>
        </p:nvSpPr>
        <p:spPr bwMode="auto">
          <a:xfrm>
            <a:off x="1132569" y="4568168"/>
            <a:ext cx="5055044" cy="3687714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8159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en-US" sz="220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530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403225"/>
            <a:ext cx="7807325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403225"/>
            <a:ext cx="7807325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71513" y="1209675"/>
            <a:ext cx="7807325" cy="5016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36" tIns="48368" rIns="96736" bIns="4836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7171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736" tIns="48368" rIns="96736" bIns="48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/>
        </p:nvSpPr>
        <p:spPr bwMode="auto">
          <a:xfrm>
            <a:off x="8686800" y="6370638"/>
            <a:ext cx="533400" cy="293687"/>
          </a:xfrm>
          <a:prstGeom prst="rect">
            <a:avLst/>
          </a:prstGeom>
          <a:noFill/>
          <a:ln>
            <a:noFill/>
          </a:ln>
          <a:extLst/>
        </p:spPr>
        <p:txBody>
          <a:bodyPr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fld id="{924B52FD-FDBD-4DD6-943A-47423C5D5083}" type="slidenum">
              <a:rPr lang="en-US" sz="1300" smtClean="0">
                <a:solidFill>
                  <a:srgbClr val="0000FF"/>
                </a:solidFill>
              </a:rPr>
              <a:pPr algn="ctr">
                <a:defRPr/>
              </a:pPr>
              <a:t>‹#›</a:t>
            </a:fld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/>
        </p:nvSpPr>
        <p:spPr bwMode="auto">
          <a:xfrm>
            <a:off x="8693150" y="5964238"/>
            <a:ext cx="509588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0000FF"/>
                </a:solidFill>
              </a:rPr>
              <a:t>Ch 2</a:t>
            </a:r>
            <a:endParaRPr lang="en-US" sz="2500" smtClean="0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534988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-52388" y="6370638"/>
            <a:ext cx="1046163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2" name="Text Box 36"/>
          <p:cNvSpPr txBox="1">
            <a:spLocks noChangeArrowheads="1"/>
          </p:cNvSpPr>
          <p:nvPr userDrawn="1"/>
        </p:nvSpPr>
        <p:spPr bwMode="auto">
          <a:xfrm>
            <a:off x="-100013" y="5999163"/>
            <a:ext cx="701676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99CCFF"/>
                </a:solidFill>
              </a:rPr>
              <a:t>Y Chen</a:t>
            </a:r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100013" y="5726113"/>
            <a:ext cx="744538" cy="293687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1300" dirty="0" smtClean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686800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736013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736013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9" name="Text Box 43"/>
          <p:cNvSpPr txBox="1">
            <a:spLocks noChangeArrowheads="1"/>
          </p:cNvSpPr>
          <p:nvPr userDrawn="1"/>
        </p:nvSpPr>
        <p:spPr bwMode="auto">
          <a:xfrm>
            <a:off x="69850" y="6451600"/>
            <a:ext cx="688975" cy="263525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6736" tIns="48368" rIns="96736" bIns="48368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defRPr/>
            </a:pPr>
            <a:fld id="{7C3AD1AC-066F-4E15-9EFE-5A69B61C068A}" type="datetime1">
              <a:rPr lang="en-US" sz="1100" smtClean="0">
                <a:solidFill>
                  <a:schemeClr val="folHlink"/>
                </a:solidFill>
              </a:rPr>
              <a:pPr algn="r">
                <a:defRPr/>
              </a:pPr>
              <a:t>9/19/2019</a:t>
            </a:fld>
            <a:endParaRPr lang="en-US" sz="1100" smtClean="0">
              <a:solidFill>
                <a:schemeClr val="folHlin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0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0688" indent="-239713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905000" y="2438400"/>
            <a:ext cx="61499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Chapter 2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200" dirty="0">
                <a:solidFill>
                  <a:schemeClr val="accent2"/>
                </a:solidFill>
              </a:rPr>
              <a:t>The Imperative Languages </a:t>
            </a:r>
            <a:r>
              <a:rPr lang="en-US" sz="3200" dirty="0" smtClean="0">
                <a:solidFill>
                  <a:schemeClr val="accent2"/>
                </a:solidFill>
              </a:rPr>
              <a:t>C/C++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endParaRPr lang="en-US" sz="3800" b="1" dirty="0" smtClean="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Lecture 09</a:t>
            </a:r>
          </a:p>
          <a:p>
            <a:pPr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Pointer, Array, and String</a:t>
            </a:r>
          </a:p>
          <a:p>
            <a:pPr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dirty="0">
                <a:solidFill>
                  <a:schemeClr val="accent2"/>
                </a:solidFill>
              </a:rPr>
              <a:t>Reading: Textbook </a:t>
            </a:r>
            <a:r>
              <a:rPr lang="en-US" dirty="0" smtClean="0">
                <a:solidFill>
                  <a:schemeClr val="accent2"/>
                </a:solidFill>
              </a:rPr>
              <a:t>Section 2.4.2 and 2.4.3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3124200" y="6172200"/>
            <a:ext cx="2364994" cy="4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/>
              <a:t>Dr. </a:t>
            </a:r>
            <a:r>
              <a:rPr lang="en-US" sz="2500" dirty="0" smtClean="0"/>
              <a:t>Yinong Chen</a:t>
            </a:r>
            <a:endParaRPr lang="en-US" sz="2500" dirty="0"/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85800" y="990600"/>
            <a:ext cx="78216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7981" y="269875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517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641420" y="278605"/>
            <a:ext cx="7391400" cy="563563"/>
          </a:xfrm>
        </p:spPr>
        <p:txBody>
          <a:bodyPr/>
          <a:lstStyle/>
          <a:p>
            <a:pPr marL="0" indent="0" algn="l"/>
            <a:r>
              <a:rPr lang="en-US" dirty="0" smtClean="0"/>
              <a:t>2-D Array of String is a 3D Array</a:t>
            </a:r>
            <a:br>
              <a:rPr lang="en-US" dirty="0" smtClean="0"/>
            </a:br>
            <a:r>
              <a:rPr lang="en-US" dirty="0" smtClean="0"/>
              <a:t>Use String Operations</a:t>
            </a:r>
          </a:p>
        </p:txBody>
      </p:sp>
      <p:sp>
        <p:nvSpPr>
          <p:cNvPr id="281630" name="Text Box 30"/>
          <p:cNvSpPr txBox="1">
            <a:spLocks noChangeArrowheads="1"/>
          </p:cNvSpPr>
          <p:nvPr/>
        </p:nvSpPr>
        <p:spPr bwMode="auto">
          <a:xfrm>
            <a:off x="304800" y="914400"/>
            <a:ext cx="7754126" cy="600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#include &lt;stdio.h&gt;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void main() {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char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**p</a:t>
            </a: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; int </a:t>
            </a:r>
            <a:r>
              <a:rPr lang="en-US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, j;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char *ma[2][4] = {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{ "Car", "Bike", "Boat", "Plane" },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{ "Horse", "Cow", "Dog", "Cat" } };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endParaRPr lang="en-US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for (</a:t>
            </a:r>
            <a:r>
              <a:rPr lang="en-US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= 0; </a:t>
            </a:r>
            <a:r>
              <a:rPr lang="en-US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&lt; 2; </a:t>
            </a:r>
            <a:r>
              <a:rPr lang="en-US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++) {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for (j = 0; j &lt; 4; </a:t>
            </a:r>
            <a:r>
              <a:rPr lang="en-US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j++</a:t>
            </a: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) {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	p = &amp;ma[</a:t>
            </a:r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][j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];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//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p: address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of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an array of strings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		printf("%s", *p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);//*p: </a:t>
            </a:r>
            <a:r>
              <a:rPr lang="en-US" dirty="0" err="1" smtClean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addr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of a string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	printf("\n");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}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printf("\n");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}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}</a:t>
            </a:r>
            <a:endParaRPr lang="nn-NO" dirty="0">
              <a:solidFill>
                <a:srgbClr val="0000FF"/>
              </a:solidFill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45079" name="Text Box 29"/>
          <p:cNvSpPr txBox="1">
            <a:spLocks noChangeArrowheads="1"/>
          </p:cNvSpPr>
          <p:nvPr/>
        </p:nvSpPr>
        <p:spPr bwMode="auto">
          <a:xfrm>
            <a:off x="7372804" y="49212"/>
            <a:ext cx="131853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Memory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79" y="4191485"/>
            <a:ext cx="159182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11155" y="244152"/>
            <a:ext cx="6335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0080"/>
                </a:solidFill>
                <a:latin typeface="+mj-lt"/>
                <a:ea typeface="+mj-ea"/>
                <a:cs typeface="+mj-cs"/>
              </a:rPr>
              <a:t>(2)</a:t>
            </a:r>
            <a:endParaRPr lang="en-US" sz="3000" b="1" dirty="0">
              <a:solidFill>
                <a:srgbClr val="00008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260772" y="430915"/>
            <a:ext cx="1730828" cy="3014405"/>
            <a:chOff x="7260772" y="460895"/>
            <a:chExt cx="1730828" cy="3014405"/>
          </a:xfrm>
        </p:grpSpPr>
        <p:grpSp>
          <p:nvGrpSpPr>
            <p:cNvPr id="84" name="Group 83"/>
            <p:cNvGrpSpPr/>
            <p:nvPr/>
          </p:nvGrpSpPr>
          <p:grpSpPr>
            <a:xfrm>
              <a:off x="7260772" y="462225"/>
              <a:ext cx="1730828" cy="3013075"/>
              <a:chOff x="7260772" y="415925"/>
              <a:chExt cx="1654628" cy="3013075"/>
            </a:xfrm>
          </p:grpSpPr>
          <p:sp>
            <p:nvSpPr>
              <p:cNvPr id="91" name="Rectangle 6"/>
              <p:cNvSpPr>
                <a:spLocks noChangeArrowheads="1"/>
              </p:cNvSpPr>
              <p:nvPr/>
            </p:nvSpPr>
            <p:spPr bwMode="auto">
              <a:xfrm>
                <a:off x="7260772" y="3213100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2" name="Rectangle 7"/>
              <p:cNvSpPr>
                <a:spLocks noChangeArrowheads="1"/>
              </p:cNvSpPr>
              <p:nvPr/>
            </p:nvSpPr>
            <p:spPr bwMode="auto">
              <a:xfrm>
                <a:off x="7260772" y="2997200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3" name="Rectangle 8"/>
              <p:cNvSpPr>
                <a:spLocks noChangeArrowheads="1"/>
              </p:cNvSpPr>
              <p:nvPr/>
            </p:nvSpPr>
            <p:spPr bwMode="auto">
              <a:xfrm>
                <a:off x="7260772" y="2782887"/>
                <a:ext cx="1654628" cy="21431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4" name="Rectangle 9"/>
              <p:cNvSpPr>
                <a:spLocks noChangeArrowheads="1"/>
              </p:cNvSpPr>
              <p:nvPr/>
            </p:nvSpPr>
            <p:spPr bwMode="auto">
              <a:xfrm>
                <a:off x="7260772" y="2566987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5" name="Rectangle 10"/>
              <p:cNvSpPr>
                <a:spLocks noChangeArrowheads="1"/>
              </p:cNvSpPr>
              <p:nvPr/>
            </p:nvSpPr>
            <p:spPr bwMode="auto">
              <a:xfrm>
                <a:off x="7260772" y="2351087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6" name="Rectangle 11"/>
              <p:cNvSpPr>
                <a:spLocks noChangeArrowheads="1"/>
              </p:cNvSpPr>
              <p:nvPr/>
            </p:nvSpPr>
            <p:spPr bwMode="auto">
              <a:xfrm>
                <a:off x="7260772" y="2136775"/>
                <a:ext cx="1654628" cy="214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7260772" y="1920875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31"/>
              <p:cNvSpPr>
                <a:spLocks noChangeArrowheads="1"/>
              </p:cNvSpPr>
              <p:nvPr/>
            </p:nvSpPr>
            <p:spPr bwMode="auto">
              <a:xfrm>
                <a:off x="7260772" y="1711325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9" name="Rectangle 32"/>
              <p:cNvSpPr>
                <a:spLocks noChangeArrowheads="1"/>
              </p:cNvSpPr>
              <p:nvPr/>
            </p:nvSpPr>
            <p:spPr bwMode="auto">
              <a:xfrm>
                <a:off x="7260772" y="1497012"/>
                <a:ext cx="1654628" cy="21431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0" name="Rectangle 33"/>
              <p:cNvSpPr>
                <a:spLocks noChangeArrowheads="1"/>
              </p:cNvSpPr>
              <p:nvPr/>
            </p:nvSpPr>
            <p:spPr bwMode="auto">
              <a:xfrm>
                <a:off x="7260772" y="1281112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1" name="Rectangle 34"/>
              <p:cNvSpPr>
                <a:spLocks noChangeArrowheads="1"/>
              </p:cNvSpPr>
              <p:nvPr/>
            </p:nvSpPr>
            <p:spPr bwMode="auto">
              <a:xfrm>
                <a:off x="7260772" y="1065212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2" name="Rectangle 35"/>
              <p:cNvSpPr>
                <a:spLocks noChangeArrowheads="1"/>
              </p:cNvSpPr>
              <p:nvPr/>
            </p:nvSpPr>
            <p:spPr bwMode="auto">
              <a:xfrm>
                <a:off x="7260772" y="850900"/>
                <a:ext cx="1654628" cy="214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3" name="Rectangle 36"/>
              <p:cNvSpPr>
                <a:spLocks noChangeArrowheads="1"/>
              </p:cNvSpPr>
              <p:nvPr/>
            </p:nvSpPr>
            <p:spPr bwMode="auto">
              <a:xfrm>
                <a:off x="7260772" y="635000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4" name="Rectangle 37"/>
              <p:cNvSpPr>
                <a:spLocks noChangeArrowheads="1"/>
              </p:cNvSpPr>
              <p:nvPr/>
            </p:nvSpPr>
            <p:spPr bwMode="auto">
              <a:xfrm>
                <a:off x="7260772" y="415925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85" name="Straight Connector 84"/>
            <p:cNvCxnSpPr/>
            <p:nvPr/>
          </p:nvCxnSpPr>
          <p:spPr bwMode="auto">
            <a:xfrm>
              <a:off x="7477647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8000999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7742255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8287327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8545974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8774575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Text Box 30"/>
          <p:cNvSpPr txBox="1">
            <a:spLocks noChangeArrowheads="1"/>
          </p:cNvSpPr>
          <p:nvPr/>
        </p:nvSpPr>
        <p:spPr bwMode="auto">
          <a:xfrm>
            <a:off x="5867400" y="1048328"/>
            <a:ext cx="3124200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1206500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ma[0][0]	 C a r \0 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ma[0][1]   B </a:t>
            </a:r>
            <a:r>
              <a:rPr lang="en-US" sz="1600" dirty="0" err="1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i</a:t>
            </a: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 k e 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ma[0][2]   B o a t 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>
                <a:latin typeface="Courier" pitchFamily="49" charset="0"/>
                <a:ea typeface="BatangChe" pitchFamily="49" charset="-127"/>
                <a:cs typeface="Arial" pitchFamily="34" charset="0"/>
              </a:rPr>
              <a:t>m</a:t>
            </a: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a[0][3] 	 P l a n  e\0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ma[1][0]   H o r s  e\0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ma[1][1]   C o w 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ma[1][2]   D o g 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ma[1][3]   C a t \0 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" pitchFamily="49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>
            <a:off x="6934200" y="1219200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>
            <a:off x="6934200" y="1417780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>
            <a:off x="6934200" y="1625596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6934200" y="1828800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6934200" y="2057400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6934200" y="2276764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6934200" y="2496128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6934200" y="2715492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4607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641420" y="278605"/>
            <a:ext cx="7391400" cy="563563"/>
          </a:xfrm>
        </p:spPr>
        <p:txBody>
          <a:bodyPr/>
          <a:lstStyle/>
          <a:p>
            <a:pPr marL="0" indent="0" algn="l"/>
            <a:r>
              <a:rPr lang="en-US" dirty="0" smtClean="0"/>
              <a:t>2-D Array of String is a 3D Array</a:t>
            </a:r>
            <a:br>
              <a:rPr lang="en-US" dirty="0" smtClean="0"/>
            </a:br>
            <a:r>
              <a:rPr lang="en-US" dirty="0" smtClean="0"/>
              <a:t>Use Pointer &amp; Character Operations</a:t>
            </a:r>
          </a:p>
        </p:txBody>
      </p:sp>
      <p:sp>
        <p:nvSpPr>
          <p:cNvPr id="281630" name="Text Box 30"/>
          <p:cNvSpPr txBox="1">
            <a:spLocks noChangeArrowheads="1"/>
          </p:cNvSpPr>
          <p:nvPr/>
        </p:nvSpPr>
        <p:spPr bwMode="auto">
          <a:xfrm>
            <a:off x="519164" y="1066800"/>
            <a:ext cx="7710435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#include &lt;stdio.h&gt;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void main() {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char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**p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**q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; int </a:t>
            </a:r>
            <a:r>
              <a:rPr lang="en-US" sz="2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, j;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char *ma[2][4] = {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{ "Car", "Bike", "Boat", "Plane" },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{ "Horse", "Cow", "Dog", "Cat" } };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endParaRPr lang="en-US" sz="200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for (</a:t>
            </a:r>
            <a:r>
              <a:rPr lang="en-US" sz="2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= 0; </a:t>
            </a:r>
            <a:r>
              <a:rPr lang="en-US" sz="2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&lt; 2; </a:t>
            </a:r>
            <a:r>
              <a:rPr lang="en-US" sz="2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++) {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for (j = 0; j &lt; 4; </a:t>
            </a:r>
            <a:r>
              <a:rPr lang="en-US" sz="2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j++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) {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	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p = &amp;ma[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][j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]; //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p: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address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of an array of strings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	for (q = p; **q != '\0'; (*q)++) {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		printf("%c", **q);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	}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	printf("\n");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}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printf("\n");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}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}</a:t>
            </a:r>
            <a:endParaRPr lang="nn-NO" sz="2000" dirty="0">
              <a:solidFill>
                <a:srgbClr val="0000FF"/>
              </a:solidFill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45079" name="Text Box 29"/>
          <p:cNvSpPr txBox="1">
            <a:spLocks noChangeArrowheads="1"/>
          </p:cNvSpPr>
          <p:nvPr/>
        </p:nvSpPr>
        <p:spPr bwMode="auto">
          <a:xfrm>
            <a:off x="7372804" y="49212"/>
            <a:ext cx="131853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Memory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996" y="4267861"/>
            <a:ext cx="1803604" cy="259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3581400" y="5105400"/>
            <a:ext cx="3530396" cy="1669911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4625" marR="0" indent="-1746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*q is the initial address to a string in the array</a:t>
            </a:r>
          </a:p>
          <a:p>
            <a:pPr marL="174625" indent="-174625"/>
            <a:r>
              <a:rPr lang="en-US" sz="2000" dirty="0"/>
              <a:t>(*q)++ </a:t>
            </a:r>
            <a:r>
              <a:rPr lang="en-US" sz="2000" dirty="0" smtClean="0"/>
              <a:t>moves </a:t>
            </a:r>
            <a:r>
              <a:rPr lang="en-US" sz="2000" dirty="0"/>
              <a:t>to </a:t>
            </a:r>
            <a:r>
              <a:rPr lang="en-US" sz="2000" dirty="0" smtClean="0"/>
              <a:t>next character</a:t>
            </a:r>
            <a:endParaRPr lang="en-US" sz="2000" dirty="0"/>
          </a:p>
          <a:p>
            <a:pPr marL="174625" marR="0" indent="-1746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**q is the initial character of the string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155" y="244152"/>
            <a:ext cx="6335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0080"/>
                </a:solidFill>
                <a:latin typeface="+mj-lt"/>
                <a:ea typeface="+mj-ea"/>
                <a:cs typeface="+mj-cs"/>
              </a:rPr>
              <a:t>(3)</a:t>
            </a:r>
            <a:endParaRPr lang="en-US" sz="3000" b="1" dirty="0">
              <a:solidFill>
                <a:srgbClr val="00008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7260772" y="430915"/>
            <a:ext cx="1730828" cy="3014405"/>
            <a:chOff x="7260772" y="460895"/>
            <a:chExt cx="1730828" cy="3014405"/>
          </a:xfrm>
        </p:grpSpPr>
        <p:grpSp>
          <p:nvGrpSpPr>
            <p:cNvPr id="84" name="Group 83"/>
            <p:cNvGrpSpPr/>
            <p:nvPr/>
          </p:nvGrpSpPr>
          <p:grpSpPr>
            <a:xfrm>
              <a:off x="7260772" y="462225"/>
              <a:ext cx="1730828" cy="3013075"/>
              <a:chOff x="7260772" y="415925"/>
              <a:chExt cx="1654628" cy="3013075"/>
            </a:xfrm>
          </p:grpSpPr>
          <p:sp>
            <p:nvSpPr>
              <p:cNvPr id="91" name="Rectangle 6"/>
              <p:cNvSpPr>
                <a:spLocks noChangeArrowheads="1"/>
              </p:cNvSpPr>
              <p:nvPr/>
            </p:nvSpPr>
            <p:spPr bwMode="auto">
              <a:xfrm>
                <a:off x="7260772" y="3213100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2" name="Rectangle 7"/>
              <p:cNvSpPr>
                <a:spLocks noChangeArrowheads="1"/>
              </p:cNvSpPr>
              <p:nvPr/>
            </p:nvSpPr>
            <p:spPr bwMode="auto">
              <a:xfrm>
                <a:off x="7260772" y="2997200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3" name="Rectangle 8"/>
              <p:cNvSpPr>
                <a:spLocks noChangeArrowheads="1"/>
              </p:cNvSpPr>
              <p:nvPr/>
            </p:nvSpPr>
            <p:spPr bwMode="auto">
              <a:xfrm>
                <a:off x="7260772" y="2782887"/>
                <a:ext cx="1654628" cy="21431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4" name="Rectangle 9"/>
              <p:cNvSpPr>
                <a:spLocks noChangeArrowheads="1"/>
              </p:cNvSpPr>
              <p:nvPr/>
            </p:nvSpPr>
            <p:spPr bwMode="auto">
              <a:xfrm>
                <a:off x="7260772" y="2566987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5" name="Rectangle 10"/>
              <p:cNvSpPr>
                <a:spLocks noChangeArrowheads="1"/>
              </p:cNvSpPr>
              <p:nvPr/>
            </p:nvSpPr>
            <p:spPr bwMode="auto">
              <a:xfrm>
                <a:off x="7260772" y="2351087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6" name="Rectangle 11"/>
              <p:cNvSpPr>
                <a:spLocks noChangeArrowheads="1"/>
              </p:cNvSpPr>
              <p:nvPr/>
            </p:nvSpPr>
            <p:spPr bwMode="auto">
              <a:xfrm>
                <a:off x="7260772" y="2136775"/>
                <a:ext cx="1654628" cy="214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Rectangle 12"/>
              <p:cNvSpPr>
                <a:spLocks noChangeArrowheads="1"/>
              </p:cNvSpPr>
              <p:nvPr/>
            </p:nvSpPr>
            <p:spPr bwMode="auto">
              <a:xfrm>
                <a:off x="7260772" y="1920875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Rectangle 31"/>
              <p:cNvSpPr>
                <a:spLocks noChangeArrowheads="1"/>
              </p:cNvSpPr>
              <p:nvPr/>
            </p:nvSpPr>
            <p:spPr bwMode="auto">
              <a:xfrm>
                <a:off x="7260772" y="1711325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9" name="Rectangle 32"/>
              <p:cNvSpPr>
                <a:spLocks noChangeArrowheads="1"/>
              </p:cNvSpPr>
              <p:nvPr/>
            </p:nvSpPr>
            <p:spPr bwMode="auto">
              <a:xfrm>
                <a:off x="7260772" y="1497012"/>
                <a:ext cx="1654628" cy="21431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0" name="Rectangle 33"/>
              <p:cNvSpPr>
                <a:spLocks noChangeArrowheads="1"/>
              </p:cNvSpPr>
              <p:nvPr/>
            </p:nvSpPr>
            <p:spPr bwMode="auto">
              <a:xfrm>
                <a:off x="7260772" y="1281112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1" name="Rectangle 34"/>
              <p:cNvSpPr>
                <a:spLocks noChangeArrowheads="1"/>
              </p:cNvSpPr>
              <p:nvPr/>
            </p:nvSpPr>
            <p:spPr bwMode="auto">
              <a:xfrm>
                <a:off x="7260772" y="1065212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2" name="Rectangle 35"/>
              <p:cNvSpPr>
                <a:spLocks noChangeArrowheads="1"/>
              </p:cNvSpPr>
              <p:nvPr/>
            </p:nvSpPr>
            <p:spPr bwMode="auto">
              <a:xfrm>
                <a:off x="7260772" y="850900"/>
                <a:ext cx="1654628" cy="214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3" name="Rectangle 36"/>
              <p:cNvSpPr>
                <a:spLocks noChangeArrowheads="1"/>
              </p:cNvSpPr>
              <p:nvPr/>
            </p:nvSpPr>
            <p:spPr bwMode="auto">
              <a:xfrm>
                <a:off x="7260772" y="635000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4" name="Rectangle 37"/>
              <p:cNvSpPr>
                <a:spLocks noChangeArrowheads="1"/>
              </p:cNvSpPr>
              <p:nvPr/>
            </p:nvSpPr>
            <p:spPr bwMode="auto">
              <a:xfrm>
                <a:off x="7260772" y="415925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85" name="Straight Connector 84"/>
            <p:cNvCxnSpPr/>
            <p:nvPr/>
          </p:nvCxnSpPr>
          <p:spPr bwMode="auto">
            <a:xfrm>
              <a:off x="7477647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/>
            <p:nvPr/>
          </p:nvCxnSpPr>
          <p:spPr bwMode="auto">
            <a:xfrm>
              <a:off x="8000999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Connector 86"/>
            <p:cNvCxnSpPr/>
            <p:nvPr/>
          </p:nvCxnSpPr>
          <p:spPr bwMode="auto">
            <a:xfrm>
              <a:off x="7742255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Connector 87"/>
            <p:cNvCxnSpPr/>
            <p:nvPr/>
          </p:nvCxnSpPr>
          <p:spPr bwMode="auto">
            <a:xfrm>
              <a:off x="8287327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/>
            <p:nvPr/>
          </p:nvCxnSpPr>
          <p:spPr bwMode="auto">
            <a:xfrm>
              <a:off x="8545974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/>
            <p:nvPr/>
          </p:nvCxnSpPr>
          <p:spPr bwMode="auto">
            <a:xfrm>
              <a:off x="8774575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5" name="Text Box 30"/>
          <p:cNvSpPr txBox="1">
            <a:spLocks noChangeArrowheads="1"/>
          </p:cNvSpPr>
          <p:nvPr/>
        </p:nvSpPr>
        <p:spPr bwMode="auto">
          <a:xfrm>
            <a:off x="5867400" y="1048328"/>
            <a:ext cx="3124200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1206500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ma[0][0]	 C a r \0 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ma[0][1]   B </a:t>
            </a:r>
            <a:r>
              <a:rPr lang="en-US" sz="1600" dirty="0" err="1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i</a:t>
            </a: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 k e 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ma[0][2]   B o a t 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>
                <a:latin typeface="Courier" pitchFamily="49" charset="0"/>
                <a:ea typeface="BatangChe" pitchFamily="49" charset="-127"/>
                <a:cs typeface="Arial" pitchFamily="34" charset="0"/>
              </a:rPr>
              <a:t>m</a:t>
            </a: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a[0][3] 	 P l a n  e\0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ma[1][0]   H o r s  e\0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ma[1][1]   C o w 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ma[1][2]   D o g 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ma[1][3]   C a t \0 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" pitchFamily="49" charset="0"/>
              <a:cs typeface="Aria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>
            <a:off x="6934200" y="1219200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Arrow Connector 106"/>
          <p:cNvCxnSpPr/>
          <p:nvPr/>
        </p:nvCxnSpPr>
        <p:spPr bwMode="auto">
          <a:xfrm>
            <a:off x="6934200" y="1417780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/>
          <p:cNvCxnSpPr/>
          <p:nvPr/>
        </p:nvCxnSpPr>
        <p:spPr bwMode="auto">
          <a:xfrm>
            <a:off x="6934200" y="1625596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/>
          <p:cNvCxnSpPr/>
          <p:nvPr/>
        </p:nvCxnSpPr>
        <p:spPr bwMode="auto">
          <a:xfrm>
            <a:off x="6934200" y="1828800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/>
          <p:cNvCxnSpPr/>
          <p:nvPr/>
        </p:nvCxnSpPr>
        <p:spPr bwMode="auto">
          <a:xfrm>
            <a:off x="6934200" y="2057400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/>
          <p:cNvCxnSpPr/>
          <p:nvPr/>
        </p:nvCxnSpPr>
        <p:spPr bwMode="auto">
          <a:xfrm>
            <a:off x="6934200" y="2276764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/>
          <p:cNvCxnSpPr/>
          <p:nvPr/>
        </p:nvCxnSpPr>
        <p:spPr bwMode="auto">
          <a:xfrm>
            <a:off x="6934200" y="2496128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/>
          <p:cNvCxnSpPr/>
          <p:nvPr/>
        </p:nvCxnSpPr>
        <p:spPr bwMode="auto">
          <a:xfrm>
            <a:off x="6934200" y="2715492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505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641420" y="278605"/>
            <a:ext cx="7391400" cy="563563"/>
          </a:xfrm>
        </p:spPr>
        <p:txBody>
          <a:bodyPr/>
          <a:lstStyle/>
          <a:p>
            <a:pPr marL="0" indent="0" algn="l"/>
            <a:r>
              <a:rPr lang="en-US" dirty="0"/>
              <a:t>2-D Array of String is a 3D Array</a:t>
            </a:r>
            <a:br>
              <a:rPr lang="en-US" dirty="0"/>
            </a:br>
            <a:r>
              <a:rPr lang="en-US" dirty="0"/>
              <a:t>Use Pointer &amp; </a:t>
            </a:r>
            <a:r>
              <a:rPr lang="en-US" dirty="0" smtClean="0"/>
              <a:t>String </a:t>
            </a:r>
            <a:r>
              <a:rPr lang="en-US" dirty="0"/>
              <a:t>Operations</a:t>
            </a:r>
            <a:endParaRPr lang="en-US" dirty="0" smtClean="0"/>
          </a:p>
        </p:txBody>
      </p:sp>
      <p:sp>
        <p:nvSpPr>
          <p:cNvPr id="281630" name="Text Box 30"/>
          <p:cNvSpPr txBox="1">
            <a:spLocks noChangeArrowheads="1"/>
          </p:cNvSpPr>
          <p:nvPr/>
        </p:nvSpPr>
        <p:spPr bwMode="auto">
          <a:xfrm>
            <a:off x="519164" y="1066800"/>
            <a:ext cx="7710435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#include &lt;stdio.h&gt;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void main() {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char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**p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; int </a:t>
            </a:r>
            <a:r>
              <a:rPr lang="en-US" sz="2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, j;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char *ma[2][4] = {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{ "Car", "Bike", "Boat", "Plane" },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{ "Horse", "Cow", "Dog", "Cat" } };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endParaRPr lang="en-US" sz="200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for 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= 0; </a:t>
            </a:r>
            <a:r>
              <a:rPr lang="en-US" sz="2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&lt; 2; </a:t>
            </a:r>
            <a:r>
              <a:rPr lang="en-US" sz="2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++) {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p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= ma[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]; // p: address of 1-D array of strings</a:t>
            </a:r>
            <a:endParaRPr lang="en-US" sz="2000" dirty="0">
              <a:solidFill>
                <a:srgbClr val="0000FF"/>
              </a:solidFill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for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(j = 0; j &lt; 4; </a:t>
            </a:r>
            <a:r>
              <a:rPr lang="en-US" sz="2000" dirty="0" err="1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j++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){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	printf("%s", *p);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</a:t>
            </a: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p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++;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</a:t>
            </a: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printf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("\n");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}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}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}</a:t>
            </a:r>
            <a:endParaRPr lang="nn-NO" sz="2000" dirty="0">
              <a:solidFill>
                <a:srgbClr val="0000FF"/>
              </a:solidFill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45079" name="Text Box 29"/>
          <p:cNvSpPr txBox="1">
            <a:spLocks noChangeArrowheads="1"/>
          </p:cNvSpPr>
          <p:nvPr/>
        </p:nvSpPr>
        <p:spPr bwMode="auto">
          <a:xfrm>
            <a:off x="7372804" y="49212"/>
            <a:ext cx="131853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Memory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043" y="4007554"/>
            <a:ext cx="1803604" cy="2590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3162157" y="5331282"/>
            <a:ext cx="3403695" cy="1049584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4625" indent="-174625"/>
            <a:r>
              <a:rPr lang="en-US" sz="2000" dirty="0" smtClean="0"/>
              <a:t>p </a:t>
            </a:r>
            <a:r>
              <a:rPr lang="en-US" sz="2000" dirty="0"/>
              <a:t>is the address of 1-D array of strings</a:t>
            </a:r>
          </a:p>
          <a:p>
            <a:pPr marL="174625" marR="0" indent="-1746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*p is the first string in the array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155" y="244152"/>
            <a:ext cx="6335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>
                <a:solidFill>
                  <a:srgbClr val="000080"/>
                </a:solidFill>
                <a:latin typeface="+mj-lt"/>
                <a:ea typeface="+mj-ea"/>
                <a:cs typeface="+mj-cs"/>
              </a:rPr>
              <a:t>(4)</a:t>
            </a:r>
            <a:endParaRPr lang="en-US" sz="3000" b="1" dirty="0">
              <a:solidFill>
                <a:srgbClr val="00008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260772" y="430915"/>
            <a:ext cx="1730828" cy="3014405"/>
            <a:chOff x="7260772" y="460895"/>
            <a:chExt cx="1730828" cy="3014405"/>
          </a:xfrm>
        </p:grpSpPr>
        <p:grpSp>
          <p:nvGrpSpPr>
            <p:cNvPr id="53" name="Group 52"/>
            <p:cNvGrpSpPr/>
            <p:nvPr/>
          </p:nvGrpSpPr>
          <p:grpSpPr>
            <a:xfrm>
              <a:off x="7260772" y="462225"/>
              <a:ext cx="1730828" cy="3013075"/>
              <a:chOff x="7260772" y="415925"/>
              <a:chExt cx="1654628" cy="3013075"/>
            </a:xfrm>
          </p:grpSpPr>
          <p:sp>
            <p:nvSpPr>
              <p:cNvPr id="60" name="Rectangle 6"/>
              <p:cNvSpPr>
                <a:spLocks noChangeArrowheads="1"/>
              </p:cNvSpPr>
              <p:nvPr/>
            </p:nvSpPr>
            <p:spPr bwMode="auto">
              <a:xfrm>
                <a:off x="7260772" y="3213100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1" name="Rectangle 7"/>
              <p:cNvSpPr>
                <a:spLocks noChangeArrowheads="1"/>
              </p:cNvSpPr>
              <p:nvPr/>
            </p:nvSpPr>
            <p:spPr bwMode="auto">
              <a:xfrm>
                <a:off x="7260772" y="2997200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2" name="Rectangle 8"/>
              <p:cNvSpPr>
                <a:spLocks noChangeArrowheads="1"/>
              </p:cNvSpPr>
              <p:nvPr/>
            </p:nvSpPr>
            <p:spPr bwMode="auto">
              <a:xfrm>
                <a:off x="7260772" y="2782887"/>
                <a:ext cx="1654628" cy="21431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260772" y="2566987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4" name="Rectangle 10"/>
              <p:cNvSpPr>
                <a:spLocks noChangeArrowheads="1"/>
              </p:cNvSpPr>
              <p:nvPr/>
            </p:nvSpPr>
            <p:spPr bwMode="auto">
              <a:xfrm>
                <a:off x="7260772" y="2351087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5" name="Rectangle 11"/>
              <p:cNvSpPr>
                <a:spLocks noChangeArrowheads="1"/>
              </p:cNvSpPr>
              <p:nvPr/>
            </p:nvSpPr>
            <p:spPr bwMode="auto">
              <a:xfrm>
                <a:off x="7260772" y="2136775"/>
                <a:ext cx="1654628" cy="214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Rectangle 12"/>
              <p:cNvSpPr>
                <a:spLocks noChangeArrowheads="1"/>
              </p:cNvSpPr>
              <p:nvPr/>
            </p:nvSpPr>
            <p:spPr bwMode="auto">
              <a:xfrm>
                <a:off x="7260772" y="1920875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31"/>
              <p:cNvSpPr>
                <a:spLocks noChangeArrowheads="1"/>
              </p:cNvSpPr>
              <p:nvPr/>
            </p:nvSpPr>
            <p:spPr bwMode="auto">
              <a:xfrm>
                <a:off x="7260772" y="1711325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7260772" y="1497012"/>
                <a:ext cx="1654628" cy="21431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" name="Rectangle 33"/>
              <p:cNvSpPr>
                <a:spLocks noChangeArrowheads="1"/>
              </p:cNvSpPr>
              <p:nvPr/>
            </p:nvSpPr>
            <p:spPr bwMode="auto">
              <a:xfrm>
                <a:off x="7260772" y="1281112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0" name="Rectangle 34"/>
              <p:cNvSpPr>
                <a:spLocks noChangeArrowheads="1"/>
              </p:cNvSpPr>
              <p:nvPr/>
            </p:nvSpPr>
            <p:spPr bwMode="auto">
              <a:xfrm>
                <a:off x="7260772" y="1065212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" name="Rectangle 35"/>
              <p:cNvSpPr>
                <a:spLocks noChangeArrowheads="1"/>
              </p:cNvSpPr>
              <p:nvPr/>
            </p:nvSpPr>
            <p:spPr bwMode="auto">
              <a:xfrm>
                <a:off x="7260772" y="850900"/>
                <a:ext cx="1654628" cy="214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2" name="Rectangle 36"/>
              <p:cNvSpPr>
                <a:spLocks noChangeArrowheads="1"/>
              </p:cNvSpPr>
              <p:nvPr/>
            </p:nvSpPr>
            <p:spPr bwMode="auto">
              <a:xfrm>
                <a:off x="7260772" y="635000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3" name="Rectangle 37"/>
              <p:cNvSpPr>
                <a:spLocks noChangeArrowheads="1"/>
              </p:cNvSpPr>
              <p:nvPr/>
            </p:nvSpPr>
            <p:spPr bwMode="auto">
              <a:xfrm>
                <a:off x="7260772" y="415925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54" name="Straight Connector 53"/>
            <p:cNvCxnSpPr/>
            <p:nvPr/>
          </p:nvCxnSpPr>
          <p:spPr bwMode="auto">
            <a:xfrm>
              <a:off x="7477647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8000999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7742255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8287327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8545974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8774575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4" name="Text Box 30"/>
          <p:cNvSpPr txBox="1">
            <a:spLocks noChangeArrowheads="1"/>
          </p:cNvSpPr>
          <p:nvPr/>
        </p:nvSpPr>
        <p:spPr bwMode="auto">
          <a:xfrm>
            <a:off x="5867400" y="1048328"/>
            <a:ext cx="3124200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1206500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ma[0][0]	 C a r \0 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ma[0][1]   B </a:t>
            </a:r>
            <a:r>
              <a:rPr lang="en-US" sz="1600" dirty="0" err="1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i</a:t>
            </a: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 k e 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ma[0][2]   B o a t 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>
                <a:latin typeface="Courier" pitchFamily="49" charset="0"/>
                <a:ea typeface="BatangChe" pitchFamily="49" charset="-127"/>
                <a:cs typeface="Arial" pitchFamily="34" charset="0"/>
              </a:rPr>
              <a:t>m</a:t>
            </a: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a[0][3] 	 P l a n  e\0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ma[1][0]   H o r s  e\0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ma[1][1]   C o w 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ma[1][2]   D o g 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ma[1][3]   C a t \0 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" pitchFamily="49" charset="0"/>
              <a:cs typeface="Arial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 bwMode="auto">
          <a:xfrm>
            <a:off x="6934200" y="1219200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>
            <a:off x="6934200" y="1417780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6934200" y="1625596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6934200" y="1828800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6934200" y="2057400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6934200" y="2276764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>
            <a:off x="6934200" y="2496128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6934200" y="2715492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9260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31043" y="600075"/>
            <a:ext cx="8153400" cy="619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Imperative language C/C++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Getting started with C/C++ programming: I/O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Data declaration and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s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cope rules 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Basic data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types; Basic 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computer organization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Arrays and strings </a:t>
            </a:r>
            <a:endParaRPr lang="en-GB" dirty="0" smtClean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  <a:cs typeface="Times New Roman" pitchFamily="18" charset="0"/>
              </a:rPr>
              <a:t>Pointer Basics</a:t>
            </a:r>
            <a:endParaRPr lang="en-GB" dirty="0">
              <a:solidFill>
                <a:schemeClr val="bg1">
                  <a:lumMod val="50000"/>
                </a:schemeClr>
              </a:solidFill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00FF"/>
                </a:solidFill>
                <a:cs typeface="Times New Roman" pitchFamily="18" charset="0"/>
              </a:rPr>
              <a:t>Pointers, Arrays, and Strings</a:t>
            </a:r>
            <a:endParaRPr lang="en-GB" sz="2800" dirty="0">
              <a:solidFill>
                <a:srgbClr val="0000FF"/>
              </a:solidFill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Pointer and Constants, Enumeration, Struct of Arrays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Padding, File System, and Buffer Flushing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Linked Lists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Parameter Passing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Recursion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Large examples of recursion and structures</a:t>
            </a: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US" sz="2800" dirty="0">
                <a:cs typeface="Times New Roman" pitchFamily="18" charset="0"/>
              </a:rPr>
              <a:t>Modules and Packages</a:t>
            </a:r>
            <a:endParaRPr lang="en-GB" sz="2800" dirty="0">
              <a:cs typeface="Times New Roman" pitchFamily="18" charset="0"/>
            </a:endParaRPr>
          </a:p>
          <a:p>
            <a:pPr marL="366713" indent="-366713" algn="just" defTabSz="966788">
              <a:buFont typeface="Wingdings" pitchFamily="2" charset="2"/>
              <a:buChar char="§"/>
            </a:pPr>
            <a:r>
              <a:rPr lang="en-GB" sz="2800" dirty="0">
                <a:cs typeface="Times New Roman" pitchFamily="18" charset="0"/>
              </a:rPr>
              <a:t>Summary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71513" y="0"/>
            <a:ext cx="7796212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Chapter 2 Outline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350043" y="2856344"/>
            <a:ext cx="381000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3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72488" cy="990600"/>
          </a:xfrm>
          <a:noFill/>
        </p:spPr>
        <p:txBody>
          <a:bodyPr/>
          <a:lstStyle/>
          <a:p>
            <a:r>
              <a:rPr lang="en-US" dirty="0" smtClean="0"/>
              <a:t>Review: Pointer Operators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71513" y="1209675"/>
            <a:ext cx="7807325" cy="5495925"/>
          </a:xfrm>
          <a:noFill/>
        </p:spPr>
        <p:txBody>
          <a:bodyPr/>
          <a:lstStyle/>
          <a:p>
            <a:r>
              <a:rPr lang="en-US" sz="2400" dirty="0" smtClean="0"/>
              <a:t>Pointer type has two extra operators * and &amp;</a:t>
            </a:r>
          </a:p>
          <a:p>
            <a:r>
              <a:rPr lang="en-US" sz="2400" dirty="0" smtClean="0"/>
              <a:t>They are complementary: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>
                <a:sym typeface="Wingdings" pitchFamily="2" charset="2"/>
              </a:rPr>
              <a:t>*		convert address to variable name	&amp;(*p)  p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 smtClean="0"/>
              <a:t>&amp;		</a:t>
            </a:r>
            <a:r>
              <a:rPr lang="en-US" sz="2400" dirty="0" smtClean="0">
                <a:sym typeface="Wingdings" pitchFamily="2" charset="2"/>
              </a:rPr>
              <a:t>convert variable name to address	*(&amp;x)  x</a:t>
            </a: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838200" y="3122613"/>
            <a:ext cx="7848600" cy="264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#include &lt;stdio.h&gt;</a:t>
            </a:r>
          </a:p>
          <a:p>
            <a:r>
              <a:rPr lang="en-US" b="1" dirty="0">
                <a:latin typeface="Courier New" pitchFamily="49" charset="0"/>
              </a:rPr>
              <a:t>main() {</a:t>
            </a:r>
          </a:p>
          <a:p>
            <a:r>
              <a:rPr lang="en-US" b="1" dirty="0">
                <a:latin typeface="Courier New" pitchFamily="49" charset="0"/>
              </a:rPr>
              <a:t>	char x = 'a', *p = &amp;x;</a:t>
            </a:r>
          </a:p>
          <a:p>
            <a:r>
              <a:rPr lang="en-US" b="1" dirty="0">
                <a:latin typeface="Courier New" pitchFamily="49" charset="0"/>
              </a:rPr>
              <a:t>	printf("%c, %c\n", *(&amp;x), x);	</a:t>
            </a:r>
          </a:p>
          <a:p>
            <a:r>
              <a:rPr lang="en-US" b="1" dirty="0">
                <a:latin typeface="Courier New" pitchFamily="49" charset="0"/>
              </a:rPr>
              <a:t>	printf("%d, %d, \n", &amp;(*p), p);			</a:t>
            </a:r>
          </a:p>
          <a:p>
            <a:r>
              <a:rPr lang="en-US" b="1" dirty="0">
                <a:latin typeface="Courier New" pitchFamily="49" charset="0"/>
              </a:rPr>
              <a:t>}</a:t>
            </a:r>
          </a:p>
        </p:txBody>
      </p:sp>
      <p:pic>
        <p:nvPicPr>
          <p:cNvPr id="5120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5562600"/>
            <a:ext cx="5410200" cy="105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378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2501900" y="76200"/>
            <a:ext cx="6565900" cy="563563"/>
          </a:xfrm>
        </p:spPr>
        <p:txBody>
          <a:bodyPr/>
          <a:lstStyle/>
          <a:p>
            <a:r>
              <a:rPr lang="en-US" dirty="0" smtClean="0"/>
              <a:t>Memory Map of Pointer and Array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1066800" y="3670300"/>
            <a:ext cx="1219200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1066800" y="3455988"/>
            <a:ext cx="1219200" cy="2143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45061" name="Rectangle 6"/>
          <p:cNvSpPr>
            <a:spLocks noChangeArrowheads="1"/>
          </p:cNvSpPr>
          <p:nvPr/>
        </p:nvSpPr>
        <p:spPr bwMode="auto">
          <a:xfrm>
            <a:off x="1066800" y="3240088"/>
            <a:ext cx="1219200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45062" name="Rectangle 7"/>
          <p:cNvSpPr>
            <a:spLocks noChangeArrowheads="1"/>
          </p:cNvSpPr>
          <p:nvPr/>
        </p:nvSpPr>
        <p:spPr bwMode="auto">
          <a:xfrm>
            <a:off x="1066800" y="3024188"/>
            <a:ext cx="1219200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45063" name="Rectangle 8"/>
          <p:cNvSpPr>
            <a:spLocks noChangeArrowheads="1"/>
          </p:cNvSpPr>
          <p:nvPr/>
        </p:nvSpPr>
        <p:spPr bwMode="auto">
          <a:xfrm>
            <a:off x="1066800" y="2809875"/>
            <a:ext cx="1219200" cy="2143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45064" name="Rectangle 9"/>
          <p:cNvSpPr>
            <a:spLocks noChangeArrowheads="1"/>
          </p:cNvSpPr>
          <p:nvPr/>
        </p:nvSpPr>
        <p:spPr bwMode="auto">
          <a:xfrm>
            <a:off x="1066800" y="2593975"/>
            <a:ext cx="1219200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45065" name="Rectangle 10"/>
          <p:cNvSpPr>
            <a:spLocks noChangeArrowheads="1"/>
          </p:cNvSpPr>
          <p:nvPr/>
        </p:nvSpPr>
        <p:spPr bwMode="auto">
          <a:xfrm>
            <a:off x="1066800" y="2378075"/>
            <a:ext cx="1219200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45066" name="Rectangle 11"/>
          <p:cNvSpPr>
            <a:spLocks noChangeArrowheads="1"/>
          </p:cNvSpPr>
          <p:nvPr/>
        </p:nvSpPr>
        <p:spPr bwMode="auto">
          <a:xfrm>
            <a:off x="1066800" y="2163763"/>
            <a:ext cx="1219200" cy="2143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/>
          </a:p>
        </p:txBody>
      </p:sp>
      <p:sp>
        <p:nvSpPr>
          <p:cNvPr id="45067" name="Rectangle 12"/>
          <p:cNvSpPr>
            <a:spLocks noChangeArrowheads="1"/>
          </p:cNvSpPr>
          <p:nvPr/>
        </p:nvSpPr>
        <p:spPr bwMode="auto">
          <a:xfrm>
            <a:off x="1066800" y="1947863"/>
            <a:ext cx="1219200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Rectangle 14"/>
          <p:cNvSpPr>
            <a:spLocks noChangeArrowheads="1"/>
          </p:cNvSpPr>
          <p:nvPr/>
        </p:nvSpPr>
        <p:spPr bwMode="auto">
          <a:xfrm>
            <a:off x="1066800" y="6593878"/>
            <a:ext cx="1219200" cy="2143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45069" name="Rectangle 15"/>
          <p:cNvSpPr>
            <a:spLocks noChangeArrowheads="1"/>
          </p:cNvSpPr>
          <p:nvPr/>
        </p:nvSpPr>
        <p:spPr bwMode="auto">
          <a:xfrm>
            <a:off x="1066800" y="5880100"/>
            <a:ext cx="1219200" cy="215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45070" name="Rectangle 16"/>
          <p:cNvSpPr>
            <a:spLocks noChangeArrowheads="1"/>
          </p:cNvSpPr>
          <p:nvPr/>
        </p:nvSpPr>
        <p:spPr bwMode="auto">
          <a:xfrm>
            <a:off x="1066800" y="5689600"/>
            <a:ext cx="1219200" cy="214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Rectangle 17"/>
          <p:cNvSpPr>
            <a:spLocks noChangeArrowheads="1"/>
          </p:cNvSpPr>
          <p:nvPr/>
        </p:nvSpPr>
        <p:spPr bwMode="auto">
          <a:xfrm>
            <a:off x="1066800" y="5473700"/>
            <a:ext cx="1219200" cy="215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8"/>
          <p:cNvSpPr>
            <a:spLocks noChangeArrowheads="1"/>
          </p:cNvSpPr>
          <p:nvPr/>
        </p:nvSpPr>
        <p:spPr bwMode="auto">
          <a:xfrm>
            <a:off x="1066800" y="5257800"/>
            <a:ext cx="1219200" cy="215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3" name="Rectangle 19"/>
          <p:cNvSpPr>
            <a:spLocks noChangeArrowheads="1"/>
          </p:cNvSpPr>
          <p:nvPr/>
        </p:nvSpPr>
        <p:spPr bwMode="auto">
          <a:xfrm>
            <a:off x="1066800" y="5062538"/>
            <a:ext cx="1219200" cy="214312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/>
          </a:p>
        </p:txBody>
      </p:sp>
      <p:sp>
        <p:nvSpPr>
          <p:cNvPr id="45074" name="Rectangle 20"/>
          <p:cNvSpPr>
            <a:spLocks noChangeArrowheads="1"/>
          </p:cNvSpPr>
          <p:nvPr/>
        </p:nvSpPr>
        <p:spPr bwMode="auto">
          <a:xfrm>
            <a:off x="1066800" y="4846638"/>
            <a:ext cx="1219200" cy="215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5" name="Rectangle 21"/>
          <p:cNvSpPr>
            <a:spLocks noChangeArrowheads="1"/>
          </p:cNvSpPr>
          <p:nvPr/>
        </p:nvSpPr>
        <p:spPr bwMode="auto">
          <a:xfrm>
            <a:off x="1066800" y="4630738"/>
            <a:ext cx="1219200" cy="215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6" name="Rectangle 22"/>
          <p:cNvSpPr>
            <a:spLocks noChangeArrowheads="1"/>
          </p:cNvSpPr>
          <p:nvPr/>
        </p:nvSpPr>
        <p:spPr bwMode="auto">
          <a:xfrm>
            <a:off x="1066800" y="4416425"/>
            <a:ext cx="1219200" cy="214313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7" name="Rectangle 23"/>
          <p:cNvSpPr>
            <a:spLocks noChangeArrowheads="1"/>
          </p:cNvSpPr>
          <p:nvPr/>
        </p:nvSpPr>
        <p:spPr bwMode="auto">
          <a:xfrm>
            <a:off x="1066800" y="4200525"/>
            <a:ext cx="1219200" cy="2159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/>
          </a:p>
        </p:txBody>
      </p:sp>
      <p:sp>
        <p:nvSpPr>
          <p:cNvPr id="45078" name="Text Box 27"/>
          <p:cNvSpPr txBox="1">
            <a:spLocks noChangeArrowheads="1"/>
          </p:cNvSpPr>
          <p:nvPr/>
        </p:nvSpPr>
        <p:spPr bwMode="auto">
          <a:xfrm>
            <a:off x="1408113" y="6110288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/>
              <a:t>. . .</a:t>
            </a:r>
          </a:p>
        </p:txBody>
      </p:sp>
      <p:sp>
        <p:nvSpPr>
          <p:cNvPr id="45079" name="Text Box 29"/>
          <p:cNvSpPr txBox="1">
            <a:spLocks noChangeArrowheads="1"/>
          </p:cNvSpPr>
          <p:nvPr/>
        </p:nvSpPr>
        <p:spPr bwMode="auto">
          <a:xfrm>
            <a:off x="1149350" y="76200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Memory</a:t>
            </a:r>
          </a:p>
        </p:txBody>
      </p:sp>
      <p:sp>
        <p:nvSpPr>
          <p:cNvPr id="281630" name="Text Box 30"/>
          <p:cNvSpPr txBox="1">
            <a:spLocks noChangeArrowheads="1"/>
          </p:cNvSpPr>
          <p:nvPr/>
        </p:nvSpPr>
        <p:spPr bwMode="auto">
          <a:xfrm>
            <a:off x="3048000" y="609600"/>
            <a:ext cx="6019800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228600" algn="l"/>
              </a:tabLst>
            </a:pP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#</a:t>
            </a:r>
            <a:r>
              <a:rPr lang="fr-FR" sz="2000" dirty="0" err="1">
                <a:solidFill>
                  <a:schemeClr val="accent2"/>
                </a:solidFill>
                <a:latin typeface="Arial" pitchFamily="34" charset="0"/>
              </a:rPr>
              <a:t>include</a:t>
            </a: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 &lt;</a:t>
            </a:r>
            <a:r>
              <a:rPr lang="fr-FR" sz="2000" dirty="0" err="1">
                <a:solidFill>
                  <a:schemeClr val="accent2"/>
                </a:solidFill>
                <a:latin typeface="Arial" pitchFamily="34" charset="0"/>
              </a:rPr>
              <a:t>stdio.h</a:t>
            </a: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&gt;</a:t>
            </a:r>
          </a:p>
          <a:p>
            <a:pPr>
              <a:tabLst>
                <a:tab pos="228600" algn="l"/>
              </a:tabLst>
            </a:pPr>
            <a:r>
              <a:rPr lang="fr-FR" sz="2000" dirty="0" err="1">
                <a:solidFill>
                  <a:schemeClr val="accent2"/>
                </a:solidFill>
                <a:latin typeface="Arial" pitchFamily="34" charset="0"/>
              </a:rPr>
              <a:t>void</a:t>
            </a: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 main() 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 {</a:t>
            </a:r>
            <a:endParaRPr lang="fr-FR" sz="2000" dirty="0">
              <a:solidFill>
                <a:schemeClr val="accent2"/>
              </a:solidFill>
              <a:latin typeface="Arial" pitchFamily="34" charset="0"/>
            </a:endParaRPr>
          </a:p>
          <a:p>
            <a:pPr>
              <a:tabLst>
                <a:tab pos="228600" algn="l"/>
              </a:tabLst>
            </a:pP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fr-FR" sz="2000" dirty="0" err="1" smtClean="0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 m </a:t>
            </a: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= 0, n = 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20; </a:t>
            </a:r>
            <a:endParaRPr lang="fr-FR" sz="2000" dirty="0">
              <a:solidFill>
                <a:srgbClr val="0066CC"/>
              </a:solidFill>
              <a:latin typeface="Arial" pitchFamily="34" charset="0"/>
            </a:endParaRPr>
          </a:p>
          <a:p>
            <a:pPr>
              <a:tabLst>
                <a:tab pos="228600" algn="l"/>
              </a:tabLst>
            </a:pP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	char s[] = "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Hi";</a:t>
            </a:r>
            <a:endParaRPr lang="fr-FR" sz="2000" dirty="0">
              <a:solidFill>
                <a:schemeClr val="accent2"/>
              </a:solidFill>
              <a:latin typeface="Arial" pitchFamily="34" charset="0"/>
            </a:endParaRPr>
          </a:p>
          <a:p>
            <a:pPr>
              <a:tabLst>
                <a:tab pos="228600" algn="l"/>
              </a:tabLst>
            </a:pP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fr-FR" sz="2000" dirty="0" err="1" smtClean="0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 *</a:t>
            </a: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t = 0;</a:t>
            </a:r>
          </a:p>
          <a:p>
            <a:pPr>
              <a:tabLst>
                <a:tab pos="228600" algn="l"/>
                <a:tab pos="2454275" algn="l"/>
              </a:tabLst>
            </a:pP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	t = 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(</a:t>
            </a:r>
            <a:r>
              <a:rPr lang="fr-FR" sz="2000" dirty="0" err="1" smtClean="0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 *) </a:t>
            </a:r>
            <a:r>
              <a:rPr lang="fr-FR" sz="2000" dirty="0" err="1" smtClean="0">
                <a:solidFill>
                  <a:srgbClr val="FF0000"/>
                </a:solidFill>
                <a:latin typeface="Arial" pitchFamily="34" charset="0"/>
              </a:rPr>
              <a:t>malloc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 (40);	//in C++: t = new </a:t>
            </a:r>
            <a:r>
              <a:rPr lang="fr-FR" sz="2000" dirty="0" err="1" smtClean="0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[10]</a:t>
            </a:r>
            <a:endParaRPr lang="fr-FR" sz="2000" dirty="0">
              <a:solidFill>
                <a:schemeClr val="accent2"/>
              </a:solidFill>
              <a:latin typeface="Arial" pitchFamily="34" charset="0"/>
            </a:endParaRPr>
          </a:p>
          <a:p>
            <a:pPr>
              <a:tabLst>
                <a:tab pos="228600" algn="l"/>
              </a:tabLst>
            </a:pP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	// </a:t>
            </a:r>
            <a:r>
              <a:rPr lang="fr-FR" sz="2000" dirty="0" err="1">
                <a:solidFill>
                  <a:schemeClr val="accent2"/>
                </a:solidFill>
                <a:latin typeface="Arial" pitchFamily="34" charset="0"/>
              </a:rPr>
              <a:t>obtain</a:t>
            </a: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10 </a:t>
            </a:r>
            <a:r>
              <a:rPr lang="fr-FR" sz="2000" dirty="0" err="1" smtClean="0">
                <a:solidFill>
                  <a:schemeClr val="accent2"/>
                </a:solidFill>
                <a:latin typeface="Arial" pitchFamily="34" charset="0"/>
              </a:rPr>
              <a:t>int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 </a:t>
            </a: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variables</a:t>
            </a:r>
          </a:p>
          <a:p>
            <a:pPr>
              <a:tabLst>
                <a:tab pos="228600" algn="l"/>
              </a:tabLst>
            </a:pP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	t[0] = 5;</a:t>
            </a:r>
          </a:p>
          <a:p>
            <a:pPr>
              <a:tabLst>
                <a:tab pos="228600" algn="l"/>
              </a:tabLst>
            </a:pP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	t[1] = 24;</a:t>
            </a:r>
          </a:p>
          <a:p>
            <a:pPr>
              <a:tabLst>
                <a:tab pos="228600" algn="l"/>
              </a:tabLst>
            </a:pP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	t[2] = 75;</a:t>
            </a:r>
          </a:p>
          <a:p>
            <a:pPr>
              <a:tabLst>
                <a:tab pos="228600" algn="l"/>
              </a:tabLst>
            </a:pP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	// …</a:t>
            </a:r>
          </a:p>
          <a:p>
            <a:pPr>
              <a:tabLst>
                <a:tab pos="228600" algn="l"/>
              </a:tabLst>
            </a:pP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t[6] </a:t>
            </a: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= 12;</a:t>
            </a:r>
          </a:p>
          <a:p>
            <a:pPr>
              <a:tabLst>
                <a:tab pos="228600" algn="l"/>
              </a:tabLst>
            </a:pP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t[7] </a:t>
            </a: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= 75;</a:t>
            </a:r>
          </a:p>
          <a:p>
            <a:pPr>
              <a:tabLst>
                <a:tab pos="228600" algn="l"/>
              </a:tabLst>
            </a:pP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t[8] </a:t>
            </a: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= 49;</a:t>
            </a:r>
          </a:p>
          <a:p>
            <a:pPr>
              <a:tabLst>
                <a:tab pos="228600" algn="l"/>
              </a:tabLst>
            </a:pP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t[9] </a:t>
            </a: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= 97;</a:t>
            </a:r>
          </a:p>
          <a:p>
            <a:pPr>
              <a:tabLst>
                <a:tab pos="228600" algn="l"/>
              </a:tabLst>
            </a:pP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	printf("t0 = %d, t1 = %d, 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t9 </a:t>
            </a:r>
            <a:r>
              <a:rPr lang="fr-FR" sz="2000" dirty="0">
                <a:solidFill>
                  <a:schemeClr val="accent2"/>
                </a:solidFill>
                <a:latin typeface="Arial" pitchFamily="34" charset="0"/>
              </a:rPr>
              <a:t>= %d", t[0], t[1], </a:t>
            </a: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t[9]);</a:t>
            </a:r>
          </a:p>
          <a:p>
            <a:pPr>
              <a:tabLst>
                <a:tab pos="228600" algn="l"/>
              </a:tabLst>
            </a:pPr>
            <a:r>
              <a:rPr lang="fr-FR" sz="2000" dirty="0" smtClean="0">
                <a:solidFill>
                  <a:schemeClr val="accent2"/>
                </a:solidFill>
                <a:latin typeface="Arial" pitchFamily="34" charset="0"/>
              </a:rPr>
              <a:t>}</a:t>
            </a:r>
            <a:endParaRPr lang="en-US" sz="2000" dirty="0">
              <a:solidFill>
                <a:schemeClr val="accent2"/>
              </a:solidFill>
              <a:latin typeface="Arial" pitchFamily="34" charset="0"/>
            </a:endParaRPr>
          </a:p>
        </p:txBody>
      </p:sp>
      <p:sp>
        <p:nvSpPr>
          <p:cNvPr id="45081" name="Rectangle 31"/>
          <p:cNvSpPr>
            <a:spLocks noChangeArrowheads="1"/>
          </p:cNvSpPr>
          <p:nvPr/>
        </p:nvSpPr>
        <p:spPr bwMode="auto">
          <a:xfrm>
            <a:off x="1066800" y="1738313"/>
            <a:ext cx="1219200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45082" name="Rectangle 32"/>
          <p:cNvSpPr>
            <a:spLocks noChangeArrowheads="1"/>
          </p:cNvSpPr>
          <p:nvPr/>
        </p:nvSpPr>
        <p:spPr bwMode="auto">
          <a:xfrm>
            <a:off x="1066800" y="1524000"/>
            <a:ext cx="1219200" cy="21431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45083" name="Rectangle 33"/>
          <p:cNvSpPr>
            <a:spLocks noChangeArrowheads="1"/>
          </p:cNvSpPr>
          <p:nvPr/>
        </p:nvSpPr>
        <p:spPr bwMode="auto">
          <a:xfrm>
            <a:off x="1066800" y="1308100"/>
            <a:ext cx="1219200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/>
          </a:p>
        </p:txBody>
      </p:sp>
      <p:sp>
        <p:nvSpPr>
          <p:cNvPr id="45084" name="Rectangle 34"/>
          <p:cNvSpPr>
            <a:spLocks noChangeArrowheads="1"/>
          </p:cNvSpPr>
          <p:nvPr/>
        </p:nvSpPr>
        <p:spPr bwMode="auto">
          <a:xfrm>
            <a:off x="1066800" y="1092200"/>
            <a:ext cx="1219200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45085" name="Rectangle 35"/>
          <p:cNvSpPr>
            <a:spLocks noChangeArrowheads="1"/>
          </p:cNvSpPr>
          <p:nvPr/>
        </p:nvSpPr>
        <p:spPr bwMode="auto">
          <a:xfrm>
            <a:off x="1066800" y="877888"/>
            <a:ext cx="1219200" cy="2143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45086" name="Rectangle 36"/>
          <p:cNvSpPr>
            <a:spLocks noChangeArrowheads="1"/>
          </p:cNvSpPr>
          <p:nvPr/>
        </p:nvSpPr>
        <p:spPr bwMode="auto">
          <a:xfrm>
            <a:off x="1066800" y="661988"/>
            <a:ext cx="1219200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45087" name="Rectangle 37"/>
          <p:cNvSpPr>
            <a:spLocks noChangeArrowheads="1"/>
          </p:cNvSpPr>
          <p:nvPr/>
        </p:nvSpPr>
        <p:spPr bwMode="auto">
          <a:xfrm>
            <a:off x="1066800" y="442913"/>
            <a:ext cx="1219200" cy="2159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dirty="0"/>
          </a:p>
        </p:txBody>
      </p:sp>
      <p:cxnSp>
        <p:nvCxnSpPr>
          <p:cNvPr id="281639" name="AutoShape 39"/>
          <p:cNvCxnSpPr>
            <a:cxnSpLocks noChangeShapeType="1"/>
            <a:stCxn id="45066" idx="3"/>
            <a:endCxn id="45077" idx="3"/>
          </p:cNvCxnSpPr>
          <p:nvPr/>
        </p:nvCxnSpPr>
        <p:spPr bwMode="auto">
          <a:xfrm>
            <a:off x="2286000" y="2270919"/>
            <a:ext cx="12700" cy="2037556"/>
          </a:xfrm>
          <a:prstGeom prst="curvedConnector3">
            <a:avLst>
              <a:gd name="adj1" fmla="val 1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81640" name="Text Box 40"/>
          <p:cNvSpPr txBox="1">
            <a:spLocks noChangeArrowheads="1"/>
          </p:cNvSpPr>
          <p:nvPr/>
        </p:nvSpPr>
        <p:spPr bwMode="auto">
          <a:xfrm>
            <a:off x="762000" y="381000"/>
            <a:ext cx="1136850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m             0</a:t>
            </a:r>
            <a:endParaRPr lang="en-US" sz="1600" dirty="0"/>
          </a:p>
        </p:txBody>
      </p:sp>
      <p:sp>
        <p:nvSpPr>
          <p:cNvPr id="281641" name="Text Box 41"/>
          <p:cNvSpPr txBox="1">
            <a:spLocks noChangeArrowheads="1"/>
          </p:cNvSpPr>
          <p:nvPr/>
        </p:nvSpPr>
        <p:spPr bwMode="auto">
          <a:xfrm>
            <a:off x="749300" y="2125663"/>
            <a:ext cx="1011815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</a:t>
            </a:r>
            <a:r>
              <a:rPr lang="en-US" sz="1600" dirty="0" smtClean="0"/>
              <a:t>             0</a:t>
            </a:r>
            <a:endParaRPr lang="en-US" sz="1600" dirty="0"/>
          </a:p>
        </p:txBody>
      </p:sp>
      <p:sp>
        <p:nvSpPr>
          <p:cNvPr id="281647" name="Text Box 47"/>
          <p:cNvSpPr txBox="1">
            <a:spLocks noChangeArrowheads="1"/>
          </p:cNvSpPr>
          <p:nvPr/>
        </p:nvSpPr>
        <p:spPr bwMode="auto">
          <a:xfrm>
            <a:off x="598488" y="2971800"/>
            <a:ext cx="505267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s[0]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s[1]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s[2</a:t>
            </a:r>
            <a:r>
              <a:rPr lang="en-US" sz="1600" dirty="0" smtClean="0"/>
              <a:t>]</a:t>
            </a:r>
            <a:endParaRPr lang="en-US" sz="1600" dirty="0"/>
          </a:p>
        </p:txBody>
      </p:sp>
      <p:sp>
        <p:nvSpPr>
          <p:cNvPr id="281648" name="Text Box 48"/>
          <p:cNvSpPr txBox="1">
            <a:spLocks noChangeArrowheads="1"/>
          </p:cNvSpPr>
          <p:nvPr/>
        </p:nvSpPr>
        <p:spPr bwMode="auto">
          <a:xfrm>
            <a:off x="1401651" y="2971800"/>
            <a:ext cx="482824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/>
              <a:t>H</a:t>
            </a:r>
          </a:p>
          <a:p>
            <a:pPr algn="ctr">
              <a:lnSpc>
                <a:spcPct val="90000"/>
              </a:lnSpc>
            </a:pPr>
            <a:r>
              <a:rPr lang="en-US" sz="1600" dirty="0" err="1" smtClean="0"/>
              <a:t>i</a:t>
            </a:r>
            <a:endParaRPr lang="en-US" sz="1600" dirty="0"/>
          </a:p>
          <a:p>
            <a:pPr algn="ctr">
              <a:lnSpc>
                <a:spcPct val="90000"/>
              </a:lnSpc>
            </a:pPr>
            <a:r>
              <a:rPr lang="en-US" sz="1600" dirty="0"/>
              <a:t>‘\0’</a:t>
            </a:r>
          </a:p>
        </p:txBody>
      </p:sp>
      <p:sp>
        <p:nvSpPr>
          <p:cNvPr id="45098" name="Text Box 49"/>
          <p:cNvSpPr txBox="1">
            <a:spLocks noChangeArrowheads="1"/>
          </p:cNvSpPr>
          <p:nvPr/>
        </p:nvSpPr>
        <p:spPr bwMode="auto">
          <a:xfrm>
            <a:off x="1447800" y="3824288"/>
            <a:ext cx="469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. . .</a:t>
            </a:r>
          </a:p>
        </p:txBody>
      </p:sp>
      <p:sp>
        <p:nvSpPr>
          <p:cNvPr id="281651" name="Text Box 51"/>
          <p:cNvSpPr txBox="1">
            <a:spLocks noChangeArrowheads="1"/>
          </p:cNvSpPr>
          <p:nvPr/>
        </p:nvSpPr>
        <p:spPr bwMode="auto">
          <a:xfrm rot="-5400000">
            <a:off x="-201613" y="1116013"/>
            <a:ext cx="860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81652" name="Text Box 52"/>
          <p:cNvSpPr txBox="1">
            <a:spLocks noChangeArrowheads="1"/>
          </p:cNvSpPr>
          <p:nvPr/>
        </p:nvSpPr>
        <p:spPr bwMode="auto">
          <a:xfrm rot="-5400000">
            <a:off x="-108744" y="4528344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Heap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4512" y="4164128"/>
            <a:ext cx="1576388" cy="2693872"/>
            <a:chOff x="544512" y="4164128"/>
            <a:chExt cx="1576388" cy="2693872"/>
          </a:xfrm>
        </p:grpSpPr>
        <p:sp>
          <p:nvSpPr>
            <p:cNvPr id="281642" name="Text Box 42"/>
            <p:cNvSpPr txBox="1">
              <a:spLocks noChangeArrowheads="1"/>
            </p:cNvSpPr>
            <p:nvPr/>
          </p:nvSpPr>
          <p:spPr bwMode="auto">
            <a:xfrm>
              <a:off x="609600" y="4164128"/>
              <a:ext cx="1200970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/>
                <a:t>t[0</a:t>
              </a:r>
              <a:r>
                <a:rPr lang="en-US" sz="1600" dirty="0" smtClean="0"/>
                <a:t>]            5</a:t>
              </a:r>
              <a:endParaRPr lang="en-US" sz="1600" dirty="0"/>
            </a:p>
          </p:txBody>
        </p:sp>
        <p:sp>
          <p:nvSpPr>
            <p:cNvPr id="281643" name="Text Box 43"/>
            <p:cNvSpPr txBox="1">
              <a:spLocks noChangeArrowheads="1"/>
            </p:cNvSpPr>
            <p:nvPr/>
          </p:nvSpPr>
          <p:spPr bwMode="auto">
            <a:xfrm>
              <a:off x="583976" y="6544068"/>
              <a:ext cx="1354858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 smtClean="0"/>
                <a:t>t[9]             97</a:t>
              </a:r>
              <a:endParaRPr lang="en-US" sz="1600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591754" y="5025216"/>
              <a:ext cx="1529146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/>
                <a:t>t[1</a:t>
              </a:r>
              <a:r>
                <a:rPr lang="en-US" sz="1600" dirty="0" smtClean="0"/>
                <a:t>]            24</a:t>
              </a:r>
              <a:endParaRPr lang="en-US" sz="1600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44512" y="5867532"/>
              <a:ext cx="1576388" cy="3139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 smtClean="0"/>
                <a:t>t[2]            75</a:t>
              </a:r>
              <a:endParaRPr lang="en-US" sz="1600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259" y="5619489"/>
            <a:ext cx="4786477" cy="1123950"/>
          </a:xfrm>
          <a:prstGeom prst="rect">
            <a:avLst/>
          </a:prstGeom>
        </p:spPr>
      </p:pic>
      <p:sp>
        <p:nvSpPr>
          <p:cNvPr id="51" name="Text Box 40"/>
          <p:cNvSpPr txBox="1">
            <a:spLocks noChangeArrowheads="1"/>
          </p:cNvSpPr>
          <p:nvPr/>
        </p:nvSpPr>
        <p:spPr bwMode="auto">
          <a:xfrm>
            <a:off x="731901" y="1268609"/>
            <a:ext cx="1159292" cy="313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n</a:t>
            </a:r>
            <a:r>
              <a:rPr lang="en-US" sz="1600" dirty="0" smtClean="0"/>
              <a:t>             20</a:t>
            </a:r>
            <a:endParaRPr lang="en-US" sz="16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562600" y="876300"/>
            <a:ext cx="2514600" cy="862013"/>
          </a:xfrm>
          <a:prstGeom prst="wedgeRoundRectCallout">
            <a:avLst>
              <a:gd name="adj1" fmla="val -74357"/>
              <a:gd name="adj2" fmla="val 10660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 Java and C++, we use </a:t>
            </a:r>
            <a:r>
              <a:rPr lang="en-US" sz="2000" dirty="0">
                <a:solidFill>
                  <a:srgbClr val="FF0000"/>
                </a:solidFill>
                <a:latin typeface="Arial" pitchFamily="34" charset="0"/>
              </a:rPr>
              <a:t>new();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1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1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28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3000"/>
                                        <p:tgtEl>
                                          <p:spTgt spid="28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1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1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1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1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2816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1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81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1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1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1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1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1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1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1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16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1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16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0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16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16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5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16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16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0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816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816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16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816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816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816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816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withGroup">
                            <p:stCondLst>
                              <p:cond delay="60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000"/>
                            </p:stCondLst>
                            <p:childTnLst>
                              <p:par>
                                <p:cTn id="1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816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816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81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81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16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8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281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281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2816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8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40" grpId="0"/>
      <p:bldP spid="281641" grpId="0"/>
      <p:bldP spid="281641" grpId="1"/>
      <p:bldP spid="281647" grpId="0"/>
      <p:bldP spid="281648" grpId="0"/>
      <p:bldP spid="281651" grpId="0"/>
      <p:bldP spid="281652" grpId="0"/>
      <p:bldP spid="51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/>
          <p:cNvSpPr/>
          <p:nvPr/>
        </p:nvSpPr>
        <p:spPr bwMode="auto">
          <a:xfrm>
            <a:off x="4953000" y="1905000"/>
            <a:ext cx="1981200" cy="914400"/>
          </a:xfrm>
          <a:prstGeom prst="wedgeRoundRectCallout">
            <a:avLst>
              <a:gd name="adj1" fmla="val -59602"/>
              <a:gd name="adj2" fmla="val 90500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What are the difference?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953000" y="1905000"/>
            <a:ext cx="1981200" cy="914400"/>
          </a:xfrm>
          <a:prstGeom prst="wedgeRoundRectCallout">
            <a:avLst>
              <a:gd name="adj1" fmla="val -57756"/>
              <a:gd name="adj2" fmla="val 149167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What are the difference?</a:t>
            </a:r>
          </a:p>
        </p:txBody>
      </p:sp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Pointers, Arrays and Character Strings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793750" y="806450"/>
            <a:ext cx="8197850" cy="5083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algn="just" defTabSz="966788">
              <a:lnSpc>
                <a:spcPct val="120000"/>
              </a:lnSpc>
            </a:pPr>
            <a:r>
              <a:rPr lang="en-US" sz="1800" dirty="0">
                <a:solidFill>
                  <a:srgbClr val="33CCFF"/>
                </a:solidFill>
                <a:latin typeface="Arial" pitchFamily="34" charset="0"/>
              </a:rPr>
              <a:t>/* The purpose of this program is to demonstrate operations on strings defined as an array of characters and a string associated with a pointer. The former is a variable string, whereas the latter is a constant that cannot be modified. */</a:t>
            </a:r>
          </a:p>
          <a:p>
            <a:pPr marL="479425" indent="-479425" algn="just" defTabSz="966788">
              <a:lnSpc>
                <a:spcPct val="120000"/>
              </a:lnSpc>
            </a:pPr>
            <a:r>
              <a:rPr lang="en-US" dirty="0">
                <a:latin typeface="Arial" pitchFamily="34" charset="0"/>
              </a:rPr>
              <a:t>#include &lt;</a:t>
            </a:r>
            <a:r>
              <a:rPr lang="en-US" dirty="0" err="1">
                <a:latin typeface="Arial" pitchFamily="34" charset="0"/>
              </a:rPr>
              <a:t>stdio.h</a:t>
            </a:r>
            <a:r>
              <a:rPr lang="en-US" dirty="0">
                <a:latin typeface="Arial" pitchFamily="34" charset="0"/>
              </a:rPr>
              <a:t>&gt;</a:t>
            </a:r>
          </a:p>
          <a:p>
            <a:pPr marL="479425" indent="-479425" algn="just" defTabSz="966788">
              <a:lnSpc>
                <a:spcPct val="120000"/>
              </a:lnSpc>
            </a:pPr>
            <a:r>
              <a:rPr lang="en-US" dirty="0">
                <a:latin typeface="Arial" pitchFamily="34" charset="0"/>
              </a:rPr>
              <a:t>main() {</a:t>
            </a:r>
          </a:p>
          <a:p>
            <a:pPr marL="479425" indent="-479425" algn="just" defTabSz="966788">
              <a:lnSpc>
                <a:spcPct val="120000"/>
              </a:lnSpc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int</a:t>
            </a:r>
            <a:r>
              <a:rPr lang="en-US" dirty="0">
                <a:latin typeface="Arial" pitchFamily="34" charset="0"/>
              </a:rPr>
              <a:t> </a:t>
            </a:r>
            <a:r>
              <a:rPr lang="en-US" dirty="0" err="1">
                <a:latin typeface="Arial" pitchFamily="34" charset="0"/>
              </a:rPr>
              <a:t>i</a:t>
            </a:r>
            <a:r>
              <a:rPr lang="en-US" dirty="0">
                <a:latin typeface="Arial" pitchFamily="34" charset="0"/>
              </a:rPr>
              <a:t> = 0;</a:t>
            </a:r>
          </a:p>
          <a:p>
            <a:pPr marL="479425" indent="-479425" algn="just" defTabSz="966788">
              <a:lnSpc>
                <a:spcPct val="120000"/>
              </a:lnSpc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char a[ ] = "my password is 1a2s3", b[22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];</a:t>
            </a:r>
            <a:r>
              <a:rPr lang="en-US" dirty="0">
                <a:latin typeface="Arial" pitchFamily="34" charset="0"/>
              </a:rPr>
              <a:t>	</a:t>
            </a:r>
            <a:r>
              <a:rPr lang="en-US" dirty="0" smtClean="0">
                <a:solidFill>
                  <a:srgbClr val="33CCFF"/>
                </a:solidFill>
                <a:latin typeface="Arial" pitchFamily="34" charset="0"/>
              </a:rPr>
              <a:t>// 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array</a:t>
            </a:r>
          </a:p>
          <a:p>
            <a:pPr marL="479425" indent="-479425" algn="just" defTabSz="966788">
              <a:lnSpc>
                <a:spcPct val="120000"/>
              </a:lnSpc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char *p  = "send me your password", *q;</a:t>
            </a:r>
            <a:r>
              <a:rPr lang="en-US" dirty="0">
                <a:latin typeface="Arial" pitchFamily="34" charset="0"/>
              </a:rPr>
              <a:t>      </a:t>
            </a:r>
            <a:r>
              <a:rPr lang="en-US" dirty="0" smtClean="0">
                <a:latin typeface="Arial" pitchFamily="34" charset="0"/>
              </a:rPr>
              <a:t>	</a:t>
            </a:r>
            <a:r>
              <a:rPr lang="en-US" dirty="0" smtClean="0">
                <a:solidFill>
                  <a:srgbClr val="33CCFF"/>
                </a:solidFill>
                <a:latin typeface="Arial" pitchFamily="34" charset="0"/>
              </a:rPr>
              <a:t>// 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pointer</a:t>
            </a:r>
          </a:p>
          <a:p>
            <a:pPr marL="479425" indent="-479425" algn="just" defTabSz="966788">
              <a:lnSpc>
                <a:spcPct val="120000"/>
              </a:lnSpc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smtClean="0">
                <a:latin typeface="Arial" pitchFamily="34" charset="0"/>
              </a:rPr>
              <a:t>// printf</a:t>
            </a:r>
            <a:r>
              <a:rPr lang="en-US" dirty="0">
                <a:latin typeface="Arial" pitchFamily="34" charset="0"/>
              </a:rPr>
              <a:t>("message before encryption:\n");</a:t>
            </a:r>
          </a:p>
          <a:p>
            <a:pPr marL="479425" indent="-479425" algn="just" defTabSz="966788">
              <a:lnSpc>
                <a:spcPct val="120000"/>
              </a:lnSpc>
            </a:pPr>
            <a:r>
              <a:rPr lang="en-US" dirty="0">
                <a:latin typeface="Arial" pitchFamily="34" charset="0"/>
              </a:rPr>
              <a:t>	printf("  %s\n  %s\n", a, p);</a:t>
            </a:r>
          </a:p>
          <a:p>
            <a:pPr marL="479425" indent="-479425" algn="just" defTabSz="966788">
              <a:lnSpc>
                <a:spcPct val="120000"/>
              </a:lnSpc>
            </a:pPr>
            <a:r>
              <a:rPr lang="en-US" dirty="0">
                <a:latin typeface="Arial" pitchFamily="34" charset="0"/>
              </a:rPr>
              <a:t>	while (a[i] != '\0')		</a:t>
            </a:r>
            <a:r>
              <a:rPr lang="en-US" dirty="0" smtClean="0">
                <a:latin typeface="Arial" pitchFamily="34" charset="0"/>
              </a:rPr>
              <a:t>	</a:t>
            </a:r>
            <a:r>
              <a:rPr lang="en-US" dirty="0" smtClean="0">
                <a:solidFill>
                  <a:srgbClr val="33CCFF"/>
                </a:solidFill>
                <a:latin typeface="Arial" pitchFamily="34" charset="0"/>
              </a:rPr>
              <a:t>// 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encrypt a[ ]</a:t>
            </a:r>
          </a:p>
          <a:p>
            <a:pPr marL="479425" indent="-479425" algn="just" defTabSz="966788">
              <a:lnSpc>
                <a:spcPct val="120000"/>
              </a:lnSpc>
            </a:pPr>
            <a:r>
              <a:rPr lang="en-US" dirty="0">
                <a:latin typeface="Arial" pitchFamily="34" charset="0"/>
              </a:rPr>
              <a:t>		a[i] = *(a + i++)+1</a:t>
            </a:r>
            <a:r>
              <a:rPr lang="en-US" dirty="0" smtClean="0">
                <a:latin typeface="Arial" pitchFamily="34" charset="0"/>
              </a:rPr>
              <a:t>; 		</a:t>
            </a:r>
            <a:r>
              <a:rPr lang="en-US" dirty="0" smtClean="0">
                <a:solidFill>
                  <a:srgbClr val="33CCFF"/>
                </a:solidFill>
                <a:latin typeface="Arial" pitchFamily="34" charset="0"/>
              </a:rPr>
              <a:t>// 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a[i] = a[i]+1; i++;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14094" y="6019800"/>
            <a:ext cx="3491706" cy="651679"/>
          </a:xfrm>
          <a:prstGeom prst="rect">
            <a:avLst/>
          </a:prstGeom>
          <a:solidFill>
            <a:schemeClr val="tx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wrap="square" lIns="96736" tIns="48368" rIns="96736" bIns="48368">
            <a:spAutoFit/>
          </a:bodyPr>
          <a:lstStyle/>
          <a:p>
            <a:pPr algn="ctr" defTabSz="966788">
              <a:lnSpc>
                <a:spcPct val="8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my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password is 1a2s3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     send me your </a:t>
            </a: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password</a:t>
            </a:r>
            <a:endParaRPr lang="en-US" sz="2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-6350" y="4169961"/>
            <a:ext cx="1301750" cy="935439"/>
          </a:xfrm>
          <a:prstGeom prst="wedgeRoundRectCallout">
            <a:avLst>
              <a:gd name="adj1" fmla="val 55395"/>
              <a:gd name="adj2" fmla="val -81545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Constant </a:t>
            </a:r>
            <a:r>
              <a:rPr lang="en-US" sz="1800" dirty="0"/>
              <a:t>string / immutable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4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346075" y="838200"/>
            <a:ext cx="8721725" cy="54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  <a:tab pos="969963" algn="l"/>
                <a:tab pos="3371850" algn="l"/>
              </a:tabLst>
            </a:pPr>
            <a:r>
              <a:rPr lang="en-US" dirty="0" smtClean="0">
                <a:solidFill>
                  <a:srgbClr val="33CCFF"/>
                </a:solidFill>
                <a:latin typeface="Arial" pitchFamily="34" charset="0"/>
              </a:rPr>
              <a:t>// 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These 3 lines of code demonstrate that the string pointed to by p and q is a constant string literal and may not be changed.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  <a:tab pos="969963" algn="l"/>
                <a:tab pos="3371850" algn="l"/>
              </a:tabLst>
            </a:pP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	 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q = p;	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  <a:tab pos="969963" algn="l"/>
                <a:tab pos="3371850" algn="l"/>
              </a:tabLst>
            </a:pP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	 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while (*q != '\0')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  <a:tab pos="969963" algn="l"/>
                <a:tab pos="3371850" algn="l"/>
              </a:tabLst>
            </a:pP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	 	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*q=*(q++)+1;	//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error: *q is a </a:t>
            </a:r>
            <a:r>
              <a:rPr lang="en-US" dirty="0" smtClean="0">
                <a:solidFill>
                  <a:srgbClr val="CC3300"/>
                </a:solidFill>
                <a:latin typeface="Arial" pitchFamily="34" charset="0"/>
              </a:rPr>
              <a:t>constant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 /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immutable</a:t>
            </a:r>
            <a:r>
              <a:rPr lang="en-US" dirty="0" smtClean="0">
                <a:solidFill>
                  <a:srgbClr val="33CCFF"/>
                </a:solidFill>
                <a:latin typeface="Arial" pitchFamily="34" charset="0"/>
              </a:rPr>
              <a:t>                     </a:t>
            </a:r>
            <a:endParaRPr lang="en-US" dirty="0">
              <a:solidFill>
                <a:srgbClr val="33CCFF"/>
              </a:solidFill>
              <a:latin typeface="Arial" pitchFamily="34" charset="0"/>
            </a:endParaRP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  <a:tab pos="969963" algn="l"/>
                <a:tab pos="3371850" algn="l"/>
              </a:tabLst>
            </a:pPr>
            <a:r>
              <a:rPr lang="en-US" dirty="0">
                <a:latin typeface="Arial" pitchFamily="34" charset="0"/>
              </a:rPr>
              <a:t>	i = 0;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  <a:tab pos="969963" algn="l"/>
                <a:tab pos="3371850" algn="l"/>
              </a:tabLst>
            </a:pPr>
            <a:r>
              <a:rPr lang="en-US" dirty="0">
                <a:latin typeface="Arial" pitchFamily="34" charset="0"/>
              </a:rPr>
              <a:t>	while (i &lt; 22)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  <a:tab pos="969963" algn="l"/>
                <a:tab pos="3371850" algn="l"/>
              </a:tabLst>
            </a:pPr>
            <a:r>
              <a:rPr lang="en-US" dirty="0">
                <a:latin typeface="Arial" pitchFamily="34" charset="0"/>
              </a:rPr>
              <a:t>		b[i] = *(</a:t>
            </a:r>
            <a:r>
              <a:rPr lang="en-US" dirty="0" err="1">
                <a:latin typeface="Arial" pitchFamily="34" charset="0"/>
              </a:rPr>
              <a:t>p+i</a:t>
            </a:r>
            <a:r>
              <a:rPr lang="en-US" dirty="0">
                <a:latin typeface="Arial" pitchFamily="34" charset="0"/>
              </a:rPr>
              <a:t>++);	</a:t>
            </a:r>
            <a:r>
              <a:rPr lang="en-US" dirty="0" smtClean="0">
                <a:solidFill>
                  <a:srgbClr val="33CCFF"/>
                </a:solidFill>
                <a:latin typeface="Arial" pitchFamily="34" charset="0"/>
              </a:rPr>
              <a:t>// 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copy p into b[ ]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  <a:tab pos="969963" algn="l"/>
                <a:tab pos="3371850" algn="l"/>
              </a:tabLst>
            </a:pPr>
            <a:r>
              <a:rPr lang="en-US" dirty="0">
                <a:latin typeface="Arial" pitchFamily="34" charset="0"/>
              </a:rPr>
              <a:t>	q = b</a:t>
            </a:r>
            <a:r>
              <a:rPr lang="en-US" dirty="0" smtClean="0">
                <a:latin typeface="Arial" pitchFamily="34" charset="0"/>
              </a:rPr>
              <a:t>;  	</a:t>
            </a:r>
            <a:r>
              <a:rPr lang="en-US" dirty="0" smtClean="0">
                <a:solidFill>
                  <a:srgbClr val="33CCFF"/>
                </a:solidFill>
                <a:latin typeface="Arial" pitchFamily="34" charset="0"/>
              </a:rPr>
              <a:t>// 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b is the initial address of array b[]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  <a:tab pos="969963" algn="l"/>
                <a:tab pos="3371850" algn="l"/>
              </a:tabLst>
            </a:pPr>
            <a:r>
              <a:rPr lang="en-US" dirty="0">
                <a:latin typeface="Arial" pitchFamily="34" charset="0"/>
              </a:rPr>
              <a:t>	while (*q != '\0')	</a:t>
            </a:r>
            <a:r>
              <a:rPr lang="en-US" dirty="0" smtClean="0">
                <a:solidFill>
                  <a:srgbClr val="33CCFF"/>
                </a:solidFill>
                <a:latin typeface="Arial" pitchFamily="34" charset="0"/>
              </a:rPr>
              <a:t>// 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encrypt b[ ]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  <a:tab pos="969963" algn="l"/>
                <a:tab pos="3371850" algn="l"/>
              </a:tabLst>
            </a:pPr>
            <a:r>
              <a:rPr lang="en-US" dirty="0">
                <a:latin typeface="Arial" pitchFamily="34" charset="0"/>
              </a:rPr>
              <a:t>		*q=*(q++)+1;	</a:t>
            </a:r>
            <a:r>
              <a:rPr lang="en-US" dirty="0" smtClean="0">
                <a:solidFill>
                  <a:srgbClr val="33CCFF"/>
                </a:solidFill>
                <a:latin typeface="Arial" pitchFamily="34" charset="0"/>
              </a:rPr>
              <a:t>//</a:t>
            </a:r>
            <a:r>
              <a:rPr lang="en-US" dirty="0">
                <a:solidFill>
                  <a:srgbClr val="33CCFF"/>
                </a:solidFill>
                <a:latin typeface="Arial" pitchFamily="34" charset="0"/>
              </a:rPr>
              <a:t>now *q can be modified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  <a:tab pos="969963" algn="l"/>
                <a:tab pos="3371850" algn="l"/>
              </a:tabLst>
            </a:pPr>
            <a:r>
              <a:rPr lang="en-US" dirty="0">
                <a:latin typeface="Arial" pitchFamily="34" charset="0"/>
              </a:rPr>
              <a:t>	printf("message after encryption:\n");</a:t>
            </a:r>
          </a:p>
          <a:p>
            <a:pPr defTabSz="966788">
              <a:lnSpc>
                <a:spcPct val="70000"/>
              </a:lnSpc>
              <a:spcBef>
                <a:spcPct val="50000"/>
              </a:spcBef>
              <a:tabLst>
                <a:tab pos="479425" algn="l"/>
                <a:tab pos="969963" algn="l"/>
                <a:tab pos="3371850" algn="l"/>
              </a:tabLst>
            </a:pPr>
            <a:r>
              <a:rPr lang="en-US" dirty="0">
                <a:latin typeface="Arial" pitchFamily="34" charset="0"/>
              </a:rPr>
              <a:t>	printf("  %s\n  %s\n", a, b);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65150" y="0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Pointers, Array and Strings (contd.)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77506" y="5902646"/>
            <a:ext cx="3514725" cy="867122"/>
          </a:xfrm>
          <a:prstGeom prst="rect">
            <a:avLst/>
          </a:prstGeom>
          <a:solidFill>
            <a:schemeClr val="tx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defTabSz="966788">
              <a:lnSpc>
                <a:spcPct val="5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message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after encryption: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     nz!qbttxpse!jt!2b3t4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    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34" charset="0"/>
              </a:rPr>
              <a:t>tfoe!nf!zpvs!qbttxpse</a:t>
            </a:r>
            <a:endParaRPr lang="en-US" sz="2000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28600" y="892175"/>
            <a:ext cx="8305800" cy="352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defTabSz="966788">
              <a:lnSpc>
                <a:spcPct val="6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>
                <a:latin typeface="Arial" pitchFamily="34" charset="0"/>
              </a:rPr>
              <a:t>	p = a;</a:t>
            </a:r>
          </a:p>
          <a:p>
            <a:pPr defTabSz="966788">
              <a:lnSpc>
                <a:spcPct val="6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>
                <a:latin typeface="Arial" pitchFamily="34" charset="0"/>
              </a:rPr>
              <a:t>	q = b;</a:t>
            </a:r>
          </a:p>
          <a:p>
            <a:pPr defTabSz="966788">
              <a:lnSpc>
                <a:spcPct val="6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>
                <a:latin typeface="Arial" pitchFamily="34" charset="0"/>
              </a:rPr>
              <a:t>	while (*p != '\0')		</a:t>
            </a:r>
            <a:r>
              <a:rPr lang="en-US">
                <a:solidFill>
                  <a:srgbClr val="33CCFF"/>
                </a:solidFill>
                <a:latin typeface="Arial" pitchFamily="34" charset="0"/>
              </a:rPr>
              <a:t>// decrypt a</a:t>
            </a:r>
          </a:p>
          <a:p>
            <a:pPr defTabSz="966788">
              <a:lnSpc>
                <a:spcPct val="6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>
                <a:latin typeface="Arial" pitchFamily="34" charset="0"/>
              </a:rPr>
              <a:t>		*p=*(p++) -1;</a:t>
            </a:r>
          </a:p>
          <a:p>
            <a:pPr defTabSz="966788">
              <a:lnSpc>
                <a:spcPct val="6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>
                <a:latin typeface="Arial" pitchFamily="34" charset="0"/>
              </a:rPr>
              <a:t>	while (*q != '\0') 		</a:t>
            </a:r>
            <a:r>
              <a:rPr lang="en-US">
                <a:solidFill>
                  <a:srgbClr val="33CCFF"/>
                </a:solidFill>
                <a:latin typeface="Arial" pitchFamily="34" charset="0"/>
              </a:rPr>
              <a:t>// decrypt b</a:t>
            </a:r>
          </a:p>
          <a:p>
            <a:pPr defTabSz="966788">
              <a:lnSpc>
                <a:spcPct val="6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>
                <a:latin typeface="Arial" pitchFamily="34" charset="0"/>
              </a:rPr>
              <a:t>		*q=*(q++) -1;</a:t>
            </a:r>
          </a:p>
          <a:p>
            <a:pPr defTabSz="966788">
              <a:lnSpc>
                <a:spcPct val="6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>
                <a:latin typeface="Arial" pitchFamily="34" charset="0"/>
              </a:rPr>
              <a:t>	printf("message after decryption:\n");</a:t>
            </a:r>
          </a:p>
          <a:p>
            <a:pPr defTabSz="966788">
              <a:lnSpc>
                <a:spcPct val="6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>
                <a:latin typeface="Arial" pitchFamily="34" charset="0"/>
              </a:rPr>
              <a:t>	printf("  %s\n  %s\n", a, b);</a:t>
            </a:r>
          </a:p>
          <a:p>
            <a:pPr defTabSz="966788">
              <a:lnSpc>
                <a:spcPct val="60000"/>
              </a:lnSpc>
              <a:spcBef>
                <a:spcPct val="50000"/>
              </a:spcBef>
              <a:tabLst>
                <a:tab pos="479425" algn="l"/>
              </a:tabLst>
            </a:pPr>
            <a:r>
              <a:rPr lang="en-US">
                <a:latin typeface="Arial" pitchFamily="34" charset="0"/>
              </a:rPr>
              <a:t>}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65150" y="0"/>
            <a:ext cx="80629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Pointers, Arrays and Strings (contd.)</a:t>
            </a:r>
            <a:endParaRPr lang="en-US" sz="3400" b="1">
              <a:solidFill>
                <a:schemeClr val="accent2"/>
              </a:solidFill>
            </a:endParaRP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094288" y="3962400"/>
            <a:ext cx="3514725" cy="2713781"/>
          </a:xfrm>
          <a:prstGeom prst="rect">
            <a:avLst/>
          </a:prstGeom>
          <a:solidFill>
            <a:schemeClr val="tx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lIns="96736" tIns="48368" rIns="96736" bIns="48368">
            <a:spAutoFit/>
          </a:bodyPr>
          <a:lstStyle/>
          <a:p>
            <a:pPr defTabSz="966788">
              <a:lnSpc>
                <a:spcPct val="50000"/>
              </a:lnSpc>
              <a:spcBef>
                <a:spcPct val="50000"/>
              </a:spcBef>
            </a:pPr>
            <a:r>
              <a:rPr lang="en-US" sz="2000" dirty="0" smtClean="0">
                <a:solidFill>
                  <a:schemeClr val="bg1"/>
                </a:solidFill>
                <a:latin typeface="Arial" pitchFamily="34" charset="0"/>
              </a:rPr>
              <a:t>message </a:t>
            </a: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before encryption: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     my password is 1a2s3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     send me your password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message after encryption: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     nz!qbttxpse!jt!2b3t4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     </a:t>
            </a:r>
            <a:r>
              <a:rPr lang="en-US" sz="2000" dirty="0" err="1">
                <a:solidFill>
                  <a:schemeClr val="bg1"/>
                </a:solidFill>
                <a:latin typeface="Arial" pitchFamily="34" charset="0"/>
              </a:rPr>
              <a:t>tfoe!nf!zpvs!qbttxpse</a:t>
            </a:r>
            <a:endParaRPr lang="en-US" sz="2000" dirty="0">
              <a:solidFill>
                <a:schemeClr val="bg1"/>
              </a:solidFill>
              <a:latin typeface="Arial" pitchFamily="34" charset="0"/>
            </a:endParaRPr>
          </a:p>
          <a:p>
            <a:pPr defTabSz="966788">
              <a:lnSpc>
                <a:spcPct val="5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message after decryption: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     my password is 1a2s3</a:t>
            </a:r>
          </a:p>
          <a:p>
            <a:pPr defTabSz="966788">
              <a:lnSpc>
                <a:spcPct val="5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bg1"/>
                </a:solidFill>
                <a:latin typeface="Arial" pitchFamily="34" charset="0"/>
              </a:rPr>
              <a:t>     send me your password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265331" y="59916"/>
            <a:ext cx="7391400" cy="563563"/>
          </a:xfrm>
        </p:spPr>
        <p:txBody>
          <a:bodyPr/>
          <a:lstStyle/>
          <a:p>
            <a:pPr algn="l"/>
            <a:r>
              <a:rPr lang="en-US" dirty="0" smtClean="0"/>
              <a:t>Pointer and 2-Dimensional Array</a:t>
            </a:r>
          </a:p>
        </p:txBody>
      </p:sp>
      <p:sp>
        <p:nvSpPr>
          <p:cNvPr id="281630" name="Text Box 30"/>
          <p:cNvSpPr txBox="1">
            <a:spLocks noChangeArrowheads="1"/>
          </p:cNvSpPr>
          <p:nvPr/>
        </p:nvSpPr>
        <p:spPr bwMode="auto">
          <a:xfrm>
            <a:off x="762000" y="533400"/>
            <a:ext cx="6477000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char ma[2][4]; 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char *p = 0;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ma[0][0] = 'C';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ma[0][1] = 'a';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ma[0][2] = 'r';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ma[0][3] = 'B';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ma[1][0] = '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ma[1][1] = 'k';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ma[1][2] = 'e';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ma[1][3] = '\0';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p = &amp;ma[0][0];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while (*p != 0) {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	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printf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("%c", *p);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	*p = *p+1; p++; }</a:t>
            </a:r>
          </a:p>
          <a:p>
            <a:pPr>
              <a:tabLst>
                <a:tab pos="457200" algn="l"/>
              </a:tabLst>
            </a:pP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printf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("\n"); 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p = &amp;ma[0][0];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while (*p != 0) printf("%c", *p++);</a:t>
            </a:r>
            <a:endParaRPr lang="en-US" dirty="0">
              <a:solidFill>
                <a:schemeClr val="accent2"/>
              </a:solidFill>
              <a:latin typeface="Arial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400800" y="636972"/>
            <a:ext cx="2133600" cy="3379788"/>
            <a:chOff x="5715000" y="636972"/>
            <a:chExt cx="2133600" cy="3379788"/>
          </a:xfrm>
        </p:grpSpPr>
        <p:sp>
          <p:nvSpPr>
            <p:cNvPr id="45061" name="Rectangle 6"/>
            <p:cNvSpPr>
              <a:spLocks noChangeArrowheads="1"/>
            </p:cNvSpPr>
            <p:nvPr/>
          </p:nvSpPr>
          <p:spPr bwMode="auto">
            <a:xfrm>
              <a:off x="6629400" y="3800860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062" name="Rectangle 7"/>
            <p:cNvSpPr>
              <a:spLocks noChangeArrowheads="1"/>
            </p:cNvSpPr>
            <p:nvPr/>
          </p:nvSpPr>
          <p:spPr bwMode="auto">
            <a:xfrm>
              <a:off x="6629400" y="3584960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063" name="Rectangle 8"/>
            <p:cNvSpPr>
              <a:spLocks noChangeArrowheads="1"/>
            </p:cNvSpPr>
            <p:nvPr/>
          </p:nvSpPr>
          <p:spPr bwMode="auto">
            <a:xfrm>
              <a:off x="6629400" y="3370647"/>
              <a:ext cx="1219200" cy="21431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064" name="Rectangle 9"/>
            <p:cNvSpPr>
              <a:spLocks noChangeArrowheads="1"/>
            </p:cNvSpPr>
            <p:nvPr/>
          </p:nvSpPr>
          <p:spPr bwMode="auto">
            <a:xfrm>
              <a:off x="6629400" y="3154747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065" name="Rectangle 10"/>
            <p:cNvSpPr>
              <a:spLocks noChangeArrowheads="1"/>
            </p:cNvSpPr>
            <p:nvPr/>
          </p:nvSpPr>
          <p:spPr bwMode="auto">
            <a:xfrm>
              <a:off x="6629400" y="2938847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066" name="Rectangle 11"/>
            <p:cNvSpPr>
              <a:spLocks noChangeArrowheads="1"/>
            </p:cNvSpPr>
            <p:nvPr/>
          </p:nvSpPr>
          <p:spPr bwMode="auto">
            <a:xfrm>
              <a:off x="6629400" y="2724535"/>
              <a:ext cx="1219200" cy="2143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7" name="Rectangle 12"/>
            <p:cNvSpPr>
              <a:spLocks noChangeArrowheads="1"/>
            </p:cNvSpPr>
            <p:nvPr/>
          </p:nvSpPr>
          <p:spPr bwMode="auto">
            <a:xfrm>
              <a:off x="6629400" y="2508635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9" name="Text Box 29"/>
            <p:cNvSpPr txBox="1">
              <a:spLocks noChangeArrowheads="1"/>
            </p:cNvSpPr>
            <p:nvPr/>
          </p:nvSpPr>
          <p:spPr bwMode="auto">
            <a:xfrm>
              <a:off x="6711950" y="636972"/>
              <a:ext cx="9715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Memory</a:t>
              </a:r>
            </a:p>
          </p:txBody>
        </p:sp>
        <p:sp>
          <p:nvSpPr>
            <p:cNvPr id="45081" name="Rectangle 31"/>
            <p:cNvSpPr>
              <a:spLocks noChangeArrowheads="1"/>
            </p:cNvSpPr>
            <p:nvPr/>
          </p:nvSpPr>
          <p:spPr bwMode="auto">
            <a:xfrm>
              <a:off x="6629400" y="2299085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2" name="Rectangle 32"/>
            <p:cNvSpPr>
              <a:spLocks noChangeArrowheads="1"/>
            </p:cNvSpPr>
            <p:nvPr/>
          </p:nvSpPr>
          <p:spPr bwMode="auto">
            <a:xfrm>
              <a:off x="6629400" y="2084772"/>
              <a:ext cx="1219200" cy="21431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3" name="Rectangle 33"/>
            <p:cNvSpPr>
              <a:spLocks noChangeArrowheads="1"/>
            </p:cNvSpPr>
            <p:nvPr/>
          </p:nvSpPr>
          <p:spPr bwMode="auto">
            <a:xfrm>
              <a:off x="6629400" y="1868872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4" name="Rectangle 34"/>
            <p:cNvSpPr>
              <a:spLocks noChangeArrowheads="1"/>
            </p:cNvSpPr>
            <p:nvPr/>
          </p:nvSpPr>
          <p:spPr bwMode="auto">
            <a:xfrm>
              <a:off x="6629400" y="1652972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5" name="Rectangle 35"/>
            <p:cNvSpPr>
              <a:spLocks noChangeArrowheads="1"/>
            </p:cNvSpPr>
            <p:nvPr/>
          </p:nvSpPr>
          <p:spPr bwMode="auto">
            <a:xfrm>
              <a:off x="6629400" y="1438660"/>
              <a:ext cx="1219200" cy="21431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6" name="Rectangle 36"/>
            <p:cNvSpPr>
              <a:spLocks noChangeArrowheads="1"/>
            </p:cNvSpPr>
            <p:nvPr/>
          </p:nvSpPr>
          <p:spPr bwMode="auto">
            <a:xfrm>
              <a:off x="6629400" y="1222760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5087" name="Rectangle 37"/>
            <p:cNvSpPr>
              <a:spLocks noChangeArrowheads="1"/>
            </p:cNvSpPr>
            <p:nvPr/>
          </p:nvSpPr>
          <p:spPr bwMode="auto">
            <a:xfrm>
              <a:off x="6629400" y="1003685"/>
              <a:ext cx="1219200" cy="2159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81642" name="Text Box 42"/>
            <p:cNvSpPr txBox="1">
              <a:spLocks noChangeArrowheads="1"/>
            </p:cNvSpPr>
            <p:nvPr/>
          </p:nvSpPr>
          <p:spPr bwMode="auto">
            <a:xfrm>
              <a:off x="6324600" y="1170372"/>
              <a:ext cx="646331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 smtClean="0"/>
                <a:t>p     0</a:t>
              </a:r>
              <a:endParaRPr lang="en-US" sz="1600" dirty="0"/>
            </a:p>
          </p:txBody>
        </p:sp>
        <p:sp>
          <p:nvSpPr>
            <p:cNvPr id="46" name="Text Box 30"/>
            <p:cNvSpPr txBox="1">
              <a:spLocks noChangeArrowheads="1"/>
            </p:cNvSpPr>
            <p:nvPr/>
          </p:nvSpPr>
          <p:spPr bwMode="auto">
            <a:xfrm>
              <a:off x="5715000" y="1600200"/>
              <a:ext cx="1447800" cy="2086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 smtClean="0"/>
                <a:t>ma[0][0]    C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ma[0][1]    a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ma[0][2]    r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ma[0][3]    B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ma[1][0]    </a:t>
              </a:r>
              <a:r>
                <a:rPr lang="en-US" sz="1600" dirty="0" err="1" smtClean="0"/>
                <a:t>i</a:t>
              </a:r>
              <a:r>
                <a:rPr lang="en-US" sz="1600" dirty="0" smtClean="0"/>
                <a:t>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ma[1][1]    k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ma[1][2]    e </a:t>
              </a:r>
            </a:p>
            <a:p>
              <a:pPr>
                <a:lnSpc>
                  <a:spcPct val="90000"/>
                </a:lnSpc>
              </a:pPr>
              <a:r>
                <a:rPr lang="en-US" sz="1600" dirty="0" smtClean="0"/>
                <a:t>ma[1][3]    \0 </a:t>
              </a:r>
            </a:p>
            <a:p>
              <a:pPr>
                <a:lnSpc>
                  <a:spcPct val="90000"/>
                </a:lnSpc>
              </a:pPr>
              <a:endParaRPr lang="en-US" sz="1600" dirty="0"/>
            </a:p>
          </p:txBody>
        </p:sp>
      </p:grpSp>
      <p:pic>
        <p:nvPicPr>
          <p:cNvPr id="24" name="Picture 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343400"/>
            <a:ext cx="4844112" cy="1926840"/>
          </a:xfrm>
          <a:prstGeom prst="rect">
            <a:avLst/>
          </a:prstGeom>
        </p:spPr>
      </p:pic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3223750" y="533400"/>
            <a:ext cx="301195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char ma[2][4]; 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char *p = &amp;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ma[0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][0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];</a:t>
            </a:r>
            <a:endParaRPr lang="en-US" dirty="0">
              <a:solidFill>
                <a:schemeClr val="accent2"/>
              </a:solidFill>
              <a:latin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*p = 'C'; p++;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*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p = 'a';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p++;</a:t>
            </a:r>
            <a:endParaRPr lang="en-US" dirty="0" smtClean="0">
              <a:solidFill>
                <a:schemeClr val="accent2"/>
              </a:solidFill>
              <a:latin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*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p = 'r';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p++;</a:t>
            </a:r>
            <a:endParaRPr lang="en-US" dirty="0" smtClean="0">
              <a:solidFill>
                <a:schemeClr val="accent2"/>
              </a:solidFill>
              <a:latin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*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p = 'B';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p++;</a:t>
            </a:r>
            <a:endParaRPr lang="en-US" dirty="0" smtClean="0">
              <a:solidFill>
                <a:schemeClr val="accent2"/>
              </a:solidFill>
              <a:latin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*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p = '</a:t>
            </a:r>
            <a:r>
              <a:rPr lang="en-US" dirty="0" err="1" smtClean="0">
                <a:solidFill>
                  <a:schemeClr val="accent2"/>
                </a:solidFill>
                <a:latin typeface="Arial" pitchFamily="34" charset="0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';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p++;</a:t>
            </a:r>
            <a:endParaRPr lang="en-US" dirty="0" smtClean="0">
              <a:solidFill>
                <a:schemeClr val="accent2"/>
              </a:solidFill>
              <a:latin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*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p = 'k';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p++;</a:t>
            </a:r>
            <a:endParaRPr lang="en-US" dirty="0" smtClean="0">
              <a:solidFill>
                <a:schemeClr val="accent2"/>
              </a:solidFill>
              <a:latin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*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p = 'e'; 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p++;</a:t>
            </a:r>
            <a:endParaRPr lang="en-US" dirty="0" smtClean="0">
              <a:solidFill>
                <a:schemeClr val="accent2"/>
              </a:solidFill>
              <a:latin typeface="Arial" pitchFamily="34" charset="0"/>
            </a:endParaRP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*</a:t>
            </a:r>
            <a:r>
              <a:rPr lang="en-US" dirty="0" smtClean="0">
                <a:solidFill>
                  <a:schemeClr val="accent2"/>
                </a:solidFill>
                <a:latin typeface="Arial" pitchFamily="34" charset="0"/>
              </a:rPr>
              <a:t>p = '\0';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2819400" y="4114800"/>
            <a:ext cx="404350" cy="2042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Rounded Rectangular Callout 1"/>
          <p:cNvSpPr/>
          <p:nvPr/>
        </p:nvSpPr>
        <p:spPr bwMode="auto">
          <a:xfrm>
            <a:off x="6400800" y="132897"/>
            <a:ext cx="2296650" cy="381000"/>
          </a:xfrm>
          <a:prstGeom prst="wedgeRoundRectCallout">
            <a:avLst>
              <a:gd name="adj1" fmla="val -61542"/>
              <a:gd name="adj2" fmla="val 224298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Using pointer operations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762856" y="533400"/>
            <a:ext cx="246089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char ma[2][4]; 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char *p = 0;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ma[0][0] = 'C';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ma[0][1] = 'a';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ma[0][2] = 'r';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ma[0][3] = 'B';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ma[1][0] = '</a:t>
            </a:r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i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ma[1][1] = 'k';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ma[1][2] = 'e'; </a:t>
            </a:r>
          </a:p>
          <a:p>
            <a:pPr>
              <a:tabLst>
                <a:tab pos="457200" algn="l"/>
              </a:tabLst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</a:rPr>
              <a:t>ma[1][3] = '\0';</a:t>
            </a:r>
          </a:p>
        </p:txBody>
      </p:sp>
    </p:spTree>
    <p:extLst>
      <p:ext uri="{BB962C8B-B14F-4D97-AF65-F5344CB8AC3E}">
        <p14:creationId xmlns:p14="http://schemas.microsoft.com/office/powerpoint/2010/main" val="335198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title"/>
          </p:nvPr>
        </p:nvSpPr>
        <p:spPr>
          <a:xfrm>
            <a:off x="644662" y="278605"/>
            <a:ext cx="7388158" cy="563563"/>
          </a:xfrm>
        </p:spPr>
        <p:txBody>
          <a:bodyPr/>
          <a:lstStyle/>
          <a:p>
            <a:pPr marL="0" indent="0" algn="l"/>
            <a:r>
              <a:rPr lang="en-US" dirty="0" smtClean="0"/>
              <a:t>2-D Array of String is a 3D Array</a:t>
            </a:r>
            <a:br>
              <a:rPr lang="en-US" dirty="0" smtClean="0"/>
            </a:br>
            <a:r>
              <a:rPr lang="en-US" dirty="0" smtClean="0"/>
              <a:t>Use Array Operations Only</a:t>
            </a:r>
          </a:p>
        </p:txBody>
      </p:sp>
      <p:sp>
        <p:nvSpPr>
          <p:cNvPr id="281630" name="Text Box 30"/>
          <p:cNvSpPr txBox="1">
            <a:spLocks noChangeArrowheads="1"/>
          </p:cNvSpPr>
          <p:nvPr/>
        </p:nvSpPr>
        <p:spPr bwMode="auto">
          <a:xfrm>
            <a:off x="533400" y="1052482"/>
            <a:ext cx="6477000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#include &lt;</a:t>
            </a:r>
            <a:r>
              <a:rPr lang="en-US" sz="2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stdio.h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&gt;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void main</a:t>
            </a: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() {</a:t>
            </a:r>
            <a:endParaRPr lang="en-US" sz="200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char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*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ma[2][4] = </a:t>
            </a: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{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{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Car", 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"Bike", "Boat", "Plane"}, </a:t>
            </a:r>
            <a:endParaRPr lang="en-US" sz="2000" dirty="0" smtClean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</a:t>
            </a: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{"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Horse", "Cow", "Dog", "Cat"}};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=0, j=0, k=0;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endParaRPr lang="en-US" sz="200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for 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(</a:t>
            </a:r>
            <a:r>
              <a:rPr lang="en-US" sz="2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=0; </a:t>
            </a:r>
            <a:r>
              <a:rPr lang="en-US" sz="2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&lt;2; </a:t>
            </a:r>
            <a:r>
              <a:rPr lang="en-US" sz="2000" dirty="0" err="1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i</a:t>
            </a: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++) {</a:t>
            </a:r>
            <a:endParaRPr lang="en-US" sz="200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for 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(j=0; j&lt;4; j</a:t>
            </a: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++) {</a:t>
            </a:r>
            <a:endParaRPr lang="en-US" sz="200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	</a:t>
            </a:r>
            <a:r>
              <a:rPr lang="nn-NO" sz="2000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for (k=0; </a:t>
            </a:r>
            <a:r>
              <a:rPr lang="nn-NO" sz="2000" dirty="0" smtClean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ma[i</a:t>
            </a:r>
            <a:r>
              <a:rPr lang="nn-NO" sz="2000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][j][k</a:t>
            </a:r>
            <a:r>
              <a:rPr lang="nn-NO" sz="2000" dirty="0" smtClean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]!= 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nn-NO" sz="2000" dirty="0" smtClean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\0</a:t>
            </a:r>
            <a:r>
              <a:rPr lang="en-US" sz="20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nn-NO" sz="2000" dirty="0" smtClean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; </a:t>
            </a:r>
            <a:r>
              <a:rPr lang="nn-NO" sz="2000" dirty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k</a:t>
            </a:r>
            <a:r>
              <a:rPr lang="nn-NO" sz="2000" dirty="0" smtClean="0">
                <a:solidFill>
                  <a:srgbClr val="0000FF"/>
                </a:solidFill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++)</a:t>
            </a:r>
            <a:endParaRPr lang="it-IT" sz="2000" dirty="0">
              <a:solidFill>
                <a:srgbClr val="0000FF"/>
              </a:solidFill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it-IT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		printf("%c", ma[i][j][k]);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	printf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("\n"); 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}</a:t>
            </a:r>
            <a:endParaRPr lang="en-US" sz="200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	printf</a:t>
            </a:r>
            <a:r>
              <a:rPr lang="en-US" sz="2000" dirty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("\n"); 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	}</a:t>
            </a:r>
            <a:endParaRPr lang="en-US" sz="200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 smtClean="0">
                <a:latin typeface="Arial" panose="020B0604020202020204" pitchFamily="34" charset="0"/>
                <a:ea typeface="SimSun" pitchFamily="2" charset="-122"/>
                <a:cs typeface="Arial" panose="020B0604020202020204" pitchFamily="34" charset="0"/>
              </a:rPr>
              <a:t>}</a:t>
            </a:r>
          </a:p>
          <a:p>
            <a:pPr>
              <a:tabLst>
                <a:tab pos="341313" algn="l"/>
                <a:tab pos="738188" algn="l"/>
                <a:tab pos="1146175" algn="l"/>
              </a:tabLst>
            </a:pPr>
            <a:endParaRPr lang="en-US" sz="2000" dirty="0">
              <a:latin typeface="Arial" panose="020B0604020202020204" pitchFamily="34" charset="0"/>
              <a:ea typeface="SimSun" pitchFamily="2" charset="-122"/>
              <a:cs typeface="Arial" panose="020B0604020202020204" pitchFamily="34" charset="0"/>
            </a:endParaRPr>
          </a:p>
        </p:txBody>
      </p:sp>
      <p:sp>
        <p:nvSpPr>
          <p:cNvPr id="45079" name="Text Box 29"/>
          <p:cNvSpPr txBox="1">
            <a:spLocks noChangeArrowheads="1"/>
          </p:cNvSpPr>
          <p:nvPr/>
        </p:nvSpPr>
        <p:spPr bwMode="auto">
          <a:xfrm>
            <a:off x="7372804" y="49212"/>
            <a:ext cx="131853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Memory</a:t>
            </a: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75097"/>
            <a:ext cx="2286000" cy="328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 bwMode="auto">
          <a:xfrm>
            <a:off x="3943485" y="2732739"/>
            <a:ext cx="1923916" cy="841572"/>
          </a:xfrm>
          <a:prstGeom prst="wedgeRoundRectCallout">
            <a:avLst>
              <a:gd name="adj1" fmla="val -41296"/>
              <a:gd name="adj2" fmla="val 73064"/>
              <a:gd name="adj3" fmla="val 16667"/>
            </a:avLst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Array operations. How to change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to pointer operations?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5" y="244152"/>
            <a:ext cx="6335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000080"/>
                </a:solidFill>
                <a:latin typeface="+mj-lt"/>
                <a:ea typeface="+mj-ea"/>
                <a:cs typeface="+mj-cs"/>
              </a:rPr>
              <a:t>(1)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5824" y="5955142"/>
            <a:ext cx="49187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41313" algn="l"/>
                <a:tab pos="738188" algn="l"/>
                <a:tab pos="1146175" algn="l"/>
              </a:tabLst>
            </a:pPr>
            <a:r>
              <a:rPr lang="en-US" sz="2000" dirty="0" smtClean="0">
                <a:latin typeface="SimSun" pitchFamily="2" charset="-122"/>
                <a:ea typeface="SimSun" pitchFamily="2" charset="-122"/>
              </a:rPr>
              <a:t>Alternative</a:t>
            </a:r>
            <a:r>
              <a:rPr lang="en-US" sz="2000" dirty="0">
                <a:latin typeface="SimSun" pitchFamily="2" charset="-122"/>
                <a:ea typeface="SimSun" pitchFamily="2" charset="-122"/>
              </a:rPr>
              <a:t>: </a:t>
            </a:r>
            <a:r>
              <a:rPr lang="en-US" sz="2000" dirty="0" smtClean="0">
                <a:latin typeface="SimSun" pitchFamily="2" charset="-122"/>
                <a:ea typeface="SimSun" pitchFamily="2" charset="-122"/>
              </a:rPr>
              <a:t/>
            </a:r>
            <a:br>
              <a:rPr lang="en-US" sz="2000" dirty="0" smtClean="0">
                <a:latin typeface="SimSun" pitchFamily="2" charset="-122"/>
                <a:ea typeface="SimSun" pitchFamily="2" charset="-122"/>
              </a:rPr>
            </a:br>
            <a:r>
              <a:rPr lang="nn-NO" sz="2000" dirty="0" smtClean="0">
                <a:solidFill>
                  <a:srgbClr val="0000FF"/>
                </a:solidFill>
                <a:latin typeface="SimSun" pitchFamily="2" charset="-122"/>
                <a:ea typeface="SimSun" pitchFamily="2" charset="-122"/>
              </a:rPr>
              <a:t>for </a:t>
            </a:r>
            <a:r>
              <a:rPr lang="nn-NO" sz="2000" dirty="0">
                <a:solidFill>
                  <a:srgbClr val="0000FF"/>
                </a:solidFill>
                <a:latin typeface="SimSun" pitchFamily="2" charset="-122"/>
                <a:ea typeface="SimSun" pitchFamily="2" charset="-122"/>
              </a:rPr>
              <a:t>(k=0; k &lt; strlen(ma[i][j]); k++)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7260772" y="430915"/>
            <a:ext cx="1730828" cy="3014405"/>
            <a:chOff x="7260772" y="460895"/>
            <a:chExt cx="1730828" cy="3014405"/>
          </a:xfrm>
        </p:grpSpPr>
        <p:grpSp>
          <p:nvGrpSpPr>
            <p:cNvPr id="60" name="Group 59"/>
            <p:cNvGrpSpPr/>
            <p:nvPr/>
          </p:nvGrpSpPr>
          <p:grpSpPr>
            <a:xfrm>
              <a:off x="7260772" y="462225"/>
              <a:ext cx="1730828" cy="3013075"/>
              <a:chOff x="7260772" y="415925"/>
              <a:chExt cx="1654628" cy="3013075"/>
            </a:xfrm>
          </p:grpSpPr>
          <p:sp>
            <p:nvSpPr>
              <p:cNvPr id="67" name="Rectangle 6"/>
              <p:cNvSpPr>
                <a:spLocks noChangeArrowheads="1"/>
              </p:cNvSpPr>
              <p:nvPr/>
            </p:nvSpPr>
            <p:spPr bwMode="auto">
              <a:xfrm>
                <a:off x="7260772" y="3213100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8" name="Rectangle 7"/>
              <p:cNvSpPr>
                <a:spLocks noChangeArrowheads="1"/>
              </p:cNvSpPr>
              <p:nvPr/>
            </p:nvSpPr>
            <p:spPr bwMode="auto">
              <a:xfrm>
                <a:off x="7260772" y="2997200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9" name="Rectangle 8"/>
              <p:cNvSpPr>
                <a:spLocks noChangeArrowheads="1"/>
              </p:cNvSpPr>
              <p:nvPr/>
            </p:nvSpPr>
            <p:spPr bwMode="auto">
              <a:xfrm>
                <a:off x="7260772" y="2782887"/>
                <a:ext cx="1654628" cy="21431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0" name="Rectangle 9"/>
              <p:cNvSpPr>
                <a:spLocks noChangeArrowheads="1"/>
              </p:cNvSpPr>
              <p:nvPr/>
            </p:nvSpPr>
            <p:spPr bwMode="auto">
              <a:xfrm>
                <a:off x="7260772" y="2566987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1" name="Rectangle 10"/>
              <p:cNvSpPr>
                <a:spLocks noChangeArrowheads="1"/>
              </p:cNvSpPr>
              <p:nvPr/>
            </p:nvSpPr>
            <p:spPr bwMode="auto">
              <a:xfrm>
                <a:off x="7260772" y="2351087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72" name="Rectangle 11"/>
              <p:cNvSpPr>
                <a:spLocks noChangeArrowheads="1"/>
              </p:cNvSpPr>
              <p:nvPr/>
            </p:nvSpPr>
            <p:spPr bwMode="auto">
              <a:xfrm>
                <a:off x="7260772" y="2136775"/>
                <a:ext cx="1654628" cy="214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Rectangle 12"/>
              <p:cNvSpPr>
                <a:spLocks noChangeArrowheads="1"/>
              </p:cNvSpPr>
              <p:nvPr/>
            </p:nvSpPr>
            <p:spPr bwMode="auto">
              <a:xfrm>
                <a:off x="7260772" y="1920875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31"/>
              <p:cNvSpPr>
                <a:spLocks noChangeArrowheads="1"/>
              </p:cNvSpPr>
              <p:nvPr/>
            </p:nvSpPr>
            <p:spPr bwMode="auto">
              <a:xfrm>
                <a:off x="7260772" y="1711325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5" name="Rectangle 32"/>
              <p:cNvSpPr>
                <a:spLocks noChangeArrowheads="1"/>
              </p:cNvSpPr>
              <p:nvPr/>
            </p:nvSpPr>
            <p:spPr bwMode="auto">
              <a:xfrm>
                <a:off x="7260772" y="1497012"/>
                <a:ext cx="1654628" cy="21431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33"/>
              <p:cNvSpPr>
                <a:spLocks noChangeArrowheads="1"/>
              </p:cNvSpPr>
              <p:nvPr/>
            </p:nvSpPr>
            <p:spPr bwMode="auto">
              <a:xfrm>
                <a:off x="7260772" y="1281112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34"/>
              <p:cNvSpPr>
                <a:spLocks noChangeArrowheads="1"/>
              </p:cNvSpPr>
              <p:nvPr/>
            </p:nvSpPr>
            <p:spPr bwMode="auto">
              <a:xfrm>
                <a:off x="7260772" y="1065212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8" name="Rectangle 35"/>
              <p:cNvSpPr>
                <a:spLocks noChangeArrowheads="1"/>
              </p:cNvSpPr>
              <p:nvPr/>
            </p:nvSpPr>
            <p:spPr bwMode="auto">
              <a:xfrm>
                <a:off x="7260772" y="850900"/>
                <a:ext cx="1654628" cy="214312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36"/>
              <p:cNvSpPr>
                <a:spLocks noChangeArrowheads="1"/>
              </p:cNvSpPr>
              <p:nvPr/>
            </p:nvSpPr>
            <p:spPr bwMode="auto">
              <a:xfrm>
                <a:off x="7260772" y="635000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37"/>
              <p:cNvSpPr>
                <a:spLocks noChangeArrowheads="1"/>
              </p:cNvSpPr>
              <p:nvPr/>
            </p:nvSpPr>
            <p:spPr bwMode="auto">
              <a:xfrm>
                <a:off x="7260772" y="415925"/>
                <a:ext cx="1654628" cy="2159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61" name="Straight Connector 60"/>
            <p:cNvCxnSpPr/>
            <p:nvPr/>
          </p:nvCxnSpPr>
          <p:spPr bwMode="auto">
            <a:xfrm>
              <a:off x="7477647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8000999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7742255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8287327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/>
            <p:nvPr/>
          </p:nvCxnSpPr>
          <p:spPr bwMode="auto">
            <a:xfrm>
              <a:off x="8545974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8774575" y="460895"/>
              <a:ext cx="0" cy="301307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1" name="Text Box 30"/>
          <p:cNvSpPr txBox="1">
            <a:spLocks noChangeArrowheads="1"/>
          </p:cNvSpPr>
          <p:nvPr/>
        </p:nvSpPr>
        <p:spPr bwMode="auto">
          <a:xfrm>
            <a:off x="5867400" y="1048328"/>
            <a:ext cx="3124200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1206500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ma[0][0]	 C a r \0 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ma[0][1]   B </a:t>
            </a:r>
            <a:r>
              <a:rPr lang="en-US" sz="1600" dirty="0" err="1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i</a:t>
            </a: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 k e 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ma[0][2]   B o a t 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>
                <a:latin typeface="Courier" pitchFamily="49" charset="0"/>
                <a:ea typeface="BatangChe" pitchFamily="49" charset="-127"/>
                <a:cs typeface="Arial" pitchFamily="34" charset="0"/>
              </a:rPr>
              <a:t>m</a:t>
            </a: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a[0][3] 	 P l a n  e\0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ma[1][0]   H o r s  e\0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ma[1][1]   C o w 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ma[1][2]   D o g \0</a:t>
            </a:r>
          </a:p>
          <a:p>
            <a:pPr>
              <a:lnSpc>
                <a:spcPct val="90000"/>
              </a:lnSpc>
              <a:tabLst>
                <a:tab pos="1195388" algn="l"/>
              </a:tabLst>
            </a:pPr>
            <a:r>
              <a:rPr lang="en-US" sz="1600" dirty="0" smtClean="0">
                <a:latin typeface="Courier" pitchFamily="49" charset="0"/>
                <a:ea typeface="BatangChe" pitchFamily="49" charset="-127"/>
                <a:cs typeface="Arial" pitchFamily="34" charset="0"/>
              </a:rPr>
              <a:t>ma[1][3]   C a t \0 </a:t>
            </a:r>
          </a:p>
          <a:p>
            <a:pPr>
              <a:lnSpc>
                <a:spcPct val="90000"/>
              </a:lnSpc>
            </a:pPr>
            <a:endParaRPr lang="en-US" sz="1600" dirty="0">
              <a:latin typeface="Courier" pitchFamily="49" charset="0"/>
              <a:cs typeface="Arial" pitchFamily="34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 bwMode="auto">
          <a:xfrm>
            <a:off x="6934200" y="1219200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/>
          <p:cNvCxnSpPr/>
          <p:nvPr/>
        </p:nvCxnSpPr>
        <p:spPr bwMode="auto">
          <a:xfrm>
            <a:off x="6934200" y="1417780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6934200" y="1625596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Straight Arrow Connector 84"/>
          <p:cNvCxnSpPr/>
          <p:nvPr/>
        </p:nvCxnSpPr>
        <p:spPr bwMode="auto">
          <a:xfrm>
            <a:off x="6934200" y="1828800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6934200" y="2057400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>
            <a:off x="6934200" y="2276764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/>
          <p:cNvCxnSpPr/>
          <p:nvPr/>
        </p:nvCxnSpPr>
        <p:spPr bwMode="auto">
          <a:xfrm>
            <a:off x="6934200" y="2496128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/>
          <p:cNvCxnSpPr/>
          <p:nvPr/>
        </p:nvCxnSpPr>
        <p:spPr bwMode="auto">
          <a:xfrm>
            <a:off x="6934200" y="2715492"/>
            <a:ext cx="326572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553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35211</TotalTime>
  <Words>786</Words>
  <Application>Microsoft Office PowerPoint</Application>
  <PresentationFormat>Letter Paper (8.5x11 in)</PresentationFormat>
  <Paragraphs>290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BatangChe</vt:lpstr>
      <vt:lpstr>Courier</vt:lpstr>
      <vt:lpstr>SimSun</vt:lpstr>
      <vt:lpstr>StarBats</vt:lpstr>
      <vt:lpstr>ZapfDingbats</vt:lpstr>
      <vt:lpstr>Arial</vt:lpstr>
      <vt:lpstr>Courier New</vt:lpstr>
      <vt:lpstr>Times New Roman</vt:lpstr>
      <vt:lpstr>Wingdings</vt:lpstr>
      <vt:lpstr>Default Design</vt:lpstr>
      <vt:lpstr>PowerPoint Presentation</vt:lpstr>
      <vt:lpstr>PowerPoint Presentation</vt:lpstr>
      <vt:lpstr>Review: Pointer Operators</vt:lpstr>
      <vt:lpstr>Memory Map of Pointer and Array</vt:lpstr>
      <vt:lpstr>PowerPoint Presentation</vt:lpstr>
      <vt:lpstr>PowerPoint Presentation</vt:lpstr>
      <vt:lpstr>PowerPoint Presentation</vt:lpstr>
      <vt:lpstr>Pointer and 2-Dimensional Array</vt:lpstr>
      <vt:lpstr>2-D Array of String is a 3D Array Use Array Operations Only</vt:lpstr>
      <vt:lpstr>2-D Array of String is a 3D Array Use String Operations</vt:lpstr>
      <vt:lpstr>2-D Array of String is a 3D Array Use Pointer &amp; Character Operations</vt:lpstr>
      <vt:lpstr>2-D Array of String is a 3D Array Use Pointer &amp; String Operations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2289</cp:revision>
  <cp:lastPrinted>2014-09-26T18:58:25Z</cp:lastPrinted>
  <dcterms:created xsi:type="dcterms:W3CDTF">2000-01-15T20:24:49Z</dcterms:created>
  <dcterms:modified xsi:type="dcterms:W3CDTF">2019-09-19T17:39:16Z</dcterms:modified>
</cp:coreProperties>
</file>