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2" r:id="rId2"/>
    <p:sldId id="543" r:id="rId3"/>
    <p:sldId id="544" r:id="rId4"/>
    <p:sldId id="426" r:id="rId5"/>
    <p:sldId id="427" r:id="rId6"/>
    <p:sldId id="411" r:id="rId7"/>
    <p:sldId id="412" r:id="rId8"/>
    <p:sldId id="413" r:id="rId9"/>
    <p:sldId id="386" r:id="rId10"/>
    <p:sldId id="423" r:id="rId11"/>
    <p:sldId id="318" r:id="rId12"/>
    <p:sldId id="424" r:id="rId13"/>
    <p:sldId id="367" r:id="rId14"/>
    <p:sldId id="541" r:id="rId15"/>
    <p:sldId id="387" r:id="rId16"/>
    <p:sldId id="346" r:id="rId17"/>
    <p:sldId id="347" r:id="rId18"/>
    <p:sldId id="368" r:id="rId19"/>
    <p:sldId id="474" r:id="rId20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FF"/>
    <a:srgbClr val="FFFFCC"/>
    <a:srgbClr val="0066CC"/>
    <a:srgbClr val="CC33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48" autoAdjust="0"/>
    <p:restoredTop sz="94522" autoAdjust="0"/>
  </p:normalViewPr>
  <p:slideViewPr>
    <p:cSldViewPr>
      <p:cViewPr>
        <p:scale>
          <a:sx n="80" d="100"/>
          <a:sy n="80" d="100"/>
        </p:scale>
        <p:origin x="926" y="48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9/24/2019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10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Pointer, Constant, Enumeration, and Structure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</a:t>
            </a:r>
            <a:r>
              <a:rPr lang="en-US" dirty="0" smtClean="0">
                <a:solidFill>
                  <a:schemeClr val="accent2"/>
                </a:solidFill>
              </a:rPr>
              <a:t>Section 2.4.4, 2.4.5, 2.5.1, and 2.5.3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2191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65150" y="7620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Type Constructor and the </a:t>
            </a:r>
            <a:r>
              <a:rPr lang="en-US" sz="3400" b="1" i="1" dirty="0" err="1">
                <a:solidFill>
                  <a:schemeClr val="accent2"/>
                </a:solidFill>
                <a:cs typeface="Times New Roman" pitchFamily="18" charset="0"/>
              </a:rPr>
              <a:t>enum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Type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596900" y="881063"/>
            <a:ext cx="8112125" cy="6117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dirty="0">
                <a:cs typeface="Times New Roman" pitchFamily="18" charset="0"/>
              </a:rPr>
              <a:t>Most modern languages allow the programmer to extend the data types available.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i="1" dirty="0">
                <a:cs typeface="Times New Roman" pitchFamily="18" charset="0"/>
              </a:rPr>
              <a:t>Type constructors</a:t>
            </a:r>
            <a:r>
              <a:rPr lang="en-US" dirty="0">
                <a:cs typeface="Times New Roman" pitchFamily="18" charset="0"/>
              </a:rPr>
              <a:t> can be used to build new types, or combine types in different ways. 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04838" indent="-538163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 err="1">
                <a:latin typeface="Arial" pitchFamily="34" charset="0"/>
              </a:rPr>
              <a:t>typedef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</a:rPr>
              <a:t>enum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{false, true}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marL="604838" indent="-538163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main() {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boolean</a:t>
            </a:r>
            <a:r>
              <a:rPr lang="en-US" dirty="0">
                <a:latin typeface="Arial" pitchFamily="34" charset="0"/>
              </a:rPr>
              <a:t> x = false;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counter;</a:t>
            </a:r>
          </a:p>
          <a:p>
            <a:pPr marL="604838" indent="-538163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		if (x == true) counter++;   }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typedef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enum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marL="604838" indent="-538163" algn="just" defTabSz="966788">
              <a:lnSpc>
                <a:spcPct val="12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Sun=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0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Mon, Tue, Wed, Thu, Fri, Sat</a:t>
            </a:r>
          </a:p>
          <a:p>
            <a:pPr marL="604838" indent="-538163" algn="just" defTabSz="966788">
              <a:lnSpc>
                <a:spcPct val="12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}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days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 </a:t>
            </a:r>
          </a:p>
          <a:p>
            <a:pPr marL="604838" indent="-53816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days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 x = Mon, y =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Sat;</a:t>
            </a:r>
          </a:p>
          <a:p>
            <a:pPr marL="604838" indent="-53816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rintf(“%d”, y)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604838" indent="-53816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while (x != y)</a:t>
            </a:r>
          </a:p>
          <a:p>
            <a:pPr marL="604838" indent="-53816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x++;</a:t>
            </a: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267200" y="1981200"/>
            <a:ext cx="3657600" cy="306595"/>
          </a:xfrm>
          <a:prstGeom prst="wedgeRoundRectCallout">
            <a:avLst>
              <a:gd name="adj1" fmla="val -58042"/>
              <a:gd name="adj2" fmla="val 9914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Internal values: false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=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true 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795066" y="2666436"/>
            <a:ext cx="2259467" cy="762000"/>
          </a:xfrm>
          <a:prstGeom prst="wedgeRoundRectCallout">
            <a:avLst>
              <a:gd name="adj1" fmla="val -100798"/>
              <a:gd name="adj2" fmla="val 172281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Internal int values: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1, 2, 3, 4, 5, 6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55980" y="4419600"/>
            <a:ext cx="180109" cy="304800"/>
          </a:xfrm>
          <a:prstGeom prst="rect">
            <a:avLst/>
          </a:prstGeom>
          <a:solidFill>
            <a:srgbClr val="00B8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795065" y="3721098"/>
            <a:ext cx="2259467" cy="762000"/>
          </a:xfrm>
          <a:prstGeom prst="wedgeRoundRectCallout">
            <a:avLst>
              <a:gd name="adj1" fmla="val -69126"/>
              <a:gd name="adj2" fmla="val 3532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Internal int values: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1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, 2, 3, 4, 5, 6, 7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267200" y="5786436"/>
            <a:ext cx="3429000" cy="842963"/>
          </a:xfrm>
          <a:prstGeom prst="wedgeRoundRectCallout">
            <a:avLst>
              <a:gd name="adj1" fmla="val -118224"/>
              <a:gd name="adj2" fmla="val 5938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What is the value of x++ if x’s value is Sat?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508138" y="4944267"/>
            <a:ext cx="2578462" cy="762000"/>
          </a:xfrm>
          <a:prstGeom prst="wedgeRoundRectCallout">
            <a:avLst>
              <a:gd name="adj1" fmla="val -123095"/>
              <a:gd name="adj2" fmla="val 8056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If print y, 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hat will be printed? Sat or 6?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 animBg="1"/>
      <p:bldP spid="4" grpId="1" animBg="1"/>
      <p:bldP spid="9" grpId="1" animBg="1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5"/>
          <p:cNvSpPr>
            <a:spLocks noChangeArrowheads="1"/>
          </p:cNvSpPr>
          <p:nvPr/>
        </p:nvSpPr>
        <p:spPr bwMode="auto">
          <a:xfrm>
            <a:off x="457200" y="0"/>
            <a:ext cx="822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</a:rPr>
              <a:t>The</a:t>
            </a: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3200" b="1" i="1" dirty="0" err="1">
                <a:solidFill>
                  <a:schemeClr val="accent2"/>
                </a:solidFill>
                <a:cs typeface="Times New Roman" pitchFamily="18" charset="0"/>
              </a:rPr>
              <a:t>enum</a:t>
            </a: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 Type </a:t>
            </a:r>
            <a:r>
              <a:rPr lang="en-US" sz="3200" b="1" dirty="0">
                <a:solidFill>
                  <a:schemeClr val="accent2"/>
                </a:solidFill>
              </a:rPr>
              <a:t>Example</a:t>
            </a: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 (see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Text </a:t>
            </a: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page </a:t>
            </a:r>
            <a:r>
              <a:rPr lang="en-US" sz="3200" b="1" dirty="0" smtClean="0">
                <a:solidFill>
                  <a:schemeClr val="accent2"/>
                </a:solidFill>
                <a:cs typeface="Times New Roman" pitchFamily="18" charset="0"/>
              </a:rPr>
              <a:t>63)</a:t>
            </a:r>
            <a:endParaRPr lang="en-US" sz="32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57347" name="Rectangle 92"/>
          <p:cNvSpPr>
            <a:spLocks noChangeArrowheads="1"/>
          </p:cNvSpPr>
          <p:nvPr/>
        </p:nvSpPr>
        <p:spPr bwMode="auto">
          <a:xfrm>
            <a:off x="644525" y="838200"/>
            <a:ext cx="430847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239713" indent="-23971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stdio.h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239713" indent="-23971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time.h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239713" indent="-239713" defTabSz="966788">
              <a:lnSpc>
                <a:spcPct val="110000"/>
              </a:lnSpc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/>
              <a:t>typedef </a:t>
            </a:r>
            <a:r>
              <a:rPr lang="en-US" b="1" dirty="0" err="1">
                <a:solidFill>
                  <a:schemeClr val="accent2"/>
                </a:solidFill>
              </a:rPr>
              <a:t>enum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{false, true} 	</a:t>
            </a:r>
            <a:r>
              <a:rPr lang="en-US" dirty="0">
                <a:solidFill>
                  <a:schemeClr val="accent2"/>
                </a:solidFill>
              </a:rPr>
              <a:t>boolean</a:t>
            </a:r>
            <a:r>
              <a:rPr lang="en-US" dirty="0"/>
              <a:t>;</a:t>
            </a:r>
          </a:p>
          <a:p>
            <a:pPr marL="239713" indent="-23971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typedef </a:t>
            </a:r>
            <a:r>
              <a:rPr lang="en-US" b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enum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marL="239713" indent="-23971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red=0,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amber, green</a:t>
            </a:r>
          </a:p>
          <a:p>
            <a:pPr marL="239713" indent="-239713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04838" algn="l"/>
                <a:tab pos="1033463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}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traffic_light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4267200" y="762000"/>
            <a:ext cx="4953000" cy="3581400"/>
            <a:chOff x="2688" y="480"/>
            <a:chExt cx="3120" cy="2256"/>
          </a:xfrm>
        </p:grpSpPr>
        <p:sp>
          <p:nvSpPr>
            <p:cNvPr id="57359" name="Rectangle 98"/>
            <p:cNvSpPr>
              <a:spLocks noChangeArrowheads="1"/>
            </p:cNvSpPr>
            <p:nvPr/>
          </p:nvSpPr>
          <p:spPr bwMode="auto">
            <a:xfrm>
              <a:off x="3094" y="480"/>
              <a:ext cx="2714" cy="2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6736" tIns="48368" rIns="96736" bIns="48368"/>
            <a:lstStyle/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// delay w seconds</a:t>
              </a:r>
            </a:p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void sleep(</a:t>
              </a:r>
              <a:r>
                <a:rPr lang="en-US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int</a:t>
              </a:r>
              <a:r>
                <a:rPr lang="en-US">
                  <a:latin typeface="Arial" pitchFamily="34" charset="0"/>
                  <a:cs typeface="Times New Roman" pitchFamily="18" charset="0"/>
                </a:rPr>
                <a:t>  w) {</a:t>
              </a:r>
            </a:p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clock_t</a:t>
              </a:r>
              <a:r>
                <a:rPr lang="en-US">
                  <a:latin typeface="Arial" pitchFamily="34" charset="0"/>
                  <a:cs typeface="Times New Roman" pitchFamily="18" charset="0"/>
                </a:rPr>
                <a:t>  goal;</a:t>
              </a:r>
            </a:p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	goal =  </a:t>
              </a:r>
              <a:r>
                <a:rPr lang="en-US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clock( )</a:t>
              </a:r>
              <a:r>
                <a:rPr lang="en-US">
                  <a:latin typeface="Arial" pitchFamily="34" charset="0"/>
                  <a:cs typeface="Times New Roman" pitchFamily="18" charset="0"/>
                </a:rPr>
                <a:t> +</a:t>
              </a:r>
            </a:p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	w * </a:t>
              </a:r>
              <a:r>
                <a:rPr lang="en-US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CLOCKS_PER_SEC</a:t>
              </a:r>
              <a:r>
                <a:rPr lang="en-US">
                  <a:latin typeface="Arial" pitchFamily="34" charset="0"/>
                  <a:cs typeface="Times New Roman" pitchFamily="18" charset="0"/>
                </a:rPr>
                <a:t>;</a:t>
              </a:r>
            </a:p>
            <a:p>
              <a:pPr marL="239713" indent="-239713" algn="just" defTabSz="966788">
                <a:lnSpc>
                  <a:spcPct val="9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	while (goal &gt; </a:t>
              </a:r>
              <a:r>
                <a:rPr lang="en-US">
                  <a:solidFill>
                    <a:schemeClr val="accent2"/>
                  </a:solidFill>
                  <a:latin typeface="Arial" pitchFamily="34" charset="0"/>
                  <a:cs typeface="Times New Roman" pitchFamily="18" charset="0"/>
                </a:rPr>
                <a:t>clock( )</a:t>
              </a:r>
              <a:r>
                <a:rPr lang="en-US">
                  <a:latin typeface="Arial" pitchFamily="34" charset="0"/>
                  <a:cs typeface="Times New Roman" pitchFamily="18" charset="0"/>
                </a:rPr>
                <a:t>)</a:t>
              </a:r>
            </a:p>
            <a:p>
              <a:pPr marL="239713" indent="-239713" defTabSz="966788"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		;</a:t>
              </a:r>
            </a:p>
            <a:p>
              <a:pPr marL="239713" indent="-239713" defTabSz="966788">
                <a:tabLst>
                  <a:tab pos="604838" algn="l"/>
                  <a:tab pos="1033463" algn="l"/>
                  <a:tab pos="3386138" algn="l"/>
                  <a:tab pos="5321300" algn="l"/>
                  <a:tab pos="5802313" algn="l"/>
                </a:tabLst>
              </a:pPr>
              <a:r>
                <a:rPr lang="en-US">
                  <a:latin typeface="Arial" pitchFamily="34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57360" name="Line 101"/>
            <p:cNvSpPr>
              <a:spLocks noChangeShapeType="1"/>
            </p:cNvSpPr>
            <p:nvPr/>
          </p:nvSpPr>
          <p:spPr bwMode="auto">
            <a:xfrm>
              <a:off x="2688" y="576"/>
              <a:ext cx="0" cy="196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721" name="Text Box 105"/>
          <p:cNvSpPr txBox="1">
            <a:spLocks noChangeArrowheads="1"/>
          </p:cNvSpPr>
          <p:nvPr/>
        </p:nvSpPr>
        <p:spPr bwMode="auto">
          <a:xfrm>
            <a:off x="838200" y="6172200"/>
            <a:ext cx="7750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time_between_c1_c2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= (c2 - c1) / CLOCKS_PER_SEC;</a:t>
            </a:r>
          </a:p>
        </p:txBody>
      </p: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669925" y="4419600"/>
            <a:ext cx="7854950" cy="1370013"/>
            <a:chOff x="422" y="2784"/>
            <a:chExt cx="4948" cy="863"/>
          </a:xfrm>
        </p:grpSpPr>
        <p:grpSp>
          <p:nvGrpSpPr>
            <p:cNvPr id="57354" name="Group 111"/>
            <p:cNvGrpSpPr>
              <a:grpSpLocks/>
            </p:cNvGrpSpPr>
            <p:nvPr/>
          </p:nvGrpSpPr>
          <p:grpSpPr bwMode="auto">
            <a:xfrm>
              <a:off x="422" y="2784"/>
              <a:ext cx="4948" cy="863"/>
              <a:chOff x="422" y="2784"/>
              <a:chExt cx="4948" cy="863"/>
            </a:xfrm>
          </p:grpSpPr>
          <p:sp>
            <p:nvSpPr>
              <p:cNvPr id="57356" name="Line 97"/>
              <p:cNvSpPr>
                <a:spLocks noChangeShapeType="1"/>
              </p:cNvSpPr>
              <p:nvPr/>
            </p:nvSpPr>
            <p:spPr bwMode="auto">
              <a:xfrm>
                <a:off x="912" y="3216"/>
                <a:ext cx="4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357" name="Rectangle 100"/>
              <p:cNvSpPr>
                <a:spLocks noChangeArrowheads="1"/>
              </p:cNvSpPr>
              <p:nvPr/>
            </p:nvSpPr>
            <p:spPr bwMode="auto">
              <a:xfrm>
                <a:off x="768" y="3359"/>
                <a:ext cx="115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  <a:latin typeface="Arial" pitchFamily="34" charset="0"/>
                  </a:rPr>
                  <a:t>c1 = clock( )</a:t>
                </a:r>
              </a:p>
            </p:txBody>
          </p:sp>
          <p:sp>
            <p:nvSpPr>
              <p:cNvPr id="57358" name="Text Box 102"/>
              <p:cNvSpPr txBox="1">
                <a:spLocks noChangeArrowheads="1"/>
              </p:cNvSpPr>
              <p:nvPr/>
            </p:nvSpPr>
            <p:spPr bwMode="auto">
              <a:xfrm>
                <a:off x="422" y="2784"/>
                <a:ext cx="4948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1432" tIns="45716" rIns="91432" bIns="45716">
                <a:spAutoFit/>
              </a:bodyPr>
              <a:lstStyle/>
              <a:p>
                <a:r>
                  <a:rPr lang="en-US" dirty="0"/>
                  <a:t>How do you measure the time </a:t>
                </a:r>
                <a:r>
                  <a:rPr lang="en-US" dirty="0" smtClean="0"/>
                  <a:t>in seconds between </a:t>
                </a:r>
                <a:r>
                  <a:rPr lang="en-US" dirty="0"/>
                  <a:t>two points?</a:t>
                </a:r>
              </a:p>
            </p:txBody>
          </p:sp>
        </p:grpSp>
        <p:sp>
          <p:nvSpPr>
            <p:cNvPr id="57355" name="Oval 108"/>
            <p:cNvSpPr>
              <a:spLocks noChangeArrowheads="1"/>
            </p:cNvSpPr>
            <p:nvPr/>
          </p:nvSpPr>
          <p:spPr bwMode="auto">
            <a:xfrm>
              <a:off x="1248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5124450" y="5029200"/>
            <a:ext cx="1835150" cy="760413"/>
            <a:chOff x="3228" y="3168"/>
            <a:chExt cx="1156" cy="479"/>
          </a:xfrm>
        </p:grpSpPr>
        <p:sp>
          <p:nvSpPr>
            <p:cNvPr id="57352" name="Rectangle 104"/>
            <p:cNvSpPr>
              <a:spLocks noChangeArrowheads="1"/>
            </p:cNvSpPr>
            <p:nvPr/>
          </p:nvSpPr>
          <p:spPr bwMode="auto">
            <a:xfrm>
              <a:off x="3228" y="3359"/>
              <a:ext cx="115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Arial" pitchFamily="34" charset="0"/>
                </a:rPr>
                <a:t>c2 = clock( )</a:t>
              </a:r>
            </a:p>
          </p:txBody>
        </p:sp>
        <p:sp>
          <p:nvSpPr>
            <p:cNvPr id="57353" name="Oval 109"/>
            <p:cNvSpPr>
              <a:spLocks noChangeArrowheads="1"/>
            </p:cNvSpPr>
            <p:nvPr/>
          </p:nvSpPr>
          <p:spPr bwMode="auto">
            <a:xfrm>
              <a:off x="3744" y="316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7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7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</a:rPr>
              <a:t>The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</a:t>
            </a:r>
            <a:r>
              <a:rPr lang="en-US" sz="3400" b="1" i="1">
                <a:solidFill>
                  <a:schemeClr val="accent2"/>
                </a:solidFill>
                <a:cs typeface="Times New Roman" pitchFamily="18" charset="0"/>
              </a:rPr>
              <a:t>enum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Type Example</a:t>
            </a:r>
          </a:p>
        </p:txBody>
      </p:sp>
      <p:sp>
        <p:nvSpPr>
          <p:cNvPr id="58371" name="Rectangle 7"/>
          <p:cNvSpPr>
            <a:spLocks noChangeArrowheads="1"/>
          </p:cNvSpPr>
          <p:nvPr/>
        </p:nvSpPr>
        <p:spPr bwMode="auto">
          <a:xfrm>
            <a:off x="904875" y="609600"/>
            <a:ext cx="7172325" cy="584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main( ) {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traffic_light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x = red; 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while (true)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switch (x) {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case 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  <a:cs typeface="Times New Roman" pitchFamily="18" charset="0"/>
              </a:rPr>
              <a:t>amber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sleep(1); </a:t>
            </a:r>
            <a:r>
              <a:rPr lang="en-US" dirty="0">
                <a:latin typeface="Arial" pitchFamily="34" charset="0"/>
              </a:rPr>
              <a:t>x =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</a:rPr>
              <a:t>red</a:t>
            </a:r>
            <a:r>
              <a:rPr lang="en-US" dirty="0">
                <a:latin typeface="Arial" pitchFamily="34" charset="0"/>
              </a:rPr>
              <a:t>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printf("R "); break;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case </a:t>
            </a:r>
            <a:r>
              <a:rPr lang="en-US" dirty="0">
                <a:solidFill>
                  <a:srgbClr val="FF0000"/>
                </a:solidFill>
                <a:latin typeface="Arial" pitchFamily="34" charset="0"/>
                <a:cs typeface="Times New Roman" pitchFamily="18" charset="0"/>
              </a:rPr>
              <a:t>red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	sleep(6); </a:t>
            </a:r>
            <a:r>
              <a:rPr lang="en-US" dirty="0">
                <a:latin typeface="Arial" pitchFamily="34" charset="0"/>
              </a:rPr>
              <a:t>x =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</a:rPr>
              <a:t>green</a:t>
            </a:r>
            <a:r>
              <a:rPr lang="en-US" dirty="0">
                <a:latin typeface="Arial" pitchFamily="34" charset="0"/>
              </a:rPr>
              <a:t>;</a:t>
            </a:r>
            <a:r>
              <a:rPr lang="en-US" b="1" dirty="0">
                <a:latin typeface="Arial" pitchFamily="34" charset="0"/>
              </a:rPr>
              <a:t> 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printf("G "); </a:t>
            </a:r>
            <a:r>
              <a:rPr lang="en-US" dirty="0">
                <a:latin typeface="Arial" pitchFamily="34" charset="0"/>
              </a:rPr>
              <a:t>break;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case 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Times New Roman" pitchFamily="18" charset="0"/>
              </a:rPr>
              <a:t>green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sleep(10); </a:t>
            </a:r>
            <a:r>
              <a:rPr lang="en-US" dirty="0">
                <a:latin typeface="Arial" pitchFamily="34" charset="0"/>
              </a:rPr>
              <a:t>x = </a:t>
            </a:r>
            <a:r>
              <a:rPr lang="en-US" dirty="0">
                <a:solidFill>
                  <a:srgbClr val="FFC000"/>
                </a:solidFill>
                <a:latin typeface="Arial" pitchFamily="34" charset="0"/>
              </a:rPr>
              <a:t>amber</a:t>
            </a:r>
            <a:r>
              <a:rPr lang="en-US" dirty="0">
                <a:latin typeface="Arial" pitchFamily="34" charset="0"/>
              </a:rPr>
              <a:t>;</a:t>
            </a:r>
            <a:r>
              <a:rPr lang="en-US" b="1" dirty="0">
                <a:latin typeface="Arial" pitchFamily="34" charset="0"/>
              </a:rPr>
              <a:t> 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printf("A "); </a:t>
            </a:r>
            <a:r>
              <a:rPr lang="en-US" dirty="0">
                <a:latin typeface="Arial" pitchFamily="34" charset="0"/>
              </a:rPr>
              <a:t>break</a:t>
            </a:r>
            <a:r>
              <a:rPr lang="en-US" dirty="0" smtClean="0">
                <a:latin typeface="Arial" pitchFamily="34" charset="0"/>
              </a:rPr>
              <a:t>;	</a:t>
            </a:r>
            <a:endParaRPr lang="en-US" dirty="0" smtClean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342900" algn="l"/>
                <a:tab pos="571500" algn="l"/>
                <a:tab pos="914400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}</a:t>
            </a: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172200" y="1088370"/>
            <a:ext cx="2295525" cy="3636030"/>
            <a:chOff x="6172200" y="1088370"/>
            <a:chExt cx="2295525" cy="3636030"/>
          </a:xfrm>
        </p:grpSpPr>
        <p:pic>
          <p:nvPicPr>
            <p:cNvPr id="58372" name="Picture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1088370"/>
              <a:ext cx="2295525" cy="27637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373" name="Text Box 13"/>
            <p:cNvSpPr txBox="1">
              <a:spLocks noChangeArrowheads="1"/>
            </p:cNvSpPr>
            <p:nvPr/>
          </p:nvSpPr>
          <p:spPr bwMode="auto">
            <a:xfrm>
              <a:off x="6291610" y="3893411"/>
              <a:ext cx="2014190" cy="8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 algn="ctr"/>
              <a:r>
                <a:rPr lang="en-US" sz="1600" dirty="0"/>
                <a:t>The traffic lights by </a:t>
              </a:r>
            </a:p>
            <a:p>
              <a:pPr algn="ctr"/>
              <a:r>
                <a:rPr lang="en-US" sz="1600" dirty="0"/>
                <a:t>Canary Wharf Tower, </a:t>
              </a:r>
            </a:p>
            <a:p>
              <a:pPr algn="ctr"/>
              <a:r>
                <a:rPr lang="en-US" sz="1600" dirty="0"/>
                <a:t>East London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720768" y="5194778"/>
            <a:ext cx="2401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// </a:t>
            </a:r>
            <a:r>
              <a:rPr lang="en-US">
                <a:solidFill>
                  <a:srgbClr val="0000FF"/>
                </a:solidFill>
                <a:latin typeface="Arial" pitchFamily="34" charset="0"/>
              </a:rPr>
              <a:t>printf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</a:rPr>
              <a:t>(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"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</a:rPr>
              <a:t>%d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"</a:t>
            </a:r>
            <a:r>
              <a:rPr lang="en-US" smtClean="0">
                <a:solidFill>
                  <a:srgbClr val="0000FF"/>
                </a:solidFill>
                <a:latin typeface="Arial" pitchFamily="34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728252" y="5791200"/>
            <a:ext cx="2428875" cy="994636"/>
          </a:xfrm>
          <a:prstGeom prst="wedgeRoundRectCallout">
            <a:avLst>
              <a:gd name="adj1" fmla="val 71422"/>
              <a:gd name="adj2" fmla="val -67823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What will be printed?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lang="en-US" sz="1800" dirty="0" smtClean="0"/>
              <a:t>amber</a:t>
            </a:r>
          </a:p>
          <a:p>
            <a:pPr marL="457200" marR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arenBoth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828800" y="5562600"/>
            <a:ext cx="15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Structure Types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67587" name="Rectangle 5"/>
          <p:cNvSpPr>
            <a:spLocks noChangeArrowheads="1"/>
          </p:cNvSpPr>
          <p:nvPr/>
        </p:nvSpPr>
        <p:spPr bwMode="auto">
          <a:xfrm>
            <a:off x="76200" y="990600"/>
            <a:ext cx="7924800" cy="526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Times" charset="0"/>
                <a:cs typeface="Times New Roman" pitchFamily="18" charset="0"/>
              </a:rPr>
              <a:t>A structure is created by the keyword </a:t>
            </a:r>
            <a:r>
              <a:rPr lang="en-US" sz="2800" b="1" dirty="0" err="1">
                <a:latin typeface="Times" charset="0"/>
                <a:cs typeface="Times New Roman" pitchFamily="18" charset="0"/>
              </a:rPr>
              <a:t>struct</a:t>
            </a:r>
            <a:r>
              <a:rPr lang="en-US" sz="2800" dirty="0">
                <a:latin typeface="Times" charset="0"/>
                <a:cs typeface="Times New Roman" pitchFamily="18" charset="0"/>
              </a:rPr>
              <a:t>.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endParaRPr lang="en-US" sz="2800" dirty="0">
              <a:latin typeface="Times" charset="0"/>
              <a:cs typeface="Times New Roman" pitchFamily="18" charset="0"/>
            </a:endParaRP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b="1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type_name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type1	element1;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type2	element2;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. . .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typen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elementn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} x, y;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r>
              <a:rPr lang="en-US" sz="2800" b="1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type_name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a, b;</a:t>
            </a: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marL="604838" indent="-538163" algn="just" defTabSz="966788">
              <a:tabLst>
                <a:tab pos="846138" algn="l"/>
                <a:tab pos="1155700" algn="l"/>
              </a:tabLst>
            </a:pPr>
            <a:endParaRPr lang="en-US" sz="2800" dirty="0">
              <a:latin typeface="Times" charset="0"/>
              <a:cs typeface="Times New Roman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609566" y="5763627"/>
            <a:ext cx="3800634" cy="990600"/>
          </a:xfrm>
          <a:prstGeom prst="wedgeRoundRectCallout">
            <a:avLst>
              <a:gd name="adj1" fmla="val -49289"/>
              <a:gd name="adj2" fmla="val -9662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Similar to a class in Java, but does not allow methods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19600" y="1905000"/>
            <a:ext cx="4267200" cy="3970318"/>
            <a:chOff x="4419600" y="2057400"/>
            <a:chExt cx="4267200" cy="3970318"/>
          </a:xfrm>
        </p:grpSpPr>
        <p:sp>
          <p:nvSpPr>
            <p:cNvPr id="2" name="Rectangle 1"/>
            <p:cNvSpPr/>
            <p:nvPr/>
          </p:nvSpPr>
          <p:spPr>
            <a:xfrm>
              <a:off x="5410200" y="2057400"/>
              <a:ext cx="3276600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 err="1">
                  <a:latin typeface="Arial" pitchFamily="34" charset="0"/>
                  <a:cs typeface="Times New Roman" pitchFamily="18" charset="0"/>
                </a:rPr>
                <a:t>struct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person</a:t>
              </a: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{</a:t>
              </a:r>
              <a:endParaRPr lang="en-US" sz="2800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char name[30];</a:t>
              </a: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long phone;</a:t>
              </a: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	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char id[12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];</a:t>
              </a: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} p;</a:t>
              </a: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endParaRPr lang="en-US" sz="2800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r>
                <a:rPr lang="en-US" sz="2800" b="1" dirty="0" err="1">
                  <a:latin typeface="Arial" pitchFamily="34" charset="0"/>
                  <a:cs typeface="Times New Roman" pitchFamily="18" charset="0"/>
                </a:rPr>
                <a:t>struct</a:t>
              </a:r>
              <a:r>
                <a:rPr lang="en-US" sz="2800" dirty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sz="2800" dirty="0" smtClean="0">
                  <a:latin typeface="Arial" pitchFamily="34" charset="0"/>
                  <a:cs typeface="Times New Roman" pitchFamily="18" charset="0"/>
                </a:rPr>
                <a:t>person x, y;</a:t>
              </a:r>
              <a:endParaRPr lang="en-US" sz="2800" dirty="0">
                <a:latin typeface="Arial" pitchFamily="34" charset="0"/>
                <a:cs typeface="Times New Roman" pitchFamily="18" charset="0"/>
              </a:endParaRPr>
            </a:p>
            <a:p>
              <a:pPr defTabSz="966788">
                <a:tabLst>
                  <a:tab pos="479425" algn="l"/>
                  <a:tab pos="971550" algn="l"/>
                  <a:tab pos="1335088" algn="l"/>
                  <a:tab pos="1878013" algn="l"/>
                </a:tabLst>
              </a:pPr>
              <a:endParaRPr lang="en-US" sz="2800" dirty="0">
                <a:latin typeface="Arial" pitchFamily="34" charset="0"/>
                <a:cs typeface="Times New Roman" pitchFamily="18" charset="0"/>
              </a:endParaRPr>
            </a:p>
          </p:txBody>
        </p:sp>
        <p:sp>
          <p:nvSpPr>
            <p:cNvPr id="3" name="Right Arrow 2"/>
            <p:cNvSpPr/>
            <p:nvPr/>
          </p:nvSpPr>
          <p:spPr bwMode="auto">
            <a:xfrm>
              <a:off x="4419600" y="3053328"/>
              <a:ext cx="685800" cy="685800"/>
            </a:xfrm>
            <a:prstGeom prst="rightArrow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ChangeArrowheads="1"/>
          </p:cNvSpPr>
          <p:nvPr/>
        </p:nvSpPr>
        <p:spPr bwMode="auto">
          <a:xfrm>
            <a:off x="609600" y="990600"/>
            <a:ext cx="6518275" cy="291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stdio.h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&gt;   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#include &lt;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string.h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&gt;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</a:t>
            </a:r>
            <a:r>
              <a:rPr lang="en-US" sz="2100" dirty="0" smtClean="0">
                <a:latin typeface="Arial" pitchFamily="34" charset="0"/>
                <a:cs typeface="Times New Roman" pitchFamily="18" charset="0"/>
              </a:rPr>
              <a:t>include &lt;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ctype.h</a:t>
            </a:r>
            <a:r>
              <a:rPr lang="en-US" sz="2100" dirty="0" smtClean="0">
                <a:latin typeface="Arial" pitchFamily="34" charset="0"/>
                <a:cs typeface="Times New Roman" pitchFamily="18" charset="0"/>
              </a:rPr>
              <a:t>&gt; // character operations</a:t>
            </a:r>
            <a:endParaRPr lang="en-US" sz="21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#define max 100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100" b="1" dirty="0">
                <a:latin typeface="Arial" pitchFamily="34" charset="0"/>
                <a:cs typeface="Times New Roman" pitchFamily="18" charset="0"/>
              </a:rPr>
              <a:t>contact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{	// a node to hold personal details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		char	name[30];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	phone;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		char	email[30];</a:t>
            </a:r>
          </a:p>
          <a:p>
            <a:pPr marL="484188" indent="-484188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};</a:t>
            </a:r>
          </a:p>
        </p:txBody>
      </p:sp>
      <p:sp>
        <p:nvSpPr>
          <p:cNvPr id="70659" name="Rectangle 8"/>
          <p:cNvSpPr>
            <a:spLocks noChangeArrowheads="1"/>
          </p:cNvSpPr>
          <p:nvPr/>
        </p:nvSpPr>
        <p:spPr bwMode="auto">
          <a:xfrm>
            <a:off x="565150" y="161925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Using an Array of Structures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to Form a Database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534988" y="3962400"/>
            <a:ext cx="849788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struct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100" b="1" dirty="0">
                <a:latin typeface="Arial" pitchFamily="34" charset="0"/>
                <a:cs typeface="Times New Roman" pitchFamily="18" charset="0"/>
              </a:rPr>
              <a:t>contact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[max];  // an array of structures, 100 entries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tail = 0;  // global variable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endParaRPr lang="en-US" sz="2100" dirty="0">
              <a:latin typeface="Arial" pitchFamily="34" charset="0"/>
              <a:cs typeface="Times New Roman" pitchFamily="18" charset="0"/>
            </a:endParaRP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void branching(char c);	// forward declaration of functions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insertion();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search();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 delete();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3138" algn="l"/>
                <a:tab pos="2116138" algn="l"/>
                <a:tab pos="3386138" algn="l"/>
                <a:tab pos="5321300" algn="l"/>
                <a:tab pos="5802313" algn="l"/>
              </a:tabLst>
            </a:pPr>
            <a:r>
              <a:rPr lang="en-US" sz="2100" dirty="0">
                <a:latin typeface="Arial" pitchFamily="34" charset="0"/>
                <a:cs typeface="Times New Roman" pitchFamily="18" charset="0"/>
              </a:rPr>
              <a:t>// void </a:t>
            </a:r>
            <a:r>
              <a:rPr lang="en-US" sz="2100" dirty="0" err="1">
                <a:latin typeface="Arial" pitchFamily="34" charset="0"/>
                <a:cs typeface="Times New Roman" pitchFamily="18" charset="0"/>
              </a:rPr>
              <a:t>printall</a:t>
            </a:r>
            <a:r>
              <a:rPr lang="en-US" sz="2100" dirty="0">
                <a:latin typeface="Arial" pitchFamily="34" charset="0"/>
                <a:cs typeface="Times New Roman" pitchFamily="18" charset="0"/>
              </a:rPr>
              <a:t>();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372350" y="1676400"/>
            <a:ext cx="1314450" cy="1676400"/>
            <a:chOff x="4644" y="1056"/>
            <a:chExt cx="828" cy="1056"/>
          </a:xfrm>
        </p:grpSpPr>
        <p:sp>
          <p:nvSpPr>
            <p:cNvPr id="70667" name="Rectangle 12"/>
            <p:cNvSpPr>
              <a:spLocks noChangeArrowheads="1"/>
            </p:cNvSpPr>
            <p:nvPr/>
          </p:nvSpPr>
          <p:spPr bwMode="auto">
            <a:xfrm>
              <a:off x="5040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n</a:t>
              </a:r>
            </a:p>
          </p:txBody>
        </p:sp>
        <p:sp>
          <p:nvSpPr>
            <p:cNvPr id="70668" name="Rectangle 13"/>
            <p:cNvSpPr>
              <a:spLocks noChangeArrowheads="1"/>
            </p:cNvSpPr>
            <p:nvPr/>
          </p:nvSpPr>
          <p:spPr bwMode="auto">
            <a:xfrm>
              <a:off x="5184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p</a:t>
              </a:r>
            </a:p>
          </p:txBody>
        </p:sp>
        <p:sp>
          <p:nvSpPr>
            <p:cNvPr id="70669" name="Rectangle 14"/>
            <p:cNvSpPr>
              <a:spLocks noChangeArrowheads="1"/>
            </p:cNvSpPr>
            <p:nvPr/>
          </p:nvSpPr>
          <p:spPr bwMode="auto">
            <a:xfrm>
              <a:off x="5328" y="1056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e</a:t>
              </a:r>
            </a:p>
          </p:txBody>
        </p:sp>
        <p:sp>
          <p:nvSpPr>
            <p:cNvPr id="70670" name="Rectangle 15"/>
            <p:cNvSpPr>
              <a:spLocks noChangeArrowheads="1"/>
            </p:cNvSpPr>
            <p:nvPr/>
          </p:nvSpPr>
          <p:spPr bwMode="auto">
            <a:xfrm>
              <a:off x="5040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n</a:t>
              </a:r>
            </a:p>
          </p:txBody>
        </p:sp>
        <p:sp>
          <p:nvSpPr>
            <p:cNvPr id="70671" name="Rectangle 16"/>
            <p:cNvSpPr>
              <a:spLocks noChangeArrowheads="1"/>
            </p:cNvSpPr>
            <p:nvPr/>
          </p:nvSpPr>
          <p:spPr bwMode="auto">
            <a:xfrm>
              <a:off x="5184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p</a:t>
              </a:r>
            </a:p>
          </p:txBody>
        </p:sp>
        <p:sp>
          <p:nvSpPr>
            <p:cNvPr id="70672" name="Rectangle 17"/>
            <p:cNvSpPr>
              <a:spLocks noChangeArrowheads="1"/>
            </p:cNvSpPr>
            <p:nvPr/>
          </p:nvSpPr>
          <p:spPr bwMode="auto">
            <a:xfrm>
              <a:off x="5328" y="1200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e</a:t>
              </a:r>
            </a:p>
          </p:txBody>
        </p:sp>
        <p:sp>
          <p:nvSpPr>
            <p:cNvPr id="70673" name="Rectangle 18"/>
            <p:cNvSpPr>
              <a:spLocks noChangeArrowheads="1"/>
            </p:cNvSpPr>
            <p:nvPr/>
          </p:nvSpPr>
          <p:spPr bwMode="auto">
            <a:xfrm>
              <a:off x="5040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4" name="Rectangle 19"/>
            <p:cNvSpPr>
              <a:spLocks noChangeArrowheads="1"/>
            </p:cNvSpPr>
            <p:nvPr/>
          </p:nvSpPr>
          <p:spPr bwMode="auto">
            <a:xfrm>
              <a:off x="5184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5" name="Rectangle 20"/>
            <p:cNvSpPr>
              <a:spLocks noChangeArrowheads="1"/>
            </p:cNvSpPr>
            <p:nvPr/>
          </p:nvSpPr>
          <p:spPr bwMode="auto">
            <a:xfrm>
              <a:off x="5328" y="134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6" name="Rectangle 21"/>
            <p:cNvSpPr>
              <a:spLocks noChangeArrowheads="1"/>
            </p:cNvSpPr>
            <p:nvPr/>
          </p:nvSpPr>
          <p:spPr bwMode="auto">
            <a:xfrm>
              <a:off x="5040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7" name="Rectangle 22"/>
            <p:cNvSpPr>
              <a:spLocks noChangeArrowheads="1"/>
            </p:cNvSpPr>
            <p:nvPr/>
          </p:nvSpPr>
          <p:spPr bwMode="auto">
            <a:xfrm>
              <a:off x="5184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8" name="Rectangle 23"/>
            <p:cNvSpPr>
              <a:spLocks noChangeArrowheads="1"/>
            </p:cNvSpPr>
            <p:nvPr/>
          </p:nvSpPr>
          <p:spPr bwMode="auto">
            <a:xfrm>
              <a:off x="5328" y="148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79" name="Rectangle 24"/>
            <p:cNvSpPr>
              <a:spLocks noChangeArrowheads="1"/>
            </p:cNvSpPr>
            <p:nvPr/>
          </p:nvSpPr>
          <p:spPr bwMode="auto">
            <a:xfrm>
              <a:off x="5040" y="18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0" name="Rectangle 25"/>
            <p:cNvSpPr>
              <a:spLocks noChangeArrowheads="1"/>
            </p:cNvSpPr>
            <p:nvPr/>
          </p:nvSpPr>
          <p:spPr bwMode="auto">
            <a:xfrm>
              <a:off x="5184" y="18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1" name="Rectangle 26"/>
            <p:cNvSpPr>
              <a:spLocks noChangeArrowheads="1"/>
            </p:cNvSpPr>
            <p:nvPr/>
          </p:nvSpPr>
          <p:spPr bwMode="auto">
            <a:xfrm>
              <a:off x="5328" y="1824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2" name="Rectangle 27"/>
            <p:cNvSpPr>
              <a:spLocks noChangeArrowheads="1"/>
            </p:cNvSpPr>
            <p:nvPr/>
          </p:nvSpPr>
          <p:spPr bwMode="auto">
            <a:xfrm>
              <a:off x="5040" y="196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3" name="Rectangle 28"/>
            <p:cNvSpPr>
              <a:spLocks noChangeArrowheads="1"/>
            </p:cNvSpPr>
            <p:nvPr/>
          </p:nvSpPr>
          <p:spPr bwMode="auto">
            <a:xfrm>
              <a:off x="5184" y="196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4" name="Rectangle 29"/>
            <p:cNvSpPr>
              <a:spLocks noChangeArrowheads="1"/>
            </p:cNvSpPr>
            <p:nvPr/>
          </p:nvSpPr>
          <p:spPr bwMode="auto">
            <a:xfrm>
              <a:off x="5328" y="1968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endParaRPr lang="en-US" sz="1600"/>
            </a:p>
          </p:txBody>
        </p:sp>
        <p:sp>
          <p:nvSpPr>
            <p:cNvPr id="70685" name="Line 30"/>
            <p:cNvSpPr>
              <a:spLocks noChangeShapeType="1"/>
            </p:cNvSpPr>
            <p:nvPr/>
          </p:nvSpPr>
          <p:spPr bwMode="auto">
            <a:xfrm>
              <a:off x="504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6" name="Line 31"/>
            <p:cNvSpPr>
              <a:spLocks noChangeShapeType="1"/>
            </p:cNvSpPr>
            <p:nvPr/>
          </p:nvSpPr>
          <p:spPr bwMode="auto">
            <a:xfrm>
              <a:off x="547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7" name="Text Box 32"/>
            <p:cNvSpPr txBox="1">
              <a:spLocks noChangeArrowheads="1"/>
            </p:cNvSpPr>
            <p:nvPr/>
          </p:nvSpPr>
          <p:spPr bwMode="auto">
            <a:xfrm>
              <a:off x="5088" y="1684"/>
              <a:ext cx="308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pPr>
                <a:lnSpc>
                  <a:spcPct val="20000"/>
                </a:lnSpc>
              </a:pPr>
              <a:r>
                <a:rPr lang="en-US"/>
                <a:t>…</a:t>
              </a:r>
            </a:p>
          </p:txBody>
        </p:sp>
        <p:sp>
          <p:nvSpPr>
            <p:cNvPr id="70688" name="Line 34"/>
            <p:cNvSpPr>
              <a:spLocks noChangeShapeType="1"/>
            </p:cNvSpPr>
            <p:nvPr/>
          </p:nvSpPr>
          <p:spPr bwMode="auto">
            <a:xfrm>
              <a:off x="4896" y="13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9" name="Text Box 35"/>
            <p:cNvSpPr txBox="1">
              <a:spLocks noChangeArrowheads="1"/>
            </p:cNvSpPr>
            <p:nvPr/>
          </p:nvSpPr>
          <p:spPr bwMode="auto">
            <a:xfrm>
              <a:off x="4644" y="1257"/>
              <a:ext cx="3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2" tIns="45716" rIns="91432" bIns="45716">
              <a:spAutoFit/>
            </a:bodyPr>
            <a:lstStyle/>
            <a:p>
              <a:r>
                <a:rPr lang="en-US" sz="1800"/>
                <a:t>tail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133600" y="1447800"/>
            <a:ext cx="6553200" cy="838200"/>
            <a:chOff x="1344" y="912"/>
            <a:chExt cx="4128" cy="528"/>
          </a:xfrm>
        </p:grpSpPr>
        <p:sp>
          <p:nvSpPr>
            <p:cNvPr id="70663" name="Rectangle 9"/>
            <p:cNvSpPr>
              <a:spLocks noChangeArrowheads="1"/>
            </p:cNvSpPr>
            <p:nvPr/>
          </p:nvSpPr>
          <p:spPr bwMode="auto">
            <a:xfrm>
              <a:off x="5040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n</a:t>
              </a:r>
            </a:p>
          </p:txBody>
        </p:sp>
        <p:sp>
          <p:nvSpPr>
            <p:cNvPr id="70664" name="Rectangle 10"/>
            <p:cNvSpPr>
              <a:spLocks noChangeArrowheads="1"/>
            </p:cNvSpPr>
            <p:nvPr/>
          </p:nvSpPr>
          <p:spPr bwMode="auto">
            <a:xfrm>
              <a:off x="5184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p</a:t>
              </a:r>
            </a:p>
          </p:txBody>
        </p:sp>
        <p:sp>
          <p:nvSpPr>
            <p:cNvPr id="70665" name="Rectangle 11"/>
            <p:cNvSpPr>
              <a:spLocks noChangeArrowheads="1"/>
            </p:cNvSpPr>
            <p:nvPr/>
          </p:nvSpPr>
          <p:spPr bwMode="auto">
            <a:xfrm>
              <a:off x="5328" y="912"/>
              <a:ext cx="144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2" tIns="45716" rIns="91432" bIns="45716" anchor="ctr"/>
            <a:lstStyle/>
            <a:p>
              <a:pPr algn="ctr">
                <a:lnSpc>
                  <a:spcPct val="70000"/>
                </a:lnSpc>
              </a:pPr>
              <a:r>
                <a:rPr lang="en-US" sz="1600"/>
                <a:t>e</a:t>
              </a:r>
            </a:p>
          </p:txBody>
        </p:sp>
        <p:sp>
          <p:nvSpPr>
            <p:cNvPr id="70666" name="Freeform 39"/>
            <p:cNvSpPr>
              <a:spLocks/>
            </p:cNvSpPr>
            <p:nvPr/>
          </p:nvSpPr>
          <p:spPr bwMode="auto">
            <a:xfrm>
              <a:off x="1344" y="912"/>
              <a:ext cx="3648" cy="528"/>
            </a:xfrm>
            <a:custGeom>
              <a:avLst/>
              <a:gdLst>
                <a:gd name="T0" fmla="*/ 0 w 3648"/>
                <a:gd name="T1" fmla="*/ 528 h 528"/>
                <a:gd name="T2" fmla="*/ 0 w 3648"/>
                <a:gd name="T3" fmla="*/ 480 h 528"/>
                <a:gd name="T4" fmla="*/ 912 w 3648"/>
                <a:gd name="T5" fmla="*/ 480 h 528"/>
                <a:gd name="T6" fmla="*/ 912 w 3648"/>
                <a:gd name="T7" fmla="*/ 0 h 528"/>
                <a:gd name="T8" fmla="*/ 3648 w 3648"/>
                <a:gd name="T9" fmla="*/ 0 h 5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48"/>
                <a:gd name="T16" fmla="*/ 0 h 528"/>
                <a:gd name="T17" fmla="*/ 3648 w 3648"/>
                <a:gd name="T18" fmla="*/ 528 h 5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48" h="528">
                  <a:moveTo>
                    <a:pt x="0" y="528"/>
                  </a:moveTo>
                  <a:lnTo>
                    <a:pt x="0" y="480"/>
                  </a:lnTo>
                  <a:lnTo>
                    <a:pt x="912" y="480"/>
                  </a:lnTo>
                  <a:lnTo>
                    <a:pt x="912" y="0"/>
                  </a:lnTo>
                  <a:lnTo>
                    <a:pt x="3648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3"/>
          <p:cNvSpPr/>
          <p:nvPr/>
        </p:nvSpPr>
        <p:spPr bwMode="auto">
          <a:xfrm>
            <a:off x="4108361" y="3541690"/>
            <a:ext cx="4288664" cy="412124"/>
          </a:xfrm>
          <a:custGeom>
            <a:avLst/>
            <a:gdLst>
              <a:gd name="connsiteX0" fmla="*/ 0 w 4288664"/>
              <a:gd name="connsiteY0" fmla="*/ 412124 h 412124"/>
              <a:gd name="connsiteX1" fmla="*/ 12878 w 4288664"/>
              <a:gd name="connsiteY1" fmla="*/ 193183 h 412124"/>
              <a:gd name="connsiteX2" fmla="*/ 4275785 w 4288664"/>
              <a:gd name="connsiteY2" fmla="*/ 206062 h 412124"/>
              <a:gd name="connsiteX3" fmla="*/ 4288664 w 4288664"/>
              <a:gd name="connsiteY3" fmla="*/ 0 h 41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8664" h="412124">
                <a:moveTo>
                  <a:pt x="0" y="412124"/>
                </a:moveTo>
                <a:lnTo>
                  <a:pt x="12878" y="193183"/>
                </a:lnTo>
                <a:lnTo>
                  <a:pt x="4275785" y="206062"/>
                </a:lnTo>
                <a:lnTo>
                  <a:pt x="4288664" y="0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3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85800" y="804863"/>
            <a:ext cx="8185150" cy="589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main( ) {  // print a menu for selection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char </a:t>
            </a:r>
            <a:r>
              <a:rPr lang="en-US" dirty="0" err="1">
                <a:latin typeface="Arial" pitchFamily="34" charset="0"/>
              </a:rPr>
              <a:t>ch</a:t>
            </a:r>
            <a:r>
              <a:rPr lang="en-US" dirty="0">
                <a:latin typeface="Arial" pitchFamily="34" charset="0"/>
              </a:rPr>
              <a:t> = '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';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while (</a:t>
            </a:r>
            <a:r>
              <a:rPr lang="en-US" dirty="0" err="1">
                <a:latin typeface="Arial" pitchFamily="34" charset="0"/>
              </a:rPr>
              <a:t>ch</a:t>
            </a:r>
            <a:r>
              <a:rPr lang="en-US" dirty="0">
                <a:latin typeface="Arial" pitchFamily="34" charset="0"/>
              </a:rPr>
              <a:t> != 'q') {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printf("enter your selection\n");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		i: insert a new entry\n");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		d: delete an entry\n");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		s: search an entry\n");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		p: print all entries\n");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printf("		q: quit 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fflush(stdin);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// or getchar() to flush </a:t>
            </a:r>
            <a:r>
              <a:rPr lang="en-US" dirty="0">
                <a:latin typeface="Arial" pitchFamily="34" charset="0"/>
              </a:rPr>
              <a:t>the input buffer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 err="1">
                <a:latin typeface="Arial" pitchFamily="34" charset="0"/>
              </a:rPr>
              <a:t>ch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 err="1">
                <a:latin typeface="Arial" pitchFamily="34" charset="0"/>
              </a:rPr>
              <a:t>tolower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getchar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()</a:t>
            </a:r>
            <a:r>
              <a:rPr lang="en-US" dirty="0">
                <a:latin typeface="Arial" pitchFamily="34" charset="0"/>
              </a:rPr>
              <a:t>);	// </a:t>
            </a:r>
            <a:r>
              <a:rPr lang="en-US" dirty="0" err="1" smtClean="0">
                <a:latin typeface="Arial" pitchFamily="34" charset="0"/>
              </a:rPr>
              <a:t>ctype.h</a:t>
            </a:r>
            <a:endParaRPr lang="en-US" dirty="0">
              <a:latin typeface="Arial" pitchFamily="34" charset="0"/>
            </a:endParaRP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	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branching(</a:t>
            </a:r>
            <a:r>
              <a:rPr lang="en-US" dirty="0" err="1">
                <a:solidFill>
                  <a:srgbClr val="CC3300"/>
                </a:solidFill>
                <a:latin typeface="Arial" pitchFamily="34" charset="0"/>
              </a:rPr>
              <a:t>ch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);</a:t>
            </a:r>
          </a:p>
          <a:p>
            <a:pPr defTabSz="966788">
              <a:lnSpc>
                <a:spcPct val="4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	}</a:t>
            </a:r>
          </a:p>
          <a:p>
            <a:pPr defTabSz="966788">
              <a:lnSpc>
                <a:spcPct val="4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Array of Structures (contd.)</a:t>
            </a:r>
            <a:endParaRPr lang="en-US" sz="3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>
            <a:spLocks noChangeArrowheads="1"/>
          </p:cNvSpPr>
          <p:nvPr/>
        </p:nvSpPr>
        <p:spPr bwMode="auto">
          <a:xfrm>
            <a:off x="704850" y="968375"/>
            <a:ext cx="7981950" cy="566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void </a:t>
            </a:r>
            <a:r>
              <a:rPr lang="en-US" sz="25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branching(char c)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{    // branch to different tasks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switch(c)  {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case 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'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':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500" dirty="0" smtClean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insertion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break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case 's':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search();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break;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case </a:t>
            </a:r>
            <a:r>
              <a:rPr lang="en-US" dirty="0"/>
              <a:t>'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d':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delete();</a:t>
            </a:r>
          </a:p>
          <a:p>
            <a:pPr marL="484188" indent="-484188" defTabSz="966788">
              <a:lnSpc>
                <a:spcPct val="85000"/>
              </a:lnSpc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break;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default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: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printf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("Invalid input\n");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484188" indent="-484188" algn="just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976313" algn="l"/>
                <a:tab pos="1828800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2707" name="Rectangle 6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Array of Structures (contd.)</a:t>
            </a:r>
            <a:endParaRPr lang="en-US" sz="3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533400" y="4495800"/>
            <a:ext cx="990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" pitchFamily="34" charset="0"/>
                <a:cs typeface="Times New Roman" pitchFamily="18" charset="0"/>
              </a:rPr>
              <a:t>sorted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3730" name="Rectangle 7"/>
          <p:cNvSpPr>
            <a:spLocks noChangeArrowheads="1"/>
          </p:cNvSpPr>
          <p:nvPr/>
        </p:nvSpPr>
        <p:spPr bwMode="auto">
          <a:xfrm>
            <a:off x="644525" y="806450"/>
            <a:ext cx="8499475" cy="588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3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3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insertion()</a:t>
            </a:r>
            <a:r>
              <a:rPr lang="en-US" sz="2300" dirty="0">
                <a:latin typeface="Arial" pitchFamily="34" charset="0"/>
                <a:cs typeface="Times New Roman" pitchFamily="18" charset="0"/>
              </a:rPr>
              <a:t> {    // insert a new entry at the end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if (tail == max) {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printf("There are no more places to insert.\n");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return -1; }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else {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printf("Enter name, phone, email:\n");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scanf("%s", </a:t>
            </a:r>
            <a:r>
              <a:rPr lang="en-US" sz="23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300" dirty="0">
                <a:latin typeface="Arial" pitchFamily="34" charset="0"/>
                <a:cs typeface="Times New Roman" pitchFamily="18" charset="0"/>
              </a:rPr>
              <a:t>[tail].name);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300" dirty="0" smtClean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	// </a:t>
            </a:r>
            <a:r>
              <a:rPr lang="en-US" sz="23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dirty="0" err="1">
                <a:solidFill>
                  <a:schemeClr val="accent1"/>
                </a:solidFill>
                <a:latin typeface="Arial" pitchFamily="34" charset="0"/>
              </a:rPr>
              <a:t>contactbook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</a:rPr>
              <a:t>[tail].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name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</a:rPr>
              <a:t> is an 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</a:rPr>
              <a:t>array name. </a:t>
            </a:r>
            <a:r>
              <a:rPr lang="en-US" dirty="0">
                <a:solidFill>
                  <a:schemeClr val="accent1"/>
                </a:solidFill>
                <a:latin typeface="Arial" pitchFamily="34" charset="0"/>
              </a:rPr>
              <a:t>No </a:t>
            </a:r>
            <a:r>
              <a:rPr lang="en-US" dirty="0" smtClean="0">
                <a:solidFill>
                  <a:schemeClr val="accent1"/>
                </a:solidFill>
                <a:latin typeface="Arial" pitchFamily="34" charset="0"/>
              </a:rPr>
              <a:t>"&amp;"</a:t>
            </a:r>
            <a:endParaRPr lang="en-US" sz="2300" dirty="0">
              <a:solidFill>
                <a:schemeClr val="accent1"/>
              </a:solidFill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scanf("%d", </a:t>
            </a:r>
            <a:r>
              <a:rPr lang="en-US" sz="23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&amp;</a:t>
            </a:r>
            <a:r>
              <a:rPr lang="en-US" sz="23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300" dirty="0">
                <a:latin typeface="Arial" pitchFamily="34" charset="0"/>
                <a:cs typeface="Times New Roman" pitchFamily="18" charset="0"/>
              </a:rPr>
              <a:t>[tail].phone);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scanf("%s", </a:t>
            </a:r>
            <a:r>
              <a:rPr lang="en-US" sz="23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300" dirty="0">
                <a:latin typeface="Arial" pitchFamily="34" charset="0"/>
                <a:cs typeface="Times New Roman" pitchFamily="18" charset="0"/>
              </a:rPr>
              <a:t>[tail].email);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tail</a:t>
            </a:r>
            <a:r>
              <a:rPr lang="en-US" sz="2300" dirty="0" smtClean="0">
                <a:latin typeface="Arial" pitchFamily="34" charset="0"/>
                <a:cs typeface="Times New Roman" pitchFamily="18" charset="0"/>
              </a:rPr>
              <a:t>++; </a:t>
            </a:r>
            <a:r>
              <a:rPr lang="en-US" sz="2300" dirty="0" smtClean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// Note tail is not an address, it is an array index</a:t>
            </a:r>
            <a:endParaRPr lang="en-US" sz="2300" dirty="0">
              <a:solidFill>
                <a:srgbClr val="00B0F0"/>
              </a:solidFill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printf("The number of entries = %d\n", tail);</a:t>
            </a: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	return 0</a:t>
            </a:r>
            <a:r>
              <a:rPr lang="en-US" sz="2300" dirty="0" smtClean="0">
                <a:latin typeface="Arial" pitchFamily="34" charset="0"/>
                <a:cs typeface="Times New Roman" pitchFamily="18" charset="0"/>
              </a:rPr>
              <a:t>; // or return tail;</a:t>
            </a:r>
            <a:endParaRPr lang="en-US" sz="2300" dirty="0"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479425" indent="-479425" algn="just" defTabSz="966788">
              <a:lnSpc>
                <a:spcPct val="6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0826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3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3731" name="Rectangle 8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Array of Structures: insertion( 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73732" name="Line 9"/>
          <p:cNvSpPr>
            <a:spLocks noChangeShapeType="1"/>
          </p:cNvSpPr>
          <p:nvPr/>
        </p:nvSpPr>
        <p:spPr bwMode="auto">
          <a:xfrm flipH="1">
            <a:off x="20574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Line 10"/>
          <p:cNvSpPr>
            <a:spLocks noChangeShapeType="1"/>
          </p:cNvSpPr>
          <p:nvPr/>
        </p:nvSpPr>
        <p:spPr bwMode="auto">
          <a:xfrm>
            <a:off x="2057400" y="3657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3400" y="32766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3400" y="35814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3400" y="38862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41910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33400" y="4495800"/>
            <a:ext cx="990600" cy="1219200"/>
            <a:chOff x="8001000" y="1905000"/>
            <a:chExt cx="990600" cy="12192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8001000" y="19050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001000" y="22098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01000" y="25146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8001000" y="28194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5" name="Straight Arrow Connector 14"/>
          <p:cNvCxnSpPr/>
          <p:nvPr/>
        </p:nvCxnSpPr>
        <p:spPr bwMode="auto">
          <a:xfrm>
            <a:off x="152400" y="4648200"/>
            <a:ext cx="3810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-6218" y="5334000"/>
            <a:ext cx="539618" cy="338554"/>
            <a:chOff x="-6218" y="5334000"/>
            <a:chExt cx="539618" cy="338554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152400" y="5334000"/>
              <a:ext cx="381000" cy="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" name="Rectangle 1"/>
            <p:cNvSpPr/>
            <p:nvPr/>
          </p:nvSpPr>
          <p:spPr>
            <a:xfrm>
              <a:off x="-6218" y="5334000"/>
              <a:ext cx="44595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Arial" pitchFamily="34" charset="0"/>
                  <a:cs typeface="Times New Roman" pitchFamily="18" charset="0"/>
                </a:rPr>
                <a:t>tail</a:t>
              </a:r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1111 L 3.33333E-6 0.0444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81481E-6 L -0.00382 0.0310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ChangeArrowheads="1"/>
          </p:cNvSpPr>
          <p:nvPr/>
        </p:nvSpPr>
        <p:spPr bwMode="auto">
          <a:xfrm>
            <a:off x="644525" y="725488"/>
            <a:ext cx="7902575" cy="572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5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search()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{    // print phone and email via name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char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sname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[30];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 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printf(“please enter the name to be searched for:\n”);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scanf("%s",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sname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); 	</a:t>
            </a:r>
            <a:r>
              <a:rPr lang="en-US" sz="25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</a:t>
            </a:r>
            <a:r>
              <a:rPr lang="en-US" sz="2500" dirty="0" err="1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sname</a:t>
            </a:r>
            <a:r>
              <a:rPr lang="en-US" sz="2500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 is an array, no &amp;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for (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=0;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&lt;tail;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++)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if (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2500" dirty="0" err="1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cmp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sname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[i].name)== 0) {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	printf("phone = %d\n",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].phone);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	printf("email = %s\n", 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].email);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	return i</a:t>
            </a:r>
            <a:r>
              <a:rPr lang="en-US" sz="2500" dirty="0" smtClean="0">
                <a:latin typeface="Arial" pitchFamily="34" charset="0"/>
                <a:cs typeface="Times New Roman" pitchFamily="18" charset="0"/>
              </a:rPr>
              <a:t>;	// return the index / position</a:t>
            </a: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printf("The name does not exist.\n");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return -1;</a:t>
            </a:r>
          </a:p>
          <a:p>
            <a:pPr marL="301625" indent="-301625" algn="just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81050" algn="l"/>
                <a:tab pos="1273175" algn="l"/>
                <a:tab pos="1687513" algn="l"/>
                <a:tab pos="3386138" algn="l"/>
                <a:tab pos="5321300" algn="l"/>
                <a:tab pos="5802313" algn="l"/>
              </a:tabLst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4755" name="Rectangle 5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Array of Structures: search( 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76200" y="3657600"/>
            <a:ext cx="1524000" cy="685800"/>
          </a:xfrm>
          <a:prstGeom prst="wedgeRoundRectCallout">
            <a:avLst>
              <a:gd name="adj1" fmla="val 61667"/>
              <a:gd name="adj2" fmla="val -104167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str</a:t>
            </a:r>
            <a:r>
              <a:rPr lang="en-US" sz="1800" dirty="0" err="1" smtClean="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case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cmp</a:t>
            </a:r>
            <a:r>
              <a:rPr lang="en-US" sz="1800" dirty="0" smtClean="0">
                <a:latin typeface="Arial" pitchFamily="34" charset="0"/>
                <a:cs typeface="Times New Roman" pitchFamily="18" charset="0"/>
              </a:rPr>
              <a:t> in </a:t>
            </a:r>
            <a:r>
              <a:rPr lang="en-US" sz="1800" dirty="0" err="1" smtClean="0">
                <a:latin typeface="Arial" pitchFamily="34" charset="0"/>
                <a:cs typeface="Times New Roman" pitchFamily="18" charset="0"/>
              </a:rPr>
              <a:t>gcc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609600" y="762000"/>
            <a:ext cx="8458200" cy="6027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delete()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{  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k;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k = search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();  // enter the name in search()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if (k == -1) {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printf("The name does not exist.\n"); return -1;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else {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for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=k;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&lt;tail;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++) {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strcpy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].name,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[i+1].name);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].phone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[i+1].phone;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strcpy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[i].email,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contactbook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[i+1].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email;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printf(</a:t>
            </a:r>
            <a:r>
              <a:rPr lang="en-US" dirty="0">
                <a:latin typeface="Arial" pitchFamily="34" charset="0"/>
              </a:rPr>
              <a:t>"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The index deleted is: %d\n</a:t>
            </a:r>
            <a:r>
              <a:rPr lang="en-US" dirty="0">
                <a:latin typeface="Arial" pitchFamily="34" charset="0"/>
              </a:rPr>
              <a:t>"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k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);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tail--;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return k;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marL="301625" indent="-301625" algn="just" defTabSz="966788">
              <a:lnSpc>
                <a:spcPct val="7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8975" algn="l"/>
                <a:tab pos="1027113" algn="l"/>
                <a:tab pos="1376363" algn="l"/>
                <a:tab pos="1716088" algn="l"/>
                <a:tab pos="3386138" algn="l"/>
                <a:tab pos="5321300" algn="l"/>
                <a:tab pos="5802313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1828800" y="80963"/>
            <a:ext cx="64944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Array of Structures: delete( )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724278" y="5498219"/>
            <a:ext cx="3581400" cy="1237593"/>
          </a:xfrm>
          <a:prstGeom prst="wedgeRoundRectCallout">
            <a:avLst>
              <a:gd name="adj1" fmla="val -40031"/>
              <a:gd name="adj2" fmla="val -27015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String operations with security</a:t>
            </a:r>
          </a:p>
          <a:p>
            <a:pPr>
              <a:lnSpc>
                <a:spcPts val="2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strcpy_s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strcmp_s</a:t>
            </a:r>
            <a:r>
              <a:rPr lang="en-US" sz="2000" dirty="0" smtClean="0"/>
              <a:t> are a new library function with security feature (see text 2.4.3)</a:t>
            </a:r>
            <a:endParaRPr lang="en-US" sz="20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724278" y="5498219"/>
            <a:ext cx="3581400" cy="1237593"/>
          </a:xfrm>
          <a:prstGeom prst="wedgeRoundRectCallout">
            <a:avLst>
              <a:gd name="adj1" fmla="val 33073"/>
              <a:gd name="adj2" fmla="val -377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String operations with security:</a:t>
            </a:r>
          </a:p>
          <a:p>
            <a:pPr>
              <a:lnSpc>
                <a:spcPts val="2000"/>
              </a:lnSpc>
            </a:pPr>
            <a:r>
              <a:rPr lang="en-US" sz="2000" dirty="0" err="1" smtClean="0">
                <a:solidFill>
                  <a:srgbClr val="0000FF"/>
                </a:solidFill>
              </a:rPr>
              <a:t>strcpy_s</a:t>
            </a:r>
            <a:r>
              <a:rPr lang="en-US" sz="2000" dirty="0" smtClean="0"/>
              <a:t>, </a:t>
            </a:r>
            <a:r>
              <a:rPr lang="en-US" sz="2000" dirty="0" err="1" smtClean="0">
                <a:solidFill>
                  <a:srgbClr val="0000FF"/>
                </a:solidFill>
              </a:rPr>
              <a:t>strcmp_s</a:t>
            </a:r>
            <a:r>
              <a:rPr lang="en-US" sz="2000" dirty="0" smtClean="0"/>
              <a:t> are a new library function with security feature (see text 2.4.3)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 bwMode="auto">
          <a:xfrm>
            <a:off x="8001000" y="6858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001000" y="9906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001000" y="1295400"/>
            <a:ext cx="990600" cy="304800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001000" y="1600200"/>
            <a:ext cx="990600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001000" y="1905000"/>
            <a:ext cx="990600" cy="1219200"/>
            <a:chOff x="8001000" y="1905000"/>
            <a:chExt cx="990600" cy="1219200"/>
          </a:xfrm>
        </p:grpSpPr>
        <p:sp>
          <p:nvSpPr>
            <p:cNvPr id="10" name="Rectangle 9"/>
            <p:cNvSpPr/>
            <p:nvPr/>
          </p:nvSpPr>
          <p:spPr bwMode="auto">
            <a:xfrm>
              <a:off x="8001000" y="19050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001000" y="22098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001000" y="25146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8001000" y="2819400"/>
              <a:ext cx="990600" cy="304800"/>
            </a:xfrm>
            <a:prstGeom prst="rect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4" name="Straight Arrow Connector 3"/>
          <p:cNvCxnSpPr>
            <a:endCxn id="9" idx="1"/>
          </p:cNvCxnSpPr>
          <p:nvPr/>
        </p:nvCxnSpPr>
        <p:spPr bwMode="auto">
          <a:xfrm>
            <a:off x="7467600" y="1752600"/>
            <a:ext cx="53340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3.33333E-6 L 3.33333E-6 -0.0444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-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61987" y="600075"/>
            <a:ext cx="8153400" cy="6130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scope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types; Basic 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Pointers, Arrays, and Strings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cs typeface="Times New Roman" pitchFamily="18" charset="0"/>
              </a:rPr>
              <a:t>Pointer and Constants, Enumeration, Struct of Arrays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Linked Lists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228600" y="3234875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86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563563"/>
          </a:xfrm>
        </p:spPr>
        <p:txBody>
          <a:bodyPr/>
          <a:lstStyle/>
          <a:p>
            <a:r>
              <a:rPr lang="en-US" sz="2600" dirty="0" smtClean="0"/>
              <a:t>The Name of an Array is the Initial Address of the Array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609600" y="995363"/>
            <a:ext cx="8016240" cy="341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6" rIns="91432" bIns="45716">
            <a:spAutoFit/>
          </a:bodyPr>
          <a:lstStyle/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	x = 5, *</a:t>
            </a:r>
            <a:r>
              <a:rPr lang="en-US" dirty="0" err="1">
                <a:latin typeface="Arial" pitchFamily="34" charset="0"/>
              </a:rPr>
              <a:t>xptr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	y[10], *</a:t>
            </a:r>
            <a:r>
              <a:rPr lang="en-US" dirty="0" err="1">
                <a:latin typeface="Arial" pitchFamily="34" charset="0"/>
              </a:rPr>
              <a:t>yptr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>
                <a:latin typeface="Arial" pitchFamily="34" charset="0"/>
              </a:rPr>
              <a:t>char	z[20], *</a:t>
            </a:r>
            <a:r>
              <a:rPr lang="en-US" dirty="0" err="1">
                <a:latin typeface="Arial" pitchFamily="34" charset="0"/>
              </a:rPr>
              <a:t>zptr</a:t>
            </a:r>
            <a:r>
              <a:rPr lang="en-US" dirty="0" smtClean="0">
                <a:latin typeface="Arial" pitchFamily="34" charset="0"/>
              </a:rPr>
              <a:t>;</a:t>
            </a:r>
          </a:p>
          <a:p>
            <a:pPr>
              <a:tabLst>
                <a:tab pos="852488" algn="l"/>
                <a:tab pos="1885950" algn="l"/>
              </a:tabLst>
            </a:pPr>
            <a:endParaRPr lang="en-US" dirty="0">
              <a:latin typeface="Arial" pitchFamily="34" charset="0"/>
            </a:endParaRP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xptr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&amp;x</a:t>
            </a:r>
            <a:r>
              <a:rPr lang="en-US" dirty="0">
                <a:latin typeface="Arial" pitchFamily="34" charset="0"/>
              </a:rPr>
              <a:t>;	// do not use</a:t>
            </a:r>
            <a:r>
              <a:rPr lang="en-US" b="1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xptr</a:t>
            </a:r>
            <a:r>
              <a:rPr lang="en-US" dirty="0">
                <a:latin typeface="Arial" pitchFamily="34" charset="0"/>
              </a:rPr>
              <a:t> = x; it is </a:t>
            </a:r>
            <a:r>
              <a:rPr lang="en-US" dirty="0" smtClean="0">
                <a:latin typeface="Arial" pitchFamily="34" charset="0"/>
              </a:rPr>
              <a:t>different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yptr</a:t>
            </a:r>
            <a:r>
              <a:rPr lang="en-US" dirty="0">
                <a:latin typeface="Arial" pitchFamily="34" charset="0"/>
              </a:rPr>
              <a:t> = y;	// do not use </a:t>
            </a:r>
            <a:r>
              <a:rPr lang="en-US" dirty="0" err="1">
                <a:latin typeface="Arial" pitchFamily="34" charset="0"/>
              </a:rPr>
              <a:t>yptr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&amp;</a:t>
            </a:r>
            <a:r>
              <a:rPr lang="en-US" dirty="0">
                <a:latin typeface="Arial" pitchFamily="34" charset="0"/>
              </a:rPr>
              <a:t>y;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yptr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&amp;</a:t>
            </a:r>
            <a:r>
              <a:rPr lang="en-US" dirty="0">
                <a:latin typeface="Arial" pitchFamily="34" charset="0"/>
              </a:rPr>
              <a:t>y[0</a:t>
            </a:r>
            <a:r>
              <a:rPr lang="en-US" dirty="0" smtClean="0">
                <a:latin typeface="Arial" pitchFamily="34" charset="0"/>
              </a:rPr>
              <a:t>];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zptr</a:t>
            </a:r>
            <a:r>
              <a:rPr lang="en-US" dirty="0">
                <a:latin typeface="Arial" pitchFamily="34" charset="0"/>
              </a:rPr>
              <a:t> = z; 	// do not use </a:t>
            </a:r>
            <a:r>
              <a:rPr lang="en-US" dirty="0" err="1">
                <a:latin typeface="Arial" pitchFamily="34" charset="0"/>
              </a:rPr>
              <a:t>zptr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&amp;</a:t>
            </a:r>
            <a:r>
              <a:rPr lang="en-US" dirty="0">
                <a:latin typeface="Arial" pitchFamily="34" charset="0"/>
              </a:rPr>
              <a:t>z;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latin typeface="Arial" pitchFamily="34" charset="0"/>
              </a:rPr>
              <a:t>zptr</a:t>
            </a:r>
            <a:r>
              <a:rPr lang="en-US" dirty="0">
                <a:latin typeface="Arial" pitchFamily="34" charset="0"/>
              </a:rPr>
              <a:t> =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&amp;</a:t>
            </a:r>
            <a:r>
              <a:rPr lang="en-US" dirty="0">
                <a:latin typeface="Arial" pitchFamily="34" charset="0"/>
              </a:rPr>
              <a:t>z[0</a:t>
            </a:r>
            <a:r>
              <a:rPr lang="en-US" dirty="0" smtClean="0">
                <a:latin typeface="Arial" pitchFamily="34" charset="0"/>
              </a:rPr>
              <a:t>];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6187693" y="4576286"/>
            <a:ext cx="2575307" cy="1200329"/>
            <a:chOff x="6187693" y="4576286"/>
            <a:chExt cx="2575307" cy="1200329"/>
          </a:xfrm>
        </p:grpSpPr>
        <p:grpSp>
          <p:nvGrpSpPr>
            <p:cNvPr id="3" name="Group 2"/>
            <p:cNvGrpSpPr/>
            <p:nvPr/>
          </p:nvGrpSpPr>
          <p:grpSpPr>
            <a:xfrm>
              <a:off x="6934200" y="4648200"/>
              <a:ext cx="1828800" cy="1128415"/>
              <a:chOff x="6934200" y="3810000"/>
              <a:chExt cx="1219200" cy="609600"/>
            </a:xfrm>
          </p:grpSpPr>
          <p:sp>
            <p:nvSpPr>
              <p:cNvPr id="2" name="Rectangle 1"/>
              <p:cNvSpPr/>
              <p:nvPr/>
            </p:nvSpPr>
            <p:spPr bwMode="auto">
              <a:xfrm>
                <a:off x="69342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70866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72390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73914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75438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76962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78486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001000" y="38100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69342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70866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72390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73914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75438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76962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78486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8001000" y="39624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69342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70866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72390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73914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5438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76962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8486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8001000" y="41148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69342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70866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72390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 bwMode="auto">
              <a:xfrm>
                <a:off x="73914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 bwMode="auto">
              <a:xfrm>
                <a:off x="75438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76962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 bwMode="auto">
              <a:xfrm>
                <a:off x="78486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 bwMode="auto">
              <a:xfrm>
                <a:off x="8001000" y="4267200"/>
                <a:ext cx="152400" cy="152400"/>
              </a:xfrm>
              <a:prstGeom prst="rect">
                <a:avLst/>
              </a:prstGeom>
              <a:solidFill>
                <a:srgbClr val="FFFF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>
            <a:xfrm>
              <a:off x="6187693" y="4576286"/>
              <a:ext cx="761747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rgbClr val="0000FF"/>
                  </a:solidFill>
                  <a:latin typeface="Arial" pitchFamily="34" charset="0"/>
                </a:rPr>
                <a:t>ma[0</a:t>
              </a:r>
              <a:r>
                <a:rPr lang="en-US" sz="1800" dirty="0" smtClean="0">
                  <a:solidFill>
                    <a:srgbClr val="0000FF"/>
                  </a:solidFill>
                  <a:latin typeface="Arial" pitchFamily="34" charset="0"/>
                </a:rPr>
                <a:t>]</a:t>
              </a:r>
            </a:p>
            <a:p>
              <a:r>
                <a:rPr lang="en-US" sz="1800" dirty="0" smtClean="0">
                  <a:solidFill>
                    <a:srgbClr val="0000FF"/>
                  </a:solidFill>
                  <a:latin typeface="Arial" pitchFamily="34" charset="0"/>
                </a:rPr>
                <a:t>ma[1]</a:t>
              </a:r>
              <a:endParaRPr lang="en-US" sz="1800" dirty="0"/>
            </a:p>
            <a:p>
              <a:r>
                <a:rPr lang="en-US" sz="1800" dirty="0" smtClean="0">
                  <a:solidFill>
                    <a:srgbClr val="0000FF"/>
                  </a:solidFill>
                  <a:latin typeface="Arial" pitchFamily="34" charset="0"/>
                </a:rPr>
                <a:t>ma[2]</a:t>
              </a:r>
              <a:endParaRPr lang="en-US" sz="1800" dirty="0"/>
            </a:p>
            <a:p>
              <a:r>
                <a:rPr lang="en-US" sz="1800" dirty="0" smtClean="0">
                  <a:solidFill>
                    <a:srgbClr val="0000FF"/>
                  </a:solidFill>
                  <a:latin typeface="Arial" pitchFamily="34" charset="0"/>
                </a:rPr>
                <a:t>ma[3]</a:t>
              </a:r>
              <a:endParaRPr lang="en-US" sz="1800" dirty="0"/>
            </a:p>
          </p:txBody>
        </p:sp>
      </p:grpSp>
      <p:sp>
        <p:nvSpPr>
          <p:cNvPr id="36" name="Rectangle 35"/>
          <p:cNvSpPr/>
          <p:nvPr/>
        </p:nvSpPr>
        <p:spPr>
          <a:xfrm>
            <a:off x="651131" y="4648200"/>
            <a:ext cx="531901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852488" algn="l"/>
                <a:tab pos="1885950" algn="l"/>
              </a:tabLst>
            </a:pPr>
            <a:r>
              <a:rPr lang="en-US" dirty="0" smtClean="0">
                <a:latin typeface="Arial" pitchFamily="34" charset="0"/>
              </a:rPr>
              <a:t>For </a:t>
            </a:r>
            <a:r>
              <a:rPr lang="en-US" dirty="0">
                <a:latin typeface="Arial" pitchFamily="34" charset="0"/>
              </a:rPr>
              <a:t>a 2D array: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>
                <a:latin typeface="Arial" pitchFamily="34" charset="0"/>
              </a:rPr>
              <a:t>char ma[4][8];		// char (ma[4])[8];</a:t>
            </a: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ma</a:t>
            </a:r>
            <a:r>
              <a:rPr lang="en-US" dirty="0">
                <a:latin typeface="Arial" pitchFamily="34" charset="0"/>
              </a:rPr>
              <a:t> is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</a:rPr>
              <a:t>not</a:t>
            </a:r>
            <a:r>
              <a:rPr lang="en-US" dirty="0">
                <a:latin typeface="Arial" pitchFamily="34" charset="0"/>
              </a:rPr>
              <a:t> the initial address. </a:t>
            </a:r>
            <a:r>
              <a:rPr lang="en-US" dirty="0" smtClean="0">
                <a:latin typeface="Arial" pitchFamily="34" charset="0"/>
              </a:rPr>
              <a:t>Use: </a:t>
            </a:r>
            <a:endParaRPr lang="en-US" dirty="0">
              <a:latin typeface="Arial" pitchFamily="34" charset="0"/>
            </a:endParaRP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>
                <a:solidFill>
                  <a:srgbClr val="0000FF"/>
                </a:solidFill>
                <a:latin typeface="Arial" pitchFamily="34" charset="0"/>
              </a:rPr>
              <a:t>ptr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 = &amp;ma[0][0];  or </a:t>
            </a:r>
            <a:endParaRPr lang="en-US" dirty="0" smtClean="0">
              <a:solidFill>
                <a:srgbClr val="0000FF"/>
              </a:solidFill>
              <a:latin typeface="Arial" pitchFamily="34" charset="0"/>
            </a:endParaRPr>
          </a:p>
          <a:p>
            <a:pPr>
              <a:tabLst>
                <a:tab pos="852488" algn="l"/>
                <a:tab pos="1885950" algn="l"/>
              </a:tabLst>
            </a:pPr>
            <a:r>
              <a:rPr lang="en-US" dirty="0" err="1" smtClean="0">
                <a:solidFill>
                  <a:srgbClr val="0000FF"/>
                </a:solidFill>
                <a:latin typeface="Arial" pitchFamily="34" charset="0"/>
              </a:rPr>
              <a:t>ptr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</a:rPr>
              <a:t>= ma[0];</a:t>
            </a:r>
          </a:p>
        </p:txBody>
      </p:sp>
    </p:spTree>
    <p:extLst>
      <p:ext uri="{BB962C8B-B14F-4D97-AF65-F5344CB8AC3E}">
        <p14:creationId xmlns:p14="http://schemas.microsoft.com/office/powerpoint/2010/main" val="411524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563563"/>
          </a:xfrm>
        </p:spPr>
        <p:txBody>
          <a:bodyPr/>
          <a:lstStyle/>
          <a:p>
            <a:r>
              <a:rPr lang="en-US" sz="2400" dirty="0" smtClean="0"/>
              <a:t>Pointer Type and </a:t>
            </a:r>
            <a:r>
              <a:rPr lang="en-US" sz="2400" dirty="0" smtClean="0">
                <a:latin typeface="Courier New" pitchFamily="49" charset="0"/>
              </a:rPr>
              <a:t>unsigned </a:t>
            </a:r>
            <a:r>
              <a:rPr lang="en-US" sz="2400" dirty="0" err="1" smtClean="0">
                <a:latin typeface="Courier New" pitchFamily="49" charset="0"/>
              </a:rPr>
              <a:t>int</a:t>
            </a:r>
            <a:r>
              <a:rPr lang="en-US" sz="2400" dirty="0" smtClean="0"/>
              <a:t> Type: Are they equivalent?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4988" y="685800"/>
            <a:ext cx="8609012" cy="4953000"/>
          </a:xfrm>
        </p:spPr>
        <p:txBody>
          <a:bodyPr/>
          <a:lstStyle/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</a:rPr>
              <a:t>stdio.h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void main() {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unsigned </a:t>
            </a:r>
            <a:r>
              <a:rPr lang="en-US" sz="1800" dirty="0" err="1" smtClean="0">
                <a:solidFill>
                  <a:schemeClr val="accent2"/>
                </a:solidFill>
                <a:latin typeface="Courier New" pitchFamily="49" charset="0"/>
              </a:rPr>
              <a:t>int</a:t>
            </a: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 n1 = 4, n2 = 8,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*pn1 = &amp;n1, *pn2 = &amp;n2;</a:t>
            </a:r>
            <a:endParaRPr lang="en-US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</a:rPr>
              <a:t>ptr</a:t>
            </a:r>
            <a:r>
              <a:rPr lang="en-US" sz="1800" dirty="0" smtClean="0">
                <a:latin typeface="Courier New" pitchFamily="49" charset="0"/>
              </a:rPr>
              <a:t>-size = %d, ",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(pn1)); </a:t>
            </a: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			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//1</a:t>
            </a:r>
            <a:endParaRPr lang="en-US" sz="1800" dirty="0" smtClean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</a:t>
            </a:r>
            <a:r>
              <a:rPr lang="en-US" sz="1800" dirty="0" err="1" smtClean="0">
                <a:latin typeface="Courier New" pitchFamily="49" charset="0"/>
              </a:rPr>
              <a:t>uint</a:t>
            </a:r>
            <a:r>
              <a:rPr lang="en-US" sz="1800" dirty="0" smtClean="0">
                <a:latin typeface="Courier New" pitchFamily="49" charset="0"/>
              </a:rPr>
              <a:t>-size = %d\n", </a:t>
            </a:r>
            <a:r>
              <a:rPr lang="en-US" sz="1800" dirty="0" err="1" smtClean="0">
                <a:latin typeface="Courier New" pitchFamily="49" charset="0"/>
              </a:rPr>
              <a:t>sizeof</a:t>
            </a:r>
            <a:r>
              <a:rPr lang="en-US" sz="1800" dirty="0" smtClean="0">
                <a:latin typeface="Courier New" pitchFamily="49" charset="0"/>
              </a:rPr>
              <a:t>(*pn1)); </a:t>
            </a:r>
            <a:r>
              <a:rPr lang="en-US" sz="1800" dirty="0" smtClean="0">
                <a:solidFill>
                  <a:srgbClr val="CC3300"/>
                </a:solidFill>
                <a:latin typeface="Courier New" pitchFamily="49" charset="0"/>
              </a:rPr>
              <a:t>		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</a:rPr>
              <a:t>//1</a:t>
            </a:r>
            <a:endParaRPr lang="en-US" sz="1800" dirty="0" smtClean="0">
              <a:latin typeface="Courier New" pitchFamily="49" charset="0"/>
            </a:endParaRP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("pn1 = %d, n1 = %d\n", pn1, *pn1);		//2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pn1 = pn1 + 2;	// can do addition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pn1 = pn1 - 1;	// can do subtraction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("pn1 = %d, n? = %d\n", pn1, *pn1);		//3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//	pn1 = pn1 * 2;	// will cause error if not comment out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solidFill>
                  <a:schemeClr val="accent2"/>
                </a:solidFill>
                <a:latin typeface="Courier New" pitchFamily="49" charset="0"/>
              </a:rPr>
              <a:t>//	pn1 = pn1 / 2;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("pn1 = %d, n? = %d\n", pn1, *pn1);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	</a:t>
            </a:r>
            <a:r>
              <a:rPr lang="en-US" sz="1800" dirty="0" err="1" smtClean="0">
                <a:latin typeface="Courier New" pitchFamily="49" charset="0"/>
              </a:rPr>
              <a:t>printf</a:t>
            </a:r>
            <a:r>
              <a:rPr lang="en-US" sz="1800" dirty="0" smtClean="0">
                <a:latin typeface="Courier New" pitchFamily="49" charset="0"/>
              </a:rPr>
              <a:t>("pn2 = %d, n2 = %d\n", pn2, *pn2);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tabLst>
                <a:tab pos="339725" algn="l"/>
              </a:tabLst>
            </a:pPr>
            <a:endParaRPr lang="en-US" sz="1800" dirty="0" smtClean="0">
              <a:latin typeface="Courier New" pitchFamily="49" charset="0"/>
            </a:endParaRPr>
          </a:p>
        </p:txBody>
      </p:sp>
      <p:pic>
        <p:nvPicPr>
          <p:cNvPr id="24884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181600"/>
            <a:ext cx="5105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Text Box 14"/>
          <p:cNvSpPr txBox="1">
            <a:spLocks noChangeArrowheads="1"/>
          </p:cNvSpPr>
          <p:nvPr/>
        </p:nvSpPr>
        <p:spPr bwMode="auto">
          <a:xfrm>
            <a:off x="1355725" y="5260975"/>
            <a:ext cx="7302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2" tIns="45716" rIns="91432" bIns="45716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latin typeface="Courier New" pitchFamily="49" charset="0"/>
              </a:rPr>
              <a:t>// 1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urier New" pitchFamily="49" charset="0"/>
              </a:rPr>
              <a:t>// 2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latin typeface="Courier New" pitchFamily="49" charset="0"/>
              </a:rPr>
              <a:t>// 3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52400" y="3581400"/>
            <a:ext cx="382588" cy="5334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72488" cy="990600"/>
          </a:xfrm>
        </p:spPr>
        <p:txBody>
          <a:bodyPr/>
          <a:lstStyle/>
          <a:p>
            <a:r>
              <a:rPr lang="en-US" sz="2800" smtClean="0"/>
              <a:t>Pointer Type and </a:t>
            </a:r>
            <a:r>
              <a:rPr lang="en-US" sz="2800" smtClean="0">
                <a:latin typeface="Courier New" pitchFamily="49" charset="0"/>
              </a:rPr>
              <a:t>unsigned int</a:t>
            </a:r>
            <a:r>
              <a:rPr lang="en-US" sz="2800" smtClean="0"/>
              <a:t> Type: </a:t>
            </a:r>
            <a:br>
              <a:rPr lang="en-US" sz="2800" smtClean="0"/>
            </a:br>
            <a:r>
              <a:rPr lang="en-US" sz="2800" smtClean="0"/>
              <a:t>Are they equivalent?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209675"/>
            <a:ext cx="8091487" cy="5495925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sz="2800" dirty="0" smtClean="0"/>
              <a:t>Pointer Type and </a:t>
            </a:r>
            <a:r>
              <a:rPr lang="en-US" sz="2800" dirty="0" smtClean="0">
                <a:latin typeface="Courier New" pitchFamily="49" charset="0"/>
              </a:rPr>
              <a:t>unsigned </a:t>
            </a:r>
            <a:r>
              <a:rPr lang="en-US" sz="2800" dirty="0" err="1" smtClean="0">
                <a:latin typeface="Courier New" pitchFamily="49" charset="0"/>
              </a:rPr>
              <a:t>int</a:t>
            </a:r>
            <a:r>
              <a:rPr lang="en-US" sz="2800" dirty="0" smtClean="0"/>
              <a:t> Type:</a:t>
            </a:r>
          </a:p>
          <a:p>
            <a:pPr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800" dirty="0" smtClean="0"/>
              <a:t>Have the same data range, e.g., from 0 to 2</a:t>
            </a:r>
            <a:r>
              <a:rPr lang="en-US" sz="2800" baseline="36000" dirty="0" smtClean="0"/>
              <a:t>32 </a:t>
            </a:r>
            <a:r>
              <a:rPr lang="en-US" sz="2800" dirty="0" smtClean="0"/>
              <a:t>- 1</a:t>
            </a:r>
            <a:endParaRPr lang="en-US" sz="2800" baseline="36000" dirty="0" smtClean="0"/>
          </a:p>
          <a:p>
            <a:pPr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800" dirty="0" smtClean="0"/>
              <a:t>Both support </a:t>
            </a:r>
            <a:r>
              <a:rPr lang="en-US" sz="2800" dirty="0" smtClean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/>
              <a:t> operations. However, the operations may have different meanings!</a:t>
            </a:r>
          </a:p>
          <a:p>
            <a:pPr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800" dirty="0" smtClean="0"/>
              <a:t>Pointer type does not support multiplication </a:t>
            </a:r>
            <a:r>
              <a:rPr lang="en-US" sz="2800" dirty="0" smtClean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 and division </a:t>
            </a:r>
            <a:r>
              <a:rPr lang="en-US" sz="2800" dirty="0" smtClean="0">
                <a:solidFill>
                  <a:srgbClr val="FF0000"/>
                </a:solidFill>
              </a:rPr>
              <a:t>/</a:t>
            </a:r>
          </a:p>
          <a:p>
            <a:pPr>
              <a:lnSpc>
                <a:spcPct val="115000"/>
              </a:lnSpc>
              <a:buFont typeface="Wingdings" pitchFamily="2" charset="2"/>
              <a:buChar char="§"/>
            </a:pPr>
            <a:r>
              <a:rPr lang="en-US" sz="2800" dirty="0" smtClean="0"/>
              <a:t>C/C++ allows coercion and casting between the two types as far as it makes some sense. However, some compiler, e.g., </a:t>
            </a:r>
            <a:br>
              <a:rPr lang="en-US" sz="2800" dirty="0" smtClean="0"/>
            </a:br>
            <a:r>
              <a:rPr lang="en-US" sz="2800" dirty="0" smtClean="0"/>
              <a:t>Visual Studio C compiler will give you a warning.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28600" y="602014"/>
            <a:ext cx="7983538" cy="6302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Most languages allow constants to be declared.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Implementation depends on the language and compiler.</a:t>
            </a:r>
          </a:p>
          <a:p>
            <a:pPr marL="730250" indent="-363538" defTabSz="966788">
              <a:lnSpc>
                <a:spcPct val="120000"/>
              </a:lnSpc>
              <a:buFontTx/>
              <a:buChar char="•"/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The compiler may at </a:t>
            </a:r>
            <a:r>
              <a:rPr lang="en-GB" dirty="0" smtClean="0">
                <a:cs typeface="Times New Roman" pitchFamily="18" charset="0"/>
              </a:rPr>
              <a:t>compilation </a:t>
            </a:r>
            <a:r>
              <a:rPr lang="en-GB" dirty="0">
                <a:cs typeface="Times New Roman" pitchFamily="18" charset="0"/>
              </a:rPr>
              <a:t>time substitute values for constant definitions -- faster execution, may fit in one instruction. The constant is defined by a macro.</a:t>
            </a:r>
          </a:p>
          <a:p>
            <a:pPr marL="730250" indent="-363538" defTabSz="966788">
              <a:lnSpc>
                <a:spcPct val="120000"/>
              </a:lnSpc>
              <a:buFontTx/>
              <a:buChar char="•"/>
              <a:tabLst>
                <a:tab pos="1449388" algn="l"/>
                <a:tab pos="2628900" algn="l"/>
              </a:tabLst>
            </a:pPr>
            <a:r>
              <a:rPr lang="en-US" dirty="0">
                <a:cs typeface="Times New Roman" pitchFamily="18" charset="0"/>
              </a:rPr>
              <a:t>A constant may be a </a:t>
            </a:r>
            <a:r>
              <a:rPr lang="en-US" dirty="0" smtClean="0">
                <a:cs typeface="Times New Roman" pitchFamily="18" charset="0"/>
              </a:rPr>
              <a:t>“variable” that the </a:t>
            </a:r>
            <a:r>
              <a:rPr lang="en-US" dirty="0">
                <a:cs typeface="Times New Roman" pitchFamily="18" charset="0"/>
              </a:rPr>
              <a:t>program cannot modify</a:t>
            </a:r>
            <a:r>
              <a:rPr lang="en-GB" dirty="0"/>
              <a:t> -- have to read memory: slower. C </a:t>
            </a:r>
            <a:r>
              <a:rPr lang="en-GB" i="1" dirty="0"/>
              <a:t>const</a:t>
            </a:r>
            <a:r>
              <a:rPr lang="en-GB" dirty="0"/>
              <a:t>.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In Ada:	</a:t>
            </a:r>
            <a:r>
              <a:rPr lang="en-GB" i="1" dirty="0">
                <a:latin typeface="Arial" pitchFamily="34" charset="0"/>
                <a:cs typeface="Times New Roman" pitchFamily="18" charset="0"/>
              </a:rPr>
              <a:t>I, J: constant Integer := 5;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Java:	</a:t>
            </a:r>
            <a:r>
              <a:rPr lang="en-GB" i="1" dirty="0">
                <a:latin typeface="Arial" pitchFamily="34" charset="0"/>
                <a:cs typeface="Times New Roman" pitchFamily="18" charset="0"/>
              </a:rPr>
              <a:t>final double </a:t>
            </a:r>
            <a:r>
              <a:rPr lang="en-GB" i="1" dirty="0">
                <a:latin typeface="Symbol" pitchFamily="18" charset="2"/>
                <a:cs typeface="Times New Roman" pitchFamily="18" charset="0"/>
              </a:rPr>
              <a:t>p</a:t>
            </a:r>
            <a:r>
              <a:rPr lang="en-GB" i="1" dirty="0">
                <a:latin typeface="Arial" pitchFamily="34" charset="0"/>
                <a:cs typeface="Times New Roman" pitchFamily="18" charset="0"/>
              </a:rPr>
              <a:t> = 3.14159265358979;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cs typeface="Times New Roman" pitchFamily="18" charset="0"/>
              </a:rPr>
              <a:t>In C:	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const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int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= 5, j = 9, </a:t>
            </a:r>
            <a:endParaRPr lang="en-GB" sz="2000" dirty="0" smtClean="0">
              <a:latin typeface="Arial" pitchFamily="34" charset="0"/>
              <a:cs typeface="Times New Roman" pitchFamily="18" charset="0"/>
            </a:endParaRP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GB" sz="2000" dirty="0" err="1" smtClean="0">
                <a:latin typeface="Arial" pitchFamily="34" charset="0"/>
                <a:cs typeface="Times New Roman" pitchFamily="18" charset="0"/>
              </a:rPr>
              <a:t>const</a:t>
            </a:r>
            <a:r>
              <a:rPr lang="en-GB" sz="2000" dirty="0" smtClean="0">
                <a:latin typeface="Arial" pitchFamily="34" charset="0"/>
                <a:cs typeface="Times New Roman" pitchFamily="18" charset="0"/>
              </a:rPr>
              <a:t> double pi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= 3.14159265358979;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const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char x = 'a', y = 's';</a:t>
            </a:r>
          </a:p>
          <a:p>
            <a:pPr marL="730250" indent="-363538" defTabSz="966788">
              <a:lnSpc>
                <a:spcPct val="120000"/>
              </a:lnSpc>
              <a:tabLst>
                <a:tab pos="1449388" algn="l"/>
                <a:tab pos="2628900" algn="l"/>
              </a:tabLst>
            </a:pPr>
            <a:r>
              <a:rPr lang="en-GB" dirty="0">
                <a:latin typeface="Arial" pitchFamily="34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GB" dirty="0">
                <a:latin typeface="Arial" pitchFamily="34" charset="0"/>
                <a:cs typeface="Times New Roman" pitchFamily="18" charset="0"/>
              </a:rPr>
              <a:t>	j</a:t>
            </a:r>
            <a:r>
              <a:rPr lang="en-GB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dirty="0">
                <a:latin typeface="Arial" pitchFamily="34" charset="0"/>
                <a:cs typeface="Times New Roman" pitchFamily="18" charset="0"/>
              </a:rPr>
              <a:t>= j</a:t>
            </a:r>
            <a:r>
              <a:rPr lang="en-GB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dirty="0">
                <a:latin typeface="Arial" pitchFamily="34" charset="0"/>
                <a:cs typeface="Times New Roman" pitchFamily="18" charset="0"/>
              </a:rPr>
              <a:t>+ </a:t>
            </a:r>
            <a:r>
              <a:rPr lang="en-GB" dirty="0" smtClean="0">
                <a:latin typeface="Arial" pitchFamily="34" charset="0"/>
                <a:cs typeface="Times New Roman" pitchFamily="18" charset="0"/>
              </a:rPr>
              <a:t>1;</a:t>
            </a:r>
            <a:r>
              <a:rPr lang="en-GB" dirty="0">
                <a:latin typeface="Arial" pitchFamily="34" charset="0"/>
                <a:cs typeface="Times New Roman" pitchFamily="18" charset="0"/>
              </a:rPr>
              <a:t>	will cause a compilation error!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65150" y="7620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Constants in C/C++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4572000"/>
            <a:ext cx="3371850" cy="1552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457200" y="914400"/>
            <a:ext cx="8229600" cy="254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stdio.h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&gt;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main()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{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5;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*j;		// j is a pointer to an integer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+ 2;	</a:t>
            </a:r>
            <a:r>
              <a:rPr lang="en-GB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 What would happen? Why?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65150" y="134938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Example of Constants in C/C++ 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57200" y="3814763"/>
            <a:ext cx="8229600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j = &amp;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;	// assign the address of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to j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%d\n",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);	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/*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= 5 */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*j = *j + 2;	 </a:t>
            </a:r>
            <a:r>
              <a:rPr lang="en-GB" dirty="0">
                <a:solidFill>
                  <a:schemeClr val="accent1"/>
                </a:solidFill>
                <a:latin typeface="Arial" pitchFamily="34" charset="0"/>
                <a:cs typeface="Times New Roman" pitchFamily="18" charset="0"/>
              </a:rPr>
              <a:t>// What would happen? Why?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No compilation error. Pure software protection.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("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 = %d\n", </a:t>
            </a:r>
            <a:r>
              <a:rPr lang="en-US" dirty="0" err="1">
                <a:solidFill>
                  <a:srgbClr val="000000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); 	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/* 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= 7 */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	return 0;</a:t>
            </a:r>
          </a:p>
          <a:p>
            <a:pPr marL="730250" indent="-363538" defTabSz="966788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49388" algn="l"/>
                <a:tab pos="3427413" algn="l"/>
              </a:tabLst>
            </a:pPr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76200"/>
            <a:ext cx="7807325" cy="561975"/>
          </a:xfrm>
        </p:spPr>
        <p:txBody>
          <a:bodyPr/>
          <a:lstStyle/>
          <a:p>
            <a:r>
              <a:rPr lang="en-US" sz="3400" smtClean="0">
                <a:solidFill>
                  <a:schemeClr val="accent2"/>
                </a:solidFill>
                <a:cs typeface="Times New Roman" pitchFamily="18" charset="0"/>
              </a:rPr>
              <a:t>Constants in C/C++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534988" y="684212"/>
            <a:ext cx="8151812" cy="637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pPr marL="228600" indent="-228600">
              <a:lnSpc>
                <a:spcPct val="120000"/>
              </a:lnSpc>
              <a:buFontTx/>
              <a:buChar char="•"/>
            </a:pPr>
            <a:r>
              <a:rPr lang="en-US" dirty="0"/>
              <a:t>A constant defined by </a:t>
            </a:r>
            <a:r>
              <a:rPr lang="en-US" i="1" dirty="0" err="1"/>
              <a:t>const</a:t>
            </a:r>
            <a:r>
              <a:rPr lang="en-US" dirty="0"/>
              <a:t> is actually a variable: </a:t>
            </a:r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/>
              <a:t>It has memory allocated. </a:t>
            </a:r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/>
              <a:t>You can use the &amp; function to find its address.</a:t>
            </a:r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/>
              <a:t>It can be modified. </a:t>
            </a:r>
          </a:p>
          <a:p>
            <a:pPr marL="228600" indent="-228600">
              <a:lnSpc>
                <a:spcPct val="120000"/>
              </a:lnSpc>
              <a:buFontTx/>
              <a:buChar char="•"/>
            </a:pPr>
            <a:r>
              <a:rPr lang="en-US" dirty="0"/>
              <a:t>Compiler protection is </a:t>
            </a:r>
            <a:r>
              <a:rPr lang="en-US" dirty="0" smtClean="0"/>
              <a:t>used for </a:t>
            </a:r>
            <a:r>
              <a:rPr lang="en-US" i="1" dirty="0" err="1" smtClean="0"/>
              <a:t>const</a:t>
            </a:r>
            <a:r>
              <a:rPr lang="en-US" dirty="0" smtClean="0"/>
              <a:t> variable. </a:t>
            </a:r>
            <a:endParaRPr lang="en-US" dirty="0"/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/>
              <a:t>A compilation error will occur if you try to modify.</a:t>
            </a:r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/>
              <a:t>If you can get around the compiler, e.g., using an alias, you can modify a constant. </a:t>
            </a:r>
            <a:endParaRPr lang="en-US" sz="2000" dirty="0" smtClean="0"/>
          </a:p>
          <a:p>
            <a:pPr marL="571500" lvl="1" indent="-228600">
              <a:lnSpc>
                <a:spcPct val="120000"/>
              </a:lnSpc>
              <a:buFontTx/>
              <a:buChar char="­"/>
            </a:pPr>
            <a:r>
              <a:rPr lang="en-US" sz="2000" dirty="0" smtClean="0"/>
              <a:t>It </a:t>
            </a:r>
            <a:r>
              <a:rPr lang="en-US" sz="2000" dirty="0"/>
              <a:t>is not a good programming </a:t>
            </a:r>
            <a:r>
              <a:rPr lang="en-US" sz="2000" dirty="0" smtClean="0"/>
              <a:t>practice to do so!</a:t>
            </a:r>
          </a:p>
          <a:p>
            <a:pPr marL="228600" indent="-228600">
              <a:lnSpc>
                <a:spcPct val="120000"/>
              </a:lnSpc>
              <a:buFontTx/>
              <a:buChar char="•"/>
            </a:pPr>
            <a:r>
              <a:rPr lang="en-US" dirty="0"/>
              <a:t>Constant defined by macro (#define max 20) is not modifiable</a:t>
            </a:r>
            <a:r>
              <a:rPr lang="en-US" dirty="0" smtClean="0"/>
              <a:t>.</a:t>
            </a:r>
          </a:p>
          <a:p>
            <a:pPr marL="228600" indent="-228600">
              <a:lnSpc>
                <a:spcPct val="120000"/>
              </a:lnSpc>
              <a:buFontTx/>
              <a:buChar char="•"/>
            </a:pPr>
            <a:r>
              <a:rPr lang="en-US" dirty="0" smtClean="0"/>
              <a:t>When you declare an array, which is valid?</a:t>
            </a:r>
          </a:p>
          <a:p>
            <a:pPr marL="685800" lvl="1" indent="-228600">
              <a:lnSpc>
                <a:spcPct val="120000"/>
              </a:lnSpc>
              <a:buFontTx/>
              <a:buChar char="•"/>
            </a:pPr>
            <a:r>
              <a:rPr lang="en-US" sz="2000" dirty="0" err="1"/>
              <a:t>c</a:t>
            </a:r>
            <a:r>
              <a:rPr lang="en-US" sz="2000" dirty="0" err="1" smtClean="0"/>
              <a:t>onst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 max = 20; </a:t>
            </a:r>
            <a:br>
              <a:rPr lang="en-US" sz="2000" dirty="0" smtClean="0"/>
            </a:br>
            <a:r>
              <a:rPr lang="en-US" sz="2000" dirty="0" smtClean="0"/>
              <a:t>char a[max];	// Visual Studio throws a compilation error</a:t>
            </a:r>
          </a:p>
          <a:p>
            <a:pPr marL="685800" lvl="1" indent="-228600">
              <a:buFontTx/>
              <a:buChar char="•"/>
            </a:pPr>
            <a:r>
              <a:rPr lang="en-US" sz="2000" dirty="0" smtClean="0"/>
              <a:t>#define max 20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char b[max];	// Works for all environments: VS and GCC</a:t>
            </a:r>
            <a:endParaRPr lang="en-US" sz="2000" dirty="0"/>
          </a:p>
          <a:p>
            <a:pPr marL="685800" lvl="1" indent="-228600">
              <a:lnSpc>
                <a:spcPct val="120000"/>
              </a:lnSpc>
              <a:buFontTx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Typedef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96900" y="804863"/>
            <a:ext cx="8112125" cy="6040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b="1" dirty="0">
                <a:latin typeface="Arial" pitchFamily="34" charset="0"/>
              </a:rPr>
              <a:t>typedef</a:t>
            </a:r>
            <a:r>
              <a:rPr lang="en-US" dirty="0">
                <a:latin typeface="Arial" pitchFamily="34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typename</a:t>
            </a:r>
            <a:r>
              <a:rPr lang="en-US" dirty="0">
                <a:latin typeface="Arial" pitchFamily="34" charset="0"/>
              </a:rPr>
              <a:t>  </a:t>
            </a:r>
            <a:r>
              <a:rPr lang="en-US" dirty="0" err="1">
                <a:latin typeface="Arial" pitchFamily="34" charset="0"/>
              </a:rPr>
              <a:t>newname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/>
              <a:t>introduces a new name that becomes a synonym for the type given by the </a:t>
            </a:r>
            <a:r>
              <a:rPr lang="en-US" dirty="0" err="1">
                <a:solidFill>
                  <a:schemeClr val="accent2"/>
                </a:solidFill>
              </a:rPr>
              <a:t>typename</a:t>
            </a:r>
            <a:r>
              <a:rPr lang="en-US" b="1" dirty="0"/>
              <a:t> </a:t>
            </a:r>
            <a:r>
              <a:rPr lang="en-US" dirty="0"/>
              <a:t>portion of the declaration</a:t>
            </a:r>
            <a:r>
              <a:rPr lang="en-US" sz="2500" dirty="0">
                <a:cs typeface="Times New Roman" pitchFamily="18" charset="0"/>
              </a:rPr>
              <a:t>.</a:t>
            </a:r>
          </a:p>
          <a:p>
            <a:pPr algn="just"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typedef 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boolean;</a:t>
            </a: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main() {</a:t>
            </a: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boolean</a:t>
            </a:r>
            <a:r>
              <a:rPr lang="en-US" dirty="0">
                <a:latin typeface="Arial" pitchFamily="34" charset="0"/>
              </a:rPr>
              <a:t> x = 0; 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counter</a:t>
            </a: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	if (x </a:t>
            </a:r>
            <a:r>
              <a:rPr lang="en-US" dirty="0" smtClean="0">
                <a:latin typeface="Arial" pitchFamily="34" charset="0"/>
              </a:rPr>
              <a:t>== 0</a:t>
            </a:r>
            <a:r>
              <a:rPr lang="en-US" dirty="0">
                <a:latin typeface="Arial" pitchFamily="34" charset="0"/>
              </a:rPr>
              <a:t>) counter++;</a:t>
            </a: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  <a:p>
            <a:pPr defTabSz="966788">
              <a:lnSpc>
                <a:spcPct val="110000"/>
              </a:lnSpc>
              <a:tabLst>
                <a:tab pos="846138" algn="l"/>
                <a:tab pos="1155700" algn="l"/>
              </a:tabLst>
            </a:pPr>
            <a:endParaRPr lang="en-US" dirty="0">
              <a:latin typeface="Arial" pitchFamily="34" charset="0"/>
            </a:endParaRPr>
          </a:p>
          <a:p>
            <a:pPr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typedef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char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FlagType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66788">
              <a:tabLst>
                <a:tab pos="846138" algn="l"/>
                <a:tab pos="1155700" algn="l"/>
              </a:tabLst>
            </a:pP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main() {</a:t>
            </a:r>
          </a:p>
          <a:p>
            <a:pPr defTabSz="966788">
              <a:tabLst>
                <a:tab pos="846138" algn="l"/>
                <a:tab pos="11557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FlagType</a:t>
            </a:r>
            <a:r>
              <a:rPr lang="en-US" dirty="0">
                <a:latin typeface="Arial" pitchFamily="34" charset="0"/>
              </a:rPr>
              <a:t> x = '\0'; </a:t>
            </a:r>
          </a:p>
          <a:p>
            <a:pPr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	…</a:t>
            </a:r>
          </a:p>
          <a:p>
            <a:pPr defTabSz="966788">
              <a:tabLst>
                <a:tab pos="846138" algn="l"/>
                <a:tab pos="1155700" algn="l"/>
              </a:tabLst>
            </a:pPr>
            <a:r>
              <a:rPr lang="en-US" dirty="0">
                <a:latin typeface="Arial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34943</TotalTime>
  <Words>935</Words>
  <Application>Microsoft Office PowerPoint</Application>
  <PresentationFormat>Letter Paper (8.5x11 in)</PresentationFormat>
  <Paragraphs>321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The Name of an Array is the Initial Address of the Array</vt:lpstr>
      <vt:lpstr>Pointer Type and unsigned int Type: Are they equivalent?</vt:lpstr>
      <vt:lpstr>Pointer Type and unsigned int Type:  Are they equivalent?</vt:lpstr>
      <vt:lpstr>PowerPoint Presentation</vt:lpstr>
      <vt:lpstr>PowerPoint Presentation</vt:lpstr>
      <vt:lpstr>Constants in C/C++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2287</cp:revision>
  <cp:lastPrinted>2014-09-26T18:58:25Z</cp:lastPrinted>
  <dcterms:created xsi:type="dcterms:W3CDTF">2000-01-15T20:24:49Z</dcterms:created>
  <dcterms:modified xsi:type="dcterms:W3CDTF">2019-09-24T17:55:28Z</dcterms:modified>
</cp:coreProperties>
</file>