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66" r:id="rId2"/>
    <p:sldId id="567" r:id="rId3"/>
    <p:sldId id="365" r:id="rId4"/>
    <p:sldId id="557" r:id="rId5"/>
    <p:sldId id="348" r:id="rId6"/>
    <p:sldId id="431" r:id="rId7"/>
    <p:sldId id="432" r:id="rId8"/>
    <p:sldId id="478" r:id="rId9"/>
    <p:sldId id="349" r:id="rId10"/>
    <p:sldId id="477" r:id="rId11"/>
    <p:sldId id="476" r:id="rId12"/>
    <p:sldId id="520" r:id="rId13"/>
    <p:sldId id="512" r:id="rId14"/>
    <p:sldId id="513" r:id="rId15"/>
    <p:sldId id="517" r:id="rId16"/>
    <p:sldId id="568" r:id="rId17"/>
    <p:sldId id="350" r:id="rId18"/>
    <p:sldId id="351" r:id="rId19"/>
    <p:sldId id="433" r:id="rId20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FFCC"/>
    <a:srgbClr val="0066CC"/>
    <a:srgbClr val="CC33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8" autoAdjust="0"/>
    <p:restoredTop sz="94522" autoAdjust="0"/>
  </p:normalViewPr>
  <p:slideViewPr>
    <p:cSldViewPr>
      <p:cViewPr varScale="1">
        <p:scale>
          <a:sx n="72" d="100"/>
          <a:sy n="72" d="100"/>
        </p:scale>
        <p:origin x="62" y="125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32351" y="4561597"/>
            <a:ext cx="5850498" cy="431848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0" tIns="45714" rIns="91430" bIns="45714"/>
          <a:lstStyle/>
          <a:p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43343" y="9119908"/>
            <a:ext cx="3170196" cy="47964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0" tIns="45714" rIns="91430" bIns="45714"/>
          <a:lstStyle/>
          <a:p>
            <a:fld id="{7CE9A452-0D7C-4512-A19D-764D375EED0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7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2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10/1/2019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149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</a:t>
            </a:r>
            <a:r>
              <a:rPr lang="en-US" sz="3200" dirty="0" smtClean="0">
                <a:solidFill>
                  <a:schemeClr val="accent2"/>
                </a:solidFill>
              </a:rPr>
              <a:t>C/C++</a:t>
            </a:r>
            <a:endParaRPr lang="en-US" sz="3800" b="1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12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Linked List </a:t>
            </a: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Reading: Textbook Sections 2.5.4 and 2.7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5966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1"/>
            <a:ext cx="8763000" cy="7620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600" dirty="0" smtClean="0"/>
              <a:t>Delete a Node at an Arbitrary Position (Three Possibilities)</a:t>
            </a:r>
          </a:p>
        </p:txBody>
      </p:sp>
      <p:grpSp>
        <p:nvGrpSpPr>
          <p:cNvPr id="83971" name="Group 3"/>
          <p:cNvGrpSpPr>
            <a:grpSpLocks/>
          </p:cNvGrpSpPr>
          <p:nvPr/>
        </p:nvGrpSpPr>
        <p:grpSpPr bwMode="auto">
          <a:xfrm>
            <a:off x="933450" y="5353050"/>
            <a:ext cx="1662113" cy="1022350"/>
            <a:chOff x="1776" y="1930"/>
            <a:chExt cx="384" cy="384"/>
          </a:xfrm>
        </p:grpSpPr>
        <p:sp>
          <p:nvSpPr>
            <p:cNvPr id="84036" name="Rectangle 4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>
                  <a:latin typeface="Courier New" pitchFamily="49" charset="0"/>
                </a:rPr>
                <a:t>H</a:t>
              </a:r>
              <a:r>
                <a:rPr lang="en-US" sz="1600" dirty="0" smtClean="0">
                  <a:latin typeface="Courier New" pitchFamily="49" charset="0"/>
                </a:rPr>
                <a:t>ana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37" name="Rectangle 5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84038" name="Rectangle 6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hana@mail.net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39" name="Rectangle 7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83972" name="Group 8"/>
          <p:cNvGrpSpPr>
            <a:grpSpLocks/>
          </p:cNvGrpSpPr>
          <p:nvPr/>
        </p:nvGrpSpPr>
        <p:grpSpPr bwMode="auto">
          <a:xfrm>
            <a:off x="3062288" y="5353050"/>
            <a:ext cx="1662112" cy="1022350"/>
            <a:chOff x="1776" y="1930"/>
            <a:chExt cx="384" cy="384"/>
          </a:xfrm>
        </p:grpSpPr>
        <p:sp>
          <p:nvSpPr>
            <p:cNvPr id="84032" name="Rectangle 9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84033" name="Rectangle 10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84034" name="Rectangle 11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jon@mail.net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35" name="Rectangle 12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latin typeface="Courier New" pitchFamily="49" charset="0"/>
              </a:endParaRPr>
            </a:p>
          </p:txBody>
        </p:sp>
      </p:grpSp>
      <p:sp>
        <p:nvSpPr>
          <p:cNvPr id="83973" name="Freeform 13"/>
          <p:cNvSpPr>
            <a:spLocks/>
          </p:cNvSpPr>
          <p:nvPr/>
        </p:nvSpPr>
        <p:spPr bwMode="auto">
          <a:xfrm>
            <a:off x="2339975" y="5481638"/>
            <a:ext cx="722313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74" name="Line 14"/>
          <p:cNvSpPr>
            <a:spLocks noChangeShapeType="1"/>
          </p:cNvSpPr>
          <p:nvPr/>
        </p:nvSpPr>
        <p:spPr bwMode="auto">
          <a:xfrm>
            <a:off x="422275" y="548163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75" name="Text Box 15"/>
          <p:cNvSpPr txBox="1">
            <a:spLocks noChangeArrowheads="1"/>
          </p:cNvSpPr>
          <p:nvPr/>
        </p:nvSpPr>
        <p:spPr bwMode="auto">
          <a:xfrm>
            <a:off x="0" y="5473700"/>
            <a:ext cx="674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head</a:t>
            </a:r>
          </a:p>
        </p:txBody>
      </p: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5195888" y="5321300"/>
            <a:ext cx="1662112" cy="1022350"/>
            <a:chOff x="3273" y="3352"/>
            <a:chExt cx="1047" cy="644"/>
          </a:xfrm>
        </p:grpSpPr>
        <p:sp>
          <p:nvSpPr>
            <p:cNvPr id="84028" name="Rectangle 16"/>
            <p:cNvSpPr>
              <a:spLocks noChangeArrowheads="1"/>
            </p:cNvSpPr>
            <p:nvPr/>
          </p:nvSpPr>
          <p:spPr bwMode="auto">
            <a:xfrm>
              <a:off x="3273" y="3352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Tam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29" name="Rectangle 17"/>
            <p:cNvSpPr>
              <a:spLocks noChangeArrowheads="1"/>
            </p:cNvSpPr>
            <p:nvPr/>
          </p:nvSpPr>
          <p:spPr bwMode="auto">
            <a:xfrm>
              <a:off x="3273" y="3513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1122667</a:t>
              </a:r>
            </a:p>
          </p:txBody>
        </p:sp>
        <p:sp>
          <p:nvSpPr>
            <p:cNvPr id="84030" name="Rectangle 18"/>
            <p:cNvSpPr>
              <a:spLocks noChangeArrowheads="1"/>
            </p:cNvSpPr>
            <p:nvPr/>
          </p:nvSpPr>
          <p:spPr bwMode="auto">
            <a:xfrm>
              <a:off x="3273" y="3674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tam@mail.net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31" name="Rectangle 19"/>
            <p:cNvSpPr>
              <a:spLocks noChangeArrowheads="1"/>
            </p:cNvSpPr>
            <p:nvPr/>
          </p:nvSpPr>
          <p:spPr bwMode="auto">
            <a:xfrm>
              <a:off x="3273" y="3835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latin typeface="Courier New" pitchFamily="49" charset="0"/>
              </a:endParaRPr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212975" y="4778375"/>
            <a:ext cx="835025" cy="611188"/>
            <a:chOff x="242" y="954"/>
            <a:chExt cx="526" cy="385"/>
          </a:xfrm>
        </p:grpSpPr>
        <p:sp>
          <p:nvSpPr>
            <p:cNvPr id="84026" name="Text Box 23"/>
            <p:cNvSpPr txBox="1">
              <a:spLocks noChangeArrowheads="1"/>
            </p:cNvSpPr>
            <p:nvPr/>
          </p:nvSpPr>
          <p:spPr bwMode="auto">
            <a:xfrm>
              <a:off x="242" y="95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>
                  <a:latin typeface="Courier New" pitchFamily="49" charset="0"/>
                  <a:ea typeface="Arial Unicode MS" pitchFamily="34" charset="-128"/>
                  <a:cs typeface="Arial Unicode MS" pitchFamily="34" charset="-128"/>
                  <a:sym typeface="Wingdings" pitchFamily="2" charset="2"/>
                </a:rPr>
                <a:t>b</a:t>
              </a:r>
              <a:endParaRPr lang="en-US" sz="1600">
                <a:latin typeface="Courier New" pitchFamily="49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4027" name="Line 24"/>
            <p:cNvSpPr>
              <a:spLocks noChangeShapeType="1"/>
            </p:cNvSpPr>
            <p:nvPr/>
          </p:nvSpPr>
          <p:spPr bwMode="auto">
            <a:xfrm>
              <a:off x="446" y="1097"/>
              <a:ext cx="3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978" name="Rectangle 26"/>
          <p:cNvSpPr>
            <a:spLocks noChangeArrowheads="1"/>
          </p:cNvSpPr>
          <p:nvPr/>
        </p:nvSpPr>
        <p:spPr bwMode="auto">
          <a:xfrm>
            <a:off x="7329488" y="5383212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Zac</a:t>
            </a:r>
          </a:p>
        </p:txBody>
      </p:sp>
      <p:sp>
        <p:nvSpPr>
          <p:cNvPr id="83979" name="Rectangle 27"/>
          <p:cNvSpPr>
            <a:spLocks noChangeArrowheads="1"/>
          </p:cNvSpPr>
          <p:nvPr/>
        </p:nvSpPr>
        <p:spPr bwMode="auto">
          <a:xfrm>
            <a:off x="7329488" y="563403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1122889</a:t>
            </a:r>
          </a:p>
        </p:txBody>
      </p:sp>
      <p:sp>
        <p:nvSpPr>
          <p:cNvPr id="83980" name="Rectangle 28"/>
          <p:cNvSpPr>
            <a:spLocks noChangeArrowheads="1"/>
          </p:cNvSpPr>
          <p:nvPr/>
        </p:nvSpPr>
        <p:spPr bwMode="auto">
          <a:xfrm>
            <a:off x="7329488" y="588962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lee@mail.net</a:t>
            </a:r>
          </a:p>
        </p:txBody>
      </p:sp>
      <p:sp>
        <p:nvSpPr>
          <p:cNvPr id="83981" name="Rectangle 29"/>
          <p:cNvSpPr>
            <a:spLocks noChangeArrowheads="1"/>
          </p:cNvSpPr>
          <p:nvPr/>
        </p:nvSpPr>
        <p:spPr bwMode="auto">
          <a:xfrm>
            <a:off x="7329488" y="614521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0</a:t>
            </a:r>
          </a:p>
        </p:txBody>
      </p:sp>
      <p:sp>
        <p:nvSpPr>
          <p:cNvPr id="303138" name="Freeform 34"/>
          <p:cNvSpPr>
            <a:spLocks/>
          </p:cNvSpPr>
          <p:nvPr/>
        </p:nvSpPr>
        <p:spPr bwMode="auto">
          <a:xfrm>
            <a:off x="6638925" y="5454650"/>
            <a:ext cx="690563" cy="76676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3139" name="Freeform 35"/>
          <p:cNvSpPr>
            <a:spLocks/>
          </p:cNvSpPr>
          <p:nvPr/>
        </p:nvSpPr>
        <p:spPr bwMode="auto">
          <a:xfrm>
            <a:off x="4510088" y="5473700"/>
            <a:ext cx="685800" cy="76676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84" name="Rectangle 46"/>
          <p:cNvSpPr>
            <a:spLocks noChangeArrowheads="1"/>
          </p:cNvSpPr>
          <p:nvPr/>
        </p:nvSpPr>
        <p:spPr bwMode="auto">
          <a:xfrm>
            <a:off x="3062288" y="126365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Zac</a:t>
            </a:r>
          </a:p>
        </p:txBody>
      </p:sp>
      <p:sp>
        <p:nvSpPr>
          <p:cNvPr id="83985" name="Rectangle 47"/>
          <p:cNvSpPr>
            <a:spLocks noChangeArrowheads="1"/>
          </p:cNvSpPr>
          <p:nvPr/>
        </p:nvSpPr>
        <p:spPr bwMode="auto">
          <a:xfrm>
            <a:off x="3062288" y="151923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1122889</a:t>
            </a:r>
          </a:p>
        </p:txBody>
      </p:sp>
      <p:sp>
        <p:nvSpPr>
          <p:cNvPr id="83986" name="Rectangle 48"/>
          <p:cNvSpPr>
            <a:spLocks noChangeArrowheads="1"/>
          </p:cNvSpPr>
          <p:nvPr/>
        </p:nvSpPr>
        <p:spPr bwMode="auto">
          <a:xfrm>
            <a:off x="3062288" y="177482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lee@mail.net</a:t>
            </a:r>
          </a:p>
        </p:txBody>
      </p:sp>
      <p:sp>
        <p:nvSpPr>
          <p:cNvPr id="83987" name="Rectangle 49"/>
          <p:cNvSpPr>
            <a:spLocks noChangeArrowheads="1"/>
          </p:cNvSpPr>
          <p:nvPr/>
        </p:nvSpPr>
        <p:spPr bwMode="auto">
          <a:xfrm>
            <a:off x="3062288" y="203041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endParaRPr lang="en-US" sz="1600">
              <a:latin typeface="Courier New" pitchFamily="49" charset="0"/>
            </a:endParaRPr>
          </a:p>
        </p:txBody>
      </p: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928688" y="1206500"/>
            <a:ext cx="2133600" cy="1022350"/>
            <a:chOff x="585" y="952"/>
            <a:chExt cx="1344" cy="644"/>
          </a:xfrm>
        </p:grpSpPr>
        <p:sp>
          <p:nvSpPr>
            <p:cNvPr id="84021" name="Rectangle 42"/>
            <p:cNvSpPr>
              <a:spLocks noChangeArrowheads="1"/>
            </p:cNvSpPr>
            <p:nvPr/>
          </p:nvSpPr>
          <p:spPr bwMode="auto">
            <a:xfrm>
              <a:off x="585" y="952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Tam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22" name="Rectangle 43"/>
            <p:cNvSpPr>
              <a:spLocks noChangeArrowheads="1"/>
            </p:cNvSpPr>
            <p:nvPr/>
          </p:nvSpPr>
          <p:spPr bwMode="auto">
            <a:xfrm>
              <a:off x="585" y="1113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1122667</a:t>
              </a:r>
            </a:p>
          </p:txBody>
        </p:sp>
        <p:sp>
          <p:nvSpPr>
            <p:cNvPr id="84023" name="Rectangle 44"/>
            <p:cNvSpPr>
              <a:spLocks noChangeArrowheads="1"/>
            </p:cNvSpPr>
            <p:nvPr/>
          </p:nvSpPr>
          <p:spPr bwMode="auto">
            <a:xfrm>
              <a:off x="585" y="1274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tam@mail.net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24" name="Rectangle 45"/>
            <p:cNvSpPr>
              <a:spLocks noChangeArrowheads="1"/>
            </p:cNvSpPr>
            <p:nvPr/>
          </p:nvSpPr>
          <p:spPr bwMode="auto">
            <a:xfrm>
              <a:off x="585" y="1435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latin typeface="Courier New" pitchFamily="49" charset="0"/>
              </a:endParaRPr>
            </a:p>
          </p:txBody>
        </p:sp>
        <p:sp>
          <p:nvSpPr>
            <p:cNvPr id="84025" name="Freeform 50"/>
            <p:cNvSpPr>
              <a:spLocks/>
            </p:cNvSpPr>
            <p:nvPr/>
          </p:nvSpPr>
          <p:spPr bwMode="auto">
            <a:xfrm>
              <a:off x="1494" y="1036"/>
              <a:ext cx="435" cy="483"/>
            </a:xfrm>
            <a:custGeom>
              <a:avLst/>
              <a:gdLst>
                <a:gd name="T0" fmla="*/ 0 w 384"/>
                <a:gd name="T1" fmla="*/ 3819 h 288"/>
                <a:gd name="T2" fmla="*/ 447 w 384"/>
                <a:gd name="T3" fmla="*/ 3819 h 288"/>
                <a:gd name="T4" fmla="*/ 447 w 384"/>
                <a:gd name="T5" fmla="*/ 0 h 288"/>
                <a:gd name="T6" fmla="*/ 716 w 384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288"/>
                <a:gd name="T14" fmla="*/ 384 w 38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0" y="914400"/>
            <a:ext cx="933450" cy="388938"/>
            <a:chOff x="0" y="768"/>
            <a:chExt cx="588" cy="245"/>
          </a:xfrm>
        </p:grpSpPr>
        <p:sp>
          <p:nvSpPr>
            <p:cNvPr id="84019" name="Line 51"/>
            <p:cNvSpPr>
              <a:spLocks noChangeShapeType="1"/>
            </p:cNvSpPr>
            <p:nvPr/>
          </p:nvSpPr>
          <p:spPr bwMode="auto">
            <a:xfrm>
              <a:off x="432" y="912"/>
              <a:ext cx="156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020" name="Text Box 52"/>
            <p:cNvSpPr txBox="1">
              <a:spLocks noChangeArrowheads="1"/>
            </p:cNvSpPr>
            <p:nvPr/>
          </p:nvSpPr>
          <p:spPr bwMode="auto">
            <a:xfrm>
              <a:off x="0" y="768"/>
              <a:ext cx="42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600">
                  <a:latin typeface="Courier New" pitchFamily="49" charset="0"/>
                </a:rPr>
                <a:t>head</a:t>
              </a:r>
            </a:p>
          </p:txBody>
        </p:sp>
      </p:grpSp>
      <p:sp>
        <p:nvSpPr>
          <p:cNvPr id="83990" name="Rectangle 55"/>
          <p:cNvSpPr>
            <a:spLocks noChangeArrowheads="1"/>
          </p:cNvSpPr>
          <p:nvPr/>
        </p:nvSpPr>
        <p:spPr bwMode="auto">
          <a:xfrm>
            <a:off x="5119688" y="126365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Zane</a:t>
            </a:r>
          </a:p>
        </p:txBody>
      </p:sp>
      <p:sp>
        <p:nvSpPr>
          <p:cNvPr id="83991" name="Rectangle 56"/>
          <p:cNvSpPr>
            <a:spLocks noChangeArrowheads="1"/>
          </p:cNvSpPr>
          <p:nvPr/>
        </p:nvSpPr>
        <p:spPr bwMode="auto">
          <a:xfrm>
            <a:off x="5119688" y="151923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1122889</a:t>
            </a:r>
          </a:p>
        </p:txBody>
      </p:sp>
      <p:sp>
        <p:nvSpPr>
          <p:cNvPr id="83992" name="Rectangle 57"/>
          <p:cNvSpPr>
            <a:spLocks noChangeArrowheads="1"/>
          </p:cNvSpPr>
          <p:nvPr/>
        </p:nvSpPr>
        <p:spPr bwMode="auto">
          <a:xfrm>
            <a:off x="5119688" y="177482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lee@mail.net</a:t>
            </a:r>
          </a:p>
        </p:txBody>
      </p:sp>
      <p:sp>
        <p:nvSpPr>
          <p:cNvPr id="83993" name="Rectangle 58"/>
          <p:cNvSpPr>
            <a:spLocks noChangeArrowheads="1"/>
          </p:cNvSpPr>
          <p:nvPr/>
        </p:nvSpPr>
        <p:spPr bwMode="auto">
          <a:xfrm>
            <a:off x="5119688" y="203041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0</a:t>
            </a:r>
          </a:p>
        </p:txBody>
      </p:sp>
      <p:sp>
        <p:nvSpPr>
          <p:cNvPr id="83994" name="Freeform 59"/>
          <p:cNvSpPr>
            <a:spLocks/>
          </p:cNvSpPr>
          <p:nvPr/>
        </p:nvSpPr>
        <p:spPr bwMode="auto">
          <a:xfrm>
            <a:off x="4419600" y="1371600"/>
            <a:ext cx="722313" cy="76676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83995" name="Group 60"/>
          <p:cNvGrpSpPr>
            <a:grpSpLocks/>
          </p:cNvGrpSpPr>
          <p:nvPr/>
        </p:nvGrpSpPr>
        <p:grpSpPr bwMode="auto">
          <a:xfrm>
            <a:off x="933450" y="3470275"/>
            <a:ext cx="1662113" cy="1022350"/>
            <a:chOff x="1776" y="1930"/>
            <a:chExt cx="384" cy="384"/>
          </a:xfrm>
        </p:grpSpPr>
        <p:sp>
          <p:nvSpPr>
            <p:cNvPr id="84015" name="Rectangle 61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>
                  <a:latin typeface="Courier New" pitchFamily="49" charset="0"/>
                </a:rPr>
                <a:t>H</a:t>
              </a:r>
              <a:r>
                <a:rPr lang="en-US" sz="1600" dirty="0" smtClean="0">
                  <a:latin typeface="Courier New" pitchFamily="49" charset="0"/>
                </a:rPr>
                <a:t>ana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16" name="Rectangle 62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84017" name="Rectangle 63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hana@mail.net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18" name="Rectangle 64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83996" name="Group 65"/>
          <p:cNvGrpSpPr>
            <a:grpSpLocks/>
          </p:cNvGrpSpPr>
          <p:nvPr/>
        </p:nvGrpSpPr>
        <p:grpSpPr bwMode="auto">
          <a:xfrm>
            <a:off x="3062288" y="3470275"/>
            <a:ext cx="1662112" cy="1022350"/>
            <a:chOff x="1776" y="1930"/>
            <a:chExt cx="384" cy="384"/>
          </a:xfrm>
        </p:grpSpPr>
        <p:sp>
          <p:nvSpPr>
            <p:cNvPr id="84011" name="Rectangle 66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84012" name="Rectangle 67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84013" name="Rectangle 68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jon@mail.net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14" name="Rectangle 69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latin typeface="Courier New" pitchFamily="49" charset="0"/>
              </a:endParaRPr>
            </a:p>
          </p:txBody>
        </p:sp>
      </p:grpSp>
      <p:sp>
        <p:nvSpPr>
          <p:cNvPr id="83997" name="Freeform 70"/>
          <p:cNvSpPr>
            <a:spLocks/>
          </p:cNvSpPr>
          <p:nvPr/>
        </p:nvSpPr>
        <p:spPr bwMode="auto">
          <a:xfrm>
            <a:off x="2339975" y="3598863"/>
            <a:ext cx="722313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98" name="Line 71"/>
          <p:cNvSpPr>
            <a:spLocks noChangeShapeType="1"/>
          </p:cNvSpPr>
          <p:nvPr/>
        </p:nvSpPr>
        <p:spPr bwMode="auto">
          <a:xfrm>
            <a:off x="422275" y="35988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3999" name="Text Box 72"/>
          <p:cNvSpPr txBox="1">
            <a:spLocks noChangeArrowheads="1"/>
          </p:cNvSpPr>
          <p:nvPr/>
        </p:nvSpPr>
        <p:spPr bwMode="auto">
          <a:xfrm>
            <a:off x="0" y="3565525"/>
            <a:ext cx="674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head</a:t>
            </a:r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2212975" y="2895600"/>
            <a:ext cx="835025" cy="611188"/>
            <a:chOff x="242" y="954"/>
            <a:chExt cx="526" cy="385"/>
          </a:xfrm>
        </p:grpSpPr>
        <p:sp>
          <p:nvSpPr>
            <p:cNvPr id="84009" name="Text Box 78"/>
            <p:cNvSpPr txBox="1">
              <a:spLocks noChangeArrowheads="1"/>
            </p:cNvSpPr>
            <p:nvPr/>
          </p:nvSpPr>
          <p:spPr bwMode="auto">
            <a:xfrm>
              <a:off x="242" y="95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>
                  <a:latin typeface="Courier New" pitchFamily="49" charset="0"/>
                  <a:ea typeface="Arial Unicode MS" pitchFamily="34" charset="-128"/>
                  <a:cs typeface="Arial Unicode MS" pitchFamily="34" charset="-128"/>
                  <a:sym typeface="Wingdings" pitchFamily="2" charset="2"/>
                </a:rPr>
                <a:t>b</a:t>
              </a:r>
              <a:endParaRPr lang="en-US" sz="1600">
                <a:latin typeface="Courier New" pitchFamily="49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4010" name="Line 79"/>
            <p:cNvSpPr>
              <a:spLocks noChangeShapeType="1"/>
            </p:cNvSpPr>
            <p:nvPr/>
          </p:nvSpPr>
          <p:spPr bwMode="auto">
            <a:xfrm>
              <a:off x="446" y="1097"/>
              <a:ext cx="3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4510088" y="3438525"/>
            <a:ext cx="2347912" cy="1022350"/>
            <a:chOff x="2841" y="3368"/>
            <a:chExt cx="1479" cy="644"/>
          </a:xfrm>
        </p:grpSpPr>
        <p:sp>
          <p:nvSpPr>
            <p:cNvPr id="84004" name="Rectangle 73"/>
            <p:cNvSpPr>
              <a:spLocks noChangeArrowheads="1"/>
            </p:cNvSpPr>
            <p:nvPr/>
          </p:nvSpPr>
          <p:spPr bwMode="auto">
            <a:xfrm>
              <a:off x="3273" y="3368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Tam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05" name="Rectangle 74"/>
            <p:cNvSpPr>
              <a:spLocks noChangeArrowheads="1"/>
            </p:cNvSpPr>
            <p:nvPr/>
          </p:nvSpPr>
          <p:spPr bwMode="auto">
            <a:xfrm>
              <a:off x="3273" y="3529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1122667</a:t>
              </a:r>
            </a:p>
          </p:txBody>
        </p:sp>
        <p:sp>
          <p:nvSpPr>
            <p:cNvPr id="84006" name="Rectangle 75"/>
            <p:cNvSpPr>
              <a:spLocks noChangeArrowheads="1"/>
            </p:cNvSpPr>
            <p:nvPr/>
          </p:nvSpPr>
          <p:spPr bwMode="auto">
            <a:xfrm>
              <a:off x="3273" y="3690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tam@mail.net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4007" name="Rectangle 76"/>
            <p:cNvSpPr>
              <a:spLocks noChangeArrowheads="1"/>
            </p:cNvSpPr>
            <p:nvPr/>
          </p:nvSpPr>
          <p:spPr bwMode="auto">
            <a:xfrm>
              <a:off x="3273" y="3851"/>
              <a:ext cx="1047" cy="161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0</a:t>
              </a:r>
            </a:p>
          </p:txBody>
        </p:sp>
        <p:sp>
          <p:nvSpPr>
            <p:cNvPr id="84008" name="Freeform 85"/>
            <p:cNvSpPr>
              <a:spLocks/>
            </p:cNvSpPr>
            <p:nvPr/>
          </p:nvSpPr>
          <p:spPr bwMode="auto">
            <a:xfrm>
              <a:off x="2841" y="3464"/>
              <a:ext cx="432" cy="483"/>
            </a:xfrm>
            <a:custGeom>
              <a:avLst/>
              <a:gdLst>
                <a:gd name="T0" fmla="*/ 0 w 384"/>
                <a:gd name="T1" fmla="*/ 3819 h 288"/>
                <a:gd name="T2" fmla="*/ 433 w 384"/>
                <a:gd name="T3" fmla="*/ 3819 h 288"/>
                <a:gd name="T4" fmla="*/ 433 w 384"/>
                <a:gd name="T5" fmla="*/ 0 h 288"/>
                <a:gd name="T6" fmla="*/ 692 w 384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84"/>
                <a:gd name="T13" fmla="*/ 0 h 288"/>
                <a:gd name="T14" fmla="*/ 384 w 38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84" h="288">
                  <a:moveTo>
                    <a:pt x="0" y="288"/>
                  </a:moveTo>
                  <a:lnTo>
                    <a:pt x="240" y="288"/>
                  </a:lnTo>
                  <a:lnTo>
                    <a:pt x="240" y="0"/>
                  </a:lnTo>
                  <a:lnTo>
                    <a:pt x="384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3193" name="Text Box 89"/>
          <p:cNvSpPr txBox="1">
            <a:spLocks noChangeArrowheads="1"/>
          </p:cNvSpPr>
          <p:nvPr/>
        </p:nvSpPr>
        <p:spPr bwMode="auto">
          <a:xfrm>
            <a:off x="3733800" y="41846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GB" sz="1800"/>
          </a:p>
        </p:txBody>
      </p:sp>
      <p:sp>
        <p:nvSpPr>
          <p:cNvPr id="303195" name="Freeform 91"/>
          <p:cNvSpPr>
            <a:spLocks/>
          </p:cNvSpPr>
          <p:nvPr/>
        </p:nvSpPr>
        <p:spPr bwMode="auto">
          <a:xfrm>
            <a:off x="4495800" y="5105400"/>
            <a:ext cx="2819400" cy="1143000"/>
          </a:xfrm>
          <a:custGeom>
            <a:avLst/>
            <a:gdLst>
              <a:gd name="T0" fmla="*/ 0 w 1776"/>
              <a:gd name="T1" fmla="*/ 2147483647 h 720"/>
              <a:gd name="T2" fmla="*/ 2147483647 w 1776"/>
              <a:gd name="T3" fmla="*/ 2147483647 h 720"/>
              <a:gd name="T4" fmla="*/ 2147483647 w 1776"/>
              <a:gd name="T5" fmla="*/ 0 h 720"/>
              <a:gd name="T6" fmla="*/ 2147483647 w 1776"/>
              <a:gd name="T7" fmla="*/ 0 h 720"/>
              <a:gd name="T8" fmla="*/ 2147483647 w 1776"/>
              <a:gd name="T9" fmla="*/ 2147483647 h 720"/>
              <a:gd name="T10" fmla="*/ 2147483647 w 1776"/>
              <a:gd name="T11" fmla="*/ 2147483647 h 7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720"/>
              <a:gd name="T20" fmla="*/ 1776 w 1776"/>
              <a:gd name="T21" fmla="*/ 720 h 7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720">
                <a:moveTo>
                  <a:pt x="0" y="720"/>
                </a:moveTo>
                <a:lnTo>
                  <a:pt x="288" y="720"/>
                </a:lnTo>
                <a:lnTo>
                  <a:pt x="288" y="0"/>
                </a:lnTo>
                <a:lnTo>
                  <a:pt x="1632" y="0"/>
                </a:lnTo>
                <a:lnTo>
                  <a:pt x="1632" y="240"/>
                </a:lnTo>
                <a:lnTo>
                  <a:pt x="1776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7200" y="2438400"/>
            <a:ext cx="7944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search() to find the pointer to the proceeding node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4801117"/>
            <a:ext cx="250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-&gt;next = b-&gt;next-&gt;next;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4800" y="609600"/>
            <a:ext cx="200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ead = head-&gt;next;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92273" y="3106802"/>
            <a:ext cx="130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-&gt;next = 0;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C 0.00903 -0.00556 0.01806 -0.01111 0.04167 -0.02222 C 0.06528 -0.03333 0.10972 -0.06852 0.14167 -0.06667 C 0.17361 -0.06481 0.2033 -0.03796 0.23333 -0.01111 " pathEditMode="relative" ptsTypes="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30319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53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38" grpId="0" animBg="1"/>
      <p:bldP spid="303139" grpId="0" animBg="1"/>
      <p:bldP spid="303193" grpId="0"/>
      <p:bldP spid="303193" grpId="1"/>
      <p:bldP spid="303195" grpId="0" animBg="1"/>
      <p:bldP spid="3" grpId="0"/>
      <p:bldP spid="7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609600" y="609600"/>
            <a:ext cx="80772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void 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deletion()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{  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contact *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b, *t;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b = search();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//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find the position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if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(b == 1) 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return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;	// nothing to delete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" pitchFamily="34" charset="0"/>
              </a:rPr>
              <a:t>if (b==0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{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	// free head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  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= head;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head = head-&gt;next;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// case 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1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free(t);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// C garbage collection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return;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if (b-&gt;next-&gt;next == 0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) { 	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//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case 2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 = b-&gt;next;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b-&gt;next = 0;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	free(t);</a:t>
            </a:r>
            <a:endParaRPr lang="en-US" sz="2000" dirty="0">
              <a:solidFill>
                <a:srgbClr val="FF0000"/>
              </a:solidFill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return;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} else {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t = b-&gt;next;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		b-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&gt;next =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t-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&gt;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next; 	</a:t>
            </a:r>
            <a:r>
              <a:rPr lang="en-US" sz="2000" dirty="0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// 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case 3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free(t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);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	return;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}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1828800" y="76200"/>
            <a:ext cx="6494463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Linked List Operation: delete( )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6400800" y="2438400"/>
            <a:ext cx="5334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239000" y="24384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077200" y="24384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Arrow Connector 3"/>
          <p:cNvCxnSpPr>
            <a:endCxn id="5" idx="1"/>
          </p:cNvCxnSpPr>
          <p:nvPr/>
        </p:nvCxnSpPr>
        <p:spPr bwMode="auto">
          <a:xfrm>
            <a:off x="6934200" y="259080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7772400" y="2599174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9"/>
          <p:cNvSpPr/>
          <p:nvPr/>
        </p:nvSpPr>
        <p:spPr bwMode="auto">
          <a:xfrm>
            <a:off x="6248400" y="3886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086600" y="38862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924800" y="3886200"/>
            <a:ext cx="5334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 bwMode="auto">
          <a:xfrm>
            <a:off x="6781800" y="403860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7620000" y="4046974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5486400" y="5638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24600" y="5638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162800" y="5638800"/>
            <a:ext cx="5334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 bwMode="auto">
          <a:xfrm>
            <a:off x="6019800" y="579120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6858000" y="5799574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Rectangle 21"/>
          <p:cNvSpPr/>
          <p:nvPr/>
        </p:nvSpPr>
        <p:spPr bwMode="auto">
          <a:xfrm>
            <a:off x="8001000" y="5638800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Arrow Connector 22"/>
          <p:cNvCxnSpPr>
            <a:stCxn id="17" idx="3"/>
            <a:endCxn id="22" idx="1"/>
          </p:cNvCxnSpPr>
          <p:nvPr/>
        </p:nvCxnSpPr>
        <p:spPr bwMode="auto">
          <a:xfrm>
            <a:off x="7696200" y="5791200"/>
            <a:ext cx="3048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Rounded Rectangular Callout 2"/>
          <p:cNvSpPr/>
          <p:nvPr/>
        </p:nvSpPr>
        <p:spPr bwMode="auto">
          <a:xfrm>
            <a:off x="3581400" y="4046974"/>
            <a:ext cx="1752600" cy="906026"/>
          </a:xfrm>
          <a:prstGeom prst="wedgeRoundRectCallout">
            <a:avLst>
              <a:gd name="adj1" fmla="val 89705"/>
              <a:gd name="adj2" fmla="val -5039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case 2 necessary?</a:t>
            </a:r>
          </a:p>
        </p:txBody>
      </p:sp>
      <p:sp>
        <p:nvSpPr>
          <p:cNvPr id="24" name="Rounded Rectangular Callout 23"/>
          <p:cNvSpPr/>
          <p:nvPr/>
        </p:nvSpPr>
        <p:spPr bwMode="auto">
          <a:xfrm>
            <a:off x="3581400" y="4046974"/>
            <a:ext cx="1752600" cy="906026"/>
          </a:xfrm>
          <a:prstGeom prst="wedgeRoundRectCallout">
            <a:avLst>
              <a:gd name="adj1" fmla="val -85387"/>
              <a:gd name="adj2" fmla="val -5895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case 2 necessary?</a:t>
            </a:r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5858648" y="2456657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5436373" y="2448719"/>
            <a:ext cx="674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head</a:t>
            </a:r>
          </a:p>
        </p:txBody>
      </p:sp>
      <p:sp>
        <p:nvSpPr>
          <p:cNvPr id="29" name="Line 35"/>
          <p:cNvSpPr>
            <a:spLocks noChangeShapeType="1"/>
          </p:cNvSpPr>
          <p:nvPr/>
        </p:nvSpPr>
        <p:spPr bwMode="auto">
          <a:xfrm>
            <a:off x="6114234" y="2286000"/>
            <a:ext cx="250827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37"/>
          <p:cNvSpPr txBox="1">
            <a:spLocks noChangeArrowheads="1"/>
          </p:cNvSpPr>
          <p:nvPr/>
        </p:nvSpPr>
        <p:spPr bwMode="auto">
          <a:xfrm>
            <a:off x="5745162" y="2071687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</a:t>
            </a:r>
            <a:endParaRPr lang="en-US" sz="16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6591299" y="3564771"/>
            <a:ext cx="482435" cy="29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24600" y="3344504"/>
            <a:ext cx="308082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b</a:t>
            </a:r>
            <a:endParaRPr lang="en-US" sz="16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366165" y="3573067"/>
            <a:ext cx="482435" cy="29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7099466" y="3352800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</a:t>
            </a:r>
            <a:endParaRPr lang="en-US" sz="16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>
            <a:off x="5829299" y="5325667"/>
            <a:ext cx="482435" cy="29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562600" y="5105400"/>
            <a:ext cx="308082" cy="33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b</a:t>
            </a:r>
            <a:endParaRPr lang="en-US" sz="16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6604165" y="5333963"/>
            <a:ext cx="482435" cy="2928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6337466" y="511369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 dirty="0" smtClean="0">
                <a:latin typeface="Courier New" pitchFamily="49" charset="0"/>
                <a:ea typeface="Arial Unicode MS" pitchFamily="34" charset="-128"/>
                <a:cs typeface="Arial Unicode MS" pitchFamily="34" charset="-128"/>
                <a:sym typeface="Wingdings" pitchFamily="2" charset="2"/>
              </a:rPr>
              <a:t>t</a:t>
            </a:r>
            <a:endParaRPr lang="en-US" sz="16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01" name="Text Box 37"/>
          <p:cNvSpPr txBox="1">
            <a:spLocks noChangeArrowheads="1"/>
          </p:cNvSpPr>
          <p:nvPr/>
        </p:nvSpPr>
        <p:spPr bwMode="auto">
          <a:xfrm>
            <a:off x="1387756" y="1811923"/>
            <a:ext cx="72968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/>
              <a:t>NULL</a:t>
            </a:r>
            <a:endParaRPr lang="en-US" sz="18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52400"/>
            <a:ext cx="7807325" cy="909637"/>
          </a:xfrm>
        </p:spPr>
        <p:txBody>
          <a:bodyPr/>
          <a:lstStyle/>
          <a:p>
            <a:r>
              <a:rPr lang="en-US" dirty="0"/>
              <a:t>Deleting an Entire Linked </a:t>
            </a:r>
            <a:r>
              <a:rPr lang="en-US" dirty="0" smtClean="0"/>
              <a:t>List</a:t>
            </a:r>
            <a:br>
              <a:rPr lang="en-US" dirty="0" smtClean="0"/>
            </a:br>
            <a:r>
              <a:rPr lang="en-US" dirty="0" smtClean="0"/>
              <a:t>More in Chapter 3: Garbage Collection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1441168" y="1828800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9748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2432050" y="1828800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9654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422650" y="1828800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9560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4413250" y="1828800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>
            <a:off x="49466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5403850" y="1828800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59372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7232650" y="1828800"/>
            <a:ext cx="685800" cy="304800"/>
          </a:xfrm>
          <a:prstGeom prst="rect">
            <a:avLst/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/>
        </p:nvSpPr>
        <p:spPr bwMode="auto">
          <a:xfrm>
            <a:off x="69278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7613650" y="1828800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0</a:t>
            </a: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381000" y="1766887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head</a:t>
            </a:r>
          </a:p>
        </p:txBody>
      </p:sp>
      <p:grpSp>
        <p:nvGrpSpPr>
          <p:cNvPr id="292902" name="Group 38"/>
          <p:cNvGrpSpPr>
            <a:grpSpLocks/>
          </p:cNvGrpSpPr>
          <p:nvPr/>
        </p:nvGrpSpPr>
        <p:grpSpPr bwMode="auto">
          <a:xfrm>
            <a:off x="1981200" y="4316413"/>
            <a:ext cx="1143000" cy="304800"/>
            <a:chOff x="1248" y="2476"/>
            <a:chExt cx="720" cy="192"/>
          </a:xfrm>
        </p:grpSpPr>
        <p:sp>
          <p:nvSpPr>
            <p:cNvPr id="34862" name="Line 20"/>
            <p:cNvSpPr>
              <a:spLocks noChangeShapeType="1"/>
            </p:cNvSpPr>
            <p:nvPr/>
          </p:nvSpPr>
          <p:spPr bwMode="auto">
            <a:xfrm>
              <a:off x="1248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3" name="Rectangle 21"/>
            <p:cNvSpPr>
              <a:spLocks noChangeArrowheads="1"/>
            </p:cNvSpPr>
            <p:nvPr/>
          </p:nvSpPr>
          <p:spPr bwMode="auto">
            <a:xfrm>
              <a:off x="1536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904" name="Group 40"/>
          <p:cNvGrpSpPr>
            <a:grpSpLocks/>
          </p:cNvGrpSpPr>
          <p:nvPr/>
        </p:nvGrpSpPr>
        <p:grpSpPr bwMode="auto">
          <a:xfrm>
            <a:off x="2971800" y="4316413"/>
            <a:ext cx="1143000" cy="304800"/>
            <a:chOff x="1872" y="2476"/>
            <a:chExt cx="720" cy="192"/>
          </a:xfrm>
        </p:grpSpPr>
        <p:sp>
          <p:nvSpPr>
            <p:cNvPr id="34860" name="Line 22"/>
            <p:cNvSpPr>
              <a:spLocks noChangeShapeType="1"/>
            </p:cNvSpPr>
            <p:nvPr/>
          </p:nvSpPr>
          <p:spPr bwMode="auto">
            <a:xfrm>
              <a:off x="1872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61" name="Rectangle 23"/>
            <p:cNvSpPr>
              <a:spLocks noChangeArrowheads="1"/>
            </p:cNvSpPr>
            <p:nvPr/>
          </p:nvSpPr>
          <p:spPr bwMode="auto">
            <a:xfrm>
              <a:off x="2160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905" name="Group 41"/>
          <p:cNvGrpSpPr>
            <a:grpSpLocks/>
          </p:cNvGrpSpPr>
          <p:nvPr/>
        </p:nvGrpSpPr>
        <p:grpSpPr bwMode="auto">
          <a:xfrm>
            <a:off x="3962400" y="4316413"/>
            <a:ext cx="1143000" cy="304800"/>
            <a:chOff x="2496" y="2476"/>
            <a:chExt cx="720" cy="192"/>
          </a:xfrm>
        </p:grpSpPr>
        <p:sp>
          <p:nvSpPr>
            <p:cNvPr id="34858" name="Line 24"/>
            <p:cNvSpPr>
              <a:spLocks noChangeShapeType="1"/>
            </p:cNvSpPr>
            <p:nvPr/>
          </p:nvSpPr>
          <p:spPr bwMode="auto">
            <a:xfrm>
              <a:off x="2496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9" name="Rectangle 25"/>
            <p:cNvSpPr>
              <a:spLocks noChangeArrowheads="1"/>
            </p:cNvSpPr>
            <p:nvPr/>
          </p:nvSpPr>
          <p:spPr bwMode="auto">
            <a:xfrm>
              <a:off x="2784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2908" name="Group 44"/>
          <p:cNvGrpSpPr>
            <a:grpSpLocks/>
          </p:cNvGrpSpPr>
          <p:nvPr/>
        </p:nvGrpSpPr>
        <p:grpSpPr bwMode="auto">
          <a:xfrm>
            <a:off x="4953000" y="4316413"/>
            <a:ext cx="1447800" cy="304800"/>
            <a:chOff x="3120" y="2476"/>
            <a:chExt cx="912" cy="192"/>
          </a:xfrm>
        </p:grpSpPr>
        <p:grpSp>
          <p:nvGrpSpPr>
            <p:cNvPr id="34854" name="Group 42"/>
            <p:cNvGrpSpPr>
              <a:grpSpLocks/>
            </p:cNvGrpSpPr>
            <p:nvPr/>
          </p:nvGrpSpPr>
          <p:grpSpPr bwMode="auto">
            <a:xfrm>
              <a:off x="3120" y="2476"/>
              <a:ext cx="720" cy="192"/>
              <a:chOff x="3120" y="2476"/>
              <a:chExt cx="720" cy="192"/>
            </a:xfrm>
          </p:grpSpPr>
          <p:sp>
            <p:nvSpPr>
              <p:cNvPr id="34856" name="Line 26"/>
              <p:cNvSpPr>
                <a:spLocks noChangeShapeType="1"/>
              </p:cNvSpPr>
              <p:nvPr/>
            </p:nvSpPr>
            <p:spPr bwMode="auto">
              <a:xfrm>
                <a:off x="3120" y="2572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857" name="Rectangle 27"/>
              <p:cNvSpPr>
                <a:spLocks noChangeArrowheads="1"/>
              </p:cNvSpPr>
              <p:nvPr/>
            </p:nvSpPr>
            <p:spPr bwMode="auto">
              <a:xfrm>
                <a:off x="3408" y="2476"/>
                <a:ext cx="432" cy="192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55" name="Line 28"/>
            <p:cNvSpPr>
              <a:spLocks noChangeShapeType="1"/>
            </p:cNvSpPr>
            <p:nvPr/>
          </p:nvSpPr>
          <p:spPr bwMode="auto">
            <a:xfrm>
              <a:off x="3744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2909" name="Group 45"/>
          <p:cNvGrpSpPr>
            <a:grpSpLocks/>
          </p:cNvGrpSpPr>
          <p:nvPr/>
        </p:nvGrpSpPr>
        <p:grpSpPr bwMode="auto">
          <a:xfrm>
            <a:off x="6934200" y="4316413"/>
            <a:ext cx="990600" cy="336550"/>
            <a:chOff x="4368" y="2476"/>
            <a:chExt cx="624" cy="212"/>
          </a:xfrm>
        </p:grpSpPr>
        <p:sp>
          <p:nvSpPr>
            <p:cNvPr id="34851" name="Rectangle 29"/>
            <p:cNvSpPr>
              <a:spLocks noChangeArrowheads="1"/>
            </p:cNvSpPr>
            <p:nvPr/>
          </p:nvSpPr>
          <p:spPr bwMode="auto">
            <a:xfrm>
              <a:off x="4560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Line 30"/>
            <p:cNvSpPr>
              <a:spLocks noChangeShapeType="1"/>
            </p:cNvSpPr>
            <p:nvPr/>
          </p:nvSpPr>
          <p:spPr bwMode="auto">
            <a:xfrm>
              <a:off x="4368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53" name="Text Box 31"/>
            <p:cNvSpPr txBox="1">
              <a:spLocks noChangeArrowheads="1"/>
            </p:cNvSpPr>
            <p:nvPr/>
          </p:nvSpPr>
          <p:spPr bwMode="auto">
            <a:xfrm>
              <a:off x="4800" y="247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/>
                <a:t>0</a:t>
              </a:r>
            </a:p>
          </p:txBody>
        </p:sp>
      </p:grpSp>
      <p:grpSp>
        <p:nvGrpSpPr>
          <p:cNvPr id="292903" name="Group 39"/>
          <p:cNvGrpSpPr>
            <a:grpSpLocks/>
          </p:cNvGrpSpPr>
          <p:nvPr/>
        </p:nvGrpSpPr>
        <p:grpSpPr bwMode="auto">
          <a:xfrm>
            <a:off x="990600" y="4316413"/>
            <a:ext cx="1143000" cy="304800"/>
            <a:chOff x="624" y="2476"/>
            <a:chExt cx="720" cy="192"/>
          </a:xfrm>
        </p:grpSpPr>
        <p:sp>
          <p:nvSpPr>
            <p:cNvPr id="34849" name="Rectangle 19"/>
            <p:cNvSpPr>
              <a:spLocks noChangeArrowheads="1"/>
            </p:cNvSpPr>
            <p:nvPr/>
          </p:nvSpPr>
          <p:spPr bwMode="auto">
            <a:xfrm>
              <a:off x="912" y="2476"/>
              <a:ext cx="432" cy="192"/>
            </a:xfrm>
            <a:prstGeom prst="rect">
              <a:avLst/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0" name="Line 32"/>
            <p:cNvSpPr>
              <a:spLocks noChangeShapeType="1"/>
            </p:cNvSpPr>
            <p:nvPr/>
          </p:nvSpPr>
          <p:spPr bwMode="auto">
            <a:xfrm>
              <a:off x="624" y="25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2897" name="Text Box 33"/>
          <p:cNvSpPr txBox="1">
            <a:spLocks noChangeArrowheads="1"/>
          </p:cNvSpPr>
          <p:nvPr/>
        </p:nvSpPr>
        <p:spPr bwMode="auto">
          <a:xfrm>
            <a:off x="450850" y="427196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/>
              <a:t>head</a:t>
            </a:r>
          </a:p>
        </p:txBody>
      </p:sp>
      <p:grpSp>
        <p:nvGrpSpPr>
          <p:cNvPr id="292900" name="Group 36"/>
          <p:cNvGrpSpPr>
            <a:grpSpLocks/>
          </p:cNvGrpSpPr>
          <p:nvPr/>
        </p:nvGrpSpPr>
        <p:grpSpPr bwMode="auto">
          <a:xfrm>
            <a:off x="730250" y="3829050"/>
            <a:ext cx="717550" cy="519113"/>
            <a:chOff x="460" y="2169"/>
            <a:chExt cx="452" cy="327"/>
          </a:xfrm>
        </p:grpSpPr>
        <p:sp>
          <p:nvSpPr>
            <p:cNvPr id="34847" name="Freeform 34"/>
            <p:cNvSpPr>
              <a:spLocks/>
            </p:cNvSpPr>
            <p:nvPr/>
          </p:nvSpPr>
          <p:spPr bwMode="auto">
            <a:xfrm>
              <a:off x="672" y="2352"/>
              <a:ext cx="240" cy="144"/>
            </a:xfrm>
            <a:custGeom>
              <a:avLst/>
              <a:gdLst>
                <a:gd name="T0" fmla="*/ 0 w 240"/>
                <a:gd name="T1" fmla="*/ 0 h 144"/>
                <a:gd name="T2" fmla="*/ 0 w 240"/>
                <a:gd name="T3" fmla="*/ 144 h 144"/>
                <a:gd name="T4" fmla="*/ 240 w 240"/>
                <a:gd name="T5" fmla="*/ 144 h 1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144">
                  <a:moveTo>
                    <a:pt x="0" y="0"/>
                  </a:moveTo>
                  <a:lnTo>
                    <a:pt x="0" y="144"/>
                  </a:lnTo>
                  <a:lnTo>
                    <a:pt x="240" y="14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8" name="Text Box 35"/>
            <p:cNvSpPr txBox="1">
              <a:spLocks noChangeArrowheads="1"/>
            </p:cNvSpPr>
            <p:nvPr/>
          </p:nvSpPr>
          <p:spPr bwMode="auto">
            <a:xfrm>
              <a:off x="460" y="2169"/>
              <a:ext cx="4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temp</a:t>
              </a:r>
            </a:p>
          </p:txBody>
        </p:sp>
      </p:grpSp>
      <p:sp>
        <p:nvSpPr>
          <p:cNvPr id="292910" name="Text Box 46"/>
          <p:cNvSpPr txBox="1">
            <a:spLocks noChangeArrowheads="1"/>
          </p:cNvSpPr>
          <p:nvPr/>
        </p:nvSpPr>
        <p:spPr bwMode="auto">
          <a:xfrm>
            <a:off x="2286000" y="2133600"/>
            <a:ext cx="5832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solidFill>
                  <a:srgbClr val="CC3300"/>
                </a:solidFill>
              </a:rPr>
              <a:t>Become uncollectable </a:t>
            </a:r>
            <a:r>
              <a:rPr lang="en-US" dirty="0" smtClean="0">
                <a:solidFill>
                  <a:srgbClr val="CC3300"/>
                </a:solidFill>
              </a:rPr>
              <a:t>garbage: memory leak!</a:t>
            </a:r>
            <a:endParaRPr lang="en-US" dirty="0">
              <a:solidFill>
                <a:srgbClr val="CC3300"/>
              </a:solidFill>
            </a:endParaRPr>
          </a:p>
        </p:txBody>
      </p:sp>
      <p:sp>
        <p:nvSpPr>
          <p:cNvPr id="292911" name="Text Box 47"/>
          <p:cNvSpPr txBox="1">
            <a:spLocks noChangeArrowheads="1"/>
          </p:cNvSpPr>
          <p:nvPr/>
        </p:nvSpPr>
        <p:spPr bwMode="auto">
          <a:xfrm>
            <a:off x="762000" y="3205163"/>
            <a:ext cx="78870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 smtClean="0"/>
              <a:t>Deleting </a:t>
            </a:r>
            <a:r>
              <a:rPr lang="en-US" dirty="0"/>
              <a:t>the linked List Step by Step </a:t>
            </a:r>
            <a:r>
              <a:rPr lang="en-US" dirty="0" smtClean="0"/>
              <a:t>Forwards (While-Loop)</a:t>
            </a:r>
            <a:endParaRPr lang="en-US" dirty="0"/>
          </a:p>
        </p:txBody>
      </p:sp>
      <p:sp>
        <p:nvSpPr>
          <p:cNvPr id="292912" name="Text Box 48"/>
          <p:cNvSpPr txBox="1">
            <a:spLocks noChangeArrowheads="1"/>
          </p:cNvSpPr>
          <p:nvPr/>
        </p:nvSpPr>
        <p:spPr bwMode="auto">
          <a:xfrm>
            <a:off x="381000" y="1062037"/>
            <a:ext cx="14830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800" dirty="0">
                <a:solidFill>
                  <a:srgbClr val="CC3300"/>
                </a:solidFill>
                <a:latin typeface="Arial" pitchFamily="34" charset="0"/>
              </a:rPr>
              <a:t>f</a:t>
            </a:r>
            <a:r>
              <a:rPr lang="en-US" sz="1800" dirty="0" smtClean="0">
                <a:solidFill>
                  <a:srgbClr val="CC3300"/>
                </a:solidFill>
                <a:latin typeface="Arial" pitchFamily="34" charset="0"/>
              </a:rPr>
              <a:t>ree(head);</a:t>
            </a:r>
            <a:endParaRPr lang="en-US" sz="1800" dirty="0">
              <a:solidFill>
                <a:srgbClr val="CC3300"/>
              </a:solidFill>
              <a:latin typeface="Arial" pitchFamily="34" charset="0"/>
            </a:endParaRPr>
          </a:p>
          <a:p>
            <a:r>
              <a:rPr lang="en-US" sz="1800" dirty="0">
                <a:solidFill>
                  <a:srgbClr val="CC3300"/>
                </a:solidFill>
                <a:latin typeface="Arial" pitchFamily="34" charset="0"/>
              </a:rPr>
              <a:t>head= </a:t>
            </a:r>
            <a:r>
              <a:rPr lang="en-US" sz="1600" dirty="0" smtClean="0">
                <a:solidFill>
                  <a:srgbClr val="CC3300"/>
                </a:solidFill>
                <a:latin typeface="Arial" pitchFamily="34" charset="0"/>
              </a:rPr>
              <a:t>NULL</a:t>
            </a:r>
            <a:r>
              <a:rPr lang="en-US" sz="1800" dirty="0" smtClean="0">
                <a:solidFill>
                  <a:srgbClr val="CC3300"/>
                </a:solidFill>
                <a:latin typeface="Arial" pitchFamily="34" charset="0"/>
              </a:rPr>
              <a:t>;</a:t>
            </a:r>
            <a:endParaRPr lang="en-US" sz="1800" dirty="0">
              <a:solidFill>
                <a:srgbClr val="CC3300"/>
              </a:solidFill>
              <a:latin typeface="Arial" pitchFamily="34" charset="0"/>
            </a:endParaRPr>
          </a:p>
        </p:txBody>
      </p:sp>
      <p:sp>
        <p:nvSpPr>
          <p:cNvPr id="292913" name="Text Box 49"/>
          <p:cNvSpPr txBox="1">
            <a:spLocks noChangeArrowheads="1"/>
          </p:cNvSpPr>
          <p:nvPr/>
        </p:nvSpPr>
        <p:spPr bwMode="auto">
          <a:xfrm>
            <a:off x="2160396" y="4888033"/>
            <a:ext cx="3294062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</a:rPr>
              <a:t>temp = head;</a:t>
            </a:r>
          </a:p>
          <a:p>
            <a:r>
              <a:rPr lang="en-US" sz="2000" dirty="0">
                <a:latin typeface="Arial" pitchFamily="34" charset="0"/>
              </a:rPr>
              <a:t>while (temp != </a:t>
            </a:r>
            <a:r>
              <a:rPr lang="en-US" sz="1800" dirty="0" smtClean="0">
                <a:latin typeface="Arial" pitchFamily="34" charset="0"/>
              </a:rPr>
              <a:t>NULL</a:t>
            </a:r>
            <a:r>
              <a:rPr lang="en-US" sz="2000" dirty="0" smtClean="0">
                <a:latin typeface="Arial" pitchFamily="34" charset="0"/>
              </a:rPr>
              <a:t>) </a:t>
            </a:r>
            <a:r>
              <a:rPr lang="en-US" sz="2000" dirty="0">
                <a:latin typeface="Arial" pitchFamily="34" charset="0"/>
              </a:rPr>
              <a:t>{</a:t>
            </a:r>
          </a:p>
          <a:p>
            <a:r>
              <a:rPr lang="en-US" sz="2000" dirty="0">
                <a:latin typeface="Arial" pitchFamily="34" charset="0"/>
              </a:rPr>
              <a:t>	temp = temp-&gt;next;</a:t>
            </a:r>
          </a:p>
          <a:p>
            <a:r>
              <a:rPr lang="en-US" sz="2000" dirty="0">
                <a:latin typeface="Arial" pitchFamily="34" charset="0"/>
              </a:rPr>
              <a:t>	</a:t>
            </a:r>
            <a:r>
              <a:rPr lang="en-US" sz="2000" dirty="0" smtClean="0">
                <a:latin typeface="Arial" pitchFamily="34" charset="0"/>
              </a:rPr>
              <a:t>free(head);</a:t>
            </a:r>
            <a:endParaRPr lang="en-US" sz="2000" dirty="0">
              <a:latin typeface="Arial" pitchFamily="34" charset="0"/>
            </a:endParaRPr>
          </a:p>
          <a:p>
            <a:r>
              <a:rPr lang="en-US" sz="2000" dirty="0">
                <a:latin typeface="Arial" pitchFamily="34" charset="0"/>
              </a:rPr>
              <a:t>	head = temp;</a:t>
            </a:r>
          </a:p>
          <a:p>
            <a:r>
              <a:rPr lang="en-US" sz="2000" dirty="0">
                <a:latin typeface="Arial" pitchFamily="34" charset="0"/>
              </a:rPr>
              <a:t>}</a:t>
            </a:r>
          </a:p>
        </p:txBody>
      </p:sp>
      <p:sp>
        <p:nvSpPr>
          <p:cNvPr id="292881" name="Line 17"/>
          <p:cNvSpPr>
            <a:spLocks noChangeShapeType="1"/>
          </p:cNvSpPr>
          <p:nvPr/>
        </p:nvSpPr>
        <p:spPr bwMode="auto">
          <a:xfrm>
            <a:off x="98425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286896" y="5181600"/>
            <a:ext cx="2362200" cy="1524000"/>
          </a:xfrm>
          <a:prstGeom prst="wedgeRoundRectCallout">
            <a:avLst>
              <a:gd name="adj1" fmla="val -67624"/>
              <a:gd name="adj2" fmla="val -3046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We will discuss memory management in full detail in Chapter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3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8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2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2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9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92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7.03704E-6 L 0.10833 7.03704E-6 " pathEditMode="relative" ptsTypes="AA">
                                      <p:cBhvr>
                                        <p:cTn id="80" dur="2000" fill="hold"/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/>
                                        <p:tgtEl>
                                          <p:spTgt spid="292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1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1.48148E-6 L 0.21666 1.48148E-6 " pathEditMode="relative" ptsTypes="AA">
                                      <p:cBhvr>
                                        <p:cTn id="90" dur="2000" fill="hold"/>
                                        <p:tgtEl>
                                          <p:spTgt spid="292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2000"/>
                                        <p:tgtEl>
                                          <p:spTgt spid="292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 2.96296E-6 L 0.20868 -0.0044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9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901" grpId="0"/>
      <p:bldP spid="292901" grpId="1"/>
      <p:bldP spid="292901" grpId="2"/>
      <p:bldP spid="292868" grpId="0" animBg="1"/>
      <p:bldP spid="292882" grpId="0"/>
      <p:bldP spid="292897" grpId="0"/>
      <p:bldP spid="292897" grpId="1"/>
      <p:bldP spid="292897" grpId="2"/>
      <p:bldP spid="292910" grpId="0"/>
      <p:bldP spid="292911" grpId="0"/>
      <p:bldP spid="292912" grpId="0"/>
      <p:bldP spid="292913" grpId="0"/>
      <p:bldP spid="292881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pPr marL="0" indent="0"/>
            <a:r>
              <a:rPr lang="en-US" dirty="0" smtClean="0"/>
              <a:t>Industry Application</a:t>
            </a:r>
          </a:p>
        </p:txBody>
      </p:sp>
      <p:sp>
        <p:nvSpPr>
          <p:cNvPr id="87043" name="Subtitle 2"/>
          <p:cNvSpPr>
            <a:spLocks noGrp="1"/>
          </p:cNvSpPr>
          <p:nvPr>
            <p:ph type="subTitle" idx="1"/>
          </p:nvPr>
        </p:nvSpPr>
        <p:spPr>
          <a:xfrm>
            <a:off x="1295400" y="3660775"/>
            <a:ext cx="6400800" cy="1600200"/>
          </a:xfrm>
        </p:spPr>
        <p:txBody>
          <a:bodyPr/>
          <a:lstStyle/>
          <a:p>
            <a:r>
              <a:rPr lang="en-US" sz="6600" smtClean="0">
                <a:solidFill>
                  <a:srgbClr val="33CCFF"/>
                </a:solidFill>
              </a:rPr>
              <a:t>Recommendation</a:t>
            </a:r>
            <a:endParaRPr lang="en-US" sz="6600" smtClean="0">
              <a:solidFill>
                <a:srgbClr val="00B050"/>
              </a:solidFill>
            </a:endParaRP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898775"/>
            <a:ext cx="29733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Recommendation in Amazon.com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200" y="3276600"/>
            <a:ext cx="8967788" cy="3184525"/>
            <a:chOff x="76200" y="3276600"/>
            <a:chExt cx="8968058" cy="3184806"/>
          </a:xfrm>
        </p:grpSpPr>
        <p:pic>
          <p:nvPicPr>
            <p:cNvPr id="88072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" y="3276600"/>
              <a:ext cx="8968058" cy="16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8073" name="Rectangle 6"/>
            <p:cNvSpPr>
              <a:spLocks noChangeArrowheads="1"/>
            </p:cNvSpPr>
            <p:nvPr/>
          </p:nvSpPr>
          <p:spPr bwMode="auto">
            <a:xfrm>
              <a:off x="457199" y="5137666"/>
              <a:ext cx="8229859" cy="13237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1313" indent="-341313">
                <a:buFont typeface="Wingdings" pitchFamily="2" charset="2"/>
                <a:buChar char="q"/>
              </a:pPr>
              <a:r>
                <a:rPr lang="en-US" sz="2000"/>
                <a:t>This item: Apple iPod touch 32 GB (3rd Generation) NEWEST MODEL</a:t>
              </a:r>
            </a:p>
            <a:p>
              <a:pPr marL="341313" indent="-341313">
                <a:buFont typeface="Wingdings" pitchFamily="2" charset="2"/>
                <a:buChar char="q"/>
              </a:pPr>
              <a:r>
                <a:rPr lang="en-US" sz="2000" u="sng">
                  <a:solidFill>
                    <a:srgbClr val="0066CC"/>
                  </a:solidFill>
                </a:rPr>
                <a:t>iKross 3-Pack Premium Reusable LCD Screen Protector with Lint Cleaning Cloth for iPod touch 1G (Clear)</a:t>
              </a:r>
              <a:endParaRPr lang="en-US" sz="2000">
                <a:solidFill>
                  <a:srgbClr val="0066CC"/>
                </a:solidFill>
              </a:endParaRPr>
            </a:p>
            <a:p>
              <a:pPr marL="341313" indent="-341313">
                <a:buFont typeface="Wingdings" pitchFamily="2" charset="2"/>
                <a:buChar char="q"/>
              </a:pPr>
              <a:r>
                <a:rPr lang="en-US" sz="2000" u="sng">
                  <a:solidFill>
                    <a:srgbClr val="0066CC"/>
                  </a:solidFill>
                </a:rPr>
                <a:t>Speck PixelSkin Rubberized Case for iPod touch 2G, 3G (Black)</a:t>
              </a:r>
              <a:endParaRPr lang="en-US" sz="2000">
                <a:solidFill>
                  <a:srgbClr val="0066CC"/>
                </a:solidFill>
              </a:endParaRPr>
            </a:p>
          </p:txBody>
        </p:sp>
      </p:grp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0450" y="914400"/>
            <a:ext cx="20129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4933950" y="1295400"/>
            <a:ext cx="3352800" cy="1219200"/>
          </a:xfrm>
          <a:prstGeom prst="wedgeRoundRectCallout">
            <a:avLst>
              <a:gd name="adj1" fmla="val -79935"/>
              <a:gd name="adj2" fmla="val 15976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sz="2000"/>
              <a:t>How do you implement the “Frequently Bought Together” List?</a:t>
            </a:r>
          </a:p>
        </p:txBody>
      </p:sp>
      <p:sp>
        <p:nvSpPr>
          <p:cNvPr id="88070" name="Rectangle 9"/>
          <p:cNvSpPr>
            <a:spLocks noChangeArrowheads="1"/>
          </p:cNvSpPr>
          <p:nvPr/>
        </p:nvSpPr>
        <p:spPr bwMode="auto">
          <a:xfrm>
            <a:off x="304800" y="1514475"/>
            <a:ext cx="18748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Apple iPod touch </a:t>
            </a:r>
          </a:p>
          <a:p>
            <a:r>
              <a:rPr lang="en-US"/>
              <a:t>32 GB</a:t>
            </a:r>
          </a:p>
          <a:p>
            <a:r>
              <a:rPr lang="en-US">
                <a:solidFill>
                  <a:srgbClr val="C00000"/>
                </a:solidFill>
              </a:rPr>
              <a:t>$268.84</a:t>
            </a:r>
          </a:p>
        </p:txBody>
      </p:sp>
      <p:sp>
        <p:nvSpPr>
          <p:cNvPr id="88071" name="Rectangle 2"/>
          <p:cNvSpPr>
            <a:spLocks noChangeArrowheads="1"/>
          </p:cNvSpPr>
          <p:nvPr/>
        </p:nvSpPr>
        <p:spPr bwMode="auto">
          <a:xfrm>
            <a:off x="260350" y="990600"/>
            <a:ext cx="2025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www.amazon.com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086600" cy="623888"/>
          </a:xfrm>
        </p:spPr>
        <p:txBody>
          <a:bodyPr/>
          <a:lstStyle/>
          <a:p>
            <a:pPr algn="ctr"/>
            <a:r>
              <a:rPr lang="en-US" sz="2400" dirty="0" smtClean="0"/>
              <a:t>A Shopping Site with Recommendation: </a:t>
            </a:r>
            <a:br>
              <a:rPr lang="en-US" sz="2400" dirty="0" smtClean="0"/>
            </a:br>
            <a:r>
              <a:rPr lang="en-US" sz="2400" dirty="0" smtClean="0"/>
              <a:t>Frequently Bought Together (FBT) Items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600200" y="1528465"/>
            <a:ext cx="1828800" cy="1828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Display research results</a:t>
            </a:r>
            <a:endParaRPr lang="en-US" sz="20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/>
              <a:t>     OS X book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00200" y="3814465"/>
            <a:ext cx="1828800" cy="1066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/>
              <a:t>A linked list of books (Catalog)</a:t>
            </a:r>
          </a:p>
        </p:txBody>
      </p: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 bwMode="auto">
          <a:xfrm flipV="1">
            <a:off x="2514600" y="3357265"/>
            <a:ext cx="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3962400" y="1071265"/>
            <a:ext cx="2019300" cy="228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My Shopping Cart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 smtClean="0"/>
              <a:t>For each item, list three recommendations items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2900065"/>
            <a:ext cx="11430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Add to Cart</a:t>
            </a:r>
          </a:p>
        </p:txBody>
      </p:sp>
      <p:cxnSp>
        <p:nvCxnSpPr>
          <p:cNvPr id="12" name="Elbow Connector 11"/>
          <p:cNvCxnSpPr>
            <a:stCxn id="10" idx="3"/>
            <a:endCxn id="9" idx="1"/>
          </p:cNvCxnSpPr>
          <p:nvPr/>
        </p:nvCxnSpPr>
        <p:spPr bwMode="auto">
          <a:xfrm flipV="1">
            <a:off x="3124200" y="2214265"/>
            <a:ext cx="838200" cy="838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142083" y="4679878"/>
            <a:ext cx="1143000" cy="1600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Enter and add a book to catalog</a:t>
            </a:r>
          </a:p>
        </p:txBody>
      </p:sp>
      <p:cxnSp>
        <p:nvCxnSpPr>
          <p:cNvPr id="19" name="Elbow Connector 18"/>
          <p:cNvCxnSpPr>
            <a:stCxn id="13" idx="0"/>
            <a:endCxn id="6" idx="1"/>
          </p:cNvCxnSpPr>
          <p:nvPr/>
        </p:nvCxnSpPr>
        <p:spPr bwMode="auto">
          <a:xfrm rot="5400000" flipH="1" flipV="1">
            <a:off x="990885" y="4070564"/>
            <a:ext cx="332013" cy="88661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0" name="Rounded Rectangle 19"/>
          <p:cNvSpPr/>
          <p:nvPr/>
        </p:nvSpPr>
        <p:spPr bwMode="auto">
          <a:xfrm>
            <a:off x="4343400" y="2954494"/>
            <a:ext cx="1066800" cy="304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Checkout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010400" y="1071265"/>
            <a:ext cx="1447800" cy="228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 smtClean="0"/>
              <a:t>Checkout:</a:t>
            </a:r>
          </a:p>
          <a:p>
            <a:endParaRPr lang="en-US" sz="2000" b="0" dirty="0" smtClean="0"/>
          </a:p>
          <a:p>
            <a:r>
              <a:rPr lang="en-US" sz="2000" b="0" dirty="0" smtClean="0"/>
              <a:t>Display </a:t>
            </a:r>
            <a:r>
              <a:rPr lang="en-US" sz="2000" b="0" dirty="0"/>
              <a:t>the books and update the </a:t>
            </a:r>
            <a:r>
              <a:rPr lang="en-US" sz="2000" b="0" dirty="0" err="1"/>
              <a:t>fbt</a:t>
            </a:r>
            <a:r>
              <a:rPr lang="en-US" sz="2000" b="0" dirty="0"/>
              <a:t> list</a:t>
            </a:r>
          </a:p>
        </p:txBody>
      </p:sp>
      <p:cxnSp>
        <p:nvCxnSpPr>
          <p:cNvPr id="22" name="Elbow Connector 21"/>
          <p:cNvCxnSpPr>
            <a:stCxn id="20" idx="3"/>
            <a:endCxn id="21" idx="1"/>
          </p:cNvCxnSpPr>
          <p:nvPr/>
        </p:nvCxnSpPr>
        <p:spPr bwMode="auto">
          <a:xfrm flipV="1">
            <a:off x="5410200" y="2214265"/>
            <a:ext cx="1600200" cy="89262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3962400" y="1528465"/>
            <a:ext cx="2019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Elbow Connector 45"/>
          <p:cNvCxnSpPr>
            <a:stCxn id="21" idx="2"/>
          </p:cNvCxnSpPr>
          <p:nvPr/>
        </p:nvCxnSpPr>
        <p:spPr bwMode="auto">
          <a:xfrm rot="5400000">
            <a:off x="4633405" y="2152860"/>
            <a:ext cx="1896490" cy="430530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4878476" y="4773399"/>
            <a:ext cx="182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Update </a:t>
            </a:r>
            <a:r>
              <a:rPr lang="en-US" sz="2000" b="0" dirty="0" err="1" smtClean="0"/>
              <a:t>Fbt</a:t>
            </a:r>
            <a:r>
              <a:rPr lang="en-US" sz="2000" b="0" dirty="0" smtClean="0"/>
              <a:t> lists</a:t>
            </a:r>
            <a:endParaRPr lang="en-US" sz="2000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260017" y="3618051"/>
            <a:ext cx="933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/>
              <a:t>Update catalog</a:t>
            </a:r>
            <a:endParaRPr lang="en-US" sz="2000" b="0" dirty="0"/>
          </a:p>
        </p:txBody>
      </p:sp>
      <p:cxnSp>
        <p:nvCxnSpPr>
          <p:cNvPr id="91" name="Elbow Connector 90"/>
          <p:cNvCxnSpPr>
            <a:stCxn id="95" idx="2"/>
            <a:endCxn id="7" idx="1"/>
          </p:cNvCxnSpPr>
          <p:nvPr/>
        </p:nvCxnSpPr>
        <p:spPr bwMode="auto">
          <a:xfrm rot="16200000" flipH="1">
            <a:off x="2729626" y="5012764"/>
            <a:ext cx="948874" cy="160752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6"/>
          <p:cNvSpPr/>
          <p:nvPr/>
        </p:nvSpPr>
        <p:spPr bwMode="auto">
          <a:xfrm>
            <a:off x="4007827" y="5952530"/>
            <a:ext cx="640373" cy="676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Fbt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node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876800" y="5952530"/>
            <a:ext cx="640373" cy="676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/>
              <a:t>Fbt</a:t>
            </a:r>
            <a:r>
              <a:rPr lang="en-US" sz="1800" dirty="0"/>
              <a:t> node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386146" y="5947087"/>
            <a:ext cx="640373" cy="67687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dirty="0" err="1"/>
              <a:t>Fbt</a:t>
            </a:r>
            <a:r>
              <a:rPr lang="en-US" sz="1800" dirty="0"/>
              <a:t> node</a:t>
            </a:r>
          </a:p>
        </p:txBody>
      </p:sp>
      <p:cxnSp>
        <p:nvCxnSpPr>
          <p:cNvPr id="16" name="Straight Arrow Connector 15"/>
          <p:cNvCxnSpPr>
            <a:stCxn id="7" idx="3"/>
            <a:endCxn id="30" idx="1"/>
          </p:cNvCxnSpPr>
          <p:nvPr/>
        </p:nvCxnSpPr>
        <p:spPr bwMode="auto">
          <a:xfrm>
            <a:off x="4648200" y="6290965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5517173" y="6290965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157546" y="6295570"/>
            <a:ext cx="228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7010400" y="1447800"/>
            <a:ext cx="1447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ight Arrow 3"/>
          <p:cNvSpPr/>
          <p:nvPr/>
        </p:nvSpPr>
        <p:spPr bwMode="auto">
          <a:xfrm>
            <a:off x="1676400" y="2504691"/>
            <a:ext cx="228600" cy="314709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32004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9718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27432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5146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22860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20574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8288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1600200" y="4876800"/>
            <a:ext cx="228600" cy="4652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79243" y="4876800"/>
            <a:ext cx="1269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Fbt</a:t>
            </a:r>
            <a:r>
              <a:rPr lang="en-US" dirty="0"/>
              <a:t> Lists</a:t>
            </a:r>
          </a:p>
        </p:txBody>
      </p:sp>
    </p:spTree>
    <p:extLst>
      <p:ext uri="{BB962C8B-B14F-4D97-AF65-F5344CB8AC3E}">
        <p14:creationId xmlns:p14="http://schemas.microsoft.com/office/powerpoint/2010/main" val="118007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3563"/>
          </a:xfrm>
        </p:spPr>
        <p:txBody>
          <a:bodyPr/>
          <a:lstStyle/>
          <a:p>
            <a:r>
              <a:rPr lang="en-US" dirty="0" smtClean="0">
                <a:solidFill>
                  <a:srgbClr val="CC3300"/>
                </a:solidFill>
              </a:rPr>
              <a:t>Linked List </a:t>
            </a:r>
            <a:r>
              <a:rPr lang="en-US" dirty="0"/>
              <a:t>of </a:t>
            </a:r>
            <a:r>
              <a:rPr lang="en-US" dirty="0" err="1"/>
              <a:t>Structs</a:t>
            </a:r>
            <a:r>
              <a:rPr lang="en-US" dirty="0"/>
              <a:t> vs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CC3300"/>
                </a:solidFill>
              </a:rPr>
              <a:t>Array</a:t>
            </a:r>
            <a:r>
              <a:rPr lang="en-US" dirty="0" smtClean="0"/>
              <a:t> of </a:t>
            </a:r>
            <a:r>
              <a:rPr lang="en-US" dirty="0" err="1" smtClean="0"/>
              <a:t>Structs</a:t>
            </a:r>
            <a:endParaRPr lang="en-US" dirty="0" smtClean="0"/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246714" y="1179358"/>
            <a:ext cx="1279097" cy="786761"/>
            <a:chOff x="1776" y="1930"/>
            <a:chExt cx="384" cy="384"/>
          </a:xfrm>
        </p:grpSpPr>
        <p:sp>
          <p:nvSpPr>
            <p:cNvPr id="6225" name="Rectangle 5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6226" name="Rectangle 6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6227" name="Rectangle 7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02/28/1988</a:t>
              </a:r>
            </a:p>
          </p:txBody>
        </p:sp>
        <p:sp>
          <p:nvSpPr>
            <p:cNvPr id="6228" name="Rectangle 8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3214838" y="1179358"/>
            <a:ext cx="1279098" cy="786761"/>
            <a:chOff x="1776" y="1930"/>
            <a:chExt cx="384" cy="384"/>
          </a:xfrm>
        </p:grpSpPr>
        <p:sp>
          <p:nvSpPr>
            <p:cNvPr id="6221" name="Rectangle 10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Lee</a:t>
              </a:r>
            </a:p>
          </p:txBody>
        </p:sp>
        <p:sp>
          <p:nvSpPr>
            <p:cNvPr id="6222" name="Rectangle 11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6223" name="Rectangle 12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 dirty="0">
                  <a:latin typeface="Courier New" pitchFamily="49" charset="0"/>
                </a:rPr>
                <a:t>10/15/1990</a:t>
              </a:r>
            </a:p>
          </p:txBody>
        </p:sp>
        <p:sp>
          <p:nvSpPr>
            <p:cNvPr id="6224" name="Rectangle 13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400">
                  <a:latin typeface="Courier New" pitchFamily="49" charset="0"/>
                </a:rPr>
                <a:t>next</a:t>
              </a:r>
            </a:p>
          </p:txBody>
        </p:sp>
      </p:grpSp>
      <p:sp>
        <p:nvSpPr>
          <p:cNvPr id="6150" name="Freeform 14"/>
          <p:cNvSpPr>
            <a:spLocks/>
          </p:cNvSpPr>
          <p:nvPr/>
        </p:nvSpPr>
        <p:spPr bwMode="auto">
          <a:xfrm>
            <a:off x="2329121" y="1278314"/>
            <a:ext cx="885716" cy="59007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1" name="Line 15"/>
          <p:cNvSpPr>
            <a:spLocks noChangeShapeType="1"/>
          </p:cNvSpPr>
          <p:nvPr/>
        </p:nvSpPr>
        <p:spPr bwMode="auto">
          <a:xfrm>
            <a:off x="853334" y="1278314"/>
            <a:ext cx="3933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6152" name="Text Box 16"/>
          <p:cNvSpPr txBox="1">
            <a:spLocks noChangeArrowheads="1"/>
          </p:cNvSpPr>
          <p:nvPr/>
        </p:nvSpPr>
        <p:spPr bwMode="auto">
          <a:xfrm>
            <a:off x="304800" y="1154925"/>
            <a:ext cx="472707" cy="23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400">
                <a:latin typeface="Courier New" pitchFamily="49" charset="0"/>
              </a:rPr>
              <a:t>head</a:t>
            </a:r>
          </a:p>
        </p:txBody>
      </p:sp>
      <p:sp>
        <p:nvSpPr>
          <p:cNvPr id="6154" name="Rectangle 26"/>
          <p:cNvSpPr>
            <a:spLocks noChangeArrowheads="1"/>
          </p:cNvSpPr>
          <p:nvPr/>
        </p:nvSpPr>
        <p:spPr bwMode="auto">
          <a:xfrm>
            <a:off x="5182962" y="1179358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Marry</a:t>
            </a: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5182962" y="1376049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1122889</a:t>
            </a:r>
          </a:p>
        </p:txBody>
      </p:sp>
      <p:sp>
        <p:nvSpPr>
          <p:cNvPr id="6156" name="Rectangle 28"/>
          <p:cNvSpPr>
            <a:spLocks noChangeArrowheads="1"/>
          </p:cNvSpPr>
          <p:nvPr/>
        </p:nvSpPr>
        <p:spPr bwMode="auto">
          <a:xfrm>
            <a:off x="5182962" y="1572739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12/31/1977</a:t>
            </a:r>
          </a:p>
        </p:txBody>
      </p:sp>
      <p:sp>
        <p:nvSpPr>
          <p:cNvPr id="6157" name="Rectangle 29"/>
          <p:cNvSpPr>
            <a:spLocks noChangeArrowheads="1"/>
          </p:cNvSpPr>
          <p:nvPr/>
        </p:nvSpPr>
        <p:spPr bwMode="auto">
          <a:xfrm>
            <a:off x="5182962" y="1769429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NULL</a:t>
            </a:r>
          </a:p>
        </p:txBody>
      </p:sp>
      <p:sp>
        <p:nvSpPr>
          <p:cNvPr id="6158" name="Freeform 30"/>
          <p:cNvSpPr>
            <a:spLocks/>
          </p:cNvSpPr>
          <p:nvPr/>
        </p:nvSpPr>
        <p:spPr bwMode="auto">
          <a:xfrm>
            <a:off x="4297245" y="1278314"/>
            <a:ext cx="885717" cy="590070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96" name="Rectangle 26"/>
          <p:cNvSpPr>
            <a:spLocks noChangeArrowheads="1"/>
          </p:cNvSpPr>
          <p:nvPr/>
        </p:nvSpPr>
        <p:spPr bwMode="auto">
          <a:xfrm>
            <a:off x="7467601" y="1865942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Marry</a:t>
            </a:r>
          </a:p>
        </p:txBody>
      </p:sp>
      <p:sp>
        <p:nvSpPr>
          <p:cNvPr id="97" name="Rectangle 27"/>
          <p:cNvSpPr>
            <a:spLocks noChangeArrowheads="1"/>
          </p:cNvSpPr>
          <p:nvPr/>
        </p:nvSpPr>
        <p:spPr bwMode="auto">
          <a:xfrm>
            <a:off x="7467601" y="2062633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1122889</a:t>
            </a:r>
          </a:p>
        </p:txBody>
      </p:sp>
      <p:sp>
        <p:nvSpPr>
          <p:cNvPr id="98" name="Rectangle 28"/>
          <p:cNvSpPr>
            <a:spLocks noChangeArrowheads="1"/>
          </p:cNvSpPr>
          <p:nvPr/>
        </p:nvSpPr>
        <p:spPr bwMode="auto">
          <a:xfrm>
            <a:off x="7467601" y="2259323"/>
            <a:ext cx="1279097" cy="196691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12/31/1977</a:t>
            </a:r>
          </a:p>
        </p:txBody>
      </p:sp>
      <p:sp>
        <p:nvSpPr>
          <p:cNvPr id="101" name="Rectangle 10"/>
          <p:cNvSpPr>
            <a:spLocks noChangeArrowheads="1"/>
          </p:cNvSpPr>
          <p:nvPr/>
        </p:nvSpPr>
        <p:spPr bwMode="auto">
          <a:xfrm>
            <a:off x="7467600" y="1275871"/>
            <a:ext cx="1279098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Lee</a:t>
            </a:r>
          </a:p>
        </p:txBody>
      </p:sp>
      <p:sp>
        <p:nvSpPr>
          <p:cNvPr id="102" name="Rectangle 11"/>
          <p:cNvSpPr>
            <a:spLocks noChangeArrowheads="1"/>
          </p:cNvSpPr>
          <p:nvPr/>
        </p:nvSpPr>
        <p:spPr bwMode="auto">
          <a:xfrm>
            <a:off x="7467600" y="1472561"/>
            <a:ext cx="1279098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1122556</a:t>
            </a: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7467600" y="1669252"/>
            <a:ext cx="1279098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 dirty="0">
                <a:latin typeface="Courier New" pitchFamily="49" charset="0"/>
              </a:rPr>
              <a:t>10/15/1990</a:t>
            </a:r>
          </a:p>
        </p:txBody>
      </p:sp>
      <p:sp>
        <p:nvSpPr>
          <p:cNvPr id="106" name="Rectangle 5"/>
          <p:cNvSpPr>
            <a:spLocks noChangeArrowheads="1"/>
          </p:cNvSpPr>
          <p:nvPr/>
        </p:nvSpPr>
        <p:spPr bwMode="auto">
          <a:xfrm>
            <a:off x="7467600" y="685800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400">
                <a:latin typeface="Courier New" pitchFamily="49" charset="0"/>
              </a:rPr>
              <a:t>John</a:t>
            </a:r>
          </a:p>
        </p:txBody>
      </p:sp>
      <p:sp>
        <p:nvSpPr>
          <p:cNvPr id="107" name="Rectangle 6"/>
          <p:cNvSpPr>
            <a:spLocks noChangeArrowheads="1"/>
          </p:cNvSpPr>
          <p:nvPr/>
        </p:nvSpPr>
        <p:spPr bwMode="auto">
          <a:xfrm>
            <a:off x="7467600" y="882490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1122334</a:t>
            </a:r>
          </a:p>
        </p:txBody>
      </p:sp>
      <p:sp>
        <p:nvSpPr>
          <p:cNvPr id="108" name="Rectangle 7"/>
          <p:cNvSpPr>
            <a:spLocks noChangeArrowheads="1"/>
          </p:cNvSpPr>
          <p:nvPr/>
        </p:nvSpPr>
        <p:spPr bwMode="auto">
          <a:xfrm>
            <a:off x="7467600" y="1079181"/>
            <a:ext cx="1279097" cy="19669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400">
                <a:latin typeface="Courier New" pitchFamily="49" charset="0"/>
              </a:rPr>
              <a:t>02/28/1988</a:t>
            </a:r>
          </a:p>
        </p:txBody>
      </p:sp>
      <p:sp>
        <p:nvSpPr>
          <p:cNvPr id="16" name="Left Brace 15"/>
          <p:cNvSpPr/>
          <p:nvPr/>
        </p:nvSpPr>
        <p:spPr bwMode="auto">
          <a:xfrm>
            <a:off x="7239000" y="685800"/>
            <a:ext cx="152400" cy="55546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1" name="Left Brace 110"/>
          <p:cNvSpPr/>
          <p:nvPr/>
        </p:nvSpPr>
        <p:spPr bwMode="auto">
          <a:xfrm>
            <a:off x="7239000" y="1290952"/>
            <a:ext cx="152400" cy="55546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2" name="Left Brace 111"/>
          <p:cNvSpPr/>
          <p:nvPr/>
        </p:nvSpPr>
        <p:spPr bwMode="auto">
          <a:xfrm>
            <a:off x="7239000" y="1900552"/>
            <a:ext cx="152400" cy="555462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41153" y="2761342"/>
            <a:ext cx="8153400" cy="3438685"/>
          </a:xfrm>
        </p:spPr>
        <p:txBody>
          <a:bodyPr/>
          <a:lstStyle/>
          <a:p>
            <a:pPr marL="341313" indent="-341313">
              <a:buFont typeface="Wingdings" panose="05000000000000000000" pitchFamily="2" charset="2"/>
              <a:buChar char="v"/>
            </a:pPr>
            <a:r>
              <a:rPr lang="en-US" sz="2400" dirty="0" smtClean="0"/>
              <a:t>Linked list consists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 that do not have </a:t>
            </a:r>
            <a:br>
              <a:rPr lang="en-US" sz="2400" dirty="0" smtClean="0"/>
            </a:br>
            <a:r>
              <a:rPr lang="en-US" sz="2400" dirty="0" smtClean="0"/>
              <a:t>consecutive memory, and thus connected by a next pointer;</a:t>
            </a:r>
          </a:p>
          <a:p>
            <a:pPr marL="341313" indent="-341313">
              <a:buFont typeface="Wingdings" panose="05000000000000000000" pitchFamily="2" charset="2"/>
              <a:buChar char="v"/>
            </a:pPr>
            <a:r>
              <a:rPr lang="en-US" sz="2400" dirty="0" smtClean="0"/>
              <a:t>Array of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 consists of a whole piece of memory, and thus, no need to have a next pointer– increasing index instead;</a:t>
            </a:r>
          </a:p>
          <a:p>
            <a:pPr marL="341313" indent="-341313">
              <a:buFont typeface="Wingdings" panose="05000000000000000000" pitchFamily="2" charset="2"/>
              <a:buChar char="v"/>
            </a:pPr>
            <a:r>
              <a:rPr lang="en-US" sz="2400" dirty="0" smtClean="0"/>
              <a:t>Linked list node obtains memory using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dynamically, one by one when the </a:t>
            </a:r>
            <a:r>
              <a:rPr lang="en-US" sz="2400" smtClean="0"/>
              <a:t>memory </a:t>
            </a:r>
            <a:r>
              <a:rPr lang="en-US" sz="2400" smtClean="0"/>
              <a:t>is needed</a:t>
            </a:r>
            <a:r>
              <a:rPr lang="en-US" sz="2400" dirty="0" smtClean="0"/>
              <a:t>; The memory always comes from heap;</a:t>
            </a:r>
          </a:p>
          <a:p>
            <a:pPr marL="341313" indent="-341313">
              <a:buFont typeface="Wingdings" panose="05000000000000000000" pitchFamily="2" charset="2"/>
              <a:buChar char="v"/>
            </a:pPr>
            <a:r>
              <a:rPr lang="en-US" sz="2400" dirty="0" smtClean="0"/>
              <a:t>Array obtains the whole memory all at once. The memory could come from static (global), stack (local), or from heap (using </a:t>
            </a:r>
            <a:r>
              <a:rPr lang="en-US" sz="2400" dirty="0" err="1" smtClean="0"/>
              <a:t>malloc</a:t>
            </a:r>
            <a:r>
              <a:rPr lang="en-US" sz="2400" dirty="0" smtClean="0"/>
              <a:t>)</a:t>
            </a:r>
          </a:p>
          <a:p>
            <a:pPr marL="0" indent="0"/>
            <a:r>
              <a:rPr lang="en-US" sz="2400" dirty="0" smtClean="0"/>
              <a:t>Three types of memory (static, stack, and heap) will be studied later in C++ chapter.</a:t>
            </a:r>
            <a:endParaRPr lang="en-US" sz="2400" dirty="0"/>
          </a:p>
        </p:txBody>
      </p:sp>
      <p:sp>
        <p:nvSpPr>
          <p:cNvPr id="113" name="Rectangle 26"/>
          <p:cNvSpPr>
            <a:spLocks noChangeArrowheads="1"/>
          </p:cNvSpPr>
          <p:nvPr/>
        </p:nvSpPr>
        <p:spPr bwMode="auto">
          <a:xfrm>
            <a:off x="7467601" y="2466306"/>
            <a:ext cx="1279097" cy="196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endParaRPr lang="en-US" sz="1400" dirty="0">
              <a:latin typeface="Courier New" pitchFamily="49" charset="0"/>
            </a:endParaRPr>
          </a:p>
        </p:txBody>
      </p:sp>
      <p:sp>
        <p:nvSpPr>
          <p:cNvPr id="114" name="Rectangle 27"/>
          <p:cNvSpPr>
            <a:spLocks noChangeArrowheads="1"/>
          </p:cNvSpPr>
          <p:nvPr/>
        </p:nvSpPr>
        <p:spPr bwMode="auto">
          <a:xfrm>
            <a:off x="7467601" y="2662997"/>
            <a:ext cx="1279097" cy="19669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endParaRPr lang="en-US" sz="1400" dirty="0">
              <a:latin typeface="Courier New" pitchFamily="49" charset="0"/>
            </a:endParaRPr>
          </a:p>
        </p:txBody>
      </p:sp>
      <p:sp>
        <p:nvSpPr>
          <p:cNvPr id="115" name="Rectangle 28"/>
          <p:cNvSpPr>
            <a:spLocks noChangeArrowheads="1"/>
          </p:cNvSpPr>
          <p:nvPr/>
        </p:nvSpPr>
        <p:spPr bwMode="auto">
          <a:xfrm>
            <a:off x="7467601" y="2859687"/>
            <a:ext cx="1279097" cy="1966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endParaRPr lang="en-US" sz="1400" dirty="0">
              <a:latin typeface="Courier New" pitchFamily="49" charset="0"/>
            </a:endParaRPr>
          </a:p>
        </p:txBody>
      </p:sp>
      <p:sp>
        <p:nvSpPr>
          <p:cNvPr id="117" name="Line 15"/>
          <p:cNvSpPr>
            <a:spLocks noChangeShapeType="1"/>
          </p:cNvSpPr>
          <p:nvPr/>
        </p:nvSpPr>
        <p:spPr bwMode="auto">
          <a:xfrm>
            <a:off x="7074220" y="2587855"/>
            <a:ext cx="3933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8" name="Text Box 16"/>
          <p:cNvSpPr txBox="1">
            <a:spLocks noChangeArrowheads="1"/>
          </p:cNvSpPr>
          <p:nvPr/>
        </p:nvSpPr>
        <p:spPr bwMode="auto">
          <a:xfrm>
            <a:off x="6551508" y="2454794"/>
            <a:ext cx="614255" cy="307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400" dirty="0" smtClean="0">
                <a:latin typeface="Courier New" pitchFamily="49" charset="0"/>
              </a:rPr>
              <a:t>tail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533400" y="725488"/>
            <a:ext cx="8118475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A function/procedure/subroutine is a named </a:t>
            </a:r>
            <a:r>
              <a:rPr lang="en-US" sz="2500" b="1" dirty="0">
                <a:cs typeface="Times New Roman" pitchFamily="18" charset="0"/>
              </a:rPr>
              <a:t>block</a:t>
            </a:r>
            <a:r>
              <a:rPr lang="en-US" sz="2500" dirty="0">
                <a:cs typeface="Times New Roman" pitchFamily="18" charset="0"/>
              </a:rPr>
              <a:t> of code that must be explicitly called.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The purposes of </a:t>
            </a:r>
            <a:r>
              <a:rPr lang="en-US" sz="2500" dirty="0" smtClean="0">
                <a:cs typeface="Times New Roman" pitchFamily="18" charset="0"/>
              </a:rPr>
              <a:t>using functions </a:t>
            </a:r>
            <a:r>
              <a:rPr lang="en-US" sz="2500" dirty="0">
                <a:cs typeface="Times New Roman" pitchFamily="18" charset="0"/>
              </a:rPr>
              <a:t>are twofold: </a:t>
            </a:r>
            <a:r>
              <a:rPr lang="en-US" sz="2500" b="1" dirty="0" smtClean="0">
                <a:cs typeface="Times New Roman" pitchFamily="18" charset="0"/>
              </a:rPr>
              <a:t>abstraction</a:t>
            </a:r>
            <a:r>
              <a:rPr lang="en-US" sz="2500" dirty="0" smtClean="0">
                <a:cs typeface="Times New Roman" pitchFamily="18" charset="0"/>
              </a:rPr>
              <a:t> and </a:t>
            </a:r>
            <a:r>
              <a:rPr lang="en-US" sz="2500" b="1" dirty="0" smtClean="0">
                <a:cs typeface="Times New Roman" pitchFamily="18" charset="0"/>
              </a:rPr>
              <a:t>reuse</a:t>
            </a:r>
            <a:r>
              <a:rPr lang="en-US" sz="2500" dirty="0" smtClean="0">
                <a:cs typeface="Times New Roman" pitchFamily="18" charset="0"/>
              </a:rPr>
              <a:t>.</a:t>
            </a:r>
            <a:endParaRPr lang="en-US" sz="25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rgbClr val="0000FF"/>
                </a:solidFill>
                <a:cs typeface="Times New Roman" pitchFamily="18" charset="0"/>
              </a:rPr>
              <a:t>abstraction</a:t>
            </a:r>
            <a:r>
              <a:rPr lang="en-US" sz="2500" dirty="0">
                <a:cs typeface="Times New Roman" pitchFamily="18" charset="0"/>
              </a:rPr>
              <a:t>: statements that form a conceptual unit.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solidFill>
                  <a:srgbClr val="0000FF"/>
                </a:solidFill>
                <a:cs typeface="Times New Roman" pitchFamily="18" charset="0"/>
              </a:rPr>
              <a:t>reuse</a:t>
            </a:r>
            <a:r>
              <a:rPr lang="en-US" sz="2500" dirty="0">
                <a:cs typeface="Times New Roman" pitchFamily="18" charset="0"/>
              </a:rPr>
              <a:t>: statements that </a:t>
            </a:r>
            <a:r>
              <a:rPr lang="en-US" sz="2500" dirty="0" smtClean="0">
                <a:cs typeface="Times New Roman" pitchFamily="18" charset="0"/>
              </a:rPr>
              <a:t>can be </a:t>
            </a:r>
            <a:r>
              <a:rPr lang="en-US" sz="2500" dirty="0">
                <a:cs typeface="Times New Roman" pitchFamily="18" charset="0"/>
              </a:rPr>
              <a:t>executed in more than one place in the program.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Functions communicate with the rest of the program </a:t>
            </a:r>
            <a:r>
              <a:rPr lang="en-US" sz="2500" dirty="0" smtClean="0">
                <a:cs typeface="Times New Roman" pitchFamily="18" charset="0"/>
              </a:rPr>
              <a:t>by using </a:t>
            </a:r>
            <a:endParaRPr lang="en-US" sz="25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i="1" dirty="0">
                <a:cs typeface="Times New Roman" pitchFamily="18" charset="0"/>
              </a:rPr>
              <a:t>either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smtClean="0">
                <a:cs typeface="Times New Roman" pitchFamily="18" charset="0"/>
              </a:rPr>
              <a:t>global / static </a:t>
            </a:r>
            <a:r>
              <a:rPr lang="en-US" sz="2500" dirty="0">
                <a:cs typeface="Times New Roman" pitchFamily="18" charset="0"/>
              </a:rPr>
              <a:t>variables 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i="1" dirty="0">
                <a:cs typeface="Times New Roman" pitchFamily="18" charset="0"/>
              </a:rPr>
              <a:t>or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smtClean="0">
                <a:cs typeface="Times New Roman" pitchFamily="18" charset="0"/>
              </a:rPr>
              <a:t>parameters </a:t>
            </a:r>
            <a:r>
              <a:rPr lang="en-US" sz="2500" dirty="0">
                <a:cs typeface="Times New Roman" pitchFamily="18" charset="0"/>
              </a:rPr>
              <a:t>/ return value 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b="1" dirty="0">
                <a:cs typeface="Times New Roman" pitchFamily="18" charset="0"/>
              </a:rPr>
              <a:t>Formal and actual parameters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In the declaration of a function, </a:t>
            </a:r>
            <a:r>
              <a:rPr lang="en-US" sz="2500" b="1" dirty="0">
                <a:cs typeface="Times New Roman" pitchFamily="18" charset="0"/>
              </a:rPr>
              <a:t>formal parameters</a:t>
            </a:r>
            <a:r>
              <a:rPr lang="en-US" sz="2500" dirty="0">
                <a:cs typeface="Times New Roman" pitchFamily="18" charset="0"/>
              </a:rPr>
              <a:t> are given which are local variables of the function.</a:t>
            </a:r>
          </a:p>
          <a:p>
            <a:pPr marL="484188" indent="-484188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500" dirty="0">
                <a:cs typeface="Times New Roman" pitchFamily="18" charset="0"/>
              </a:rPr>
              <a:t>When calling a function, </a:t>
            </a:r>
            <a:r>
              <a:rPr lang="en-US" sz="2500" b="1" dirty="0">
                <a:cs typeface="Times New Roman" pitchFamily="18" charset="0"/>
              </a:rPr>
              <a:t>actual parameters</a:t>
            </a:r>
            <a:r>
              <a:rPr lang="en-US" sz="2500" dirty="0">
                <a:cs typeface="Times New Roman" pitchFamily="18" charset="0"/>
              </a:rPr>
              <a:t> are given. Actual parameters are variables/values of the caller.</a:t>
            </a: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600075" y="80963"/>
            <a:ext cx="80089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Functions and Parameter Passing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90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90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0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90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90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2"/>
          <p:cNvSpPr>
            <a:spLocks noChangeArrowheads="1"/>
          </p:cNvSpPr>
          <p:nvPr/>
        </p:nvSpPr>
        <p:spPr bwMode="auto">
          <a:xfrm>
            <a:off x="457200" y="755650"/>
            <a:ext cx="8229600" cy="587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Passing the actual parameters </a:t>
            </a:r>
            <a:r>
              <a:rPr lang="en-US" sz="2000" dirty="0" smtClean="0"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000" dirty="0" smtClean="0">
                <a:cs typeface="Times New Roman" pitchFamily="18" charset="0"/>
              </a:rPr>
              <a:t>the </a:t>
            </a:r>
            <a:r>
              <a:rPr lang="en-US" sz="2000" dirty="0">
                <a:cs typeface="Times New Roman" pitchFamily="18" charset="0"/>
              </a:rPr>
              <a:t>formal parameters. </a:t>
            </a:r>
          </a:p>
          <a:p>
            <a:pPr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Different languages have different ways of implementing parameter </a:t>
            </a:r>
            <a:r>
              <a:rPr lang="en-US" sz="2000" dirty="0" smtClean="0">
                <a:cs typeface="Times New Roman" pitchFamily="18" charset="0"/>
              </a:rPr>
              <a:t>passing, including the following passing mechanisms, plus global/static variables:</a:t>
            </a:r>
            <a:endParaRPr lang="en-US" sz="20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>
                <a:cs typeface="Times New Roman" pitchFamily="18" charset="0"/>
              </a:rPr>
              <a:t>Call-by-value</a:t>
            </a:r>
            <a:r>
              <a:rPr lang="en-US" sz="2000" dirty="0">
                <a:cs typeface="Times New Roman" pitchFamily="18" charset="0"/>
              </a:rPr>
              <a:t>: a formal parameter is a local variable in the function. It is initialized </a:t>
            </a:r>
            <a:r>
              <a:rPr lang="en-US" sz="2000" dirty="0" smtClean="0">
                <a:cs typeface="Times New Roman" pitchFamily="18" charset="0"/>
              </a:rPr>
              <a:t>(copied) to </a:t>
            </a:r>
            <a:r>
              <a:rPr lang="en-US" sz="2000" dirty="0">
                <a:cs typeface="Times New Roman" pitchFamily="18" charset="0"/>
              </a:rPr>
              <a:t>the value of the actual parameter. It is a copy of the actual parameter.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	Advantage: no side-effects (safe, reliable)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>
                <a:cs typeface="Times New Roman" pitchFamily="18" charset="0"/>
              </a:rPr>
              <a:t>	Drawback: less flexible/less </a:t>
            </a:r>
            <a:r>
              <a:rPr lang="en-US" sz="2000" dirty="0" smtClean="0">
                <a:cs typeface="Times New Roman" pitchFamily="18" charset="0"/>
              </a:rPr>
              <a:t>powerful/not efficient for large data structure</a:t>
            </a:r>
            <a:endParaRPr lang="en-US" sz="20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/>
              <a:t>Call-by-address (pointer)</a:t>
            </a:r>
            <a:r>
              <a:rPr lang="en-US" sz="2000" dirty="0"/>
              <a:t>: the formal parameter is a pointer to the actual parameter.</a:t>
            </a:r>
            <a:endParaRPr lang="en-US" sz="2000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 smtClean="0">
                <a:cs typeface="Times New Roman" pitchFamily="18" charset="0"/>
              </a:rPr>
              <a:t>Call-by-alias</a:t>
            </a:r>
            <a:r>
              <a:rPr lang="en-US" sz="2000" dirty="0" smtClean="0">
                <a:cs typeface="Times New Roman" pitchFamily="18" charset="0"/>
              </a:rPr>
              <a:t>: </a:t>
            </a:r>
            <a:r>
              <a:rPr lang="en-US" sz="2000" dirty="0">
                <a:cs typeface="Times New Roman" pitchFamily="18" charset="0"/>
              </a:rPr>
              <a:t>the formal parameter is an </a:t>
            </a:r>
            <a:r>
              <a:rPr lang="en-US" sz="2000" i="1" dirty="0">
                <a:cs typeface="Times New Roman" pitchFamily="18" charset="0"/>
              </a:rPr>
              <a:t>alias</a:t>
            </a:r>
            <a:r>
              <a:rPr lang="en-US" sz="2000" dirty="0">
                <a:cs typeface="Times New Roman" pitchFamily="18" charset="0"/>
              </a:rPr>
              <a:t> to the actual parameter. There is only one variable with two names. Changing the formal parameter </a:t>
            </a:r>
            <a:r>
              <a:rPr lang="en-US" sz="2000" b="1" dirty="0">
                <a:cs typeface="Times New Roman" pitchFamily="18" charset="0"/>
              </a:rPr>
              <a:t>immediately</a:t>
            </a:r>
            <a:r>
              <a:rPr lang="en-US" sz="2000" dirty="0">
                <a:cs typeface="Times New Roman" pitchFamily="18" charset="0"/>
              </a:rPr>
              <a:t> changes the actual parameter</a:t>
            </a:r>
            <a:r>
              <a:rPr lang="en-US" sz="2000" dirty="0" smtClean="0">
                <a:cs typeface="Times New Roman" pitchFamily="18" charset="0"/>
              </a:rPr>
              <a:t>. C++ only.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b="1" dirty="0" smtClean="0">
                <a:cs typeface="Times New Roman" pitchFamily="18" charset="0"/>
              </a:rPr>
              <a:t>Global variable / Static variable</a:t>
            </a:r>
            <a:r>
              <a:rPr lang="en-US" sz="2000" dirty="0" smtClean="0">
                <a:cs typeface="Times New Roman" pitchFamily="18" charset="0"/>
              </a:rPr>
              <a:t>: No explicit parameter passing, but can facilitate communication between the caller and the function, because both of them can access the global or static variables</a:t>
            </a:r>
          </a:p>
          <a:p>
            <a:pPr marL="484188" indent="-484188" algn="just" defTabSz="966788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sz="2000" dirty="0" smtClean="0">
                <a:cs typeface="Times New Roman" pitchFamily="18" charset="0"/>
              </a:rPr>
              <a:t>Call-by-name: Not supported by C/C++. We will learn in Scheme later.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91139" name="Rectangle 83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Parameter Passing</a:t>
            </a:r>
            <a:endParaRPr lang="en-US" sz="3000" b="1">
              <a:solidFill>
                <a:schemeClr val="accent2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4"/>
          <p:cNvSpPr>
            <a:spLocks noChangeArrowheads="1"/>
          </p:cNvSpPr>
          <p:nvPr/>
        </p:nvSpPr>
        <p:spPr bwMode="auto">
          <a:xfrm>
            <a:off x="533400" y="990600"/>
            <a:ext cx="815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dirty="0"/>
              <a:t>Differences between </a:t>
            </a:r>
            <a:r>
              <a:rPr lang="en-US" b="1" dirty="0" smtClean="0"/>
              <a:t>call-by-address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smtClean="0"/>
              <a:t>call-by-alias:</a:t>
            </a:r>
            <a:endParaRPr lang="en-US" b="1" dirty="0">
              <a:cs typeface="Times New Roman" pitchFamily="18" charset="0"/>
            </a:endParaRPr>
          </a:p>
          <a:p>
            <a:pPr marL="484188" indent="-484188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b="1" dirty="0">
                <a:cs typeface="Times New Roman" pitchFamily="18" charset="0"/>
              </a:rPr>
              <a:t>Call-by-address, </a:t>
            </a:r>
            <a:r>
              <a:rPr lang="en-US" dirty="0">
                <a:cs typeface="Times New Roman" pitchFamily="18" charset="0"/>
              </a:rPr>
              <a:t>also called </a:t>
            </a:r>
            <a:r>
              <a:rPr lang="en-US" b="1" dirty="0">
                <a:cs typeface="Times New Roman" pitchFamily="18" charset="0"/>
              </a:rPr>
              <a:t>call-by-pointer</a:t>
            </a:r>
            <a:r>
              <a:rPr lang="en-US" dirty="0">
                <a:cs typeface="Times New Roman" pitchFamily="18" charset="0"/>
              </a:rPr>
              <a:t>: The formal parameter is the address to the actual parameter. For the address itself, it is call-by-value. For the variable pointed to by the address, it is call-by-address.</a:t>
            </a:r>
          </a:p>
          <a:p>
            <a:pPr marL="484188" indent="-484188" algn="just" defTabSz="966788">
              <a:lnSpc>
                <a:spcPct val="13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Char char="§"/>
              <a:tabLst>
                <a:tab pos="973138" algn="l"/>
                <a:tab pos="2001838" algn="l"/>
                <a:tab pos="5321300" algn="l"/>
                <a:tab pos="5802313" algn="l"/>
              </a:tabLst>
            </a:pPr>
            <a:r>
              <a:rPr lang="en-US" b="1" dirty="0" smtClean="0">
                <a:cs typeface="Times New Roman" pitchFamily="18" charset="0"/>
              </a:rPr>
              <a:t>Call-by-alias, </a:t>
            </a:r>
            <a:r>
              <a:rPr lang="en-US" dirty="0">
                <a:cs typeface="Times New Roman" pitchFamily="18" charset="0"/>
              </a:rPr>
              <a:t>also </a:t>
            </a:r>
            <a:r>
              <a:rPr lang="en-US" dirty="0" smtClean="0">
                <a:cs typeface="Times New Roman" pitchFamily="18" charset="0"/>
              </a:rPr>
              <a:t>called </a:t>
            </a:r>
            <a:r>
              <a:rPr lang="en-US" b="1" dirty="0" smtClean="0"/>
              <a:t>call-by-variable </a:t>
            </a:r>
            <a:r>
              <a:rPr lang="en-US" b="1" dirty="0"/>
              <a:t>(Pascal)</a:t>
            </a:r>
            <a:r>
              <a:rPr lang="en-US" dirty="0">
                <a:cs typeface="Times New Roman" pitchFamily="18" charset="0"/>
              </a:rPr>
              <a:t>: The formal parameter is an alias of the actual parameter. The actual parameter must be a variable. It cannot be a value because a value cannot have an alias</a:t>
            </a:r>
            <a:r>
              <a:rPr lang="en-US" dirty="0" smtClean="0">
                <a:cs typeface="Times New Roman" pitchFamily="18" charset="0"/>
              </a:rPr>
              <a:t>. C++ only.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92163" name="Rectangle 5"/>
          <p:cNvSpPr>
            <a:spLocks noChangeArrowheads="1"/>
          </p:cNvSpPr>
          <p:nvPr/>
        </p:nvSpPr>
        <p:spPr bwMode="auto">
          <a:xfrm>
            <a:off x="671513" y="76200"/>
            <a:ext cx="7796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</a:rPr>
              <a:t>Call-by-alias </a:t>
            </a:r>
            <a:r>
              <a:rPr lang="en-US" sz="3400" dirty="0" smtClean="0">
                <a:solidFill>
                  <a:schemeClr val="accent2"/>
                </a:solidFill>
              </a:rPr>
              <a:t>vs.</a:t>
            </a:r>
            <a:r>
              <a:rPr lang="en-US" sz="3400" b="1" dirty="0" smtClean="0">
                <a:solidFill>
                  <a:schemeClr val="accent2"/>
                </a:solidFill>
              </a:rPr>
              <a:t> </a:t>
            </a:r>
            <a:r>
              <a:rPr lang="en-US" sz="3400" b="1" dirty="0">
                <a:solidFill>
                  <a:schemeClr val="accent2"/>
                </a:solidFill>
              </a:rPr>
              <a:t>call-by-address</a:t>
            </a:r>
            <a:endParaRPr lang="en-US" sz="3000" b="1" dirty="0">
              <a:solidFill>
                <a:schemeClr val="accent2"/>
              </a:solidFill>
              <a:latin typeface="Times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914400" y="600075"/>
            <a:ext cx="7772400" cy="6006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types; Basic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  <a:endParaRPr lang="en-GB" dirty="0" smtClean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Basics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and Constants,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Enumeration,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Struct of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Linked </a:t>
            </a:r>
            <a:r>
              <a:rPr lang="en-GB" sz="2800" dirty="0" smtClean="0">
                <a:solidFill>
                  <a:srgbClr val="0000FF"/>
                </a:solidFill>
                <a:cs typeface="Times New Roman" pitchFamily="18" charset="0"/>
              </a:rPr>
              <a:t>List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 smtClean="0"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Large examples of 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Modules and Packages</a:t>
            </a:r>
            <a:endParaRPr lang="en-GB" sz="2800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33400" y="3962400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2"/>
          <p:cNvSpPr>
            <a:spLocks noChangeArrowheads="1"/>
          </p:cNvSpPr>
          <p:nvPr/>
        </p:nvSpPr>
        <p:spPr bwMode="auto">
          <a:xfrm>
            <a:off x="565150" y="117475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Linked List of Structures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77827" name="Rectangle 113"/>
          <p:cNvSpPr>
            <a:spLocks noChangeArrowheads="1"/>
          </p:cNvSpPr>
          <p:nvPr/>
        </p:nvSpPr>
        <p:spPr bwMode="auto">
          <a:xfrm>
            <a:off x="534988" y="762000"/>
            <a:ext cx="845661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stdio.h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string.h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stdlib.h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&gt; // used by malloc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500" b="1" dirty="0">
                <a:latin typeface="Arial" pitchFamily="34" charset="0"/>
                <a:cs typeface="Times New Roman" pitchFamily="18" charset="0"/>
              </a:rPr>
              <a:t>contact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{ // define a node holding a person's details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char 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name[32];</a:t>
            </a: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phone;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char 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email[32];</a:t>
            </a: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contact *next;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	// pointer to contact structure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*head = NULL;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 //head is a global pointer to the first entry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branching(char c);	// function forward declaration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insertion();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contact *search();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delete();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// void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printall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();</a:t>
            </a:r>
          </a:p>
        </p:txBody>
      </p:sp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2133600" y="990600"/>
            <a:ext cx="6781800" cy="1066800"/>
            <a:chOff x="1344" y="624"/>
            <a:chExt cx="4272" cy="672"/>
          </a:xfrm>
        </p:grpSpPr>
        <p:sp>
          <p:nvSpPr>
            <p:cNvPr id="77830" name="Freeform 118"/>
            <p:cNvSpPr>
              <a:spLocks/>
            </p:cNvSpPr>
            <p:nvPr/>
          </p:nvSpPr>
          <p:spPr bwMode="auto">
            <a:xfrm>
              <a:off x="1344" y="768"/>
              <a:ext cx="3648" cy="528"/>
            </a:xfrm>
            <a:custGeom>
              <a:avLst/>
              <a:gdLst>
                <a:gd name="T0" fmla="*/ 0 w 3648"/>
                <a:gd name="T1" fmla="*/ 528 h 528"/>
                <a:gd name="T2" fmla="*/ 0 w 3648"/>
                <a:gd name="T3" fmla="*/ 480 h 528"/>
                <a:gd name="T4" fmla="*/ 912 w 3648"/>
                <a:gd name="T5" fmla="*/ 480 h 528"/>
                <a:gd name="T6" fmla="*/ 912 w 3648"/>
                <a:gd name="T7" fmla="*/ 0 h 528"/>
                <a:gd name="T8" fmla="*/ 3648 w 3648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8"/>
                <a:gd name="T16" fmla="*/ 0 h 528"/>
                <a:gd name="T17" fmla="*/ 3648 w 364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8" h="528">
                  <a:moveTo>
                    <a:pt x="0" y="528"/>
                  </a:moveTo>
                  <a:lnTo>
                    <a:pt x="0" y="480"/>
                  </a:lnTo>
                  <a:lnTo>
                    <a:pt x="912" y="480"/>
                  </a:lnTo>
                  <a:lnTo>
                    <a:pt x="912" y="0"/>
                  </a:lnTo>
                  <a:lnTo>
                    <a:pt x="364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7831" name="Group 121"/>
            <p:cNvGrpSpPr>
              <a:grpSpLocks/>
            </p:cNvGrpSpPr>
            <p:nvPr/>
          </p:nvGrpSpPr>
          <p:grpSpPr bwMode="auto">
            <a:xfrm>
              <a:off x="5040" y="624"/>
              <a:ext cx="576" cy="240"/>
              <a:chOff x="5040" y="720"/>
              <a:chExt cx="576" cy="144"/>
            </a:xfrm>
          </p:grpSpPr>
          <p:sp>
            <p:nvSpPr>
              <p:cNvPr id="77832" name="Rectangle 115"/>
              <p:cNvSpPr>
                <a:spLocks noChangeArrowheads="1"/>
              </p:cNvSpPr>
              <p:nvPr/>
            </p:nvSpPr>
            <p:spPr bwMode="auto">
              <a:xfrm>
                <a:off x="5040" y="72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/>
                  <a:t>n</a:t>
                </a:r>
              </a:p>
            </p:txBody>
          </p:sp>
          <p:sp>
            <p:nvSpPr>
              <p:cNvPr id="77833" name="Rectangle 116"/>
              <p:cNvSpPr>
                <a:spLocks noChangeArrowheads="1"/>
              </p:cNvSpPr>
              <p:nvPr/>
            </p:nvSpPr>
            <p:spPr bwMode="auto">
              <a:xfrm>
                <a:off x="5184" y="72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/>
                  <a:t>p</a:t>
                </a:r>
              </a:p>
            </p:txBody>
          </p:sp>
          <p:sp>
            <p:nvSpPr>
              <p:cNvPr id="77834" name="Rectangle 117"/>
              <p:cNvSpPr>
                <a:spLocks noChangeArrowheads="1"/>
              </p:cNvSpPr>
              <p:nvPr/>
            </p:nvSpPr>
            <p:spPr bwMode="auto">
              <a:xfrm>
                <a:off x="5328" y="72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/>
                  <a:t>e</a:t>
                </a:r>
              </a:p>
            </p:txBody>
          </p:sp>
          <p:sp>
            <p:nvSpPr>
              <p:cNvPr id="77835" name="Rectangle 119"/>
              <p:cNvSpPr>
                <a:spLocks noChangeArrowheads="1"/>
              </p:cNvSpPr>
              <p:nvPr/>
            </p:nvSpPr>
            <p:spPr bwMode="auto">
              <a:xfrm>
                <a:off x="5472" y="720"/>
                <a:ext cx="144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>
                  <a:lnSpc>
                    <a:spcPct val="70000"/>
                  </a:lnSpc>
                </a:pPr>
                <a:r>
                  <a:rPr lang="en-US" sz="1600"/>
                  <a:t>n</a:t>
                </a:r>
              </a:p>
            </p:txBody>
          </p:sp>
        </p:grpSp>
      </p:grpSp>
      <p:sp>
        <p:nvSpPr>
          <p:cNvPr id="169080" name="Freeform 120"/>
          <p:cNvSpPr>
            <a:spLocks/>
          </p:cNvSpPr>
          <p:nvPr/>
        </p:nvSpPr>
        <p:spPr bwMode="auto">
          <a:xfrm>
            <a:off x="8839200" y="1295400"/>
            <a:ext cx="152400" cy="228600"/>
          </a:xfrm>
          <a:custGeom>
            <a:avLst/>
            <a:gdLst>
              <a:gd name="T0" fmla="*/ 0 w 96"/>
              <a:gd name="T1" fmla="*/ 0 h 144"/>
              <a:gd name="T2" fmla="*/ 0 w 96"/>
              <a:gd name="T3" fmla="*/ 2147483647 h 144"/>
              <a:gd name="T4" fmla="*/ 2147483647 w 96"/>
              <a:gd name="T5" fmla="*/ 2147483647 h 144"/>
              <a:gd name="T6" fmla="*/ 0 60000 65536"/>
              <a:gd name="T7" fmla="*/ 0 60000 65536"/>
              <a:gd name="T8" fmla="*/ 0 60000 65536"/>
              <a:gd name="T9" fmla="*/ 0 w 96"/>
              <a:gd name="T10" fmla="*/ 0 h 144"/>
              <a:gd name="T11" fmla="*/ 96 w 9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" h="144">
                <a:moveTo>
                  <a:pt x="0" y="0"/>
                </a:moveTo>
                <a:lnTo>
                  <a:pt x="0" y="144"/>
                </a:lnTo>
                <a:lnTo>
                  <a:pt x="96" y="144"/>
                </a:lnTo>
              </a:path>
            </a:pathLst>
          </a:custGeom>
          <a:noFill/>
          <a:ln w="9525">
            <a:solidFill>
              <a:srgbClr val="C00000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690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80" grpId="0" animBg="1"/>
      <p:bldP spid="169080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 bwMode="auto">
          <a:xfrm>
            <a:off x="4114800" y="762000"/>
            <a:ext cx="0" cy="59436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ounded Rectangular Callout 24"/>
          <p:cNvSpPr/>
          <p:nvPr/>
        </p:nvSpPr>
        <p:spPr bwMode="auto">
          <a:xfrm>
            <a:off x="3239294" y="1791809"/>
            <a:ext cx="1219200" cy="1106487"/>
          </a:xfrm>
          <a:prstGeom prst="wedgeRoundRectCallout">
            <a:avLst>
              <a:gd name="adj1" fmla="val 76331"/>
              <a:gd name="adj2" fmla="val 3159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What </a:t>
            </a:r>
            <a:r>
              <a:rPr lang="en-US" sz="2000" dirty="0" smtClean="0"/>
              <a:t>is the size </a:t>
            </a:r>
            <a:r>
              <a:rPr lang="en-US" sz="2000" dirty="0"/>
              <a:t>of </a:t>
            </a:r>
            <a:r>
              <a:rPr lang="en-US" sz="2000" dirty="0" smtClean="0"/>
              <a:t>p?</a:t>
            </a:r>
            <a:endParaRPr lang="en-US" sz="2000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07325" cy="563563"/>
          </a:xfrm>
        </p:spPr>
        <p:txBody>
          <a:bodyPr/>
          <a:lstStyle/>
          <a:p>
            <a:r>
              <a:rPr lang="en-US" sz="2600" smtClean="0"/>
              <a:t>How Do We Access the Members of a Structure?</a:t>
            </a:r>
          </a:p>
        </p:txBody>
      </p:sp>
      <p:sp>
        <p:nvSpPr>
          <p:cNvPr id="86019" name="Rectangle 4"/>
          <p:cNvSpPr>
            <a:spLocks noChangeArrowheads="1"/>
          </p:cNvSpPr>
          <p:nvPr/>
        </p:nvSpPr>
        <p:spPr bwMode="auto">
          <a:xfrm>
            <a:off x="534988" y="838200"/>
            <a:ext cx="3808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b="1" dirty="0">
                <a:latin typeface="Arial" pitchFamily="34" charset="0"/>
                <a:cs typeface="Times New Roman" pitchFamily="18" charset="0"/>
              </a:rPr>
              <a:t>contact1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{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char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name[32];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phone;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char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email[32];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x, *y;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84188" indent="-484188" defTabSz="966788"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</a:rPr>
              <a:t>scanf("%s", x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.</a:t>
            </a:r>
            <a:r>
              <a:rPr lang="en-US" dirty="0">
                <a:latin typeface="Arial" pitchFamily="34" charset="0"/>
              </a:rPr>
              <a:t>name);</a:t>
            </a:r>
            <a:endParaRPr lang="en-US" dirty="0">
              <a:solidFill>
                <a:schemeClr val="accent1"/>
              </a:solidFill>
              <a:latin typeface="Arial" pitchFamily="34" charset="0"/>
            </a:endParaRPr>
          </a:p>
          <a:p>
            <a:pPr marL="484188" indent="-484188" defTabSz="966788"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</a:rPr>
              <a:t>scanf("%d",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&amp;</a:t>
            </a:r>
            <a:r>
              <a:rPr lang="en-US" dirty="0" err="1">
                <a:latin typeface="Arial" pitchFamily="34" charset="0"/>
              </a:rPr>
              <a:t>x</a:t>
            </a:r>
            <a:r>
              <a:rPr lang="en-US" dirty="0" err="1">
                <a:solidFill>
                  <a:srgbClr val="CC3300"/>
                </a:solidFill>
                <a:latin typeface="Arial" pitchFamily="34" charset="0"/>
              </a:rPr>
              <a:t>.</a:t>
            </a:r>
            <a:r>
              <a:rPr lang="en-US" dirty="0" err="1">
                <a:latin typeface="Arial" pitchFamily="34" charset="0"/>
              </a:rPr>
              <a:t>phone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 marL="484188" indent="-484188" defTabSz="966788"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</a:rPr>
              <a:t>scanf("%s", </a:t>
            </a:r>
            <a:r>
              <a:rPr lang="en-US" dirty="0" err="1">
                <a:latin typeface="Arial" pitchFamily="34" charset="0"/>
              </a:rPr>
              <a:t>x</a:t>
            </a:r>
            <a:r>
              <a:rPr lang="en-US" dirty="0" err="1">
                <a:solidFill>
                  <a:srgbClr val="CC3300"/>
                </a:solidFill>
                <a:latin typeface="Arial" pitchFamily="34" charset="0"/>
              </a:rPr>
              <a:t>.</a:t>
            </a:r>
            <a:r>
              <a:rPr lang="en-US" dirty="0" err="1">
                <a:latin typeface="Arial" pitchFamily="34" charset="0"/>
              </a:rPr>
              <a:t>email</a:t>
            </a:r>
            <a:r>
              <a:rPr lang="en-US" dirty="0">
                <a:latin typeface="Arial" pitchFamily="34" charset="0"/>
              </a:rPr>
              <a:t>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3389313" algn="l"/>
                <a:tab pos="5321300" algn="l"/>
                <a:tab pos="580231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86020" name="Rectangle 6"/>
          <p:cNvSpPr>
            <a:spLocks noChangeArrowheads="1"/>
          </p:cNvSpPr>
          <p:nvPr/>
        </p:nvSpPr>
        <p:spPr bwMode="auto">
          <a:xfrm>
            <a:off x="1447800" y="4608513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>
                <a:latin typeface="Arial" pitchFamily="34" charset="0"/>
              </a:rPr>
              <a:t>name</a:t>
            </a:r>
          </a:p>
        </p:txBody>
      </p:sp>
      <p:sp>
        <p:nvSpPr>
          <p:cNvPr id="86021" name="Rectangle 7"/>
          <p:cNvSpPr>
            <a:spLocks noChangeArrowheads="1"/>
          </p:cNvSpPr>
          <p:nvPr/>
        </p:nvSpPr>
        <p:spPr bwMode="auto">
          <a:xfrm>
            <a:off x="1447800" y="4913313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>
                <a:latin typeface="Arial" pitchFamily="34" charset="0"/>
              </a:rPr>
              <a:t>phone</a:t>
            </a:r>
          </a:p>
        </p:txBody>
      </p:sp>
      <p:sp>
        <p:nvSpPr>
          <p:cNvPr id="86022" name="Rectangle 8"/>
          <p:cNvSpPr>
            <a:spLocks noChangeArrowheads="1"/>
          </p:cNvSpPr>
          <p:nvPr/>
        </p:nvSpPr>
        <p:spPr bwMode="auto">
          <a:xfrm>
            <a:off x="1447800" y="5218113"/>
            <a:ext cx="1219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/>
            <a:r>
              <a:rPr lang="en-US">
                <a:latin typeface="Arial" pitchFamily="34" charset="0"/>
              </a:rPr>
              <a:t>email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573588" y="762000"/>
            <a:ext cx="4265612" cy="5486400"/>
            <a:chOff x="2880" y="480"/>
            <a:chExt cx="2688" cy="3456"/>
          </a:xfrm>
        </p:grpSpPr>
        <p:sp>
          <p:nvSpPr>
            <p:cNvPr id="86029" name="Rectangle 5"/>
            <p:cNvSpPr>
              <a:spLocks noChangeArrowheads="1"/>
            </p:cNvSpPr>
            <p:nvPr/>
          </p:nvSpPr>
          <p:spPr bwMode="auto">
            <a:xfrm>
              <a:off x="2880" y="480"/>
              <a:ext cx="2688" cy="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736" tIns="48368" rIns="96736" bIns="48368"/>
            <a:lstStyle/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struct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b="1" dirty="0">
                  <a:latin typeface="Arial" pitchFamily="34" charset="0"/>
                  <a:cs typeface="Times New Roman" pitchFamily="18" charset="0"/>
                </a:rPr>
                <a:t>contact2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 {</a:t>
              </a: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char </a:t>
              </a:r>
              <a:r>
                <a:rPr lang="en-US" dirty="0" smtClean="0">
                  <a:latin typeface="Arial" pitchFamily="34" charset="0"/>
                  <a:cs typeface="Times New Roman" pitchFamily="18" charset="0"/>
                </a:rPr>
                <a:t>name[32];</a:t>
              </a:r>
              <a:endParaRPr lang="en-US" dirty="0">
                <a:latin typeface="Arial" pitchFamily="34" charset="0"/>
                <a:cs typeface="Times New Roman" pitchFamily="18" charset="0"/>
              </a:endParaRP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int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 phone;</a:t>
              </a: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char </a:t>
              </a:r>
              <a:r>
                <a:rPr lang="en-US" dirty="0" smtClean="0">
                  <a:latin typeface="Arial" pitchFamily="34" charset="0"/>
                  <a:cs typeface="Times New Roman" pitchFamily="18" charset="0"/>
                </a:rPr>
                <a:t>email[32];</a:t>
              </a:r>
              <a:endParaRPr lang="en-US" dirty="0">
                <a:latin typeface="Arial" pitchFamily="34" charset="0"/>
                <a:cs typeface="Times New Roman" pitchFamily="18" charset="0"/>
              </a:endParaRP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struct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 contact2 *next;</a:t>
              </a: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} *p;</a:t>
              </a: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p = </a:t>
              </a:r>
              <a:r>
                <a:rPr lang="en-US" sz="2000" dirty="0">
                  <a:latin typeface="Arial" pitchFamily="34" charset="0"/>
                  <a:cs typeface="Times New Roman" pitchFamily="18" charset="0"/>
                </a:rPr>
                <a:t>malloc(</a:t>
              </a:r>
              <a:r>
                <a:rPr lang="en-US" sz="2000" dirty="0" err="1">
                  <a:latin typeface="Arial" pitchFamily="34" charset="0"/>
                  <a:cs typeface="Times New Roman" pitchFamily="18" charset="0"/>
                </a:rPr>
                <a:t>sizeof</a:t>
              </a:r>
              <a:r>
                <a:rPr lang="en-US" sz="2000" dirty="0">
                  <a:latin typeface="Arial" pitchFamily="34" charset="0"/>
                  <a:cs typeface="Times New Roman" pitchFamily="18" charset="0"/>
                </a:rPr>
                <a:t>(</a:t>
              </a:r>
              <a:r>
                <a:rPr lang="en-US" sz="2000" dirty="0" err="1">
                  <a:latin typeface="Arial" pitchFamily="34" charset="0"/>
                  <a:cs typeface="Times New Roman" pitchFamily="18" charset="0"/>
                </a:rPr>
                <a:t>struct</a:t>
              </a:r>
              <a:r>
                <a:rPr lang="en-US" sz="2000" dirty="0">
                  <a:latin typeface="Arial" pitchFamily="34" charset="0"/>
                  <a:cs typeface="Times New Roman" pitchFamily="18" charset="0"/>
                </a:rPr>
                <a:t> contact2));</a:t>
              </a:r>
            </a:p>
            <a:p>
              <a:pPr marL="484188" indent="-484188" defTabSz="966788"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</a:rPr>
                <a:t>scanf("%s", p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-&gt;</a:t>
              </a:r>
              <a:r>
                <a:rPr lang="en-US" dirty="0">
                  <a:latin typeface="Arial" pitchFamily="34" charset="0"/>
                </a:rPr>
                <a:t>name);</a:t>
              </a:r>
              <a:endParaRPr lang="en-US" dirty="0">
                <a:solidFill>
                  <a:schemeClr val="accent1"/>
                </a:solidFill>
                <a:latin typeface="Arial" pitchFamily="34" charset="0"/>
              </a:endParaRPr>
            </a:p>
            <a:p>
              <a:pPr marL="484188" indent="-484188" defTabSz="966788"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</a:rPr>
                <a:t>scanf("%d", </a:t>
              </a:r>
              <a:r>
                <a:rPr lang="en-US" dirty="0">
                  <a:solidFill>
                    <a:srgbClr val="0000FF"/>
                  </a:solidFill>
                  <a:latin typeface="Arial" pitchFamily="34" charset="0"/>
                </a:rPr>
                <a:t>&amp;</a:t>
              </a:r>
              <a:r>
                <a:rPr lang="en-US" dirty="0">
                  <a:latin typeface="Arial" pitchFamily="34" charset="0"/>
                </a:rPr>
                <a:t>p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-&gt;</a:t>
              </a:r>
              <a:r>
                <a:rPr lang="en-US" dirty="0">
                  <a:latin typeface="Arial" pitchFamily="34" charset="0"/>
                </a:rPr>
                <a:t>phone);</a:t>
              </a:r>
            </a:p>
            <a:p>
              <a:pPr marL="484188" indent="-484188" defTabSz="966788"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 dirty="0">
                  <a:latin typeface="Arial" pitchFamily="34" charset="0"/>
                </a:rPr>
                <a:t>scanf("%s", p</a:t>
              </a:r>
              <a:r>
                <a:rPr lang="en-US" dirty="0">
                  <a:solidFill>
                    <a:srgbClr val="CC3300"/>
                  </a:solidFill>
                  <a:latin typeface="Arial" pitchFamily="34" charset="0"/>
                </a:rPr>
                <a:t>-&gt;</a:t>
              </a:r>
              <a:r>
                <a:rPr lang="en-US" dirty="0">
                  <a:latin typeface="Arial" pitchFamily="34" charset="0"/>
                </a:rPr>
                <a:t>email);</a:t>
              </a: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endParaRPr lang="en-US" dirty="0">
                <a:latin typeface="Arial" pitchFamily="34" charset="0"/>
                <a:cs typeface="Times New Roman" pitchFamily="18" charset="0"/>
              </a:endParaRPr>
            </a:p>
          </p:txBody>
        </p:sp>
        <p:grpSp>
          <p:nvGrpSpPr>
            <p:cNvPr id="86030" name="Group 21"/>
            <p:cNvGrpSpPr>
              <a:grpSpLocks/>
            </p:cNvGrpSpPr>
            <p:nvPr/>
          </p:nvGrpSpPr>
          <p:grpSpPr bwMode="auto">
            <a:xfrm>
              <a:off x="2897" y="3097"/>
              <a:ext cx="2095" cy="839"/>
              <a:chOff x="2897" y="3097"/>
              <a:chExt cx="2095" cy="839"/>
            </a:xfrm>
          </p:grpSpPr>
          <p:sp>
            <p:nvSpPr>
              <p:cNvPr id="86031" name="Rectangle 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76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name</a:t>
                </a:r>
              </a:p>
            </p:txBody>
          </p:sp>
          <p:sp>
            <p:nvSpPr>
              <p:cNvPr id="86032" name="Rectangle 10"/>
              <p:cNvSpPr>
                <a:spLocks noChangeArrowheads="1"/>
              </p:cNvSpPr>
              <p:nvPr/>
            </p:nvSpPr>
            <p:spPr bwMode="auto">
              <a:xfrm>
                <a:off x="4224" y="3360"/>
                <a:ext cx="76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phone</a:t>
                </a:r>
              </a:p>
            </p:txBody>
          </p:sp>
          <p:sp>
            <p:nvSpPr>
              <p:cNvPr id="86033" name="Rectangle 11"/>
              <p:cNvSpPr>
                <a:spLocks noChangeArrowheads="1"/>
              </p:cNvSpPr>
              <p:nvPr/>
            </p:nvSpPr>
            <p:spPr bwMode="auto">
              <a:xfrm>
                <a:off x="4224" y="3552"/>
                <a:ext cx="76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email</a:t>
                </a:r>
              </a:p>
            </p:txBody>
          </p:sp>
          <p:sp>
            <p:nvSpPr>
              <p:cNvPr id="86034" name="Rectangle 12"/>
              <p:cNvSpPr>
                <a:spLocks noChangeArrowheads="1"/>
              </p:cNvSpPr>
              <p:nvPr/>
            </p:nvSpPr>
            <p:spPr bwMode="auto">
              <a:xfrm>
                <a:off x="4224" y="3744"/>
                <a:ext cx="76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r>
                  <a:rPr lang="en-US">
                    <a:latin typeface="Arial" pitchFamily="34" charset="0"/>
                  </a:rPr>
                  <a:t>next</a:t>
                </a:r>
              </a:p>
            </p:txBody>
          </p:sp>
          <p:sp>
            <p:nvSpPr>
              <p:cNvPr id="86035" name="Rectangle 13"/>
              <p:cNvSpPr>
                <a:spLocks noChangeArrowheads="1"/>
              </p:cNvSpPr>
              <p:nvPr/>
            </p:nvSpPr>
            <p:spPr bwMode="auto">
              <a:xfrm>
                <a:off x="3120" y="3168"/>
                <a:ext cx="76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/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86036" name="Line 14"/>
              <p:cNvSpPr>
                <a:spLocks noChangeShapeType="1"/>
              </p:cNvSpPr>
              <p:nvPr/>
            </p:nvSpPr>
            <p:spPr bwMode="auto">
              <a:xfrm flipV="1">
                <a:off x="3504" y="3264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37" name="Text Box 15"/>
              <p:cNvSpPr txBox="1">
                <a:spLocks noChangeArrowheads="1"/>
              </p:cNvSpPr>
              <p:nvPr/>
            </p:nvSpPr>
            <p:spPr bwMode="auto">
              <a:xfrm>
                <a:off x="2897" y="3097"/>
                <a:ext cx="223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r>
                  <a:rPr lang="en-US">
                    <a:latin typeface="Arial" pitchFamily="34" charset="0"/>
                  </a:rPr>
                  <a:t>p</a:t>
                </a:r>
              </a:p>
            </p:txBody>
          </p:sp>
        </p:grpSp>
      </p:grpSp>
      <p:sp>
        <p:nvSpPr>
          <p:cNvPr id="86024" name="Text Box 16"/>
          <p:cNvSpPr txBox="1">
            <a:spLocks noChangeArrowheads="1"/>
          </p:cNvSpPr>
          <p:nvPr/>
        </p:nvSpPr>
        <p:spPr bwMode="auto">
          <a:xfrm>
            <a:off x="1109663" y="44958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>
                <a:latin typeface="Arial" pitchFamily="34" charset="0"/>
              </a:rPr>
              <a:t>x</a:t>
            </a:r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838200" y="5789613"/>
            <a:ext cx="2770294" cy="83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dirty="0">
                <a:latin typeface="Arial" pitchFamily="34" charset="0"/>
              </a:rPr>
              <a:t>y = &amp;x;</a:t>
            </a:r>
          </a:p>
          <a:p>
            <a:r>
              <a:rPr lang="en-US" dirty="0">
                <a:latin typeface="Arial" pitchFamily="34" charset="0"/>
              </a:rPr>
              <a:t>y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-&gt;</a:t>
            </a:r>
            <a:r>
              <a:rPr lang="en-US" dirty="0">
                <a:latin typeface="Arial" pitchFamily="34" charset="0"/>
              </a:rPr>
              <a:t>phone = 12345;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4648200" y="4572000"/>
            <a:ext cx="4267200" cy="2209800"/>
            <a:chOff x="2928" y="2880"/>
            <a:chExt cx="2688" cy="1392"/>
          </a:xfrm>
        </p:grpSpPr>
        <p:sp>
          <p:nvSpPr>
            <p:cNvPr id="86027" name="Text Box 17"/>
            <p:cNvSpPr txBox="1">
              <a:spLocks noChangeArrowheads="1"/>
            </p:cNvSpPr>
            <p:nvPr/>
          </p:nvSpPr>
          <p:spPr bwMode="auto">
            <a:xfrm>
              <a:off x="4193" y="2880"/>
              <a:ext cx="4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(*p)</a:t>
              </a:r>
            </a:p>
          </p:txBody>
        </p:sp>
        <p:sp>
          <p:nvSpPr>
            <p:cNvPr id="86028" name="Rectangle 19"/>
            <p:cNvSpPr>
              <a:spLocks noChangeArrowheads="1"/>
            </p:cNvSpPr>
            <p:nvPr/>
          </p:nvSpPr>
          <p:spPr bwMode="auto">
            <a:xfrm>
              <a:off x="2928" y="3984"/>
              <a:ext cx="26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736" tIns="48368" rIns="96736" bIns="48368"/>
            <a:lstStyle/>
            <a:p>
              <a:pPr marL="484188" indent="-484188" defTabSz="966788"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scanf("%s", (*p).email);</a:t>
              </a:r>
            </a:p>
            <a:p>
              <a:pPr marL="484188" indent="-484188" defTabSz="966788"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endParaRPr lang="en-US">
                <a:latin typeface="Arial" pitchFamily="34" charset="0"/>
              </a:endParaRPr>
            </a:p>
            <a:p>
              <a:pPr marL="484188" indent="-484188" algn="just" defTabSz="966788">
                <a:lnSpc>
                  <a:spcPct val="8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973138" algn="l"/>
                  <a:tab pos="3389313" algn="l"/>
                  <a:tab pos="5321300" algn="l"/>
                  <a:tab pos="5802313" algn="l"/>
                </a:tabLst>
              </a:pPr>
              <a:endParaRPr lang="en-US">
                <a:latin typeface="Arial" pitchFamily="34" charset="0"/>
                <a:cs typeface="Times New Roman" pitchFamily="18" charset="0"/>
              </a:endParaRPr>
            </a:p>
          </p:txBody>
        </p:sp>
      </p:grpSp>
      <p:sp>
        <p:nvSpPr>
          <p:cNvPr id="5" name="Rounded Rectangular Callout 4"/>
          <p:cNvSpPr/>
          <p:nvPr/>
        </p:nvSpPr>
        <p:spPr bwMode="auto">
          <a:xfrm>
            <a:off x="3239294" y="1791809"/>
            <a:ext cx="1219200" cy="1106487"/>
          </a:xfrm>
          <a:prstGeom prst="wedgeRoundRectCallout">
            <a:avLst>
              <a:gd name="adj1" fmla="val -183553"/>
              <a:gd name="adj2" fmla="val 2582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/>
              <a:t>What are sizes of x and y?</a:t>
            </a:r>
          </a:p>
        </p:txBody>
      </p:sp>
    </p:spTree>
    <p:extLst>
      <p:ext uri="{BB962C8B-B14F-4D97-AF65-F5344CB8AC3E}">
        <p14:creationId xmlns:p14="http://schemas.microsoft.com/office/powerpoint/2010/main" val="2035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xit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1" animBg="1"/>
      <p:bldP spid="243730" grpId="0"/>
      <p:bldP spid="5" grpId="0" animBg="1"/>
      <p:bldP spid="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644525" y="1136650"/>
            <a:ext cx="7902575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insertion() {    // insert a new entry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500" b="1" dirty="0">
                <a:latin typeface="Arial" pitchFamily="34" charset="0"/>
                <a:cs typeface="Times New Roman" pitchFamily="18" charset="0"/>
              </a:rPr>
              <a:t>contact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*p;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p = (</a:t>
            </a:r>
            <a:r>
              <a:rPr lang="en-US" sz="25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contact *) malloc(</a:t>
            </a:r>
            <a:r>
              <a:rPr lang="en-US" sz="25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sizeof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500" dirty="0" err="1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 contact));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if (p == 0) {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printf("out of memory\n");  return -1;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printf("Enter name, phone, email: \n");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scanf("%s", p-&gt;name);	</a:t>
            </a:r>
            <a:r>
              <a:rPr lang="en-US" sz="25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// p</a:t>
            </a:r>
            <a:r>
              <a:rPr lang="en-US" sz="2500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-&gt;</a:t>
            </a:r>
            <a:r>
              <a:rPr lang="en-US" sz="25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name is array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scanf("%d",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p-&gt;phone);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scanf("%s", p-&gt;email);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p-&gt;next = head;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	head = p;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return 0;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Linked List Operation: insertion( 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276294" y="914400"/>
            <a:ext cx="2303463" cy="798512"/>
          </a:xfrm>
          <a:prstGeom prst="wedgeRoundRectCallout">
            <a:avLst>
              <a:gd name="adj1" fmla="val -75070"/>
              <a:gd name="adj2" fmla="val 7155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To avoid counting padding bytes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733800" y="5257800"/>
            <a:ext cx="3950098" cy="830997"/>
            <a:chOff x="4279502" y="5181600"/>
            <a:chExt cx="3950098" cy="830997"/>
          </a:xfrm>
        </p:grpSpPr>
        <p:sp>
          <p:nvSpPr>
            <p:cNvPr id="3" name="Right Brace 2"/>
            <p:cNvSpPr/>
            <p:nvPr/>
          </p:nvSpPr>
          <p:spPr bwMode="auto">
            <a:xfrm>
              <a:off x="4279502" y="5334000"/>
              <a:ext cx="317103" cy="533400"/>
            </a:xfrm>
            <a:prstGeom prst="righ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724400" y="5181600"/>
              <a:ext cx="350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Insert the new node at the first place of the linked list</a:t>
              </a:r>
              <a:endParaRPr lang="en-US" dirty="0"/>
            </a:p>
          </p:txBody>
        </p:sp>
      </p:grpSp>
      <p:sp>
        <p:nvSpPr>
          <p:cNvPr id="8" name="Rounded Rectangular Callout 7"/>
          <p:cNvSpPr/>
          <p:nvPr/>
        </p:nvSpPr>
        <p:spPr bwMode="auto">
          <a:xfrm>
            <a:off x="3962400" y="2362200"/>
            <a:ext cx="1648505" cy="381000"/>
          </a:xfrm>
          <a:prstGeom prst="wedgeRoundRectCallout">
            <a:avLst>
              <a:gd name="adj1" fmla="val -71674"/>
              <a:gd name="adj2" fmla="val -60691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Type casting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462661" y="2810526"/>
            <a:ext cx="1392634" cy="798512"/>
          </a:xfrm>
          <a:prstGeom prst="wedgeRoundRectCallout">
            <a:avLst>
              <a:gd name="adj1" fmla="val -87671"/>
              <a:gd name="adj2" fmla="val -41802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5"/>
          <p:cNvGrpSpPr>
            <a:grpSpLocks/>
          </p:cNvGrpSpPr>
          <p:nvPr/>
        </p:nvGrpSpPr>
        <p:grpSpPr bwMode="auto">
          <a:xfrm>
            <a:off x="1169988" y="1498600"/>
            <a:ext cx="1374775" cy="844550"/>
            <a:chOff x="1776" y="1930"/>
            <a:chExt cx="384" cy="384"/>
          </a:xfrm>
        </p:grpSpPr>
        <p:sp>
          <p:nvSpPr>
            <p:cNvPr id="79926" name="Rectangle 6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 dirty="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79927" name="Rectangle 7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79928" name="Rectangle 8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jon@mail.net</a:t>
              </a:r>
            </a:p>
          </p:txBody>
        </p:sp>
        <p:sp>
          <p:nvSpPr>
            <p:cNvPr id="79929" name="Rectangle 9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79875" name="Group 10"/>
          <p:cNvGrpSpPr>
            <a:grpSpLocks/>
          </p:cNvGrpSpPr>
          <p:nvPr/>
        </p:nvGrpSpPr>
        <p:grpSpPr bwMode="auto">
          <a:xfrm>
            <a:off x="2967038" y="1498600"/>
            <a:ext cx="1376362" cy="844550"/>
            <a:chOff x="1776" y="1930"/>
            <a:chExt cx="384" cy="384"/>
          </a:xfrm>
        </p:grpSpPr>
        <p:sp>
          <p:nvSpPr>
            <p:cNvPr id="79922" name="Rectangle 11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 dirty="0" smtClean="0">
                  <a:latin typeface="Courier New" pitchFamily="49" charset="0"/>
                </a:rPr>
                <a:t>Hana</a:t>
              </a:r>
              <a:endParaRPr lang="en-US" sz="1800" dirty="0">
                <a:latin typeface="Courier New" pitchFamily="49" charset="0"/>
              </a:endParaRPr>
            </a:p>
          </p:txBody>
        </p:sp>
        <p:sp>
          <p:nvSpPr>
            <p:cNvPr id="79923" name="Rectangle 12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79924" name="Rectangle 13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 dirty="0" smtClean="0">
                  <a:latin typeface="Courier New" pitchFamily="49" charset="0"/>
                </a:rPr>
                <a:t>hana@mail.net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9925" name="Rectangle 14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40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79876" name="Freeform 15"/>
          <p:cNvSpPr>
            <a:spLocks/>
          </p:cNvSpPr>
          <p:nvPr/>
        </p:nvSpPr>
        <p:spPr bwMode="auto">
          <a:xfrm>
            <a:off x="2333625" y="1603375"/>
            <a:ext cx="633413" cy="63341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77" name="Line 16"/>
          <p:cNvSpPr>
            <a:spLocks noChangeShapeType="1"/>
          </p:cNvSpPr>
          <p:nvPr/>
        </p:nvSpPr>
        <p:spPr bwMode="auto">
          <a:xfrm>
            <a:off x="744538" y="1603375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78" name="Text Box 17"/>
          <p:cNvSpPr txBox="1">
            <a:spLocks noChangeArrowheads="1"/>
          </p:cNvSpPr>
          <p:nvPr/>
        </p:nvSpPr>
        <p:spPr bwMode="auto">
          <a:xfrm>
            <a:off x="534988" y="12398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400">
                <a:latin typeface="Courier New" pitchFamily="49" charset="0"/>
              </a:rPr>
              <a:t>head</a:t>
            </a:r>
          </a:p>
        </p:txBody>
      </p:sp>
      <p:sp>
        <p:nvSpPr>
          <p:cNvPr id="79879" name="Text Box 18"/>
          <p:cNvSpPr txBox="1">
            <a:spLocks noChangeArrowheads="1"/>
          </p:cNvSpPr>
          <p:nvPr/>
        </p:nvSpPr>
        <p:spPr bwMode="auto">
          <a:xfrm>
            <a:off x="1601788" y="890588"/>
            <a:ext cx="172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/>
              <a:t>Before insertion:</a:t>
            </a:r>
          </a:p>
        </p:txBody>
      </p: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95313" y="2743200"/>
            <a:ext cx="2230437" cy="1343025"/>
            <a:chOff x="375" y="1344"/>
            <a:chExt cx="1405" cy="846"/>
          </a:xfrm>
        </p:grpSpPr>
        <p:grpSp>
          <p:nvGrpSpPr>
            <p:cNvPr id="79914" name="Group 19"/>
            <p:cNvGrpSpPr>
              <a:grpSpLocks/>
            </p:cNvGrpSpPr>
            <p:nvPr/>
          </p:nvGrpSpPr>
          <p:grpSpPr bwMode="auto">
            <a:xfrm>
              <a:off x="737" y="1344"/>
              <a:ext cx="866" cy="533"/>
              <a:chOff x="1776" y="1930"/>
              <a:chExt cx="384" cy="384"/>
            </a:xfrm>
          </p:grpSpPr>
          <p:sp>
            <p:nvSpPr>
              <p:cNvPr id="79918" name="Rectangle 20"/>
              <p:cNvSpPr>
                <a:spLocks noChangeArrowheads="1"/>
              </p:cNvSpPr>
              <p:nvPr/>
            </p:nvSpPr>
            <p:spPr bwMode="auto">
              <a:xfrm>
                <a:off x="1776" y="1930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dirty="0" smtClean="0">
                    <a:latin typeface="Courier New" pitchFamily="49" charset="0"/>
                  </a:rPr>
                  <a:t>Tam</a:t>
                </a:r>
                <a:endParaRPr lang="en-US" sz="1400" dirty="0">
                  <a:latin typeface="Courier New" pitchFamily="49" charset="0"/>
                </a:endParaRPr>
              </a:p>
            </p:txBody>
          </p:sp>
          <p:sp>
            <p:nvSpPr>
              <p:cNvPr id="79919" name="Rectangle 21"/>
              <p:cNvSpPr>
                <a:spLocks noChangeArrowheads="1"/>
              </p:cNvSpPr>
              <p:nvPr/>
            </p:nvSpPr>
            <p:spPr bwMode="auto">
              <a:xfrm>
                <a:off x="1776" y="2026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>
                    <a:latin typeface="Courier New" pitchFamily="49" charset="0"/>
                  </a:rPr>
                  <a:t>1122667</a:t>
                </a:r>
              </a:p>
            </p:txBody>
          </p:sp>
          <p:sp>
            <p:nvSpPr>
              <p:cNvPr id="79920" name="Rectangle 22"/>
              <p:cNvSpPr>
                <a:spLocks noChangeArrowheads="1"/>
              </p:cNvSpPr>
              <p:nvPr/>
            </p:nvSpPr>
            <p:spPr bwMode="auto">
              <a:xfrm>
                <a:off x="1776" y="2122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dirty="0" smtClean="0">
                    <a:latin typeface="Courier New" pitchFamily="49" charset="0"/>
                  </a:rPr>
                  <a:t>tam@mail.net</a:t>
                </a:r>
                <a:endParaRPr lang="en-US" sz="1400" dirty="0">
                  <a:latin typeface="Courier New" pitchFamily="49" charset="0"/>
                </a:endParaRPr>
              </a:p>
            </p:txBody>
          </p:sp>
          <p:sp>
            <p:nvSpPr>
              <p:cNvPr id="79921" name="Rectangle 23"/>
              <p:cNvSpPr>
                <a:spLocks noChangeArrowheads="1"/>
              </p:cNvSpPr>
              <p:nvPr/>
            </p:nvSpPr>
            <p:spPr bwMode="auto">
              <a:xfrm>
                <a:off x="1776" y="2218"/>
                <a:ext cx="384" cy="96"/>
              </a:xfrm>
              <a:prstGeom prst="rect">
                <a:avLst/>
              </a:prstGeom>
              <a:solidFill>
                <a:srgbClr val="EAEAEA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32" tIns="45716" rIns="91432" bIns="45716" anchor="ctr"/>
              <a:lstStyle/>
              <a:p>
                <a:pPr algn="ctr" eaLnBrk="1" hangingPunct="1">
                  <a:lnSpc>
                    <a:spcPct val="90000"/>
                  </a:lnSpc>
                </a:pPr>
                <a:endParaRPr lang="en-US" sz="1400">
                  <a:latin typeface="Courier New" pitchFamily="49" charset="0"/>
                </a:endParaRPr>
              </a:p>
            </p:txBody>
          </p:sp>
        </p:grpSp>
        <p:sp>
          <p:nvSpPr>
            <p:cNvPr id="79915" name="Text Box 24"/>
            <p:cNvSpPr txBox="1">
              <a:spLocks noChangeArrowheads="1"/>
            </p:cNvSpPr>
            <p:nvPr/>
          </p:nvSpPr>
          <p:spPr bwMode="auto">
            <a:xfrm>
              <a:off x="384" y="1959"/>
              <a:ext cx="1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/>
                <a:t>A new node is created</a:t>
              </a:r>
            </a:p>
          </p:txBody>
        </p:sp>
        <p:sp>
          <p:nvSpPr>
            <p:cNvPr id="79916" name="Line 25"/>
            <p:cNvSpPr>
              <a:spLocks noChangeShapeType="1"/>
            </p:cNvSpPr>
            <p:nvPr/>
          </p:nvSpPr>
          <p:spPr bwMode="auto">
            <a:xfrm>
              <a:off x="469" y="1410"/>
              <a:ext cx="2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7" name="Text Box 26"/>
            <p:cNvSpPr txBox="1">
              <a:spLocks noChangeArrowheads="1"/>
            </p:cNvSpPr>
            <p:nvPr/>
          </p:nvSpPr>
          <p:spPr bwMode="auto">
            <a:xfrm>
              <a:off x="375" y="1369"/>
              <a:ext cx="1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400">
                  <a:latin typeface="Courier New" pitchFamily="49" charset="0"/>
                </a:rPr>
                <a:t>p</a:t>
              </a:r>
            </a:p>
          </p:txBody>
        </p:sp>
      </p:grp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4273550" y="4008438"/>
            <a:ext cx="895350" cy="1793875"/>
            <a:chOff x="2692" y="2525"/>
            <a:chExt cx="564" cy="1130"/>
          </a:xfrm>
        </p:grpSpPr>
        <p:sp>
          <p:nvSpPr>
            <p:cNvPr id="79912" name="Freeform 48"/>
            <p:cNvSpPr>
              <a:spLocks/>
            </p:cNvSpPr>
            <p:nvPr/>
          </p:nvSpPr>
          <p:spPr bwMode="auto">
            <a:xfrm>
              <a:off x="2904" y="2525"/>
              <a:ext cx="352" cy="1130"/>
            </a:xfrm>
            <a:custGeom>
              <a:avLst/>
              <a:gdLst>
                <a:gd name="T0" fmla="*/ 0 w 240"/>
                <a:gd name="T1" fmla="*/ 0 h 768"/>
                <a:gd name="T2" fmla="*/ 324 w 240"/>
                <a:gd name="T3" fmla="*/ 0 h 768"/>
                <a:gd name="T4" fmla="*/ 324 w 240"/>
                <a:gd name="T5" fmla="*/ 4961 h 768"/>
                <a:gd name="T6" fmla="*/ 1628 w 240"/>
                <a:gd name="T7" fmla="*/ 529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768"/>
                <a:gd name="T14" fmla="*/ 240 w 24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768">
                  <a:moveTo>
                    <a:pt x="0" y="0"/>
                  </a:moveTo>
                  <a:lnTo>
                    <a:pt x="48" y="0"/>
                  </a:lnTo>
                  <a:lnTo>
                    <a:pt x="48" y="720"/>
                  </a:lnTo>
                  <a:lnTo>
                    <a:pt x="240" y="76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3" name="Text Box 49"/>
            <p:cNvSpPr txBox="1">
              <a:spLocks noChangeArrowheads="1"/>
            </p:cNvSpPr>
            <p:nvPr/>
          </p:nvSpPr>
          <p:spPr bwMode="auto">
            <a:xfrm>
              <a:off x="2692" y="278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600" dirty="0">
                  <a:sym typeface="Wingdings" pitchFamily="2" charset="2"/>
                </a:rPr>
                <a:t></a:t>
              </a: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4945063" y="4008438"/>
            <a:ext cx="2473325" cy="2466975"/>
            <a:chOff x="3115" y="2525"/>
            <a:chExt cx="1558" cy="1554"/>
          </a:xfrm>
        </p:grpSpPr>
        <p:sp>
          <p:nvSpPr>
            <p:cNvPr id="79910" name="Freeform 47"/>
            <p:cNvSpPr>
              <a:spLocks/>
            </p:cNvSpPr>
            <p:nvPr/>
          </p:nvSpPr>
          <p:spPr bwMode="auto">
            <a:xfrm>
              <a:off x="3115" y="2525"/>
              <a:ext cx="1343" cy="1554"/>
            </a:xfrm>
            <a:custGeom>
              <a:avLst/>
              <a:gdLst>
                <a:gd name="T0" fmla="*/ 3988 w 912"/>
                <a:gd name="T1" fmla="*/ 7289 h 1056"/>
                <a:gd name="T2" fmla="*/ 6317 w 912"/>
                <a:gd name="T3" fmla="*/ 7289 h 1056"/>
                <a:gd name="T4" fmla="*/ 6317 w 912"/>
                <a:gd name="T5" fmla="*/ 3642 h 1056"/>
                <a:gd name="T6" fmla="*/ 0 w 912"/>
                <a:gd name="T7" fmla="*/ 3642 h 1056"/>
                <a:gd name="T8" fmla="*/ 0 w 912"/>
                <a:gd name="T9" fmla="*/ 993 h 1056"/>
                <a:gd name="T10" fmla="*/ 664 w 912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1056"/>
                <a:gd name="T20" fmla="*/ 912 w 912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1056">
                  <a:moveTo>
                    <a:pt x="576" y="1056"/>
                  </a:moveTo>
                  <a:lnTo>
                    <a:pt x="912" y="1056"/>
                  </a:lnTo>
                  <a:lnTo>
                    <a:pt x="912" y="528"/>
                  </a:lnTo>
                  <a:lnTo>
                    <a:pt x="0" y="528"/>
                  </a:lnTo>
                  <a:lnTo>
                    <a:pt x="0" y="144"/>
                  </a:lnTo>
                  <a:lnTo>
                    <a:pt x="9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11" name="Text Box 50"/>
            <p:cNvSpPr txBox="1">
              <a:spLocks noChangeArrowheads="1"/>
            </p:cNvSpPr>
            <p:nvPr/>
          </p:nvSpPr>
          <p:spPr bwMode="auto">
            <a:xfrm>
              <a:off x="4443" y="32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600" dirty="0">
                  <a:sym typeface="Wingdings" pitchFamily="2" charset="2"/>
                </a:rPr>
                <a:t></a:t>
              </a: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1828800" y="3621088"/>
            <a:ext cx="6705600" cy="2967037"/>
            <a:chOff x="1152" y="2281"/>
            <a:chExt cx="4224" cy="1869"/>
          </a:xfrm>
        </p:grpSpPr>
        <p:sp>
          <p:nvSpPr>
            <p:cNvPr id="79887" name="Line 45"/>
            <p:cNvSpPr>
              <a:spLocks noChangeShapeType="1"/>
            </p:cNvSpPr>
            <p:nvPr/>
          </p:nvSpPr>
          <p:spPr bwMode="auto">
            <a:xfrm>
              <a:off x="2974" y="3655"/>
              <a:ext cx="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9888" name="Group 63"/>
            <p:cNvGrpSpPr>
              <a:grpSpLocks/>
            </p:cNvGrpSpPr>
            <p:nvPr/>
          </p:nvGrpSpPr>
          <p:grpSpPr bwMode="auto">
            <a:xfrm>
              <a:off x="1152" y="2281"/>
              <a:ext cx="4224" cy="1869"/>
              <a:chOff x="1152" y="2281"/>
              <a:chExt cx="4224" cy="1869"/>
            </a:xfrm>
          </p:grpSpPr>
          <p:grpSp>
            <p:nvGrpSpPr>
              <p:cNvPr id="79889" name="Group 27"/>
              <p:cNvGrpSpPr>
                <a:grpSpLocks/>
              </p:cNvGrpSpPr>
              <p:nvPr/>
            </p:nvGrpSpPr>
            <p:grpSpPr bwMode="auto">
              <a:xfrm>
                <a:off x="3256" y="2455"/>
                <a:ext cx="919" cy="564"/>
                <a:chOff x="1776" y="1930"/>
                <a:chExt cx="384" cy="384"/>
              </a:xfrm>
            </p:grpSpPr>
            <p:sp>
              <p:nvSpPr>
                <p:cNvPr id="79906" name="Rectangle 28"/>
                <p:cNvSpPr>
                  <a:spLocks noChangeArrowheads="1"/>
                </p:cNvSpPr>
                <p:nvPr/>
              </p:nvSpPr>
              <p:spPr bwMode="auto">
                <a:xfrm>
                  <a:off x="1776" y="1930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John</a:t>
                  </a:r>
                </a:p>
              </p:txBody>
            </p:sp>
            <p:sp>
              <p:nvSpPr>
                <p:cNvPr id="79907" name="Rectangle 29"/>
                <p:cNvSpPr>
                  <a:spLocks noChangeArrowheads="1"/>
                </p:cNvSpPr>
                <p:nvPr/>
              </p:nvSpPr>
              <p:spPr bwMode="auto">
                <a:xfrm>
                  <a:off x="1776" y="2026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1122334</a:t>
                  </a:r>
                </a:p>
              </p:txBody>
            </p:sp>
            <p:sp>
              <p:nvSpPr>
                <p:cNvPr id="79908" name="Rectangle 30"/>
                <p:cNvSpPr>
                  <a:spLocks noChangeArrowheads="1"/>
                </p:cNvSpPr>
                <p:nvPr/>
              </p:nvSpPr>
              <p:spPr bwMode="auto">
                <a:xfrm>
                  <a:off x="1776" y="2122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jon@mail.net</a:t>
                  </a:r>
                </a:p>
              </p:txBody>
            </p:sp>
            <p:sp>
              <p:nvSpPr>
                <p:cNvPr id="79909" name="Rectangle 31"/>
                <p:cNvSpPr>
                  <a:spLocks noChangeArrowheads="1"/>
                </p:cNvSpPr>
                <p:nvPr/>
              </p:nvSpPr>
              <p:spPr bwMode="auto">
                <a:xfrm>
                  <a:off x="1776" y="2218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next</a:t>
                  </a:r>
                </a:p>
              </p:txBody>
            </p:sp>
          </p:grpSp>
          <p:grpSp>
            <p:nvGrpSpPr>
              <p:cNvPr id="79890" name="Group 32"/>
              <p:cNvGrpSpPr>
                <a:grpSpLocks/>
              </p:cNvGrpSpPr>
              <p:nvPr/>
            </p:nvGrpSpPr>
            <p:grpSpPr bwMode="auto">
              <a:xfrm>
                <a:off x="4458" y="2455"/>
                <a:ext cx="918" cy="564"/>
                <a:chOff x="1776" y="1930"/>
                <a:chExt cx="384" cy="384"/>
              </a:xfrm>
            </p:grpSpPr>
            <p:sp>
              <p:nvSpPr>
                <p:cNvPr id="79902" name="Rectangle 33"/>
                <p:cNvSpPr>
                  <a:spLocks noChangeArrowheads="1"/>
                </p:cNvSpPr>
                <p:nvPr/>
              </p:nvSpPr>
              <p:spPr bwMode="auto">
                <a:xfrm>
                  <a:off x="1776" y="1930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dirty="0" smtClean="0">
                      <a:latin typeface="Courier New" pitchFamily="49" charset="0"/>
                    </a:rPr>
                    <a:t>Hana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79903" name="Rectangle 34"/>
                <p:cNvSpPr>
                  <a:spLocks noChangeArrowheads="1"/>
                </p:cNvSpPr>
                <p:nvPr/>
              </p:nvSpPr>
              <p:spPr bwMode="auto">
                <a:xfrm>
                  <a:off x="1776" y="2026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1122556</a:t>
                  </a:r>
                </a:p>
              </p:txBody>
            </p:sp>
            <p:sp>
              <p:nvSpPr>
                <p:cNvPr id="79904" name="Rectangle 35"/>
                <p:cNvSpPr>
                  <a:spLocks noChangeArrowheads="1"/>
                </p:cNvSpPr>
                <p:nvPr/>
              </p:nvSpPr>
              <p:spPr bwMode="auto">
                <a:xfrm>
                  <a:off x="1776" y="2122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dirty="0" smtClean="0">
                      <a:latin typeface="Courier New" pitchFamily="49" charset="0"/>
                    </a:rPr>
                    <a:t>hana@mail.net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79905" name="Rectangle 36"/>
                <p:cNvSpPr>
                  <a:spLocks noChangeArrowheads="1"/>
                </p:cNvSpPr>
                <p:nvPr/>
              </p:nvSpPr>
              <p:spPr bwMode="auto">
                <a:xfrm>
                  <a:off x="1776" y="2218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0</a:t>
                  </a:r>
                </a:p>
              </p:txBody>
            </p:sp>
          </p:grpSp>
          <p:sp>
            <p:nvSpPr>
              <p:cNvPr id="79891" name="Freeform 37"/>
              <p:cNvSpPr>
                <a:spLocks/>
              </p:cNvSpPr>
              <p:nvPr/>
            </p:nvSpPr>
            <p:spPr bwMode="auto">
              <a:xfrm>
                <a:off x="4033" y="2525"/>
                <a:ext cx="425" cy="424"/>
              </a:xfrm>
              <a:custGeom>
                <a:avLst/>
                <a:gdLst>
                  <a:gd name="T0" fmla="*/ 0 w 384"/>
                  <a:gd name="T1" fmla="*/ 1992 h 288"/>
                  <a:gd name="T2" fmla="*/ 398 w 384"/>
                  <a:gd name="T3" fmla="*/ 1992 h 288"/>
                  <a:gd name="T4" fmla="*/ 398 w 384"/>
                  <a:gd name="T5" fmla="*/ 0 h 288"/>
                  <a:gd name="T6" fmla="*/ 638 w 384"/>
                  <a:gd name="T7" fmla="*/ 0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288"/>
                  <a:gd name="T14" fmla="*/ 384 w 384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3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2" name="Text Box 38"/>
              <p:cNvSpPr txBox="1">
                <a:spLocks noChangeArrowheads="1"/>
              </p:cNvSpPr>
              <p:nvPr/>
            </p:nvSpPr>
            <p:spPr bwMode="auto">
              <a:xfrm>
                <a:off x="2662" y="2281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pPr eaLnBrk="1" hangingPunct="1"/>
                <a:r>
                  <a:rPr lang="en-US" sz="1400">
                    <a:latin typeface="Courier New" pitchFamily="49" charset="0"/>
                  </a:rPr>
                  <a:t>head</a:t>
                </a:r>
              </a:p>
            </p:txBody>
          </p:sp>
          <p:grpSp>
            <p:nvGrpSpPr>
              <p:cNvPr id="79893" name="Group 40"/>
              <p:cNvGrpSpPr>
                <a:grpSpLocks/>
              </p:cNvGrpSpPr>
              <p:nvPr/>
            </p:nvGrpSpPr>
            <p:grpSpPr bwMode="auto">
              <a:xfrm>
                <a:off x="3256" y="3585"/>
                <a:ext cx="919" cy="565"/>
                <a:chOff x="1776" y="1930"/>
                <a:chExt cx="384" cy="384"/>
              </a:xfrm>
            </p:grpSpPr>
            <p:sp>
              <p:nvSpPr>
                <p:cNvPr id="79898" name="Rectangle 41"/>
                <p:cNvSpPr>
                  <a:spLocks noChangeArrowheads="1"/>
                </p:cNvSpPr>
                <p:nvPr/>
              </p:nvSpPr>
              <p:spPr bwMode="auto">
                <a:xfrm>
                  <a:off x="1776" y="1930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dirty="0" smtClean="0">
                      <a:latin typeface="Courier New" pitchFamily="49" charset="0"/>
                    </a:rPr>
                    <a:t>Tam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79899" name="Rectangle 42"/>
                <p:cNvSpPr>
                  <a:spLocks noChangeArrowheads="1"/>
                </p:cNvSpPr>
                <p:nvPr/>
              </p:nvSpPr>
              <p:spPr bwMode="auto">
                <a:xfrm>
                  <a:off x="1776" y="2026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>
                      <a:latin typeface="Courier New" pitchFamily="49" charset="0"/>
                    </a:rPr>
                    <a:t>1122667</a:t>
                  </a:r>
                </a:p>
              </p:txBody>
            </p:sp>
            <p:sp>
              <p:nvSpPr>
                <p:cNvPr id="79900" name="Rectangle 43"/>
                <p:cNvSpPr>
                  <a:spLocks noChangeArrowheads="1"/>
                </p:cNvSpPr>
                <p:nvPr/>
              </p:nvSpPr>
              <p:spPr bwMode="auto">
                <a:xfrm>
                  <a:off x="1776" y="2122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dirty="0" smtClean="0">
                      <a:latin typeface="Courier New" pitchFamily="49" charset="0"/>
                    </a:rPr>
                    <a:t>tam@mail.net</a:t>
                  </a:r>
                  <a:endParaRPr lang="en-US" sz="1400" dirty="0">
                    <a:latin typeface="Courier New" pitchFamily="49" charset="0"/>
                  </a:endParaRPr>
                </a:p>
              </p:txBody>
            </p:sp>
            <p:sp>
              <p:nvSpPr>
                <p:cNvPr id="79901" name="Rectangle 44"/>
                <p:cNvSpPr>
                  <a:spLocks noChangeArrowheads="1"/>
                </p:cNvSpPr>
                <p:nvPr/>
              </p:nvSpPr>
              <p:spPr bwMode="auto">
                <a:xfrm>
                  <a:off x="1776" y="2218"/>
                  <a:ext cx="384" cy="96"/>
                </a:xfrm>
                <a:prstGeom prst="rect">
                  <a:avLst/>
                </a:prstGeom>
                <a:solidFill>
                  <a:srgbClr val="EAEAEA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432" tIns="45716" rIns="91432" bIns="45716" anchor="ctr"/>
                <a:lstStyle/>
                <a:p>
                  <a:pPr algn="ctr" eaLnBrk="1" hangingPunct="1">
                    <a:lnSpc>
                      <a:spcPct val="90000"/>
                    </a:lnSpc>
                  </a:pPr>
                  <a:endParaRPr lang="en-US" sz="1400">
                    <a:latin typeface="Courier New" pitchFamily="49" charset="0"/>
                  </a:endParaRPr>
                </a:p>
              </p:txBody>
            </p:sp>
          </p:grpSp>
          <p:sp>
            <p:nvSpPr>
              <p:cNvPr id="79894" name="Text Box 46"/>
              <p:cNvSpPr txBox="1">
                <a:spLocks noChangeArrowheads="1"/>
              </p:cNvSpPr>
              <p:nvPr/>
            </p:nvSpPr>
            <p:spPr bwMode="auto">
              <a:xfrm>
                <a:off x="2874" y="3610"/>
                <a:ext cx="18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pPr eaLnBrk="1" hangingPunct="1"/>
                <a:r>
                  <a:rPr lang="en-US" sz="1400">
                    <a:latin typeface="Courier New" pitchFamily="49" charset="0"/>
                  </a:rPr>
                  <a:t>p</a:t>
                </a:r>
              </a:p>
            </p:txBody>
          </p:sp>
          <p:grpSp>
            <p:nvGrpSpPr>
              <p:cNvPr id="79895" name="Group 57"/>
              <p:cNvGrpSpPr>
                <a:grpSpLocks/>
              </p:cNvGrpSpPr>
              <p:nvPr/>
            </p:nvGrpSpPr>
            <p:grpSpPr bwMode="auto">
              <a:xfrm>
                <a:off x="1152" y="2640"/>
                <a:ext cx="576" cy="864"/>
                <a:chOff x="816" y="2688"/>
                <a:chExt cx="576" cy="864"/>
              </a:xfrm>
            </p:grpSpPr>
            <p:sp>
              <p:nvSpPr>
                <p:cNvPr id="7989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864" y="3360"/>
                  <a:ext cx="51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1432" tIns="45716" rIns="91432" bIns="45716">
                  <a:spAutoFit/>
                </a:bodyPr>
                <a:lstStyle/>
                <a:p>
                  <a:pPr eaLnBrk="1" hangingPunct="1"/>
                  <a:r>
                    <a:rPr lang="en-US" sz="1400"/>
                    <a:t>Insertion</a:t>
                  </a:r>
                </a:p>
              </p:txBody>
            </p:sp>
            <p:sp>
              <p:nvSpPr>
                <p:cNvPr id="79897" name="AutoShape 56"/>
                <p:cNvSpPr>
                  <a:spLocks noChangeArrowheads="1"/>
                </p:cNvSpPr>
                <p:nvPr/>
              </p:nvSpPr>
              <p:spPr bwMode="auto">
                <a:xfrm flipV="1">
                  <a:off x="816" y="2688"/>
                  <a:ext cx="576" cy="62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13 w 21600"/>
                    <a:gd name="T13" fmla="*/ 2908 h 21600"/>
                    <a:gd name="T14" fmla="*/ 18225 w 21600"/>
                    <a:gd name="T15" fmla="*/ 9242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5126" y="0"/>
                      </a:lnTo>
                      <a:lnTo>
                        <a:pt x="15126" y="2912"/>
                      </a:lnTo>
                      <a:lnTo>
                        <a:pt x="12427" y="2912"/>
                      </a:lnTo>
                      <a:cubicBezTo>
                        <a:pt x="5564" y="2912"/>
                        <a:pt x="0" y="7052"/>
                        <a:pt x="0" y="12158"/>
                      </a:cubicBezTo>
                      <a:lnTo>
                        <a:pt x="0" y="21600"/>
                      </a:lnTo>
                      <a:lnTo>
                        <a:pt x="6474" y="21600"/>
                      </a:lnTo>
                      <a:lnTo>
                        <a:pt x="6474" y="12158"/>
                      </a:lnTo>
                      <a:cubicBezTo>
                        <a:pt x="6474" y="10550"/>
                        <a:pt x="9139" y="9246"/>
                        <a:pt x="12427" y="9246"/>
                      </a:cubicBezTo>
                      <a:lnTo>
                        <a:pt x="15126" y="9246"/>
                      </a:lnTo>
                      <a:lnTo>
                        <a:pt x="15126" y="12158"/>
                      </a:lnTo>
                      <a:lnTo>
                        <a:pt x="21600" y="6079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55036" name="Line 60"/>
          <p:cNvSpPr>
            <a:spLocks noChangeShapeType="1"/>
          </p:cNvSpPr>
          <p:nvPr/>
        </p:nvSpPr>
        <p:spPr bwMode="auto">
          <a:xfrm>
            <a:off x="4756150" y="3962400"/>
            <a:ext cx="42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885" name="Rectangle 65"/>
          <p:cNvSpPr>
            <a:spLocks noChangeArrowheads="1"/>
          </p:cNvSpPr>
          <p:nvPr/>
        </p:nvSpPr>
        <p:spPr bwMode="auto">
          <a:xfrm>
            <a:off x="671513" y="122238"/>
            <a:ext cx="7807325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000" b="1">
                <a:solidFill>
                  <a:srgbClr val="000080"/>
                </a:solidFill>
              </a:rPr>
              <a:t>Insert at Beginning</a:t>
            </a:r>
          </a:p>
        </p:txBody>
      </p:sp>
      <p:sp>
        <p:nvSpPr>
          <p:cNvPr id="255042" name="Rectangle 66"/>
          <p:cNvSpPr>
            <a:spLocks noChangeArrowheads="1"/>
          </p:cNvSpPr>
          <p:nvPr/>
        </p:nvSpPr>
        <p:spPr bwMode="auto">
          <a:xfrm>
            <a:off x="5943600" y="3352800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/>
              <a:t>After insertion:</a:t>
            </a:r>
          </a:p>
        </p:txBody>
      </p:sp>
      <p:sp>
        <p:nvSpPr>
          <p:cNvPr id="2" name="Rectangle 1"/>
          <p:cNvSpPr/>
          <p:nvPr/>
        </p:nvSpPr>
        <p:spPr>
          <a:xfrm>
            <a:off x="5499100" y="1485385"/>
            <a:ext cx="2481263" cy="79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p-&gt;next = head;</a:t>
            </a:r>
          </a:p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head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 p;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087166" y="5363406"/>
            <a:ext cx="190341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p-&gt;next = head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;</a:t>
            </a:r>
            <a:endParaRPr lang="en-US" sz="18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655219" y="4724400"/>
            <a:ext cx="168456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9425" indent="-479425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4743450" algn="l"/>
                <a:tab pos="5802313" algn="l"/>
              </a:tabLst>
            </a:pP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head 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= p;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5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36" grpId="0" animBg="1"/>
      <p:bldP spid="255036" grpId="1" animBg="1"/>
      <p:bldP spid="255042" grpId="0"/>
      <p:bldP spid="2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at an Arbitrary (Sorted) Position</a:t>
            </a:r>
          </a:p>
        </p:txBody>
      </p:sp>
      <p:grpSp>
        <p:nvGrpSpPr>
          <p:cNvPr id="80899" name="Group 5"/>
          <p:cNvGrpSpPr>
            <a:grpSpLocks/>
          </p:cNvGrpSpPr>
          <p:nvPr/>
        </p:nvGrpSpPr>
        <p:grpSpPr bwMode="auto">
          <a:xfrm>
            <a:off x="1528763" y="3409950"/>
            <a:ext cx="1662112" cy="1022350"/>
            <a:chOff x="1776" y="1930"/>
            <a:chExt cx="384" cy="384"/>
          </a:xfrm>
        </p:grpSpPr>
        <p:sp>
          <p:nvSpPr>
            <p:cNvPr id="80926" name="Rectangle 6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Hana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0927" name="Rectangle 7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80928" name="Rectangle 8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hana@mail.net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0929" name="Rectangle 9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80900" name="Group 10"/>
          <p:cNvGrpSpPr>
            <a:grpSpLocks/>
          </p:cNvGrpSpPr>
          <p:nvPr/>
        </p:nvGrpSpPr>
        <p:grpSpPr bwMode="auto">
          <a:xfrm>
            <a:off x="4086225" y="3409950"/>
            <a:ext cx="1662113" cy="1022350"/>
            <a:chOff x="1776" y="1930"/>
            <a:chExt cx="384" cy="384"/>
          </a:xfrm>
        </p:grpSpPr>
        <p:sp>
          <p:nvSpPr>
            <p:cNvPr id="80922" name="Rectangle 11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80923" name="Rectangle 12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80924" name="Rectangle 13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jon@mail.net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0925" name="Rectangle 14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latin typeface="Courier New" pitchFamily="49" charset="0"/>
              </a:endParaRPr>
            </a:p>
          </p:txBody>
        </p:sp>
      </p:grpSp>
      <p:sp>
        <p:nvSpPr>
          <p:cNvPr id="80901" name="Freeform 15"/>
          <p:cNvSpPr>
            <a:spLocks/>
          </p:cNvSpPr>
          <p:nvPr/>
        </p:nvSpPr>
        <p:spPr bwMode="auto">
          <a:xfrm>
            <a:off x="2935288" y="3538538"/>
            <a:ext cx="1150937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Line 16"/>
          <p:cNvSpPr>
            <a:spLocks noChangeShapeType="1"/>
          </p:cNvSpPr>
          <p:nvPr/>
        </p:nvSpPr>
        <p:spPr bwMode="auto">
          <a:xfrm>
            <a:off x="1017588" y="353853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Text Box 17"/>
          <p:cNvSpPr txBox="1">
            <a:spLocks noChangeArrowheads="1"/>
          </p:cNvSpPr>
          <p:nvPr/>
        </p:nvSpPr>
        <p:spPr bwMode="auto">
          <a:xfrm>
            <a:off x="392113" y="3378200"/>
            <a:ext cx="674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head</a:t>
            </a:r>
          </a:p>
        </p:txBody>
      </p:sp>
      <p:sp>
        <p:nvSpPr>
          <p:cNvPr id="80904" name="Rectangle 18"/>
          <p:cNvSpPr>
            <a:spLocks noChangeArrowheads="1"/>
          </p:cNvSpPr>
          <p:nvPr/>
        </p:nvSpPr>
        <p:spPr bwMode="auto">
          <a:xfrm>
            <a:off x="1528763" y="545465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 dirty="0" smtClean="0">
                <a:latin typeface="Courier New" pitchFamily="49" charset="0"/>
              </a:rPr>
              <a:t>Tam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905" name="Rectangle 19"/>
          <p:cNvSpPr>
            <a:spLocks noChangeArrowheads="1"/>
          </p:cNvSpPr>
          <p:nvPr/>
        </p:nvSpPr>
        <p:spPr bwMode="auto">
          <a:xfrm>
            <a:off x="1528763" y="571023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1122667</a:t>
            </a:r>
          </a:p>
        </p:txBody>
      </p:sp>
      <p:sp>
        <p:nvSpPr>
          <p:cNvPr id="80906" name="Rectangle 20"/>
          <p:cNvSpPr>
            <a:spLocks noChangeArrowheads="1"/>
          </p:cNvSpPr>
          <p:nvPr/>
        </p:nvSpPr>
        <p:spPr bwMode="auto">
          <a:xfrm>
            <a:off x="1528763" y="596582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tam@mail.net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0907" name="Rectangle 21"/>
          <p:cNvSpPr>
            <a:spLocks noChangeArrowheads="1"/>
          </p:cNvSpPr>
          <p:nvPr/>
        </p:nvSpPr>
        <p:spPr bwMode="auto">
          <a:xfrm>
            <a:off x="1528763" y="622141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endParaRPr lang="en-US" sz="1600">
              <a:latin typeface="Courier New" pitchFamily="49" charset="0"/>
            </a:endParaRPr>
          </a:p>
        </p:txBody>
      </p:sp>
      <p:sp>
        <p:nvSpPr>
          <p:cNvPr id="80908" name="Line 22"/>
          <p:cNvSpPr>
            <a:spLocks noChangeShapeType="1"/>
          </p:cNvSpPr>
          <p:nvPr/>
        </p:nvSpPr>
        <p:spPr bwMode="auto">
          <a:xfrm>
            <a:off x="1017588" y="5583238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0909" name="Text Box 23"/>
          <p:cNvSpPr txBox="1">
            <a:spLocks noChangeArrowheads="1"/>
          </p:cNvSpPr>
          <p:nvPr/>
        </p:nvSpPr>
        <p:spPr bwMode="auto">
          <a:xfrm>
            <a:off x="836613" y="5486400"/>
            <a:ext cx="306387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p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228600" y="2692400"/>
            <a:ext cx="1266825" cy="754063"/>
            <a:chOff x="1776" y="922"/>
            <a:chExt cx="798" cy="475"/>
          </a:xfrm>
        </p:grpSpPr>
        <p:sp>
          <p:nvSpPr>
            <p:cNvPr id="80920" name="Text Box 24"/>
            <p:cNvSpPr txBox="1">
              <a:spLocks noChangeArrowheads="1"/>
            </p:cNvSpPr>
            <p:nvPr/>
          </p:nvSpPr>
          <p:spPr bwMode="auto">
            <a:xfrm>
              <a:off x="1776" y="922"/>
              <a:ext cx="62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>
                  <a:sym typeface="Wingdings" pitchFamily="2" charset="2"/>
                </a:rPr>
                <a:t></a:t>
              </a:r>
              <a:r>
                <a:rPr lang="en-US" sz="1800"/>
                <a:t>  </a:t>
              </a:r>
              <a:r>
                <a:rPr lang="en-US" sz="1600">
                  <a:latin typeface="Courier New" pitchFamily="49" charset="0"/>
                </a:rPr>
                <a:t>temp</a:t>
              </a:r>
            </a:p>
          </p:txBody>
        </p:sp>
        <p:sp>
          <p:nvSpPr>
            <p:cNvPr id="80921" name="Line 25"/>
            <p:cNvSpPr>
              <a:spLocks noChangeShapeType="1"/>
            </p:cNvSpPr>
            <p:nvPr/>
          </p:nvSpPr>
          <p:spPr bwMode="auto">
            <a:xfrm>
              <a:off x="2252" y="1155"/>
              <a:ext cx="3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26" name="Text Box 26"/>
          <p:cNvSpPr txBox="1">
            <a:spLocks noChangeArrowheads="1"/>
          </p:cNvSpPr>
          <p:nvPr/>
        </p:nvSpPr>
        <p:spPr bwMode="auto">
          <a:xfrm>
            <a:off x="2679700" y="4687888"/>
            <a:ext cx="2278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>
                <a:sym typeface="Wingdings" pitchFamily="2" charset="2"/>
              </a:rPr>
              <a:t> </a:t>
            </a:r>
            <a:r>
              <a:rPr lang="en-US" sz="1600">
                <a:latin typeface="Courier New" pitchFamily="49" charset="0"/>
              </a:rPr>
              <a:t>temp-&gt;next = p;</a:t>
            </a:r>
          </a:p>
        </p:txBody>
      </p:sp>
      <p:sp>
        <p:nvSpPr>
          <p:cNvPr id="80912" name="Rectangle 27"/>
          <p:cNvSpPr>
            <a:spLocks noChangeArrowheads="1"/>
          </p:cNvSpPr>
          <p:nvPr/>
        </p:nvSpPr>
        <p:spPr bwMode="auto">
          <a:xfrm>
            <a:off x="6643688" y="340995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Zac</a:t>
            </a:r>
          </a:p>
        </p:txBody>
      </p:sp>
      <p:sp>
        <p:nvSpPr>
          <p:cNvPr id="80913" name="Rectangle 28"/>
          <p:cNvSpPr>
            <a:spLocks noChangeArrowheads="1"/>
          </p:cNvSpPr>
          <p:nvPr/>
        </p:nvSpPr>
        <p:spPr bwMode="auto">
          <a:xfrm>
            <a:off x="6643688" y="366553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1122889</a:t>
            </a:r>
          </a:p>
        </p:txBody>
      </p:sp>
      <p:sp>
        <p:nvSpPr>
          <p:cNvPr id="80914" name="Rectangle 29"/>
          <p:cNvSpPr>
            <a:spLocks noChangeArrowheads="1"/>
          </p:cNvSpPr>
          <p:nvPr/>
        </p:nvSpPr>
        <p:spPr bwMode="auto">
          <a:xfrm>
            <a:off x="6643688" y="392112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lee@mail.net</a:t>
            </a:r>
          </a:p>
        </p:txBody>
      </p:sp>
      <p:sp>
        <p:nvSpPr>
          <p:cNvPr id="80915" name="Rectangle 30"/>
          <p:cNvSpPr>
            <a:spLocks noChangeArrowheads="1"/>
          </p:cNvSpPr>
          <p:nvPr/>
        </p:nvSpPr>
        <p:spPr bwMode="auto">
          <a:xfrm>
            <a:off x="6643688" y="417671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0</a:t>
            </a:r>
          </a:p>
        </p:txBody>
      </p:sp>
      <p:sp>
        <p:nvSpPr>
          <p:cNvPr id="256031" name="Freeform 31"/>
          <p:cNvSpPr>
            <a:spLocks/>
          </p:cNvSpPr>
          <p:nvPr/>
        </p:nvSpPr>
        <p:spPr bwMode="auto">
          <a:xfrm>
            <a:off x="5492750" y="3538538"/>
            <a:ext cx="1150938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32" name="Text Box 32"/>
          <p:cNvSpPr txBox="1">
            <a:spLocks noChangeArrowheads="1"/>
          </p:cNvSpPr>
          <p:nvPr/>
        </p:nvSpPr>
        <p:spPr bwMode="auto">
          <a:xfrm>
            <a:off x="3165475" y="5895975"/>
            <a:ext cx="30114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800">
                <a:sym typeface="Wingdings" pitchFamily="2" charset="2"/>
              </a:rPr>
              <a:t></a:t>
            </a:r>
            <a:r>
              <a:rPr lang="en-US" sz="1800"/>
              <a:t> </a:t>
            </a:r>
            <a:r>
              <a:rPr lang="en-US" sz="1600">
                <a:latin typeface="Courier New" pitchFamily="49" charset="0"/>
              </a:rPr>
              <a:t>p-&gt;next = temp-&gt;next;</a:t>
            </a:r>
          </a:p>
        </p:txBody>
      </p:sp>
      <p:sp>
        <p:nvSpPr>
          <p:cNvPr id="256033" name="Freeform 33"/>
          <p:cNvSpPr>
            <a:spLocks/>
          </p:cNvSpPr>
          <p:nvPr/>
        </p:nvSpPr>
        <p:spPr bwMode="auto">
          <a:xfrm>
            <a:off x="1017588" y="4305300"/>
            <a:ext cx="4986337" cy="1277938"/>
          </a:xfrm>
          <a:custGeom>
            <a:avLst/>
            <a:gdLst>
              <a:gd name="T0" fmla="*/ 2147483647 w 1872"/>
              <a:gd name="T1" fmla="*/ 0 h 480"/>
              <a:gd name="T2" fmla="*/ 2147483647 w 1872"/>
              <a:gd name="T3" fmla="*/ 2147483647 h 480"/>
              <a:gd name="T4" fmla="*/ 2147483647 w 1872"/>
              <a:gd name="T5" fmla="*/ 2147483647 h 480"/>
              <a:gd name="T6" fmla="*/ 0 w 1872"/>
              <a:gd name="T7" fmla="*/ 2147483647 h 480"/>
              <a:gd name="T8" fmla="*/ 2147483647 w 1872"/>
              <a:gd name="T9" fmla="*/ 2147483647 h 4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72"/>
              <a:gd name="T16" fmla="*/ 0 h 480"/>
              <a:gd name="T17" fmla="*/ 1872 w 1872"/>
              <a:gd name="T18" fmla="*/ 480 h 4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72" h="480">
                <a:moveTo>
                  <a:pt x="1680" y="0"/>
                </a:moveTo>
                <a:lnTo>
                  <a:pt x="1872" y="48"/>
                </a:lnTo>
                <a:lnTo>
                  <a:pt x="1872" y="288"/>
                </a:lnTo>
                <a:lnTo>
                  <a:pt x="0" y="288"/>
                </a:lnTo>
                <a:lnTo>
                  <a:pt x="192" y="4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034" name="Freeform 34"/>
          <p:cNvSpPr>
            <a:spLocks/>
          </p:cNvSpPr>
          <p:nvPr/>
        </p:nvSpPr>
        <p:spPr bwMode="auto">
          <a:xfrm>
            <a:off x="2935288" y="3538538"/>
            <a:ext cx="3708400" cy="2811462"/>
          </a:xfrm>
          <a:custGeom>
            <a:avLst/>
            <a:gdLst>
              <a:gd name="T0" fmla="*/ 0 w 1392"/>
              <a:gd name="T1" fmla="*/ 2147483647 h 1056"/>
              <a:gd name="T2" fmla="*/ 2147483647 w 1392"/>
              <a:gd name="T3" fmla="*/ 2147483647 h 1056"/>
              <a:gd name="T4" fmla="*/ 2147483647 w 1392"/>
              <a:gd name="T5" fmla="*/ 2147483647 h 1056"/>
              <a:gd name="T6" fmla="*/ 2147483647 w 1392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1056"/>
              <a:gd name="T14" fmla="*/ 1392 w 1392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1056">
                <a:moveTo>
                  <a:pt x="0" y="1056"/>
                </a:moveTo>
                <a:lnTo>
                  <a:pt x="1296" y="1056"/>
                </a:lnTo>
                <a:lnTo>
                  <a:pt x="1296" y="144"/>
                </a:lnTo>
                <a:lnTo>
                  <a:pt x="139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47575" y="1143000"/>
            <a:ext cx="8229600" cy="127476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How can we modify the insertion code so that the new node is inserted at the sorted place?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Note that the head is always the starting point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C 0.0599 -0.03333 0.11997 -0.06667 0.16684 -0.06667 C 0.21354 -0.06667 0.24705 -0.03333 0.28073 -1.11111E-6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0" y="-3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6" grpId="0"/>
      <p:bldP spid="256031" grpId="0" animBg="1"/>
      <p:bldP spid="256031" grpId="1" animBg="1"/>
      <p:bldP spid="256031" grpId="2" animBg="1"/>
      <p:bldP spid="256032" grpId="0"/>
      <p:bldP spid="256033" grpId="0" animBg="1"/>
      <p:bldP spid="2560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403225"/>
            <a:ext cx="7807325" cy="892175"/>
          </a:xfrm>
        </p:spPr>
        <p:txBody>
          <a:bodyPr/>
          <a:lstStyle/>
          <a:p>
            <a:pPr>
              <a:lnSpc>
                <a:spcPct val="135000"/>
              </a:lnSpc>
            </a:pPr>
            <a:r>
              <a:rPr lang="en-US" sz="2600" dirty="0" smtClean="0"/>
              <a:t>Search a Node by Name = “Tam”</a:t>
            </a:r>
            <a:br>
              <a:rPr lang="en-US" sz="2600" dirty="0" smtClean="0"/>
            </a:br>
            <a:r>
              <a:rPr lang="en-US" sz="2600" dirty="0" smtClean="0"/>
              <a:t>and return the pointer to the proceeding node</a:t>
            </a:r>
          </a:p>
        </p:txBody>
      </p:sp>
      <p:grpSp>
        <p:nvGrpSpPr>
          <p:cNvPr id="81923" name="Group 3"/>
          <p:cNvGrpSpPr>
            <a:grpSpLocks/>
          </p:cNvGrpSpPr>
          <p:nvPr/>
        </p:nvGrpSpPr>
        <p:grpSpPr bwMode="auto">
          <a:xfrm>
            <a:off x="933450" y="2403475"/>
            <a:ext cx="1662113" cy="1022350"/>
            <a:chOff x="1776" y="1930"/>
            <a:chExt cx="384" cy="384"/>
          </a:xfrm>
        </p:grpSpPr>
        <p:sp>
          <p:nvSpPr>
            <p:cNvPr id="81948" name="Rectangle 4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 dirty="0" smtClean="0">
                  <a:latin typeface="Courier New" pitchFamily="49" charset="0"/>
                </a:rPr>
                <a:t>Hana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1949" name="Rectangle 5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1122334</a:t>
              </a:r>
            </a:p>
          </p:txBody>
        </p:sp>
        <p:sp>
          <p:nvSpPr>
            <p:cNvPr id="81950" name="Rectangle 6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hana@mail.net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1951" name="Rectangle 7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next</a:t>
              </a:r>
            </a:p>
          </p:txBody>
        </p:sp>
      </p:grpSp>
      <p:grpSp>
        <p:nvGrpSpPr>
          <p:cNvPr id="81924" name="Group 8"/>
          <p:cNvGrpSpPr>
            <a:grpSpLocks/>
          </p:cNvGrpSpPr>
          <p:nvPr/>
        </p:nvGrpSpPr>
        <p:grpSpPr bwMode="auto">
          <a:xfrm>
            <a:off x="3062288" y="2403475"/>
            <a:ext cx="1662112" cy="1022350"/>
            <a:chOff x="1776" y="1930"/>
            <a:chExt cx="384" cy="384"/>
          </a:xfrm>
        </p:grpSpPr>
        <p:sp>
          <p:nvSpPr>
            <p:cNvPr id="81944" name="Rectangle 9"/>
            <p:cNvSpPr>
              <a:spLocks noChangeArrowheads="1"/>
            </p:cNvSpPr>
            <p:nvPr/>
          </p:nvSpPr>
          <p:spPr bwMode="auto">
            <a:xfrm>
              <a:off x="1776" y="1930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600">
                  <a:latin typeface="Courier New" pitchFamily="49" charset="0"/>
                </a:rPr>
                <a:t>John</a:t>
              </a:r>
            </a:p>
          </p:txBody>
        </p:sp>
        <p:sp>
          <p:nvSpPr>
            <p:cNvPr id="81945" name="Rectangle 10"/>
            <p:cNvSpPr>
              <a:spLocks noChangeArrowheads="1"/>
            </p:cNvSpPr>
            <p:nvPr/>
          </p:nvSpPr>
          <p:spPr bwMode="auto">
            <a:xfrm>
              <a:off x="1776" y="2026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1122556</a:t>
              </a:r>
            </a:p>
          </p:txBody>
        </p:sp>
        <p:sp>
          <p:nvSpPr>
            <p:cNvPr id="81946" name="Rectangle 11"/>
            <p:cNvSpPr>
              <a:spLocks noChangeArrowheads="1"/>
            </p:cNvSpPr>
            <p:nvPr/>
          </p:nvSpPr>
          <p:spPr bwMode="auto">
            <a:xfrm>
              <a:off x="1776" y="2122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r>
                <a:rPr lang="en-US" sz="1600" dirty="0" smtClean="0">
                  <a:latin typeface="Courier New" pitchFamily="49" charset="0"/>
                </a:rPr>
                <a:t>jon@mail.net</a:t>
              </a:r>
              <a:endParaRPr lang="en-US" sz="1600" dirty="0">
                <a:latin typeface="Courier New" pitchFamily="49" charset="0"/>
              </a:endParaRPr>
            </a:p>
          </p:txBody>
        </p:sp>
        <p:sp>
          <p:nvSpPr>
            <p:cNvPr id="81947" name="Rectangle 12"/>
            <p:cNvSpPr>
              <a:spLocks noChangeArrowheads="1"/>
            </p:cNvSpPr>
            <p:nvPr/>
          </p:nvSpPr>
          <p:spPr bwMode="auto">
            <a:xfrm>
              <a:off x="1776" y="2218"/>
              <a:ext cx="384" cy="96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 eaLnBrk="1" hangingPunct="1"/>
              <a:endParaRPr lang="en-US" sz="1600">
                <a:latin typeface="Courier New" pitchFamily="49" charset="0"/>
              </a:endParaRPr>
            </a:p>
          </p:txBody>
        </p:sp>
      </p:grpSp>
      <p:sp>
        <p:nvSpPr>
          <p:cNvPr id="81925" name="Freeform 13"/>
          <p:cNvSpPr>
            <a:spLocks/>
          </p:cNvSpPr>
          <p:nvPr/>
        </p:nvSpPr>
        <p:spPr bwMode="auto">
          <a:xfrm>
            <a:off x="2339975" y="2532063"/>
            <a:ext cx="722313" cy="766762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6" name="Line 14"/>
          <p:cNvSpPr>
            <a:spLocks noChangeShapeType="1"/>
          </p:cNvSpPr>
          <p:nvPr/>
        </p:nvSpPr>
        <p:spPr bwMode="auto">
          <a:xfrm>
            <a:off x="422275" y="2532063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27" name="Text Box 15"/>
          <p:cNvSpPr txBox="1">
            <a:spLocks noChangeArrowheads="1"/>
          </p:cNvSpPr>
          <p:nvPr/>
        </p:nvSpPr>
        <p:spPr bwMode="auto">
          <a:xfrm>
            <a:off x="0" y="2524125"/>
            <a:ext cx="674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head</a:t>
            </a:r>
          </a:p>
        </p:txBody>
      </p:sp>
      <p:sp>
        <p:nvSpPr>
          <p:cNvPr id="81928" name="Rectangle 16"/>
          <p:cNvSpPr>
            <a:spLocks noChangeArrowheads="1"/>
          </p:cNvSpPr>
          <p:nvPr/>
        </p:nvSpPr>
        <p:spPr bwMode="auto">
          <a:xfrm>
            <a:off x="5195888" y="2371725"/>
            <a:ext cx="1662112" cy="25558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 dirty="0" smtClean="0">
                <a:latin typeface="Courier New" pitchFamily="49" charset="0"/>
              </a:rPr>
              <a:t>Tam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929" name="Rectangle 17"/>
          <p:cNvSpPr>
            <a:spLocks noChangeArrowheads="1"/>
          </p:cNvSpPr>
          <p:nvPr/>
        </p:nvSpPr>
        <p:spPr bwMode="auto">
          <a:xfrm>
            <a:off x="5195888" y="2627313"/>
            <a:ext cx="1662112" cy="25558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1122667</a:t>
            </a:r>
          </a:p>
        </p:txBody>
      </p:sp>
      <p:sp>
        <p:nvSpPr>
          <p:cNvPr id="81930" name="Rectangle 18"/>
          <p:cNvSpPr>
            <a:spLocks noChangeArrowheads="1"/>
          </p:cNvSpPr>
          <p:nvPr/>
        </p:nvSpPr>
        <p:spPr bwMode="auto">
          <a:xfrm>
            <a:off x="5195888" y="2882900"/>
            <a:ext cx="1662112" cy="255588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tam@mail.net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1931" name="Rectangle 19"/>
          <p:cNvSpPr>
            <a:spLocks noChangeArrowheads="1"/>
          </p:cNvSpPr>
          <p:nvPr/>
        </p:nvSpPr>
        <p:spPr bwMode="auto">
          <a:xfrm>
            <a:off x="5195888" y="3138488"/>
            <a:ext cx="1662112" cy="255587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endParaRPr lang="en-US" sz="1600">
              <a:latin typeface="Courier New" pitchFamily="49" charset="0"/>
            </a:endParaRPr>
          </a:p>
        </p:txBody>
      </p:sp>
      <p:sp>
        <p:nvSpPr>
          <p:cNvPr id="81932" name="Rectangle 23"/>
          <p:cNvSpPr>
            <a:spLocks noChangeArrowheads="1"/>
          </p:cNvSpPr>
          <p:nvPr/>
        </p:nvSpPr>
        <p:spPr bwMode="auto">
          <a:xfrm>
            <a:off x="7329488" y="2428875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>
              <a:lnSpc>
                <a:spcPct val="90000"/>
              </a:lnSpc>
            </a:pPr>
            <a:r>
              <a:rPr lang="en-US" sz="1600">
                <a:latin typeface="Courier New" pitchFamily="49" charset="0"/>
              </a:rPr>
              <a:t>Zac</a:t>
            </a:r>
          </a:p>
        </p:txBody>
      </p:sp>
      <p:sp>
        <p:nvSpPr>
          <p:cNvPr id="81933" name="Rectangle 24"/>
          <p:cNvSpPr>
            <a:spLocks noChangeArrowheads="1"/>
          </p:cNvSpPr>
          <p:nvPr/>
        </p:nvSpPr>
        <p:spPr bwMode="auto">
          <a:xfrm>
            <a:off x="7329488" y="2684463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1122889</a:t>
            </a:r>
          </a:p>
        </p:txBody>
      </p:sp>
      <p:sp>
        <p:nvSpPr>
          <p:cNvPr id="81934" name="Rectangle 25"/>
          <p:cNvSpPr>
            <a:spLocks noChangeArrowheads="1"/>
          </p:cNvSpPr>
          <p:nvPr/>
        </p:nvSpPr>
        <p:spPr bwMode="auto">
          <a:xfrm>
            <a:off x="7329488" y="2940050"/>
            <a:ext cx="1662112" cy="25558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lee@mail.net</a:t>
            </a:r>
          </a:p>
        </p:txBody>
      </p:sp>
      <p:sp>
        <p:nvSpPr>
          <p:cNvPr id="81935" name="Rectangle 26"/>
          <p:cNvSpPr>
            <a:spLocks noChangeArrowheads="1"/>
          </p:cNvSpPr>
          <p:nvPr/>
        </p:nvSpPr>
        <p:spPr bwMode="auto">
          <a:xfrm>
            <a:off x="7329488" y="3195638"/>
            <a:ext cx="1662112" cy="25558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0</a:t>
            </a:r>
          </a:p>
        </p:txBody>
      </p:sp>
      <p:sp>
        <p:nvSpPr>
          <p:cNvPr id="81936" name="Freeform 27"/>
          <p:cNvSpPr>
            <a:spLocks/>
          </p:cNvSpPr>
          <p:nvPr/>
        </p:nvSpPr>
        <p:spPr bwMode="auto">
          <a:xfrm>
            <a:off x="6638925" y="2505075"/>
            <a:ext cx="690563" cy="76676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1937" name="Freeform 28"/>
          <p:cNvSpPr>
            <a:spLocks/>
          </p:cNvSpPr>
          <p:nvPr/>
        </p:nvSpPr>
        <p:spPr bwMode="auto">
          <a:xfrm>
            <a:off x="4510088" y="2524125"/>
            <a:ext cx="685800" cy="766763"/>
          </a:xfrm>
          <a:custGeom>
            <a:avLst/>
            <a:gdLst>
              <a:gd name="T0" fmla="*/ 0 w 384"/>
              <a:gd name="T1" fmla="*/ 2147483647 h 288"/>
              <a:gd name="T2" fmla="*/ 2147483647 w 384"/>
              <a:gd name="T3" fmla="*/ 2147483647 h 288"/>
              <a:gd name="T4" fmla="*/ 2147483647 w 384"/>
              <a:gd name="T5" fmla="*/ 0 h 288"/>
              <a:gd name="T6" fmla="*/ 2147483647 w 384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288"/>
              <a:gd name="T14" fmla="*/ 384 w 384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288">
                <a:moveTo>
                  <a:pt x="0" y="288"/>
                </a:moveTo>
                <a:lnTo>
                  <a:pt x="240" y="288"/>
                </a:lnTo>
                <a:lnTo>
                  <a:pt x="240" y="0"/>
                </a:lnTo>
                <a:lnTo>
                  <a:pt x="38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3663" y="1828800"/>
            <a:ext cx="835025" cy="611188"/>
            <a:chOff x="242" y="954"/>
            <a:chExt cx="526" cy="385"/>
          </a:xfrm>
        </p:grpSpPr>
        <p:sp>
          <p:nvSpPr>
            <p:cNvPr id="81942" name="Text Box 34"/>
            <p:cNvSpPr txBox="1">
              <a:spLocks noChangeArrowheads="1"/>
            </p:cNvSpPr>
            <p:nvPr/>
          </p:nvSpPr>
          <p:spPr bwMode="auto">
            <a:xfrm>
              <a:off x="242" y="95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>
                  <a:latin typeface="Courier New" pitchFamily="49" charset="0"/>
                  <a:ea typeface="Arial Unicode MS" pitchFamily="34" charset="-128"/>
                  <a:cs typeface="Arial Unicode MS" pitchFamily="34" charset="-128"/>
                  <a:sym typeface="Wingdings" pitchFamily="2" charset="2"/>
                </a:rPr>
                <a:t>p</a:t>
              </a:r>
              <a:endParaRPr lang="en-US" sz="1600">
                <a:latin typeface="Courier New" pitchFamily="49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1943" name="Line 35"/>
            <p:cNvSpPr>
              <a:spLocks noChangeShapeType="1"/>
            </p:cNvSpPr>
            <p:nvPr/>
          </p:nvSpPr>
          <p:spPr bwMode="auto">
            <a:xfrm>
              <a:off x="446" y="1097"/>
              <a:ext cx="3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212725" y="2076450"/>
            <a:ext cx="715963" cy="384175"/>
            <a:chOff x="134" y="2398"/>
            <a:chExt cx="451" cy="242"/>
          </a:xfrm>
        </p:grpSpPr>
        <p:sp>
          <p:nvSpPr>
            <p:cNvPr id="81940" name="Text Box 37"/>
            <p:cNvSpPr txBox="1">
              <a:spLocks noChangeArrowheads="1"/>
            </p:cNvSpPr>
            <p:nvPr/>
          </p:nvSpPr>
          <p:spPr bwMode="auto">
            <a:xfrm>
              <a:off x="134" y="2400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eaLnBrk="1" hangingPunct="1"/>
              <a:r>
                <a:rPr lang="en-US" sz="1800" dirty="0">
                  <a:latin typeface="Courier New" pitchFamily="49" charset="0"/>
                  <a:ea typeface="Arial Unicode MS" pitchFamily="34" charset="-128"/>
                  <a:cs typeface="Arial Unicode MS" pitchFamily="34" charset="-128"/>
                  <a:sym typeface="Wingdings" pitchFamily="2" charset="2"/>
                </a:rPr>
                <a:t>b</a:t>
              </a:r>
              <a:endParaRPr lang="en-US" sz="16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81941" name="Line 38"/>
            <p:cNvSpPr>
              <a:spLocks noChangeShapeType="1"/>
            </p:cNvSpPr>
            <p:nvPr/>
          </p:nvSpPr>
          <p:spPr bwMode="auto">
            <a:xfrm>
              <a:off x="263" y="2398"/>
              <a:ext cx="322" cy="2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3100" y="4191000"/>
            <a:ext cx="7937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search function will return b, instead of p. The reasons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When doing insertion and deletion, we need to know the pointer to the node and the pointer before the node;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We can get the next pointer using b-&gt;next, but we cannot get the previous pointer, unless we have a doubly linked list.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0.01157 C 0.04584 -0.02476 0.09236 -0.0375 0.13143 -0.03541 C 0.17066 -0.0331 0.20278 -0.01504 0.23577 0.00325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00" y="-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77 0.00325 C 0.29549 -0.02523 0.35521 -0.0537 0.39358 -0.05277 C 0.43195 -0.05185 0.44896 -0.02175 0.46598 0.00857 " pathEditMode="relative" ptsTypes="a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C 0.04288 -0.05023 0.08628 -0.09953 0.12031 -0.10301 C 0.15434 -0.10532 0.17917 -0.06412 0.20434 -0.02152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0" y="-5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534988" y="995363"/>
            <a:ext cx="8304212" cy="57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 err="1">
                <a:latin typeface="Arial" pitchFamily="34" charset="0"/>
              </a:rPr>
              <a:t>struct</a:t>
            </a:r>
            <a:r>
              <a:rPr lang="en-US" sz="2500" dirty="0">
                <a:latin typeface="Arial" pitchFamily="34" charset="0"/>
              </a:rPr>
              <a:t> contact *</a:t>
            </a:r>
            <a:r>
              <a:rPr lang="en-US" dirty="0"/>
              <a:t> </a:t>
            </a:r>
            <a:r>
              <a:rPr lang="en-US" sz="2500" dirty="0">
                <a:latin typeface="Arial" pitchFamily="34" charset="0"/>
              </a:rPr>
              <a:t>search() {    // print phone and email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char </a:t>
            </a:r>
            <a:r>
              <a:rPr lang="en-US" sz="2500" dirty="0" err="1" smtClean="0">
                <a:latin typeface="Arial" pitchFamily="34" charset="0"/>
              </a:rPr>
              <a:t>sname</a:t>
            </a:r>
            <a:r>
              <a:rPr lang="en-US" sz="2500" dirty="0" smtClean="0">
                <a:latin typeface="Arial" pitchFamily="34" charset="0"/>
              </a:rPr>
              <a:t>[32]; </a:t>
            </a:r>
            <a:r>
              <a:rPr lang="en-US" sz="2500" dirty="0" smtClean="0">
                <a:solidFill>
                  <a:srgbClr val="0066CC"/>
                </a:solidFill>
                <a:latin typeface="Arial" pitchFamily="34" charset="0"/>
              </a:rPr>
              <a:t>// local variable from stack</a:t>
            </a:r>
            <a:endParaRPr lang="en-US" sz="2500" dirty="0">
              <a:solidFill>
                <a:srgbClr val="0066CC"/>
              </a:solidFill>
              <a:latin typeface="Arial" pitchFamily="34" charset="0"/>
            </a:endParaRP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</a:t>
            </a:r>
            <a:r>
              <a:rPr lang="en-US" sz="2500" dirty="0" err="1">
                <a:latin typeface="Arial" pitchFamily="34" charset="0"/>
              </a:rPr>
              <a:t>struct</a:t>
            </a:r>
            <a:r>
              <a:rPr lang="en-US" sz="2500" dirty="0">
                <a:latin typeface="Arial" pitchFamily="34" charset="0"/>
              </a:rPr>
              <a:t> </a:t>
            </a:r>
            <a:r>
              <a:rPr lang="en-US" sz="2500" b="1" dirty="0">
                <a:latin typeface="Arial" pitchFamily="34" charset="0"/>
              </a:rPr>
              <a:t>contact</a:t>
            </a:r>
            <a:r>
              <a:rPr lang="en-US" sz="2500" dirty="0">
                <a:latin typeface="Arial" pitchFamily="34" charset="0"/>
              </a:rPr>
              <a:t> *p = head, </a:t>
            </a:r>
            <a:r>
              <a:rPr lang="en-US" sz="2500" dirty="0">
                <a:solidFill>
                  <a:srgbClr val="0000FF"/>
                </a:solidFill>
                <a:latin typeface="Arial" pitchFamily="34" charset="0"/>
              </a:rPr>
              <a:t>*b = 0</a:t>
            </a:r>
            <a:r>
              <a:rPr lang="en-US" sz="2500" dirty="0" smtClean="0">
                <a:latin typeface="Arial" pitchFamily="34" charset="0"/>
              </a:rPr>
              <a:t>;</a:t>
            </a:r>
            <a:endParaRPr lang="en-US" sz="2500" dirty="0">
              <a:latin typeface="Arial" pitchFamily="34" charset="0"/>
            </a:endParaRP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printf("Please enter the name to be searched for:\n");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scanf("%s", </a:t>
            </a:r>
            <a:r>
              <a:rPr lang="en-US" sz="2500" dirty="0" err="1">
                <a:solidFill>
                  <a:srgbClr val="0066CC"/>
                </a:solidFill>
                <a:latin typeface="Arial" pitchFamily="34" charset="0"/>
              </a:rPr>
              <a:t>sname</a:t>
            </a:r>
            <a:r>
              <a:rPr lang="en-US" sz="2500" dirty="0" smtClean="0">
                <a:latin typeface="Arial" pitchFamily="34" charset="0"/>
              </a:rPr>
              <a:t>);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while (p != 0</a:t>
            </a:r>
            <a:r>
              <a:rPr lang="en-US" sz="2500" dirty="0" smtClean="0">
                <a:latin typeface="Arial" pitchFamily="34" charset="0"/>
              </a:rPr>
              <a:t>)</a:t>
            </a:r>
            <a:endParaRPr lang="en-US" sz="2500" dirty="0">
              <a:latin typeface="Arial" pitchFamily="34" charset="0"/>
            </a:endParaRP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	if (</a:t>
            </a:r>
            <a:r>
              <a:rPr lang="en-US" sz="2500" dirty="0" smtClean="0">
                <a:latin typeface="Arial" pitchFamily="34" charset="0"/>
              </a:rPr>
              <a:t>strcmp(</a:t>
            </a:r>
            <a:r>
              <a:rPr lang="en-US" sz="2500" dirty="0" err="1" smtClean="0">
                <a:latin typeface="Arial" pitchFamily="34" charset="0"/>
              </a:rPr>
              <a:t>sname</a:t>
            </a:r>
            <a:r>
              <a:rPr lang="en-US" sz="2500" dirty="0">
                <a:latin typeface="Arial" pitchFamily="34" charset="0"/>
              </a:rPr>
              <a:t>, p-&gt;name</a:t>
            </a:r>
            <a:r>
              <a:rPr lang="en-US" sz="2500" dirty="0" smtClean="0">
                <a:latin typeface="Arial" pitchFamily="34" charset="0"/>
              </a:rPr>
              <a:t>)==0</a:t>
            </a:r>
            <a:r>
              <a:rPr lang="en-US" sz="2500" dirty="0">
                <a:latin typeface="Arial" pitchFamily="34" charset="0"/>
              </a:rPr>
              <a:t>) {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		printf("phone = %d\n", p-&gt;phone);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		printf("email = %s\n", p-&gt;email);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		return b;</a:t>
            </a:r>
          </a:p>
          <a:p>
            <a:pPr defTabSz="966788">
              <a:lnSpc>
                <a:spcPct val="4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	}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	else {</a:t>
            </a:r>
            <a:r>
              <a:rPr lang="en-US" sz="2500" dirty="0">
                <a:solidFill>
                  <a:srgbClr val="0000FF"/>
                </a:solidFill>
                <a:latin typeface="Arial" pitchFamily="34" charset="0"/>
              </a:rPr>
              <a:t>b = p; p = p-&gt;next</a:t>
            </a:r>
            <a:r>
              <a:rPr lang="en-US" sz="2500" dirty="0">
                <a:latin typeface="Arial" pitchFamily="34" charset="0"/>
              </a:rPr>
              <a:t>;}</a:t>
            </a:r>
          </a:p>
          <a:p>
            <a:pPr defTabSz="966788">
              <a:lnSpc>
                <a:spcPct val="8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printf("The name does not exist.\n");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	return </a:t>
            </a:r>
            <a:r>
              <a:rPr lang="en-US" sz="2500" dirty="0" smtClean="0">
                <a:solidFill>
                  <a:srgbClr val="0000FF"/>
                </a:solidFill>
                <a:latin typeface="Arial" pitchFamily="34" charset="0"/>
              </a:rPr>
              <a:t>1</a:t>
            </a:r>
            <a:r>
              <a:rPr lang="en-US" sz="2500" dirty="0" smtClean="0">
                <a:latin typeface="Arial" pitchFamily="34" charset="0"/>
              </a:rPr>
              <a:t>;</a:t>
            </a:r>
            <a:endParaRPr lang="en-US" sz="2500" dirty="0">
              <a:latin typeface="Arial" pitchFamily="34" charset="0"/>
            </a:endParaRPr>
          </a:p>
          <a:p>
            <a:pPr defTabSz="966788">
              <a:lnSpc>
                <a:spcPct val="50000"/>
              </a:lnSpc>
              <a:spcBef>
                <a:spcPct val="50000"/>
              </a:spcBef>
              <a:tabLst>
                <a:tab pos="479425" algn="l"/>
                <a:tab pos="971550" algn="l"/>
                <a:tab pos="1449388" algn="l"/>
              </a:tabLst>
            </a:pPr>
            <a:r>
              <a:rPr lang="en-US" sz="2500" dirty="0">
                <a:latin typeface="Arial" pitchFamily="34" charset="0"/>
              </a:rPr>
              <a:t>}</a:t>
            </a:r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Linked List Operation: Search( )</a:t>
            </a:r>
            <a:endParaRPr lang="en-US" sz="34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34901</TotalTime>
  <Words>1058</Words>
  <Application>Microsoft Office PowerPoint</Application>
  <PresentationFormat>Letter Paper (8.5x11 in)</PresentationFormat>
  <Paragraphs>375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StarBats</vt:lpstr>
      <vt:lpstr>ZapfDingbats</vt:lpstr>
      <vt:lpstr>Arial</vt:lpstr>
      <vt:lpstr>Calibri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How Do We Access the Members of a Structure?</vt:lpstr>
      <vt:lpstr>PowerPoint Presentation</vt:lpstr>
      <vt:lpstr>PowerPoint Presentation</vt:lpstr>
      <vt:lpstr>Insert at an Arbitrary (Sorted) Position</vt:lpstr>
      <vt:lpstr>Search a Node by Name = “Tam” and return the pointer to the proceeding node</vt:lpstr>
      <vt:lpstr>PowerPoint Presentation</vt:lpstr>
      <vt:lpstr>Delete a Node at an Arbitrary Position (Three Possibilities)</vt:lpstr>
      <vt:lpstr>PowerPoint Presentation</vt:lpstr>
      <vt:lpstr>Deleting an Entire Linked List More in Chapter 3: Garbage Collection</vt:lpstr>
      <vt:lpstr>Industry Application</vt:lpstr>
      <vt:lpstr>Recommendation in Amazon.com</vt:lpstr>
      <vt:lpstr>A Shopping Site with Recommendation:  Frequently Bought Together (FBT) Items </vt:lpstr>
      <vt:lpstr>Linked List of Structs vs. Array of Structs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2292</cp:revision>
  <cp:lastPrinted>2014-09-26T18:58:25Z</cp:lastPrinted>
  <dcterms:created xsi:type="dcterms:W3CDTF">2000-01-15T20:24:49Z</dcterms:created>
  <dcterms:modified xsi:type="dcterms:W3CDTF">2019-10-01T18:13:18Z</dcterms:modified>
</cp:coreProperties>
</file>