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72" r:id="rId2"/>
    <p:sldId id="573" r:id="rId3"/>
    <p:sldId id="568" r:id="rId4"/>
    <p:sldId id="569" r:id="rId5"/>
    <p:sldId id="369" r:id="rId6"/>
    <p:sldId id="352" r:id="rId7"/>
    <p:sldId id="434" r:id="rId8"/>
    <p:sldId id="451" r:id="rId9"/>
    <p:sldId id="574" r:id="rId10"/>
    <p:sldId id="575" r:id="rId11"/>
    <p:sldId id="416" r:id="rId12"/>
    <p:sldId id="576" r:id="rId13"/>
    <p:sldId id="436" r:id="rId14"/>
    <p:sldId id="437" r:id="rId15"/>
  </p:sldIdLst>
  <p:sldSz cx="9144000" cy="6858000" type="letter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2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  <p15:guide id="3" orient="horz" pos="2520">
          <p15:clr>
            <a:srgbClr val="A4A3A4"/>
          </p15:clr>
        </p15:guide>
        <p15:guide id="4" pos="2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0066CC"/>
    <a:srgbClr val="CC3300"/>
    <a:srgbClr val="FFFF00"/>
    <a:srgbClr val="33CCFF"/>
    <a:srgbClr val="FFFFFF"/>
    <a:srgbClr val="00FF00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8" autoAdjust="0"/>
    <p:restoredTop sz="94522" autoAdjust="0"/>
  </p:normalViewPr>
  <p:slideViewPr>
    <p:cSldViewPr>
      <p:cViewPr varScale="1">
        <p:scale>
          <a:sx n="103" d="100"/>
          <a:sy n="103" d="100"/>
        </p:scale>
        <p:origin x="498" y="138"/>
      </p:cViewPr>
      <p:guideLst>
        <p:guide orient="horz" pos="4272"/>
        <p:guide pos="5232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7940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  <p:guide orient="horz" pos="2520"/>
        <p:guide pos="20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8397" y="0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0196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8397" y="9100196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fld id="{BFAD2BAA-275D-4998-93DE-23AFCCF99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43038" y="923925"/>
            <a:ext cx="4429125" cy="3321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1132569" y="4568168"/>
            <a:ext cx="5055044" cy="368771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2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0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71513" y="1209675"/>
            <a:ext cx="7807325" cy="5016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17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8686800" y="6370638"/>
            <a:ext cx="533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fld id="{924B52FD-FDBD-4DD6-943A-47423C5D5083}" type="slidenum">
              <a:rPr lang="en-US" sz="1300" smtClean="0">
                <a:solidFill>
                  <a:srgbClr val="0000FF"/>
                </a:solidFill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8693150" y="5964238"/>
            <a:ext cx="50958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</a:rPr>
              <a:t>Ch 2</a:t>
            </a:r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534988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-52388" y="6370638"/>
            <a:ext cx="1046163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Text Box 36"/>
          <p:cNvSpPr txBox="1">
            <a:spLocks noChangeArrowheads="1"/>
          </p:cNvSpPr>
          <p:nvPr userDrawn="1"/>
        </p:nvSpPr>
        <p:spPr bwMode="auto">
          <a:xfrm>
            <a:off x="-100013" y="5999163"/>
            <a:ext cx="701676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99CCFF"/>
                </a:solidFill>
              </a:rPr>
              <a:t>Y Chen</a:t>
            </a:r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100013" y="5726113"/>
            <a:ext cx="74453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686800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736013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736013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9" name="Text Box 43"/>
          <p:cNvSpPr txBox="1">
            <a:spLocks noChangeArrowheads="1"/>
          </p:cNvSpPr>
          <p:nvPr userDrawn="1"/>
        </p:nvSpPr>
        <p:spPr bwMode="auto">
          <a:xfrm>
            <a:off x="69850" y="6451600"/>
            <a:ext cx="688975" cy="2635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7C3AD1AC-066F-4E15-9EFE-5A69B61C068A}" type="datetime1">
              <a:rPr lang="en-US" sz="1100" smtClean="0">
                <a:solidFill>
                  <a:schemeClr val="folHlink"/>
                </a:solidFill>
              </a:rPr>
              <a:pPr algn="r">
                <a:defRPr/>
              </a:pPr>
              <a:t>2/18/2019</a:t>
            </a:fld>
            <a:endParaRPr lang="en-US" sz="1100" smtClean="0">
              <a:solidFill>
                <a:schemeClr val="fol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0688" indent="-239713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905000" y="2438400"/>
            <a:ext cx="61499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Chapter 2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The Imperative Languages </a:t>
            </a:r>
            <a:r>
              <a:rPr lang="en-US" sz="3200" dirty="0" smtClean="0">
                <a:solidFill>
                  <a:schemeClr val="accent2"/>
                </a:solidFill>
              </a:rPr>
              <a:t>C/C++</a:t>
            </a:r>
            <a:endParaRPr lang="en-US" sz="3800" b="1" dirty="0" smtClean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13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Parameter Passing</a:t>
            </a:r>
            <a:endParaRPr lang="en-US" b="1" i="1" dirty="0">
              <a:solidFill>
                <a:schemeClr val="accent2"/>
              </a:solidFill>
            </a:endParaRPr>
          </a:p>
          <a:p>
            <a:pPr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 Reading: Textbook Sections 2.7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3124200" y="6172200"/>
            <a:ext cx="2364994" cy="4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</a:t>
            </a:r>
            <a:r>
              <a:rPr lang="en-US" sz="2500" dirty="0" smtClean="0"/>
              <a:t>Yinong Chen</a:t>
            </a:r>
            <a:endParaRPr lang="en-US" sz="2500" dirty="0"/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85800" y="9906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981200" y="3438236"/>
            <a:ext cx="6248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92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671513" y="76200"/>
            <a:ext cx="779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</a:rPr>
              <a:t>Passing  </a:t>
            </a:r>
            <a:r>
              <a:rPr lang="en-US" sz="3400" b="1" dirty="0" smtClean="0">
                <a:solidFill>
                  <a:schemeClr val="accent2"/>
                </a:solidFill>
              </a:rPr>
              <a:t>a Structure into a Function</a:t>
            </a:r>
            <a:endParaRPr lang="en-US" sz="3000" b="1" dirty="0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4819" y="747713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0188" algn="l"/>
                <a:tab pos="461963" algn="l"/>
              </a:tabLst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&lt;stdio.h&gt;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name[32];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email[32];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phone;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callByValue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"Doe"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callByValue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name=%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s,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email= %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s, phone = %d\n"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.name,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.email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.phone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callByValue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: address of y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 %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x and size of y = %d\n\n"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callByPointer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callByPointer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name = %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s,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email = %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s,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phone=%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-&gt;name,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-&gt;email,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-&gt;phone);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callByPointer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: address of y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 %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x and size of *y = %d\n"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(x.name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x.email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"John@asu.edu"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x.phone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1234;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 main: name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 %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s\n"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x.name);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 main: address of x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 %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x and size of </a:t>
            </a:r>
            <a:r>
              <a:rPr lang="en-US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x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= %d\n\n"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&amp;x,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(x));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callByValue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callByPointer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(&amp;x);</a:t>
            </a:r>
          </a:p>
          <a:p>
            <a:pPr>
              <a:tabLst>
                <a:tab pos="230188" algn="l"/>
                <a:tab pos="461963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724400"/>
            <a:ext cx="6667500" cy="1905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800600" y="4800600"/>
            <a:ext cx="914400" cy="5334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10200" y="6172200"/>
            <a:ext cx="914400" cy="5334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27782" y="5486400"/>
            <a:ext cx="914400" cy="533400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962400" y="4683210"/>
            <a:ext cx="685800" cy="40140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648200" y="5999018"/>
            <a:ext cx="609600" cy="3810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191000" y="5372100"/>
            <a:ext cx="595745" cy="304800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2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3"/>
          <p:cNvSpPr txBox="1">
            <a:spLocks noChangeArrowheads="1"/>
          </p:cNvSpPr>
          <p:nvPr/>
        </p:nvSpPr>
        <p:spPr bwMode="auto">
          <a:xfrm>
            <a:off x="609600" y="609600"/>
            <a:ext cx="5724628" cy="637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#include &lt;</a:t>
            </a:r>
            <a:r>
              <a:rPr lang="en-US" dirty="0" err="1">
                <a:latin typeface="Arial" pitchFamily="34" charset="0"/>
              </a:rPr>
              <a:t>stdio.h</a:t>
            </a:r>
            <a:r>
              <a:rPr lang="en-US" dirty="0">
                <a:latin typeface="Arial" pitchFamily="34" charset="0"/>
              </a:rPr>
              <a:t>&gt; 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#include &lt;</a:t>
            </a:r>
            <a:r>
              <a:rPr lang="en-US" dirty="0" err="1">
                <a:latin typeface="Arial" pitchFamily="34" charset="0"/>
              </a:rPr>
              <a:t>string.h</a:t>
            </a:r>
            <a:r>
              <a:rPr lang="en-US" dirty="0">
                <a:latin typeface="Arial" pitchFamily="34" charset="0"/>
              </a:rPr>
              <a:t>&gt; 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char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*</a:t>
            </a:r>
            <a:r>
              <a:rPr lang="en-US" dirty="0" err="1">
                <a:latin typeface="Arial" pitchFamily="34" charset="0"/>
              </a:rPr>
              <a:t>getString</a:t>
            </a:r>
            <a:r>
              <a:rPr lang="en-US" dirty="0">
                <a:latin typeface="Arial" pitchFamily="34" charset="0"/>
              </a:rPr>
              <a:t>(char *</a:t>
            </a:r>
            <a:r>
              <a:rPr lang="en-US" dirty="0" err="1">
                <a:latin typeface="Arial" pitchFamily="34" charset="0"/>
              </a:rPr>
              <a:t>str</a:t>
            </a:r>
            <a:r>
              <a:rPr lang="en-US" dirty="0">
                <a:latin typeface="Arial" pitchFamily="34" charset="0"/>
              </a:rPr>
              <a:t>) {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	return </a:t>
            </a:r>
            <a:r>
              <a:rPr lang="en-US" dirty="0" err="1">
                <a:latin typeface="Arial" pitchFamily="34" charset="0"/>
              </a:rPr>
              <a:t>str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void </a:t>
            </a:r>
            <a:r>
              <a:rPr lang="en-US" dirty="0" err="1">
                <a:latin typeface="Arial" pitchFamily="34" charset="0"/>
              </a:rPr>
              <a:t>setString</a:t>
            </a:r>
            <a:r>
              <a:rPr lang="en-US" dirty="0">
                <a:latin typeface="Arial" pitchFamily="34" charset="0"/>
              </a:rPr>
              <a:t>(char *str1, char *str2) {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strcpy</a:t>
            </a:r>
            <a:r>
              <a:rPr lang="en-US" dirty="0">
                <a:latin typeface="Arial" pitchFamily="34" charset="0"/>
              </a:rPr>
              <a:t>(str1, str2);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void main()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{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	char *p, q[] = "morning", *s = "hello";	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	printf("s = %s\n", s);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	p = </a:t>
            </a:r>
            <a:r>
              <a:rPr lang="en-US" dirty="0" err="1">
                <a:latin typeface="Arial" pitchFamily="34" charset="0"/>
              </a:rPr>
              <a:t>getString</a:t>
            </a:r>
            <a:r>
              <a:rPr lang="en-US" dirty="0">
                <a:latin typeface="Arial" pitchFamily="34" charset="0"/>
              </a:rPr>
              <a:t>(s);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	printf("p = %s\n", p);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setString</a:t>
            </a:r>
            <a:r>
              <a:rPr lang="en-US" dirty="0">
                <a:latin typeface="Arial" pitchFamily="34" charset="0"/>
              </a:rPr>
              <a:t>(q, p);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	printf("q = %s\n", q);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</p:txBody>
      </p:sp>
      <p:sp>
        <p:nvSpPr>
          <p:cNvPr id="97283" name="Rectangle 4"/>
          <p:cNvSpPr>
            <a:spLocks noGrp="1" noChangeArrowheads="1"/>
          </p:cNvSpPr>
          <p:nvPr>
            <p:ph type="title"/>
          </p:nvPr>
        </p:nvSpPr>
        <p:spPr>
          <a:xfrm>
            <a:off x="671513" y="76200"/>
            <a:ext cx="7807325" cy="563563"/>
          </a:xfrm>
          <a:noFill/>
        </p:spPr>
        <p:txBody>
          <a:bodyPr/>
          <a:lstStyle/>
          <a:p>
            <a:r>
              <a:rPr lang="en-US" sz="3400" dirty="0" smtClean="0">
                <a:solidFill>
                  <a:schemeClr val="accent2"/>
                </a:solidFill>
              </a:rPr>
              <a:t>Passing  String Address Using Pointer</a:t>
            </a:r>
            <a:endParaRPr lang="en-US" dirty="0" smtClean="0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934200" y="609600"/>
            <a:ext cx="1708150" cy="1676400"/>
            <a:chOff x="4368" y="384"/>
            <a:chExt cx="1076" cy="1056"/>
          </a:xfrm>
        </p:grpSpPr>
        <p:sp>
          <p:nvSpPr>
            <p:cNvPr id="97301" name="Rectangle 5"/>
            <p:cNvSpPr>
              <a:spLocks noChangeArrowheads="1"/>
            </p:cNvSpPr>
            <p:nvPr/>
          </p:nvSpPr>
          <p:spPr bwMode="auto">
            <a:xfrm>
              <a:off x="4580" y="790"/>
              <a:ext cx="86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morning</a:t>
              </a:r>
            </a:p>
          </p:txBody>
        </p:sp>
        <p:sp>
          <p:nvSpPr>
            <p:cNvPr id="97303" name="Text Box 7"/>
            <p:cNvSpPr txBox="1">
              <a:spLocks noChangeArrowheads="1"/>
            </p:cNvSpPr>
            <p:nvPr/>
          </p:nvSpPr>
          <p:spPr bwMode="auto">
            <a:xfrm>
              <a:off x="4368" y="7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7304" name="Rectangle 8"/>
            <p:cNvSpPr>
              <a:spLocks noChangeArrowheads="1"/>
            </p:cNvSpPr>
            <p:nvPr/>
          </p:nvSpPr>
          <p:spPr bwMode="auto">
            <a:xfrm>
              <a:off x="4847" y="1222"/>
              <a:ext cx="5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hello</a:t>
              </a:r>
            </a:p>
          </p:txBody>
        </p:sp>
        <p:sp>
          <p:nvSpPr>
            <p:cNvPr id="97305" name="Line 9"/>
            <p:cNvSpPr>
              <a:spLocks noChangeShapeType="1"/>
            </p:cNvSpPr>
            <p:nvPr/>
          </p:nvSpPr>
          <p:spPr bwMode="auto">
            <a:xfrm>
              <a:off x="4607" y="131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6" name="Text Box 10"/>
            <p:cNvSpPr txBox="1">
              <a:spLocks noChangeArrowheads="1"/>
            </p:cNvSpPr>
            <p:nvPr/>
          </p:nvSpPr>
          <p:spPr bwMode="auto">
            <a:xfrm>
              <a:off x="4416" y="1152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97307" name="Line 11"/>
            <p:cNvSpPr>
              <a:spLocks noChangeShapeType="1"/>
            </p:cNvSpPr>
            <p:nvPr/>
          </p:nvSpPr>
          <p:spPr bwMode="auto">
            <a:xfrm>
              <a:off x="4607" y="55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8" name="Text Box 12"/>
            <p:cNvSpPr txBox="1">
              <a:spLocks noChangeArrowheads="1"/>
            </p:cNvSpPr>
            <p:nvPr/>
          </p:nvSpPr>
          <p:spPr bwMode="auto">
            <a:xfrm>
              <a:off x="4416" y="3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010400" y="2971800"/>
            <a:ext cx="1598613" cy="838200"/>
            <a:chOff x="4416" y="1872"/>
            <a:chExt cx="1007" cy="528"/>
          </a:xfrm>
        </p:grpSpPr>
        <p:sp>
          <p:nvSpPr>
            <p:cNvPr id="97296" name="Rectangle 13"/>
            <p:cNvSpPr>
              <a:spLocks noChangeArrowheads="1"/>
            </p:cNvSpPr>
            <p:nvPr/>
          </p:nvSpPr>
          <p:spPr bwMode="auto">
            <a:xfrm>
              <a:off x="4847" y="2182"/>
              <a:ext cx="5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/>
              <a:r>
                <a:rPr lang="en-US">
                  <a:latin typeface="Courier New" pitchFamily="49" charset="0"/>
                </a:rPr>
                <a:t>hello</a:t>
              </a:r>
            </a:p>
          </p:txBody>
        </p:sp>
        <p:sp>
          <p:nvSpPr>
            <p:cNvPr id="97297" name="Line 14"/>
            <p:cNvSpPr>
              <a:spLocks noChangeShapeType="1"/>
            </p:cNvSpPr>
            <p:nvPr/>
          </p:nvSpPr>
          <p:spPr bwMode="auto">
            <a:xfrm>
              <a:off x="4607" y="227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8" name="Text Box 15"/>
            <p:cNvSpPr txBox="1">
              <a:spLocks noChangeArrowheads="1"/>
            </p:cNvSpPr>
            <p:nvPr/>
          </p:nvSpPr>
          <p:spPr bwMode="auto">
            <a:xfrm>
              <a:off x="4416" y="2112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97299" name="Line 16"/>
            <p:cNvSpPr>
              <a:spLocks noChangeShapeType="1"/>
            </p:cNvSpPr>
            <p:nvPr/>
          </p:nvSpPr>
          <p:spPr bwMode="auto">
            <a:xfrm>
              <a:off x="4607" y="2038"/>
              <a:ext cx="24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0" name="Text Box 17"/>
            <p:cNvSpPr txBox="1">
              <a:spLocks noChangeArrowheads="1"/>
            </p:cNvSpPr>
            <p:nvPr/>
          </p:nvSpPr>
          <p:spPr bwMode="auto">
            <a:xfrm>
              <a:off x="4416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/>
                <a:t>p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010400" y="4800600"/>
            <a:ext cx="1676400" cy="1143000"/>
            <a:chOff x="4416" y="3024"/>
            <a:chExt cx="1056" cy="720"/>
          </a:xfrm>
        </p:grpSpPr>
        <p:sp>
          <p:nvSpPr>
            <p:cNvPr id="97290" name="Rectangle 18"/>
            <p:cNvSpPr>
              <a:spLocks noChangeArrowheads="1"/>
            </p:cNvSpPr>
            <p:nvPr/>
          </p:nvSpPr>
          <p:spPr bwMode="auto">
            <a:xfrm>
              <a:off x="4608" y="3094"/>
              <a:ext cx="864" cy="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r>
                <a:rPr lang="en-US">
                  <a:latin typeface="Courier New" pitchFamily="49" charset="0"/>
                </a:rPr>
                <a:t>hello</a:t>
              </a:r>
              <a:endParaRPr lang="en-US" sz="1600">
                <a:latin typeface="Courier New" pitchFamily="49" charset="0"/>
              </a:endParaRPr>
            </a:p>
          </p:txBody>
        </p:sp>
        <p:sp>
          <p:nvSpPr>
            <p:cNvPr id="97292" name="Text Box 20"/>
            <p:cNvSpPr txBox="1">
              <a:spLocks noChangeArrowheads="1"/>
            </p:cNvSpPr>
            <p:nvPr/>
          </p:nvSpPr>
          <p:spPr bwMode="auto">
            <a:xfrm>
              <a:off x="4417" y="30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97293" name="Rectangle 21"/>
            <p:cNvSpPr>
              <a:spLocks noChangeArrowheads="1"/>
            </p:cNvSpPr>
            <p:nvPr/>
          </p:nvSpPr>
          <p:spPr bwMode="auto">
            <a:xfrm>
              <a:off x="4847" y="3526"/>
              <a:ext cx="57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/>
              <a:r>
                <a:rPr lang="en-US">
                  <a:latin typeface="Courier New" pitchFamily="49" charset="0"/>
                </a:rPr>
                <a:t>hello</a:t>
              </a:r>
            </a:p>
          </p:txBody>
        </p:sp>
        <p:sp>
          <p:nvSpPr>
            <p:cNvPr id="97294" name="Line 22"/>
            <p:cNvSpPr>
              <a:spLocks noChangeShapeType="1"/>
            </p:cNvSpPr>
            <p:nvPr/>
          </p:nvSpPr>
          <p:spPr bwMode="auto">
            <a:xfrm>
              <a:off x="4607" y="362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5" name="Text Box 23"/>
            <p:cNvSpPr txBox="1">
              <a:spLocks noChangeArrowheads="1"/>
            </p:cNvSpPr>
            <p:nvPr/>
          </p:nvSpPr>
          <p:spPr bwMode="auto">
            <a:xfrm>
              <a:off x="4416" y="3456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sp>
        <p:nvSpPr>
          <p:cNvPr id="235547" name="Freeform 27"/>
          <p:cNvSpPr>
            <a:spLocks/>
          </p:cNvSpPr>
          <p:nvPr/>
        </p:nvSpPr>
        <p:spPr bwMode="auto">
          <a:xfrm>
            <a:off x="5334000" y="1371600"/>
            <a:ext cx="1066800" cy="2895600"/>
          </a:xfrm>
          <a:custGeom>
            <a:avLst/>
            <a:gdLst>
              <a:gd name="T0" fmla="*/ 0 w 672"/>
              <a:gd name="T1" fmla="*/ 2147483647 h 1824"/>
              <a:gd name="T2" fmla="*/ 0 w 672"/>
              <a:gd name="T3" fmla="*/ 2147483647 h 1824"/>
              <a:gd name="T4" fmla="*/ 2147483647 w 672"/>
              <a:gd name="T5" fmla="*/ 2147483647 h 1824"/>
              <a:gd name="T6" fmla="*/ 2147483647 w 672"/>
              <a:gd name="T7" fmla="*/ 0 h 1824"/>
              <a:gd name="T8" fmla="*/ 2147483647 w 672"/>
              <a:gd name="T9" fmla="*/ 0 h 1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824"/>
              <a:gd name="T17" fmla="*/ 672 w 672"/>
              <a:gd name="T18" fmla="*/ 1824 h 18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824">
                <a:moveTo>
                  <a:pt x="0" y="1824"/>
                </a:moveTo>
                <a:lnTo>
                  <a:pt x="0" y="1344"/>
                </a:lnTo>
                <a:lnTo>
                  <a:pt x="384" y="1344"/>
                </a:lnTo>
                <a:lnTo>
                  <a:pt x="384" y="0"/>
                </a:lnTo>
                <a:lnTo>
                  <a:pt x="67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48" name="Freeform 28"/>
          <p:cNvSpPr>
            <a:spLocks/>
          </p:cNvSpPr>
          <p:nvPr/>
        </p:nvSpPr>
        <p:spPr bwMode="auto">
          <a:xfrm>
            <a:off x="3429000" y="3505200"/>
            <a:ext cx="3429000" cy="1752600"/>
          </a:xfrm>
          <a:custGeom>
            <a:avLst/>
            <a:gdLst>
              <a:gd name="T0" fmla="*/ 0 w 2160"/>
              <a:gd name="T1" fmla="*/ 2147483647 h 1104"/>
              <a:gd name="T2" fmla="*/ 2147483647 w 2160"/>
              <a:gd name="T3" fmla="*/ 2147483647 h 1104"/>
              <a:gd name="T4" fmla="*/ 2147483647 w 2160"/>
              <a:gd name="T5" fmla="*/ 0 h 1104"/>
              <a:gd name="T6" fmla="*/ 2147483647 w 2160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2160"/>
              <a:gd name="T13" fmla="*/ 0 h 1104"/>
              <a:gd name="T14" fmla="*/ 2160 w 216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" h="1104">
                <a:moveTo>
                  <a:pt x="0" y="1104"/>
                </a:moveTo>
                <a:lnTo>
                  <a:pt x="1776" y="1104"/>
                </a:lnTo>
                <a:lnTo>
                  <a:pt x="1776" y="0"/>
                </a:lnTo>
                <a:lnTo>
                  <a:pt x="21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49" name="Freeform 29"/>
          <p:cNvSpPr>
            <a:spLocks/>
          </p:cNvSpPr>
          <p:nvPr/>
        </p:nvSpPr>
        <p:spPr bwMode="auto">
          <a:xfrm>
            <a:off x="3276600" y="5105400"/>
            <a:ext cx="3657600" cy="914400"/>
          </a:xfrm>
          <a:custGeom>
            <a:avLst/>
            <a:gdLst>
              <a:gd name="T0" fmla="*/ 0 w 2304"/>
              <a:gd name="T1" fmla="*/ 2147483647 h 576"/>
              <a:gd name="T2" fmla="*/ 2147483647 w 2304"/>
              <a:gd name="T3" fmla="*/ 2147483647 h 576"/>
              <a:gd name="T4" fmla="*/ 2147483647 w 2304"/>
              <a:gd name="T5" fmla="*/ 0 h 576"/>
              <a:gd name="T6" fmla="*/ 2147483647 w 2304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576"/>
              <a:gd name="T14" fmla="*/ 2304 w 2304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576">
                <a:moveTo>
                  <a:pt x="0" y="576"/>
                </a:moveTo>
                <a:lnTo>
                  <a:pt x="2064" y="576"/>
                </a:lnTo>
                <a:lnTo>
                  <a:pt x="2064" y="0"/>
                </a:lnTo>
                <a:lnTo>
                  <a:pt x="230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7" grpId="0" animBg="1"/>
      <p:bldP spid="235548" grpId="0" animBg="1"/>
      <p:bldP spid="2355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14400" y="600075"/>
            <a:ext cx="7772400" cy="551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Imperative language C/C++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Getting started with C/C++ programming: I/O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Data declaration and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cope rules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Basic data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types; Basic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computer organization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Arrays and strings </a:t>
            </a:r>
            <a:endParaRPr lang="en-GB" dirty="0" smtClean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 Basics</a:t>
            </a:r>
            <a:endParaRPr lang="en-GB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Pointers, Arrays, and Strings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 and Constants,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Enumeration,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Struct of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Arrays</a:t>
            </a:r>
            <a:endParaRPr lang="en-GB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Padding, File System, and Buffer Flushing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Linked List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cs typeface="Times New Roman" pitchFamily="18" charset="0"/>
              </a:rPr>
              <a:t>Parameter Passing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cs typeface="Times New Roman" pitchFamily="18" charset="0"/>
              </a:rPr>
              <a:t>Recursion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 smtClean="0">
                <a:cs typeface="Times New Roman" pitchFamily="18" charset="0"/>
              </a:rPr>
              <a:t>Large </a:t>
            </a:r>
            <a:r>
              <a:rPr lang="en-GB" sz="2800" dirty="0">
                <a:cs typeface="Times New Roman" pitchFamily="18" charset="0"/>
              </a:rPr>
              <a:t>examples of arrays, pointers and structures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 smtClean="0">
                <a:cs typeface="Times New Roman" pitchFamily="18" charset="0"/>
              </a:rPr>
              <a:t>Summary</a:t>
            </a:r>
            <a:endParaRPr lang="en-GB" sz="2800" dirty="0"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71513" y="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Chapter 2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51872" y="4752108"/>
            <a:ext cx="3810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9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241300"/>
            <a:ext cx="91440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rgbClr val="000080"/>
                </a:solidFill>
                <a:cs typeface="Times New Roman" pitchFamily="18" charset="0"/>
              </a:rPr>
              <a:t>General Structure of Iteration and </a:t>
            </a:r>
            <a:r>
              <a:rPr lang="en-US" sz="3400" b="1" dirty="0">
                <a:solidFill>
                  <a:srgbClr val="000080"/>
                </a:solidFill>
              </a:rPr>
              <a:t>Recursion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1800" b="1" dirty="0" smtClean="0">
                <a:solidFill>
                  <a:schemeClr val="accent1"/>
                </a:solidFill>
              </a:rPr>
              <a:t>Reading: Text Section 2.7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806450" y="5927725"/>
            <a:ext cx="215423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>
            <a:spAutoFit/>
          </a:bodyPr>
          <a:lstStyle/>
          <a:p>
            <a:pPr defTabSz="966788">
              <a:tabLst>
                <a:tab pos="2538413" algn="l"/>
                <a:tab pos="5561013" algn="l"/>
              </a:tabLst>
            </a:pPr>
            <a:r>
              <a:rPr lang="en-GB" sz="1900">
                <a:cs typeface="Times New Roman" pitchFamily="18" charset="0"/>
              </a:rPr>
              <a:t>while-loop</a:t>
            </a:r>
            <a:endParaRPr lang="en-GB" sz="190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279525" y="5149850"/>
            <a:ext cx="47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404938" y="5227638"/>
            <a:ext cx="2222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600">
                <a:solidFill>
                  <a:srgbClr val="000000"/>
                </a:solidFill>
              </a:rPr>
              <a:t>(a)</a:t>
            </a:r>
            <a:endParaRPr lang="en-US" sz="2500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279525" y="5149850"/>
            <a:ext cx="476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1" name="Freeform 8"/>
          <p:cNvSpPr>
            <a:spLocks/>
          </p:cNvSpPr>
          <p:nvPr/>
        </p:nvSpPr>
        <p:spPr bwMode="auto">
          <a:xfrm>
            <a:off x="1589088" y="2219325"/>
            <a:ext cx="1022350" cy="2103438"/>
          </a:xfrm>
          <a:custGeom>
            <a:avLst/>
            <a:gdLst>
              <a:gd name="T0" fmla="*/ 2147483647 w 656"/>
              <a:gd name="T1" fmla="*/ 0 h 1252"/>
              <a:gd name="T2" fmla="*/ 2147483647 w 656"/>
              <a:gd name="T3" fmla="*/ 0 h 1252"/>
              <a:gd name="T4" fmla="*/ 2147483647 w 656"/>
              <a:gd name="T5" fmla="*/ 2147483647 h 1252"/>
              <a:gd name="T6" fmla="*/ 0 w 656"/>
              <a:gd name="T7" fmla="*/ 2147483647 h 1252"/>
              <a:gd name="T8" fmla="*/ 0 w 656"/>
              <a:gd name="T9" fmla="*/ 2147483647 h 1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"/>
              <a:gd name="T16" fmla="*/ 0 h 1252"/>
              <a:gd name="T17" fmla="*/ 656 w 656"/>
              <a:gd name="T18" fmla="*/ 1252 h 12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" h="1252">
                <a:moveTo>
                  <a:pt x="477" y="0"/>
                </a:moveTo>
                <a:lnTo>
                  <a:pt x="656" y="0"/>
                </a:lnTo>
                <a:lnTo>
                  <a:pt x="656" y="1073"/>
                </a:lnTo>
                <a:lnTo>
                  <a:pt x="0" y="1073"/>
                </a:lnTo>
                <a:lnTo>
                  <a:pt x="0" y="1252"/>
                </a:lnTo>
              </a:path>
            </a:pathLst>
          </a:custGeom>
          <a:noFill/>
          <a:ln w="11113" cap="flat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12" name="Rectangle 9"/>
          <p:cNvSpPr>
            <a:spLocks noChangeArrowheads="1"/>
          </p:cNvSpPr>
          <p:nvPr/>
        </p:nvSpPr>
        <p:spPr bwMode="auto">
          <a:xfrm>
            <a:off x="739775" y="1890713"/>
            <a:ext cx="968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300">
                <a:solidFill>
                  <a:srgbClr val="000000"/>
                </a:solidFill>
                <a:latin typeface="Courier New" pitchFamily="49" charset="0"/>
              </a:rPr>
              <a:t>1</a:t>
            </a:r>
            <a:endParaRPr lang="en-US" sz="1300"/>
          </a:p>
        </p:txBody>
      </p:sp>
      <p:sp>
        <p:nvSpPr>
          <p:cNvPr id="98313" name="Rectangle 10"/>
          <p:cNvSpPr>
            <a:spLocks noChangeArrowheads="1"/>
          </p:cNvSpPr>
          <p:nvPr/>
        </p:nvSpPr>
        <p:spPr bwMode="auto">
          <a:xfrm>
            <a:off x="488950" y="1890713"/>
            <a:ext cx="96838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300">
                <a:solidFill>
                  <a:srgbClr val="000000"/>
                </a:solidFill>
                <a:latin typeface="Courier New" pitchFamily="49" charset="0"/>
              </a:rPr>
              <a:t>2</a:t>
            </a:r>
            <a:endParaRPr lang="en-US" sz="1300"/>
          </a:p>
        </p:txBody>
      </p:sp>
      <p:sp>
        <p:nvSpPr>
          <p:cNvPr id="98314" name="Rectangle 11"/>
          <p:cNvSpPr>
            <a:spLocks noChangeArrowheads="1"/>
          </p:cNvSpPr>
          <p:nvPr/>
        </p:nvSpPr>
        <p:spPr bwMode="auto">
          <a:xfrm>
            <a:off x="238125" y="1890713"/>
            <a:ext cx="98425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300">
                <a:solidFill>
                  <a:srgbClr val="000000"/>
                </a:solidFill>
                <a:latin typeface="Courier New" pitchFamily="49" charset="0"/>
              </a:rPr>
              <a:t>n</a:t>
            </a:r>
            <a:endParaRPr lang="en-US" sz="1300"/>
          </a:p>
        </p:txBody>
      </p:sp>
      <p:cxnSp>
        <p:nvCxnSpPr>
          <p:cNvPr id="98315" name="AutoShape 12"/>
          <p:cNvCxnSpPr>
            <a:cxnSpLocks noChangeShapeType="1"/>
            <a:stCxn id="98316" idx="2"/>
            <a:endCxn id="98325" idx="0"/>
          </p:cNvCxnSpPr>
          <p:nvPr/>
        </p:nvCxnSpPr>
        <p:spPr bwMode="auto">
          <a:xfrm>
            <a:off x="1589088" y="2381250"/>
            <a:ext cx="0" cy="242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8316" name="AutoShape 13"/>
          <p:cNvSpPr>
            <a:spLocks noChangeArrowheads="1"/>
          </p:cNvSpPr>
          <p:nvPr/>
        </p:nvSpPr>
        <p:spPr bwMode="auto">
          <a:xfrm>
            <a:off x="782638" y="2058988"/>
            <a:ext cx="1612900" cy="322262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744" tIns="48372" rIns="96744" bIns="48372" anchor="ctr"/>
          <a:lstStyle/>
          <a:p>
            <a:pPr algn="ctr" defTabSz="966788"/>
            <a:r>
              <a:rPr lang="en-US" sz="1300">
                <a:latin typeface="Courier New" pitchFamily="49" charset="0"/>
              </a:rPr>
              <a:t>condition</a:t>
            </a:r>
          </a:p>
        </p:txBody>
      </p:sp>
      <p:sp>
        <p:nvSpPr>
          <p:cNvPr id="98317" name="Rectangle 14"/>
          <p:cNvSpPr>
            <a:spLocks noChangeArrowheads="1"/>
          </p:cNvSpPr>
          <p:nvPr/>
        </p:nvSpPr>
        <p:spPr bwMode="auto">
          <a:xfrm>
            <a:off x="863600" y="3187700"/>
            <a:ext cx="1450975" cy="241300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96744" tIns="48372" rIns="96744" bIns="48372"/>
          <a:lstStyle/>
          <a:p>
            <a:pPr algn="ctr" defTabSz="966788">
              <a:lnSpc>
                <a:spcPct val="80000"/>
              </a:lnSpc>
            </a:pPr>
            <a:r>
              <a:rPr lang="en-US" sz="1300">
                <a:solidFill>
                  <a:srgbClr val="000000"/>
                </a:solidFill>
                <a:latin typeface="Courier New" pitchFamily="49" charset="0"/>
              </a:rPr>
              <a:t>Jump to</a:t>
            </a:r>
          </a:p>
        </p:txBody>
      </p:sp>
      <p:cxnSp>
        <p:nvCxnSpPr>
          <p:cNvPr id="98318" name="AutoShape 15"/>
          <p:cNvCxnSpPr>
            <a:cxnSpLocks noChangeShapeType="1"/>
            <a:stCxn id="98325" idx="2"/>
            <a:endCxn id="98317" idx="0"/>
          </p:cNvCxnSpPr>
          <p:nvPr/>
        </p:nvCxnSpPr>
        <p:spPr bwMode="auto">
          <a:xfrm>
            <a:off x="1589088" y="2944813"/>
            <a:ext cx="0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8319" name="Line 16"/>
          <p:cNvSpPr>
            <a:spLocks noChangeShapeType="1"/>
          </p:cNvSpPr>
          <p:nvPr/>
        </p:nvSpPr>
        <p:spPr bwMode="auto">
          <a:xfrm>
            <a:off x="1589088" y="1414463"/>
            <a:ext cx="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0" name="Freeform 17"/>
          <p:cNvSpPr>
            <a:spLocks/>
          </p:cNvSpPr>
          <p:nvPr/>
        </p:nvSpPr>
        <p:spPr bwMode="auto">
          <a:xfrm>
            <a:off x="701675" y="1817688"/>
            <a:ext cx="887413" cy="1692275"/>
          </a:xfrm>
          <a:custGeom>
            <a:avLst/>
            <a:gdLst>
              <a:gd name="T0" fmla="*/ 2147483647 w 528"/>
              <a:gd name="T1" fmla="*/ 2147483647 h 1008"/>
              <a:gd name="T2" fmla="*/ 2147483647 w 528"/>
              <a:gd name="T3" fmla="*/ 2147483647 h 1008"/>
              <a:gd name="T4" fmla="*/ 0 w 528"/>
              <a:gd name="T5" fmla="*/ 2147483647 h 1008"/>
              <a:gd name="T6" fmla="*/ 0 w 528"/>
              <a:gd name="T7" fmla="*/ 0 h 1008"/>
              <a:gd name="T8" fmla="*/ 2147483647 w 528"/>
              <a:gd name="T9" fmla="*/ 0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1008"/>
              <a:gd name="T17" fmla="*/ 528 w 528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1008">
                <a:moveTo>
                  <a:pt x="192" y="960"/>
                </a:moveTo>
                <a:lnTo>
                  <a:pt x="192" y="1008"/>
                </a:lnTo>
                <a:lnTo>
                  <a:pt x="0" y="1008"/>
                </a:lnTo>
                <a:lnTo>
                  <a:pt x="0" y="0"/>
                </a:lnTo>
                <a:lnTo>
                  <a:pt x="52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1" name="Freeform 18"/>
          <p:cNvSpPr>
            <a:spLocks/>
          </p:cNvSpPr>
          <p:nvPr/>
        </p:nvSpPr>
        <p:spPr bwMode="auto">
          <a:xfrm>
            <a:off x="622300" y="1655763"/>
            <a:ext cx="966788" cy="1935162"/>
          </a:xfrm>
          <a:custGeom>
            <a:avLst/>
            <a:gdLst>
              <a:gd name="T0" fmla="*/ 2147483647 w 576"/>
              <a:gd name="T1" fmla="*/ 2147483647 h 1152"/>
              <a:gd name="T2" fmla="*/ 2147483647 w 576"/>
              <a:gd name="T3" fmla="*/ 2147483647 h 1152"/>
              <a:gd name="T4" fmla="*/ 0 w 576"/>
              <a:gd name="T5" fmla="*/ 2147483647 h 1152"/>
              <a:gd name="T6" fmla="*/ 0 w 576"/>
              <a:gd name="T7" fmla="*/ 0 h 1152"/>
              <a:gd name="T8" fmla="*/ 2147483647 w 576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1152"/>
              <a:gd name="T17" fmla="*/ 576 w 576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1152">
                <a:moveTo>
                  <a:pt x="288" y="1056"/>
                </a:moveTo>
                <a:lnTo>
                  <a:pt x="288" y="1152"/>
                </a:lnTo>
                <a:lnTo>
                  <a:pt x="0" y="1152"/>
                </a:lnTo>
                <a:lnTo>
                  <a:pt x="0" y="0"/>
                </a:lnTo>
                <a:lnTo>
                  <a:pt x="57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2" name="Freeform 19"/>
          <p:cNvSpPr>
            <a:spLocks/>
          </p:cNvSpPr>
          <p:nvPr/>
        </p:nvSpPr>
        <p:spPr bwMode="auto">
          <a:xfrm>
            <a:off x="379413" y="1574800"/>
            <a:ext cx="1209675" cy="2095500"/>
          </a:xfrm>
          <a:custGeom>
            <a:avLst/>
            <a:gdLst>
              <a:gd name="T0" fmla="*/ 2147483647 w 720"/>
              <a:gd name="T1" fmla="*/ 2147483647 h 1248"/>
              <a:gd name="T2" fmla="*/ 2147483647 w 720"/>
              <a:gd name="T3" fmla="*/ 2147483647 h 1248"/>
              <a:gd name="T4" fmla="*/ 0 w 720"/>
              <a:gd name="T5" fmla="*/ 2147483647 h 1248"/>
              <a:gd name="T6" fmla="*/ 0 w 720"/>
              <a:gd name="T7" fmla="*/ 0 h 1248"/>
              <a:gd name="T8" fmla="*/ 2147483647 w 720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1248"/>
              <a:gd name="T17" fmla="*/ 720 w 720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1248">
                <a:moveTo>
                  <a:pt x="576" y="1104"/>
                </a:moveTo>
                <a:lnTo>
                  <a:pt x="576" y="1248"/>
                </a:lnTo>
                <a:lnTo>
                  <a:pt x="0" y="1248"/>
                </a:lnTo>
                <a:lnTo>
                  <a:pt x="0" y="0"/>
                </a:lnTo>
                <a:lnTo>
                  <a:pt x="72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070600" y="1414463"/>
            <a:ext cx="2454275" cy="4900612"/>
            <a:chOff x="3614" y="842"/>
            <a:chExt cx="1460" cy="2919"/>
          </a:xfrm>
        </p:grpSpPr>
        <p:sp>
          <p:nvSpPr>
            <p:cNvPr id="98354" name="Rectangle 21"/>
            <p:cNvSpPr>
              <a:spLocks noChangeArrowheads="1"/>
            </p:cNvSpPr>
            <p:nvPr/>
          </p:nvSpPr>
          <p:spPr bwMode="auto">
            <a:xfrm>
              <a:off x="3970" y="3530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744" tIns="48372" rIns="96744" bIns="48372">
              <a:spAutoFit/>
            </a:bodyPr>
            <a:lstStyle/>
            <a:p>
              <a:pPr algn="ctr" defTabSz="966788">
                <a:tabLst>
                  <a:tab pos="2538413" algn="l"/>
                  <a:tab pos="5561013" algn="l"/>
                </a:tabLst>
              </a:pPr>
              <a:r>
                <a:rPr lang="en-GB" sz="1900">
                  <a:cs typeface="Times New Roman" pitchFamily="18" charset="0"/>
                </a:rPr>
                <a:t>tail-recursion</a:t>
              </a:r>
              <a:r>
                <a:rPr lang="en-GB" sz="1900"/>
                <a:t> </a:t>
              </a:r>
            </a:p>
          </p:txBody>
        </p:sp>
        <p:sp>
          <p:nvSpPr>
            <p:cNvPr id="98355" name="Rectangle 22"/>
            <p:cNvSpPr>
              <a:spLocks noChangeArrowheads="1"/>
            </p:cNvSpPr>
            <p:nvPr/>
          </p:nvSpPr>
          <p:spPr bwMode="auto">
            <a:xfrm>
              <a:off x="4354" y="3146"/>
              <a:ext cx="13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600">
                  <a:solidFill>
                    <a:srgbClr val="000000"/>
                  </a:solidFill>
                </a:rPr>
                <a:t>(c)</a:t>
              </a:r>
              <a:endParaRPr lang="en-US" sz="2500"/>
            </a:p>
          </p:txBody>
        </p:sp>
        <p:sp>
          <p:nvSpPr>
            <p:cNvPr id="98356" name="Rectangle 23"/>
            <p:cNvSpPr>
              <a:spLocks noChangeArrowheads="1"/>
            </p:cNvSpPr>
            <p:nvPr/>
          </p:nvSpPr>
          <p:spPr bwMode="auto">
            <a:xfrm>
              <a:off x="3986" y="1563"/>
              <a:ext cx="944" cy="19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part 1</a:t>
              </a:r>
            </a:p>
          </p:txBody>
        </p:sp>
        <p:sp>
          <p:nvSpPr>
            <p:cNvPr id="98357" name="Freeform 24"/>
            <p:cNvSpPr>
              <a:spLocks/>
            </p:cNvSpPr>
            <p:nvPr/>
          </p:nvSpPr>
          <p:spPr bwMode="auto">
            <a:xfrm>
              <a:off x="4418" y="1322"/>
              <a:ext cx="656" cy="1252"/>
            </a:xfrm>
            <a:custGeom>
              <a:avLst/>
              <a:gdLst>
                <a:gd name="T0" fmla="*/ 477 w 656"/>
                <a:gd name="T1" fmla="*/ 0 h 1252"/>
                <a:gd name="T2" fmla="*/ 656 w 656"/>
                <a:gd name="T3" fmla="*/ 0 h 1252"/>
                <a:gd name="T4" fmla="*/ 656 w 656"/>
                <a:gd name="T5" fmla="*/ 1073 h 1252"/>
                <a:gd name="T6" fmla="*/ 0 w 656"/>
                <a:gd name="T7" fmla="*/ 1073 h 1252"/>
                <a:gd name="T8" fmla="*/ 0 w 656"/>
                <a:gd name="T9" fmla="*/ 1252 h 1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6"/>
                <a:gd name="T16" fmla="*/ 0 h 1252"/>
                <a:gd name="T17" fmla="*/ 656 w 656"/>
                <a:gd name="T18" fmla="*/ 1252 h 1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6" h="1252">
                  <a:moveTo>
                    <a:pt x="477" y="0"/>
                  </a:moveTo>
                  <a:lnTo>
                    <a:pt x="656" y="0"/>
                  </a:lnTo>
                  <a:lnTo>
                    <a:pt x="656" y="1073"/>
                  </a:lnTo>
                  <a:lnTo>
                    <a:pt x="0" y="1073"/>
                  </a:lnTo>
                  <a:lnTo>
                    <a:pt x="0" y="1252"/>
                  </a:lnTo>
                </a:path>
              </a:pathLst>
            </a:custGeom>
            <a:noFill/>
            <a:ln w="11113" cap="flat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8" name="Rectangle 25"/>
            <p:cNvSpPr>
              <a:spLocks noChangeArrowheads="1"/>
            </p:cNvSpPr>
            <p:nvPr/>
          </p:nvSpPr>
          <p:spPr bwMode="auto">
            <a:xfrm>
              <a:off x="3912" y="1126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endParaRPr lang="en-US" sz="1300"/>
            </a:p>
          </p:txBody>
        </p:sp>
        <p:sp>
          <p:nvSpPr>
            <p:cNvPr id="98359" name="Rectangle 26"/>
            <p:cNvSpPr>
              <a:spLocks noChangeArrowheads="1"/>
            </p:cNvSpPr>
            <p:nvPr/>
          </p:nvSpPr>
          <p:spPr bwMode="auto">
            <a:xfrm>
              <a:off x="3763" y="1126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endParaRPr lang="en-US" sz="1300"/>
            </a:p>
          </p:txBody>
        </p:sp>
        <p:sp>
          <p:nvSpPr>
            <p:cNvPr id="98360" name="Rectangle 27"/>
            <p:cNvSpPr>
              <a:spLocks noChangeArrowheads="1"/>
            </p:cNvSpPr>
            <p:nvPr/>
          </p:nvSpPr>
          <p:spPr bwMode="auto">
            <a:xfrm>
              <a:off x="3614" y="1126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  <a:endParaRPr lang="en-US" sz="1300"/>
            </a:p>
          </p:txBody>
        </p:sp>
        <p:cxnSp>
          <p:nvCxnSpPr>
            <p:cNvPr id="98361" name="AutoShape 28"/>
            <p:cNvCxnSpPr>
              <a:cxnSpLocks noChangeShapeType="1"/>
              <a:stCxn id="98368" idx="2"/>
              <a:endCxn id="98356" idx="0"/>
            </p:cNvCxnSpPr>
            <p:nvPr/>
          </p:nvCxnSpPr>
          <p:spPr bwMode="auto">
            <a:xfrm>
              <a:off x="4458" y="1418"/>
              <a:ext cx="0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8362" name="Rectangle 29"/>
            <p:cNvSpPr>
              <a:spLocks noChangeArrowheads="1"/>
            </p:cNvSpPr>
            <p:nvPr/>
          </p:nvSpPr>
          <p:spPr bwMode="auto">
            <a:xfrm>
              <a:off x="3986" y="1898"/>
              <a:ext cx="944" cy="14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>
                <a:lnSpc>
                  <a:spcPct val="80000"/>
                </a:lnSpc>
              </a:pPr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recursive call</a:t>
              </a:r>
            </a:p>
          </p:txBody>
        </p:sp>
        <p:cxnSp>
          <p:nvCxnSpPr>
            <p:cNvPr id="98363" name="AutoShape 30"/>
            <p:cNvCxnSpPr>
              <a:cxnSpLocks noChangeShapeType="1"/>
              <a:stCxn id="98356" idx="2"/>
              <a:endCxn id="98362" idx="0"/>
            </p:cNvCxnSpPr>
            <p:nvPr/>
          </p:nvCxnSpPr>
          <p:spPr bwMode="auto">
            <a:xfrm>
              <a:off x="4458" y="1754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8364" name="Line 31"/>
            <p:cNvSpPr>
              <a:spLocks noChangeShapeType="1"/>
            </p:cNvSpPr>
            <p:nvPr/>
          </p:nvSpPr>
          <p:spPr bwMode="auto">
            <a:xfrm>
              <a:off x="4418" y="84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5" name="Freeform 32"/>
            <p:cNvSpPr>
              <a:spLocks/>
            </p:cNvSpPr>
            <p:nvPr/>
          </p:nvSpPr>
          <p:spPr bwMode="auto">
            <a:xfrm>
              <a:off x="3890" y="1082"/>
              <a:ext cx="528" cy="1008"/>
            </a:xfrm>
            <a:custGeom>
              <a:avLst/>
              <a:gdLst>
                <a:gd name="T0" fmla="*/ 192 w 528"/>
                <a:gd name="T1" fmla="*/ 960 h 1008"/>
                <a:gd name="T2" fmla="*/ 192 w 528"/>
                <a:gd name="T3" fmla="*/ 1008 h 1008"/>
                <a:gd name="T4" fmla="*/ 0 w 528"/>
                <a:gd name="T5" fmla="*/ 1008 h 1008"/>
                <a:gd name="T6" fmla="*/ 0 w 528"/>
                <a:gd name="T7" fmla="*/ 0 h 1008"/>
                <a:gd name="T8" fmla="*/ 528 w 528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08"/>
                <a:gd name="T17" fmla="*/ 528 w 52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08">
                  <a:moveTo>
                    <a:pt x="192" y="960"/>
                  </a:moveTo>
                  <a:lnTo>
                    <a:pt x="192" y="1008"/>
                  </a:lnTo>
                  <a:lnTo>
                    <a:pt x="0" y="1008"/>
                  </a:ln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6" name="Freeform 33"/>
            <p:cNvSpPr>
              <a:spLocks/>
            </p:cNvSpPr>
            <p:nvPr/>
          </p:nvSpPr>
          <p:spPr bwMode="auto">
            <a:xfrm>
              <a:off x="3842" y="986"/>
              <a:ext cx="576" cy="1152"/>
            </a:xfrm>
            <a:custGeom>
              <a:avLst/>
              <a:gdLst>
                <a:gd name="T0" fmla="*/ 288 w 576"/>
                <a:gd name="T1" fmla="*/ 1056 h 1152"/>
                <a:gd name="T2" fmla="*/ 288 w 576"/>
                <a:gd name="T3" fmla="*/ 1152 h 1152"/>
                <a:gd name="T4" fmla="*/ 0 w 576"/>
                <a:gd name="T5" fmla="*/ 1152 h 1152"/>
                <a:gd name="T6" fmla="*/ 0 w 576"/>
                <a:gd name="T7" fmla="*/ 0 h 1152"/>
                <a:gd name="T8" fmla="*/ 576 w 576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52"/>
                <a:gd name="T17" fmla="*/ 576 w 57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52">
                  <a:moveTo>
                    <a:pt x="288" y="1056"/>
                  </a:moveTo>
                  <a:lnTo>
                    <a:pt x="288" y="1152"/>
                  </a:lnTo>
                  <a:lnTo>
                    <a:pt x="0" y="1152"/>
                  </a:lnTo>
                  <a:lnTo>
                    <a:pt x="0" y="0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7" name="Freeform 34"/>
            <p:cNvSpPr>
              <a:spLocks/>
            </p:cNvSpPr>
            <p:nvPr/>
          </p:nvSpPr>
          <p:spPr bwMode="auto">
            <a:xfrm>
              <a:off x="3698" y="938"/>
              <a:ext cx="720" cy="1248"/>
            </a:xfrm>
            <a:custGeom>
              <a:avLst/>
              <a:gdLst>
                <a:gd name="T0" fmla="*/ 576 w 720"/>
                <a:gd name="T1" fmla="*/ 1104 h 1248"/>
                <a:gd name="T2" fmla="*/ 576 w 720"/>
                <a:gd name="T3" fmla="*/ 1248 h 1248"/>
                <a:gd name="T4" fmla="*/ 0 w 720"/>
                <a:gd name="T5" fmla="*/ 1248 h 1248"/>
                <a:gd name="T6" fmla="*/ 0 w 720"/>
                <a:gd name="T7" fmla="*/ 0 h 1248"/>
                <a:gd name="T8" fmla="*/ 720 w 720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1248"/>
                <a:gd name="T17" fmla="*/ 720 w 720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1248">
                  <a:moveTo>
                    <a:pt x="576" y="1104"/>
                  </a:moveTo>
                  <a:lnTo>
                    <a:pt x="576" y="1248"/>
                  </a:lnTo>
                  <a:lnTo>
                    <a:pt x="0" y="1248"/>
                  </a:lnTo>
                  <a:lnTo>
                    <a:pt x="0" y="0"/>
                  </a:lnTo>
                  <a:lnTo>
                    <a:pt x="72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68" name="AutoShape 35"/>
            <p:cNvSpPr>
              <a:spLocks noChangeArrowheads="1"/>
            </p:cNvSpPr>
            <p:nvPr/>
          </p:nvSpPr>
          <p:spPr bwMode="auto">
            <a:xfrm>
              <a:off x="3938" y="1226"/>
              <a:ext cx="1040" cy="19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744" tIns="48372" rIns="96744" bIns="48372" anchor="ctr"/>
            <a:lstStyle/>
            <a:p>
              <a:pPr algn="ctr" defTabSz="966788"/>
              <a:r>
                <a:rPr lang="en-US" sz="1300">
                  <a:latin typeface="Courier New" pitchFamily="49" charset="0"/>
                </a:rPr>
                <a:t>condition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133725" y="1414463"/>
            <a:ext cx="2647950" cy="4897437"/>
            <a:chOff x="1865" y="842"/>
            <a:chExt cx="1577" cy="2917"/>
          </a:xfrm>
        </p:grpSpPr>
        <p:sp>
          <p:nvSpPr>
            <p:cNvPr id="98328" name="Rectangle 37"/>
            <p:cNvSpPr>
              <a:spLocks noChangeArrowheads="1"/>
            </p:cNvSpPr>
            <p:nvPr/>
          </p:nvSpPr>
          <p:spPr bwMode="auto">
            <a:xfrm>
              <a:off x="2098" y="3530"/>
              <a:ext cx="120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744" tIns="48372" rIns="96744" bIns="48372">
              <a:spAutoFit/>
            </a:bodyPr>
            <a:lstStyle/>
            <a:p>
              <a:pPr algn="ctr" defTabSz="966788">
                <a:tabLst>
                  <a:tab pos="2538413" algn="l"/>
                  <a:tab pos="5561013" algn="l"/>
                </a:tabLst>
              </a:pPr>
              <a:r>
                <a:rPr lang="en-GB" sz="1900">
                  <a:cs typeface="Times New Roman" pitchFamily="18" charset="0"/>
                </a:rPr>
                <a:t>recursion</a:t>
              </a:r>
              <a:endParaRPr lang="en-GB" sz="1900"/>
            </a:p>
          </p:txBody>
        </p:sp>
        <p:sp>
          <p:nvSpPr>
            <p:cNvPr id="98329" name="Rectangle 38"/>
            <p:cNvSpPr>
              <a:spLocks noChangeArrowheads="1"/>
            </p:cNvSpPr>
            <p:nvPr/>
          </p:nvSpPr>
          <p:spPr bwMode="auto">
            <a:xfrm>
              <a:off x="2529" y="3067"/>
              <a:ext cx="283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0" name="Rectangle 39"/>
            <p:cNvSpPr>
              <a:spLocks noChangeArrowheads="1"/>
            </p:cNvSpPr>
            <p:nvPr/>
          </p:nvSpPr>
          <p:spPr bwMode="auto">
            <a:xfrm>
              <a:off x="2603" y="3113"/>
              <a:ext cx="14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600">
                  <a:solidFill>
                    <a:srgbClr val="000000"/>
                  </a:solidFill>
                </a:rPr>
                <a:t>(b)</a:t>
              </a:r>
              <a:endParaRPr lang="en-US" sz="2500"/>
            </a:p>
          </p:txBody>
        </p:sp>
        <p:sp>
          <p:nvSpPr>
            <p:cNvPr id="98331" name="Rectangle 40"/>
            <p:cNvSpPr>
              <a:spLocks noChangeArrowheads="1"/>
            </p:cNvSpPr>
            <p:nvPr/>
          </p:nvSpPr>
          <p:spPr bwMode="auto">
            <a:xfrm>
              <a:off x="2529" y="3067"/>
              <a:ext cx="283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2" name="Rectangle 41"/>
            <p:cNvSpPr>
              <a:spLocks noChangeArrowheads="1"/>
            </p:cNvSpPr>
            <p:nvPr/>
          </p:nvSpPr>
          <p:spPr bwMode="auto">
            <a:xfrm>
              <a:off x="2163" y="247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endParaRPr lang="en-US" sz="1300"/>
            </a:p>
          </p:txBody>
        </p:sp>
        <p:sp>
          <p:nvSpPr>
            <p:cNvPr id="98333" name="Rectangle 42"/>
            <p:cNvSpPr>
              <a:spLocks noChangeArrowheads="1"/>
            </p:cNvSpPr>
            <p:nvPr/>
          </p:nvSpPr>
          <p:spPr bwMode="auto">
            <a:xfrm>
              <a:off x="2014" y="247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endParaRPr lang="en-US" sz="1300"/>
            </a:p>
          </p:txBody>
        </p:sp>
        <p:sp>
          <p:nvSpPr>
            <p:cNvPr id="98334" name="Rectangle 43"/>
            <p:cNvSpPr>
              <a:spLocks noChangeArrowheads="1"/>
            </p:cNvSpPr>
            <p:nvPr/>
          </p:nvSpPr>
          <p:spPr bwMode="auto">
            <a:xfrm>
              <a:off x="1865" y="2474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  <a:endParaRPr lang="en-US" sz="1300"/>
            </a:p>
          </p:txBody>
        </p:sp>
        <p:sp>
          <p:nvSpPr>
            <p:cNvPr id="98335" name="Freeform 44"/>
            <p:cNvSpPr>
              <a:spLocks/>
            </p:cNvSpPr>
            <p:nvPr/>
          </p:nvSpPr>
          <p:spPr bwMode="auto">
            <a:xfrm>
              <a:off x="2674" y="1322"/>
              <a:ext cx="768" cy="1728"/>
            </a:xfrm>
            <a:custGeom>
              <a:avLst/>
              <a:gdLst>
                <a:gd name="T0" fmla="*/ 480 w 768"/>
                <a:gd name="T1" fmla="*/ 0 h 1776"/>
                <a:gd name="T2" fmla="*/ 768 w 768"/>
                <a:gd name="T3" fmla="*/ 0 h 1776"/>
                <a:gd name="T4" fmla="*/ 768 w 768"/>
                <a:gd name="T5" fmla="*/ 1465 h 1776"/>
                <a:gd name="T6" fmla="*/ 0 w 768"/>
                <a:gd name="T7" fmla="*/ 1465 h 1776"/>
                <a:gd name="T8" fmla="*/ 0 w 768"/>
                <a:gd name="T9" fmla="*/ 1549 h 1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1776"/>
                <a:gd name="T17" fmla="*/ 768 w 768"/>
                <a:gd name="T18" fmla="*/ 1776 h 1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1776">
                  <a:moveTo>
                    <a:pt x="480" y="0"/>
                  </a:moveTo>
                  <a:lnTo>
                    <a:pt x="768" y="0"/>
                  </a:lnTo>
                  <a:lnTo>
                    <a:pt x="768" y="1680"/>
                  </a:lnTo>
                  <a:lnTo>
                    <a:pt x="0" y="1680"/>
                  </a:lnTo>
                  <a:lnTo>
                    <a:pt x="0" y="1776"/>
                  </a:lnTo>
                </a:path>
              </a:pathLst>
            </a:custGeom>
            <a:noFill/>
            <a:ln w="9525" cap="flat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6" name="Rectangle 45"/>
            <p:cNvSpPr>
              <a:spLocks noChangeArrowheads="1"/>
            </p:cNvSpPr>
            <p:nvPr/>
          </p:nvSpPr>
          <p:spPr bwMode="auto">
            <a:xfrm>
              <a:off x="2258" y="1563"/>
              <a:ext cx="944" cy="19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part 1</a:t>
              </a:r>
            </a:p>
          </p:txBody>
        </p:sp>
        <p:sp>
          <p:nvSpPr>
            <p:cNvPr id="98337" name="Freeform 46"/>
            <p:cNvSpPr>
              <a:spLocks/>
            </p:cNvSpPr>
            <p:nvPr/>
          </p:nvSpPr>
          <p:spPr bwMode="auto">
            <a:xfrm>
              <a:off x="2690" y="1322"/>
              <a:ext cx="656" cy="1252"/>
            </a:xfrm>
            <a:custGeom>
              <a:avLst/>
              <a:gdLst>
                <a:gd name="T0" fmla="*/ 477 w 656"/>
                <a:gd name="T1" fmla="*/ 0 h 1252"/>
                <a:gd name="T2" fmla="*/ 656 w 656"/>
                <a:gd name="T3" fmla="*/ 0 h 1252"/>
                <a:gd name="T4" fmla="*/ 656 w 656"/>
                <a:gd name="T5" fmla="*/ 1073 h 1252"/>
                <a:gd name="T6" fmla="*/ 0 w 656"/>
                <a:gd name="T7" fmla="*/ 1073 h 1252"/>
                <a:gd name="T8" fmla="*/ 0 w 656"/>
                <a:gd name="T9" fmla="*/ 1252 h 1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6"/>
                <a:gd name="T16" fmla="*/ 0 h 1252"/>
                <a:gd name="T17" fmla="*/ 656 w 656"/>
                <a:gd name="T18" fmla="*/ 1252 h 1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6" h="1252">
                  <a:moveTo>
                    <a:pt x="477" y="0"/>
                  </a:moveTo>
                  <a:lnTo>
                    <a:pt x="656" y="0"/>
                  </a:lnTo>
                  <a:lnTo>
                    <a:pt x="656" y="1073"/>
                  </a:lnTo>
                  <a:lnTo>
                    <a:pt x="0" y="1073"/>
                  </a:lnTo>
                  <a:lnTo>
                    <a:pt x="0" y="1252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38" name="Rectangle 47"/>
            <p:cNvSpPr>
              <a:spLocks noChangeArrowheads="1"/>
            </p:cNvSpPr>
            <p:nvPr/>
          </p:nvSpPr>
          <p:spPr bwMode="auto">
            <a:xfrm>
              <a:off x="2184" y="1126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endParaRPr lang="en-US" sz="1300"/>
            </a:p>
          </p:txBody>
        </p:sp>
        <p:sp>
          <p:nvSpPr>
            <p:cNvPr id="98339" name="Rectangle 48"/>
            <p:cNvSpPr>
              <a:spLocks noChangeArrowheads="1"/>
            </p:cNvSpPr>
            <p:nvPr/>
          </p:nvSpPr>
          <p:spPr bwMode="auto">
            <a:xfrm>
              <a:off x="2035" y="1126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endParaRPr lang="en-US" sz="1300"/>
            </a:p>
          </p:txBody>
        </p:sp>
        <p:sp>
          <p:nvSpPr>
            <p:cNvPr id="98340" name="Rectangle 49"/>
            <p:cNvSpPr>
              <a:spLocks noChangeArrowheads="1"/>
            </p:cNvSpPr>
            <p:nvPr/>
          </p:nvSpPr>
          <p:spPr bwMode="auto">
            <a:xfrm>
              <a:off x="1886" y="1126"/>
              <a:ext cx="5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  <a:endParaRPr lang="en-US" sz="1300"/>
            </a:p>
          </p:txBody>
        </p:sp>
        <p:cxnSp>
          <p:nvCxnSpPr>
            <p:cNvPr id="98341" name="AutoShape 50"/>
            <p:cNvCxnSpPr>
              <a:cxnSpLocks noChangeShapeType="1"/>
              <a:stCxn id="98348" idx="2"/>
              <a:endCxn id="98336" idx="0"/>
            </p:cNvCxnSpPr>
            <p:nvPr/>
          </p:nvCxnSpPr>
          <p:spPr bwMode="auto">
            <a:xfrm>
              <a:off x="2730" y="1418"/>
              <a:ext cx="0" cy="1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8342" name="Rectangle 51"/>
            <p:cNvSpPr>
              <a:spLocks noChangeArrowheads="1"/>
            </p:cNvSpPr>
            <p:nvPr/>
          </p:nvSpPr>
          <p:spPr bwMode="auto">
            <a:xfrm>
              <a:off x="2258" y="1898"/>
              <a:ext cx="944" cy="14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>
                <a:lnSpc>
                  <a:spcPct val="80000"/>
                </a:lnSpc>
              </a:pPr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recursive call</a:t>
              </a:r>
            </a:p>
          </p:txBody>
        </p:sp>
        <p:cxnSp>
          <p:nvCxnSpPr>
            <p:cNvPr id="98343" name="AutoShape 52"/>
            <p:cNvCxnSpPr>
              <a:cxnSpLocks noChangeShapeType="1"/>
              <a:stCxn id="98336" idx="2"/>
              <a:endCxn id="98342" idx="0"/>
            </p:cNvCxnSpPr>
            <p:nvPr/>
          </p:nvCxnSpPr>
          <p:spPr bwMode="auto">
            <a:xfrm>
              <a:off x="2730" y="1754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8344" name="Line 53"/>
            <p:cNvSpPr>
              <a:spLocks noChangeShapeType="1"/>
            </p:cNvSpPr>
            <p:nvPr/>
          </p:nvSpPr>
          <p:spPr bwMode="auto">
            <a:xfrm>
              <a:off x="2690" y="84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5" name="Freeform 54"/>
            <p:cNvSpPr>
              <a:spLocks/>
            </p:cNvSpPr>
            <p:nvPr/>
          </p:nvSpPr>
          <p:spPr bwMode="auto">
            <a:xfrm>
              <a:off x="2162" y="1082"/>
              <a:ext cx="528" cy="1008"/>
            </a:xfrm>
            <a:custGeom>
              <a:avLst/>
              <a:gdLst>
                <a:gd name="T0" fmla="*/ 192 w 528"/>
                <a:gd name="T1" fmla="*/ 960 h 1008"/>
                <a:gd name="T2" fmla="*/ 192 w 528"/>
                <a:gd name="T3" fmla="*/ 1008 h 1008"/>
                <a:gd name="T4" fmla="*/ 0 w 528"/>
                <a:gd name="T5" fmla="*/ 1008 h 1008"/>
                <a:gd name="T6" fmla="*/ 0 w 528"/>
                <a:gd name="T7" fmla="*/ 0 h 1008"/>
                <a:gd name="T8" fmla="*/ 528 w 528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08"/>
                <a:gd name="T17" fmla="*/ 528 w 52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08">
                  <a:moveTo>
                    <a:pt x="192" y="960"/>
                  </a:moveTo>
                  <a:lnTo>
                    <a:pt x="192" y="1008"/>
                  </a:lnTo>
                  <a:lnTo>
                    <a:pt x="0" y="1008"/>
                  </a:lnTo>
                  <a:lnTo>
                    <a:pt x="0" y="0"/>
                  </a:ln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6" name="Freeform 55"/>
            <p:cNvSpPr>
              <a:spLocks/>
            </p:cNvSpPr>
            <p:nvPr/>
          </p:nvSpPr>
          <p:spPr bwMode="auto">
            <a:xfrm>
              <a:off x="2114" y="986"/>
              <a:ext cx="576" cy="1152"/>
            </a:xfrm>
            <a:custGeom>
              <a:avLst/>
              <a:gdLst>
                <a:gd name="T0" fmla="*/ 288 w 576"/>
                <a:gd name="T1" fmla="*/ 1056 h 1152"/>
                <a:gd name="T2" fmla="*/ 288 w 576"/>
                <a:gd name="T3" fmla="*/ 1152 h 1152"/>
                <a:gd name="T4" fmla="*/ 0 w 576"/>
                <a:gd name="T5" fmla="*/ 1152 h 1152"/>
                <a:gd name="T6" fmla="*/ 0 w 576"/>
                <a:gd name="T7" fmla="*/ 0 h 1152"/>
                <a:gd name="T8" fmla="*/ 576 w 576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52"/>
                <a:gd name="T17" fmla="*/ 576 w 57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52">
                  <a:moveTo>
                    <a:pt x="288" y="1056"/>
                  </a:moveTo>
                  <a:lnTo>
                    <a:pt x="288" y="1152"/>
                  </a:lnTo>
                  <a:lnTo>
                    <a:pt x="0" y="1152"/>
                  </a:lnTo>
                  <a:lnTo>
                    <a:pt x="0" y="0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7" name="Freeform 56"/>
            <p:cNvSpPr>
              <a:spLocks/>
            </p:cNvSpPr>
            <p:nvPr/>
          </p:nvSpPr>
          <p:spPr bwMode="auto">
            <a:xfrm>
              <a:off x="1970" y="938"/>
              <a:ext cx="720" cy="1248"/>
            </a:xfrm>
            <a:custGeom>
              <a:avLst/>
              <a:gdLst>
                <a:gd name="T0" fmla="*/ 576 w 720"/>
                <a:gd name="T1" fmla="*/ 1104 h 1248"/>
                <a:gd name="T2" fmla="*/ 576 w 720"/>
                <a:gd name="T3" fmla="*/ 1248 h 1248"/>
                <a:gd name="T4" fmla="*/ 0 w 720"/>
                <a:gd name="T5" fmla="*/ 1248 h 1248"/>
                <a:gd name="T6" fmla="*/ 0 w 720"/>
                <a:gd name="T7" fmla="*/ 0 h 1248"/>
                <a:gd name="T8" fmla="*/ 720 w 720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1248"/>
                <a:gd name="T17" fmla="*/ 720 w 720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1248">
                  <a:moveTo>
                    <a:pt x="576" y="1104"/>
                  </a:moveTo>
                  <a:lnTo>
                    <a:pt x="576" y="1248"/>
                  </a:lnTo>
                  <a:lnTo>
                    <a:pt x="0" y="1248"/>
                  </a:lnTo>
                  <a:lnTo>
                    <a:pt x="0" y="0"/>
                  </a:lnTo>
                  <a:lnTo>
                    <a:pt x="72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48" name="AutoShape 57"/>
            <p:cNvSpPr>
              <a:spLocks noChangeArrowheads="1"/>
            </p:cNvSpPr>
            <p:nvPr/>
          </p:nvSpPr>
          <p:spPr bwMode="auto">
            <a:xfrm>
              <a:off x="2210" y="1226"/>
              <a:ext cx="1040" cy="19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744" tIns="48372" rIns="96744" bIns="48372" anchor="ctr"/>
            <a:lstStyle/>
            <a:p>
              <a:pPr algn="ctr" defTabSz="966788"/>
              <a:r>
                <a:rPr lang="en-US" sz="1300">
                  <a:latin typeface="Courier New" pitchFamily="49" charset="0"/>
                </a:rPr>
                <a:t>condition</a:t>
              </a:r>
            </a:p>
          </p:txBody>
        </p:sp>
        <p:sp>
          <p:nvSpPr>
            <p:cNvPr id="98349" name="Rectangle 58"/>
            <p:cNvSpPr>
              <a:spLocks noChangeArrowheads="1"/>
            </p:cNvSpPr>
            <p:nvPr/>
          </p:nvSpPr>
          <p:spPr bwMode="auto">
            <a:xfrm>
              <a:off x="2258" y="2570"/>
              <a:ext cx="944" cy="19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6744" tIns="48372" rIns="96744" bIns="48372"/>
            <a:lstStyle/>
            <a:p>
              <a:pPr algn="ctr" defTabSz="966788"/>
              <a:r>
                <a:rPr lang="en-US" sz="1300">
                  <a:solidFill>
                    <a:srgbClr val="000000"/>
                  </a:solidFill>
                  <a:latin typeface="Courier New" pitchFamily="49" charset="0"/>
                </a:rPr>
                <a:t>part 2</a:t>
              </a:r>
            </a:p>
          </p:txBody>
        </p:sp>
        <p:sp>
          <p:nvSpPr>
            <p:cNvPr id="98350" name="Freeform 59"/>
            <p:cNvSpPr>
              <a:spLocks/>
            </p:cNvSpPr>
            <p:nvPr/>
          </p:nvSpPr>
          <p:spPr bwMode="auto">
            <a:xfrm>
              <a:off x="2146" y="2426"/>
              <a:ext cx="192" cy="384"/>
            </a:xfrm>
            <a:custGeom>
              <a:avLst/>
              <a:gdLst>
                <a:gd name="T0" fmla="*/ 192 w 192"/>
                <a:gd name="T1" fmla="*/ 336 h 384"/>
                <a:gd name="T2" fmla="*/ 192 w 192"/>
                <a:gd name="T3" fmla="*/ 384 h 384"/>
                <a:gd name="T4" fmla="*/ 0 w 192"/>
                <a:gd name="T5" fmla="*/ 384 h 384"/>
                <a:gd name="T6" fmla="*/ 0 w 192"/>
                <a:gd name="T7" fmla="*/ 0 h 384"/>
                <a:gd name="T8" fmla="*/ 192 w 192"/>
                <a:gd name="T9" fmla="*/ 0 h 384"/>
                <a:gd name="T10" fmla="*/ 192 w 192"/>
                <a:gd name="T11" fmla="*/ 144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384"/>
                <a:gd name="T20" fmla="*/ 192 w 192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384">
                  <a:moveTo>
                    <a:pt x="192" y="336"/>
                  </a:moveTo>
                  <a:lnTo>
                    <a:pt x="192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192" y="0"/>
                  </a:lnTo>
                  <a:lnTo>
                    <a:pt x="192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1" name="Freeform 60"/>
            <p:cNvSpPr>
              <a:spLocks/>
            </p:cNvSpPr>
            <p:nvPr/>
          </p:nvSpPr>
          <p:spPr bwMode="auto">
            <a:xfrm>
              <a:off x="2098" y="2378"/>
              <a:ext cx="288" cy="480"/>
            </a:xfrm>
            <a:custGeom>
              <a:avLst/>
              <a:gdLst>
                <a:gd name="T0" fmla="*/ 288 w 288"/>
                <a:gd name="T1" fmla="*/ 384 h 480"/>
                <a:gd name="T2" fmla="*/ 288 w 288"/>
                <a:gd name="T3" fmla="*/ 480 h 480"/>
                <a:gd name="T4" fmla="*/ 0 w 288"/>
                <a:gd name="T5" fmla="*/ 480 h 480"/>
                <a:gd name="T6" fmla="*/ 0 w 288"/>
                <a:gd name="T7" fmla="*/ 0 h 480"/>
                <a:gd name="T8" fmla="*/ 288 w 288"/>
                <a:gd name="T9" fmla="*/ 0 h 480"/>
                <a:gd name="T10" fmla="*/ 288 w 288"/>
                <a:gd name="T11" fmla="*/ 192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480"/>
                <a:gd name="T20" fmla="*/ 288 w 288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480">
                  <a:moveTo>
                    <a:pt x="288" y="384"/>
                  </a:moveTo>
                  <a:lnTo>
                    <a:pt x="288" y="480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2" name="Freeform 61"/>
            <p:cNvSpPr>
              <a:spLocks/>
            </p:cNvSpPr>
            <p:nvPr/>
          </p:nvSpPr>
          <p:spPr bwMode="auto">
            <a:xfrm>
              <a:off x="1954" y="2282"/>
              <a:ext cx="576" cy="672"/>
            </a:xfrm>
            <a:custGeom>
              <a:avLst/>
              <a:gdLst>
                <a:gd name="T0" fmla="*/ 576 w 576"/>
                <a:gd name="T1" fmla="*/ 480 h 672"/>
                <a:gd name="T2" fmla="*/ 576 w 576"/>
                <a:gd name="T3" fmla="*/ 672 h 672"/>
                <a:gd name="T4" fmla="*/ 0 w 576"/>
                <a:gd name="T5" fmla="*/ 672 h 672"/>
                <a:gd name="T6" fmla="*/ 0 w 576"/>
                <a:gd name="T7" fmla="*/ 0 h 672"/>
                <a:gd name="T8" fmla="*/ 576 w 576"/>
                <a:gd name="T9" fmla="*/ 0 h 672"/>
                <a:gd name="T10" fmla="*/ 576 w 576"/>
                <a:gd name="T11" fmla="*/ 288 h 6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672"/>
                <a:gd name="T20" fmla="*/ 576 w 576"/>
                <a:gd name="T21" fmla="*/ 672 h 6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672">
                  <a:moveTo>
                    <a:pt x="576" y="480"/>
                  </a:moveTo>
                  <a:lnTo>
                    <a:pt x="576" y="672"/>
                  </a:lnTo>
                  <a:lnTo>
                    <a:pt x="0" y="672"/>
                  </a:lnTo>
                  <a:lnTo>
                    <a:pt x="0" y="0"/>
                  </a:lnTo>
                  <a:lnTo>
                    <a:pt x="576" y="0"/>
                  </a:lnTo>
                  <a:lnTo>
                    <a:pt x="576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353" name="Text Box 62"/>
            <p:cNvSpPr txBox="1">
              <a:spLocks noChangeArrowheads="1"/>
            </p:cNvSpPr>
            <p:nvPr/>
          </p:nvSpPr>
          <p:spPr bwMode="auto">
            <a:xfrm>
              <a:off x="2770" y="2259"/>
              <a:ext cx="52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744" tIns="48372" rIns="96744" bIns="48372">
              <a:spAutoFit/>
            </a:bodyPr>
            <a:lstStyle/>
            <a:p>
              <a:pPr defTabSz="966788"/>
              <a:r>
                <a:rPr lang="en-US" sz="1300">
                  <a:latin typeface="Courier New" pitchFamily="49" charset="0"/>
                </a:rPr>
                <a:t>n times</a:t>
              </a:r>
            </a:p>
          </p:txBody>
        </p:sp>
      </p:grpSp>
      <p:sp>
        <p:nvSpPr>
          <p:cNvPr id="98325" name="Rectangle 7"/>
          <p:cNvSpPr>
            <a:spLocks noChangeArrowheads="1"/>
          </p:cNvSpPr>
          <p:nvPr/>
        </p:nvSpPr>
        <p:spPr bwMode="auto">
          <a:xfrm>
            <a:off x="863600" y="2624138"/>
            <a:ext cx="1450975" cy="320675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 lIns="96744" tIns="48372" rIns="96744" bIns="48372"/>
          <a:lstStyle/>
          <a:p>
            <a:pPr algn="ctr" defTabSz="966788"/>
            <a:r>
              <a:rPr lang="en-US" sz="1300">
                <a:solidFill>
                  <a:srgbClr val="000000"/>
                </a:solidFill>
                <a:latin typeface="Courier New" pitchFamily="49" charset="0"/>
              </a:rPr>
              <a:t>loop-body</a:t>
            </a:r>
          </a:p>
        </p:txBody>
      </p:sp>
      <p:sp>
        <p:nvSpPr>
          <p:cNvPr id="260160" name="AutoShape 64"/>
          <p:cNvSpPr>
            <a:spLocks noChangeArrowheads="1"/>
          </p:cNvSpPr>
          <p:nvPr/>
        </p:nvSpPr>
        <p:spPr bwMode="auto">
          <a:xfrm>
            <a:off x="3276600" y="2362200"/>
            <a:ext cx="304800" cy="3048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0161" name="AutoShape 65"/>
          <p:cNvSpPr>
            <a:spLocks noChangeArrowheads="1"/>
          </p:cNvSpPr>
          <p:nvPr/>
        </p:nvSpPr>
        <p:spPr bwMode="auto">
          <a:xfrm flipH="1">
            <a:off x="3276600" y="4419600"/>
            <a:ext cx="304800" cy="3048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0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0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0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0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6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60" grpId="0" animBg="1"/>
      <p:bldP spid="260160" grpId="1" animBg="1"/>
      <p:bldP spid="260161" grpId="0" animBg="1"/>
      <p:bldP spid="26016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725988" y="3043238"/>
            <a:ext cx="4113212" cy="2797142"/>
            <a:chOff x="2880" y="1440"/>
            <a:chExt cx="2448" cy="1666"/>
          </a:xfrm>
        </p:grpSpPr>
        <p:sp>
          <p:nvSpPr>
            <p:cNvPr id="99361" name="Text Box 3"/>
            <p:cNvSpPr txBox="1">
              <a:spLocks noChangeArrowheads="1"/>
            </p:cNvSpPr>
            <p:nvPr/>
          </p:nvSpPr>
          <p:spPr bwMode="auto">
            <a:xfrm>
              <a:off x="3100" y="1440"/>
              <a:ext cx="2079" cy="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2355" tIns="51178" rIns="102355" bIns="51178">
              <a:spAutoFit/>
            </a:bodyPr>
            <a:lstStyle/>
            <a:p>
              <a:pPr algn="ctr" defTabSz="1022350"/>
              <a:r>
                <a:rPr lang="en-US" sz="2500" dirty="0"/>
                <a:t>5 2 4 6 1 3 2 6</a:t>
              </a:r>
            </a:p>
            <a:p>
              <a:pPr algn="ctr" defTabSz="1022350"/>
              <a:r>
                <a:rPr lang="en-US" sz="2500" dirty="0"/>
                <a:t>5 2 4 6         1 3 2 6</a:t>
              </a:r>
            </a:p>
            <a:p>
              <a:pPr algn="ctr" defTabSz="1022350"/>
              <a:r>
                <a:rPr lang="en-US" sz="2500" dirty="0"/>
                <a:t>5 2     4 6       1 3      2 6</a:t>
              </a:r>
            </a:p>
            <a:p>
              <a:pPr algn="ctr" defTabSz="1022350"/>
              <a:r>
                <a:rPr lang="en-US" sz="2500" dirty="0" smtClean="0"/>
                <a:t>5   </a:t>
              </a:r>
              <a:r>
                <a:rPr lang="en-US" sz="2500" dirty="0"/>
                <a:t>2     4   6     1   3    2  6</a:t>
              </a:r>
            </a:p>
            <a:p>
              <a:pPr algn="ctr" defTabSz="1022350"/>
              <a:r>
                <a:rPr lang="en-US" sz="2500" dirty="0"/>
                <a:t>2 5     4 6       1 3      2 6</a:t>
              </a:r>
            </a:p>
            <a:p>
              <a:pPr algn="ctr" defTabSz="1022350"/>
              <a:r>
                <a:rPr lang="en-US" sz="2500" dirty="0"/>
                <a:t>2 4 5 6       1 2 3 6</a:t>
              </a:r>
            </a:p>
            <a:p>
              <a:pPr algn="ctr" defTabSz="1022350"/>
              <a:r>
                <a:rPr lang="en-US" sz="2500" dirty="0"/>
                <a:t>1 2 2 3 4 5 6 6</a:t>
              </a:r>
            </a:p>
          </p:txBody>
        </p:sp>
        <p:sp>
          <p:nvSpPr>
            <p:cNvPr id="99362" name="Line 4"/>
            <p:cNvSpPr>
              <a:spLocks noChangeShapeType="1"/>
            </p:cNvSpPr>
            <p:nvPr/>
          </p:nvSpPr>
          <p:spPr bwMode="auto">
            <a:xfrm flipV="1">
              <a:off x="2880" y="2296"/>
              <a:ext cx="5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3" name="Line 5"/>
            <p:cNvSpPr>
              <a:spLocks noChangeShapeType="1"/>
            </p:cNvSpPr>
            <p:nvPr/>
          </p:nvSpPr>
          <p:spPr bwMode="auto">
            <a:xfrm flipH="1">
              <a:off x="3072" y="2296"/>
              <a:ext cx="336" cy="2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4" name="Line 6"/>
            <p:cNvSpPr>
              <a:spLocks noChangeShapeType="1"/>
            </p:cNvSpPr>
            <p:nvPr/>
          </p:nvSpPr>
          <p:spPr bwMode="auto">
            <a:xfrm>
              <a:off x="3072" y="2544"/>
              <a:ext cx="43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5" name="Line 7"/>
            <p:cNvSpPr>
              <a:spLocks noChangeShapeType="1"/>
            </p:cNvSpPr>
            <p:nvPr/>
          </p:nvSpPr>
          <p:spPr bwMode="auto">
            <a:xfrm flipV="1">
              <a:off x="3504" y="2064"/>
              <a:ext cx="0" cy="4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6" name="Line 8"/>
            <p:cNvSpPr>
              <a:spLocks noChangeShapeType="1"/>
            </p:cNvSpPr>
            <p:nvPr/>
          </p:nvSpPr>
          <p:spPr bwMode="auto">
            <a:xfrm flipV="1">
              <a:off x="3504" y="2056"/>
              <a:ext cx="575" cy="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7" name="Line 9"/>
            <p:cNvSpPr>
              <a:spLocks noChangeShapeType="1"/>
            </p:cNvSpPr>
            <p:nvPr/>
          </p:nvSpPr>
          <p:spPr bwMode="auto">
            <a:xfrm flipH="1">
              <a:off x="3600" y="2056"/>
              <a:ext cx="480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8" name="Line 10"/>
            <p:cNvSpPr>
              <a:spLocks noChangeShapeType="1"/>
            </p:cNvSpPr>
            <p:nvPr/>
          </p:nvSpPr>
          <p:spPr bwMode="auto">
            <a:xfrm flipV="1">
              <a:off x="3600" y="2296"/>
              <a:ext cx="5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9" name="Line 11"/>
            <p:cNvSpPr>
              <a:spLocks noChangeShapeType="1"/>
            </p:cNvSpPr>
            <p:nvPr/>
          </p:nvSpPr>
          <p:spPr bwMode="auto">
            <a:xfrm flipH="1">
              <a:off x="3600" y="2296"/>
              <a:ext cx="528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70" name="Line 12"/>
            <p:cNvSpPr>
              <a:spLocks noChangeShapeType="1"/>
            </p:cNvSpPr>
            <p:nvPr/>
          </p:nvSpPr>
          <p:spPr bwMode="auto">
            <a:xfrm>
              <a:off x="3600" y="2536"/>
              <a:ext cx="43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71" name="Line 13"/>
            <p:cNvSpPr>
              <a:spLocks noChangeShapeType="1"/>
            </p:cNvSpPr>
            <p:nvPr/>
          </p:nvSpPr>
          <p:spPr bwMode="auto">
            <a:xfrm flipH="1">
              <a:off x="3312" y="2536"/>
              <a:ext cx="720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72" name="Line 14"/>
            <p:cNvSpPr>
              <a:spLocks noChangeShapeType="1"/>
            </p:cNvSpPr>
            <p:nvPr/>
          </p:nvSpPr>
          <p:spPr bwMode="auto">
            <a:xfrm>
              <a:off x="3312" y="2728"/>
              <a:ext cx="86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73" name="Line 15"/>
            <p:cNvSpPr>
              <a:spLocks noChangeShapeType="1"/>
            </p:cNvSpPr>
            <p:nvPr/>
          </p:nvSpPr>
          <p:spPr bwMode="auto">
            <a:xfrm flipV="1">
              <a:off x="4176" y="1816"/>
              <a:ext cx="0" cy="9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74" name="Line 16"/>
            <p:cNvSpPr>
              <a:spLocks noChangeShapeType="1"/>
            </p:cNvSpPr>
            <p:nvPr/>
          </p:nvSpPr>
          <p:spPr bwMode="auto">
            <a:xfrm>
              <a:off x="4176" y="1816"/>
              <a:ext cx="86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75" name="Line 17"/>
            <p:cNvSpPr>
              <a:spLocks noChangeShapeType="1"/>
            </p:cNvSpPr>
            <p:nvPr/>
          </p:nvSpPr>
          <p:spPr bwMode="auto">
            <a:xfrm flipH="1">
              <a:off x="4231" y="1825"/>
              <a:ext cx="813" cy="2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76" name="Line 18"/>
            <p:cNvSpPr>
              <a:spLocks noChangeShapeType="1"/>
            </p:cNvSpPr>
            <p:nvPr/>
          </p:nvSpPr>
          <p:spPr bwMode="auto">
            <a:xfrm flipV="1">
              <a:off x="4272" y="2064"/>
              <a:ext cx="38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77" name="Line 19"/>
            <p:cNvSpPr>
              <a:spLocks noChangeShapeType="1"/>
            </p:cNvSpPr>
            <p:nvPr/>
          </p:nvSpPr>
          <p:spPr bwMode="auto">
            <a:xfrm flipH="1">
              <a:off x="4224" y="2064"/>
              <a:ext cx="432" cy="23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78" name="Line 20"/>
            <p:cNvSpPr>
              <a:spLocks noChangeShapeType="1"/>
            </p:cNvSpPr>
            <p:nvPr/>
          </p:nvSpPr>
          <p:spPr bwMode="auto">
            <a:xfrm>
              <a:off x="4224" y="2296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79" name="Line 21"/>
            <p:cNvSpPr>
              <a:spLocks noChangeShapeType="1"/>
            </p:cNvSpPr>
            <p:nvPr/>
          </p:nvSpPr>
          <p:spPr bwMode="auto">
            <a:xfrm flipH="1">
              <a:off x="4231" y="2296"/>
              <a:ext cx="473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80" name="Line 22"/>
            <p:cNvSpPr>
              <a:spLocks noChangeShapeType="1"/>
            </p:cNvSpPr>
            <p:nvPr/>
          </p:nvSpPr>
          <p:spPr bwMode="auto">
            <a:xfrm>
              <a:off x="4224" y="2536"/>
              <a:ext cx="5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81" name="Line 23"/>
            <p:cNvSpPr>
              <a:spLocks noChangeShapeType="1"/>
            </p:cNvSpPr>
            <p:nvPr/>
          </p:nvSpPr>
          <p:spPr bwMode="auto">
            <a:xfrm>
              <a:off x="3470" y="1571"/>
              <a:ext cx="137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82" name="Line 24"/>
            <p:cNvSpPr>
              <a:spLocks noChangeShapeType="1"/>
            </p:cNvSpPr>
            <p:nvPr/>
          </p:nvSpPr>
          <p:spPr bwMode="auto">
            <a:xfrm flipH="1">
              <a:off x="3120" y="1571"/>
              <a:ext cx="1721" cy="2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83" name="Line 25"/>
            <p:cNvSpPr>
              <a:spLocks noChangeShapeType="1"/>
            </p:cNvSpPr>
            <p:nvPr/>
          </p:nvSpPr>
          <p:spPr bwMode="auto">
            <a:xfrm flipV="1">
              <a:off x="3120" y="1816"/>
              <a:ext cx="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84" name="Line 26"/>
            <p:cNvSpPr>
              <a:spLocks noChangeShapeType="1"/>
            </p:cNvSpPr>
            <p:nvPr/>
          </p:nvSpPr>
          <p:spPr bwMode="auto">
            <a:xfrm flipH="1">
              <a:off x="2928" y="1816"/>
              <a:ext cx="1104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85" name="Line 27"/>
            <p:cNvSpPr>
              <a:spLocks noChangeShapeType="1"/>
            </p:cNvSpPr>
            <p:nvPr/>
          </p:nvSpPr>
          <p:spPr bwMode="auto">
            <a:xfrm flipV="1">
              <a:off x="2976" y="2056"/>
              <a:ext cx="48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86" name="Line 28"/>
            <p:cNvSpPr>
              <a:spLocks noChangeShapeType="1"/>
            </p:cNvSpPr>
            <p:nvPr/>
          </p:nvSpPr>
          <p:spPr bwMode="auto">
            <a:xfrm flipH="1">
              <a:off x="2880" y="2056"/>
              <a:ext cx="576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87" name="Line 29"/>
            <p:cNvSpPr>
              <a:spLocks noChangeShapeType="1"/>
            </p:cNvSpPr>
            <p:nvPr/>
          </p:nvSpPr>
          <p:spPr bwMode="auto">
            <a:xfrm flipV="1">
              <a:off x="4752" y="2056"/>
              <a:ext cx="0" cy="4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88" name="Line 30"/>
            <p:cNvSpPr>
              <a:spLocks noChangeShapeType="1"/>
            </p:cNvSpPr>
            <p:nvPr/>
          </p:nvSpPr>
          <p:spPr bwMode="auto">
            <a:xfrm>
              <a:off x="4752" y="2056"/>
              <a:ext cx="43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89" name="Line 31"/>
            <p:cNvSpPr>
              <a:spLocks noChangeShapeType="1"/>
            </p:cNvSpPr>
            <p:nvPr/>
          </p:nvSpPr>
          <p:spPr bwMode="auto">
            <a:xfrm flipH="1">
              <a:off x="4800" y="2056"/>
              <a:ext cx="384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90" name="Line 32"/>
            <p:cNvSpPr>
              <a:spLocks noChangeShapeType="1"/>
            </p:cNvSpPr>
            <p:nvPr/>
          </p:nvSpPr>
          <p:spPr bwMode="auto">
            <a:xfrm>
              <a:off x="4800" y="2296"/>
              <a:ext cx="5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91" name="Line 33"/>
            <p:cNvSpPr>
              <a:spLocks noChangeShapeType="1"/>
            </p:cNvSpPr>
            <p:nvPr/>
          </p:nvSpPr>
          <p:spPr bwMode="auto">
            <a:xfrm flipH="1">
              <a:off x="4800" y="2296"/>
              <a:ext cx="528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92" name="Line 34"/>
            <p:cNvSpPr>
              <a:spLocks noChangeShapeType="1"/>
            </p:cNvSpPr>
            <p:nvPr/>
          </p:nvSpPr>
          <p:spPr bwMode="auto">
            <a:xfrm>
              <a:off x="4800" y="2536"/>
              <a:ext cx="43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93" name="Line 35"/>
            <p:cNvSpPr>
              <a:spLocks noChangeShapeType="1"/>
            </p:cNvSpPr>
            <p:nvPr/>
          </p:nvSpPr>
          <p:spPr bwMode="auto">
            <a:xfrm flipH="1">
              <a:off x="4224" y="2536"/>
              <a:ext cx="1008" cy="19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94" name="Line 36"/>
            <p:cNvSpPr>
              <a:spLocks noChangeShapeType="1"/>
            </p:cNvSpPr>
            <p:nvPr/>
          </p:nvSpPr>
          <p:spPr bwMode="auto">
            <a:xfrm>
              <a:off x="4224" y="2728"/>
              <a:ext cx="86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95" name="Line 37"/>
            <p:cNvSpPr>
              <a:spLocks noChangeShapeType="1"/>
            </p:cNvSpPr>
            <p:nvPr/>
          </p:nvSpPr>
          <p:spPr bwMode="auto">
            <a:xfrm flipH="1">
              <a:off x="3360" y="2728"/>
              <a:ext cx="1728" cy="2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96" name="Line 38"/>
            <p:cNvSpPr>
              <a:spLocks noChangeShapeType="1"/>
            </p:cNvSpPr>
            <p:nvPr/>
          </p:nvSpPr>
          <p:spPr bwMode="auto">
            <a:xfrm>
              <a:off x="3411" y="2968"/>
              <a:ext cx="148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331" name="Rectangle 39"/>
          <p:cNvSpPr>
            <a:spLocks noChangeArrowheads="1"/>
          </p:cNvSpPr>
          <p:nvPr/>
        </p:nvSpPr>
        <p:spPr bwMode="auto">
          <a:xfrm>
            <a:off x="585788" y="44450"/>
            <a:ext cx="80994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rgbClr val="000080"/>
                </a:solidFill>
                <a:cs typeface="Times New Roman" pitchFamily="18" charset="0"/>
              </a:rPr>
              <a:t>Merge Sort and Trace of Merge Sort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762000" y="2944813"/>
            <a:ext cx="2989263" cy="2741612"/>
            <a:chOff x="672" y="1440"/>
            <a:chExt cx="1780" cy="1632"/>
          </a:xfrm>
        </p:grpSpPr>
        <p:sp>
          <p:nvSpPr>
            <p:cNvPr id="99334" name="Text Box 41"/>
            <p:cNvSpPr txBox="1">
              <a:spLocks noChangeArrowheads="1"/>
            </p:cNvSpPr>
            <p:nvPr/>
          </p:nvSpPr>
          <p:spPr bwMode="auto">
            <a:xfrm>
              <a:off x="772" y="2366"/>
              <a:ext cx="31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2355" tIns="51178" rIns="102355" bIns="51178">
              <a:spAutoFit/>
            </a:bodyPr>
            <a:lstStyle/>
            <a:p>
              <a:pPr defTabSz="1022350"/>
              <a:r>
                <a:rPr lang="en-US" sz="2200"/>
                <a:t>B1</a:t>
              </a:r>
            </a:p>
          </p:txBody>
        </p:sp>
        <p:sp>
          <p:nvSpPr>
            <p:cNvPr id="99335" name="Rectangle 42"/>
            <p:cNvSpPr>
              <a:spLocks noChangeArrowheads="1"/>
            </p:cNvSpPr>
            <p:nvPr/>
          </p:nvSpPr>
          <p:spPr bwMode="auto">
            <a:xfrm>
              <a:off x="1060" y="2879"/>
              <a:ext cx="1104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2355" tIns="51178" rIns="102355" bIns="51178" anchor="ctr"/>
            <a:lstStyle/>
            <a:p>
              <a:pPr algn="ctr" defTabSz="1022350"/>
              <a:r>
                <a:rPr lang="en-US" sz="2000"/>
                <a:t>1 2 2 3 4 5 6 6</a:t>
              </a:r>
            </a:p>
          </p:txBody>
        </p:sp>
        <p:sp>
          <p:nvSpPr>
            <p:cNvPr id="99336" name="Text Box 43"/>
            <p:cNvSpPr txBox="1">
              <a:spLocks noChangeArrowheads="1"/>
            </p:cNvSpPr>
            <p:nvPr/>
          </p:nvSpPr>
          <p:spPr bwMode="auto">
            <a:xfrm>
              <a:off x="816" y="2810"/>
              <a:ext cx="23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2355" tIns="51178" rIns="102355" bIns="51178">
              <a:spAutoFit/>
            </a:bodyPr>
            <a:lstStyle/>
            <a:p>
              <a:pPr defTabSz="1022350"/>
              <a:r>
                <a:rPr lang="en-US" sz="2200"/>
                <a:t>B</a:t>
              </a:r>
            </a:p>
          </p:txBody>
        </p:sp>
        <p:sp>
          <p:nvSpPr>
            <p:cNvPr id="99337" name="Line 44"/>
            <p:cNvSpPr>
              <a:spLocks noChangeShapeType="1"/>
            </p:cNvSpPr>
            <p:nvPr/>
          </p:nvSpPr>
          <p:spPr bwMode="auto">
            <a:xfrm flipH="1">
              <a:off x="1223" y="2544"/>
              <a:ext cx="505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8" name="Line 45"/>
            <p:cNvSpPr>
              <a:spLocks noChangeShapeType="1"/>
            </p:cNvSpPr>
            <p:nvPr/>
          </p:nvSpPr>
          <p:spPr bwMode="auto">
            <a:xfrm flipH="1">
              <a:off x="1444" y="2544"/>
              <a:ext cx="3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39" name="Line 46"/>
            <p:cNvSpPr>
              <a:spLocks noChangeShapeType="1"/>
            </p:cNvSpPr>
            <p:nvPr/>
          </p:nvSpPr>
          <p:spPr bwMode="auto">
            <a:xfrm>
              <a:off x="1152" y="2544"/>
              <a:ext cx="1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0" name="Line 47"/>
            <p:cNvSpPr>
              <a:spLocks noChangeShapeType="1"/>
            </p:cNvSpPr>
            <p:nvPr/>
          </p:nvSpPr>
          <p:spPr bwMode="auto">
            <a:xfrm flipH="1">
              <a:off x="1579" y="2544"/>
              <a:ext cx="341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1" name="Line 48"/>
            <p:cNvSpPr>
              <a:spLocks noChangeShapeType="1"/>
            </p:cNvSpPr>
            <p:nvPr/>
          </p:nvSpPr>
          <p:spPr bwMode="auto">
            <a:xfrm>
              <a:off x="1296" y="2544"/>
              <a:ext cx="3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2" name="Line 49"/>
            <p:cNvSpPr>
              <a:spLocks noChangeShapeType="1"/>
            </p:cNvSpPr>
            <p:nvPr/>
          </p:nvSpPr>
          <p:spPr bwMode="auto">
            <a:xfrm>
              <a:off x="1392" y="2544"/>
              <a:ext cx="3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3" name="Line 50"/>
            <p:cNvSpPr>
              <a:spLocks noChangeShapeType="1"/>
            </p:cNvSpPr>
            <p:nvPr/>
          </p:nvSpPr>
          <p:spPr bwMode="auto">
            <a:xfrm flipH="1">
              <a:off x="2020" y="2544"/>
              <a:ext cx="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4" name="Line 51"/>
            <p:cNvSpPr>
              <a:spLocks noChangeShapeType="1"/>
            </p:cNvSpPr>
            <p:nvPr/>
          </p:nvSpPr>
          <p:spPr bwMode="auto">
            <a:xfrm>
              <a:off x="1488" y="2544"/>
              <a:ext cx="4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45" name="Rectangle 52"/>
            <p:cNvSpPr>
              <a:spLocks noChangeArrowheads="1"/>
            </p:cNvSpPr>
            <p:nvPr/>
          </p:nvSpPr>
          <p:spPr bwMode="auto">
            <a:xfrm>
              <a:off x="1063" y="1509"/>
              <a:ext cx="1101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2355" tIns="51178" rIns="102355" bIns="51178" anchor="ctr"/>
            <a:lstStyle/>
            <a:p>
              <a:pPr algn="ctr" defTabSz="1022350"/>
              <a:r>
                <a:rPr lang="en-US" sz="2000"/>
                <a:t>5 2 4 6  1 3 2 6</a:t>
              </a:r>
            </a:p>
          </p:txBody>
        </p:sp>
        <p:sp>
          <p:nvSpPr>
            <p:cNvPr id="99346" name="Text Box 53"/>
            <p:cNvSpPr txBox="1">
              <a:spLocks noChangeArrowheads="1"/>
            </p:cNvSpPr>
            <p:nvPr/>
          </p:nvSpPr>
          <p:spPr bwMode="auto">
            <a:xfrm>
              <a:off x="850" y="1440"/>
              <a:ext cx="24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2355" tIns="51178" rIns="102355" bIns="51178">
              <a:spAutoFit/>
            </a:bodyPr>
            <a:lstStyle/>
            <a:p>
              <a:pPr defTabSz="1022350"/>
              <a:r>
                <a:rPr lang="en-US" sz="2200"/>
                <a:t>A</a:t>
              </a:r>
            </a:p>
          </p:txBody>
        </p:sp>
        <p:sp>
          <p:nvSpPr>
            <p:cNvPr id="99347" name="Text Box 54"/>
            <p:cNvSpPr txBox="1">
              <a:spLocks noChangeArrowheads="1"/>
            </p:cNvSpPr>
            <p:nvPr/>
          </p:nvSpPr>
          <p:spPr bwMode="auto">
            <a:xfrm>
              <a:off x="2134" y="2378"/>
              <a:ext cx="31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2355" tIns="51178" rIns="102355" bIns="51178">
              <a:spAutoFit/>
            </a:bodyPr>
            <a:lstStyle/>
            <a:p>
              <a:pPr defTabSz="1022350"/>
              <a:r>
                <a:rPr lang="en-US" sz="2200"/>
                <a:t>B2</a:t>
              </a:r>
            </a:p>
          </p:txBody>
        </p:sp>
        <p:sp>
          <p:nvSpPr>
            <p:cNvPr id="99348" name="Rectangle 55"/>
            <p:cNvSpPr>
              <a:spLocks noChangeArrowheads="1"/>
            </p:cNvSpPr>
            <p:nvPr/>
          </p:nvSpPr>
          <p:spPr bwMode="auto">
            <a:xfrm>
              <a:off x="1060" y="1965"/>
              <a:ext cx="517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2355" tIns="51178" rIns="102355" bIns="51178" anchor="ctr"/>
            <a:lstStyle/>
            <a:p>
              <a:pPr algn="ctr" defTabSz="1022350"/>
              <a:r>
                <a:rPr lang="en-US" sz="2000"/>
                <a:t>5 2 4 6</a:t>
              </a:r>
            </a:p>
          </p:txBody>
        </p:sp>
        <p:sp>
          <p:nvSpPr>
            <p:cNvPr id="99349" name="Text Box 56"/>
            <p:cNvSpPr txBox="1">
              <a:spLocks noChangeArrowheads="1"/>
            </p:cNvSpPr>
            <p:nvPr/>
          </p:nvSpPr>
          <p:spPr bwMode="auto">
            <a:xfrm>
              <a:off x="772" y="1905"/>
              <a:ext cx="31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2355" tIns="51178" rIns="102355" bIns="51178">
              <a:spAutoFit/>
            </a:bodyPr>
            <a:lstStyle/>
            <a:p>
              <a:pPr defTabSz="1022350"/>
              <a:r>
                <a:rPr lang="en-US" sz="2200"/>
                <a:t>B1</a:t>
              </a:r>
            </a:p>
          </p:txBody>
        </p:sp>
        <p:sp>
          <p:nvSpPr>
            <p:cNvPr id="99350" name="Rectangle 57"/>
            <p:cNvSpPr>
              <a:spLocks noChangeArrowheads="1"/>
            </p:cNvSpPr>
            <p:nvPr/>
          </p:nvSpPr>
          <p:spPr bwMode="auto">
            <a:xfrm>
              <a:off x="1636" y="1965"/>
              <a:ext cx="517" cy="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2355" tIns="51178" rIns="102355" bIns="51178" anchor="ctr"/>
            <a:lstStyle/>
            <a:p>
              <a:pPr algn="ctr" defTabSz="1022350"/>
              <a:r>
                <a:rPr lang="en-US" sz="2000"/>
                <a:t>1 3 2 6</a:t>
              </a:r>
            </a:p>
          </p:txBody>
        </p:sp>
        <p:sp>
          <p:nvSpPr>
            <p:cNvPr id="99351" name="Text Box 58"/>
            <p:cNvSpPr txBox="1">
              <a:spLocks noChangeArrowheads="1"/>
            </p:cNvSpPr>
            <p:nvPr/>
          </p:nvSpPr>
          <p:spPr bwMode="auto">
            <a:xfrm>
              <a:off x="2134" y="1905"/>
              <a:ext cx="31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02355" tIns="51178" rIns="102355" bIns="51178">
              <a:spAutoFit/>
            </a:bodyPr>
            <a:lstStyle/>
            <a:p>
              <a:pPr defTabSz="1022350"/>
              <a:r>
                <a:rPr lang="en-US" sz="2200"/>
                <a:t>B2</a:t>
              </a:r>
            </a:p>
          </p:txBody>
        </p:sp>
        <p:cxnSp>
          <p:nvCxnSpPr>
            <p:cNvPr id="99352" name="AutoShape 59"/>
            <p:cNvCxnSpPr>
              <a:cxnSpLocks noChangeShapeType="1"/>
              <a:stCxn id="99345" idx="2"/>
              <a:endCxn id="99348" idx="0"/>
            </p:cNvCxnSpPr>
            <p:nvPr/>
          </p:nvCxnSpPr>
          <p:spPr bwMode="auto">
            <a:xfrm flipH="1">
              <a:off x="1319" y="1661"/>
              <a:ext cx="295" cy="3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9353" name="AutoShape 60"/>
            <p:cNvCxnSpPr>
              <a:cxnSpLocks noChangeShapeType="1"/>
              <a:stCxn id="99345" idx="2"/>
              <a:endCxn id="99350" idx="0"/>
            </p:cNvCxnSpPr>
            <p:nvPr/>
          </p:nvCxnSpPr>
          <p:spPr bwMode="auto">
            <a:xfrm>
              <a:off x="1614" y="1661"/>
              <a:ext cx="281" cy="3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9354" name="AutoShape 61"/>
            <p:cNvCxnSpPr>
              <a:cxnSpLocks noChangeShapeType="1"/>
              <a:stCxn id="99348" idx="2"/>
              <a:endCxn id="99359" idx="0"/>
            </p:cNvCxnSpPr>
            <p:nvPr/>
          </p:nvCxnSpPr>
          <p:spPr bwMode="auto">
            <a:xfrm>
              <a:off x="1319" y="2117"/>
              <a:ext cx="0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9355" name="AutoShape 62"/>
            <p:cNvCxnSpPr>
              <a:cxnSpLocks noChangeShapeType="1"/>
              <a:stCxn id="99350" idx="2"/>
              <a:endCxn id="99360" idx="0"/>
            </p:cNvCxnSpPr>
            <p:nvPr/>
          </p:nvCxnSpPr>
          <p:spPr bwMode="auto">
            <a:xfrm>
              <a:off x="1895" y="2117"/>
              <a:ext cx="0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9356" name="Text Box 63"/>
            <p:cNvSpPr txBox="1">
              <a:spLocks noChangeArrowheads="1"/>
            </p:cNvSpPr>
            <p:nvPr/>
          </p:nvSpPr>
          <p:spPr bwMode="auto">
            <a:xfrm>
              <a:off x="672" y="1641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744" tIns="48372" rIns="96744" bIns="48372">
              <a:spAutoFit/>
            </a:bodyPr>
            <a:lstStyle/>
            <a:p>
              <a:pPr defTabSz="966788" eaLnBrk="1" hangingPunct="1"/>
              <a:r>
                <a:rPr lang="en-US" sz="1900"/>
                <a:t>split</a:t>
              </a:r>
            </a:p>
          </p:txBody>
        </p:sp>
        <p:sp>
          <p:nvSpPr>
            <p:cNvPr id="99357" name="Text Box 64"/>
            <p:cNvSpPr txBox="1">
              <a:spLocks noChangeArrowheads="1"/>
            </p:cNvSpPr>
            <p:nvPr/>
          </p:nvSpPr>
          <p:spPr bwMode="auto">
            <a:xfrm>
              <a:off x="676" y="2121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744" tIns="48372" rIns="96744" bIns="48372">
              <a:spAutoFit/>
            </a:bodyPr>
            <a:lstStyle/>
            <a:p>
              <a:pPr defTabSz="966788" eaLnBrk="1" hangingPunct="1"/>
              <a:r>
                <a:rPr lang="en-US" sz="1900"/>
                <a:t>sort</a:t>
              </a:r>
            </a:p>
          </p:txBody>
        </p:sp>
        <p:sp>
          <p:nvSpPr>
            <p:cNvPr id="99358" name="Text Box 65"/>
            <p:cNvSpPr txBox="1">
              <a:spLocks noChangeArrowheads="1"/>
            </p:cNvSpPr>
            <p:nvPr/>
          </p:nvSpPr>
          <p:spPr bwMode="auto">
            <a:xfrm>
              <a:off x="672" y="260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744" tIns="48372" rIns="96744" bIns="48372">
              <a:spAutoFit/>
            </a:bodyPr>
            <a:lstStyle/>
            <a:p>
              <a:pPr defTabSz="966788" eaLnBrk="1" hangingPunct="1"/>
              <a:r>
                <a:rPr lang="en-US" sz="1900"/>
                <a:t>merge</a:t>
              </a:r>
            </a:p>
          </p:txBody>
        </p:sp>
        <p:sp>
          <p:nvSpPr>
            <p:cNvPr id="99359" name="Rectangle 66"/>
            <p:cNvSpPr>
              <a:spLocks noChangeArrowheads="1"/>
            </p:cNvSpPr>
            <p:nvPr/>
          </p:nvSpPr>
          <p:spPr bwMode="auto">
            <a:xfrm>
              <a:off x="1060" y="2426"/>
              <a:ext cx="517" cy="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2355" tIns="51178" rIns="102355" bIns="51178" anchor="ctr"/>
            <a:lstStyle/>
            <a:p>
              <a:pPr algn="ctr" defTabSz="1022350"/>
              <a:r>
                <a:rPr lang="en-US" sz="2000"/>
                <a:t>2 4 5 6</a:t>
              </a:r>
            </a:p>
          </p:txBody>
        </p:sp>
        <p:sp>
          <p:nvSpPr>
            <p:cNvPr id="99360" name="Rectangle 67"/>
            <p:cNvSpPr>
              <a:spLocks noChangeArrowheads="1"/>
            </p:cNvSpPr>
            <p:nvPr/>
          </p:nvSpPr>
          <p:spPr bwMode="auto">
            <a:xfrm>
              <a:off x="1636" y="2426"/>
              <a:ext cx="517" cy="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2355" tIns="51178" rIns="102355" bIns="51178" anchor="ctr"/>
            <a:lstStyle/>
            <a:p>
              <a:pPr algn="ctr" defTabSz="1022350"/>
              <a:r>
                <a:rPr lang="en-US" sz="2000"/>
                <a:t>1 2 3 6</a:t>
              </a:r>
            </a:p>
          </p:txBody>
        </p:sp>
      </p:grpSp>
      <p:sp>
        <p:nvSpPr>
          <p:cNvPr id="99333" name="Text Box 68"/>
          <p:cNvSpPr txBox="1">
            <a:spLocks noChangeArrowheads="1"/>
          </p:cNvSpPr>
          <p:nvPr/>
        </p:nvSpPr>
        <p:spPr bwMode="auto">
          <a:xfrm>
            <a:off x="1738125" y="721385"/>
            <a:ext cx="5697537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44" tIns="48372" rIns="96744" bIns="48372">
            <a:spAutoFit/>
          </a:bodyPr>
          <a:lstStyle/>
          <a:p>
            <a:pPr marL="484188" indent="-484188" defTabSz="966788">
              <a:buFontTx/>
              <a:buAutoNum type="arabicPeriod"/>
            </a:pPr>
            <a:r>
              <a:rPr lang="en-US" sz="2500" dirty="0"/>
              <a:t>If the array has only one element, stop.</a:t>
            </a:r>
          </a:p>
          <a:p>
            <a:pPr marL="484188" indent="-484188" defTabSz="966788">
              <a:buFontTx/>
              <a:buAutoNum type="arabicPeriod"/>
            </a:pPr>
            <a:r>
              <a:rPr lang="en-US" sz="2500" dirty="0"/>
              <a:t>Split the array into two </a:t>
            </a:r>
            <a:r>
              <a:rPr lang="en-US" sz="2500" dirty="0" smtClean="0"/>
              <a:t>sub-arrays</a:t>
            </a:r>
            <a:r>
              <a:rPr lang="en-US" sz="2500" dirty="0"/>
              <a:t>, </a:t>
            </a:r>
          </a:p>
          <a:p>
            <a:pPr marL="484188" indent="-484188" defTabSz="966788">
              <a:buFontTx/>
              <a:buAutoNum type="arabicPeriod"/>
            </a:pPr>
            <a:r>
              <a:rPr lang="en-US" sz="2500" dirty="0"/>
              <a:t>Make two recursive calls, and </a:t>
            </a:r>
          </a:p>
          <a:p>
            <a:pPr marL="484188" indent="-484188" defTabSz="966788">
              <a:buFontTx/>
              <a:buAutoNum type="arabicPeriod"/>
            </a:pPr>
            <a:r>
              <a:rPr lang="en-US" sz="2500" dirty="0" smtClean="0"/>
              <a:t>Merge the two sorted sub-arrays</a:t>
            </a:r>
            <a:endParaRPr lang="en-US" sz="25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63241" y="3200400"/>
            <a:ext cx="3004484" cy="2528570"/>
            <a:chOff x="4847291" y="3384949"/>
            <a:chExt cx="3004484" cy="2528570"/>
          </a:xfrm>
        </p:grpSpPr>
        <p:cxnSp>
          <p:nvCxnSpPr>
            <p:cNvPr id="5" name="Straight Connector 4"/>
            <p:cNvCxnSpPr/>
            <p:nvPr/>
          </p:nvCxnSpPr>
          <p:spPr bwMode="auto">
            <a:xfrm flipH="1">
              <a:off x="4867680" y="3384949"/>
              <a:ext cx="2984095" cy="2521544"/>
            </a:xfrm>
            <a:prstGeom prst="line">
              <a:avLst/>
            </a:prstGeom>
            <a:solidFill>
              <a:srgbClr val="00B8FF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4847291" y="3391975"/>
              <a:ext cx="2984095" cy="2521544"/>
            </a:xfrm>
            <a:prstGeom prst="line">
              <a:avLst/>
            </a:prstGeom>
            <a:solidFill>
              <a:srgbClr val="00B8FF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Rounded Rectangular Callout 3"/>
          <p:cNvSpPr/>
          <p:nvPr/>
        </p:nvSpPr>
        <p:spPr bwMode="auto">
          <a:xfrm>
            <a:off x="3013628" y="5840380"/>
            <a:ext cx="2599523" cy="865220"/>
          </a:xfrm>
          <a:prstGeom prst="wedgeRoundRectCallout">
            <a:avLst>
              <a:gd name="adj1" fmla="val 39383"/>
              <a:gd name="adj2" fmla="val -11483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 the approach to take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14400" y="600075"/>
            <a:ext cx="7772400" cy="59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Imperative language C/C++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Getting started with C/C++ programming: I/O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Data declaration and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cope rules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Basic data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types; Basic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computer organization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Arrays and strings </a:t>
            </a:r>
            <a:endParaRPr lang="en-GB" dirty="0" smtClean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 Basics</a:t>
            </a:r>
            <a:endParaRPr lang="en-GB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Pointers, Arrays, and Strings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 and Constants,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Enumeration,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Struct of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Arrays</a:t>
            </a:r>
            <a:endParaRPr lang="en-GB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Padding, File System, and Buffer Flushing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Linked List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cs typeface="Times New Roman" pitchFamily="18" charset="0"/>
              </a:rPr>
              <a:t>Parameter Passing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cs typeface="Times New Roman" pitchFamily="18" charset="0"/>
              </a:rPr>
              <a:t>Recursion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Large examples of recursion and structures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Modules and Packages</a:t>
            </a:r>
            <a:endParaRPr lang="en-GB" sz="2800" dirty="0"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Summary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71513" y="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Chapter 2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70344" y="4315692"/>
            <a:ext cx="3810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33400" y="725488"/>
            <a:ext cx="8118475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cs typeface="Times New Roman" pitchFamily="18" charset="0"/>
              </a:rPr>
              <a:t>A function/procedure/subroutine is a named </a:t>
            </a:r>
            <a:r>
              <a:rPr lang="en-US" sz="2500" b="1" dirty="0">
                <a:cs typeface="Times New Roman" pitchFamily="18" charset="0"/>
              </a:rPr>
              <a:t>block</a:t>
            </a:r>
            <a:r>
              <a:rPr lang="en-US" sz="2500" dirty="0">
                <a:cs typeface="Times New Roman" pitchFamily="18" charset="0"/>
              </a:rPr>
              <a:t> of code that must be explicitly called.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cs typeface="Times New Roman" pitchFamily="18" charset="0"/>
              </a:rPr>
              <a:t>The purposes of </a:t>
            </a:r>
            <a:r>
              <a:rPr lang="en-US" sz="2500" dirty="0" smtClean="0">
                <a:cs typeface="Times New Roman" pitchFamily="18" charset="0"/>
              </a:rPr>
              <a:t>using functions </a:t>
            </a:r>
            <a:r>
              <a:rPr lang="en-US" sz="2500" dirty="0">
                <a:cs typeface="Times New Roman" pitchFamily="18" charset="0"/>
              </a:rPr>
              <a:t>are twofold: </a:t>
            </a:r>
            <a:r>
              <a:rPr lang="en-US" sz="2500" b="1" dirty="0" smtClean="0">
                <a:cs typeface="Times New Roman" pitchFamily="18" charset="0"/>
              </a:rPr>
              <a:t>abstraction</a:t>
            </a:r>
            <a:r>
              <a:rPr lang="en-US" sz="2500" dirty="0" smtClean="0">
                <a:cs typeface="Times New Roman" pitchFamily="18" charset="0"/>
              </a:rPr>
              <a:t> and </a:t>
            </a:r>
            <a:r>
              <a:rPr lang="en-US" sz="2500" b="1" dirty="0" smtClean="0">
                <a:cs typeface="Times New Roman" pitchFamily="18" charset="0"/>
              </a:rPr>
              <a:t>reuse</a:t>
            </a:r>
            <a:r>
              <a:rPr lang="en-US" sz="2500" dirty="0" smtClean="0">
                <a:cs typeface="Times New Roman" pitchFamily="18" charset="0"/>
              </a:rPr>
              <a:t>.</a:t>
            </a:r>
            <a:endParaRPr lang="en-US" sz="25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solidFill>
                  <a:srgbClr val="0000FF"/>
                </a:solidFill>
                <a:cs typeface="Times New Roman" pitchFamily="18" charset="0"/>
              </a:rPr>
              <a:t>abstraction</a:t>
            </a:r>
            <a:r>
              <a:rPr lang="en-US" sz="2500" dirty="0">
                <a:cs typeface="Times New Roman" pitchFamily="18" charset="0"/>
              </a:rPr>
              <a:t>: statements that form a conceptual unit.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solidFill>
                  <a:srgbClr val="0000FF"/>
                </a:solidFill>
                <a:cs typeface="Times New Roman" pitchFamily="18" charset="0"/>
              </a:rPr>
              <a:t>reuse</a:t>
            </a:r>
            <a:r>
              <a:rPr lang="en-US" sz="2500" dirty="0">
                <a:cs typeface="Times New Roman" pitchFamily="18" charset="0"/>
              </a:rPr>
              <a:t>: statements that </a:t>
            </a:r>
            <a:r>
              <a:rPr lang="en-US" sz="2500" dirty="0" smtClean="0">
                <a:cs typeface="Times New Roman" pitchFamily="18" charset="0"/>
              </a:rPr>
              <a:t>can be </a:t>
            </a:r>
            <a:r>
              <a:rPr lang="en-US" sz="2500" dirty="0">
                <a:cs typeface="Times New Roman" pitchFamily="18" charset="0"/>
              </a:rPr>
              <a:t>executed in more than one place in the program.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cs typeface="Times New Roman" pitchFamily="18" charset="0"/>
              </a:rPr>
              <a:t>Functions communicate with the rest of the program </a:t>
            </a:r>
            <a:r>
              <a:rPr lang="en-US" sz="2500" dirty="0" smtClean="0">
                <a:cs typeface="Times New Roman" pitchFamily="18" charset="0"/>
              </a:rPr>
              <a:t>by using </a:t>
            </a:r>
            <a:endParaRPr lang="en-US" sz="25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i="1" dirty="0">
                <a:cs typeface="Times New Roman" pitchFamily="18" charset="0"/>
              </a:rPr>
              <a:t>either</a:t>
            </a:r>
            <a:r>
              <a:rPr lang="en-US" sz="2500" dirty="0">
                <a:cs typeface="Times New Roman" pitchFamily="18" charset="0"/>
              </a:rPr>
              <a:t> </a:t>
            </a:r>
            <a:r>
              <a:rPr lang="en-US" sz="2500" dirty="0" smtClean="0">
                <a:cs typeface="Times New Roman" pitchFamily="18" charset="0"/>
              </a:rPr>
              <a:t>global / static </a:t>
            </a:r>
            <a:r>
              <a:rPr lang="en-US" sz="2500" dirty="0">
                <a:cs typeface="Times New Roman" pitchFamily="18" charset="0"/>
              </a:rPr>
              <a:t>variables 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i="1" dirty="0">
                <a:cs typeface="Times New Roman" pitchFamily="18" charset="0"/>
              </a:rPr>
              <a:t>or</a:t>
            </a:r>
            <a:r>
              <a:rPr lang="en-US" sz="2500" dirty="0">
                <a:cs typeface="Times New Roman" pitchFamily="18" charset="0"/>
              </a:rPr>
              <a:t> </a:t>
            </a:r>
            <a:r>
              <a:rPr lang="en-US" sz="2500" dirty="0" smtClean="0">
                <a:cs typeface="Times New Roman" pitchFamily="18" charset="0"/>
              </a:rPr>
              <a:t>parameters </a:t>
            </a:r>
            <a:r>
              <a:rPr lang="en-US" sz="2500" dirty="0">
                <a:cs typeface="Times New Roman" pitchFamily="18" charset="0"/>
              </a:rPr>
              <a:t>/ return value 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b="1" dirty="0">
                <a:cs typeface="Times New Roman" pitchFamily="18" charset="0"/>
              </a:rPr>
              <a:t>Formal and actual parameters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cs typeface="Times New Roman" pitchFamily="18" charset="0"/>
              </a:rPr>
              <a:t>In the declaration of a function, </a:t>
            </a:r>
            <a:r>
              <a:rPr lang="en-US" sz="2500" b="1" dirty="0">
                <a:cs typeface="Times New Roman" pitchFamily="18" charset="0"/>
              </a:rPr>
              <a:t>formal parameters</a:t>
            </a:r>
            <a:r>
              <a:rPr lang="en-US" sz="2500" dirty="0">
                <a:cs typeface="Times New Roman" pitchFamily="18" charset="0"/>
              </a:rPr>
              <a:t> are given which are local variables of the function.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cs typeface="Times New Roman" pitchFamily="18" charset="0"/>
              </a:rPr>
              <a:t>When calling a function, </a:t>
            </a:r>
            <a:r>
              <a:rPr lang="en-US" sz="2500" b="1" dirty="0">
                <a:cs typeface="Times New Roman" pitchFamily="18" charset="0"/>
              </a:rPr>
              <a:t>actual parameters</a:t>
            </a:r>
            <a:r>
              <a:rPr lang="en-US" sz="2500" dirty="0">
                <a:cs typeface="Times New Roman" pitchFamily="18" charset="0"/>
              </a:rPr>
              <a:t> are given. Actual parameters are variables/values of the caller.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600075" y="80963"/>
            <a:ext cx="800893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Functions and Parameter Passing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2"/>
          <p:cNvSpPr>
            <a:spLocks noChangeArrowheads="1"/>
          </p:cNvSpPr>
          <p:nvPr/>
        </p:nvSpPr>
        <p:spPr bwMode="auto">
          <a:xfrm>
            <a:off x="457200" y="755650"/>
            <a:ext cx="8229600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dirty="0">
                <a:cs typeface="Times New Roman" pitchFamily="18" charset="0"/>
              </a:rPr>
              <a:t>Passing the actual parameters </a:t>
            </a:r>
            <a:r>
              <a:rPr lang="en-US" sz="2000" dirty="0" smtClean="0"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cs typeface="Times New Roman" pitchFamily="18" charset="0"/>
              </a:rPr>
              <a:t>the </a:t>
            </a:r>
            <a:r>
              <a:rPr lang="en-US" sz="2000" dirty="0">
                <a:cs typeface="Times New Roman" pitchFamily="18" charset="0"/>
              </a:rPr>
              <a:t>formal parameters. </a:t>
            </a:r>
          </a:p>
          <a:p>
            <a:pPr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dirty="0">
                <a:cs typeface="Times New Roman" pitchFamily="18" charset="0"/>
              </a:rPr>
              <a:t>Different languages have different ways of implementing parameter </a:t>
            </a:r>
            <a:r>
              <a:rPr lang="en-US" sz="2000" dirty="0" smtClean="0">
                <a:cs typeface="Times New Roman" pitchFamily="18" charset="0"/>
              </a:rPr>
              <a:t>passing, including the following passing mechanisms, plus global/static variables:</a:t>
            </a:r>
            <a:endParaRPr lang="en-US" sz="20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b="1" dirty="0">
                <a:cs typeface="Times New Roman" pitchFamily="18" charset="0"/>
              </a:rPr>
              <a:t>Call-by-value</a:t>
            </a:r>
            <a:r>
              <a:rPr lang="en-US" sz="2000" dirty="0">
                <a:cs typeface="Times New Roman" pitchFamily="18" charset="0"/>
              </a:rPr>
              <a:t>: a formal parameter is a local variable in the function. It is initialized </a:t>
            </a:r>
            <a:r>
              <a:rPr lang="en-US" sz="2000" dirty="0" smtClean="0">
                <a:cs typeface="Times New Roman" pitchFamily="18" charset="0"/>
              </a:rPr>
              <a:t>(copied) to </a:t>
            </a:r>
            <a:r>
              <a:rPr lang="en-US" sz="2000" dirty="0">
                <a:cs typeface="Times New Roman" pitchFamily="18" charset="0"/>
              </a:rPr>
              <a:t>the value of the actual parameter. It is a copy of the actual parameter.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dirty="0">
                <a:cs typeface="Times New Roman" pitchFamily="18" charset="0"/>
              </a:rPr>
              <a:t>	Advantage: no side-effects (safe, reliable)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dirty="0">
                <a:cs typeface="Times New Roman" pitchFamily="18" charset="0"/>
              </a:rPr>
              <a:t>	Drawback: less flexible/less </a:t>
            </a:r>
            <a:r>
              <a:rPr lang="en-US" sz="2000" dirty="0" smtClean="0">
                <a:cs typeface="Times New Roman" pitchFamily="18" charset="0"/>
              </a:rPr>
              <a:t>powerful/not efficient for large data structure</a:t>
            </a:r>
            <a:endParaRPr lang="en-US" sz="20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b="1" dirty="0"/>
              <a:t>Call-by-address (pointer)</a:t>
            </a:r>
            <a:r>
              <a:rPr lang="en-US" sz="2000" dirty="0"/>
              <a:t>: the formal parameter is a pointer to the actual parameter.</a:t>
            </a:r>
            <a:endParaRPr lang="en-US" sz="20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b="1" dirty="0" smtClean="0">
                <a:cs typeface="Times New Roman" pitchFamily="18" charset="0"/>
              </a:rPr>
              <a:t>Call-by-alias</a:t>
            </a:r>
            <a:r>
              <a:rPr lang="en-US" sz="2000" dirty="0" smtClean="0">
                <a:cs typeface="Times New Roman" pitchFamily="18" charset="0"/>
              </a:rPr>
              <a:t>: </a:t>
            </a:r>
            <a:r>
              <a:rPr lang="en-US" sz="2000" dirty="0">
                <a:cs typeface="Times New Roman" pitchFamily="18" charset="0"/>
              </a:rPr>
              <a:t>the formal parameter is an </a:t>
            </a:r>
            <a:r>
              <a:rPr lang="en-US" sz="2000" i="1" dirty="0">
                <a:cs typeface="Times New Roman" pitchFamily="18" charset="0"/>
              </a:rPr>
              <a:t>alias</a:t>
            </a:r>
            <a:r>
              <a:rPr lang="en-US" sz="2000" dirty="0">
                <a:cs typeface="Times New Roman" pitchFamily="18" charset="0"/>
              </a:rPr>
              <a:t> to the actual parameter. There is only one variable with two names. Changing the formal parameter </a:t>
            </a:r>
            <a:r>
              <a:rPr lang="en-US" sz="2000" b="1" dirty="0">
                <a:cs typeface="Times New Roman" pitchFamily="18" charset="0"/>
              </a:rPr>
              <a:t>immediately</a:t>
            </a:r>
            <a:r>
              <a:rPr lang="en-US" sz="2000" dirty="0">
                <a:cs typeface="Times New Roman" pitchFamily="18" charset="0"/>
              </a:rPr>
              <a:t> changes the actual parameter</a:t>
            </a:r>
            <a:r>
              <a:rPr lang="en-US" sz="2000" dirty="0" smtClean="0">
                <a:cs typeface="Times New Roman" pitchFamily="18" charset="0"/>
              </a:rPr>
              <a:t>. C++ only.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b="1" dirty="0" smtClean="0">
                <a:cs typeface="Times New Roman" pitchFamily="18" charset="0"/>
              </a:rPr>
              <a:t>Global variable / Static variable</a:t>
            </a:r>
            <a:r>
              <a:rPr lang="en-US" sz="2000" dirty="0" smtClean="0">
                <a:cs typeface="Times New Roman" pitchFamily="18" charset="0"/>
              </a:rPr>
              <a:t>: No explicit parameter passing, but can facilitate communication between the caller and the function, because both of them can access the global or static variables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dirty="0" smtClean="0">
                <a:cs typeface="Times New Roman" pitchFamily="18" charset="0"/>
              </a:rPr>
              <a:t>Call-by-name: Not supported by C/C++. We will learn in Scheme later.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91139" name="Rectangle 83"/>
          <p:cNvSpPr>
            <a:spLocks noChangeArrowheads="1"/>
          </p:cNvSpPr>
          <p:nvPr/>
        </p:nvSpPr>
        <p:spPr bwMode="auto">
          <a:xfrm>
            <a:off x="671513" y="76200"/>
            <a:ext cx="779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Parameter Passing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4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8"/>
          <p:cNvSpPr>
            <a:spLocks noChangeArrowheads="1"/>
          </p:cNvSpPr>
          <p:nvPr/>
        </p:nvSpPr>
        <p:spPr bwMode="auto">
          <a:xfrm>
            <a:off x="609600" y="801688"/>
            <a:ext cx="7924800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Courier New" pitchFamily="49" charset="0"/>
              </a:rPr>
              <a:t>#include &lt;</a:t>
            </a:r>
            <a:r>
              <a:rPr lang="en-US" dirty="0" err="1">
                <a:latin typeface="Arial" pitchFamily="34" charset="0"/>
                <a:cs typeface="Courier New" pitchFamily="49" charset="0"/>
              </a:rPr>
              <a:t>stdio.h</a:t>
            </a:r>
            <a:r>
              <a:rPr lang="en-US" dirty="0">
                <a:latin typeface="Arial" pitchFamily="34" charset="0"/>
                <a:cs typeface="Courier New" pitchFamily="49" charset="0"/>
              </a:rPr>
              <a:t>&gt;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1;		//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is a 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  <a:cs typeface="Times New Roman" pitchFamily="18" charset="0"/>
              </a:rPr>
              <a:t>global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variable</a:t>
            </a:r>
            <a:endParaRPr lang="en-US" dirty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void main() {</a:t>
            </a:r>
            <a:endParaRPr lang="en-US" dirty="0">
              <a:latin typeface="Arial" pitchFamily="34" charset="0"/>
              <a:cs typeface="Courier New" pitchFamily="49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j =2;		// j is a local variable 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foo(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, j);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		//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and j are actual parameters</a:t>
            </a:r>
            <a:endParaRPr lang="en-US" dirty="0">
              <a:latin typeface="Arial" pitchFamily="34" charset="0"/>
              <a:cs typeface="Courier New" pitchFamily="49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printf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("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%d  j = %d\n",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j);</a:t>
            </a:r>
            <a:endParaRPr lang="en-US" dirty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 </a:t>
            </a:r>
          </a:p>
        </p:txBody>
      </p:sp>
      <p:sp>
        <p:nvSpPr>
          <p:cNvPr id="93187" name="Rectangle 39"/>
          <p:cNvSpPr>
            <a:spLocks noChangeArrowheads="1"/>
          </p:cNvSpPr>
          <p:nvPr/>
        </p:nvSpPr>
        <p:spPr bwMode="auto">
          <a:xfrm>
            <a:off x="671513" y="76200"/>
            <a:ext cx="779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</a:rPr>
              <a:t>Example </a:t>
            </a:r>
            <a:r>
              <a:rPr lang="en-US" sz="3400" b="1" dirty="0" smtClean="0">
                <a:solidFill>
                  <a:schemeClr val="accent2"/>
                </a:solidFill>
              </a:rPr>
              <a:t>1: </a:t>
            </a:r>
            <a:r>
              <a:rPr lang="en-US" sz="3400" b="1" dirty="0">
                <a:solidFill>
                  <a:schemeClr val="accent2"/>
                </a:solidFill>
              </a:rPr>
              <a:t>Call-by-Value</a:t>
            </a:r>
          </a:p>
        </p:txBody>
      </p:sp>
      <p:sp>
        <p:nvSpPr>
          <p:cNvPr id="173096" name="Rectangle 40"/>
          <p:cNvSpPr>
            <a:spLocks noChangeArrowheads="1"/>
          </p:cNvSpPr>
          <p:nvPr/>
        </p:nvSpPr>
        <p:spPr bwMode="auto">
          <a:xfrm>
            <a:off x="4038600" y="5514975"/>
            <a:ext cx="4343400" cy="11906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defTabSz="966788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35100" algn="l"/>
              </a:tabLst>
            </a:pP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=      m =       n =</a:t>
            </a: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  </a:t>
            </a:r>
            <a:b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</a:b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output 	</a:t>
            </a:r>
            <a:r>
              <a:rPr lang="en-US" sz="25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=       m =      n =</a:t>
            </a: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  </a:t>
            </a:r>
            <a:b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</a:b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=       j =</a:t>
            </a: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  </a:t>
            </a: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609600" y="1676400"/>
            <a:ext cx="7924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void foo(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m,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n) {	// m and n are formal parameters</a:t>
            </a:r>
            <a:endParaRPr lang="en-US" dirty="0">
              <a:solidFill>
                <a:schemeClr val="accent2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   printf("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= %d  m = %d  n = %d\n",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, m, n);</a:t>
            </a:r>
            <a:endParaRPr lang="en-US" dirty="0">
              <a:solidFill>
                <a:schemeClr val="accent2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= 5; m = 3; n = 4;	// Modify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, m and n.</a:t>
            </a:r>
            <a:endParaRPr lang="en-US" dirty="0">
              <a:solidFill>
                <a:schemeClr val="accent2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   printf("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= %d  m = %d  n = %d \n",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, m, n);</a:t>
            </a:r>
            <a:endParaRPr lang="en-US" dirty="0">
              <a:solidFill>
                <a:schemeClr val="accent2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}</a:t>
            </a:r>
            <a:endParaRPr lang="en-US" dirty="0">
              <a:solidFill>
                <a:schemeClr val="accent2"/>
              </a:solidFill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6" grpId="1" animBg="1"/>
      <p:bldP spid="1730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806450" y="806450"/>
            <a:ext cx="5402263" cy="572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#include &lt;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stdio.h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&gt;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void foo(</a:t>
            </a:r>
            <a:r>
              <a:rPr lang="en-US" sz="25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*n) </a:t>
            </a:r>
            <a:r>
              <a:rPr lang="en-US" sz="25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{ // n is a pointer</a:t>
            </a:r>
            <a:endParaRPr lang="en-US" sz="2500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printf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("n = %d\n", *n);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*n = 30;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printf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("n = %d\n", *n);   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}	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void main() {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= 15;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foo(</a:t>
            </a:r>
            <a:r>
              <a:rPr lang="en-US" sz="2500" dirty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&amp;</a:t>
            </a:r>
            <a:r>
              <a:rPr lang="en-US" sz="2500" dirty="0" err="1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printf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("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= %d\n",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= 10;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foo(&amp;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printf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("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= %d\n",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96259" name="Rectangle 5"/>
          <p:cNvSpPr>
            <a:spLocks noChangeArrowheads="1"/>
          </p:cNvSpPr>
          <p:nvPr/>
        </p:nvSpPr>
        <p:spPr bwMode="auto">
          <a:xfrm>
            <a:off x="671513" y="80963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</a:rPr>
              <a:t>Example </a:t>
            </a:r>
            <a:r>
              <a:rPr lang="en-US" sz="3400" b="1" dirty="0" smtClean="0">
                <a:solidFill>
                  <a:schemeClr val="accent2"/>
                </a:solidFill>
              </a:rPr>
              <a:t>2: </a:t>
            </a:r>
            <a:r>
              <a:rPr lang="en-US" sz="3400" b="1" dirty="0">
                <a:solidFill>
                  <a:schemeClr val="accent2"/>
                </a:solidFill>
              </a:rPr>
              <a:t>Call-by-address (pointer)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6692900" y="2014538"/>
            <a:ext cx="1935163" cy="37814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algn="ctr" defTabSz="966788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5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output</a:t>
            </a:r>
          </a:p>
          <a:p>
            <a:pPr algn="ctr" defTabSz="966788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 =</a:t>
            </a:r>
          </a:p>
          <a:p>
            <a:pPr algn="ctr" defTabSz="966788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 =</a:t>
            </a:r>
          </a:p>
          <a:p>
            <a:pPr algn="ctr" defTabSz="966788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=</a:t>
            </a:r>
          </a:p>
          <a:p>
            <a:pPr algn="ctr" defTabSz="966788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 =</a:t>
            </a:r>
          </a:p>
          <a:p>
            <a:pPr algn="ctr" defTabSz="966788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 =</a:t>
            </a:r>
          </a:p>
          <a:p>
            <a:pPr algn="ctr" defTabSz="966788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=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5400" y="2758985"/>
            <a:ext cx="1132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 = 0;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4847" y="3195936"/>
            <a:ext cx="3433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// n is local, but *n is not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779235"/>
            <a:ext cx="3227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// if before printf: error!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0" y="1752600"/>
            <a:ext cx="1143000" cy="744447"/>
          </a:xfrm>
          <a:prstGeom prst="wedgeRoundRectCallout">
            <a:avLst>
              <a:gd name="adj1" fmla="val 67817"/>
              <a:gd name="adj2" fmla="val 12314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happens?</a:t>
            </a:r>
          </a:p>
        </p:txBody>
      </p:sp>
      <p:sp>
        <p:nvSpPr>
          <p:cNvPr id="6" name="Curved Right Arrow 5"/>
          <p:cNvSpPr/>
          <p:nvPr/>
        </p:nvSpPr>
        <p:spPr bwMode="auto">
          <a:xfrm flipV="1">
            <a:off x="1143000" y="2386760"/>
            <a:ext cx="228600" cy="623307"/>
          </a:xfrm>
          <a:prstGeom prst="curved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5" grpId="0" animBg="1" autoUpdateAnimBg="0"/>
      <p:bldP spid="2" grpId="0"/>
      <p:bldP spid="3" grpId="0"/>
      <p:bldP spid="4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304800" y="457200"/>
            <a:ext cx="8077200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r>
              <a:rPr lang="en-US" dirty="0">
                <a:latin typeface="Arial" pitchFamily="34" charset="0"/>
                <a:cs typeface="Times New Roman" pitchFamily="18" charset="0"/>
              </a:rPr>
              <a:t>using namespace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std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</a:t>
            </a: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#include &lt;iostream&gt; </a:t>
            </a:r>
          </a:p>
          <a:p>
            <a:r>
              <a:rPr lang="en-US" dirty="0" smtClean="0">
                <a:latin typeface="Arial" pitchFamily="34" charset="0"/>
                <a:cs typeface="Times New Roman" pitchFamily="18" charset="0"/>
              </a:rPr>
              <a:t>int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1;		    //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is a global variable</a:t>
            </a:r>
            <a:endParaRPr lang="en-US" dirty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84188" indent="-484188" defTabSz="966788"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void foo(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m,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n) {   // m and n are formal parameters</a:t>
            </a:r>
          </a:p>
          <a:p>
            <a:pPr marL="484188" indent="-484188" defTabSz="966788"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   </a:t>
            </a:r>
            <a:r>
              <a:rPr lang="pt-BR" sz="2000" dirty="0" smtClean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cout </a:t>
            </a:r>
            <a:r>
              <a:rPr lang="pt-BR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&lt;&lt; "i = " &lt;&lt; i &lt;&lt; "  m = " &lt;&lt; m &lt;&lt; "  n = " &lt;&lt; n &lt;&lt; endl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;</a:t>
            </a:r>
            <a:endParaRPr lang="en-US" dirty="0">
              <a:solidFill>
                <a:srgbClr val="0000FF"/>
              </a:solidFill>
              <a:latin typeface="Arial" pitchFamily="34" charset="0"/>
              <a:cs typeface="Times New Roman" pitchFamily="18" charset="0"/>
            </a:endParaRPr>
          </a:p>
          <a:p>
            <a:pPr marL="484188" indent="-484188" defTabSz="966788"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= 5; m = 3; n = 4;	   // Modify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, m and n.</a:t>
            </a:r>
          </a:p>
          <a:p>
            <a:pPr marL="484188" indent="-484188" defTabSz="966788"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   </a:t>
            </a:r>
            <a:r>
              <a:rPr lang="pt-BR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cout &lt;&lt; "i = " &lt;&lt; i &lt;&lt; "  m = " &lt;&lt; m &lt;&lt; "  n = " &lt;&lt; n &lt;&lt; endl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;}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v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oid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main() {</a:t>
            </a:r>
            <a:endParaRPr lang="en-US" dirty="0">
              <a:latin typeface="Arial" pitchFamily="34" charset="0"/>
              <a:cs typeface="Courier New" pitchFamily="49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int j =2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;     //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j is a local variable 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foo(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, j);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	</a:t>
            </a:r>
            <a:endParaRPr lang="en-US" dirty="0">
              <a:solidFill>
                <a:srgbClr val="CC3300"/>
              </a:solidFill>
              <a:latin typeface="Arial" pitchFamily="34" charset="0"/>
              <a:cs typeface="Courier New" pitchFamily="49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nn-NO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cout &lt;&lt; "i = " &lt;&lt; i &lt;&lt; "  j = " &lt;&lt; j &lt;&lt; endl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;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 </a:t>
            </a:r>
          </a:p>
        </p:txBody>
      </p:sp>
      <p:sp>
        <p:nvSpPr>
          <p:cNvPr id="94211" name="Rectangle 5"/>
          <p:cNvSpPr>
            <a:spLocks noChangeArrowheads="1"/>
          </p:cNvSpPr>
          <p:nvPr/>
        </p:nvSpPr>
        <p:spPr bwMode="auto">
          <a:xfrm>
            <a:off x="76200" y="0"/>
            <a:ext cx="9067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</a:rPr>
              <a:t>Example 3: </a:t>
            </a:r>
            <a:r>
              <a:rPr lang="en-US" sz="3400" b="1" dirty="0">
                <a:solidFill>
                  <a:schemeClr val="accent2"/>
                </a:solidFill>
              </a:rPr>
              <a:t>Call-by-Alias (Reference) C++ only</a:t>
            </a:r>
            <a:endParaRPr lang="en-US" sz="3000" b="1" dirty="0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5259271" y="4174300"/>
            <a:ext cx="3581400" cy="119062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defTabSz="966788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90613" algn="l"/>
              </a:tabLst>
            </a:pP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=      m = 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  n =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  </a:t>
            </a:r>
            <a:b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output 	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=      m =      n =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  </a:t>
            </a:r>
            <a:b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     j =  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1524000" y="3977207"/>
            <a:ext cx="4522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 </a:t>
            </a:r>
            <a:r>
              <a:rPr lang="en-US" sz="2000" dirty="0">
                <a:solidFill>
                  <a:srgbClr val="CC33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What happen if we use </a:t>
            </a:r>
            <a:r>
              <a:rPr lang="en-US" sz="20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2000" dirty="0">
                <a:solidFill>
                  <a:srgbClr val="CC33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instead of </a:t>
            </a:r>
            <a:r>
              <a:rPr lang="en-US" sz="20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sz="2000" dirty="0">
                <a:solidFill>
                  <a:srgbClr val="CC33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?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3366096" y="646113"/>
            <a:ext cx="838200" cy="420687"/>
          </a:xfrm>
          <a:prstGeom prst="wedgeRoundRectCallout">
            <a:avLst>
              <a:gd name="adj1" fmla="val -97632"/>
              <a:gd name="adj2" fmla="val 18894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var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7800"/>
            <a:ext cx="92993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Call-by-alias is different from call-by-address in three ways:</a:t>
            </a:r>
          </a:p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dirty="0" smtClean="0"/>
              <a:t>It cannot pass constant value into a function.</a:t>
            </a:r>
          </a:p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dirty="0" smtClean="0"/>
              <a:t>It involves one variable only, while call-by-address involves two vars.</a:t>
            </a:r>
          </a:p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dirty="0" smtClean="0"/>
              <a:t>It uses the variable name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 in the function, instead </a:t>
            </a:r>
            <a:r>
              <a:rPr lang="en-US" dirty="0" smtClean="0">
                <a:solidFill>
                  <a:srgbClr val="0000FF"/>
                </a:solidFill>
              </a:rPr>
              <a:t>*n</a:t>
            </a:r>
            <a:r>
              <a:rPr lang="en-US" dirty="0"/>
              <a:t> </a:t>
            </a:r>
            <a:r>
              <a:rPr lang="en-US" dirty="0" smtClean="0"/>
              <a:t>in call-by-address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91" y="4133595"/>
            <a:ext cx="2819400" cy="123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8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8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58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8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4" grpId="0" animBg="1" autoUpdateAnimBg="0"/>
      <p:bldP spid="258054" grpId="1" animBg="1"/>
      <p:bldP spid="258056" grpId="0"/>
      <p:bldP spid="2" grpId="0" uiExpand="1" build="allAtOnce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ChangeArrowheads="1"/>
          </p:cNvSpPr>
          <p:nvPr/>
        </p:nvSpPr>
        <p:spPr bwMode="auto">
          <a:xfrm>
            <a:off x="609600" y="533400"/>
            <a:ext cx="8077200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r>
              <a:rPr lang="en-US" dirty="0">
                <a:latin typeface="Arial" pitchFamily="34" charset="0"/>
                <a:cs typeface="Times New Roman" pitchFamily="18" charset="0"/>
              </a:rPr>
              <a:t>using namespace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std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</a:t>
            </a: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#include &lt;iostream&gt; </a:t>
            </a:r>
          </a:p>
          <a:p>
            <a:r>
              <a:rPr lang="en-US" dirty="0" smtClean="0">
                <a:latin typeface="Arial" pitchFamily="34" charset="0"/>
                <a:cs typeface="Times New Roman" pitchFamily="18" charset="0"/>
              </a:rPr>
              <a:t>int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1;		//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is a global variable</a:t>
            </a:r>
            <a:endParaRPr lang="en-US" dirty="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484188" indent="-484188" defTabSz="966788"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void foo(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m,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n)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{   //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m and n are formal parameters</a:t>
            </a:r>
          </a:p>
          <a:p>
            <a:pPr marL="484188" indent="-484188" defTabSz="966788"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cout &lt;&lt; "i = " &lt;&lt; i &lt;&lt; "  m = " &lt;&lt; m &lt;&lt; "  n = " &lt;&lt; n &lt;&lt; endl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;</a:t>
            </a:r>
          </a:p>
          <a:p>
            <a:pPr marL="484188" indent="-484188" defTabSz="966788"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    </a:t>
            </a:r>
            <a:r>
              <a:rPr lang="en-US" dirty="0" err="1">
                <a:solidFill>
                  <a:srgbClr val="CC330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 = 5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; m = 3; n = 4;	// Modify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, m and n.</a:t>
            </a:r>
          </a:p>
          <a:p>
            <a:pPr marL="484188" indent="-484188" defTabSz="966788"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cout &lt;&lt; "i = " &lt;&lt; i &lt;&lt; "  m = " &lt;&lt; m &lt;&lt; "  n = " &lt;&lt; n &lt;&lt; endl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;</a:t>
            </a:r>
            <a:endParaRPr lang="en-US" sz="2000" dirty="0">
              <a:solidFill>
                <a:schemeClr val="accent2"/>
              </a:solidFill>
              <a:latin typeface="Arial" pitchFamily="34" charset="0"/>
            </a:endParaRPr>
          </a:p>
          <a:p>
            <a:pPr marL="484188" indent="-484188" defTabSz="966788"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}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v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oid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main() {</a:t>
            </a:r>
            <a:endParaRPr lang="en-US" dirty="0">
              <a:latin typeface="Arial" pitchFamily="34" charset="0"/>
              <a:cs typeface="Courier New" pitchFamily="49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j =2;	// j is a local variable 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foo(j,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);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	</a:t>
            </a:r>
            <a:endParaRPr lang="en-US" dirty="0">
              <a:solidFill>
                <a:srgbClr val="CC3300"/>
              </a:solidFill>
              <a:latin typeface="Arial" pitchFamily="34" charset="0"/>
              <a:cs typeface="Courier New" pitchFamily="49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nn-NO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cout &lt;&lt; "i = " &lt;&lt; i &lt;&lt; "  j = " &lt;&lt; j &lt;&lt; endl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;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3035300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 </a:t>
            </a:r>
          </a:p>
        </p:txBody>
      </p:sp>
      <p:sp>
        <p:nvSpPr>
          <p:cNvPr id="95236" name="Rectangle 7"/>
          <p:cNvSpPr>
            <a:spLocks noChangeArrowheads="1"/>
          </p:cNvSpPr>
          <p:nvPr/>
        </p:nvSpPr>
        <p:spPr bwMode="auto">
          <a:xfrm>
            <a:off x="304800" y="0"/>
            <a:ext cx="883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</a:rPr>
              <a:t>Example 3: C++ Call-by-Alias </a:t>
            </a:r>
            <a:r>
              <a:rPr lang="en-US" sz="3200" b="1" dirty="0">
                <a:solidFill>
                  <a:schemeClr val="accent2"/>
                </a:solidFill>
              </a:rPr>
              <a:t>(</a:t>
            </a:r>
            <a:r>
              <a:rPr lang="en-US" sz="3200" b="1" dirty="0" smtClean="0">
                <a:solidFill>
                  <a:schemeClr val="accent2"/>
                </a:solidFill>
              </a:rPr>
              <a:t>Reference) </a:t>
            </a:r>
            <a:r>
              <a:rPr lang="en-US" sz="3200" b="1" dirty="0">
                <a:solidFill>
                  <a:schemeClr val="accent2"/>
                </a:solidFill>
              </a:rPr>
              <a:t>contd.</a:t>
            </a:r>
            <a:endParaRPr lang="en-US" sz="2800" b="1" dirty="0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618955"/>
            <a:ext cx="2819400" cy="123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90800" y="4185444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Times New Roman" pitchFamily="18" charset="0"/>
              </a:rPr>
              <a:t>//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What happen if we call </a:t>
            </a:r>
            <a:r>
              <a:rPr lang="en-US" dirty="0">
                <a:solidFill>
                  <a:srgbClr val="C00000"/>
                </a:solidFill>
              </a:rPr>
              <a:t>foo(</a:t>
            </a:r>
            <a:r>
              <a:rPr lang="en-US" sz="2800" dirty="0">
                <a:solidFill>
                  <a:srgbClr val="C00000"/>
                </a:solidFill>
              </a:rPr>
              <a:t>j, 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);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instead?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181600"/>
            <a:ext cx="3555926" cy="166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5143500" y="5791200"/>
            <a:ext cx="876300" cy="514153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6326909" y="3111965"/>
            <a:ext cx="2667000" cy="959062"/>
          </a:xfrm>
          <a:prstGeom prst="wedgeRectCallout">
            <a:avLst>
              <a:gd name="adj1" fmla="val -26997"/>
              <a:gd name="adj2" fmla="val 7176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Because n is an alias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of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i.e., n is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76200" y="4353580"/>
            <a:ext cx="533400" cy="44702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302" y="59508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From previous page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533400" y="9906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dirty="0"/>
              <a:t>Differences between </a:t>
            </a:r>
            <a:r>
              <a:rPr lang="en-US" b="1" dirty="0" smtClean="0"/>
              <a:t>call-by-address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smtClean="0"/>
              <a:t>call-by-alias:</a:t>
            </a:r>
            <a:endParaRPr lang="en-US" b="1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b="1" dirty="0">
                <a:cs typeface="Times New Roman" pitchFamily="18" charset="0"/>
              </a:rPr>
              <a:t>Call-by-address, </a:t>
            </a:r>
            <a:r>
              <a:rPr lang="en-US" dirty="0">
                <a:cs typeface="Times New Roman" pitchFamily="18" charset="0"/>
              </a:rPr>
              <a:t>also called </a:t>
            </a:r>
            <a:r>
              <a:rPr lang="en-US" b="1" dirty="0">
                <a:cs typeface="Times New Roman" pitchFamily="18" charset="0"/>
              </a:rPr>
              <a:t>call-by-pointer</a:t>
            </a:r>
            <a:r>
              <a:rPr lang="en-US" dirty="0">
                <a:cs typeface="Times New Roman" pitchFamily="18" charset="0"/>
              </a:rPr>
              <a:t>: The formal parameter is the address to the actual parameter. For the address itself, it is call-by-value. For the variable pointed to by the address, it is call-by-address.</a:t>
            </a:r>
          </a:p>
          <a:p>
            <a:pPr marL="484188" indent="-484188" algn="just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b="1" dirty="0" smtClean="0">
                <a:cs typeface="Times New Roman" pitchFamily="18" charset="0"/>
              </a:rPr>
              <a:t>Call-by-alias, </a:t>
            </a:r>
            <a:r>
              <a:rPr lang="en-US" dirty="0">
                <a:cs typeface="Times New Roman" pitchFamily="18" charset="0"/>
              </a:rPr>
              <a:t>also </a:t>
            </a:r>
            <a:r>
              <a:rPr lang="en-US" dirty="0" smtClean="0">
                <a:cs typeface="Times New Roman" pitchFamily="18" charset="0"/>
              </a:rPr>
              <a:t>called </a:t>
            </a:r>
            <a:r>
              <a:rPr lang="en-US" b="1" dirty="0" smtClean="0"/>
              <a:t>call-by-variable </a:t>
            </a:r>
            <a:r>
              <a:rPr lang="en-US" b="1" dirty="0"/>
              <a:t>(Pascal)</a:t>
            </a:r>
            <a:r>
              <a:rPr lang="en-US" dirty="0">
                <a:cs typeface="Times New Roman" pitchFamily="18" charset="0"/>
              </a:rPr>
              <a:t>: The formal parameter is an alias of the actual parameter. The actual parameter must be a variable. It cannot be a value because a value cannot have an alias</a:t>
            </a:r>
            <a:r>
              <a:rPr lang="en-US" dirty="0" smtClean="0">
                <a:cs typeface="Times New Roman" pitchFamily="18" charset="0"/>
              </a:rPr>
              <a:t>. C++ only.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671513" y="76200"/>
            <a:ext cx="779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</a:rPr>
              <a:t>Call-by-alias </a:t>
            </a:r>
            <a:r>
              <a:rPr lang="en-US" sz="3400" dirty="0" smtClean="0">
                <a:solidFill>
                  <a:schemeClr val="accent2"/>
                </a:solidFill>
              </a:rPr>
              <a:t>vs.</a:t>
            </a:r>
            <a:r>
              <a:rPr lang="en-US" sz="3400" b="1" dirty="0" smtClean="0">
                <a:solidFill>
                  <a:schemeClr val="accent2"/>
                </a:solidFill>
              </a:rPr>
              <a:t> </a:t>
            </a:r>
            <a:r>
              <a:rPr lang="en-US" sz="3400" b="1" dirty="0">
                <a:solidFill>
                  <a:schemeClr val="accent2"/>
                </a:solidFill>
              </a:rPr>
              <a:t>call-by-address</a:t>
            </a:r>
            <a:endParaRPr lang="en-US" sz="3000" b="1" dirty="0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35340</TotalTime>
  <Words>894</Words>
  <Application>Microsoft Office PowerPoint</Application>
  <PresentationFormat>Letter Paper (8.5x11 in)</PresentationFormat>
  <Paragraphs>261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Unicode MS</vt:lpstr>
      <vt:lpstr>StarBats</vt:lpstr>
      <vt:lpstr>ZapfDingbats</vt:lpstr>
      <vt:lpstr>Arial</vt:lpstr>
      <vt:lpstr>Consolas</vt:lpstr>
      <vt:lpstr>Courier New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Passing  String Address Using Pointer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2296</cp:revision>
  <cp:lastPrinted>2014-09-26T18:58:25Z</cp:lastPrinted>
  <dcterms:created xsi:type="dcterms:W3CDTF">2000-01-15T20:24:49Z</dcterms:created>
  <dcterms:modified xsi:type="dcterms:W3CDTF">2019-02-19T00:51:13Z</dcterms:modified>
</cp:coreProperties>
</file>