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17" r:id="rId2"/>
    <p:sldId id="584" r:id="rId3"/>
    <p:sldId id="374" r:id="rId4"/>
    <p:sldId id="570" r:id="rId5"/>
    <p:sldId id="319" r:id="rId6"/>
    <p:sldId id="391" r:id="rId7"/>
    <p:sldId id="392" r:id="rId8"/>
    <p:sldId id="438" r:id="rId9"/>
    <p:sldId id="458" r:id="rId10"/>
    <p:sldId id="393" r:id="rId11"/>
    <p:sldId id="435" r:id="rId12"/>
    <p:sldId id="436" r:id="rId13"/>
    <p:sldId id="395" r:id="rId14"/>
    <p:sldId id="396" r:id="rId15"/>
    <p:sldId id="397" r:id="rId16"/>
    <p:sldId id="583" r:id="rId17"/>
    <p:sldId id="426" r:id="rId18"/>
    <p:sldId id="449" r:id="rId19"/>
  </p:sldIdLst>
  <p:sldSz cx="9144000" cy="6858000" type="letter"/>
  <p:notesSz cx="6992938" cy="92789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>
          <p15:clr>
            <a:srgbClr val="A4A3A4"/>
          </p15:clr>
        </p15:guide>
        <p15:guide id="2" pos="3312">
          <p15:clr>
            <a:srgbClr val="A4A3A4"/>
          </p15:clr>
        </p15:guide>
        <p15:guide id="3" orient="horz" pos="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435">
          <p15:clr>
            <a:srgbClr val="A4A3A4"/>
          </p15:clr>
        </p15:guide>
        <p15:guide id="2" pos="198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CC3300"/>
    <a:srgbClr val="FDFFDD"/>
    <a:srgbClr val="FFFF00"/>
    <a:srgbClr val="33CCFF"/>
    <a:srgbClr val="FFCC00"/>
    <a:srgbClr val="00FF00"/>
    <a:srgbClr val="CCFF9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952" autoAdjust="0"/>
  </p:normalViewPr>
  <p:slideViewPr>
    <p:cSldViewPr>
      <p:cViewPr varScale="1">
        <p:scale>
          <a:sx n="111" d="100"/>
          <a:sy n="111" d="100"/>
        </p:scale>
        <p:origin x="804" y="102"/>
      </p:cViewPr>
      <p:guideLst>
        <p:guide orient="horz" pos="4224"/>
        <p:guide pos="3312"/>
        <p:guide orient="horz" pos="480"/>
      </p:guideLst>
    </p:cSldViewPr>
  </p:slideViewPr>
  <p:outlineViewPr>
    <p:cViewPr varScale="1">
      <p:scale>
        <a:sx n="170" d="200"/>
        <a:sy n="170" d="200"/>
      </p:scale>
      <p:origin x="-780" y="-84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8334"/>
    </p:cViewPr>
  </p:sorterViewPr>
  <p:notesViewPr>
    <p:cSldViewPr>
      <p:cViewPr varScale="1">
        <p:scale>
          <a:sx n="32" d="100"/>
          <a:sy n="32" d="100"/>
        </p:scale>
        <p:origin x="-1506" y="-90"/>
      </p:cViewPr>
      <p:guideLst>
        <p:guide orient="horz" pos="2435"/>
        <p:guide pos="198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4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1519" tIns="40759" rIns="81519" bIns="40759" numCol="1" anchor="t" anchorCtr="0" compatLnSpc="1">
            <a:prstTxWarp prst="textNoShape">
              <a:avLst/>
            </a:prstTxWarp>
          </a:bodyPr>
          <a:lstStyle>
            <a:lvl1pPr defTabSz="815975">
              <a:defRPr sz="1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652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1519" tIns="40759" rIns="81519" bIns="40759" numCol="1" anchor="t" anchorCtr="0" compatLnSpc="1">
            <a:prstTxWarp prst="textNoShape">
              <a:avLst/>
            </a:prstTxWarp>
          </a:bodyPr>
          <a:lstStyle>
            <a:lvl1pPr algn="r" defTabSz="815975">
              <a:defRPr sz="1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94750"/>
            <a:ext cx="30305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1519" tIns="40759" rIns="81519" bIns="40759" numCol="1" anchor="b" anchorCtr="0" compatLnSpc="1">
            <a:prstTxWarp prst="textNoShape">
              <a:avLst/>
            </a:prstTxWarp>
          </a:bodyPr>
          <a:lstStyle>
            <a:lvl1pPr defTabSz="815975">
              <a:defRPr sz="1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6525" y="87947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1519" tIns="40759" rIns="81519" bIns="40759" numCol="1" anchor="b" anchorCtr="0" compatLnSpc="1">
            <a:prstTxWarp prst="textNoShape">
              <a:avLst/>
            </a:prstTxWarp>
          </a:bodyPr>
          <a:lstStyle>
            <a:lvl1pPr algn="r" defTabSz="815975">
              <a:defRPr sz="1100" smtClean="0"/>
            </a:lvl1pPr>
          </a:lstStyle>
          <a:p>
            <a:pPr>
              <a:defRPr/>
            </a:pPr>
            <a:fld id="{F112EA3D-2064-4F3D-9EF2-7642692AC1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02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57313" y="892175"/>
            <a:ext cx="4278312" cy="3209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082675" y="4414838"/>
            <a:ext cx="4832350" cy="356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15975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407988" defTabSz="815975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815975" defTabSz="815975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222375" defTabSz="815975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1630363" defTabSz="815975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087563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544763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001963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459163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sz="2100" smtClean="0"/>
          </a:p>
        </p:txBody>
      </p:sp>
    </p:spTree>
    <p:extLst>
      <p:ext uri="{BB962C8B-B14F-4D97-AF65-F5344CB8AC3E}">
        <p14:creationId xmlns:p14="http://schemas.microsoft.com/office/powerpoint/2010/main" val="3704915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3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7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403225"/>
            <a:ext cx="1951038" cy="5822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1513" y="403225"/>
            <a:ext cx="5703887" cy="5822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9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2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084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1513" y="1209675"/>
            <a:ext cx="3827462" cy="501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209675"/>
            <a:ext cx="3827463" cy="501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7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86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60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450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760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71513" y="403225"/>
            <a:ext cx="7807325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744" tIns="48372" rIns="96744" bIns="4837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1209675"/>
            <a:ext cx="7807325" cy="501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744" tIns="48372" rIns="96744" bIns="483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8628063" y="6370638"/>
            <a:ext cx="533400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484188" defTabSz="966788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966788" defTabSz="966788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450975" defTabSz="966788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1935163" defTabSz="966788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3923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8495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3067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7639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fld id="{D636B343-5843-4433-A0FD-01CCBAF11330}" type="slidenum">
              <a:rPr lang="en-US" sz="1300" smtClean="0">
                <a:solidFill>
                  <a:srgbClr val="0000FF"/>
                </a:solidFill>
                <a:latin typeface="Times New Roman" pitchFamily="18" charset="0"/>
              </a:rPr>
              <a:pPr algn="ctr">
                <a:defRPr/>
              </a:pPr>
              <a:t>‹#›</a:t>
            </a:fld>
            <a:endParaRPr lang="en-US" sz="2500" smtClean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8634413" y="5964238"/>
            <a:ext cx="509587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484188" defTabSz="966788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966788" defTabSz="966788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450975" defTabSz="966788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1935163" defTabSz="966788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3923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8495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3067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7639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sz="1300" smtClean="0">
                <a:solidFill>
                  <a:srgbClr val="0000FF"/>
                </a:solidFill>
                <a:latin typeface="Times New Roman" pitchFamily="18" charset="0"/>
              </a:rPr>
              <a:t>Ch 3</a:t>
            </a:r>
            <a:endParaRPr lang="en-US" sz="2500" smtClean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030" name="Line 34"/>
          <p:cNvSpPr>
            <a:spLocks noChangeShapeType="1"/>
          </p:cNvSpPr>
          <p:nvPr userDrawn="1"/>
        </p:nvSpPr>
        <p:spPr bwMode="auto">
          <a:xfrm flipV="1">
            <a:off x="612775" y="0"/>
            <a:ext cx="0" cy="6861175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35"/>
          <p:cNvSpPr>
            <a:spLocks noChangeShapeType="1"/>
          </p:cNvSpPr>
          <p:nvPr userDrawn="1"/>
        </p:nvSpPr>
        <p:spPr bwMode="auto">
          <a:xfrm>
            <a:off x="0" y="6370638"/>
            <a:ext cx="104775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1" name="Text Box 37"/>
          <p:cNvSpPr txBox="1">
            <a:spLocks noChangeArrowheads="1"/>
          </p:cNvSpPr>
          <p:nvPr userDrawn="1"/>
        </p:nvSpPr>
        <p:spPr bwMode="auto">
          <a:xfrm>
            <a:off x="-47625" y="6183313"/>
            <a:ext cx="744538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484188" defTabSz="966788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966788" defTabSz="966788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450975" defTabSz="966788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1935163" defTabSz="966788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3923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8495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3067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7639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sz="1300" dirty="0" smtClean="0">
                <a:solidFill>
                  <a:srgbClr val="99CCFF"/>
                </a:solidFill>
                <a:latin typeface="Times New Roman" pitchFamily="18" charset="0"/>
              </a:rPr>
              <a:t>CSE240</a:t>
            </a:r>
          </a:p>
        </p:txBody>
      </p:sp>
      <p:sp>
        <p:nvSpPr>
          <p:cNvPr id="1034" name="Line 38"/>
          <p:cNvSpPr>
            <a:spLocks noChangeShapeType="1"/>
          </p:cNvSpPr>
          <p:nvPr userDrawn="1"/>
        </p:nvSpPr>
        <p:spPr bwMode="auto">
          <a:xfrm flipV="1">
            <a:off x="8596313" y="0"/>
            <a:ext cx="0" cy="6861175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" name="Line 39"/>
          <p:cNvSpPr>
            <a:spLocks noChangeShapeType="1"/>
          </p:cNvSpPr>
          <p:nvPr userDrawn="1"/>
        </p:nvSpPr>
        <p:spPr bwMode="auto">
          <a:xfrm>
            <a:off x="8355013" y="6289675"/>
            <a:ext cx="83820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" name="Oval 40"/>
          <p:cNvSpPr>
            <a:spLocks noChangeArrowheads="1"/>
          </p:cNvSpPr>
          <p:nvPr userDrawn="1"/>
        </p:nvSpPr>
        <p:spPr bwMode="auto">
          <a:xfrm>
            <a:off x="8677275" y="6289675"/>
            <a:ext cx="403225" cy="403225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Oval 41"/>
          <p:cNvSpPr>
            <a:spLocks noChangeArrowheads="1"/>
          </p:cNvSpPr>
          <p:nvPr userDrawn="1"/>
        </p:nvSpPr>
        <p:spPr bwMode="auto">
          <a:xfrm>
            <a:off x="8677275" y="5888038"/>
            <a:ext cx="403225" cy="401637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Line 42"/>
          <p:cNvSpPr>
            <a:spLocks noChangeShapeType="1"/>
          </p:cNvSpPr>
          <p:nvPr userDrawn="1"/>
        </p:nvSpPr>
        <p:spPr bwMode="auto">
          <a:xfrm>
            <a:off x="49213" y="887413"/>
            <a:ext cx="104775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-100013" y="6451600"/>
            <a:ext cx="758826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484188" defTabSz="966788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966788" defTabSz="966788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450975" defTabSz="966788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1935163" defTabSz="966788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3923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8495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3067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7639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defRPr/>
            </a:pPr>
            <a:fld id="{FAF125FB-500D-483E-890E-931427BD7B15}" type="datetime1">
              <a:rPr lang="en-US" sz="1100" smtClean="0">
                <a:solidFill>
                  <a:schemeClr val="folHlink"/>
                </a:solidFill>
                <a:latin typeface="Times New Roman" pitchFamily="18" charset="0"/>
              </a:rPr>
              <a:pPr algn="r">
                <a:defRPr/>
              </a:pPr>
              <a:t>10/23/2018</a:t>
            </a:fld>
            <a:endParaRPr lang="en-US" sz="1100" smtClean="0">
              <a:solidFill>
                <a:schemeClr val="folHlink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200" b="1">
          <a:solidFill>
            <a:srgbClr val="000080"/>
          </a:solidFill>
          <a:latin typeface="+mj-lt"/>
          <a:ea typeface="+mj-ea"/>
          <a:cs typeface="+mj-cs"/>
        </a:defRPr>
      </a:lvl1pPr>
      <a:lvl2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200" b="1">
          <a:solidFill>
            <a:srgbClr val="000080"/>
          </a:solidFill>
          <a:latin typeface="Times New Roman" pitchFamily="18" charset="0"/>
        </a:defRPr>
      </a:lvl2pPr>
      <a:lvl3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200" b="1">
          <a:solidFill>
            <a:srgbClr val="000080"/>
          </a:solidFill>
          <a:latin typeface="Times New Roman" pitchFamily="18" charset="0"/>
        </a:defRPr>
      </a:lvl3pPr>
      <a:lvl4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200" b="1">
          <a:solidFill>
            <a:srgbClr val="000080"/>
          </a:solidFill>
          <a:latin typeface="Times New Roman" pitchFamily="18" charset="0"/>
        </a:defRPr>
      </a:lvl4pPr>
      <a:lvl5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200" b="1">
          <a:solidFill>
            <a:srgbClr val="000080"/>
          </a:solidFill>
          <a:latin typeface="Times New Roman" pitchFamily="18" charset="0"/>
        </a:defRPr>
      </a:lvl5pPr>
      <a:lvl6pPr marL="8207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200" b="1">
          <a:solidFill>
            <a:srgbClr val="000080"/>
          </a:solidFill>
          <a:latin typeface="Times New Roman" pitchFamily="18" charset="0"/>
        </a:defRPr>
      </a:lvl6pPr>
      <a:lvl7pPr marL="12779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200" b="1">
          <a:solidFill>
            <a:srgbClr val="000080"/>
          </a:solidFill>
          <a:latin typeface="Times New Roman" pitchFamily="18" charset="0"/>
        </a:defRPr>
      </a:lvl7pPr>
      <a:lvl8pPr marL="17351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200" b="1">
          <a:solidFill>
            <a:srgbClr val="000080"/>
          </a:solidFill>
          <a:latin typeface="Times New Roman" pitchFamily="18" charset="0"/>
        </a:defRPr>
      </a:lvl8pPr>
      <a:lvl9pPr marL="21923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200" b="1">
          <a:solidFill>
            <a:srgbClr val="000080"/>
          </a:solidFill>
          <a:latin typeface="Times New Roman" pitchFamily="18" charset="0"/>
        </a:defRPr>
      </a:lvl9pPr>
    </p:titleStyle>
    <p:bodyStyle>
      <a:lvl1pPr marL="363538" indent="-363538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defRPr sz="3400">
          <a:solidFill>
            <a:srgbClr val="000000"/>
          </a:solidFill>
          <a:latin typeface="+mn-lt"/>
          <a:ea typeface="+mn-ea"/>
          <a:cs typeface="+mn-cs"/>
        </a:defRPr>
      </a:lvl1pPr>
      <a:lvl2pPr marL="785813" indent="-301625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§"/>
        <a:defRPr sz="3000">
          <a:solidFill>
            <a:srgbClr val="000000"/>
          </a:solidFill>
          <a:latin typeface="+mn-lt"/>
        </a:defRPr>
      </a:lvl2pPr>
      <a:lvl3pPr marL="1209675" indent="-242888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ZapfDingbats" pitchFamily="82" charset="2"/>
        <a:buChar char="s"/>
        <a:defRPr sz="2500">
          <a:solidFill>
            <a:srgbClr val="000000"/>
          </a:solidFill>
          <a:latin typeface="+mn-lt"/>
        </a:defRPr>
      </a:lvl3pPr>
      <a:lvl4pPr marL="1692275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Char char="•"/>
        <a:defRPr sz="2100">
          <a:solidFill>
            <a:srgbClr val="000000"/>
          </a:solidFill>
          <a:latin typeface="+mn-lt"/>
        </a:defRPr>
      </a:lvl4pPr>
      <a:lvl5pPr marL="21764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5pPr>
      <a:lvl6pPr marL="26336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6pPr>
      <a:lvl7pPr marL="30908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7pPr>
      <a:lvl8pPr marL="35480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8pPr>
      <a:lvl9pPr marL="40052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30"/>
          <p:cNvSpPr>
            <a:spLocks noChangeArrowheads="1"/>
          </p:cNvSpPr>
          <p:nvPr/>
        </p:nvSpPr>
        <p:spPr bwMode="auto">
          <a:xfrm>
            <a:off x="442913" y="2480784"/>
            <a:ext cx="8386762" cy="224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800" b="1" dirty="0">
                <a:solidFill>
                  <a:schemeClr val="accent2"/>
                </a:solidFill>
              </a:rPr>
              <a:t>Chapter 3</a:t>
            </a:r>
          </a:p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800" b="1" dirty="0">
                <a:solidFill>
                  <a:schemeClr val="accent2"/>
                </a:solidFill>
              </a:rPr>
              <a:t>Object-Oriented Language C</a:t>
            </a:r>
            <a:r>
              <a:rPr lang="en-US" sz="3800" b="1" dirty="0" smtClean="0">
                <a:solidFill>
                  <a:schemeClr val="accent2"/>
                </a:solidFill>
              </a:rPr>
              <a:t>++</a:t>
            </a:r>
          </a:p>
        </p:txBody>
      </p:sp>
      <p:sp>
        <p:nvSpPr>
          <p:cNvPr id="2052" name="Rectangle 132"/>
          <p:cNvSpPr>
            <a:spLocks noChangeArrowheads="1"/>
          </p:cNvSpPr>
          <p:nvPr/>
        </p:nvSpPr>
        <p:spPr bwMode="auto">
          <a:xfrm>
            <a:off x="725488" y="1057696"/>
            <a:ext cx="7821612" cy="11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95000"/>
              </a:lnSpc>
              <a:spcBef>
                <a:spcPct val="20000"/>
              </a:spcBef>
            </a:pPr>
            <a:r>
              <a:rPr lang="en-GB" altLang="en-US" sz="2100" b="1" i="1" dirty="0">
                <a:solidFill>
                  <a:srgbClr val="280099"/>
                </a:solidFill>
              </a:rPr>
              <a:t>CSE240</a:t>
            </a:r>
          </a:p>
          <a:p>
            <a:pPr marL="363538" indent="-363538" algn="ctr" defTabSz="966788">
              <a:lnSpc>
                <a:spcPct val="95000"/>
              </a:lnSpc>
              <a:spcBef>
                <a:spcPct val="20000"/>
              </a:spcBef>
            </a:pPr>
            <a:r>
              <a:rPr lang="en-GB" altLang="en-US" sz="3000" b="1" i="1" dirty="0">
                <a:solidFill>
                  <a:srgbClr val="280099"/>
                </a:solidFill>
              </a:rPr>
              <a:t>Introduction to</a:t>
            </a:r>
            <a:r>
              <a:rPr lang="en-US" altLang="en-US" sz="3000" b="1" i="1" dirty="0">
                <a:solidFill>
                  <a:srgbClr val="280099"/>
                </a:solidFill>
              </a:rPr>
              <a:t> </a:t>
            </a:r>
            <a:r>
              <a:rPr lang="en-GB" altLang="en-US" sz="3000" b="1" i="1" dirty="0">
                <a:solidFill>
                  <a:srgbClr val="280099"/>
                </a:solidFill>
              </a:rPr>
              <a:t>Programming Languages</a:t>
            </a:r>
            <a:r>
              <a:rPr lang="en-GB" altLang="en-US" sz="2100" b="1" i="1" dirty="0">
                <a:solidFill>
                  <a:srgbClr val="280099"/>
                </a:solidFill>
              </a:rPr>
              <a:t> </a:t>
            </a:r>
            <a:endParaRPr lang="en-US" altLang="en-US" sz="2100" b="1" i="1" dirty="0">
              <a:solidFill>
                <a:srgbClr val="280099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7981" y="269875"/>
            <a:ext cx="5996781" cy="514083"/>
            <a:chOff x="381000" y="421716"/>
            <a:chExt cx="5996781" cy="514083"/>
          </a:xfrm>
        </p:grpSpPr>
        <p:pic>
          <p:nvPicPr>
            <p:cNvPr id="10" name="Picture 9" descr="School of Computing, Informatics, and Decision Systems Engineer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3866" y="421716"/>
              <a:ext cx="3663915" cy="435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421716"/>
              <a:ext cx="2143125" cy="514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" name="Picture 2" descr="http://www.public.asu.edu/~ychen10/images/IntroPlCov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106" y="3716652"/>
            <a:ext cx="2407493" cy="3141089"/>
          </a:xfrm>
          <a:prstGeom prst="rect">
            <a:avLst/>
          </a:prstGeom>
          <a:noFill/>
          <a:ln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eft Arrow 1"/>
          <p:cNvSpPr/>
          <p:nvPr/>
        </p:nvSpPr>
        <p:spPr bwMode="auto">
          <a:xfrm>
            <a:off x="5900469" y="5345432"/>
            <a:ext cx="241300" cy="304800"/>
          </a:xfrm>
          <a:prstGeom prst="lef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725488" y="806450"/>
            <a:ext cx="8418512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>
            <a:spAutoFit/>
          </a:bodyPr>
          <a:lstStyle/>
          <a:p>
            <a:pPr defTabSz="966788">
              <a:tabLst>
                <a:tab pos="635000" algn="l"/>
              </a:tabLst>
            </a:pPr>
            <a:r>
              <a:rPr lang="en-US">
                <a:latin typeface="Arial" pitchFamily="34" charset="0"/>
              </a:rPr>
              <a:t>class </a:t>
            </a:r>
            <a:r>
              <a:rPr lang="en-US" b="1">
                <a:latin typeface="Arial" pitchFamily="34" charset="0"/>
              </a:rPr>
              <a:t>Queue</a:t>
            </a:r>
            <a:r>
              <a:rPr lang="en-US">
                <a:latin typeface="Arial" pitchFamily="34" charset="0"/>
              </a:rPr>
              <a:t> {		</a:t>
            </a:r>
          </a:p>
          <a:p>
            <a:pPr defTabSz="966788">
              <a:tabLst>
                <a:tab pos="635000" algn="l"/>
              </a:tabLst>
            </a:pPr>
            <a:r>
              <a:rPr lang="en-US">
                <a:latin typeface="Arial" pitchFamily="34" charset="0"/>
              </a:rPr>
              <a:t>private:		</a:t>
            </a:r>
          </a:p>
          <a:p>
            <a:pPr defTabSz="966788">
              <a:tabLst>
                <a:tab pos="635000" algn="l"/>
              </a:tabLst>
            </a:pPr>
            <a:r>
              <a:rPr lang="en-US">
                <a:latin typeface="Arial" pitchFamily="34" charset="0"/>
              </a:rPr>
              <a:t>	int queue_size;</a:t>
            </a:r>
          </a:p>
          <a:p>
            <a:pPr defTabSz="966788">
              <a:tabLst>
                <a:tab pos="635000" algn="l"/>
              </a:tabLst>
            </a:pPr>
            <a:r>
              <a:rPr lang="en-US">
                <a:latin typeface="Arial" pitchFamily="34" charset="0"/>
              </a:rPr>
              <a:t>protected:	</a:t>
            </a:r>
          </a:p>
          <a:p>
            <a:pPr defTabSz="966788">
              <a:tabLst>
                <a:tab pos="635000" algn="l"/>
              </a:tabLst>
            </a:pPr>
            <a:r>
              <a:rPr lang="en-US">
                <a:latin typeface="Arial" pitchFamily="34" charset="0"/>
              </a:rPr>
              <a:t>	int *buffer;	int front;	int rear; 	</a:t>
            </a:r>
          </a:p>
          <a:p>
            <a:pPr defTabSz="966788">
              <a:tabLst>
                <a:tab pos="635000" algn="l"/>
              </a:tabLst>
            </a:pPr>
            <a:r>
              <a:rPr lang="en-US">
                <a:latin typeface="Arial" pitchFamily="34" charset="0"/>
              </a:rPr>
              <a:t>public:		</a:t>
            </a:r>
          </a:p>
          <a:p>
            <a:pPr defTabSz="966788">
              <a:tabLst>
                <a:tab pos="635000" algn="l"/>
              </a:tabLst>
            </a:pPr>
            <a:r>
              <a:rPr lang="en-US">
                <a:latin typeface="Arial" pitchFamily="34" charset="0"/>
              </a:rPr>
              <a:t>	</a:t>
            </a:r>
            <a:r>
              <a:rPr lang="en-US">
                <a:solidFill>
                  <a:schemeClr val="accent2"/>
                </a:solidFill>
                <a:latin typeface="Arial" pitchFamily="34" charset="0"/>
              </a:rPr>
              <a:t>void enqueue(int v) {	// add an element</a:t>
            </a:r>
          </a:p>
          <a:p>
            <a:pPr defTabSz="966788">
              <a:tabLst>
                <a:tab pos="635000" algn="l"/>
              </a:tabLst>
            </a:pPr>
            <a:r>
              <a:rPr lang="en-US">
                <a:solidFill>
                  <a:schemeClr val="accent2"/>
                </a:solidFill>
                <a:latin typeface="Arial" pitchFamily="34" charset="0"/>
              </a:rPr>
              <a:t>		if (rear &lt; queue_size)</a:t>
            </a:r>
          </a:p>
          <a:p>
            <a:pPr defTabSz="966788">
              <a:tabLst>
                <a:tab pos="635000" algn="l"/>
              </a:tabLst>
            </a:pPr>
            <a:r>
              <a:rPr lang="en-US">
                <a:solidFill>
                  <a:schemeClr val="accent2"/>
                </a:solidFill>
                <a:latin typeface="Arial" pitchFamily="34" charset="0"/>
              </a:rPr>
              <a:t>			buffer[rear++] = v;</a:t>
            </a:r>
          </a:p>
          <a:p>
            <a:pPr defTabSz="966788">
              <a:tabLst>
                <a:tab pos="635000" algn="l"/>
              </a:tabLst>
            </a:pPr>
            <a:r>
              <a:rPr lang="en-US">
                <a:solidFill>
                  <a:schemeClr val="accent2"/>
                </a:solidFill>
                <a:latin typeface="Arial" pitchFamily="34" charset="0"/>
              </a:rPr>
              <a:t>		else</a:t>
            </a:r>
          </a:p>
          <a:p>
            <a:pPr defTabSz="966788">
              <a:tabLst>
                <a:tab pos="635000" algn="l"/>
              </a:tabLst>
            </a:pPr>
            <a:r>
              <a:rPr lang="en-US">
                <a:solidFill>
                  <a:schemeClr val="accent2"/>
                </a:solidFill>
                <a:latin typeface="Arial" pitchFamily="34" charset="0"/>
              </a:rPr>
              <a:t>			if (compact())</a:t>
            </a:r>
          </a:p>
          <a:p>
            <a:pPr defTabSz="966788">
              <a:tabLst>
                <a:tab pos="635000" algn="l"/>
              </a:tabLst>
            </a:pPr>
            <a:r>
              <a:rPr lang="en-US">
                <a:solidFill>
                  <a:schemeClr val="accent2"/>
                </a:solidFill>
                <a:latin typeface="Arial" pitchFamily="34" charset="0"/>
              </a:rPr>
              <a:t>				buffer[rear++] = v;</a:t>
            </a:r>
          </a:p>
          <a:p>
            <a:pPr defTabSz="966788">
              <a:tabLst>
                <a:tab pos="635000" algn="l"/>
              </a:tabLst>
            </a:pPr>
            <a:r>
              <a:rPr lang="en-US">
                <a:solidFill>
                  <a:schemeClr val="accent2"/>
                </a:solidFill>
                <a:latin typeface="Arial" pitchFamily="34" charset="0"/>
              </a:rPr>
              <a:t>	}</a:t>
            </a:r>
          </a:p>
          <a:p>
            <a:pPr defTabSz="966788">
              <a:tabLst>
                <a:tab pos="635000" algn="l"/>
              </a:tabLst>
            </a:pPr>
            <a:r>
              <a:rPr lang="en-US">
                <a:latin typeface="Arial" pitchFamily="34" charset="0"/>
              </a:rPr>
              <a:t>	</a:t>
            </a:r>
            <a:r>
              <a:rPr lang="en-US">
                <a:solidFill>
                  <a:srgbClr val="CC3300"/>
                </a:solidFill>
                <a:latin typeface="Arial" pitchFamily="34" charset="0"/>
              </a:rPr>
              <a:t>bool compact(void);</a:t>
            </a:r>
            <a:r>
              <a:rPr lang="en-US">
                <a:latin typeface="Arial" pitchFamily="34" charset="0"/>
              </a:rPr>
              <a:t>	// implementation outside class</a:t>
            </a:r>
          </a:p>
          <a:p>
            <a:pPr defTabSz="966788">
              <a:tabLst>
                <a:tab pos="635000" algn="l"/>
              </a:tabLst>
            </a:pPr>
            <a:r>
              <a:rPr lang="en-US">
                <a:latin typeface="Arial" pitchFamily="34" charset="0"/>
              </a:rPr>
              <a:t>};	</a:t>
            </a:r>
            <a:endParaRPr lang="en-GB">
              <a:latin typeface="Arial" pitchFamily="34" charset="0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71513" y="161925"/>
            <a:ext cx="7796212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>
                <a:solidFill>
                  <a:schemeClr val="accent2"/>
                </a:solidFill>
                <a:cs typeface="Times New Roman" pitchFamily="18" charset="0"/>
              </a:rPr>
              <a:t>Place a member function in the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ChangeArrowheads="1"/>
          </p:cNvSpPr>
          <p:nvPr/>
        </p:nvSpPr>
        <p:spPr bwMode="auto">
          <a:xfrm>
            <a:off x="725488" y="806450"/>
            <a:ext cx="7983537" cy="197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>
            <a:spAutoFit/>
          </a:bodyPr>
          <a:lstStyle/>
          <a:p>
            <a:pPr defTabSz="966788">
              <a:lnSpc>
                <a:spcPct val="110000"/>
              </a:lnSpc>
              <a:tabLst>
                <a:tab pos="1687513" algn="l"/>
              </a:tabLst>
            </a:pPr>
            <a:r>
              <a:rPr lang="en-US" sz="2800" dirty="0">
                <a:cs typeface="Times New Roman" pitchFamily="18" charset="0"/>
              </a:rPr>
              <a:t>Scope Resolution Operator </a:t>
            </a:r>
          </a:p>
          <a:p>
            <a:pPr algn="ctr" defTabSz="966788">
              <a:lnSpc>
                <a:spcPct val="110000"/>
              </a:lnSpc>
              <a:tabLst>
                <a:tab pos="1687513" algn="l"/>
              </a:tabLst>
            </a:pPr>
            <a:r>
              <a:rPr lang="en-US" sz="2800" dirty="0">
                <a:latin typeface="Arial" pitchFamily="34" charset="0"/>
                <a:cs typeface="Times New Roman" pitchFamily="18" charset="0"/>
              </a:rPr>
              <a:t>type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Arial" pitchFamily="34" charset="0"/>
                <a:cs typeface="Times New Roman" pitchFamily="18" charset="0"/>
              </a:rPr>
              <a:t>class_name</a:t>
            </a:r>
            <a:r>
              <a:rPr lang="en-US" sz="2800" dirty="0">
                <a:solidFill>
                  <a:srgbClr val="0033CC"/>
                </a:solidFill>
                <a:latin typeface="Arial" pitchFamily="34" charset="0"/>
                <a:cs typeface="Times New Roman" pitchFamily="18" charset="0"/>
              </a:rPr>
              <a:t>::</a:t>
            </a:r>
            <a:r>
              <a:rPr lang="en-US" sz="2800" dirty="0" err="1">
                <a:latin typeface="Arial" pitchFamily="34" charset="0"/>
                <a:cs typeface="Times New Roman" pitchFamily="18" charset="0"/>
              </a:rPr>
              <a:t>function_name</a:t>
            </a:r>
            <a:endParaRPr lang="en-US" sz="2800" dirty="0">
              <a:latin typeface="Arial" pitchFamily="34" charset="0"/>
              <a:cs typeface="Times New Roman" pitchFamily="18" charset="0"/>
            </a:endParaRPr>
          </a:p>
          <a:p>
            <a:pPr algn="just" defTabSz="966788">
              <a:lnSpc>
                <a:spcPct val="110000"/>
              </a:lnSpc>
              <a:tabLst>
                <a:tab pos="1687513" algn="l"/>
              </a:tabLst>
            </a:pPr>
            <a:r>
              <a:rPr lang="en-US" sz="2800" dirty="0">
                <a:cs typeface="Times New Roman" pitchFamily="18" charset="0"/>
              </a:rPr>
              <a:t>If implementation of member functions are separated from class, SRO is used.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671513" y="161925"/>
            <a:ext cx="7796212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>
                <a:solidFill>
                  <a:schemeClr val="accent2"/>
                </a:solidFill>
                <a:cs typeface="Times New Roman" pitchFamily="18" charset="0"/>
              </a:rPr>
              <a:t>Scope Resolution Operator</a:t>
            </a:r>
          </a:p>
        </p:txBody>
      </p:sp>
      <p:sp>
        <p:nvSpPr>
          <p:cNvPr id="10244" name="Rectangle 6"/>
          <p:cNvSpPr>
            <a:spLocks noChangeArrowheads="1"/>
          </p:cNvSpPr>
          <p:nvPr/>
        </p:nvSpPr>
        <p:spPr bwMode="auto">
          <a:xfrm>
            <a:off x="838200" y="3048000"/>
            <a:ext cx="7983538" cy="3791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>
            <a:spAutoFit/>
          </a:bodyPr>
          <a:lstStyle/>
          <a:p>
            <a:pPr defTabSz="966788">
              <a:tabLst>
                <a:tab pos="1687513" algn="l"/>
              </a:tabLst>
            </a:pPr>
            <a:r>
              <a:rPr lang="en-US" dirty="0">
                <a:latin typeface="Arial" pitchFamily="34" charset="0"/>
              </a:rPr>
              <a:t>class </a:t>
            </a:r>
            <a:r>
              <a:rPr lang="en-US" b="1" dirty="0">
                <a:latin typeface="Arial" pitchFamily="34" charset="0"/>
              </a:rPr>
              <a:t>Queue</a:t>
            </a:r>
            <a:r>
              <a:rPr lang="en-US" dirty="0">
                <a:latin typeface="Arial" pitchFamily="34" charset="0"/>
              </a:rPr>
              <a:t> {		</a:t>
            </a:r>
          </a:p>
          <a:p>
            <a:pPr defTabSz="966788">
              <a:tabLst>
                <a:tab pos="1687513" algn="l"/>
              </a:tabLst>
            </a:pPr>
            <a:r>
              <a:rPr lang="en-US" dirty="0">
                <a:latin typeface="Arial" pitchFamily="34" charset="0"/>
              </a:rPr>
              <a:t>private:	...</a:t>
            </a:r>
          </a:p>
          <a:p>
            <a:pPr defTabSz="966788">
              <a:tabLst>
                <a:tab pos="1687513" algn="l"/>
              </a:tabLst>
            </a:pPr>
            <a:r>
              <a:rPr lang="en-US" dirty="0">
                <a:latin typeface="Arial" pitchFamily="34" charset="0"/>
              </a:rPr>
              <a:t>protected:	... 	</a:t>
            </a:r>
          </a:p>
          <a:p>
            <a:pPr defTabSz="966788">
              <a:tabLst>
                <a:tab pos="1687513" algn="l"/>
              </a:tabLst>
            </a:pPr>
            <a:r>
              <a:rPr lang="en-US" dirty="0">
                <a:latin typeface="Arial" pitchFamily="34" charset="0"/>
              </a:rPr>
              <a:t>public:		</a:t>
            </a:r>
          </a:p>
          <a:p>
            <a:pPr defTabSz="966788">
              <a:tabLst>
                <a:tab pos="1687513" algn="l"/>
              </a:tabLst>
            </a:pPr>
            <a:r>
              <a:rPr lang="en-US" dirty="0">
                <a:latin typeface="Arial" pitchFamily="34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...</a:t>
            </a:r>
          </a:p>
          <a:p>
            <a:pPr defTabSz="966788">
              <a:tabLst>
                <a:tab pos="1687513" algn="l"/>
              </a:tabLst>
            </a:pPr>
            <a:r>
              <a:rPr lang="en-US" dirty="0">
                <a:latin typeface="Arial" pitchFamily="34" charset="0"/>
              </a:rPr>
              <a:t>	</a:t>
            </a:r>
            <a:r>
              <a:rPr lang="en-US" dirty="0">
                <a:solidFill>
                  <a:srgbClr val="CC3300"/>
                </a:solidFill>
                <a:latin typeface="Arial" pitchFamily="34" charset="0"/>
              </a:rPr>
              <a:t>bool compact(void);</a:t>
            </a:r>
            <a:r>
              <a:rPr lang="en-US" dirty="0">
                <a:latin typeface="Arial" pitchFamily="34" charset="0"/>
              </a:rPr>
              <a:t>	// implementation </a:t>
            </a:r>
            <a:endParaRPr lang="en-US" dirty="0" smtClean="0">
              <a:latin typeface="Arial" pitchFamily="34" charset="0"/>
            </a:endParaRPr>
          </a:p>
          <a:p>
            <a:pPr defTabSz="966788">
              <a:tabLst>
                <a:tab pos="1687513" algn="l"/>
              </a:tabLst>
            </a:pPr>
            <a:r>
              <a:rPr lang="en-US" dirty="0">
                <a:latin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</a:rPr>
              <a:t>				// outside </a:t>
            </a:r>
            <a:r>
              <a:rPr lang="en-US" dirty="0">
                <a:latin typeface="Arial" pitchFamily="34" charset="0"/>
              </a:rPr>
              <a:t>class</a:t>
            </a:r>
          </a:p>
          <a:p>
            <a:pPr defTabSz="966788">
              <a:tabLst>
                <a:tab pos="1687513" algn="l"/>
              </a:tabLst>
            </a:pPr>
            <a:r>
              <a:rPr lang="en-US" dirty="0">
                <a:latin typeface="Arial" pitchFamily="34" charset="0"/>
              </a:rPr>
              <a:t>};</a:t>
            </a:r>
          </a:p>
          <a:p>
            <a:pPr defTabSz="966788">
              <a:tabLst>
                <a:tab pos="1687513" algn="l"/>
              </a:tabLst>
            </a:pPr>
            <a:r>
              <a:rPr lang="en-US" dirty="0">
                <a:latin typeface="Arial" pitchFamily="34" charset="0"/>
              </a:rPr>
              <a:t>...</a:t>
            </a:r>
          </a:p>
          <a:p>
            <a:pPr defTabSz="966788">
              <a:tabLst>
                <a:tab pos="1687513" algn="l"/>
              </a:tabLst>
            </a:pPr>
            <a:r>
              <a:rPr lang="en-US" dirty="0">
                <a:solidFill>
                  <a:srgbClr val="CC3300"/>
                </a:solidFill>
                <a:latin typeface="Arial" pitchFamily="34" charset="0"/>
              </a:rPr>
              <a:t>bool </a:t>
            </a:r>
            <a:r>
              <a:rPr lang="en-US" dirty="0">
                <a:solidFill>
                  <a:srgbClr val="0033CC"/>
                </a:solidFill>
                <a:latin typeface="Arial" pitchFamily="34" charset="0"/>
              </a:rPr>
              <a:t>Queue::</a:t>
            </a:r>
            <a:r>
              <a:rPr lang="en-US" dirty="0">
                <a:solidFill>
                  <a:srgbClr val="CC3300"/>
                </a:solidFill>
                <a:latin typeface="Arial" pitchFamily="34" charset="0"/>
              </a:rPr>
              <a:t>compact(void) { ... implementation ... }</a:t>
            </a:r>
            <a:endParaRPr lang="en-GB" dirty="0">
              <a:solidFill>
                <a:srgbClr val="CC3300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725488" y="987425"/>
            <a:ext cx="7983537" cy="5379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>
            <a:spAutoFit/>
          </a:bodyPr>
          <a:lstStyle/>
          <a:p>
            <a:pPr defTabSz="966788">
              <a:lnSpc>
                <a:spcPct val="110000"/>
              </a:lnSpc>
              <a:tabLst>
                <a:tab pos="1687513" algn="l"/>
              </a:tabLst>
            </a:pPr>
            <a:r>
              <a:rPr lang="en-US" dirty="0">
                <a:latin typeface="Arial" pitchFamily="34" charset="0"/>
              </a:rPr>
              <a:t>bool </a:t>
            </a:r>
            <a:r>
              <a:rPr lang="en-US" dirty="0">
                <a:solidFill>
                  <a:srgbClr val="0033CC"/>
                </a:solidFill>
                <a:latin typeface="Arial" pitchFamily="34" charset="0"/>
              </a:rPr>
              <a:t>Queue::</a:t>
            </a:r>
            <a:r>
              <a:rPr lang="en-US" dirty="0">
                <a:latin typeface="Arial" pitchFamily="34" charset="0"/>
              </a:rPr>
              <a:t>compact(void)  {	// using SRO</a:t>
            </a:r>
          </a:p>
          <a:p>
            <a:pPr defTabSz="966788">
              <a:lnSpc>
                <a:spcPct val="110000"/>
              </a:lnSpc>
              <a:tabLst>
                <a:tab pos="1687513" algn="l"/>
              </a:tabLst>
            </a:pPr>
            <a:r>
              <a:rPr lang="en-US" dirty="0">
                <a:latin typeface="Arial" pitchFamily="34" charset="0"/>
              </a:rPr>
              <a:t>	if (front == 0) {</a:t>
            </a:r>
          </a:p>
          <a:p>
            <a:pPr defTabSz="966788">
              <a:lnSpc>
                <a:spcPct val="110000"/>
              </a:lnSpc>
              <a:tabLst>
                <a:tab pos="1687513" algn="l"/>
              </a:tabLst>
            </a:pPr>
            <a:r>
              <a:rPr lang="en-US" dirty="0">
                <a:latin typeface="Arial" pitchFamily="34" charset="0"/>
              </a:rPr>
              <a:t>		cout&lt;&lt;"Error: Queue overflow"&lt;&lt;</a:t>
            </a:r>
            <a:r>
              <a:rPr lang="en-US" dirty="0" err="1">
                <a:latin typeface="Arial" pitchFamily="34" charset="0"/>
              </a:rPr>
              <a:t>endl</a:t>
            </a:r>
            <a:r>
              <a:rPr lang="en-US" dirty="0">
                <a:latin typeface="Arial" pitchFamily="34" charset="0"/>
              </a:rPr>
              <a:t>;</a:t>
            </a:r>
          </a:p>
          <a:p>
            <a:pPr defTabSz="966788">
              <a:lnSpc>
                <a:spcPct val="110000"/>
              </a:lnSpc>
              <a:tabLst>
                <a:tab pos="1687513" algn="l"/>
              </a:tabLst>
            </a:pPr>
            <a:r>
              <a:rPr lang="en-US" dirty="0">
                <a:latin typeface="Arial" pitchFamily="34" charset="0"/>
              </a:rPr>
              <a:t>		return false;</a:t>
            </a:r>
          </a:p>
          <a:p>
            <a:pPr defTabSz="966788">
              <a:lnSpc>
                <a:spcPct val="110000"/>
              </a:lnSpc>
              <a:tabLst>
                <a:tab pos="1687513" algn="l"/>
              </a:tabLst>
            </a:pPr>
            <a:r>
              <a:rPr lang="en-US" dirty="0">
                <a:latin typeface="Arial" pitchFamily="34" charset="0"/>
              </a:rPr>
              <a:t>	}</a:t>
            </a:r>
          </a:p>
          <a:p>
            <a:pPr defTabSz="966788">
              <a:lnSpc>
                <a:spcPct val="110000"/>
              </a:lnSpc>
              <a:tabLst>
                <a:tab pos="1687513" algn="l"/>
              </a:tabLst>
            </a:pPr>
            <a:r>
              <a:rPr lang="en-US" dirty="0">
                <a:latin typeface="Arial" pitchFamily="34" charset="0"/>
              </a:rPr>
              <a:t>	else {</a:t>
            </a:r>
          </a:p>
          <a:p>
            <a:pPr defTabSz="966788">
              <a:lnSpc>
                <a:spcPct val="110000"/>
              </a:lnSpc>
              <a:tabLst>
                <a:tab pos="1687513" algn="l"/>
              </a:tabLst>
            </a:pPr>
            <a:r>
              <a:rPr lang="en-US" dirty="0">
                <a:latin typeface="Arial" pitchFamily="34" charset="0"/>
              </a:rPr>
              <a:t>		for (</a:t>
            </a:r>
            <a:r>
              <a:rPr lang="en-US" dirty="0" err="1">
                <a:latin typeface="Arial" pitchFamily="34" charset="0"/>
              </a:rPr>
              <a:t>int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=0; 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&lt;rear-front; 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++)</a:t>
            </a:r>
          </a:p>
          <a:p>
            <a:pPr defTabSz="966788">
              <a:lnSpc>
                <a:spcPct val="110000"/>
              </a:lnSpc>
              <a:tabLst>
                <a:tab pos="1687513" algn="l"/>
              </a:tabLst>
            </a:pPr>
            <a:r>
              <a:rPr lang="en-US" dirty="0">
                <a:latin typeface="Arial" pitchFamily="34" charset="0"/>
              </a:rPr>
              <a:t>			buffer[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] = buffer[</a:t>
            </a:r>
            <a:r>
              <a:rPr lang="en-US" dirty="0" err="1">
                <a:latin typeface="Arial" pitchFamily="34" charset="0"/>
              </a:rPr>
              <a:t>i+front</a:t>
            </a:r>
            <a:r>
              <a:rPr lang="en-US" dirty="0">
                <a:latin typeface="Arial" pitchFamily="34" charset="0"/>
              </a:rPr>
              <a:t>];</a:t>
            </a:r>
          </a:p>
          <a:p>
            <a:pPr defTabSz="966788">
              <a:lnSpc>
                <a:spcPct val="110000"/>
              </a:lnSpc>
              <a:tabLst>
                <a:tab pos="1687513" algn="l"/>
              </a:tabLst>
            </a:pPr>
            <a:r>
              <a:rPr lang="en-US" dirty="0">
                <a:latin typeface="Arial" pitchFamily="34" charset="0"/>
              </a:rPr>
              <a:t>		rear = rear - front;</a:t>
            </a:r>
          </a:p>
          <a:p>
            <a:pPr defTabSz="966788">
              <a:lnSpc>
                <a:spcPct val="110000"/>
              </a:lnSpc>
              <a:tabLst>
                <a:tab pos="1687513" algn="l"/>
              </a:tabLst>
            </a:pPr>
            <a:r>
              <a:rPr lang="en-US" dirty="0">
                <a:latin typeface="Arial" pitchFamily="34" charset="0"/>
              </a:rPr>
              <a:t>		front = 0;</a:t>
            </a:r>
          </a:p>
          <a:p>
            <a:pPr defTabSz="966788">
              <a:lnSpc>
                <a:spcPct val="110000"/>
              </a:lnSpc>
              <a:tabLst>
                <a:tab pos="1687513" algn="l"/>
              </a:tabLst>
            </a:pPr>
            <a:r>
              <a:rPr lang="en-US" dirty="0">
                <a:latin typeface="Arial" pitchFamily="34" charset="0"/>
              </a:rPr>
              <a:t>		return true;</a:t>
            </a:r>
          </a:p>
          <a:p>
            <a:pPr defTabSz="966788">
              <a:lnSpc>
                <a:spcPct val="110000"/>
              </a:lnSpc>
              <a:tabLst>
                <a:tab pos="1687513" algn="l"/>
              </a:tabLst>
            </a:pPr>
            <a:r>
              <a:rPr lang="en-US" dirty="0">
                <a:latin typeface="Arial" pitchFamily="34" charset="0"/>
              </a:rPr>
              <a:t>	}</a:t>
            </a:r>
          </a:p>
          <a:p>
            <a:pPr defTabSz="966788">
              <a:lnSpc>
                <a:spcPct val="110000"/>
              </a:lnSpc>
              <a:tabLst>
                <a:tab pos="1687513" algn="l"/>
              </a:tabLst>
            </a:pPr>
            <a:r>
              <a:rPr lang="en-US" dirty="0">
                <a:latin typeface="Arial" pitchFamily="34" charset="0"/>
              </a:rPr>
              <a:t>} </a:t>
            </a:r>
            <a:endParaRPr lang="en-GB" dirty="0">
              <a:latin typeface="Arial" pitchFamily="34" charset="0"/>
            </a:endParaRPr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671513" y="161925"/>
            <a:ext cx="7796212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>
                <a:solidFill>
                  <a:schemeClr val="accent2"/>
                </a:solidFill>
                <a:cs typeface="Times New Roman" pitchFamily="18" charset="0"/>
              </a:rPr>
              <a:t>Scope Resolution Operator (Example)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2362200" y="987425"/>
            <a:ext cx="228600" cy="53657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8" presetClass="emph" presetSubtype="0" fill="hold" grpId="1" nodeType="afterEffect">
                                  <p:stCondLst>
                                    <p:cond delay="1250"/>
                                  </p:stCondLst>
                                  <p:childTnLst>
                                    <p:animRot by="21600000">
                                      <p:cBhvr>
                                        <p:cTn id="12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533400" y="161925"/>
            <a:ext cx="8091488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Another Example: Time Class, 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565150" y="887413"/>
            <a:ext cx="8224838" cy="573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>
            <a:spAutoFit/>
          </a:bodyPr>
          <a:lstStyle/>
          <a:p>
            <a:pPr marL="484188" indent="-484188" algn="just" defTabSz="966788">
              <a:lnSpc>
                <a:spcPct val="120000"/>
              </a:lnSpc>
              <a:tabLst>
                <a:tab pos="3144838" algn="l"/>
                <a:tab pos="3949700" algn="l"/>
                <a:tab pos="6113463" algn="l"/>
                <a:tab pos="7443788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#include &lt;</a:t>
            </a:r>
            <a:r>
              <a:rPr lang="en-US" sz="2500" dirty="0" err="1">
                <a:latin typeface="Arial" pitchFamily="34" charset="0"/>
                <a:cs typeface="Times New Roman" pitchFamily="18" charset="0"/>
              </a:rPr>
              <a:t>iostream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&gt;</a:t>
            </a:r>
          </a:p>
          <a:p>
            <a:pPr marL="484188" indent="-484188" algn="just" defTabSz="966788">
              <a:lnSpc>
                <a:spcPct val="120000"/>
              </a:lnSpc>
              <a:tabLst>
                <a:tab pos="3144838" algn="l"/>
                <a:tab pos="3949700" algn="l"/>
                <a:tab pos="6113463" algn="l"/>
                <a:tab pos="7443788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using namespace </a:t>
            </a:r>
            <a:r>
              <a:rPr lang="en-US" sz="2500" dirty="0" err="1">
                <a:latin typeface="Arial" pitchFamily="34" charset="0"/>
                <a:cs typeface="Times New Roman" pitchFamily="18" charset="0"/>
              </a:rPr>
              <a:t>std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;</a:t>
            </a:r>
          </a:p>
          <a:p>
            <a:pPr marL="484188" indent="-484188" algn="just" defTabSz="966788">
              <a:lnSpc>
                <a:spcPct val="160000"/>
              </a:lnSpc>
              <a:tabLst>
                <a:tab pos="3144838" algn="l"/>
                <a:tab pos="3949700" algn="l"/>
                <a:tab pos="6113463" algn="l"/>
                <a:tab pos="7443788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class Time {</a:t>
            </a:r>
          </a:p>
          <a:p>
            <a:pPr marL="484188" indent="-484188" algn="just" defTabSz="966788">
              <a:lnSpc>
                <a:spcPct val="120000"/>
              </a:lnSpc>
              <a:tabLst>
                <a:tab pos="3144838" algn="l"/>
                <a:tab pos="3949700" algn="l"/>
                <a:tab pos="6113463" algn="l"/>
                <a:tab pos="7443788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public:</a:t>
            </a:r>
          </a:p>
          <a:p>
            <a:pPr marL="484188" indent="-484188" algn="just" defTabSz="966788">
              <a:lnSpc>
                <a:spcPct val="120000"/>
              </a:lnSpc>
              <a:tabLst>
                <a:tab pos="3144838" algn="l"/>
                <a:tab pos="3949700" algn="l"/>
                <a:tab pos="6113463" algn="l"/>
                <a:tab pos="7443788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	Time();                        	// constructor</a:t>
            </a:r>
          </a:p>
          <a:p>
            <a:pPr marL="484188" indent="-484188" algn="just" defTabSz="966788">
              <a:lnSpc>
                <a:spcPct val="120000"/>
              </a:lnSpc>
              <a:tabLst>
                <a:tab pos="3144838" algn="l"/>
                <a:tab pos="3949700" algn="l"/>
                <a:tab pos="6113463" algn="l"/>
                <a:tab pos="7443788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	void </a:t>
            </a:r>
            <a:r>
              <a:rPr lang="en-US" sz="2500" dirty="0" err="1">
                <a:latin typeface="Arial" pitchFamily="34" charset="0"/>
                <a:cs typeface="Times New Roman" pitchFamily="18" charset="0"/>
              </a:rPr>
              <a:t>setTime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( </a:t>
            </a:r>
            <a:r>
              <a:rPr lang="en-US" sz="2500" dirty="0" err="1">
                <a:latin typeface="Arial" pitchFamily="34" charset="0"/>
                <a:cs typeface="Times New Roman" pitchFamily="18" charset="0"/>
              </a:rPr>
              <a:t>int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2500" dirty="0" err="1">
                <a:latin typeface="Arial" pitchFamily="34" charset="0"/>
                <a:cs typeface="Times New Roman" pitchFamily="18" charset="0"/>
              </a:rPr>
              <a:t>int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 ); 	// set hour, minute</a:t>
            </a:r>
          </a:p>
          <a:p>
            <a:pPr marL="484188" indent="-484188" algn="just" defTabSz="966788">
              <a:lnSpc>
                <a:spcPct val="120000"/>
              </a:lnSpc>
              <a:tabLst>
                <a:tab pos="3144838" algn="l"/>
                <a:tab pos="3949700" algn="l"/>
                <a:tab pos="6113463" algn="l"/>
                <a:tab pos="7443788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	void </a:t>
            </a:r>
            <a:r>
              <a:rPr lang="en-US" sz="2500" dirty="0" err="1">
                <a:latin typeface="Arial" pitchFamily="34" charset="0"/>
                <a:cs typeface="Times New Roman" pitchFamily="18" charset="0"/>
              </a:rPr>
              <a:t>printMilitary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();   	// print military time format</a:t>
            </a:r>
          </a:p>
          <a:p>
            <a:pPr marL="484188" indent="-484188" algn="just" defTabSz="966788">
              <a:lnSpc>
                <a:spcPct val="120000"/>
              </a:lnSpc>
              <a:tabLst>
                <a:tab pos="3144838" algn="l"/>
                <a:tab pos="3949700" algn="l"/>
                <a:tab pos="6113463" algn="l"/>
                <a:tab pos="7443788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	void </a:t>
            </a:r>
            <a:r>
              <a:rPr lang="en-US" sz="2500" dirty="0" err="1">
                <a:latin typeface="Arial" pitchFamily="34" charset="0"/>
                <a:cs typeface="Times New Roman" pitchFamily="18" charset="0"/>
              </a:rPr>
              <a:t>printStandard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(); 	// print standard time format</a:t>
            </a:r>
          </a:p>
          <a:p>
            <a:pPr marL="484188" indent="-484188" algn="just" defTabSz="966788">
              <a:lnSpc>
                <a:spcPct val="120000"/>
              </a:lnSpc>
              <a:tabLst>
                <a:tab pos="3144838" algn="l"/>
                <a:tab pos="3949700" algn="l"/>
                <a:tab pos="6113463" algn="l"/>
                <a:tab pos="7443788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private:</a:t>
            </a:r>
          </a:p>
          <a:p>
            <a:pPr marL="484188" indent="-484188" algn="just" defTabSz="966788">
              <a:lnSpc>
                <a:spcPct val="120000"/>
              </a:lnSpc>
              <a:tabLst>
                <a:tab pos="3144838" algn="l"/>
                <a:tab pos="3949700" algn="l"/>
                <a:tab pos="6113463" algn="l"/>
                <a:tab pos="7443788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   </a:t>
            </a:r>
            <a:r>
              <a:rPr lang="en-US" sz="2500" dirty="0" err="1">
                <a:latin typeface="Arial" pitchFamily="34" charset="0"/>
                <a:cs typeface="Times New Roman" pitchFamily="18" charset="0"/>
              </a:rPr>
              <a:t>int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 hour;       // 0 - 23</a:t>
            </a:r>
          </a:p>
          <a:p>
            <a:pPr marL="484188" indent="-484188" algn="just" defTabSz="966788">
              <a:lnSpc>
                <a:spcPct val="120000"/>
              </a:lnSpc>
              <a:tabLst>
                <a:tab pos="3144838" algn="l"/>
                <a:tab pos="3949700" algn="l"/>
                <a:tab pos="6113463" algn="l"/>
                <a:tab pos="7443788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   </a:t>
            </a:r>
            <a:r>
              <a:rPr lang="en-US" sz="2500" dirty="0" err="1">
                <a:latin typeface="Arial" pitchFamily="34" charset="0"/>
                <a:cs typeface="Times New Roman" pitchFamily="18" charset="0"/>
              </a:rPr>
              <a:t>int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 minute;   // 0 - 59</a:t>
            </a:r>
          </a:p>
          <a:p>
            <a:pPr marL="484188" indent="-484188" algn="just" defTabSz="966788">
              <a:lnSpc>
                <a:spcPct val="120000"/>
              </a:lnSpc>
              <a:tabLst>
                <a:tab pos="3144838" algn="l"/>
                <a:tab pos="3949700" algn="l"/>
                <a:tab pos="6113463" algn="l"/>
                <a:tab pos="7443788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565150" y="241300"/>
            <a:ext cx="8385175" cy="656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>
            <a:spAutoFit/>
          </a:bodyPr>
          <a:lstStyle/>
          <a:p>
            <a:pPr marL="484188" indent="-484188" algn="just" defTabSz="966788">
              <a:lnSpc>
                <a:spcPct val="120000"/>
              </a:lnSpc>
              <a:tabLst>
                <a:tab pos="3144838" algn="l"/>
                <a:tab pos="4662488" algn="l"/>
                <a:tab pos="6113463" algn="l"/>
                <a:tab pos="7443788" algn="l"/>
              </a:tabLst>
            </a:pPr>
            <a:r>
              <a:rPr lang="en-US" sz="2500" dirty="0">
                <a:solidFill>
                  <a:srgbClr val="0033CC"/>
                </a:solidFill>
                <a:latin typeface="Arial" pitchFamily="34" charset="0"/>
                <a:cs typeface="Times New Roman" pitchFamily="18" charset="0"/>
              </a:rPr>
              <a:t>Time::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Time() { hour = minute = 0; } // </a:t>
            </a:r>
            <a:r>
              <a:rPr lang="en-US" sz="2500" dirty="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constructor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: initialize</a:t>
            </a:r>
          </a:p>
          <a:p>
            <a:pPr marL="484188" indent="-484188" algn="just" defTabSz="966788">
              <a:lnSpc>
                <a:spcPct val="120000"/>
              </a:lnSpc>
              <a:tabLst>
                <a:tab pos="3144838" algn="l"/>
                <a:tab pos="4662488" algn="l"/>
                <a:tab pos="6113463" algn="l"/>
                <a:tab pos="7443788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void Time::</a:t>
            </a:r>
            <a:r>
              <a:rPr lang="en-US" sz="2500" dirty="0" err="1">
                <a:latin typeface="Arial" pitchFamily="34" charset="0"/>
                <a:cs typeface="Times New Roman" pitchFamily="18" charset="0"/>
              </a:rPr>
              <a:t>setTime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( </a:t>
            </a:r>
            <a:r>
              <a:rPr lang="en-US" sz="2500" dirty="0" err="1">
                <a:latin typeface="Arial" pitchFamily="34" charset="0"/>
                <a:cs typeface="Times New Roman" pitchFamily="18" charset="0"/>
              </a:rPr>
              <a:t>int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 h, </a:t>
            </a:r>
            <a:r>
              <a:rPr lang="en-US" sz="2500" dirty="0" err="1">
                <a:latin typeface="Arial" pitchFamily="34" charset="0"/>
                <a:cs typeface="Times New Roman" pitchFamily="18" charset="0"/>
              </a:rPr>
              <a:t>int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 m ) {  // Set a new mil Time </a:t>
            </a:r>
          </a:p>
          <a:p>
            <a:pPr marL="484188" indent="-484188" algn="just" defTabSz="966788">
              <a:lnSpc>
                <a:spcPct val="120000"/>
              </a:lnSpc>
              <a:tabLst>
                <a:tab pos="3144838" algn="l"/>
                <a:tab pos="4662488" algn="l"/>
                <a:tab pos="6113463" algn="l"/>
                <a:tab pos="7443788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	hour = ( h &gt;= 0 &amp;&amp; h &lt; 24 ) ? h : 0;</a:t>
            </a:r>
          </a:p>
          <a:p>
            <a:pPr marL="484188" indent="-484188" algn="just" defTabSz="966788">
              <a:lnSpc>
                <a:spcPct val="120000"/>
              </a:lnSpc>
              <a:tabLst>
                <a:tab pos="3144838" algn="l"/>
                <a:tab pos="4662488" algn="l"/>
                <a:tab pos="6113463" algn="l"/>
                <a:tab pos="7443788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	minute = ( m &gt;= 0 &amp;&amp; m &lt; 60 ) ? m : 0;</a:t>
            </a:r>
          </a:p>
          <a:p>
            <a:pPr marL="484188" indent="-484188" algn="just" defTabSz="966788">
              <a:lnSpc>
                <a:spcPct val="120000"/>
              </a:lnSpc>
              <a:tabLst>
                <a:tab pos="3144838" algn="l"/>
                <a:tab pos="4662488" algn="l"/>
                <a:tab pos="6113463" algn="l"/>
                <a:tab pos="7443788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}</a:t>
            </a:r>
          </a:p>
          <a:p>
            <a:pPr marL="484188" indent="-484188" algn="just" defTabSz="966788">
              <a:lnSpc>
                <a:spcPct val="120000"/>
              </a:lnSpc>
              <a:tabLst>
                <a:tab pos="3144838" algn="l"/>
                <a:tab pos="4662488" algn="l"/>
                <a:tab pos="6113463" algn="l"/>
                <a:tab pos="7443788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void </a:t>
            </a:r>
            <a:r>
              <a:rPr lang="en-US" sz="2500" dirty="0">
                <a:solidFill>
                  <a:srgbClr val="0033CC"/>
                </a:solidFill>
                <a:latin typeface="Arial" pitchFamily="34" charset="0"/>
                <a:cs typeface="Times New Roman" pitchFamily="18" charset="0"/>
              </a:rPr>
              <a:t>Time::</a:t>
            </a:r>
            <a:r>
              <a:rPr lang="en-US" sz="2500" dirty="0" err="1">
                <a:latin typeface="Arial" pitchFamily="34" charset="0"/>
                <a:cs typeface="Times New Roman" pitchFamily="18" charset="0"/>
              </a:rPr>
              <a:t>printMilitary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() {  // Print time in military format</a:t>
            </a:r>
          </a:p>
          <a:p>
            <a:pPr marL="484188" indent="-484188" algn="just" defTabSz="966788">
              <a:lnSpc>
                <a:spcPct val="120000"/>
              </a:lnSpc>
              <a:tabLst>
                <a:tab pos="3144838" algn="l"/>
                <a:tab pos="4662488" algn="l"/>
                <a:tab pos="6113463" algn="l"/>
                <a:tab pos="7443788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	cout &lt;&lt; </a:t>
            </a:r>
            <a:r>
              <a:rPr lang="en-US" sz="25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 hour &lt; 10 </a:t>
            </a:r>
            <a:r>
              <a:rPr lang="en-US" sz="25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?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 "0" </a:t>
            </a:r>
            <a:r>
              <a:rPr lang="en-US" sz="25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: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 "" </a:t>
            </a:r>
            <a:r>
              <a:rPr lang="en-US" sz="25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)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 &lt;&lt; hour &lt;&lt; ":"</a:t>
            </a:r>
          </a:p>
          <a:p>
            <a:pPr marL="484188" indent="-484188" algn="just" defTabSz="966788">
              <a:lnSpc>
                <a:spcPct val="120000"/>
              </a:lnSpc>
              <a:tabLst>
                <a:tab pos="3144838" algn="l"/>
                <a:tab pos="4662488" algn="l"/>
                <a:tab pos="6113463" algn="l"/>
                <a:tab pos="7443788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	&lt;&lt; ( minute &lt; 10 ? "0" : "" ) &lt;&lt; minute;	// add "0"</a:t>
            </a:r>
          </a:p>
          <a:p>
            <a:pPr marL="484188" indent="-484188" algn="just" defTabSz="966788">
              <a:lnSpc>
                <a:spcPct val="120000"/>
              </a:lnSpc>
              <a:tabLst>
                <a:tab pos="3144838" algn="l"/>
                <a:tab pos="4662488" algn="l"/>
                <a:tab pos="6113463" algn="l"/>
                <a:tab pos="7443788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}</a:t>
            </a:r>
          </a:p>
          <a:p>
            <a:pPr marL="484188" indent="-484188" algn="just" defTabSz="966788">
              <a:lnSpc>
                <a:spcPct val="120000"/>
              </a:lnSpc>
              <a:tabLst>
                <a:tab pos="3144838" algn="l"/>
                <a:tab pos="4662488" algn="l"/>
                <a:tab pos="6113463" algn="l"/>
                <a:tab pos="7443788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void </a:t>
            </a:r>
            <a:r>
              <a:rPr lang="en-US" sz="2500" dirty="0">
                <a:solidFill>
                  <a:srgbClr val="0033CC"/>
                </a:solidFill>
                <a:latin typeface="Arial" pitchFamily="34" charset="0"/>
                <a:cs typeface="Times New Roman" pitchFamily="18" charset="0"/>
              </a:rPr>
              <a:t>Time::</a:t>
            </a:r>
            <a:r>
              <a:rPr lang="en-US" sz="2500" dirty="0" err="1">
                <a:latin typeface="Arial" pitchFamily="34" charset="0"/>
                <a:cs typeface="Times New Roman" pitchFamily="18" charset="0"/>
              </a:rPr>
              <a:t>printStandard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() {    // Print in standard format</a:t>
            </a:r>
          </a:p>
          <a:p>
            <a:pPr marL="484188" indent="-484188" algn="just" defTabSz="966788">
              <a:lnSpc>
                <a:spcPct val="120000"/>
              </a:lnSpc>
              <a:tabLst>
                <a:tab pos="3144838" algn="l"/>
                <a:tab pos="4662488" algn="l"/>
                <a:tab pos="6113463" algn="l"/>
                <a:tab pos="7443788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	cout &lt;&lt; </a:t>
            </a:r>
            <a:r>
              <a:rPr lang="en-US" sz="25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 ( hour == 0 || hour == 12 ) </a:t>
            </a:r>
            <a:r>
              <a:rPr lang="en-US" sz="25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?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 12 </a:t>
            </a:r>
            <a:r>
              <a:rPr lang="en-US" sz="25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: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 hour % 12 </a:t>
            </a:r>
            <a:r>
              <a:rPr lang="en-US" sz="25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)</a:t>
            </a:r>
          </a:p>
          <a:p>
            <a:pPr marL="484188" indent="-484188" algn="just" defTabSz="966788">
              <a:lnSpc>
                <a:spcPct val="120000"/>
              </a:lnSpc>
              <a:tabLst>
                <a:tab pos="3144838" algn="l"/>
                <a:tab pos="4662488" algn="l"/>
                <a:tab pos="6113463" algn="l"/>
                <a:tab pos="7443788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        &lt;&lt; ":" &lt;&lt; ( minute &lt; 10 ? "0" : "" ) &lt;&lt; minute</a:t>
            </a:r>
          </a:p>
          <a:p>
            <a:pPr marL="484188" indent="-484188" algn="just" defTabSz="966788">
              <a:lnSpc>
                <a:spcPct val="120000"/>
              </a:lnSpc>
              <a:tabLst>
                <a:tab pos="3144838" algn="l"/>
                <a:tab pos="4662488" algn="l"/>
                <a:tab pos="6113463" algn="l"/>
                <a:tab pos="7443788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        &lt;&lt; ( hour &lt; 12 ? " AM" : " PM" ) </a:t>
            </a:r>
            <a:r>
              <a:rPr lang="en-US" sz="2500" dirty="0" smtClean="0">
                <a:latin typeface="Arial" pitchFamily="34" charset="0"/>
                <a:cs typeface="Times New Roman" pitchFamily="18" charset="0"/>
              </a:rPr>
              <a:t>&lt;&lt; </a:t>
            </a:r>
            <a:r>
              <a:rPr lang="en-US" sz="2500" dirty="0" err="1" smtClean="0">
                <a:latin typeface="Arial" pitchFamily="34" charset="0"/>
                <a:cs typeface="Times New Roman" pitchFamily="18" charset="0"/>
              </a:rPr>
              <a:t>endl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;</a:t>
            </a:r>
          </a:p>
          <a:p>
            <a:pPr marL="484188" indent="-484188" algn="just" defTabSz="966788">
              <a:lnSpc>
                <a:spcPct val="120000"/>
              </a:lnSpc>
              <a:tabLst>
                <a:tab pos="3144838" algn="l"/>
                <a:tab pos="4662488" algn="l"/>
                <a:tab pos="6113463" algn="l"/>
                <a:tab pos="7443788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671513" y="161925"/>
            <a:ext cx="7796212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Example: Time Class: the Main function</a:t>
            </a:r>
            <a:endParaRPr lang="en-US" sz="3400" b="1">
              <a:solidFill>
                <a:schemeClr val="accent2"/>
              </a:solidFill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33400" y="725488"/>
            <a:ext cx="8224838" cy="592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>
            <a:spAutoFit/>
          </a:bodyPr>
          <a:lstStyle/>
          <a:p>
            <a:pPr marL="484188" indent="-484188" algn="just" defTabSz="966788">
              <a:lnSpc>
                <a:spcPct val="120000"/>
              </a:lnSpc>
              <a:tabLst>
                <a:tab pos="3144838" algn="l"/>
                <a:tab pos="4662488" algn="l"/>
                <a:tab pos="6113463" algn="l"/>
                <a:tab pos="7443788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void main() {</a:t>
            </a:r>
          </a:p>
          <a:p>
            <a:pPr marL="484188" indent="-484188" algn="just" defTabSz="966788">
              <a:lnSpc>
                <a:spcPct val="120000"/>
              </a:lnSpc>
              <a:tabLst>
                <a:tab pos="3144838" algn="l"/>
                <a:tab pos="4662488" algn="l"/>
                <a:tab pos="6113463" algn="l"/>
                <a:tab pos="7443788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   Time t;     // instantiate object t of class Time</a:t>
            </a:r>
          </a:p>
          <a:p>
            <a:pPr marL="484188" indent="-484188" algn="just" defTabSz="966788">
              <a:lnSpc>
                <a:spcPct val="120000"/>
              </a:lnSpc>
              <a:tabLst>
                <a:tab pos="3144838" algn="l"/>
                <a:tab pos="4662488" algn="l"/>
                <a:tab pos="6113463" algn="l"/>
                <a:tab pos="7443788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   </a:t>
            </a:r>
            <a:r>
              <a:rPr lang="en-US" sz="2500" dirty="0" err="1">
                <a:latin typeface="Arial" pitchFamily="34" charset="0"/>
                <a:cs typeface="Times New Roman" pitchFamily="18" charset="0"/>
              </a:rPr>
              <a:t>cout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 &lt;&lt; "The initial military time is ";</a:t>
            </a:r>
          </a:p>
          <a:p>
            <a:pPr marL="484188" indent="-484188" algn="just" defTabSz="966788">
              <a:lnSpc>
                <a:spcPct val="120000"/>
              </a:lnSpc>
              <a:tabLst>
                <a:tab pos="3144838" algn="l"/>
                <a:tab pos="4662488" algn="l"/>
                <a:tab pos="6113463" algn="l"/>
                <a:tab pos="7443788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   </a:t>
            </a:r>
            <a:r>
              <a:rPr lang="en-US" sz="2500" dirty="0" err="1">
                <a:latin typeface="Arial" pitchFamily="34" charset="0"/>
                <a:cs typeface="Times New Roman" pitchFamily="18" charset="0"/>
              </a:rPr>
              <a:t>t.printMilitary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();</a:t>
            </a:r>
          </a:p>
          <a:p>
            <a:pPr marL="484188" indent="-484188" algn="just" defTabSz="966788">
              <a:lnSpc>
                <a:spcPct val="120000"/>
              </a:lnSpc>
              <a:tabLst>
                <a:tab pos="3144838" algn="l"/>
                <a:tab pos="4662488" algn="l"/>
                <a:tab pos="6113463" algn="l"/>
                <a:tab pos="7443788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   </a:t>
            </a:r>
            <a:r>
              <a:rPr lang="en-US" sz="2500" dirty="0" err="1">
                <a:latin typeface="Arial" pitchFamily="34" charset="0"/>
                <a:cs typeface="Times New Roman" pitchFamily="18" charset="0"/>
              </a:rPr>
              <a:t>cout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 &lt;&lt; "\</a:t>
            </a:r>
            <a:r>
              <a:rPr lang="en-US" sz="2500" dirty="0" err="1">
                <a:latin typeface="Arial" pitchFamily="34" charset="0"/>
                <a:cs typeface="Times New Roman" pitchFamily="18" charset="0"/>
              </a:rPr>
              <a:t>nThe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 initial standard time is ";</a:t>
            </a:r>
          </a:p>
          <a:p>
            <a:pPr marL="484188" indent="-484188" algn="just" defTabSz="966788">
              <a:lnSpc>
                <a:spcPct val="120000"/>
              </a:lnSpc>
              <a:tabLst>
                <a:tab pos="3144838" algn="l"/>
                <a:tab pos="4662488" algn="l"/>
                <a:tab pos="6113463" algn="l"/>
                <a:tab pos="7443788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   </a:t>
            </a:r>
            <a:r>
              <a:rPr lang="en-US" sz="2500" dirty="0" err="1">
                <a:latin typeface="Arial" pitchFamily="34" charset="0"/>
                <a:cs typeface="Times New Roman" pitchFamily="18" charset="0"/>
              </a:rPr>
              <a:t>t.printStandard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();</a:t>
            </a:r>
          </a:p>
          <a:p>
            <a:pPr marL="484188" indent="-484188" algn="just" defTabSz="966788">
              <a:lnSpc>
                <a:spcPct val="210000"/>
              </a:lnSpc>
              <a:tabLst>
                <a:tab pos="3144838" algn="l"/>
                <a:tab pos="4662488" algn="l"/>
                <a:tab pos="6113463" algn="l"/>
                <a:tab pos="7443788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   </a:t>
            </a:r>
            <a:r>
              <a:rPr lang="en-US" sz="2500" dirty="0" err="1" smtClean="0">
                <a:latin typeface="Arial" pitchFamily="34" charset="0"/>
                <a:cs typeface="Times New Roman" pitchFamily="18" charset="0"/>
              </a:rPr>
              <a:t>t.setTime</a:t>
            </a:r>
            <a:r>
              <a:rPr lang="en-US" sz="2500" dirty="0" smtClean="0">
                <a:latin typeface="Arial" pitchFamily="34" charset="0"/>
                <a:cs typeface="Times New Roman" pitchFamily="18" charset="0"/>
              </a:rPr>
              <a:t>(15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, 27);</a:t>
            </a:r>
          </a:p>
          <a:p>
            <a:pPr marL="484188" indent="-484188" algn="just" defTabSz="966788">
              <a:lnSpc>
                <a:spcPct val="120000"/>
              </a:lnSpc>
              <a:tabLst>
                <a:tab pos="3144838" algn="l"/>
                <a:tab pos="4662488" algn="l"/>
                <a:tab pos="6113463" algn="l"/>
                <a:tab pos="7443788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   </a:t>
            </a:r>
            <a:r>
              <a:rPr lang="en-US" sz="2500" dirty="0" err="1">
                <a:latin typeface="Arial" pitchFamily="34" charset="0"/>
                <a:cs typeface="Times New Roman" pitchFamily="18" charset="0"/>
              </a:rPr>
              <a:t>cout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 &lt;&lt; "\n\</a:t>
            </a:r>
            <a:r>
              <a:rPr lang="en-US" sz="2500" dirty="0" err="1">
                <a:latin typeface="Arial" pitchFamily="34" charset="0"/>
                <a:cs typeface="Times New Roman" pitchFamily="18" charset="0"/>
              </a:rPr>
              <a:t>nMilitary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 time after </a:t>
            </a:r>
            <a:r>
              <a:rPr lang="en-US" sz="2500" dirty="0" err="1">
                <a:latin typeface="Arial" pitchFamily="34" charset="0"/>
                <a:cs typeface="Times New Roman" pitchFamily="18" charset="0"/>
              </a:rPr>
              <a:t>setTime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 is ";</a:t>
            </a:r>
          </a:p>
          <a:p>
            <a:pPr marL="484188" indent="-484188" algn="just" defTabSz="966788">
              <a:lnSpc>
                <a:spcPct val="120000"/>
              </a:lnSpc>
              <a:tabLst>
                <a:tab pos="3144838" algn="l"/>
                <a:tab pos="4662488" algn="l"/>
                <a:tab pos="6113463" algn="l"/>
                <a:tab pos="7443788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   </a:t>
            </a:r>
            <a:r>
              <a:rPr lang="en-US" sz="2500" dirty="0" err="1">
                <a:latin typeface="Arial" pitchFamily="34" charset="0"/>
                <a:cs typeface="Times New Roman" pitchFamily="18" charset="0"/>
              </a:rPr>
              <a:t>t.printMilitary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();</a:t>
            </a:r>
          </a:p>
          <a:p>
            <a:pPr marL="484188" indent="-484188" algn="just" defTabSz="966788">
              <a:lnSpc>
                <a:spcPct val="120000"/>
              </a:lnSpc>
              <a:tabLst>
                <a:tab pos="3144838" algn="l"/>
                <a:tab pos="4662488" algn="l"/>
                <a:tab pos="6113463" algn="l"/>
                <a:tab pos="7443788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   </a:t>
            </a:r>
            <a:r>
              <a:rPr lang="en-US" sz="2500" dirty="0" err="1">
                <a:latin typeface="Arial" pitchFamily="34" charset="0"/>
                <a:cs typeface="Times New Roman" pitchFamily="18" charset="0"/>
              </a:rPr>
              <a:t>cout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 &lt;&lt; "\</a:t>
            </a:r>
            <a:r>
              <a:rPr lang="en-US" sz="2500" dirty="0" err="1">
                <a:latin typeface="Arial" pitchFamily="34" charset="0"/>
                <a:cs typeface="Times New Roman" pitchFamily="18" charset="0"/>
              </a:rPr>
              <a:t>nStandard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 time after </a:t>
            </a:r>
            <a:r>
              <a:rPr lang="en-US" sz="2500" dirty="0" err="1">
                <a:latin typeface="Arial" pitchFamily="34" charset="0"/>
                <a:cs typeface="Times New Roman" pitchFamily="18" charset="0"/>
              </a:rPr>
              <a:t>setTime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 is ";</a:t>
            </a:r>
          </a:p>
          <a:p>
            <a:pPr marL="484188" indent="-484188" algn="just" defTabSz="966788">
              <a:lnSpc>
                <a:spcPct val="120000"/>
              </a:lnSpc>
              <a:tabLst>
                <a:tab pos="3144838" algn="l"/>
                <a:tab pos="4662488" algn="l"/>
                <a:tab pos="6113463" algn="l"/>
                <a:tab pos="7443788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   </a:t>
            </a:r>
            <a:r>
              <a:rPr lang="en-US" sz="2500" dirty="0" err="1">
                <a:latin typeface="Arial" pitchFamily="34" charset="0"/>
                <a:cs typeface="Times New Roman" pitchFamily="18" charset="0"/>
              </a:rPr>
              <a:t>t.printStandard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();</a:t>
            </a:r>
          </a:p>
          <a:p>
            <a:pPr marL="484188" indent="-484188" algn="just" defTabSz="966788">
              <a:lnSpc>
                <a:spcPct val="120000"/>
              </a:lnSpc>
              <a:tabLst>
                <a:tab pos="3144838" algn="l"/>
                <a:tab pos="4662488" algn="l"/>
                <a:tab pos="6113463" algn="l"/>
                <a:tab pos="7443788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}	</a:t>
            </a:r>
            <a:endParaRPr lang="en-US" sz="2500" dirty="0">
              <a:solidFill>
                <a:srgbClr val="CC3300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209926" name="Rectangle 6"/>
          <p:cNvSpPr>
            <a:spLocks noChangeArrowheads="1"/>
          </p:cNvSpPr>
          <p:nvPr/>
        </p:nvSpPr>
        <p:spPr bwMode="auto">
          <a:xfrm>
            <a:off x="914400" y="6172200"/>
            <a:ext cx="73882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500" dirty="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// Do we need a destructor?</a:t>
            </a:r>
            <a:r>
              <a:rPr lang="en-US" dirty="0"/>
              <a:t> </a:t>
            </a:r>
            <a:r>
              <a:rPr lang="en-US" sz="2500" dirty="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When will it be called? </a:t>
            </a:r>
          </a:p>
        </p:txBody>
      </p:sp>
      <p:sp>
        <p:nvSpPr>
          <p:cNvPr id="209927" name="Rectangle 7"/>
          <p:cNvSpPr>
            <a:spLocks noChangeArrowheads="1"/>
          </p:cNvSpPr>
          <p:nvPr/>
        </p:nvSpPr>
        <p:spPr bwMode="auto">
          <a:xfrm>
            <a:off x="6781800" y="2667000"/>
            <a:ext cx="2319338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  <a:cs typeface="Times New Roman" pitchFamily="18" charset="0"/>
              </a:rPr>
              <a:t>Time *p;</a:t>
            </a:r>
          </a:p>
          <a:p>
            <a:r>
              <a:rPr lang="en-US">
                <a:latin typeface="Arial" pitchFamily="34" charset="0"/>
                <a:cs typeface="Times New Roman" pitchFamily="18" charset="0"/>
              </a:rPr>
              <a:t>p = new Time();</a:t>
            </a:r>
          </a:p>
          <a:p>
            <a:r>
              <a:rPr lang="en-US">
                <a:latin typeface="Arial" pitchFamily="34" charset="0"/>
                <a:cs typeface="Times New Roman" pitchFamily="18" charset="0"/>
              </a:rPr>
              <a:t>// ~destructor?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9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6" grpId="0" build="p" autoUpdateAnimBg="0"/>
      <p:bldP spid="209927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039" y="530706"/>
            <a:ext cx="2367494" cy="52451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904" y="8561"/>
            <a:ext cx="8752738" cy="752688"/>
          </a:xfrm>
        </p:spPr>
        <p:txBody>
          <a:bodyPr/>
          <a:lstStyle/>
          <a:p>
            <a:pPr marL="0" indent="0" algn="l"/>
            <a:r>
              <a:rPr lang="en-US" sz="2800" dirty="0" smtClean="0"/>
              <a:t>Each class is divided into a </a:t>
            </a:r>
            <a:r>
              <a:rPr lang="en-US" sz="2800" dirty="0">
                <a:solidFill>
                  <a:srgbClr val="FF0000"/>
                </a:solidFill>
              </a:rPr>
              <a:t>H</a:t>
            </a:r>
            <a:r>
              <a:rPr lang="en-US" sz="2800" dirty="0" smtClean="0">
                <a:solidFill>
                  <a:srgbClr val="FF0000"/>
                </a:solidFill>
              </a:rPr>
              <a:t>eader</a:t>
            </a:r>
            <a:r>
              <a:rPr lang="en-US" sz="2800" dirty="0" smtClean="0"/>
              <a:t> file and a </a:t>
            </a:r>
            <a:r>
              <a:rPr lang="en-US" sz="2800" dirty="0">
                <a:solidFill>
                  <a:srgbClr val="FF0000"/>
                </a:solidFill>
              </a:rPr>
              <a:t>S</a:t>
            </a:r>
            <a:r>
              <a:rPr lang="en-US" sz="2800" dirty="0" smtClean="0">
                <a:solidFill>
                  <a:srgbClr val="FF0000"/>
                </a:solidFill>
              </a:rPr>
              <a:t>ource</a:t>
            </a:r>
            <a:r>
              <a:rPr lang="en-US" sz="2800" dirty="0" smtClean="0"/>
              <a:t> file</a:t>
            </a:r>
            <a:br>
              <a:rPr lang="en-US" sz="2800" dirty="0" smtClean="0"/>
            </a:br>
            <a:r>
              <a:rPr lang="en-US" sz="1800" b="0" dirty="0" smtClean="0"/>
              <a:t>Example: Text Section 3.8</a:t>
            </a:r>
            <a:endParaRPr lang="en-US" sz="1800" b="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0" y="3157245"/>
            <a:ext cx="6867601" cy="3449011"/>
            <a:chOff x="0" y="3157245"/>
            <a:chExt cx="6867601" cy="3449011"/>
          </a:xfrm>
        </p:grpSpPr>
        <p:grpSp>
          <p:nvGrpSpPr>
            <p:cNvPr id="13" name="Group 12"/>
            <p:cNvGrpSpPr/>
            <p:nvPr/>
          </p:nvGrpSpPr>
          <p:grpSpPr>
            <a:xfrm>
              <a:off x="0" y="4154987"/>
              <a:ext cx="1094169" cy="782329"/>
              <a:chOff x="1539953" y="3356153"/>
              <a:chExt cx="1066800" cy="4572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539953" y="3356153"/>
                <a:ext cx="1066800" cy="4572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1616153" y="3431137"/>
                <a:ext cx="914400" cy="296410"/>
                <a:chOff x="4267200" y="4587152"/>
                <a:chExt cx="914400" cy="296410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4267200" y="4587152"/>
                  <a:ext cx="914400" cy="13724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ts val="1300"/>
                    </a:lnSpc>
                  </a:pPr>
                  <a:r>
                    <a:rPr lang="en-US" sz="1400" dirty="0" smtClean="0">
                      <a:solidFill>
                        <a:schemeClr val="tx1"/>
                      </a:solidFill>
                    </a:rPr>
                    <a:t>*pet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4267200" y="4746314"/>
                  <a:ext cx="914400" cy="13724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ts val="1300"/>
                    </a:lnSpc>
                  </a:pPr>
                  <a:r>
                    <a:rPr lang="en-US" sz="1400" dirty="0" smtClean="0">
                      <a:solidFill>
                        <a:schemeClr val="tx1"/>
                      </a:solidFill>
                    </a:rPr>
                    <a:t>*next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8" name="Group 17"/>
            <p:cNvGrpSpPr/>
            <p:nvPr/>
          </p:nvGrpSpPr>
          <p:grpSpPr>
            <a:xfrm>
              <a:off x="1495304" y="4154987"/>
              <a:ext cx="1094169" cy="782329"/>
              <a:chOff x="1539953" y="3356153"/>
              <a:chExt cx="1066800" cy="4572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539953" y="3356153"/>
                <a:ext cx="1066800" cy="4572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1616153" y="3431137"/>
                <a:ext cx="914400" cy="296410"/>
                <a:chOff x="4267200" y="4587152"/>
                <a:chExt cx="914400" cy="29641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4267200" y="4587152"/>
                  <a:ext cx="914400" cy="13724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ts val="1300"/>
                    </a:lnSpc>
                  </a:pPr>
                  <a:r>
                    <a:rPr lang="en-US" sz="1400" dirty="0" smtClean="0">
                      <a:solidFill>
                        <a:schemeClr val="tx1"/>
                      </a:solidFill>
                    </a:rPr>
                    <a:t>*pet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4267200" y="4746314"/>
                  <a:ext cx="914400" cy="13724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ts val="1300"/>
                    </a:lnSpc>
                  </a:pPr>
                  <a:r>
                    <a:rPr lang="en-US" sz="1400" dirty="0" smtClean="0">
                      <a:solidFill>
                        <a:schemeClr val="tx1"/>
                      </a:solidFill>
                    </a:rPr>
                    <a:t>*next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3" name="Group 22"/>
            <p:cNvGrpSpPr/>
            <p:nvPr/>
          </p:nvGrpSpPr>
          <p:grpSpPr>
            <a:xfrm>
              <a:off x="2990607" y="4154987"/>
              <a:ext cx="1094169" cy="782329"/>
              <a:chOff x="1539953" y="3356153"/>
              <a:chExt cx="1066800" cy="4572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539953" y="3356153"/>
                <a:ext cx="1066800" cy="4572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1616153" y="3431137"/>
                <a:ext cx="914400" cy="296410"/>
                <a:chOff x="4267200" y="4587152"/>
                <a:chExt cx="914400" cy="296410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4267200" y="4587152"/>
                  <a:ext cx="914400" cy="13724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ts val="1300"/>
                    </a:lnSpc>
                  </a:pPr>
                  <a:r>
                    <a:rPr lang="en-US" sz="1400" dirty="0" smtClean="0">
                      <a:solidFill>
                        <a:schemeClr val="tx1"/>
                      </a:solidFill>
                    </a:rPr>
                    <a:t>*pet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267200" y="4746314"/>
                  <a:ext cx="914400" cy="13724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ts val="1300"/>
                    </a:lnSpc>
                  </a:pPr>
                  <a:r>
                    <a:rPr lang="en-US" sz="1400" dirty="0" smtClean="0">
                      <a:solidFill>
                        <a:schemeClr val="tx1"/>
                      </a:solidFill>
                    </a:rPr>
                    <a:t>*next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8" name="Group 27"/>
            <p:cNvGrpSpPr/>
            <p:nvPr/>
          </p:nvGrpSpPr>
          <p:grpSpPr>
            <a:xfrm>
              <a:off x="5114473" y="4154987"/>
              <a:ext cx="1094169" cy="782329"/>
              <a:chOff x="1539953" y="3356153"/>
              <a:chExt cx="1066800" cy="4572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539953" y="3356153"/>
                <a:ext cx="1066800" cy="4572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1616153" y="3431137"/>
                <a:ext cx="914400" cy="296410"/>
                <a:chOff x="4267200" y="4587152"/>
                <a:chExt cx="914400" cy="296410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4267200" y="4587152"/>
                  <a:ext cx="914400" cy="13724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ts val="1300"/>
                    </a:lnSpc>
                  </a:pPr>
                  <a:r>
                    <a:rPr lang="en-US" sz="1400" dirty="0" smtClean="0">
                      <a:solidFill>
                        <a:schemeClr val="tx1"/>
                      </a:solidFill>
                    </a:rPr>
                    <a:t>*pet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4267200" y="4746314"/>
                  <a:ext cx="914400" cy="13724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ts val="1300"/>
                    </a:lnSpc>
                  </a:pPr>
                  <a:r>
                    <a:rPr lang="en-US" sz="1200" dirty="0" smtClean="0">
                      <a:solidFill>
                        <a:schemeClr val="tx1"/>
                      </a:solidFill>
                    </a:rPr>
                    <a:t>NULL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cxnSp>
          <p:nvCxnSpPr>
            <p:cNvPr id="33" name="Elbow Connector 32"/>
            <p:cNvCxnSpPr>
              <a:stCxn id="17" idx="3"/>
            </p:cNvCxnSpPr>
            <p:nvPr/>
          </p:nvCxnSpPr>
          <p:spPr>
            <a:xfrm flipV="1">
              <a:off x="1016014" y="4294866"/>
              <a:ext cx="479289" cy="378202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22" idx="3"/>
            </p:cNvCxnSpPr>
            <p:nvPr/>
          </p:nvCxnSpPr>
          <p:spPr>
            <a:xfrm flipV="1">
              <a:off x="2511318" y="4278207"/>
              <a:ext cx="479289" cy="39486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/>
            <p:nvPr/>
          </p:nvCxnSpPr>
          <p:spPr>
            <a:xfrm flipV="1">
              <a:off x="4006622" y="4283295"/>
              <a:ext cx="479289" cy="37739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/>
            <p:nvPr/>
          </p:nvCxnSpPr>
          <p:spPr>
            <a:xfrm flipV="1">
              <a:off x="4625273" y="4275370"/>
              <a:ext cx="479289" cy="37739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57023" y="3801323"/>
              <a:ext cx="9957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Container</a:t>
              </a:r>
              <a:endParaRPr lang="en-US" sz="1600" dirty="0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1020884" y="4405221"/>
              <a:ext cx="151440" cy="1064551"/>
            </a:xfrm>
            <a:custGeom>
              <a:avLst/>
              <a:gdLst>
                <a:gd name="connsiteX0" fmla="*/ 0 w 149470"/>
                <a:gd name="connsiteY0" fmla="*/ 0 h 808892"/>
                <a:gd name="connsiteX1" fmla="*/ 149470 w 149470"/>
                <a:gd name="connsiteY1" fmla="*/ 0 h 808892"/>
                <a:gd name="connsiteX2" fmla="*/ 149470 w 149470"/>
                <a:gd name="connsiteY2" fmla="*/ 808892 h 80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470" h="808892">
                  <a:moveTo>
                    <a:pt x="0" y="0"/>
                  </a:moveTo>
                  <a:lnTo>
                    <a:pt x="149470" y="0"/>
                  </a:lnTo>
                  <a:lnTo>
                    <a:pt x="149470" y="80889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887763" y="5149679"/>
              <a:ext cx="61960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 smtClean="0"/>
                <a:t>Cat</a:t>
              </a:r>
              <a:endParaRPr lang="en-US" sz="1600" dirty="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530444" y="4407846"/>
              <a:ext cx="148317" cy="1047080"/>
            </a:xfrm>
            <a:custGeom>
              <a:avLst/>
              <a:gdLst>
                <a:gd name="connsiteX0" fmla="*/ 0 w 149470"/>
                <a:gd name="connsiteY0" fmla="*/ 0 h 808892"/>
                <a:gd name="connsiteX1" fmla="*/ 149470 w 149470"/>
                <a:gd name="connsiteY1" fmla="*/ 0 h 808892"/>
                <a:gd name="connsiteX2" fmla="*/ 149470 w 149470"/>
                <a:gd name="connsiteY2" fmla="*/ 808892 h 80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470" h="808892">
                  <a:moveTo>
                    <a:pt x="0" y="0"/>
                  </a:moveTo>
                  <a:lnTo>
                    <a:pt x="149470" y="0"/>
                  </a:lnTo>
                  <a:lnTo>
                    <a:pt x="149470" y="80889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033759" y="4411810"/>
              <a:ext cx="139138" cy="1021165"/>
            </a:xfrm>
            <a:custGeom>
              <a:avLst/>
              <a:gdLst>
                <a:gd name="connsiteX0" fmla="*/ 0 w 149470"/>
                <a:gd name="connsiteY0" fmla="*/ 0 h 808892"/>
                <a:gd name="connsiteX1" fmla="*/ 149470 w 149470"/>
                <a:gd name="connsiteY1" fmla="*/ 0 h 808892"/>
                <a:gd name="connsiteX2" fmla="*/ 149470 w 149470"/>
                <a:gd name="connsiteY2" fmla="*/ 808892 h 80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470" h="808892">
                  <a:moveTo>
                    <a:pt x="0" y="0"/>
                  </a:moveTo>
                  <a:lnTo>
                    <a:pt x="149470" y="0"/>
                  </a:lnTo>
                  <a:lnTo>
                    <a:pt x="149470" y="80889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6130488" y="4411810"/>
              <a:ext cx="165262" cy="1020740"/>
            </a:xfrm>
            <a:custGeom>
              <a:avLst/>
              <a:gdLst>
                <a:gd name="connsiteX0" fmla="*/ 0 w 149470"/>
                <a:gd name="connsiteY0" fmla="*/ 0 h 808892"/>
                <a:gd name="connsiteX1" fmla="*/ 149470 w 149470"/>
                <a:gd name="connsiteY1" fmla="*/ 0 h 808892"/>
                <a:gd name="connsiteX2" fmla="*/ 149470 w 149470"/>
                <a:gd name="connsiteY2" fmla="*/ 808892 h 80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470" h="808892">
                  <a:moveTo>
                    <a:pt x="0" y="0"/>
                  </a:moveTo>
                  <a:lnTo>
                    <a:pt x="149470" y="0"/>
                  </a:lnTo>
                  <a:lnTo>
                    <a:pt x="149470" y="80889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381991" y="5132053"/>
              <a:ext cx="61960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/>
                <a:t>Fish</a:t>
              </a:r>
              <a:endParaRPr lang="en-US" sz="16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61894" y="5149679"/>
              <a:ext cx="61960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/>
                <a:t>Dog</a:t>
              </a:r>
              <a:endParaRPr lang="en-US" sz="16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43336" y="5132053"/>
              <a:ext cx="61960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/>
                <a:t>Dog</a:t>
              </a:r>
              <a:endParaRPr lang="en-US" sz="16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319827" y="4281792"/>
              <a:ext cx="59503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…</a:t>
              </a:r>
              <a:endParaRPr lang="en-US" sz="3200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157023" y="3531165"/>
              <a:ext cx="0" cy="6238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0" y="3157245"/>
              <a:ext cx="5725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head</a:t>
              </a:r>
              <a:endParaRPr lang="en-US" sz="1600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413944" y="5470354"/>
              <a:ext cx="1403973" cy="1002838"/>
              <a:chOff x="3124200" y="990600"/>
              <a:chExt cx="1066800" cy="76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3124200" y="990600"/>
                <a:ext cx="1066800" cy="762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200400" y="1081952"/>
                <a:ext cx="914400" cy="1372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300"/>
                  </a:lnSpc>
                </a:pPr>
                <a:r>
                  <a:rPr lang="en-US" sz="1400" dirty="0" smtClean="0">
                    <a:solidFill>
                      <a:schemeClr val="tx1"/>
                    </a:solidFill>
                  </a:rPr>
                  <a:t>name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200400" y="1234352"/>
                <a:ext cx="914400" cy="1372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300"/>
                  </a:lnSpc>
                </a:pPr>
                <a:r>
                  <a:rPr lang="en-US" sz="1400" dirty="0" smtClean="0">
                    <a:solidFill>
                      <a:schemeClr val="tx1"/>
                    </a:solidFill>
                  </a:rPr>
                  <a:t>breed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200400" y="1386752"/>
                <a:ext cx="914400" cy="1372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300"/>
                  </a:lnSpc>
                </a:pPr>
                <a:r>
                  <a:rPr lang="en-US" sz="1400" dirty="0" smtClean="0">
                    <a:solidFill>
                      <a:schemeClr val="tx1"/>
                    </a:solidFill>
                  </a:rPr>
                  <a:t>type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200400" y="1541584"/>
                <a:ext cx="914400" cy="1372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300"/>
                  </a:lnSpc>
                </a:pPr>
                <a:r>
                  <a:rPr lang="en-US" sz="1400" dirty="0" smtClean="0">
                    <a:solidFill>
                      <a:schemeClr val="tx1"/>
                    </a:solidFill>
                  </a:rPr>
                  <a:t>display()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1999165" y="5454926"/>
              <a:ext cx="1403973" cy="1002838"/>
              <a:chOff x="3124200" y="990600"/>
              <a:chExt cx="1066800" cy="762000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3124200" y="990600"/>
                <a:ext cx="1066800" cy="762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200400" y="1073160"/>
                <a:ext cx="914400" cy="1372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300"/>
                  </a:lnSpc>
                </a:pPr>
                <a:r>
                  <a:rPr lang="en-US" sz="1400" dirty="0" smtClean="0">
                    <a:solidFill>
                      <a:schemeClr val="tx1"/>
                    </a:solidFill>
                  </a:rPr>
                  <a:t>name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200400" y="1234352"/>
                <a:ext cx="914400" cy="1372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300"/>
                  </a:lnSpc>
                </a:pPr>
                <a:r>
                  <a:rPr lang="en-US" sz="1400" dirty="0" smtClean="0">
                    <a:solidFill>
                      <a:schemeClr val="tx1"/>
                    </a:solidFill>
                  </a:rPr>
                  <a:t>breed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200400" y="1386752"/>
                <a:ext cx="914400" cy="1372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300"/>
                  </a:lnSpc>
                </a:pPr>
                <a:r>
                  <a:rPr lang="en-US" sz="1400" dirty="0" smtClean="0">
                    <a:solidFill>
                      <a:schemeClr val="tx1"/>
                    </a:solidFill>
                  </a:rPr>
                  <a:t>type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3200400" y="1541584"/>
                <a:ext cx="914400" cy="1372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300"/>
                  </a:lnSpc>
                </a:pPr>
                <a:r>
                  <a:rPr lang="en-US" sz="1400" dirty="0" smtClean="0">
                    <a:solidFill>
                      <a:schemeClr val="tx1"/>
                    </a:solidFill>
                  </a:rPr>
                  <a:t>display()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3584386" y="5439497"/>
              <a:ext cx="1403973" cy="1002838"/>
              <a:chOff x="3124200" y="990600"/>
              <a:chExt cx="1066800" cy="762000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3124200" y="990600"/>
                <a:ext cx="1066800" cy="762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200400" y="1073160"/>
                <a:ext cx="914400" cy="1372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300"/>
                  </a:lnSpc>
                </a:pPr>
                <a:r>
                  <a:rPr lang="en-US" sz="1400" dirty="0" smtClean="0">
                    <a:solidFill>
                      <a:schemeClr val="tx1"/>
                    </a:solidFill>
                  </a:rPr>
                  <a:t>name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3200400" y="1225560"/>
                <a:ext cx="914400" cy="1372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300"/>
                  </a:lnSpc>
                </a:pPr>
                <a:r>
                  <a:rPr lang="en-US" sz="1400" dirty="0" smtClean="0">
                    <a:solidFill>
                      <a:schemeClr val="tx1"/>
                    </a:solidFill>
                  </a:rPr>
                  <a:t>breed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3200400" y="1386752"/>
                <a:ext cx="914400" cy="1372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300"/>
                  </a:lnSpc>
                </a:pPr>
                <a:r>
                  <a:rPr lang="en-US" sz="1400" dirty="0" smtClean="0">
                    <a:solidFill>
                      <a:schemeClr val="tx1"/>
                    </a:solidFill>
                  </a:rPr>
                  <a:t>type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3200400" y="1541584"/>
                <a:ext cx="914400" cy="1372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300"/>
                  </a:lnSpc>
                </a:pPr>
                <a:r>
                  <a:rPr lang="en-US" sz="1400" dirty="0" smtClean="0">
                    <a:solidFill>
                      <a:schemeClr val="tx1"/>
                    </a:solidFill>
                  </a:rPr>
                  <a:t>display()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5463628" y="5432975"/>
              <a:ext cx="1403973" cy="1173281"/>
              <a:chOff x="4593674" y="300364"/>
              <a:chExt cx="1066800" cy="891510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4593674" y="300364"/>
                <a:ext cx="1066800" cy="89151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4669874" y="365340"/>
                <a:ext cx="914400" cy="450840"/>
                <a:chOff x="4267200" y="4578360"/>
                <a:chExt cx="914400" cy="450840"/>
              </a:xfrm>
            </p:grpSpPr>
            <p:sp>
              <p:nvSpPr>
                <p:cNvPr id="99" name="Rectangle 98"/>
                <p:cNvSpPr/>
                <p:nvPr/>
              </p:nvSpPr>
              <p:spPr>
                <a:xfrm>
                  <a:off x="4267200" y="4578360"/>
                  <a:ext cx="914400" cy="13724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ts val="1300"/>
                    </a:lnSpc>
                  </a:pPr>
                  <a:r>
                    <a:rPr lang="en-US" sz="1400" dirty="0" smtClean="0">
                      <a:solidFill>
                        <a:schemeClr val="tx1"/>
                      </a:solidFill>
                    </a:rPr>
                    <a:t>name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4267200" y="4739552"/>
                  <a:ext cx="914400" cy="13724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ts val="1300"/>
                    </a:lnSpc>
                  </a:pPr>
                  <a:r>
                    <a:rPr lang="en-US" sz="1400" dirty="0" smtClean="0">
                      <a:solidFill>
                        <a:schemeClr val="tx1"/>
                      </a:solidFill>
                    </a:rPr>
                    <a:t>breed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4267200" y="4891952"/>
                  <a:ext cx="914400" cy="13724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ts val="1300"/>
                    </a:lnSpc>
                  </a:pPr>
                  <a:r>
                    <a:rPr lang="en-US" sz="1400" dirty="0" smtClean="0">
                      <a:solidFill>
                        <a:schemeClr val="tx1"/>
                      </a:solidFill>
                    </a:rPr>
                    <a:t>type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7" name="Rectangle 96"/>
              <p:cNvSpPr/>
              <p:nvPr/>
            </p:nvSpPr>
            <p:spPr>
              <a:xfrm>
                <a:off x="4669874" y="831332"/>
                <a:ext cx="914400" cy="1372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300"/>
                  </a:lnSpc>
                </a:pPr>
                <a:r>
                  <a:rPr lang="en-US" sz="1400" dirty="0" smtClean="0">
                    <a:solidFill>
                      <a:schemeClr val="tx1"/>
                    </a:solidFill>
                  </a:rPr>
                  <a:t>temperature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669874" y="998119"/>
                <a:ext cx="914400" cy="1372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300"/>
                  </a:lnSpc>
                </a:pPr>
                <a:r>
                  <a:rPr lang="en-US" sz="1400" dirty="0" smtClean="0">
                    <a:solidFill>
                      <a:schemeClr val="tx1"/>
                    </a:solidFill>
                  </a:rPr>
                  <a:t>display()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4" name="Group 103"/>
          <p:cNvGrpSpPr/>
          <p:nvPr/>
        </p:nvGrpSpPr>
        <p:grpSpPr>
          <a:xfrm>
            <a:off x="1670150" y="836284"/>
            <a:ext cx="4654450" cy="2897516"/>
            <a:chOff x="1399287" y="1032301"/>
            <a:chExt cx="4654450" cy="2897516"/>
          </a:xfrm>
        </p:grpSpPr>
        <p:cxnSp>
          <p:nvCxnSpPr>
            <p:cNvPr id="4" name="Straight Arrow Connector 3"/>
            <p:cNvCxnSpPr>
              <a:stCxn id="51" idx="2"/>
            </p:cNvCxnSpPr>
            <p:nvPr/>
          </p:nvCxnSpPr>
          <p:spPr>
            <a:xfrm flipH="1">
              <a:off x="2166209" y="2080540"/>
              <a:ext cx="1523828" cy="7575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51" idx="2"/>
            </p:cNvCxnSpPr>
            <p:nvPr/>
          </p:nvCxnSpPr>
          <p:spPr>
            <a:xfrm flipH="1">
              <a:off x="3670466" y="2080540"/>
              <a:ext cx="19571" cy="7518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319827" y="2129466"/>
              <a:ext cx="10999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inheritance</a:t>
              </a:r>
              <a:endParaRPr lang="en-US" sz="1600" dirty="0"/>
            </a:p>
          </p:txBody>
        </p:sp>
        <p:cxnSp>
          <p:nvCxnSpPr>
            <p:cNvPr id="8" name="Straight Arrow Connector 7"/>
            <p:cNvCxnSpPr>
              <a:stCxn id="51" idx="2"/>
              <a:endCxn id="57" idx="0"/>
            </p:cNvCxnSpPr>
            <p:nvPr/>
          </p:nvCxnSpPr>
          <p:spPr>
            <a:xfrm>
              <a:off x="3690037" y="2080540"/>
              <a:ext cx="1502592" cy="6759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2425023" y="1098241"/>
              <a:ext cx="61960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Pet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99287" y="2480048"/>
              <a:ext cx="61960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/>
                <a:t>Cat</a:t>
              </a:r>
              <a:endParaRPr lang="en-US" sz="16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68195" y="2497177"/>
              <a:ext cx="61960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/>
                <a:t>Dog</a:t>
              </a:r>
              <a:endParaRPr lang="en-US" sz="16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51752" y="2424865"/>
              <a:ext cx="61960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 smtClean="0"/>
                <a:t>Fish</a:t>
              </a:r>
              <a:endParaRPr lang="en-US" sz="16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988050" y="1077702"/>
              <a:ext cx="1403973" cy="10028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088334" y="1186356"/>
              <a:ext cx="1203405" cy="180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300"/>
                </a:lnSpc>
              </a:pPr>
              <a:r>
                <a:rPr lang="en-US" sz="1400" dirty="0" smtClean="0">
                  <a:solidFill>
                    <a:schemeClr val="tx1"/>
                  </a:solidFill>
                </a:rPr>
                <a:t>name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088334" y="1386924"/>
              <a:ext cx="1203405" cy="180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300"/>
                </a:lnSpc>
              </a:pPr>
              <a:r>
                <a:rPr lang="en-US" sz="1400" dirty="0" smtClean="0">
                  <a:solidFill>
                    <a:schemeClr val="tx1"/>
                  </a:solidFill>
                </a:rPr>
                <a:t>breed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088334" y="1599062"/>
              <a:ext cx="1203405" cy="180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300"/>
                </a:lnSpc>
              </a:pPr>
              <a:r>
                <a:rPr lang="en-US" sz="1400" dirty="0" smtClean="0">
                  <a:solidFill>
                    <a:schemeClr val="tx1"/>
                  </a:solidFill>
                </a:rPr>
                <a:t>type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088334" y="1779689"/>
              <a:ext cx="1203405" cy="180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300"/>
                </a:lnSpc>
              </a:pPr>
              <a:r>
                <a:rPr lang="en-US" sz="1400" dirty="0" smtClean="0">
                  <a:solidFill>
                    <a:schemeClr val="tx1"/>
                  </a:solidFill>
                </a:rPr>
                <a:t>display()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4490642" y="2756536"/>
              <a:ext cx="1403973" cy="1173281"/>
              <a:chOff x="4593674" y="300364"/>
              <a:chExt cx="1066800" cy="891510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4593674" y="300364"/>
                <a:ext cx="1066800" cy="89151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4669874" y="365340"/>
                <a:ext cx="914400" cy="450840"/>
                <a:chOff x="4267200" y="4578360"/>
                <a:chExt cx="914400" cy="450840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4267200" y="4578360"/>
                  <a:ext cx="914400" cy="13724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ts val="1300"/>
                    </a:lnSpc>
                  </a:pPr>
                  <a:r>
                    <a:rPr lang="en-US" sz="1400" dirty="0" smtClean="0">
                      <a:solidFill>
                        <a:schemeClr val="tx1"/>
                      </a:solidFill>
                    </a:rPr>
                    <a:t>name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267200" y="4730760"/>
                  <a:ext cx="914400" cy="13724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ts val="1300"/>
                    </a:lnSpc>
                  </a:pPr>
                  <a:r>
                    <a:rPr lang="en-US" sz="1400" dirty="0" smtClean="0">
                      <a:solidFill>
                        <a:schemeClr val="tx1"/>
                      </a:solidFill>
                    </a:rPr>
                    <a:t>breed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4267200" y="4891952"/>
                  <a:ext cx="914400" cy="13724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ts val="1300"/>
                    </a:lnSpc>
                  </a:pPr>
                  <a:r>
                    <a:rPr lang="en-US" sz="1400" dirty="0" smtClean="0">
                      <a:solidFill>
                        <a:schemeClr val="tx1"/>
                      </a:solidFill>
                    </a:rPr>
                    <a:t>type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9" name="Rectangle 58"/>
              <p:cNvSpPr/>
              <p:nvPr/>
            </p:nvSpPr>
            <p:spPr>
              <a:xfrm>
                <a:off x="4669874" y="831332"/>
                <a:ext cx="914400" cy="1372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300"/>
                  </a:lnSpc>
                </a:pPr>
                <a:r>
                  <a:rPr lang="en-US" sz="1400" dirty="0" smtClean="0">
                    <a:solidFill>
                      <a:schemeClr val="tx1"/>
                    </a:solidFill>
                  </a:rPr>
                  <a:t>temperature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4669874" y="989327"/>
                <a:ext cx="914400" cy="1372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300"/>
                  </a:lnSpc>
                </a:pPr>
                <a:r>
                  <a:rPr lang="en-US" sz="1400" dirty="0" smtClean="0">
                    <a:solidFill>
                      <a:schemeClr val="tx1"/>
                    </a:solidFill>
                  </a:rPr>
                  <a:t>display()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1487114" y="2844595"/>
              <a:ext cx="1403973" cy="1002838"/>
              <a:chOff x="3124200" y="990600"/>
              <a:chExt cx="1066800" cy="762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3124200" y="990600"/>
                <a:ext cx="1066800" cy="762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3200400" y="1081952"/>
                <a:ext cx="914400" cy="1372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300"/>
                  </a:lnSpc>
                </a:pPr>
                <a:r>
                  <a:rPr lang="en-US" sz="1400" dirty="0" smtClean="0">
                    <a:solidFill>
                      <a:schemeClr val="tx1"/>
                    </a:solidFill>
                  </a:rPr>
                  <a:t>name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200400" y="1234352"/>
                <a:ext cx="914400" cy="1372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300"/>
                  </a:lnSpc>
                </a:pPr>
                <a:r>
                  <a:rPr lang="en-US" sz="1400" dirty="0" smtClean="0">
                    <a:solidFill>
                      <a:schemeClr val="tx1"/>
                    </a:solidFill>
                  </a:rPr>
                  <a:t>breed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3200400" y="1386752"/>
                <a:ext cx="914400" cy="1372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300"/>
                  </a:lnSpc>
                </a:pPr>
                <a:r>
                  <a:rPr lang="en-US" sz="1400" dirty="0" smtClean="0">
                    <a:solidFill>
                      <a:schemeClr val="tx1"/>
                    </a:solidFill>
                  </a:rPr>
                  <a:t>type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200400" y="1541584"/>
                <a:ext cx="914400" cy="1372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300"/>
                  </a:lnSpc>
                </a:pPr>
                <a:r>
                  <a:rPr lang="en-US" sz="1400" dirty="0" smtClean="0">
                    <a:solidFill>
                      <a:schemeClr val="tx1"/>
                    </a:solidFill>
                  </a:rPr>
                  <a:t>display()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2981241" y="2847440"/>
              <a:ext cx="1403973" cy="1002838"/>
              <a:chOff x="3124200" y="990600"/>
              <a:chExt cx="1066800" cy="76200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3124200" y="990600"/>
                <a:ext cx="1066800" cy="762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3200400" y="1073160"/>
                <a:ext cx="914400" cy="1372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300"/>
                  </a:lnSpc>
                </a:pPr>
                <a:r>
                  <a:rPr lang="en-US" sz="1400" dirty="0" smtClean="0">
                    <a:solidFill>
                      <a:schemeClr val="tx1"/>
                    </a:solidFill>
                  </a:rPr>
                  <a:t>name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200400" y="1225560"/>
                <a:ext cx="914400" cy="1372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300"/>
                  </a:lnSpc>
                </a:pPr>
                <a:r>
                  <a:rPr lang="en-US" sz="1400" dirty="0" smtClean="0">
                    <a:solidFill>
                      <a:schemeClr val="tx1"/>
                    </a:solidFill>
                  </a:rPr>
                  <a:t>breed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200400" y="1386752"/>
                <a:ext cx="914400" cy="1372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300"/>
                  </a:lnSpc>
                </a:pPr>
                <a:r>
                  <a:rPr lang="en-US" sz="1400" dirty="0" smtClean="0">
                    <a:solidFill>
                      <a:schemeClr val="tx1"/>
                    </a:solidFill>
                  </a:rPr>
                  <a:t>type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200400" y="1541584"/>
                <a:ext cx="914400" cy="1372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300"/>
                  </a:lnSpc>
                </a:pPr>
                <a:r>
                  <a:rPr lang="en-US" sz="1400" dirty="0" smtClean="0">
                    <a:solidFill>
                      <a:schemeClr val="tx1"/>
                    </a:solidFill>
                  </a:rPr>
                  <a:t>display()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2" name="Rectangle 101"/>
            <p:cNvSpPr/>
            <p:nvPr/>
          </p:nvSpPr>
          <p:spPr>
            <a:xfrm>
              <a:off x="4542604" y="1032301"/>
              <a:ext cx="1511133" cy="584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/>
                <a:t>Inheritance hierarchy</a:t>
              </a:r>
              <a:endParaRPr lang="en-US" sz="1600" dirty="0"/>
            </a:p>
          </p:txBody>
        </p:sp>
      </p:grpSp>
      <p:sp>
        <p:nvSpPr>
          <p:cNvPr id="106" name="Oval 105"/>
          <p:cNvSpPr/>
          <p:nvPr/>
        </p:nvSpPr>
        <p:spPr bwMode="auto">
          <a:xfrm>
            <a:off x="7119608" y="2226876"/>
            <a:ext cx="1919427" cy="1482394"/>
          </a:xfrm>
          <a:prstGeom prst="ellipse">
            <a:avLst/>
          </a:prstGeom>
          <a:noFill/>
          <a:ln w="9525" cap="flat" cmpd="sng" algn="ctr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7" name="Oval 106"/>
          <p:cNvSpPr/>
          <p:nvPr/>
        </p:nvSpPr>
        <p:spPr bwMode="auto">
          <a:xfrm>
            <a:off x="7128364" y="4065757"/>
            <a:ext cx="1919427" cy="1845496"/>
          </a:xfrm>
          <a:prstGeom prst="ellipse">
            <a:avLst/>
          </a:prstGeom>
          <a:noFill/>
          <a:ln w="9525" cap="flat" cmpd="sng" algn="ctr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8" name="Freeform 107"/>
          <p:cNvSpPr/>
          <p:nvPr/>
        </p:nvSpPr>
        <p:spPr bwMode="auto">
          <a:xfrm>
            <a:off x="7134045" y="2605177"/>
            <a:ext cx="465827" cy="1871932"/>
          </a:xfrm>
          <a:custGeom>
            <a:avLst/>
            <a:gdLst>
              <a:gd name="connsiteX0" fmla="*/ 431321 w 465827"/>
              <a:gd name="connsiteY0" fmla="*/ 0 h 1871932"/>
              <a:gd name="connsiteX1" fmla="*/ 0 w 465827"/>
              <a:gd name="connsiteY1" fmla="*/ 0 h 1871932"/>
              <a:gd name="connsiteX2" fmla="*/ 0 w 465827"/>
              <a:gd name="connsiteY2" fmla="*/ 1871932 h 1871932"/>
              <a:gd name="connsiteX3" fmla="*/ 465827 w 465827"/>
              <a:gd name="connsiteY3" fmla="*/ 1871932 h 1871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827" h="1871932">
                <a:moveTo>
                  <a:pt x="431321" y="0"/>
                </a:moveTo>
                <a:lnTo>
                  <a:pt x="0" y="0"/>
                </a:lnTo>
                <a:lnTo>
                  <a:pt x="0" y="1871932"/>
                </a:lnTo>
                <a:lnTo>
                  <a:pt x="465827" y="1871932"/>
                </a:lnTo>
              </a:path>
            </a:pathLst>
          </a:custGeom>
          <a:noFill/>
          <a:ln w="28575" cap="flat" cmpd="sng" algn="ctr">
            <a:solidFill>
              <a:srgbClr val="0033CC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9" name="Freeform 108"/>
          <p:cNvSpPr/>
          <p:nvPr/>
        </p:nvSpPr>
        <p:spPr bwMode="auto">
          <a:xfrm>
            <a:off x="7224657" y="2852468"/>
            <a:ext cx="403970" cy="1871932"/>
          </a:xfrm>
          <a:custGeom>
            <a:avLst/>
            <a:gdLst>
              <a:gd name="connsiteX0" fmla="*/ 431321 w 465827"/>
              <a:gd name="connsiteY0" fmla="*/ 0 h 1871932"/>
              <a:gd name="connsiteX1" fmla="*/ 0 w 465827"/>
              <a:gd name="connsiteY1" fmla="*/ 0 h 1871932"/>
              <a:gd name="connsiteX2" fmla="*/ 0 w 465827"/>
              <a:gd name="connsiteY2" fmla="*/ 1871932 h 1871932"/>
              <a:gd name="connsiteX3" fmla="*/ 465827 w 465827"/>
              <a:gd name="connsiteY3" fmla="*/ 1871932 h 1871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827" h="1871932">
                <a:moveTo>
                  <a:pt x="431321" y="0"/>
                </a:moveTo>
                <a:lnTo>
                  <a:pt x="0" y="0"/>
                </a:lnTo>
                <a:lnTo>
                  <a:pt x="0" y="1871932"/>
                </a:lnTo>
                <a:lnTo>
                  <a:pt x="465827" y="1871932"/>
                </a:lnTo>
              </a:path>
            </a:pathLst>
          </a:custGeom>
          <a:noFill/>
          <a:ln w="28575" cap="flat" cmpd="sng" algn="ctr">
            <a:solidFill>
              <a:srgbClr val="0033CC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0" name="Freeform 109"/>
          <p:cNvSpPr/>
          <p:nvPr/>
        </p:nvSpPr>
        <p:spPr bwMode="auto">
          <a:xfrm>
            <a:off x="7339581" y="3573578"/>
            <a:ext cx="330316" cy="2125535"/>
          </a:xfrm>
          <a:custGeom>
            <a:avLst/>
            <a:gdLst>
              <a:gd name="connsiteX0" fmla="*/ 431321 w 465827"/>
              <a:gd name="connsiteY0" fmla="*/ 0 h 1871932"/>
              <a:gd name="connsiteX1" fmla="*/ 0 w 465827"/>
              <a:gd name="connsiteY1" fmla="*/ 0 h 1871932"/>
              <a:gd name="connsiteX2" fmla="*/ 0 w 465827"/>
              <a:gd name="connsiteY2" fmla="*/ 1871932 h 1871932"/>
              <a:gd name="connsiteX3" fmla="*/ 465827 w 465827"/>
              <a:gd name="connsiteY3" fmla="*/ 1871932 h 1871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827" h="1871932">
                <a:moveTo>
                  <a:pt x="431321" y="0"/>
                </a:moveTo>
                <a:lnTo>
                  <a:pt x="0" y="0"/>
                </a:lnTo>
                <a:lnTo>
                  <a:pt x="0" y="1871932"/>
                </a:lnTo>
                <a:lnTo>
                  <a:pt x="465827" y="1871932"/>
                </a:lnTo>
              </a:path>
            </a:pathLst>
          </a:custGeom>
          <a:noFill/>
          <a:ln w="28575" cap="flat" cmpd="sng" algn="ctr">
            <a:solidFill>
              <a:srgbClr val="0033CC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6332" y="670808"/>
            <a:ext cx="257666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33363" algn="l"/>
              </a:tabLst>
            </a:pPr>
            <a:r>
              <a:rPr lang="en-US" sz="1600" dirty="0" smtClean="0">
                <a:solidFill>
                  <a:srgbClr val="FF0000"/>
                </a:solidFill>
              </a:rPr>
              <a:t>Header</a:t>
            </a:r>
            <a:r>
              <a:rPr lang="en-US" sz="1600" dirty="0" smtClean="0"/>
              <a:t> file: </a:t>
            </a:r>
            <a:br>
              <a:rPr lang="en-US" sz="1600" dirty="0" smtClean="0"/>
            </a:br>
            <a:r>
              <a:rPr lang="en-US" sz="1600" dirty="0" smtClean="0"/>
              <a:t>	Class definition </a:t>
            </a:r>
          </a:p>
          <a:p>
            <a:pPr>
              <a:tabLst>
                <a:tab pos="233363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S</a:t>
            </a:r>
            <a:r>
              <a:rPr lang="en-US" sz="1600" dirty="0" smtClean="0">
                <a:solidFill>
                  <a:srgbClr val="FF0000"/>
                </a:solidFill>
              </a:rPr>
              <a:t>ource</a:t>
            </a:r>
            <a:r>
              <a:rPr lang="en-US" sz="1600" dirty="0" smtClean="0"/>
              <a:t> file: </a:t>
            </a:r>
            <a:br>
              <a:rPr lang="en-US" sz="1600" dirty="0" smtClean="0"/>
            </a:br>
            <a:r>
              <a:rPr lang="en-US" sz="1600" dirty="0" smtClean="0"/>
              <a:t>	Function implementations</a:t>
            </a:r>
          </a:p>
          <a:p>
            <a:pPr>
              <a:tabLst>
                <a:tab pos="233363" algn="l"/>
              </a:tabLst>
            </a:pPr>
            <a:r>
              <a:rPr lang="en-US" sz="1600" dirty="0" smtClean="0">
                <a:solidFill>
                  <a:srgbClr val="FF0000"/>
                </a:solidFill>
              </a:rPr>
              <a:t>Scope Resolution Operator</a:t>
            </a:r>
            <a:r>
              <a:rPr lang="en-US" sz="1600" dirty="0" smtClean="0"/>
              <a:t>:</a:t>
            </a:r>
          </a:p>
          <a:p>
            <a:pPr>
              <a:tabLst>
                <a:tab pos="233363" algn="l"/>
              </a:tabLst>
            </a:pPr>
            <a:r>
              <a:rPr lang="en-US" sz="1600" dirty="0" smtClean="0"/>
              <a:t>	Link them together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7808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6" grpId="1" animBg="1"/>
      <p:bldP spid="107" grpId="0" animBg="1"/>
      <p:bldP spid="107" grpId="1" animBg="1"/>
      <p:bldP spid="108" grpId="0" animBg="1"/>
      <p:bldP spid="109" grpId="0" animBg="1"/>
      <p:bldP spid="1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565150" y="80963"/>
            <a:ext cx="8062913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Memory Management in Languages</a:t>
            </a:r>
            <a:endParaRPr lang="en-US" sz="3400" b="1">
              <a:solidFill>
                <a:schemeClr val="accent2"/>
              </a:solidFill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596900" y="609600"/>
            <a:ext cx="8089900" cy="625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>
            <a:spAutoFit/>
          </a:bodyPr>
          <a:lstStyle/>
          <a:p>
            <a:pPr marL="342900" indent="-276225" algn="just" defTabSz="966788">
              <a:tabLst>
                <a:tab pos="1449388" algn="l"/>
              </a:tabLst>
            </a:pPr>
            <a:r>
              <a:rPr lang="en-US" sz="2500" dirty="0">
                <a:cs typeface="Times New Roman" pitchFamily="18" charset="0"/>
              </a:rPr>
              <a:t>Operating system memory management: </a:t>
            </a:r>
            <a:r>
              <a:rPr lang="en-US" sz="2500" dirty="0" smtClean="0">
                <a:cs typeface="Times New Roman" pitchFamily="18" charset="0"/>
              </a:rPr>
              <a:t>allocates </a:t>
            </a:r>
            <a:r>
              <a:rPr lang="en-US" sz="2500" dirty="0">
                <a:cs typeface="Times New Roman" pitchFamily="18" charset="0"/>
              </a:rPr>
              <a:t>a piece of memory to each task </a:t>
            </a:r>
            <a:r>
              <a:rPr lang="en-US" sz="2500" dirty="0" smtClean="0">
                <a:cs typeface="Times New Roman" pitchFamily="18" charset="0"/>
              </a:rPr>
              <a:t>(program).</a:t>
            </a:r>
          </a:p>
          <a:p>
            <a:pPr marL="342900" indent="-276225" defTabSz="966788">
              <a:tabLst>
                <a:tab pos="1449388" algn="l"/>
              </a:tabLst>
            </a:pPr>
            <a:r>
              <a:rPr lang="en-US" sz="2500" dirty="0" smtClean="0">
                <a:cs typeface="Times New Roman" pitchFamily="18" charset="0"/>
              </a:rPr>
              <a:t>	The </a:t>
            </a:r>
            <a:r>
              <a:rPr lang="en-US" sz="2500" dirty="0">
                <a:cs typeface="Times New Roman" pitchFamily="18" charset="0"/>
              </a:rPr>
              <a:t>memory allocated to a program	 </a:t>
            </a:r>
            <a:br>
              <a:rPr lang="en-US" sz="2500" dirty="0">
                <a:cs typeface="Times New Roman" pitchFamily="18" charset="0"/>
              </a:rPr>
            </a:br>
            <a:r>
              <a:rPr lang="en-US" sz="2500" dirty="0">
                <a:cs typeface="Times New Roman" pitchFamily="18" charset="0"/>
              </a:rPr>
              <a:t>is divided into three areas:</a:t>
            </a:r>
          </a:p>
          <a:p>
            <a:pPr marL="342900" indent="-276225" algn="just" defTabSz="966788">
              <a:buFontTx/>
              <a:buChar char="•"/>
              <a:tabLst>
                <a:tab pos="1449388" algn="l"/>
              </a:tabLst>
            </a:pPr>
            <a:r>
              <a:rPr lang="en-US" sz="2500" b="1" dirty="0">
                <a:cs typeface="Times New Roman" pitchFamily="18" charset="0"/>
              </a:rPr>
              <a:t>Static memory</a:t>
            </a:r>
          </a:p>
          <a:p>
            <a:pPr marL="342900" indent="-276225" algn="just" defTabSz="966788">
              <a:buFontTx/>
              <a:buChar char="•"/>
              <a:tabLst>
                <a:tab pos="1449388" algn="l"/>
              </a:tabLst>
            </a:pPr>
            <a:r>
              <a:rPr lang="en-US" sz="2500" b="1" dirty="0">
                <a:cs typeface="Times New Roman" pitchFamily="18" charset="0"/>
              </a:rPr>
              <a:t>Stack</a:t>
            </a:r>
          </a:p>
          <a:p>
            <a:pPr marL="342900" indent="-276225" algn="just" defTabSz="966788">
              <a:buFontTx/>
              <a:buChar char="•"/>
              <a:tabLst>
                <a:tab pos="1449388" algn="l"/>
              </a:tabLst>
            </a:pPr>
            <a:r>
              <a:rPr lang="en-US" sz="2500" b="1" dirty="0">
                <a:cs typeface="Times New Roman" pitchFamily="18" charset="0"/>
              </a:rPr>
              <a:t>Heap</a:t>
            </a:r>
          </a:p>
          <a:p>
            <a:pPr marL="342900" indent="-276225" algn="just" defTabSz="966788">
              <a:tabLst>
                <a:tab pos="1449388" algn="l"/>
              </a:tabLst>
            </a:pPr>
            <a:r>
              <a:rPr lang="en-US" sz="2500" dirty="0">
                <a:cs typeface="Times New Roman" pitchFamily="18" charset="0"/>
              </a:rPr>
              <a:t>The programmer can choose where to obtain memory. In </a:t>
            </a:r>
            <a:r>
              <a:rPr lang="en-US" sz="2500" dirty="0" smtClean="0">
                <a:cs typeface="Times New Roman" pitchFamily="18" charset="0"/>
              </a:rPr>
              <a:t>both C and C</a:t>
            </a:r>
            <a:r>
              <a:rPr lang="en-US" sz="2500" dirty="0">
                <a:cs typeface="Times New Roman" pitchFamily="18" charset="0"/>
              </a:rPr>
              <a:t>++:</a:t>
            </a:r>
          </a:p>
          <a:p>
            <a:pPr marL="342900" indent="-276225" algn="just" defTabSz="966788">
              <a:buFontTx/>
              <a:buChar char="•"/>
              <a:tabLst>
                <a:tab pos="1449388" algn="l"/>
              </a:tabLst>
            </a:pPr>
            <a:r>
              <a:rPr lang="en-US" sz="2500" dirty="0">
                <a:cs typeface="Times New Roman" pitchFamily="18" charset="0"/>
              </a:rPr>
              <a:t>All global </a:t>
            </a:r>
            <a:r>
              <a:rPr lang="en-US" sz="2500" dirty="0" smtClean="0">
                <a:cs typeface="Times New Roman" pitchFamily="18" charset="0"/>
              </a:rPr>
              <a:t>variables (variables </a:t>
            </a:r>
            <a:r>
              <a:rPr lang="en-US" sz="2500" dirty="0">
                <a:cs typeface="Times New Roman" pitchFamily="18" charset="0"/>
              </a:rPr>
              <a:t>outside </a:t>
            </a:r>
            <a:r>
              <a:rPr lang="en-US" sz="2500" dirty="0" smtClean="0">
                <a:cs typeface="Times New Roman" pitchFamily="18" charset="0"/>
              </a:rPr>
              <a:t>any classes or  functions) AND all </a:t>
            </a:r>
            <a:r>
              <a:rPr lang="en-US" sz="2500" i="1" dirty="0" smtClean="0">
                <a:cs typeface="Times New Roman" pitchFamily="18" charset="0"/>
              </a:rPr>
              <a:t>static</a:t>
            </a:r>
            <a:r>
              <a:rPr lang="en-US" sz="2500" dirty="0" smtClean="0">
                <a:cs typeface="Times New Roman" pitchFamily="18" charset="0"/>
              </a:rPr>
              <a:t> </a:t>
            </a:r>
            <a:r>
              <a:rPr lang="en-US" sz="2500" dirty="0">
                <a:cs typeface="Times New Roman" pitchFamily="18" charset="0"/>
              </a:rPr>
              <a:t>local variables in </a:t>
            </a:r>
            <a:r>
              <a:rPr lang="en-US" sz="2500" dirty="0" smtClean="0">
                <a:cs typeface="Times New Roman" pitchFamily="18" charset="0"/>
              </a:rPr>
              <a:t>classes or functions </a:t>
            </a:r>
            <a:r>
              <a:rPr lang="en-US" sz="2500" dirty="0">
                <a:cs typeface="Times New Roman" pitchFamily="18" charset="0"/>
              </a:rPr>
              <a:t>obtain memory from </a:t>
            </a:r>
            <a:r>
              <a:rPr lang="en-US" sz="2500" dirty="0">
                <a:solidFill>
                  <a:srgbClr val="0033CC"/>
                </a:solidFill>
                <a:cs typeface="Times New Roman" pitchFamily="18" charset="0"/>
              </a:rPr>
              <a:t>static memory</a:t>
            </a:r>
            <a:r>
              <a:rPr lang="en-US" sz="2500" dirty="0">
                <a:cs typeface="Times New Roman" pitchFamily="18" charset="0"/>
              </a:rPr>
              <a:t>.</a:t>
            </a:r>
          </a:p>
          <a:p>
            <a:pPr marL="342900" indent="-276225" algn="just" defTabSz="966788">
              <a:buFontTx/>
              <a:buChar char="•"/>
              <a:tabLst>
                <a:tab pos="1449388" algn="l"/>
              </a:tabLst>
            </a:pPr>
            <a:r>
              <a:rPr lang="en-US" sz="2500" dirty="0">
                <a:cs typeface="Times New Roman" pitchFamily="18" charset="0"/>
              </a:rPr>
              <a:t>All non static local variables in functions </a:t>
            </a:r>
            <a:r>
              <a:rPr lang="en-US" sz="2500" dirty="0" smtClean="0">
                <a:cs typeface="Times New Roman" pitchFamily="18" charset="0"/>
              </a:rPr>
              <a:t>(incl. global and member functions) obtain </a:t>
            </a:r>
            <a:r>
              <a:rPr lang="en-US" sz="2500" dirty="0">
                <a:cs typeface="Times New Roman" pitchFamily="18" charset="0"/>
              </a:rPr>
              <a:t>memory from the </a:t>
            </a:r>
            <a:r>
              <a:rPr lang="en-US" sz="2500" dirty="0">
                <a:solidFill>
                  <a:srgbClr val="0033CC"/>
                </a:solidFill>
                <a:cs typeface="Times New Roman" pitchFamily="18" charset="0"/>
              </a:rPr>
              <a:t>stack</a:t>
            </a:r>
            <a:r>
              <a:rPr lang="en-US" sz="2500" dirty="0">
                <a:cs typeface="Times New Roman" pitchFamily="18" charset="0"/>
              </a:rPr>
              <a:t>.</a:t>
            </a:r>
          </a:p>
          <a:p>
            <a:pPr marL="342900" indent="-276225" algn="just" defTabSz="966788">
              <a:buFontTx/>
              <a:buChar char="•"/>
              <a:tabLst>
                <a:tab pos="1449388" algn="l"/>
              </a:tabLst>
            </a:pPr>
            <a:r>
              <a:rPr lang="en-US" sz="2500" dirty="0" smtClean="0">
                <a:cs typeface="Times New Roman" pitchFamily="18" charset="0"/>
              </a:rPr>
              <a:t>All </a:t>
            </a:r>
            <a:r>
              <a:rPr lang="en-US" sz="2500" dirty="0">
                <a:cs typeface="Times New Roman" pitchFamily="18" charset="0"/>
              </a:rPr>
              <a:t>dynamically allocated variables </a:t>
            </a:r>
            <a:r>
              <a:rPr lang="en-US" sz="2500" dirty="0" smtClean="0">
                <a:cs typeface="Times New Roman" pitchFamily="18" charset="0"/>
              </a:rPr>
              <a:t>(using malloc and new) obtain </a:t>
            </a:r>
            <a:r>
              <a:rPr lang="en-US" sz="2500" dirty="0">
                <a:cs typeface="Times New Roman" pitchFamily="18" charset="0"/>
              </a:rPr>
              <a:t>memory from the </a:t>
            </a:r>
            <a:r>
              <a:rPr lang="en-US" sz="2500" dirty="0">
                <a:solidFill>
                  <a:srgbClr val="0033CC"/>
                </a:solidFill>
                <a:cs typeface="Times New Roman" pitchFamily="18" charset="0"/>
              </a:rPr>
              <a:t>heap</a:t>
            </a:r>
            <a:r>
              <a:rPr lang="en-US" sz="2500" dirty="0" smtClean="0">
                <a:cs typeface="Times New Roman" pitchFamily="18" charset="0"/>
              </a:rPr>
              <a:t>.</a:t>
            </a:r>
            <a:endParaRPr lang="en-US" sz="2500" dirty="0">
              <a:cs typeface="Times New Roman" pitchFamily="18" charset="0"/>
            </a:endParaRPr>
          </a:p>
        </p:txBody>
      </p:sp>
      <p:pic>
        <p:nvPicPr>
          <p:cNvPr id="15364" name="Picture 36" descr="MCBD19928_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96000" y="1524000"/>
            <a:ext cx="220980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9"/>
          <p:cNvSpPr>
            <a:spLocks noChangeArrowheads="1"/>
          </p:cNvSpPr>
          <p:nvPr/>
        </p:nvSpPr>
        <p:spPr bwMode="auto">
          <a:xfrm>
            <a:off x="565150" y="80963"/>
            <a:ext cx="8062913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Partition of Memory Allocated to a Program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16387" name="Text Box 31"/>
          <p:cNvSpPr txBox="1">
            <a:spLocks noChangeArrowheads="1"/>
          </p:cNvSpPr>
          <p:nvPr/>
        </p:nvSpPr>
        <p:spPr bwMode="auto">
          <a:xfrm>
            <a:off x="914400" y="838200"/>
            <a:ext cx="7737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OS allocates the memory block (starting address + block size)</a:t>
            </a:r>
          </a:p>
        </p:txBody>
      </p:sp>
      <p:sp>
        <p:nvSpPr>
          <p:cNvPr id="16388" name="Rectangle 48"/>
          <p:cNvSpPr>
            <a:spLocks noChangeArrowheads="1"/>
          </p:cNvSpPr>
          <p:nvPr/>
        </p:nvSpPr>
        <p:spPr bwMode="auto">
          <a:xfrm>
            <a:off x="5475288" y="3425825"/>
            <a:ext cx="3516312" cy="82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Variables and objects created</a:t>
            </a:r>
            <a:br>
              <a:rPr lang="en-US" sz="1600" dirty="0"/>
            </a:br>
            <a:r>
              <a:rPr lang="en-US" sz="1600" dirty="0"/>
              <a:t>using "</a:t>
            </a:r>
            <a:r>
              <a:rPr lang="en-US" sz="1600" dirty="0" smtClean="0"/>
              <a:t>new" </a:t>
            </a:r>
            <a:r>
              <a:rPr lang="en-US" sz="1600" dirty="0"/>
              <a:t>or </a:t>
            </a:r>
            <a:r>
              <a:rPr lang="en-US" sz="1600" dirty="0" smtClean="0"/>
              <a:t>"malloc", </a:t>
            </a:r>
            <a:r>
              <a:rPr lang="en-US" sz="1600" dirty="0"/>
              <a:t>including member functions</a:t>
            </a:r>
          </a:p>
        </p:txBody>
      </p:sp>
      <p:grpSp>
        <p:nvGrpSpPr>
          <p:cNvPr id="16389" name="Group 65"/>
          <p:cNvGrpSpPr>
            <a:grpSpLocks/>
          </p:cNvGrpSpPr>
          <p:nvPr/>
        </p:nvGrpSpPr>
        <p:grpSpPr bwMode="auto">
          <a:xfrm>
            <a:off x="3109913" y="1722438"/>
            <a:ext cx="5151437" cy="4522787"/>
            <a:chOff x="1959" y="1085"/>
            <a:chExt cx="3245" cy="2849"/>
          </a:xfrm>
        </p:grpSpPr>
        <p:sp>
          <p:nvSpPr>
            <p:cNvPr id="16403" name="Rectangle 40"/>
            <p:cNvSpPr>
              <a:spLocks noChangeArrowheads="1"/>
            </p:cNvSpPr>
            <p:nvPr/>
          </p:nvSpPr>
          <p:spPr bwMode="auto">
            <a:xfrm>
              <a:off x="1972" y="1142"/>
              <a:ext cx="1375" cy="27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" name="Line 42"/>
            <p:cNvSpPr>
              <a:spLocks noChangeShapeType="1"/>
            </p:cNvSpPr>
            <p:nvPr/>
          </p:nvSpPr>
          <p:spPr bwMode="auto">
            <a:xfrm>
              <a:off x="2618" y="1142"/>
              <a:ext cx="0" cy="27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5" name="Rectangle 49"/>
            <p:cNvSpPr>
              <a:spLocks noChangeArrowheads="1"/>
            </p:cNvSpPr>
            <p:nvPr/>
          </p:nvSpPr>
          <p:spPr bwMode="auto">
            <a:xfrm>
              <a:off x="3449" y="3308"/>
              <a:ext cx="1755" cy="5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all local variables and local objects, including member functions</a:t>
              </a:r>
            </a:p>
          </p:txBody>
        </p:sp>
        <p:sp>
          <p:nvSpPr>
            <p:cNvPr id="16406" name="Text Box 50"/>
            <p:cNvSpPr txBox="1">
              <a:spLocks noChangeArrowheads="1"/>
            </p:cNvSpPr>
            <p:nvPr/>
          </p:nvSpPr>
          <p:spPr bwMode="auto">
            <a:xfrm>
              <a:off x="3449" y="1629"/>
              <a:ext cx="160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/>
                <a:t>size known at compilation time</a:t>
              </a:r>
            </a:p>
          </p:txBody>
        </p:sp>
        <p:sp>
          <p:nvSpPr>
            <p:cNvPr id="16407" name="Rectangle 51"/>
            <p:cNvSpPr>
              <a:spLocks noChangeArrowheads="1"/>
            </p:cNvSpPr>
            <p:nvPr/>
          </p:nvSpPr>
          <p:spPr bwMode="auto">
            <a:xfrm>
              <a:off x="1959" y="2172"/>
              <a:ext cx="1386" cy="17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8" name="Rectangle 52"/>
            <p:cNvSpPr>
              <a:spLocks noChangeArrowheads="1"/>
            </p:cNvSpPr>
            <p:nvPr/>
          </p:nvSpPr>
          <p:spPr bwMode="auto">
            <a:xfrm>
              <a:off x="1959" y="1548"/>
              <a:ext cx="138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Global and static </a:t>
              </a:r>
              <a:br>
                <a:rPr lang="en-US" sz="1600"/>
              </a:br>
              <a:r>
                <a:rPr lang="en-US" sz="1600"/>
                <a:t>variables &amp; objects</a:t>
              </a:r>
            </a:p>
          </p:txBody>
        </p:sp>
        <p:sp>
          <p:nvSpPr>
            <p:cNvPr id="16409" name="Text Box 55"/>
            <p:cNvSpPr txBox="1">
              <a:spLocks noChangeArrowheads="1"/>
            </p:cNvSpPr>
            <p:nvPr/>
          </p:nvSpPr>
          <p:spPr bwMode="auto">
            <a:xfrm>
              <a:off x="2400" y="2156"/>
              <a:ext cx="38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/>
                <a:t>Heap</a:t>
              </a:r>
            </a:p>
          </p:txBody>
        </p:sp>
        <p:sp>
          <p:nvSpPr>
            <p:cNvPr id="16410" name="Text Box 56"/>
            <p:cNvSpPr txBox="1">
              <a:spLocks noChangeArrowheads="1"/>
            </p:cNvSpPr>
            <p:nvPr/>
          </p:nvSpPr>
          <p:spPr bwMode="auto">
            <a:xfrm>
              <a:off x="2400" y="3659"/>
              <a:ext cx="40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/>
                <a:t>Stack</a:t>
              </a:r>
            </a:p>
          </p:txBody>
        </p:sp>
        <p:sp>
          <p:nvSpPr>
            <p:cNvPr id="16411" name="Rectangle 57"/>
            <p:cNvSpPr>
              <a:spLocks noChangeArrowheads="1"/>
            </p:cNvSpPr>
            <p:nvPr/>
          </p:nvSpPr>
          <p:spPr bwMode="auto">
            <a:xfrm>
              <a:off x="1959" y="1144"/>
              <a:ext cx="1386" cy="4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sz="1600"/>
                <a:t>Program code</a:t>
              </a:r>
            </a:p>
          </p:txBody>
        </p:sp>
        <p:sp>
          <p:nvSpPr>
            <p:cNvPr id="16412" name="Text Box 58"/>
            <p:cNvSpPr txBox="1">
              <a:spLocks noChangeArrowheads="1"/>
            </p:cNvSpPr>
            <p:nvPr/>
          </p:nvSpPr>
          <p:spPr bwMode="auto">
            <a:xfrm>
              <a:off x="3449" y="1085"/>
              <a:ext cx="1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/>
                <a:t>size known at compilation time</a:t>
              </a:r>
            </a:p>
          </p:txBody>
        </p:sp>
      </p:grpSp>
      <p:grpSp>
        <p:nvGrpSpPr>
          <p:cNvPr id="282690" name="Group 66"/>
          <p:cNvGrpSpPr>
            <a:grpSpLocks/>
          </p:cNvGrpSpPr>
          <p:nvPr/>
        </p:nvGrpSpPr>
        <p:grpSpPr bwMode="auto">
          <a:xfrm>
            <a:off x="1096963" y="1676400"/>
            <a:ext cx="1952625" cy="4572000"/>
            <a:chOff x="691" y="1056"/>
            <a:chExt cx="1230" cy="2880"/>
          </a:xfrm>
        </p:grpSpPr>
        <p:sp>
          <p:nvSpPr>
            <p:cNvPr id="16393" name="Text Box 41"/>
            <p:cNvSpPr txBox="1">
              <a:spLocks noChangeArrowheads="1"/>
            </p:cNvSpPr>
            <p:nvPr/>
          </p:nvSpPr>
          <p:spPr bwMode="auto">
            <a:xfrm>
              <a:off x="691" y="1056"/>
              <a:ext cx="9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/>
                <a:t>Starting address</a:t>
              </a:r>
            </a:p>
          </p:txBody>
        </p:sp>
        <p:sp>
          <p:nvSpPr>
            <p:cNvPr id="16394" name="Line 44"/>
            <p:cNvSpPr>
              <a:spLocks noChangeShapeType="1"/>
            </p:cNvSpPr>
            <p:nvPr/>
          </p:nvSpPr>
          <p:spPr bwMode="auto">
            <a:xfrm>
              <a:off x="1705" y="3830"/>
              <a:ext cx="2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5" name="Text Box 45"/>
            <p:cNvSpPr txBox="1">
              <a:spLocks noChangeArrowheads="1"/>
            </p:cNvSpPr>
            <p:nvPr/>
          </p:nvSpPr>
          <p:spPr bwMode="auto">
            <a:xfrm>
              <a:off x="799" y="3723"/>
              <a:ext cx="107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/>
                <a:t>Stack pointer</a:t>
              </a:r>
            </a:p>
          </p:txBody>
        </p:sp>
        <p:sp>
          <p:nvSpPr>
            <p:cNvPr id="16396" name="Line 46"/>
            <p:cNvSpPr>
              <a:spLocks noChangeShapeType="1"/>
            </p:cNvSpPr>
            <p:nvPr/>
          </p:nvSpPr>
          <p:spPr bwMode="auto">
            <a:xfrm>
              <a:off x="1678" y="2252"/>
              <a:ext cx="2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7" name="Text Box 47"/>
            <p:cNvSpPr txBox="1">
              <a:spLocks noChangeArrowheads="1"/>
            </p:cNvSpPr>
            <p:nvPr/>
          </p:nvSpPr>
          <p:spPr bwMode="auto">
            <a:xfrm>
              <a:off x="840" y="2139"/>
              <a:ext cx="78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/>
                <a:t>Heap pointer</a:t>
              </a:r>
            </a:p>
          </p:txBody>
        </p:sp>
        <p:sp>
          <p:nvSpPr>
            <p:cNvPr id="16398" name="Text Box 59"/>
            <p:cNvSpPr txBox="1">
              <a:spLocks noChangeArrowheads="1"/>
            </p:cNvSpPr>
            <p:nvPr/>
          </p:nvSpPr>
          <p:spPr bwMode="auto">
            <a:xfrm>
              <a:off x="763" y="1603"/>
              <a:ext cx="86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600"/>
                <a:t>Static memory</a:t>
              </a:r>
            </a:p>
          </p:txBody>
        </p:sp>
        <p:grpSp>
          <p:nvGrpSpPr>
            <p:cNvPr id="16399" name="Group 60"/>
            <p:cNvGrpSpPr>
              <a:grpSpLocks/>
            </p:cNvGrpSpPr>
            <p:nvPr/>
          </p:nvGrpSpPr>
          <p:grpSpPr bwMode="auto">
            <a:xfrm>
              <a:off x="1755" y="1238"/>
              <a:ext cx="153" cy="920"/>
              <a:chOff x="2496" y="1104"/>
              <a:chExt cx="96" cy="480"/>
            </a:xfrm>
          </p:grpSpPr>
          <p:sp>
            <p:nvSpPr>
              <p:cNvPr id="16401" name="Freeform 61"/>
              <p:cNvSpPr>
                <a:spLocks/>
              </p:cNvSpPr>
              <p:nvPr/>
            </p:nvSpPr>
            <p:spPr bwMode="auto">
              <a:xfrm>
                <a:off x="2496" y="1104"/>
                <a:ext cx="96" cy="240"/>
              </a:xfrm>
              <a:custGeom>
                <a:avLst/>
                <a:gdLst>
                  <a:gd name="T0" fmla="*/ 96 w 96"/>
                  <a:gd name="T1" fmla="*/ 0 h 240"/>
                  <a:gd name="T2" fmla="*/ 48 w 96"/>
                  <a:gd name="T3" fmla="*/ 48 h 240"/>
                  <a:gd name="T4" fmla="*/ 48 w 96"/>
                  <a:gd name="T5" fmla="*/ 192 h 240"/>
                  <a:gd name="T6" fmla="*/ 0 w 96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6" h="240">
                    <a:moveTo>
                      <a:pt x="96" y="0"/>
                    </a:moveTo>
                    <a:lnTo>
                      <a:pt x="48" y="48"/>
                    </a:lnTo>
                    <a:lnTo>
                      <a:pt x="48" y="192"/>
                    </a:lnTo>
                    <a:lnTo>
                      <a:pt x="0" y="24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2" name="Freeform 62"/>
              <p:cNvSpPr>
                <a:spLocks/>
              </p:cNvSpPr>
              <p:nvPr/>
            </p:nvSpPr>
            <p:spPr bwMode="auto">
              <a:xfrm flipV="1">
                <a:off x="2496" y="1344"/>
                <a:ext cx="96" cy="240"/>
              </a:xfrm>
              <a:custGeom>
                <a:avLst/>
                <a:gdLst>
                  <a:gd name="T0" fmla="*/ 96 w 96"/>
                  <a:gd name="T1" fmla="*/ 0 h 240"/>
                  <a:gd name="T2" fmla="*/ 48 w 96"/>
                  <a:gd name="T3" fmla="*/ 48 h 240"/>
                  <a:gd name="T4" fmla="*/ 48 w 96"/>
                  <a:gd name="T5" fmla="*/ 192 h 240"/>
                  <a:gd name="T6" fmla="*/ 0 w 96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6" h="240">
                    <a:moveTo>
                      <a:pt x="96" y="0"/>
                    </a:moveTo>
                    <a:lnTo>
                      <a:pt x="48" y="48"/>
                    </a:lnTo>
                    <a:lnTo>
                      <a:pt x="48" y="192"/>
                    </a:lnTo>
                    <a:lnTo>
                      <a:pt x="0" y="24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00" name="Line 63"/>
            <p:cNvSpPr>
              <a:spLocks noChangeShapeType="1"/>
            </p:cNvSpPr>
            <p:nvPr/>
          </p:nvSpPr>
          <p:spPr bwMode="auto">
            <a:xfrm>
              <a:off x="1678" y="1161"/>
              <a:ext cx="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2677" name="Line 53"/>
          <p:cNvSpPr>
            <a:spLocks noChangeShapeType="1"/>
          </p:cNvSpPr>
          <p:nvPr/>
        </p:nvSpPr>
        <p:spPr bwMode="auto">
          <a:xfrm>
            <a:off x="4114800" y="3886200"/>
            <a:ext cx="0" cy="833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678" name="Line 54"/>
          <p:cNvSpPr>
            <a:spLocks noChangeShapeType="1"/>
          </p:cNvSpPr>
          <p:nvPr/>
        </p:nvSpPr>
        <p:spPr bwMode="auto">
          <a:xfrm>
            <a:off x="4114800" y="4978400"/>
            <a:ext cx="0" cy="835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28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0"/>
                                        <p:tgtEl>
                                          <p:spTgt spid="28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2000"/>
                                        <p:tgtEl>
                                          <p:spTgt spid="28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77" grpId="0" animBg="1"/>
      <p:bldP spid="28267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30"/>
          <p:cNvSpPr>
            <a:spLocks noChangeArrowheads="1"/>
          </p:cNvSpPr>
          <p:nvPr/>
        </p:nvSpPr>
        <p:spPr bwMode="auto">
          <a:xfrm>
            <a:off x="1905000" y="2438400"/>
            <a:ext cx="6400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/>
          <a:lstStyle/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chemeClr val="accent2"/>
                </a:solidFill>
              </a:rPr>
              <a:t>Chapter </a:t>
            </a:r>
            <a:r>
              <a:rPr lang="en-US" sz="2800" dirty="0">
                <a:solidFill>
                  <a:schemeClr val="accent2"/>
                </a:solidFill>
              </a:rPr>
              <a:t>3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Object-Oriented </a:t>
            </a:r>
            <a:r>
              <a:rPr lang="en-US" sz="2800" dirty="0">
                <a:solidFill>
                  <a:schemeClr val="accent2"/>
                </a:solidFill>
              </a:rPr>
              <a:t>Language C++</a:t>
            </a:r>
          </a:p>
          <a:p>
            <a:pPr marL="363538" indent="-363538" defTabSz="966788">
              <a:lnSpc>
                <a:spcPct val="85000"/>
              </a:lnSpc>
              <a:spcBef>
                <a:spcPts val="18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800" b="1" dirty="0" smtClean="0">
                <a:solidFill>
                  <a:schemeClr val="accent2"/>
                </a:solidFill>
              </a:rPr>
              <a:t>Lecture 15 </a:t>
            </a:r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accent2"/>
                </a:solidFill>
              </a:rPr>
              <a:t>O</a:t>
            </a:r>
            <a:r>
              <a:rPr lang="en-US" sz="2800" b="1" dirty="0" smtClean="0">
                <a:solidFill>
                  <a:schemeClr val="accent2"/>
                </a:solidFill>
              </a:rPr>
              <a:t>bject </a:t>
            </a:r>
            <a:r>
              <a:rPr lang="en-US" sz="2800" b="1" dirty="0">
                <a:solidFill>
                  <a:schemeClr val="accent2"/>
                </a:solidFill>
              </a:rPr>
              <a:t>O</a:t>
            </a:r>
            <a:r>
              <a:rPr lang="en-US" sz="2800" b="1" dirty="0" smtClean="0">
                <a:solidFill>
                  <a:schemeClr val="accent2"/>
                </a:solidFill>
              </a:rPr>
              <a:t>rientation </a:t>
            </a:r>
            <a:r>
              <a:rPr lang="en-US" sz="2800" b="1" dirty="0">
                <a:solidFill>
                  <a:schemeClr val="accent2"/>
                </a:solidFill>
              </a:rPr>
              <a:t>and </a:t>
            </a:r>
            <a:r>
              <a:rPr lang="en-US" sz="2800" b="1" dirty="0" smtClean="0">
                <a:solidFill>
                  <a:schemeClr val="accent2"/>
                </a:solidFill>
              </a:rPr>
              <a:t>Class Definition</a:t>
            </a:r>
            <a:endParaRPr lang="en-US" sz="2800" b="1" dirty="0">
              <a:solidFill>
                <a:schemeClr val="accent2"/>
              </a:solidFill>
            </a:endParaRPr>
          </a:p>
          <a:p>
            <a:pPr defTabSz="966788">
              <a:lnSpc>
                <a:spcPct val="85000"/>
              </a:lnSpc>
              <a:spcBef>
                <a:spcPts val="1800"/>
              </a:spcBef>
              <a:buClr>
                <a:srgbClr val="000000"/>
              </a:buClr>
              <a:buSzPct val="75000"/>
            </a:pPr>
            <a:r>
              <a:rPr lang="en-US" dirty="0" smtClean="0">
                <a:solidFill>
                  <a:schemeClr val="accent2"/>
                </a:solidFill>
              </a:rPr>
              <a:t> </a:t>
            </a:r>
          </a:p>
          <a:p>
            <a:pPr defTabSz="966788">
              <a:lnSpc>
                <a:spcPct val="85000"/>
              </a:lnSpc>
              <a:spcBef>
                <a:spcPts val="1800"/>
              </a:spcBef>
              <a:buClr>
                <a:srgbClr val="000000"/>
              </a:buClr>
              <a:buSzPct val="75000"/>
            </a:pPr>
            <a:r>
              <a:rPr lang="en-US" dirty="0" smtClean="0">
                <a:solidFill>
                  <a:schemeClr val="accent2"/>
                </a:solidFill>
              </a:rPr>
              <a:t>Reading: Textbook Sections 3.1 and 3.2</a:t>
            </a:r>
            <a:endParaRPr lang="en-US" sz="3800" b="1" dirty="0">
              <a:solidFill>
                <a:schemeClr val="accent2"/>
              </a:solidFill>
            </a:endParaRPr>
          </a:p>
        </p:txBody>
      </p:sp>
      <p:sp>
        <p:nvSpPr>
          <p:cNvPr id="8195" name="Rectangle 131"/>
          <p:cNvSpPr>
            <a:spLocks noChangeArrowheads="1"/>
          </p:cNvSpPr>
          <p:nvPr/>
        </p:nvSpPr>
        <p:spPr bwMode="auto">
          <a:xfrm>
            <a:off x="3124200" y="6172200"/>
            <a:ext cx="2364994" cy="48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736" tIns="48368" rIns="96736" bIns="48368">
            <a:spAutoFit/>
          </a:bodyPr>
          <a:lstStyle/>
          <a:p>
            <a:pPr algn="ctr" defTabSz="966788"/>
            <a:r>
              <a:rPr lang="en-US" sz="2500" dirty="0"/>
              <a:t>Dr. </a:t>
            </a:r>
            <a:r>
              <a:rPr lang="en-US" sz="2500" dirty="0" smtClean="0"/>
              <a:t>Yinong Chen</a:t>
            </a:r>
            <a:endParaRPr lang="en-US" sz="2500" dirty="0"/>
          </a:p>
        </p:txBody>
      </p:sp>
      <p:sp>
        <p:nvSpPr>
          <p:cNvPr id="8196" name="Rectangle 132"/>
          <p:cNvSpPr>
            <a:spLocks noChangeArrowheads="1"/>
          </p:cNvSpPr>
          <p:nvPr/>
        </p:nvSpPr>
        <p:spPr bwMode="auto">
          <a:xfrm>
            <a:off x="685800" y="990600"/>
            <a:ext cx="7821613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r>
              <a:rPr lang="en-GB" altLang="en-US" sz="2100" b="1" i="1" dirty="0">
                <a:solidFill>
                  <a:srgbClr val="280099"/>
                </a:solidFill>
              </a:rPr>
              <a:t>CSE240</a:t>
            </a:r>
          </a:p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GB" altLang="en-US" sz="3000" b="1" i="1" dirty="0">
                <a:solidFill>
                  <a:srgbClr val="280099"/>
                </a:solidFill>
              </a:rPr>
              <a:t>Introduction to</a:t>
            </a:r>
            <a:r>
              <a:rPr lang="en-US" altLang="en-US" sz="3000" b="1" i="1" dirty="0">
                <a:solidFill>
                  <a:srgbClr val="280099"/>
                </a:solidFill>
              </a:rPr>
              <a:t> </a:t>
            </a:r>
            <a:r>
              <a:rPr lang="en-GB" altLang="en-US" sz="3000" b="1" i="1" dirty="0">
                <a:solidFill>
                  <a:srgbClr val="280099"/>
                </a:solidFill>
              </a:rPr>
              <a:t>Programming Languages</a:t>
            </a:r>
            <a:r>
              <a:rPr lang="en-GB" altLang="en-US" sz="2100" b="1" i="1" dirty="0">
                <a:solidFill>
                  <a:srgbClr val="280099"/>
                </a:solidFill>
              </a:rPr>
              <a:t> </a:t>
            </a:r>
            <a:endParaRPr lang="en-US" altLang="en-US" sz="2100" b="1" i="1" dirty="0">
              <a:solidFill>
                <a:srgbClr val="280099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7981" y="269875"/>
            <a:ext cx="5996781" cy="514083"/>
            <a:chOff x="381000" y="421716"/>
            <a:chExt cx="5996781" cy="514083"/>
          </a:xfrm>
        </p:grpSpPr>
        <p:pic>
          <p:nvPicPr>
            <p:cNvPr id="10" name="Picture 9" descr="School of Computing, Informatics, and Decision Systems Engineer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3866" y="421716"/>
              <a:ext cx="3663915" cy="435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421716"/>
              <a:ext cx="2143125" cy="514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" name="Straight Connector 2"/>
          <p:cNvCxnSpPr/>
          <p:nvPr/>
        </p:nvCxnSpPr>
        <p:spPr bwMode="auto">
          <a:xfrm>
            <a:off x="1981200" y="3438236"/>
            <a:ext cx="6248400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1947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ChangeArrowheads="1"/>
          </p:cNvSpPr>
          <p:nvPr/>
        </p:nvSpPr>
        <p:spPr bwMode="auto">
          <a:xfrm>
            <a:off x="1219200" y="666335"/>
            <a:ext cx="7162800" cy="619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6744" tIns="48372" rIns="96744" bIns="48372">
            <a:spAutoFit/>
          </a:bodyPr>
          <a:lstStyle/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Principles and features of object orientation</a:t>
            </a:r>
            <a:endParaRPr lang="en-GB" dirty="0">
              <a:solidFill>
                <a:srgbClr val="0033CC"/>
              </a:solidFill>
              <a:cs typeface="Times New Roman" pitchFamily="18" charset="0"/>
            </a:endParaRPr>
          </a:p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GB" dirty="0" smtClean="0">
                <a:solidFill>
                  <a:srgbClr val="0033CC"/>
                </a:solidFill>
                <a:cs typeface="Times New Roman" pitchFamily="18" charset="0"/>
              </a:rPr>
              <a:t>Class </a:t>
            </a:r>
            <a:r>
              <a:rPr lang="en-GB" dirty="0">
                <a:solidFill>
                  <a:srgbClr val="0033CC"/>
                </a:solidFill>
                <a:cs typeface="Times New Roman" pitchFamily="18" charset="0"/>
              </a:rPr>
              <a:t>composition and definition</a:t>
            </a:r>
          </a:p>
          <a:p>
            <a:pPr marL="844550" lvl="1" indent="-357188" defTabSz="966788">
              <a:lnSpc>
                <a:spcPct val="110000"/>
              </a:lnSpc>
              <a:buFontTx/>
              <a:buChar char="•"/>
            </a:pPr>
            <a:r>
              <a:rPr lang="en-GB" dirty="0">
                <a:solidFill>
                  <a:srgbClr val="0033CC"/>
                </a:solidFill>
                <a:cs typeface="Times New Roman" pitchFamily="18" charset="0"/>
              </a:rPr>
              <a:t>information hiding: public, protected and private </a:t>
            </a:r>
          </a:p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Scope Resolution Operator </a:t>
            </a:r>
          </a:p>
          <a:p>
            <a:pPr marL="844550" lvl="1" indent="-357188" defTabSz="966788">
              <a:lnSpc>
                <a:spcPct val="110000"/>
              </a:lnSpc>
              <a:buFontTx/>
              <a:buChar char="•"/>
            </a:pPr>
            <a:r>
              <a:rPr lang="en-GB" dirty="0">
                <a:solidFill>
                  <a:srgbClr val="0033CC"/>
                </a:solidFill>
                <a:cs typeface="Times New Roman" pitchFamily="18" charset="0"/>
              </a:rPr>
              <a:t>Queue class example and time class example</a:t>
            </a:r>
          </a:p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GB" dirty="0">
                <a:cs typeface="Times New Roman" pitchFamily="18" charset="0"/>
              </a:rPr>
              <a:t>Memory management (static, stack, and heap</a:t>
            </a:r>
            <a:r>
              <a:rPr lang="en-GB" dirty="0" smtClean="0">
                <a:cs typeface="Times New Roman" pitchFamily="18" charset="0"/>
              </a:rPr>
              <a:t>) and garbage collection</a:t>
            </a:r>
            <a:endParaRPr lang="en-GB" dirty="0">
              <a:cs typeface="Times New Roman" pitchFamily="18" charset="0"/>
            </a:endParaRPr>
          </a:p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GB" dirty="0">
                <a:cs typeface="Times New Roman" pitchFamily="18" charset="0"/>
              </a:rPr>
              <a:t>Constructor, </a:t>
            </a:r>
            <a:r>
              <a:rPr lang="en-GB" dirty="0">
                <a:solidFill>
                  <a:srgbClr val="0033CC"/>
                </a:solidFill>
                <a:cs typeface="Times New Roman" pitchFamily="18" charset="0"/>
              </a:rPr>
              <a:t>destructor</a:t>
            </a:r>
            <a:r>
              <a:rPr lang="en-GB" dirty="0">
                <a:cs typeface="Times New Roman" pitchFamily="18" charset="0"/>
              </a:rPr>
              <a:t>, and overloading</a:t>
            </a:r>
          </a:p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GB" dirty="0" smtClean="0">
                <a:cs typeface="Times New Roman" pitchFamily="18" charset="0"/>
              </a:rPr>
              <a:t>Inheritance </a:t>
            </a:r>
            <a:r>
              <a:rPr lang="en-GB" dirty="0">
                <a:cs typeface="Times New Roman" pitchFamily="18" charset="0"/>
              </a:rPr>
              <a:t>and multiple inheritance</a:t>
            </a:r>
          </a:p>
          <a:p>
            <a:pPr marL="844550" lvl="1" indent="-357188" defTabSz="966788">
              <a:lnSpc>
                <a:spcPct val="110000"/>
              </a:lnSpc>
              <a:buFontTx/>
              <a:buChar char="•"/>
            </a:pPr>
            <a:r>
              <a:rPr lang="en-GB" dirty="0">
                <a:cs typeface="Times New Roman" pitchFamily="18" charset="0"/>
              </a:rPr>
              <a:t>Derived </a:t>
            </a:r>
            <a:r>
              <a:rPr lang="en-GB" dirty="0" err="1">
                <a:cs typeface="Times New Roman" pitchFamily="18" charset="0"/>
              </a:rPr>
              <a:t>PriQueue</a:t>
            </a:r>
            <a:r>
              <a:rPr lang="en-GB" dirty="0">
                <a:cs typeface="Times New Roman" pitchFamily="18" charset="0"/>
              </a:rPr>
              <a:t> class </a:t>
            </a:r>
            <a:r>
              <a:rPr lang="en-GB" dirty="0" smtClean="0">
                <a:cs typeface="Times New Roman" pitchFamily="18" charset="0"/>
              </a:rPr>
              <a:t>from a Queue class</a:t>
            </a:r>
            <a:endParaRPr lang="en-GB" dirty="0">
              <a:cs typeface="Times New Roman" pitchFamily="18" charset="0"/>
            </a:endParaRPr>
          </a:p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GB" dirty="0">
                <a:cs typeface="Times New Roman" pitchFamily="18" charset="0"/>
              </a:rPr>
              <a:t>Hierarchy and polymorphism</a:t>
            </a:r>
          </a:p>
          <a:p>
            <a:pPr marL="844550" lvl="1" indent="-357188" defTabSz="966788">
              <a:lnSpc>
                <a:spcPct val="110000"/>
              </a:lnSpc>
              <a:buFontTx/>
              <a:buChar char="•"/>
            </a:pPr>
            <a:r>
              <a:rPr lang="en-GB" dirty="0">
                <a:cs typeface="Times New Roman" pitchFamily="18" charset="0"/>
              </a:rPr>
              <a:t>Publication and Personnel examples</a:t>
            </a:r>
          </a:p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GB" dirty="0">
                <a:cs typeface="Times New Roman" pitchFamily="18" charset="0"/>
              </a:rPr>
              <a:t>When to use inheritance and when not to</a:t>
            </a:r>
            <a:r>
              <a:rPr lang="en-GB" dirty="0" smtClean="0">
                <a:cs typeface="Times New Roman" pitchFamily="18" charset="0"/>
              </a:rPr>
              <a:t>?</a:t>
            </a:r>
          </a:p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GB" dirty="0" smtClean="0">
                <a:cs typeface="Times New Roman" pitchFamily="18" charset="0"/>
              </a:rPr>
              <a:t>Exception handling</a:t>
            </a:r>
          </a:p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GB" dirty="0" smtClean="0">
                <a:cs typeface="Times New Roman" pitchFamily="18" charset="0"/>
              </a:rPr>
              <a:t>Summary</a:t>
            </a:r>
            <a:endParaRPr lang="en-GB" dirty="0">
              <a:cs typeface="Times New Roman" pitchFamily="18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71513" y="76200"/>
            <a:ext cx="7796212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 dirty="0" smtClean="0">
                <a:solidFill>
                  <a:schemeClr val="accent2"/>
                </a:solidFill>
                <a:cs typeface="Times New Roman" pitchFamily="18" charset="0"/>
              </a:rPr>
              <a:t>Chapter Outline</a:t>
            </a:r>
            <a:endParaRPr lang="en-US" sz="3400" b="1" dirty="0">
              <a:solidFill>
                <a:schemeClr val="accent2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706019" y="700597"/>
            <a:ext cx="395287" cy="4572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8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8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78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8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8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8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8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8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8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78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8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8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81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3814762" y="1554093"/>
            <a:ext cx="1600200" cy="1600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Class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0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1214437" y="3611493"/>
            <a:ext cx="1600200" cy="1600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Class 1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3814762" y="3687693"/>
            <a:ext cx="1600200" cy="1600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Class 2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6415087" y="3763893"/>
            <a:ext cx="1600200" cy="1600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Class n</a:t>
            </a:r>
          </a:p>
        </p:txBody>
      </p:sp>
      <p:cxnSp>
        <p:nvCxnSpPr>
          <p:cNvPr id="7" name="Straight Arrow Connector 6"/>
          <p:cNvCxnSpPr>
            <a:stCxn id="2" idx="2"/>
            <a:endCxn id="3" idx="7"/>
          </p:cNvCxnSpPr>
          <p:nvPr/>
        </p:nvCxnSpPr>
        <p:spPr bwMode="auto">
          <a:xfrm flipH="1">
            <a:off x="2580293" y="2354193"/>
            <a:ext cx="1234469" cy="149164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>
            <a:stCxn id="2" idx="4"/>
            <a:endCxn id="4" idx="0"/>
          </p:cNvCxnSpPr>
          <p:nvPr/>
        </p:nvCxnSpPr>
        <p:spPr bwMode="auto">
          <a:xfrm>
            <a:off x="4614862" y="3154293"/>
            <a:ext cx="0" cy="533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>
            <a:stCxn id="2" idx="6"/>
            <a:endCxn id="5" idx="0"/>
          </p:cNvCxnSpPr>
          <p:nvPr/>
        </p:nvCxnSpPr>
        <p:spPr bwMode="auto">
          <a:xfrm>
            <a:off x="5414962" y="2354193"/>
            <a:ext cx="1800225" cy="14097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Oval 13"/>
          <p:cNvSpPr/>
          <p:nvPr/>
        </p:nvSpPr>
        <p:spPr bwMode="auto">
          <a:xfrm>
            <a:off x="7215187" y="1519306"/>
            <a:ext cx="1143000" cy="1143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Class </a:t>
            </a:r>
            <a:r>
              <a:rPr lang="en-US" sz="1800" dirty="0"/>
              <a:t>j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Straight Arrow Connector 15"/>
          <p:cNvCxnSpPr>
            <a:endCxn id="14" idx="2"/>
          </p:cNvCxnSpPr>
          <p:nvPr/>
        </p:nvCxnSpPr>
        <p:spPr bwMode="auto">
          <a:xfrm>
            <a:off x="5100637" y="2061864"/>
            <a:ext cx="2114550" cy="2894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5280976" y="1615648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Class containment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1074707" y="3115279"/>
            <a:ext cx="1939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Class inheritance</a:t>
            </a:r>
            <a:endParaRPr lang="en-US" sz="2000" dirty="0"/>
          </a:p>
        </p:txBody>
      </p:sp>
      <p:sp>
        <p:nvSpPr>
          <p:cNvPr id="21" name="Oval 20"/>
          <p:cNvSpPr/>
          <p:nvPr/>
        </p:nvSpPr>
        <p:spPr bwMode="auto">
          <a:xfrm>
            <a:off x="6729412" y="4487793"/>
            <a:ext cx="971550" cy="74152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Class 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80526" y="5411748"/>
            <a:ext cx="2182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Class containment</a:t>
            </a:r>
            <a:endParaRPr lang="en-US" sz="2000" dirty="0"/>
          </a:p>
        </p:txBody>
      </p:sp>
      <p:sp>
        <p:nvSpPr>
          <p:cNvPr id="26" name="Oval 25"/>
          <p:cNvSpPr/>
          <p:nvPr/>
        </p:nvSpPr>
        <p:spPr bwMode="auto">
          <a:xfrm>
            <a:off x="1339547" y="5638800"/>
            <a:ext cx="1143000" cy="1143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Class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Straight Arrow Connector 27"/>
          <p:cNvCxnSpPr>
            <a:endCxn id="26" idx="0"/>
          </p:cNvCxnSpPr>
          <p:nvPr/>
        </p:nvCxnSpPr>
        <p:spPr bwMode="auto">
          <a:xfrm>
            <a:off x="1911047" y="4754493"/>
            <a:ext cx="0" cy="88430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304800" y="180478"/>
            <a:ext cx="3124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C++ </a:t>
            </a:r>
            <a:r>
              <a:rPr lang="en-US" dirty="0" smtClean="0"/>
              <a:t>focus on the multiple classes and their relationship. </a:t>
            </a:r>
          </a:p>
          <a:p>
            <a:r>
              <a:rPr lang="en-US" dirty="0" smtClean="0"/>
              <a:t>If you do not write any class, it is mostly C.</a:t>
            </a:r>
          </a:p>
          <a:p>
            <a:r>
              <a:rPr lang="en-US" dirty="0" smtClean="0"/>
              <a:t>Inside each class, it is </a:t>
            </a:r>
            <a:r>
              <a:rPr lang="en-US" dirty="0"/>
              <a:t>similar to C </a:t>
            </a:r>
            <a:r>
              <a:rPr lang="en-US" dirty="0" smtClean="0"/>
              <a:t>program.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901991" y="5211693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Class containment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4572275" y="3178889"/>
            <a:ext cx="1939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Class inheritance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6645260" y="2993994"/>
            <a:ext cx="1939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Class inheritance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033837" y="680080"/>
            <a:ext cx="17604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ain() { …}</a:t>
            </a:r>
            <a:endParaRPr lang="en-US" dirty="0"/>
          </a:p>
        </p:txBody>
      </p:sp>
      <p:sp>
        <p:nvSpPr>
          <p:cNvPr id="23" name="Rectangle 34"/>
          <p:cNvSpPr>
            <a:spLocks noChangeArrowheads="1"/>
          </p:cNvSpPr>
          <p:nvPr/>
        </p:nvSpPr>
        <p:spPr bwMode="auto">
          <a:xfrm>
            <a:off x="3122492" y="15448"/>
            <a:ext cx="5343525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 dirty="0" smtClean="0">
                <a:solidFill>
                  <a:schemeClr val="accent2"/>
                </a:solidFill>
                <a:cs typeface="Times New Roman" pitchFamily="18" charset="0"/>
              </a:rPr>
              <a:t>Class Organization</a:t>
            </a:r>
            <a:endParaRPr lang="en-US" sz="3400" b="1" dirty="0">
              <a:solidFill>
                <a:schemeClr val="accent2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59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7315200" y="5181600"/>
            <a:ext cx="1676400" cy="1371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C++</a:t>
            </a:r>
          </a:p>
        </p:txBody>
      </p:sp>
      <p:sp>
        <p:nvSpPr>
          <p:cNvPr id="4098" name="Rectangle 34"/>
          <p:cNvSpPr>
            <a:spLocks noChangeArrowheads="1"/>
          </p:cNvSpPr>
          <p:nvPr/>
        </p:nvSpPr>
        <p:spPr bwMode="auto">
          <a:xfrm>
            <a:off x="671513" y="161925"/>
            <a:ext cx="7796212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 dirty="0" smtClean="0">
                <a:solidFill>
                  <a:schemeClr val="accent2"/>
                </a:solidFill>
                <a:cs typeface="Times New Roman" pitchFamily="18" charset="0"/>
              </a:rPr>
              <a:t>Key Concepts in Object </a:t>
            </a:r>
            <a:r>
              <a:rPr lang="en-US" sz="3400" b="1" dirty="0">
                <a:solidFill>
                  <a:schemeClr val="accent2"/>
                </a:solidFill>
                <a:cs typeface="Times New Roman" pitchFamily="18" charset="0"/>
              </a:rPr>
              <a:t>Orientation</a:t>
            </a:r>
          </a:p>
        </p:txBody>
      </p:sp>
      <p:sp>
        <p:nvSpPr>
          <p:cNvPr id="112850" name="Rectangle 210"/>
          <p:cNvSpPr>
            <a:spLocks noChangeArrowheads="1"/>
          </p:cNvSpPr>
          <p:nvPr/>
        </p:nvSpPr>
        <p:spPr bwMode="auto">
          <a:xfrm>
            <a:off x="657225" y="1066800"/>
            <a:ext cx="7966075" cy="558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/>
          <a:lstStyle/>
          <a:p>
            <a:pPr marL="484188" indent="-484188" algn="just" defTabSz="966788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14400" algn="l"/>
                <a:tab pos="3386138" algn="l"/>
                <a:tab pos="5321300" algn="l"/>
                <a:tab pos="5803900" algn="l"/>
              </a:tabLst>
            </a:pPr>
            <a:r>
              <a:rPr lang="en-US" dirty="0">
                <a:cs typeface="Times New Roman" pitchFamily="18" charset="0"/>
              </a:rPr>
              <a:t>Data and structure (Object) are the focus: Operations are part of an object for manipulating the data;</a:t>
            </a:r>
          </a:p>
          <a:p>
            <a:pPr marL="484188" indent="-484188" algn="just" defTabSz="966788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14400" algn="l"/>
                <a:tab pos="3386138" algn="l"/>
                <a:tab pos="5321300" algn="l"/>
                <a:tab pos="5803900" algn="l"/>
              </a:tabLst>
            </a:pPr>
            <a:r>
              <a:rPr lang="en-US" i="1" dirty="0">
                <a:cs typeface="Times New Roman" pitchFamily="18" charset="0"/>
              </a:rPr>
              <a:t>Abstract data type (class): </a:t>
            </a:r>
            <a:r>
              <a:rPr lang="en-US" dirty="0">
                <a:cs typeface="Times New Roman" pitchFamily="18" charset="0"/>
              </a:rPr>
              <a:t>Encapsulation of state in an object that can only be accessed through operations defined on them. Clean interface -- public and private components. </a:t>
            </a:r>
          </a:p>
          <a:p>
            <a:pPr marL="484188" indent="-484188" defTabSz="966788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14400" algn="l"/>
                <a:tab pos="3386138" algn="l"/>
                <a:tab pos="5321300" algn="l"/>
                <a:tab pos="5803900" algn="l"/>
              </a:tabLst>
            </a:pPr>
            <a:r>
              <a:rPr lang="en-US" dirty="0">
                <a:cs typeface="Times New Roman" pitchFamily="18" charset="0"/>
              </a:rPr>
              <a:t>Inheritance: </a:t>
            </a:r>
            <a:r>
              <a:rPr lang="en-US" dirty="0" smtClean="0">
                <a:cs typeface="Times New Roman" pitchFamily="18" charset="0"/>
              </a:rPr>
              <a:t>extends </a:t>
            </a:r>
            <a:r>
              <a:rPr lang="en-US" dirty="0">
                <a:cs typeface="Times New Roman" pitchFamily="18" charset="0"/>
              </a:rPr>
              <a:t>a class by </a:t>
            </a:r>
            <a:r>
              <a:rPr lang="en-US" dirty="0" smtClean="0">
                <a:cs typeface="Times New Roman" pitchFamily="18" charset="0"/>
              </a:rPr>
              <a:t>keeping </a:t>
            </a:r>
            <a:r>
              <a:rPr lang="en-US" dirty="0">
                <a:cs typeface="Times New Roman" pitchFamily="18" charset="0"/>
              </a:rPr>
              <a:t>the unchanged parts as in original and </a:t>
            </a:r>
            <a:r>
              <a:rPr lang="en-US" dirty="0" smtClean="0">
                <a:cs typeface="Times New Roman" pitchFamily="18" charset="0"/>
              </a:rPr>
              <a:t>allowing </a:t>
            </a:r>
            <a:r>
              <a:rPr lang="en-US" dirty="0">
                <a:cs typeface="Times New Roman" pitchFamily="18" charset="0"/>
              </a:rPr>
              <a:t>objects to  use functions from ancestor classes. Supports code reuse. </a:t>
            </a:r>
          </a:p>
          <a:p>
            <a:pPr marL="484188" indent="-484188" algn="just" defTabSz="966788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14400" algn="l"/>
                <a:tab pos="3386138" algn="l"/>
                <a:tab pos="5321300" algn="l"/>
                <a:tab pos="5803900" algn="l"/>
              </a:tabLst>
            </a:pPr>
            <a:r>
              <a:rPr lang="en-US" dirty="0">
                <a:cs typeface="Times New Roman" pitchFamily="18" charset="0"/>
              </a:rPr>
              <a:t>Classes are organized in hierarchies.</a:t>
            </a:r>
          </a:p>
          <a:p>
            <a:pPr marL="484188" indent="-484188" algn="just" defTabSz="966788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14400" algn="l"/>
                <a:tab pos="3386138" algn="l"/>
                <a:tab pos="5321300" algn="l"/>
                <a:tab pos="5803900" algn="l"/>
              </a:tabLst>
            </a:pPr>
            <a:r>
              <a:rPr lang="en-US" dirty="0">
                <a:cs typeface="Times New Roman" pitchFamily="18" charset="0"/>
              </a:rPr>
              <a:t>Dynamic memory allocation and de-allocation</a:t>
            </a:r>
          </a:p>
          <a:p>
            <a:pPr marL="484188" indent="-484188" algn="just" defTabSz="966788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14400" algn="l"/>
                <a:tab pos="3386138" algn="l"/>
                <a:tab pos="5321300" algn="l"/>
                <a:tab pos="5803900" algn="l"/>
              </a:tabLst>
            </a:pPr>
            <a:r>
              <a:rPr lang="en-US" dirty="0">
                <a:cs typeface="Times New Roman" pitchFamily="18" charset="0"/>
              </a:rPr>
              <a:t>Dynamic binding</a:t>
            </a:r>
          </a:p>
          <a:p>
            <a:pPr marL="484188" indent="-484188" algn="just" defTabSz="966788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14400" algn="l"/>
                <a:tab pos="3386138" algn="l"/>
                <a:tab pos="5321300" algn="l"/>
                <a:tab pos="5803900" algn="l"/>
              </a:tabLst>
            </a:pPr>
            <a:r>
              <a:rPr lang="en-US" dirty="0"/>
              <a:t>Polymorphism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7543800" y="4953000"/>
            <a:ext cx="1219200" cy="762000"/>
          </a:xfrm>
          <a:prstGeom prst="rect">
            <a:avLst/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Java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43800" y="6096000"/>
            <a:ext cx="1219200" cy="762000"/>
          </a:xfrm>
          <a:prstGeom prst="rect">
            <a:avLst/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267200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Level of Abstraction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2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2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2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6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71513" y="0"/>
            <a:ext cx="7796212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Class Definition</a:t>
            </a:r>
            <a:r>
              <a:rPr lang="en-US" sz="3400" b="1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644525" y="609600"/>
            <a:ext cx="8305800" cy="153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/>
          <a:lstStyle/>
          <a:p>
            <a:pPr marL="309563" indent="-309563" algn="just" defTabSz="966788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4400" algn="l"/>
                <a:tab pos="1692275" algn="l"/>
                <a:tab pos="2606675" algn="l"/>
                <a:tab pos="2970213" algn="l"/>
                <a:tab pos="5321300" algn="l"/>
                <a:tab pos="5803900" algn="l"/>
              </a:tabLst>
            </a:pPr>
            <a:r>
              <a:rPr lang="en-US" sz="2500">
                <a:latin typeface="Times" pitchFamily="18" charset="0"/>
                <a:cs typeface="Times New Roman" pitchFamily="18" charset="0"/>
              </a:rPr>
              <a:t>Class definition gives </a:t>
            </a:r>
            <a:r>
              <a:rPr lang="en-US" sz="2500" i="1">
                <a:latin typeface="Times" pitchFamily="18" charset="0"/>
                <a:cs typeface="Times New Roman" pitchFamily="18" charset="0"/>
              </a:rPr>
              <a:t>class members</a:t>
            </a:r>
            <a:r>
              <a:rPr lang="en-US" sz="2500">
                <a:latin typeface="Times" pitchFamily="18" charset="0"/>
                <a:cs typeface="Times New Roman" pitchFamily="18" charset="0"/>
              </a:rPr>
              <a:t>:  </a:t>
            </a:r>
          </a:p>
          <a:p>
            <a:pPr marL="309563" indent="-309563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14400" algn="l"/>
                <a:tab pos="1692275" algn="l"/>
                <a:tab pos="2606675" algn="l"/>
                <a:tab pos="2970213" algn="l"/>
                <a:tab pos="5321300" algn="l"/>
                <a:tab pos="5803900" algn="l"/>
              </a:tabLst>
            </a:pPr>
            <a:r>
              <a:rPr lang="en-US" sz="2500">
                <a:latin typeface="Times" pitchFamily="18" charset="0"/>
                <a:cs typeface="Times New Roman" pitchFamily="18" charset="0"/>
              </a:rPr>
              <a:t>Description of state (internal variables) 	</a:t>
            </a:r>
            <a:r>
              <a:rPr lang="en-US" sz="2500">
                <a:solidFill>
                  <a:schemeClr val="accent1"/>
                </a:solidFill>
                <a:latin typeface="Times" pitchFamily="18" charset="0"/>
                <a:cs typeface="Times New Roman" pitchFamily="18" charset="0"/>
              </a:rPr>
              <a:t>// </a:t>
            </a:r>
            <a:r>
              <a:rPr lang="en-US" sz="2500" i="1">
                <a:solidFill>
                  <a:schemeClr val="accent1"/>
                </a:solidFill>
                <a:latin typeface="Times" pitchFamily="18" charset="0"/>
                <a:cs typeface="Times New Roman" pitchFamily="18" charset="0"/>
              </a:rPr>
              <a:t>struct</a:t>
            </a:r>
          </a:p>
          <a:p>
            <a:pPr marL="309563" indent="-309563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14400" algn="l"/>
                <a:tab pos="1692275" algn="l"/>
                <a:tab pos="2606675" algn="l"/>
                <a:tab pos="2970213" algn="l"/>
                <a:tab pos="5321300" algn="l"/>
                <a:tab pos="5803900" algn="l"/>
              </a:tabLst>
            </a:pPr>
            <a:r>
              <a:rPr lang="en-US" sz="2500">
                <a:latin typeface="Times" pitchFamily="18" charset="0"/>
                <a:cs typeface="Times New Roman" pitchFamily="18" charset="0"/>
              </a:rPr>
              <a:t>Operations (functions)   </a:t>
            </a:r>
            <a:r>
              <a:rPr lang="en-US" sz="2500" i="1">
                <a:solidFill>
                  <a:schemeClr val="accent1"/>
                </a:solidFill>
                <a:latin typeface="Times" pitchFamily="18" charset="0"/>
                <a:cs typeface="Times New Roman" pitchFamily="18" charset="0"/>
              </a:rPr>
              <a:t>// struct doesn</a:t>
            </a:r>
            <a:r>
              <a:rPr lang="en-US" sz="2500" i="1">
                <a:solidFill>
                  <a:schemeClr val="accent1"/>
                </a:solidFill>
                <a:cs typeface="Times New Roman" pitchFamily="18" charset="0"/>
              </a:rPr>
              <a:t>’</a:t>
            </a:r>
            <a:r>
              <a:rPr lang="en-US" sz="2500" i="1">
                <a:solidFill>
                  <a:schemeClr val="accent1"/>
                </a:solidFill>
                <a:latin typeface="Times" pitchFamily="18" charset="0"/>
                <a:cs typeface="Times New Roman" pitchFamily="18" charset="0"/>
              </a:rPr>
              <a:t>t allow functions</a:t>
            </a: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533400" y="2286000"/>
            <a:ext cx="4724400" cy="444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6744" tIns="48372" rIns="96744" bIns="48372">
            <a:spAutoFit/>
          </a:bodyPr>
          <a:lstStyle/>
          <a:p>
            <a:pPr defTabSz="971550">
              <a:lnSpc>
                <a:spcPct val="75000"/>
              </a:lnSpc>
              <a:spcBef>
                <a:spcPct val="5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457200" algn="l"/>
                <a:tab pos="1449388" algn="l"/>
              </a:tabLst>
            </a:pPr>
            <a:r>
              <a:rPr lang="en-US" sz="2500" dirty="0">
                <a:cs typeface="Times New Roman" pitchFamily="18" charset="0"/>
              </a:rPr>
              <a:t>Example</a:t>
            </a:r>
          </a:p>
          <a:p>
            <a:pPr defTabSz="971550">
              <a:tabLst>
                <a:tab pos="457200" algn="l"/>
                <a:tab pos="1449388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class </a:t>
            </a:r>
            <a:r>
              <a:rPr lang="en-US" b="1" dirty="0">
                <a:latin typeface="Arial" pitchFamily="34" charset="0"/>
              </a:rPr>
              <a:t>Queue</a:t>
            </a:r>
            <a:r>
              <a:rPr lang="en-US" dirty="0">
                <a:latin typeface="Arial" pitchFamily="34" charset="0"/>
              </a:rPr>
              <a:t> {	</a:t>
            </a:r>
          </a:p>
          <a:p>
            <a:pPr defTabSz="971550">
              <a:tabLst>
                <a:tab pos="457200" algn="l"/>
                <a:tab pos="1449388" algn="l"/>
              </a:tabLst>
            </a:pPr>
            <a:r>
              <a:rPr lang="en-US" dirty="0">
                <a:latin typeface="Arial" pitchFamily="34" charset="0"/>
              </a:rPr>
              <a:t>private:</a:t>
            </a:r>
          </a:p>
          <a:p>
            <a:pPr defTabSz="971550">
              <a:tabLst>
                <a:tab pos="457200" algn="l"/>
                <a:tab pos="1449388" algn="l"/>
              </a:tabLst>
            </a:pPr>
            <a:r>
              <a:rPr lang="en-US" dirty="0">
                <a:latin typeface="Arial" pitchFamily="34" charset="0"/>
              </a:rPr>
              <a:t>	</a:t>
            </a:r>
            <a:r>
              <a:rPr lang="en-US" dirty="0" err="1">
                <a:latin typeface="Arial" pitchFamily="34" charset="0"/>
              </a:rPr>
              <a:t>int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dirty="0" err="1">
                <a:latin typeface="Arial" pitchFamily="34" charset="0"/>
              </a:rPr>
              <a:t>queue_size</a:t>
            </a:r>
            <a:r>
              <a:rPr lang="en-US" dirty="0">
                <a:latin typeface="Arial" pitchFamily="34" charset="0"/>
              </a:rPr>
              <a:t>;</a:t>
            </a:r>
          </a:p>
          <a:p>
            <a:pPr defTabSz="971550">
              <a:tabLst>
                <a:tab pos="457200" algn="l"/>
                <a:tab pos="1449388" algn="l"/>
              </a:tabLst>
            </a:pPr>
            <a:r>
              <a:rPr lang="en-US" dirty="0">
                <a:latin typeface="Arial" pitchFamily="34" charset="0"/>
              </a:rPr>
              <a:t>protected:	</a:t>
            </a:r>
            <a:r>
              <a:rPr lang="en-US" dirty="0" smtClean="0">
                <a:latin typeface="Arial" pitchFamily="34" charset="0"/>
              </a:rPr>
              <a:t> // for family members</a:t>
            </a:r>
            <a:endParaRPr lang="en-US" dirty="0">
              <a:latin typeface="Arial" pitchFamily="34" charset="0"/>
            </a:endParaRPr>
          </a:p>
          <a:p>
            <a:pPr defTabSz="971550">
              <a:tabLst>
                <a:tab pos="457200" algn="l"/>
                <a:tab pos="1449388" algn="l"/>
              </a:tabLst>
            </a:pPr>
            <a:r>
              <a:rPr lang="en-US" dirty="0">
                <a:latin typeface="Arial" pitchFamily="34" charset="0"/>
              </a:rPr>
              <a:t>	</a:t>
            </a:r>
            <a:r>
              <a:rPr lang="en-US" dirty="0" err="1">
                <a:latin typeface="Arial" pitchFamily="34" charset="0"/>
              </a:rPr>
              <a:t>int</a:t>
            </a:r>
            <a:r>
              <a:rPr lang="en-US" dirty="0">
                <a:latin typeface="Arial" pitchFamily="34" charset="0"/>
              </a:rPr>
              <a:t> *buffer;	</a:t>
            </a:r>
          </a:p>
          <a:p>
            <a:pPr defTabSz="971550">
              <a:tabLst>
                <a:tab pos="457200" algn="l"/>
                <a:tab pos="1449388" algn="l"/>
              </a:tabLst>
            </a:pPr>
            <a:r>
              <a:rPr lang="en-US" dirty="0">
                <a:latin typeface="Arial" pitchFamily="34" charset="0"/>
              </a:rPr>
              <a:t>	</a:t>
            </a:r>
            <a:r>
              <a:rPr lang="en-US" dirty="0" err="1">
                <a:latin typeface="Arial" pitchFamily="34" charset="0"/>
              </a:rPr>
              <a:t>int</a:t>
            </a:r>
            <a:r>
              <a:rPr lang="en-US" dirty="0">
                <a:latin typeface="Arial" pitchFamily="34" charset="0"/>
              </a:rPr>
              <a:t> front;	</a:t>
            </a:r>
          </a:p>
          <a:p>
            <a:pPr defTabSz="971550">
              <a:tabLst>
                <a:tab pos="457200" algn="l"/>
                <a:tab pos="1449388" algn="l"/>
              </a:tabLst>
            </a:pPr>
            <a:r>
              <a:rPr lang="en-US" dirty="0">
                <a:latin typeface="Arial" pitchFamily="34" charset="0"/>
              </a:rPr>
              <a:t>	</a:t>
            </a:r>
            <a:r>
              <a:rPr lang="en-US" dirty="0" err="1">
                <a:latin typeface="Arial" pitchFamily="34" charset="0"/>
              </a:rPr>
              <a:t>int</a:t>
            </a:r>
            <a:r>
              <a:rPr lang="en-US" dirty="0">
                <a:latin typeface="Arial" pitchFamily="34" charset="0"/>
              </a:rPr>
              <a:t> rear; 	</a:t>
            </a:r>
          </a:p>
          <a:p>
            <a:pPr defTabSz="971550">
              <a:tabLst>
                <a:tab pos="457200" algn="l"/>
                <a:tab pos="1449388" algn="l"/>
              </a:tabLst>
            </a:pPr>
            <a:r>
              <a:rPr lang="en-US" dirty="0">
                <a:latin typeface="Arial" pitchFamily="34" charset="0"/>
              </a:rPr>
              <a:t>public:	 </a:t>
            </a:r>
          </a:p>
          <a:p>
            <a:pPr defTabSz="971550">
              <a:tabLst>
                <a:tab pos="457200" algn="l"/>
                <a:tab pos="1449388" algn="l"/>
              </a:tabLst>
            </a:pPr>
            <a:r>
              <a:rPr lang="en-US" dirty="0">
                <a:latin typeface="Arial" pitchFamily="34" charset="0"/>
              </a:rPr>
              <a:t>	void enqueue(</a:t>
            </a:r>
            <a:r>
              <a:rPr lang="en-US" dirty="0" err="1">
                <a:latin typeface="Arial" pitchFamily="34" charset="0"/>
              </a:rPr>
              <a:t>int</a:t>
            </a:r>
            <a:r>
              <a:rPr lang="en-US" dirty="0">
                <a:latin typeface="Arial" pitchFamily="34" charset="0"/>
              </a:rPr>
              <a:t> v) {...}</a:t>
            </a:r>
          </a:p>
          <a:p>
            <a:pPr defTabSz="971550">
              <a:tabLst>
                <a:tab pos="457200" algn="l"/>
                <a:tab pos="1449388" algn="l"/>
              </a:tabLst>
            </a:pPr>
            <a:r>
              <a:rPr lang="en-US" dirty="0">
                <a:latin typeface="Arial" pitchFamily="34" charset="0"/>
              </a:rPr>
              <a:t>	</a:t>
            </a:r>
            <a:r>
              <a:rPr lang="en-US" dirty="0" err="1">
                <a:latin typeface="Arial" pitchFamily="34" charset="0"/>
              </a:rPr>
              <a:t>int</a:t>
            </a:r>
            <a:r>
              <a:rPr lang="en-US" dirty="0">
                <a:latin typeface="Arial" pitchFamily="34" charset="0"/>
              </a:rPr>
              <a:t> dequeue(void){...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} </a:t>
            </a:r>
          </a:p>
          <a:p>
            <a:pPr defTabSz="971550">
              <a:tabLst>
                <a:tab pos="457200" algn="l"/>
                <a:tab pos="1449388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}</a:t>
            </a:r>
          </a:p>
        </p:txBody>
      </p:sp>
      <p:grpSp>
        <p:nvGrpSpPr>
          <p:cNvPr id="203785" name="Group 9"/>
          <p:cNvGrpSpPr>
            <a:grpSpLocks/>
          </p:cNvGrpSpPr>
          <p:nvPr/>
        </p:nvGrpSpPr>
        <p:grpSpPr bwMode="auto">
          <a:xfrm>
            <a:off x="5105400" y="2455421"/>
            <a:ext cx="3733800" cy="4110037"/>
            <a:chOff x="3120" y="1619"/>
            <a:chExt cx="2352" cy="2589"/>
          </a:xfrm>
        </p:grpSpPr>
        <p:sp>
          <p:nvSpPr>
            <p:cNvPr id="5126" name="Rectangle 4"/>
            <p:cNvSpPr>
              <a:spLocks noChangeArrowheads="1"/>
            </p:cNvSpPr>
            <p:nvPr/>
          </p:nvSpPr>
          <p:spPr bwMode="auto">
            <a:xfrm>
              <a:off x="3216" y="1633"/>
              <a:ext cx="2256" cy="2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6744" tIns="48372" rIns="96744" bIns="48372">
              <a:spAutoFit/>
            </a:bodyPr>
            <a:lstStyle/>
            <a:p>
              <a:pPr defTabSz="966788">
                <a:tabLst>
                  <a:tab pos="285750" algn="l"/>
                  <a:tab pos="666750" algn="l"/>
                  <a:tab pos="1047750" algn="l"/>
                  <a:tab pos="1428750" algn="l"/>
                  <a:tab pos="1811338" algn="l"/>
                  <a:tab pos="2190750" algn="l"/>
                  <a:tab pos="6284913" algn="r"/>
                </a:tabLst>
              </a:pPr>
              <a:r>
                <a:rPr lang="en-US" dirty="0">
                  <a:latin typeface="Arial" pitchFamily="34" charset="0"/>
                  <a:cs typeface="Times New Roman" pitchFamily="18" charset="0"/>
                </a:rPr>
                <a:t>Use the class to declare</a:t>
              </a:r>
              <a:r>
                <a:rPr lang="en-GB" dirty="0">
                  <a:latin typeface="Arial" pitchFamily="34" charset="0"/>
                  <a:cs typeface="Times New Roman" pitchFamily="18" charset="0"/>
                </a:rPr>
                <a:t> </a:t>
              </a:r>
            </a:p>
            <a:p>
              <a:pPr defTabSz="966788">
                <a:lnSpc>
                  <a:spcPct val="150000"/>
                </a:lnSpc>
                <a:tabLst>
                  <a:tab pos="285750" algn="l"/>
                  <a:tab pos="666750" algn="l"/>
                  <a:tab pos="1047750" algn="l"/>
                  <a:tab pos="1428750" algn="l"/>
                  <a:tab pos="1811338" algn="l"/>
                  <a:tab pos="2190750" algn="l"/>
                  <a:tab pos="6284913" algn="r"/>
                </a:tabLst>
              </a:pPr>
              <a:r>
                <a:rPr lang="en-GB" b="1" dirty="0">
                  <a:latin typeface="Arial" pitchFamily="34" charset="0"/>
                  <a:cs typeface="Times New Roman" pitchFamily="18" charset="0"/>
                </a:rPr>
                <a:t>Queue</a:t>
              </a:r>
              <a:r>
                <a:rPr lang="en-GB" dirty="0">
                  <a:latin typeface="Arial" pitchFamily="34" charset="0"/>
                  <a:cs typeface="Times New Roman" pitchFamily="18" charset="0"/>
                </a:rPr>
                <a:t> </a:t>
              </a:r>
              <a:r>
                <a:rPr lang="en-GB" dirty="0">
                  <a:solidFill>
                    <a:srgbClr val="0033CC"/>
                  </a:solidFill>
                  <a:latin typeface="Arial" pitchFamily="34" charset="0"/>
                  <a:cs typeface="Times New Roman" pitchFamily="18" charset="0"/>
                </a:rPr>
                <a:t>q1(5)</a:t>
              </a:r>
              <a:r>
                <a:rPr lang="en-GB" dirty="0">
                  <a:latin typeface="Arial" pitchFamily="34" charset="0"/>
                  <a:cs typeface="Times New Roman" pitchFamily="18" charset="0"/>
                </a:rPr>
                <a:t>, *q2;  </a:t>
              </a:r>
            </a:p>
            <a:p>
              <a:pPr defTabSz="966788">
                <a:tabLst>
                  <a:tab pos="285750" algn="l"/>
                  <a:tab pos="666750" algn="l"/>
                  <a:tab pos="1047750" algn="l"/>
                  <a:tab pos="1428750" algn="l"/>
                  <a:tab pos="1811338" algn="l"/>
                  <a:tab pos="2190750" algn="l"/>
                  <a:tab pos="6284913" algn="r"/>
                </a:tabLst>
              </a:pPr>
              <a:r>
                <a:rPr lang="en-US" dirty="0">
                  <a:latin typeface="Arial" pitchFamily="34" charset="0"/>
                  <a:cs typeface="Times New Roman" pitchFamily="18" charset="0"/>
                </a:rPr>
                <a:t>q2 = new Queue(5);</a:t>
              </a:r>
              <a:r>
                <a:rPr lang="en-GB" dirty="0">
                  <a:latin typeface="Arial" pitchFamily="34" charset="0"/>
                </a:rPr>
                <a:t> </a:t>
              </a:r>
            </a:p>
            <a:p>
              <a:pPr defTabSz="966788">
                <a:lnSpc>
                  <a:spcPct val="160000"/>
                </a:lnSpc>
                <a:tabLst>
                  <a:tab pos="285750" algn="l"/>
                  <a:tab pos="666750" algn="l"/>
                  <a:tab pos="1047750" algn="l"/>
                  <a:tab pos="1428750" algn="l"/>
                  <a:tab pos="1811338" algn="l"/>
                  <a:tab pos="2190750" algn="l"/>
                  <a:tab pos="6284913" algn="r"/>
                </a:tabLst>
              </a:pPr>
              <a:r>
                <a:rPr lang="en-US" dirty="0">
                  <a:latin typeface="Arial" pitchFamily="34" charset="0"/>
                  <a:cs typeface="Times New Roman" pitchFamily="18" charset="0"/>
                </a:rPr>
                <a:t>// Access to Object</a:t>
              </a:r>
              <a:r>
                <a:rPr lang="en-GB" dirty="0">
                  <a:latin typeface="Arial" pitchFamily="34" charset="0"/>
                  <a:cs typeface="Times New Roman" pitchFamily="18" charset="0"/>
                </a:rPr>
                <a:t> </a:t>
              </a:r>
              <a:endParaRPr lang="en-US" dirty="0">
                <a:latin typeface="Arial" pitchFamily="34" charset="0"/>
                <a:cs typeface="Times New Roman" pitchFamily="18" charset="0"/>
              </a:endParaRPr>
            </a:p>
            <a:p>
              <a:pPr defTabSz="966788">
                <a:tabLst>
                  <a:tab pos="285750" algn="l"/>
                  <a:tab pos="666750" algn="l"/>
                  <a:tab pos="1047750" algn="l"/>
                  <a:tab pos="1428750" algn="l"/>
                  <a:tab pos="1811338" algn="l"/>
                  <a:tab pos="2190750" algn="l"/>
                  <a:tab pos="6284913" algn="r"/>
                </a:tabLst>
              </a:pPr>
              <a:r>
                <a:rPr lang="en-US" dirty="0">
                  <a:latin typeface="Arial" pitchFamily="34" charset="0"/>
                </a:rPr>
                <a:t>q1.enqueue(2); </a:t>
              </a:r>
            </a:p>
            <a:p>
              <a:pPr defTabSz="966788">
                <a:tabLst>
                  <a:tab pos="285750" algn="l"/>
                  <a:tab pos="666750" algn="l"/>
                  <a:tab pos="1047750" algn="l"/>
                  <a:tab pos="1428750" algn="l"/>
                  <a:tab pos="1811338" algn="l"/>
                  <a:tab pos="2190750" algn="l"/>
                  <a:tab pos="6284913" algn="r"/>
                </a:tabLst>
              </a:pPr>
              <a:r>
                <a:rPr lang="en-US" dirty="0">
                  <a:latin typeface="Arial" pitchFamily="34" charset="0"/>
                </a:rPr>
                <a:t>q1.enqueue(8);  </a:t>
              </a:r>
              <a:endParaRPr lang="en-GB" dirty="0">
                <a:latin typeface="Arial" pitchFamily="34" charset="0"/>
              </a:endParaRPr>
            </a:p>
            <a:p>
              <a:pPr defTabSz="966788">
                <a:lnSpc>
                  <a:spcPct val="60000"/>
                </a:lnSpc>
                <a:tabLst>
                  <a:tab pos="285750" algn="l"/>
                  <a:tab pos="666750" algn="l"/>
                  <a:tab pos="1047750" algn="l"/>
                  <a:tab pos="1428750" algn="l"/>
                  <a:tab pos="1811338" algn="l"/>
                  <a:tab pos="2190750" algn="l"/>
                  <a:tab pos="6284913" algn="r"/>
                </a:tabLst>
              </a:pPr>
              <a:endParaRPr lang="en-US" dirty="0">
                <a:latin typeface="Arial" pitchFamily="34" charset="0"/>
                <a:cs typeface="Times New Roman" pitchFamily="18" charset="0"/>
              </a:endParaRPr>
            </a:p>
            <a:p>
              <a:pPr defTabSz="966788">
                <a:lnSpc>
                  <a:spcPct val="140000"/>
                </a:lnSpc>
                <a:tabLst>
                  <a:tab pos="285750" algn="l"/>
                  <a:tab pos="666750" algn="l"/>
                  <a:tab pos="1047750" algn="l"/>
                  <a:tab pos="1428750" algn="l"/>
                  <a:tab pos="1811338" algn="l"/>
                  <a:tab pos="2190750" algn="l"/>
                  <a:tab pos="6284913" algn="r"/>
                </a:tabLst>
              </a:pPr>
              <a:r>
                <a:rPr lang="en-US" dirty="0">
                  <a:latin typeface="Arial" pitchFamily="34" charset="0"/>
                  <a:cs typeface="Times New Roman" pitchFamily="18" charset="0"/>
                </a:rPr>
                <a:t>q2-&gt;</a:t>
              </a:r>
              <a:r>
                <a:rPr lang="en-US" dirty="0">
                  <a:latin typeface="Arial" pitchFamily="34" charset="0"/>
                </a:rPr>
                <a:t>enqueue </a:t>
              </a:r>
              <a:r>
                <a:rPr lang="en-US" dirty="0">
                  <a:latin typeface="Arial" pitchFamily="34" charset="0"/>
                  <a:cs typeface="Times New Roman" pitchFamily="18" charset="0"/>
                </a:rPr>
                <a:t>(25);</a:t>
              </a:r>
            </a:p>
            <a:p>
              <a:pPr defTabSz="966788">
                <a:tabLst>
                  <a:tab pos="285750" algn="l"/>
                  <a:tab pos="666750" algn="l"/>
                  <a:tab pos="1047750" algn="l"/>
                  <a:tab pos="1428750" algn="l"/>
                  <a:tab pos="1811338" algn="l"/>
                  <a:tab pos="2190750" algn="l"/>
                  <a:tab pos="6284913" algn="r"/>
                </a:tabLst>
              </a:pPr>
              <a:r>
                <a:rPr lang="en-US" dirty="0">
                  <a:latin typeface="Arial" pitchFamily="34" charset="0"/>
                  <a:cs typeface="Times New Roman" pitchFamily="18" charset="0"/>
                </a:rPr>
                <a:t>x = q2-&gt;</a:t>
              </a:r>
              <a:r>
                <a:rPr lang="en-US" dirty="0" err="1">
                  <a:latin typeface="Arial" pitchFamily="34" charset="0"/>
                  <a:cs typeface="Times New Roman" pitchFamily="18" charset="0"/>
                </a:rPr>
                <a:t>dequeue</a:t>
              </a:r>
              <a:r>
                <a:rPr lang="en-US" dirty="0">
                  <a:latin typeface="Arial" pitchFamily="34" charset="0"/>
                  <a:cs typeface="Times New Roman" pitchFamily="18" charset="0"/>
                </a:rPr>
                <a:t>();</a:t>
              </a:r>
            </a:p>
          </p:txBody>
        </p:sp>
        <p:sp>
          <p:nvSpPr>
            <p:cNvPr id="5127" name="Line 6"/>
            <p:cNvSpPr>
              <a:spLocks noChangeShapeType="1"/>
            </p:cNvSpPr>
            <p:nvPr/>
          </p:nvSpPr>
          <p:spPr bwMode="auto">
            <a:xfrm>
              <a:off x="3120" y="1619"/>
              <a:ext cx="0" cy="258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3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71513" y="176213"/>
            <a:ext cx="7796212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Implementation of Member Functions</a:t>
            </a:r>
            <a:endParaRPr lang="en-US" sz="3400" b="1">
              <a:solidFill>
                <a:schemeClr val="accent2"/>
              </a:solidFill>
            </a:endParaRPr>
          </a:p>
        </p:txBody>
      </p:sp>
      <p:sp>
        <p:nvSpPr>
          <p:cNvPr id="204803" name="Rectangle 3"/>
          <p:cNvSpPr>
            <a:spLocks noChangeArrowheads="1"/>
          </p:cNvSpPr>
          <p:nvPr/>
        </p:nvSpPr>
        <p:spPr bwMode="auto">
          <a:xfrm>
            <a:off x="644525" y="901700"/>
            <a:ext cx="7983538" cy="580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/>
          <a:lstStyle/>
          <a:p>
            <a:pPr marL="309563" indent="-309563" defTabSz="966788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4400" algn="l"/>
                <a:tab pos="1692275" algn="l"/>
                <a:tab pos="2606675" algn="l"/>
                <a:tab pos="2970213" algn="l"/>
                <a:tab pos="5321300" algn="l"/>
                <a:tab pos="5803900" algn="l"/>
              </a:tabLst>
            </a:pPr>
            <a:r>
              <a:rPr lang="en-US" sz="2800" dirty="0">
                <a:latin typeface="Times" pitchFamily="18" charset="0"/>
                <a:cs typeface="Times New Roman" pitchFamily="18" charset="0"/>
              </a:rPr>
              <a:t>In Java, implementations of methods are always in the class definition. </a:t>
            </a:r>
          </a:p>
          <a:p>
            <a:pPr marL="309563" indent="-309563" defTabSz="966788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4400" algn="l"/>
                <a:tab pos="1692275" algn="l"/>
                <a:tab pos="2606675" algn="l"/>
                <a:tab pos="2970213" algn="l"/>
                <a:tab pos="5321300" algn="l"/>
                <a:tab pos="5803900" algn="l"/>
              </a:tabLst>
            </a:pPr>
            <a:r>
              <a:rPr lang="en-US" sz="2800" dirty="0">
                <a:latin typeface="Times" pitchFamily="18" charset="0"/>
                <a:cs typeface="Times New Roman" pitchFamily="18" charset="0"/>
              </a:rPr>
              <a:t>In C++, implementations of member functions can be in the class definition (for short functions) or outside of the class definition.</a:t>
            </a:r>
          </a:p>
          <a:p>
            <a:pPr marL="309563" indent="-309563" defTabSz="966788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14400" algn="l"/>
                <a:tab pos="1692275" algn="l"/>
                <a:tab pos="2606675" algn="l"/>
                <a:tab pos="2970213" algn="l"/>
                <a:tab pos="5321300" algn="l"/>
                <a:tab pos="5803900" algn="l"/>
              </a:tabLst>
            </a:pPr>
            <a:r>
              <a:rPr lang="en-US" sz="2800" dirty="0">
                <a:latin typeface="Times" pitchFamily="18" charset="0"/>
                <a:cs typeface="Times New Roman" pitchFamily="18" charset="0"/>
              </a:rPr>
              <a:t>in-class: It </a:t>
            </a:r>
            <a:r>
              <a:rPr lang="en-US" sz="2800" dirty="0" smtClean="0">
                <a:latin typeface="Times" pitchFamily="18" charset="0"/>
                <a:cs typeface="Times New Roman" pitchFamily="18" charset="0"/>
              </a:rPr>
              <a:t>could be more convenient to </a:t>
            </a:r>
            <a:r>
              <a:rPr lang="en-US" sz="2800" dirty="0">
                <a:latin typeface="Times" pitchFamily="18" charset="0"/>
                <a:cs typeface="Times New Roman" pitchFamily="18" charset="0"/>
              </a:rPr>
              <a:t>have function </a:t>
            </a:r>
            <a:r>
              <a:rPr lang="en-US" sz="2800" dirty="0" smtClean="0">
                <a:latin typeface="Times" pitchFamily="18" charset="0"/>
                <a:cs typeface="Times New Roman" pitchFamily="18" charset="0"/>
              </a:rPr>
              <a:t>implementations </a:t>
            </a:r>
            <a:r>
              <a:rPr lang="en-US" sz="2800" dirty="0">
                <a:latin typeface="Times" pitchFamily="18" charset="0"/>
                <a:cs typeface="Times New Roman" pitchFamily="18" charset="0"/>
              </a:rPr>
              <a:t>in the </a:t>
            </a:r>
            <a:r>
              <a:rPr lang="en-US" sz="2800" dirty="0" smtClean="0">
                <a:latin typeface="Times" pitchFamily="18" charset="0"/>
                <a:cs typeface="Times New Roman" pitchFamily="18" charset="0"/>
              </a:rPr>
              <a:t>class;</a:t>
            </a:r>
            <a:endParaRPr lang="en-US" sz="2800" dirty="0">
              <a:latin typeface="Times" pitchFamily="18" charset="0"/>
              <a:cs typeface="Times New Roman" pitchFamily="18" charset="0"/>
            </a:endParaRPr>
          </a:p>
          <a:p>
            <a:pPr marL="309563" indent="-309563" defTabSz="966788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14400" algn="l"/>
                <a:tab pos="1692275" algn="l"/>
                <a:tab pos="2606675" algn="l"/>
                <a:tab pos="2970213" algn="l"/>
                <a:tab pos="5321300" algn="l"/>
                <a:tab pos="5803900" algn="l"/>
              </a:tabLst>
            </a:pPr>
            <a:r>
              <a:rPr lang="en-US" sz="2800" dirty="0">
                <a:latin typeface="Times" pitchFamily="18" charset="0"/>
                <a:cs typeface="Times New Roman" pitchFamily="18" charset="0"/>
              </a:rPr>
              <a:t>out-class: structurally clearer to separate implementation from definition;</a:t>
            </a:r>
          </a:p>
          <a:p>
            <a:pPr marL="309563" indent="-309563" defTabSz="966788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14400" algn="l"/>
                <a:tab pos="1692275" algn="l"/>
                <a:tab pos="2606675" algn="l"/>
                <a:tab pos="2970213" algn="l"/>
                <a:tab pos="5321300" algn="l"/>
                <a:tab pos="5803900" algn="l"/>
              </a:tabLst>
            </a:pPr>
            <a:r>
              <a:rPr lang="en-US" sz="2800" dirty="0">
                <a:latin typeface="Times" pitchFamily="18" charset="0"/>
                <a:cs typeface="Times New Roman" pitchFamily="18" charset="0"/>
              </a:rPr>
              <a:t>Java argument: to have all related information in one place.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Queue and Queue Operations</a:t>
            </a:r>
          </a:p>
        </p:txBody>
      </p:sp>
      <p:sp>
        <p:nvSpPr>
          <p:cNvPr id="7171" name="Rectangle 66"/>
          <p:cNvSpPr>
            <a:spLocks noChangeArrowheads="1"/>
          </p:cNvSpPr>
          <p:nvPr/>
        </p:nvSpPr>
        <p:spPr bwMode="auto">
          <a:xfrm>
            <a:off x="2214563" y="1600200"/>
            <a:ext cx="409575" cy="54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Rectangle 67"/>
          <p:cNvSpPr>
            <a:spLocks noChangeArrowheads="1"/>
          </p:cNvSpPr>
          <p:nvPr/>
        </p:nvSpPr>
        <p:spPr bwMode="auto">
          <a:xfrm>
            <a:off x="2624138" y="1600200"/>
            <a:ext cx="409575" cy="54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Rectangle 68"/>
          <p:cNvSpPr>
            <a:spLocks noChangeArrowheads="1"/>
          </p:cNvSpPr>
          <p:nvPr/>
        </p:nvSpPr>
        <p:spPr bwMode="auto">
          <a:xfrm>
            <a:off x="3033713" y="1600200"/>
            <a:ext cx="411162" cy="54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Rectangle 69"/>
          <p:cNvSpPr>
            <a:spLocks noChangeArrowheads="1"/>
          </p:cNvSpPr>
          <p:nvPr/>
        </p:nvSpPr>
        <p:spPr bwMode="auto">
          <a:xfrm>
            <a:off x="3444875" y="1600200"/>
            <a:ext cx="409575" cy="54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Rectangle 70"/>
          <p:cNvSpPr>
            <a:spLocks noChangeArrowheads="1"/>
          </p:cNvSpPr>
          <p:nvPr/>
        </p:nvSpPr>
        <p:spPr bwMode="auto">
          <a:xfrm>
            <a:off x="3854450" y="1600200"/>
            <a:ext cx="409575" cy="54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Rectangle 71"/>
          <p:cNvSpPr>
            <a:spLocks noChangeArrowheads="1"/>
          </p:cNvSpPr>
          <p:nvPr/>
        </p:nvSpPr>
        <p:spPr bwMode="auto">
          <a:xfrm>
            <a:off x="4264025" y="1600200"/>
            <a:ext cx="409575" cy="54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Rectangle 72"/>
          <p:cNvSpPr>
            <a:spLocks noChangeArrowheads="1"/>
          </p:cNvSpPr>
          <p:nvPr/>
        </p:nvSpPr>
        <p:spPr bwMode="auto">
          <a:xfrm>
            <a:off x="4673600" y="1600200"/>
            <a:ext cx="409575" cy="54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73"/>
          <p:cNvSpPr>
            <a:spLocks noChangeArrowheads="1"/>
          </p:cNvSpPr>
          <p:nvPr/>
        </p:nvSpPr>
        <p:spPr bwMode="auto">
          <a:xfrm>
            <a:off x="5083175" y="1600200"/>
            <a:ext cx="409575" cy="54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Line 74"/>
          <p:cNvSpPr>
            <a:spLocks noChangeShapeType="1"/>
          </p:cNvSpPr>
          <p:nvPr/>
        </p:nvSpPr>
        <p:spPr bwMode="auto">
          <a:xfrm flipH="1">
            <a:off x="2362200" y="1219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" name="Text Box 75"/>
          <p:cNvSpPr txBox="1">
            <a:spLocks noChangeArrowheads="1"/>
          </p:cNvSpPr>
          <p:nvPr/>
        </p:nvSpPr>
        <p:spPr bwMode="auto">
          <a:xfrm>
            <a:off x="1733550" y="11430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i="1"/>
              <a:t>front</a:t>
            </a:r>
          </a:p>
        </p:txBody>
      </p:sp>
      <p:sp>
        <p:nvSpPr>
          <p:cNvPr id="7181" name="Text Box 76"/>
          <p:cNvSpPr txBox="1">
            <a:spLocks noChangeArrowheads="1"/>
          </p:cNvSpPr>
          <p:nvPr/>
        </p:nvSpPr>
        <p:spPr bwMode="auto">
          <a:xfrm>
            <a:off x="2438400" y="1143000"/>
            <a:ext cx="57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i="1"/>
              <a:t>rear</a:t>
            </a:r>
          </a:p>
        </p:txBody>
      </p:sp>
      <p:sp>
        <p:nvSpPr>
          <p:cNvPr id="7182" name="Text Box 77"/>
          <p:cNvSpPr txBox="1">
            <a:spLocks noChangeArrowheads="1"/>
          </p:cNvSpPr>
          <p:nvPr/>
        </p:nvSpPr>
        <p:spPr bwMode="auto">
          <a:xfrm>
            <a:off x="2292350" y="20701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/>
              <a:t>0</a:t>
            </a:r>
          </a:p>
        </p:txBody>
      </p:sp>
      <p:sp>
        <p:nvSpPr>
          <p:cNvPr id="7183" name="Rectangle 78"/>
          <p:cNvSpPr>
            <a:spLocks noChangeArrowheads="1"/>
          </p:cNvSpPr>
          <p:nvPr/>
        </p:nvSpPr>
        <p:spPr bwMode="auto">
          <a:xfrm>
            <a:off x="6203950" y="1600200"/>
            <a:ext cx="409575" cy="54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Rectangle 79"/>
          <p:cNvSpPr>
            <a:spLocks noChangeArrowheads="1"/>
          </p:cNvSpPr>
          <p:nvPr/>
        </p:nvSpPr>
        <p:spPr bwMode="auto">
          <a:xfrm>
            <a:off x="6613525" y="1600200"/>
            <a:ext cx="409575" cy="54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5" name="Text Box 80"/>
          <p:cNvSpPr txBox="1">
            <a:spLocks noChangeArrowheads="1"/>
          </p:cNvSpPr>
          <p:nvPr/>
        </p:nvSpPr>
        <p:spPr bwMode="auto">
          <a:xfrm>
            <a:off x="5492750" y="1603375"/>
            <a:ext cx="469900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60000"/>
              </a:lnSpc>
            </a:pPr>
            <a:r>
              <a:rPr lang="en-US" sz="1800"/>
              <a:t>. . .</a:t>
            </a:r>
          </a:p>
        </p:txBody>
      </p:sp>
      <p:sp>
        <p:nvSpPr>
          <p:cNvPr id="7186" name="Text Box 81"/>
          <p:cNvSpPr txBox="1">
            <a:spLocks noChangeArrowheads="1"/>
          </p:cNvSpPr>
          <p:nvPr/>
        </p:nvSpPr>
        <p:spPr bwMode="auto">
          <a:xfrm>
            <a:off x="6419850" y="2070100"/>
            <a:ext cx="1504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/>
              <a:t>queue_size - 1</a:t>
            </a:r>
          </a:p>
        </p:txBody>
      </p:sp>
      <p:sp>
        <p:nvSpPr>
          <p:cNvPr id="7187" name="Line 82"/>
          <p:cNvSpPr>
            <a:spLocks noChangeShapeType="1"/>
          </p:cNvSpPr>
          <p:nvPr/>
        </p:nvSpPr>
        <p:spPr bwMode="auto">
          <a:xfrm>
            <a:off x="5373688" y="1600200"/>
            <a:ext cx="955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8" name="Line 83"/>
          <p:cNvSpPr>
            <a:spLocks noChangeShapeType="1"/>
          </p:cNvSpPr>
          <p:nvPr/>
        </p:nvSpPr>
        <p:spPr bwMode="auto">
          <a:xfrm>
            <a:off x="5373688" y="2146300"/>
            <a:ext cx="955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9" name="Line 84"/>
          <p:cNvSpPr>
            <a:spLocks noChangeShapeType="1"/>
          </p:cNvSpPr>
          <p:nvPr/>
        </p:nvSpPr>
        <p:spPr bwMode="auto">
          <a:xfrm flipH="1">
            <a:off x="2438400" y="1219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0" name="Text Box 85"/>
          <p:cNvSpPr txBox="1">
            <a:spLocks noChangeArrowheads="1"/>
          </p:cNvSpPr>
          <p:nvPr/>
        </p:nvSpPr>
        <p:spPr bwMode="auto">
          <a:xfrm>
            <a:off x="2673350" y="2071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/>
              <a:t>1</a:t>
            </a:r>
          </a:p>
        </p:txBody>
      </p:sp>
      <p:sp>
        <p:nvSpPr>
          <p:cNvPr id="7191" name="Text Box 86"/>
          <p:cNvSpPr txBox="1">
            <a:spLocks noChangeArrowheads="1"/>
          </p:cNvSpPr>
          <p:nvPr/>
        </p:nvSpPr>
        <p:spPr bwMode="auto">
          <a:xfrm>
            <a:off x="3054350" y="20732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/>
              <a:t>2</a:t>
            </a:r>
          </a:p>
        </p:txBody>
      </p:sp>
      <p:sp>
        <p:nvSpPr>
          <p:cNvPr id="7192" name="Text Box 87"/>
          <p:cNvSpPr txBox="1">
            <a:spLocks noChangeArrowheads="1"/>
          </p:cNvSpPr>
          <p:nvPr/>
        </p:nvSpPr>
        <p:spPr bwMode="auto">
          <a:xfrm>
            <a:off x="3435350" y="20748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/>
              <a:t>3</a:t>
            </a:r>
          </a:p>
        </p:txBody>
      </p:sp>
      <p:sp>
        <p:nvSpPr>
          <p:cNvPr id="7193" name="Text Box 88"/>
          <p:cNvSpPr txBox="1">
            <a:spLocks noChangeArrowheads="1"/>
          </p:cNvSpPr>
          <p:nvPr/>
        </p:nvSpPr>
        <p:spPr bwMode="auto">
          <a:xfrm>
            <a:off x="3892550" y="20764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/>
              <a:t>4</a:t>
            </a:r>
          </a:p>
        </p:txBody>
      </p:sp>
      <p:sp>
        <p:nvSpPr>
          <p:cNvPr id="7194" name="Text Box 89"/>
          <p:cNvSpPr txBox="1">
            <a:spLocks noChangeArrowheads="1"/>
          </p:cNvSpPr>
          <p:nvPr/>
        </p:nvSpPr>
        <p:spPr bwMode="auto">
          <a:xfrm>
            <a:off x="4349750" y="20780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/>
              <a:t>5</a:t>
            </a:r>
          </a:p>
        </p:txBody>
      </p:sp>
      <p:sp>
        <p:nvSpPr>
          <p:cNvPr id="7195" name="Text Box 90"/>
          <p:cNvSpPr txBox="1">
            <a:spLocks noChangeArrowheads="1"/>
          </p:cNvSpPr>
          <p:nvPr/>
        </p:nvSpPr>
        <p:spPr bwMode="auto">
          <a:xfrm>
            <a:off x="4730750" y="20796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/>
              <a:t>6</a:t>
            </a:r>
          </a:p>
        </p:txBody>
      </p:sp>
      <p:sp>
        <p:nvSpPr>
          <p:cNvPr id="7196" name="Text Box 91"/>
          <p:cNvSpPr txBox="1">
            <a:spLocks noChangeArrowheads="1"/>
          </p:cNvSpPr>
          <p:nvPr/>
        </p:nvSpPr>
        <p:spPr bwMode="auto">
          <a:xfrm>
            <a:off x="5187950" y="20812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/>
              <a:t>7</a:t>
            </a:r>
          </a:p>
        </p:txBody>
      </p:sp>
      <p:sp>
        <p:nvSpPr>
          <p:cNvPr id="7197" name="Text Box 92"/>
          <p:cNvSpPr txBox="1">
            <a:spLocks noChangeArrowheads="1"/>
          </p:cNvSpPr>
          <p:nvPr/>
        </p:nvSpPr>
        <p:spPr bwMode="auto">
          <a:xfrm>
            <a:off x="593725" y="1463675"/>
            <a:ext cx="9096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Initial</a:t>
            </a:r>
          </a:p>
          <a:p>
            <a:r>
              <a:rPr lang="en-US"/>
              <a:t>queue</a:t>
            </a:r>
          </a:p>
        </p:txBody>
      </p:sp>
      <p:grpSp>
        <p:nvGrpSpPr>
          <p:cNvPr id="259213" name="Group 141"/>
          <p:cNvGrpSpPr>
            <a:grpSpLocks/>
          </p:cNvGrpSpPr>
          <p:nvPr/>
        </p:nvGrpSpPr>
        <p:grpSpPr bwMode="auto">
          <a:xfrm>
            <a:off x="593725" y="2822575"/>
            <a:ext cx="6953250" cy="1597025"/>
            <a:chOff x="374" y="1730"/>
            <a:chExt cx="4380" cy="1006"/>
          </a:xfrm>
        </p:grpSpPr>
        <p:grpSp>
          <p:nvGrpSpPr>
            <p:cNvPr id="7227" name="Group 137"/>
            <p:cNvGrpSpPr>
              <a:grpSpLocks/>
            </p:cNvGrpSpPr>
            <p:nvPr/>
          </p:nvGrpSpPr>
          <p:grpSpPr bwMode="auto">
            <a:xfrm>
              <a:off x="795" y="1730"/>
              <a:ext cx="3959" cy="1006"/>
              <a:chOff x="795" y="1730"/>
              <a:chExt cx="3959" cy="1006"/>
            </a:xfrm>
          </p:grpSpPr>
          <p:sp>
            <p:nvSpPr>
              <p:cNvPr id="7229" name="Text Box 32"/>
              <p:cNvSpPr txBox="1">
                <a:spLocks noChangeArrowheads="1"/>
              </p:cNvSpPr>
              <p:nvPr/>
            </p:nvSpPr>
            <p:spPr bwMode="auto">
              <a:xfrm>
                <a:off x="3840" y="1730"/>
                <a:ext cx="59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800"/>
                  <a:t>enqueue</a:t>
                </a:r>
              </a:p>
            </p:txBody>
          </p:sp>
          <p:sp>
            <p:nvSpPr>
              <p:cNvPr id="7230" name="Text Box 34"/>
              <p:cNvSpPr txBox="1">
                <a:spLocks noChangeArrowheads="1"/>
              </p:cNvSpPr>
              <p:nvPr/>
            </p:nvSpPr>
            <p:spPr bwMode="auto">
              <a:xfrm>
                <a:off x="795" y="1730"/>
                <a:ext cx="59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800"/>
                  <a:t>dequeue</a:t>
                </a:r>
              </a:p>
            </p:txBody>
          </p:sp>
          <p:sp>
            <p:nvSpPr>
              <p:cNvPr id="7231" name="Rectangle 42"/>
              <p:cNvSpPr>
                <a:spLocks noChangeArrowheads="1"/>
              </p:cNvSpPr>
              <p:nvPr/>
            </p:nvSpPr>
            <p:spPr bwMode="auto">
              <a:xfrm>
                <a:off x="1397" y="2163"/>
                <a:ext cx="258" cy="3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32" name="Rectangle 43"/>
              <p:cNvSpPr>
                <a:spLocks noChangeArrowheads="1"/>
              </p:cNvSpPr>
              <p:nvPr/>
            </p:nvSpPr>
            <p:spPr bwMode="auto">
              <a:xfrm>
                <a:off x="1655" y="2163"/>
                <a:ext cx="258" cy="3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33" name="Rectangle 44"/>
              <p:cNvSpPr>
                <a:spLocks noChangeArrowheads="1"/>
              </p:cNvSpPr>
              <p:nvPr/>
            </p:nvSpPr>
            <p:spPr bwMode="auto">
              <a:xfrm>
                <a:off x="1913" y="2163"/>
                <a:ext cx="259" cy="34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34" name="Rectangle 45"/>
              <p:cNvSpPr>
                <a:spLocks noChangeArrowheads="1"/>
              </p:cNvSpPr>
              <p:nvPr/>
            </p:nvSpPr>
            <p:spPr bwMode="auto">
              <a:xfrm>
                <a:off x="2172" y="2163"/>
                <a:ext cx="258" cy="34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35" name="Rectangle 46"/>
              <p:cNvSpPr>
                <a:spLocks noChangeArrowheads="1"/>
              </p:cNvSpPr>
              <p:nvPr/>
            </p:nvSpPr>
            <p:spPr bwMode="auto">
              <a:xfrm>
                <a:off x="2430" y="2163"/>
                <a:ext cx="258" cy="34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36" name="Rectangle 47"/>
              <p:cNvSpPr>
                <a:spLocks noChangeArrowheads="1"/>
              </p:cNvSpPr>
              <p:nvPr/>
            </p:nvSpPr>
            <p:spPr bwMode="auto">
              <a:xfrm>
                <a:off x="2688" y="2163"/>
                <a:ext cx="258" cy="34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37" name="Rectangle 48"/>
              <p:cNvSpPr>
                <a:spLocks noChangeArrowheads="1"/>
              </p:cNvSpPr>
              <p:nvPr/>
            </p:nvSpPr>
            <p:spPr bwMode="auto">
              <a:xfrm>
                <a:off x="2946" y="2163"/>
                <a:ext cx="258" cy="3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38" name="Rectangle 49"/>
              <p:cNvSpPr>
                <a:spLocks noChangeArrowheads="1"/>
              </p:cNvSpPr>
              <p:nvPr/>
            </p:nvSpPr>
            <p:spPr bwMode="auto">
              <a:xfrm>
                <a:off x="3204" y="2163"/>
                <a:ext cx="258" cy="3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39" name="Line 50"/>
              <p:cNvSpPr>
                <a:spLocks noChangeShapeType="1"/>
              </p:cNvSpPr>
              <p:nvPr/>
            </p:nvSpPr>
            <p:spPr bwMode="auto">
              <a:xfrm flipH="1">
                <a:off x="2016" y="2019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0" name="Text Box 52"/>
              <p:cNvSpPr txBox="1">
                <a:spLocks noChangeArrowheads="1"/>
              </p:cNvSpPr>
              <p:nvPr/>
            </p:nvSpPr>
            <p:spPr bwMode="auto">
              <a:xfrm>
                <a:off x="1824" y="1779"/>
                <a:ext cx="3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800" i="1"/>
                  <a:t>front</a:t>
                </a:r>
              </a:p>
            </p:txBody>
          </p:sp>
          <p:sp>
            <p:nvSpPr>
              <p:cNvPr id="7241" name="Text Box 53"/>
              <p:cNvSpPr txBox="1">
                <a:spLocks noChangeArrowheads="1"/>
              </p:cNvSpPr>
              <p:nvPr/>
            </p:nvSpPr>
            <p:spPr bwMode="auto">
              <a:xfrm>
                <a:off x="2852" y="1779"/>
                <a:ext cx="36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800" i="1"/>
                  <a:t>rear</a:t>
                </a:r>
              </a:p>
            </p:txBody>
          </p:sp>
          <p:sp>
            <p:nvSpPr>
              <p:cNvPr id="7242" name="Rectangle 59"/>
              <p:cNvSpPr>
                <a:spLocks noChangeArrowheads="1"/>
              </p:cNvSpPr>
              <p:nvPr/>
            </p:nvSpPr>
            <p:spPr bwMode="auto">
              <a:xfrm>
                <a:off x="3910" y="2163"/>
                <a:ext cx="258" cy="3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43" name="Rectangle 60"/>
              <p:cNvSpPr>
                <a:spLocks noChangeArrowheads="1"/>
              </p:cNvSpPr>
              <p:nvPr/>
            </p:nvSpPr>
            <p:spPr bwMode="auto">
              <a:xfrm>
                <a:off x="4168" y="2163"/>
                <a:ext cx="258" cy="3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44" name="Text Box 61"/>
              <p:cNvSpPr txBox="1">
                <a:spLocks noChangeArrowheads="1"/>
              </p:cNvSpPr>
              <p:nvPr/>
            </p:nvSpPr>
            <p:spPr bwMode="auto">
              <a:xfrm>
                <a:off x="3462" y="2165"/>
                <a:ext cx="296" cy="1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lnSpc>
                    <a:spcPct val="60000"/>
                  </a:lnSpc>
                </a:pPr>
                <a:r>
                  <a:rPr lang="en-US" sz="1800"/>
                  <a:t>. . .</a:t>
                </a:r>
              </a:p>
            </p:txBody>
          </p:sp>
          <p:sp>
            <p:nvSpPr>
              <p:cNvPr id="7245" name="Text Box 62"/>
              <p:cNvSpPr txBox="1">
                <a:spLocks noChangeArrowheads="1"/>
              </p:cNvSpPr>
              <p:nvPr/>
            </p:nvSpPr>
            <p:spPr bwMode="auto">
              <a:xfrm>
                <a:off x="3806" y="2459"/>
                <a:ext cx="9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800"/>
                  <a:t>queue_size - 1</a:t>
                </a:r>
              </a:p>
            </p:txBody>
          </p:sp>
          <p:sp>
            <p:nvSpPr>
              <p:cNvPr id="7246" name="Line 63"/>
              <p:cNvSpPr>
                <a:spLocks noChangeShapeType="1"/>
              </p:cNvSpPr>
              <p:nvPr/>
            </p:nvSpPr>
            <p:spPr bwMode="auto">
              <a:xfrm>
                <a:off x="3387" y="2163"/>
                <a:ext cx="6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7" name="Line 64"/>
              <p:cNvSpPr>
                <a:spLocks noChangeShapeType="1"/>
              </p:cNvSpPr>
              <p:nvPr/>
            </p:nvSpPr>
            <p:spPr bwMode="auto">
              <a:xfrm>
                <a:off x="3387" y="2507"/>
                <a:ext cx="6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8" name="Line 65"/>
              <p:cNvSpPr>
                <a:spLocks noChangeShapeType="1"/>
              </p:cNvSpPr>
              <p:nvPr/>
            </p:nvSpPr>
            <p:spPr bwMode="auto">
              <a:xfrm flipH="1">
                <a:off x="3044" y="2019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249" name="Group 102"/>
              <p:cNvGrpSpPr>
                <a:grpSpLocks/>
              </p:cNvGrpSpPr>
              <p:nvPr/>
            </p:nvGrpSpPr>
            <p:grpSpPr bwMode="auto">
              <a:xfrm>
                <a:off x="1392" y="2498"/>
                <a:ext cx="2012" cy="238"/>
                <a:chOff x="1392" y="2352"/>
                <a:chExt cx="2012" cy="238"/>
              </a:xfrm>
            </p:grpSpPr>
            <p:sp>
              <p:nvSpPr>
                <p:cNvPr id="7252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1392" y="2352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800"/>
                    <a:t>0</a:t>
                  </a:r>
                </a:p>
              </p:txBody>
            </p:sp>
            <p:sp>
              <p:nvSpPr>
                <p:cNvPr id="7253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1632" y="2353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800"/>
                    <a:t>1</a:t>
                  </a:r>
                </a:p>
              </p:txBody>
            </p:sp>
            <p:sp>
              <p:nvSpPr>
                <p:cNvPr id="7254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1924" y="2354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800"/>
                    <a:t>2</a:t>
                  </a:r>
                </a:p>
              </p:txBody>
            </p:sp>
            <p:sp>
              <p:nvSpPr>
                <p:cNvPr id="7255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2212" y="2355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800"/>
                    <a:t>3</a:t>
                  </a:r>
                </a:p>
              </p:txBody>
            </p:sp>
            <p:sp>
              <p:nvSpPr>
                <p:cNvPr id="7256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2452" y="2356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800"/>
                    <a:t>4</a:t>
                  </a:r>
                </a:p>
              </p:txBody>
            </p:sp>
            <p:sp>
              <p:nvSpPr>
                <p:cNvPr id="7257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2740" y="2357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800"/>
                    <a:t>5</a:t>
                  </a:r>
                </a:p>
              </p:txBody>
            </p:sp>
            <p:sp>
              <p:nvSpPr>
                <p:cNvPr id="7258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2928" y="2358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800"/>
                    <a:t>6</a:t>
                  </a:r>
                </a:p>
              </p:txBody>
            </p:sp>
            <p:sp>
              <p:nvSpPr>
                <p:cNvPr id="7259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3216" y="2359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800"/>
                    <a:t>7</a:t>
                  </a:r>
                </a:p>
              </p:txBody>
            </p:sp>
          </p:grpSp>
          <p:sp>
            <p:nvSpPr>
              <p:cNvPr id="7250" name="Line 103"/>
              <p:cNvSpPr>
                <a:spLocks noChangeShapeType="1"/>
              </p:cNvSpPr>
              <p:nvPr/>
            </p:nvSpPr>
            <p:spPr bwMode="auto">
              <a:xfrm flipH="1" flipV="1">
                <a:off x="1392" y="1874"/>
                <a:ext cx="689" cy="5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51" name="Line 104"/>
              <p:cNvSpPr>
                <a:spLocks noChangeShapeType="1"/>
              </p:cNvSpPr>
              <p:nvPr/>
            </p:nvSpPr>
            <p:spPr bwMode="auto">
              <a:xfrm flipH="1">
                <a:off x="3072" y="1922"/>
                <a:ext cx="768" cy="5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228" name="Text Box 139"/>
            <p:cNvSpPr txBox="1">
              <a:spLocks noChangeArrowheads="1"/>
            </p:cNvSpPr>
            <p:nvPr/>
          </p:nvSpPr>
          <p:spPr bwMode="auto">
            <a:xfrm>
              <a:off x="374" y="2073"/>
              <a:ext cx="831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/>
                <a:t>After</a:t>
              </a:r>
            </a:p>
            <a:p>
              <a:r>
                <a:rPr lang="en-US" sz="2000"/>
                <a:t>6 enqueues</a:t>
              </a:r>
            </a:p>
            <a:p>
              <a:r>
                <a:rPr lang="en-US" sz="2000"/>
                <a:t>2 dequeues</a:t>
              </a:r>
            </a:p>
          </p:txBody>
        </p:sp>
      </p:grpSp>
      <p:grpSp>
        <p:nvGrpSpPr>
          <p:cNvPr id="259216" name="Group 144"/>
          <p:cNvGrpSpPr>
            <a:grpSpLocks/>
          </p:cNvGrpSpPr>
          <p:nvPr/>
        </p:nvGrpSpPr>
        <p:grpSpPr bwMode="auto">
          <a:xfrm>
            <a:off x="762000" y="4957763"/>
            <a:ext cx="6781800" cy="1519237"/>
            <a:chOff x="480" y="3123"/>
            <a:chExt cx="4272" cy="957"/>
          </a:xfrm>
        </p:grpSpPr>
        <p:sp>
          <p:nvSpPr>
            <p:cNvPr id="7200" name="Rectangle 142"/>
            <p:cNvSpPr>
              <a:spLocks noChangeArrowheads="1"/>
            </p:cNvSpPr>
            <p:nvPr/>
          </p:nvSpPr>
          <p:spPr bwMode="auto">
            <a:xfrm>
              <a:off x="3456" y="3504"/>
              <a:ext cx="480" cy="344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1" name="Rectangle 108"/>
            <p:cNvSpPr>
              <a:spLocks noChangeArrowheads="1"/>
            </p:cNvSpPr>
            <p:nvPr/>
          </p:nvSpPr>
          <p:spPr bwMode="auto">
            <a:xfrm>
              <a:off x="1395" y="3504"/>
              <a:ext cx="258" cy="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2" name="Rectangle 109"/>
            <p:cNvSpPr>
              <a:spLocks noChangeArrowheads="1"/>
            </p:cNvSpPr>
            <p:nvPr/>
          </p:nvSpPr>
          <p:spPr bwMode="auto">
            <a:xfrm>
              <a:off x="1653" y="3504"/>
              <a:ext cx="258" cy="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3" name="Rectangle 110"/>
            <p:cNvSpPr>
              <a:spLocks noChangeArrowheads="1"/>
            </p:cNvSpPr>
            <p:nvPr/>
          </p:nvSpPr>
          <p:spPr bwMode="auto">
            <a:xfrm>
              <a:off x="1911" y="3504"/>
              <a:ext cx="259" cy="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4" name="Rectangle 111"/>
            <p:cNvSpPr>
              <a:spLocks noChangeArrowheads="1"/>
            </p:cNvSpPr>
            <p:nvPr/>
          </p:nvSpPr>
          <p:spPr bwMode="auto">
            <a:xfrm>
              <a:off x="2170" y="3504"/>
              <a:ext cx="258" cy="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5" name="Rectangle 112"/>
            <p:cNvSpPr>
              <a:spLocks noChangeArrowheads="1"/>
            </p:cNvSpPr>
            <p:nvPr/>
          </p:nvSpPr>
          <p:spPr bwMode="auto">
            <a:xfrm>
              <a:off x="2428" y="3504"/>
              <a:ext cx="258" cy="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6" name="Rectangle 113"/>
            <p:cNvSpPr>
              <a:spLocks noChangeArrowheads="1"/>
            </p:cNvSpPr>
            <p:nvPr/>
          </p:nvSpPr>
          <p:spPr bwMode="auto">
            <a:xfrm>
              <a:off x="2686" y="3504"/>
              <a:ext cx="258" cy="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7" name="Rectangle 114"/>
            <p:cNvSpPr>
              <a:spLocks noChangeArrowheads="1"/>
            </p:cNvSpPr>
            <p:nvPr/>
          </p:nvSpPr>
          <p:spPr bwMode="auto">
            <a:xfrm>
              <a:off x="2944" y="3504"/>
              <a:ext cx="258" cy="3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8" name="Rectangle 115"/>
            <p:cNvSpPr>
              <a:spLocks noChangeArrowheads="1"/>
            </p:cNvSpPr>
            <p:nvPr/>
          </p:nvSpPr>
          <p:spPr bwMode="auto">
            <a:xfrm>
              <a:off x="3202" y="3504"/>
              <a:ext cx="258" cy="3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" name="Line 116"/>
            <p:cNvSpPr>
              <a:spLocks noChangeShapeType="1"/>
            </p:cNvSpPr>
            <p:nvPr/>
          </p:nvSpPr>
          <p:spPr bwMode="auto">
            <a:xfrm flipH="1">
              <a:off x="3060" y="33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0" name="Text Box 117"/>
            <p:cNvSpPr txBox="1">
              <a:spLocks noChangeArrowheads="1"/>
            </p:cNvSpPr>
            <p:nvPr/>
          </p:nvSpPr>
          <p:spPr bwMode="auto">
            <a:xfrm>
              <a:off x="2868" y="3123"/>
              <a:ext cx="3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800" i="1"/>
                <a:t>front</a:t>
              </a:r>
            </a:p>
          </p:txBody>
        </p:sp>
        <p:sp>
          <p:nvSpPr>
            <p:cNvPr id="7211" name="Text Box 118"/>
            <p:cNvSpPr txBox="1">
              <a:spLocks noChangeArrowheads="1"/>
            </p:cNvSpPr>
            <p:nvPr/>
          </p:nvSpPr>
          <p:spPr bwMode="auto">
            <a:xfrm>
              <a:off x="4340" y="3123"/>
              <a:ext cx="3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800" i="1"/>
                <a:t>rear</a:t>
              </a:r>
            </a:p>
          </p:txBody>
        </p:sp>
        <p:sp>
          <p:nvSpPr>
            <p:cNvPr id="7212" name="Rectangle 119"/>
            <p:cNvSpPr>
              <a:spLocks noChangeArrowheads="1"/>
            </p:cNvSpPr>
            <p:nvPr/>
          </p:nvSpPr>
          <p:spPr bwMode="auto">
            <a:xfrm>
              <a:off x="3908" y="3504"/>
              <a:ext cx="258" cy="3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3" name="Rectangle 120"/>
            <p:cNvSpPr>
              <a:spLocks noChangeArrowheads="1"/>
            </p:cNvSpPr>
            <p:nvPr/>
          </p:nvSpPr>
          <p:spPr bwMode="auto">
            <a:xfrm>
              <a:off x="4166" y="3504"/>
              <a:ext cx="258" cy="3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4" name="Text Box 121"/>
            <p:cNvSpPr txBox="1">
              <a:spLocks noChangeArrowheads="1"/>
            </p:cNvSpPr>
            <p:nvPr/>
          </p:nvSpPr>
          <p:spPr bwMode="auto">
            <a:xfrm>
              <a:off x="3544" y="3600"/>
              <a:ext cx="296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ct val="60000"/>
                </a:lnSpc>
              </a:pPr>
              <a:r>
                <a:rPr lang="en-US" sz="1800"/>
                <a:t>. . .</a:t>
              </a:r>
            </a:p>
          </p:txBody>
        </p:sp>
        <p:sp>
          <p:nvSpPr>
            <p:cNvPr id="7215" name="Text Box 122"/>
            <p:cNvSpPr txBox="1">
              <a:spLocks noChangeArrowheads="1"/>
            </p:cNvSpPr>
            <p:nvPr/>
          </p:nvSpPr>
          <p:spPr bwMode="auto">
            <a:xfrm>
              <a:off x="3804" y="3803"/>
              <a:ext cx="9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queue_size - 1</a:t>
              </a:r>
            </a:p>
          </p:txBody>
        </p:sp>
        <p:sp>
          <p:nvSpPr>
            <p:cNvPr id="7216" name="Line 125"/>
            <p:cNvSpPr>
              <a:spLocks noChangeShapeType="1"/>
            </p:cNvSpPr>
            <p:nvPr/>
          </p:nvSpPr>
          <p:spPr bwMode="auto">
            <a:xfrm flipH="1">
              <a:off x="4532" y="33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217" name="Group 126"/>
            <p:cNvGrpSpPr>
              <a:grpSpLocks/>
            </p:cNvGrpSpPr>
            <p:nvPr/>
          </p:nvGrpSpPr>
          <p:grpSpPr bwMode="auto">
            <a:xfrm>
              <a:off x="1390" y="3842"/>
              <a:ext cx="2012" cy="238"/>
              <a:chOff x="1392" y="2352"/>
              <a:chExt cx="2012" cy="238"/>
            </a:xfrm>
          </p:grpSpPr>
          <p:sp>
            <p:nvSpPr>
              <p:cNvPr id="7219" name="Text Box 127"/>
              <p:cNvSpPr txBox="1">
                <a:spLocks noChangeArrowheads="1"/>
              </p:cNvSpPr>
              <p:nvPr/>
            </p:nvSpPr>
            <p:spPr bwMode="auto">
              <a:xfrm>
                <a:off x="1392" y="235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800"/>
                  <a:t>0</a:t>
                </a:r>
              </a:p>
            </p:txBody>
          </p:sp>
          <p:sp>
            <p:nvSpPr>
              <p:cNvPr id="7220" name="Text Box 128"/>
              <p:cNvSpPr txBox="1">
                <a:spLocks noChangeArrowheads="1"/>
              </p:cNvSpPr>
              <p:nvPr/>
            </p:nvSpPr>
            <p:spPr bwMode="auto">
              <a:xfrm>
                <a:off x="1632" y="2353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800"/>
                  <a:t>1</a:t>
                </a:r>
              </a:p>
            </p:txBody>
          </p:sp>
          <p:sp>
            <p:nvSpPr>
              <p:cNvPr id="7221" name="Text Box 129"/>
              <p:cNvSpPr txBox="1">
                <a:spLocks noChangeArrowheads="1"/>
              </p:cNvSpPr>
              <p:nvPr/>
            </p:nvSpPr>
            <p:spPr bwMode="auto">
              <a:xfrm>
                <a:off x="1924" y="2354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800"/>
                  <a:t>2</a:t>
                </a:r>
              </a:p>
            </p:txBody>
          </p:sp>
          <p:sp>
            <p:nvSpPr>
              <p:cNvPr id="7222" name="Text Box 130"/>
              <p:cNvSpPr txBox="1">
                <a:spLocks noChangeArrowheads="1"/>
              </p:cNvSpPr>
              <p:nvPr/>
            </p:nvSpPr>
            <p:spPr bwMode="auto">
              <a:xfrm>
                <a:off x="2212" y="235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800"/>
                  <a:t>3</a:t>
                </a:r>
              </a:p>
            </p:txBody>
          </p:sp>
          <p:sp>
            <p:nvSpPr>
              <p:cNvPr id="7223" name="Text Box 131"/>
              <p:cNvSpPr txBox="1">
                <a:spLocks noChangeArrowheads="1"/>
              </p:cNvSpPr>
              <p:nvPr/>
            </p:nvSpPr>
            <p:spPr bwMode="auto">
              <a:xfrm>
                <a:off x="2452" y="2356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800"/>
                  <a:t>4</a:t>
                </a:r>
              </a:p>
            </p:txBody>
          </p:sp>
          <p:sp>
            <p:nvSpPr>
              <p:cNvPr id="7224" name="Text Box 132"/>
              <p:cNvSpPr txBox="1">
                <a:spLocks noChangeArrowheads="1"/>
              </p:cNvSpPr>
              <p:nvPr/>
            </p:nvSpPr>
            <p:spPr bwMode="auto">
              <a:xfrm>
                <a:off x="2740" y="2357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800"/>
                  <a:t>5</a:t>
                </a:r>
              </a:p>
            </p:txBody>
          </p:sp>
          <p:sp>
            <p:nvSpPr>
              <p:cNvPr id="7225" name="Text Box 133"/>
              <p:cNvSpPr txBox="1">
                <a:spLocks noChangeArrowheads="1"/>
              </p:cNvSpPr>
              <p:nvPr/>
            </p:nvSpPr>
            <p:spPr bwMode="auto">
              <a:xfrm>
                <a:off x="2928" y="2358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800"/>
                  <a:t>6</a:t>
                </a:r>
              </a:p>
            </p:txBody>
          </p:sp>
          <p:sp>
            <p:nvSpPr>
              <p:cNvPr id="7226" name="Text Box 134"/>
              <p:cNvSpPr txBox="1">
                <a:spLocks noChangeArrowheads="1"/>
              </p:cNvSpPr>
              <p:nvPr/>
            </p:nvSpPr>
            <p:spPr bwMode="auto">
              <a:xfrm>
                <a:off x="3216" y="235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800"/>
                  <a:t>7</a:t>
                </a:r>
              </a:p>
            </p:txBody>
          </p:sp>
        </p:grpSp>
        <p:sp>
          <p:nvSpPr>
            <p:cNvPr id="7218" name="Text Box 140"/>
            <p:cNvSpPr txBox="1">
              <a:spLocks noChangeArrowheads="1"/>
            </p:cNvSpPr>
            <p:nvPr/>
          </p:nvSpPr>
          <p:spPr bwMode="auto">
            <a:xfrm>
              <a:off x="480" y="3360"/>
              <a:ext cx="720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/>
                <a:t>Is the queue full?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304800"/>
            <a:ext cx="7807325" cy="563563"/>
          </a:xfrm>
        </p:spPr>
        <p:txBody>
          <a:bodyPr/>
          <a:lstStyle/>
          <a:p>
            <a:r>
              <a:rPr lang="en-US" smtClean="0"/>
              <a:t>Circular (Cyclic) Queue</a:t>
            </a:r>
          </a:p>
        </p:txBody>
      </p:sp>
      <p:sp>
        <p:nvSpPr>
          <p:cNvPr id="8195" name="Oval 22"/>
          <p:cNvSpPr>
            <a:spLocks noChangeArrowheads="1"/>
          </p:cNvSpPr>
          <p:nvPr/>
        </p:nvSpPr>
        <p:spPr bwMode="auto">
          <a:xfrm>
            <a:off x="838200" y="1790700"/>
            <a:ext cx="3046413" cy="3048000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Line 23"/>
          <p:cNvSpPr>
            <a:spLocks noChangeShapeType="1"/>
          </p:cNvSpPr>
          <p:nvPr/>
        </p:nvSpPr>
        <p:spPr bwMode="auto">
          <a:xfrm>
            <a:off x="2360613" y="1790700"/>
            <a:ext cx="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7" name="Line 24"/>
          <p:cNvSpPr>
            <a:spLocks noChangeShapeType="1"/>
          </p:cNvSpPr>
          <p:nvPr/>
        </p:nvSpPr>
        <p:spPr bwMode="auto">
          <a:xfrm>
            <a:off x="2360613" y="4370388"/>
            <a:ext cx="0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8" name="Line 25"/>
          <p:cNvSpPr>
            <a:spLocks noChangeShapeType="1"/>
          </p:cNvSpPr>
          <p:nvPr/>
        </p:nvSpPr>
        <p:spPr bwMode="auto">
          <a:xfrm>
            <a:off x="838200" y="3314700"/>
            <a:ext cx="468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" name="Line 26"/>
          <p:cNvSpPr>
            <a:spLocks noChangeShapeType="1"/>
          </p:cNvSpPr>
          <p:nvPr/>
        </p:nvSpPr>
        <p:spPr bwMode="auto">
          <a:xfrm>
            <a:off x="3416300" y="3314700"/>
            <a:ext cx="468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" name="Line 27"/>
          <p:cNvSpPr>
            <a:spLocks noChangeShapeType="1"/>
          </p:cNvSpPr>
          <p:nvPr/>
        </p:nvSpPr>
        <p:spPr bwMode="auto">
          <a:xfrm flipH="1">
            <a:off x="1774825" y="1908175"/>
            <a:ext cx="1171575" cy="281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1" name="Line 28"/>
          <p:cNvSpPr>
            <a:spLocks noChangeShapeType="1"/>
          </p:cNvSpPr>
          <p:nvPr/>
        </p:nvSpPr>
        <p:spPr bwMode="auto">
          <a:xfrm>
            <a:off x="1774825" y="1908175"/>
            <a:ext cx="1171575" cy="281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Line 29"/>
          <p:cNvSpPr>
            <a:spLocks noChangeShapeType="1"/>
          </p:cNvSpPr>
          <p:nvPr/>
        </p:nvSpPr>
        <p:spPr bwMode="auto">
          <a:xfrm flipH="1">
            <a:off x="1306513" y="2260600"/>
            <a:ext cx="2109787" cy="2109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Line 30"/>
          <p:cNvSpPr>
            <a:spLocks noChangeShapeType="1"/>
          </p:cNvSpPr>
          <p:nvPr/>
        </p:nvSpPr>
        <p:spPr bwMode="auto">
          <a:xfrm>
            <a:off x="1306513" y="2260600"/>
            <a:ext cx="2109787" cy="2109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Line 31"/>
          <p:cNvSpPr>
            <a:spLocks noChangeShapeType="1"/>
          </p:cNvSpPr>
          <p:nvPr/>
        </p:nvSpPr>
        <p:spPr bwMode="auto">
          <a:xfrm flipH="1">
            <a:off x="955675" y="2728913"/>
            <a:ext cx="2811463" cy="1171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5" name="Line 32"/>
          <p:cNvSpPr>
            <a:spLocks noChangeShapeType="1"/>
          </p:cNvSpPr>
          <p:nvPr/>
        </p:nvSpPr>
        <p:spPr bwMode="auto">
          <a:xfrm flipH="1" flipV="1">
            <a:off x="955675" y="2728913"/>
            <a:ext cx="2811463" cy="1054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6" name="Oval 33"/>
          <p:cNvSpPr>
            <a:spLocks noChangeArrowheads="1"/>
          </p:cNvSpPr>
          <p:nvPr/>
        </p:nvSpPr>
        <p:spPr bwMode="auto">
          <a:xfrm>
            <a:off x="1306513" y="2260600"/>
            <a:ext cx="2109787" cy="21097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Text Box 34"/>
          <p:cNvSpPr txBox="1">
            <a:spLocks noChangeArrowheads="1"/>
          </p:cNvSpPr>
          <p:nvPr/>
        </p:nvSpPr>
        <p:spPr bwMode="auto">
          <a:xfrm>
            <a:off x="2454275" y="1304925"/>
            <a:ext cx="296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/>
              <a:t>0</a:t>
            </a:r>
          </a:p>
        </p:txBody>
      </p:sp>
      <p:sp>
        <p:nvSpPr>
          <p:cNvPr id="8208" name="Text Box 35"/>
          <p:cNvSpPr txBox="1">
            <a:spLocks noChangeArrowheads="1"/>
          </p:cNvSpPr>
          <p:nvPr/>
        </p:nvSpPr>
        <p:spPr bwMode="auto">
          <a:xfrm>
            <a:off x="3063875" y="1530350"/>
            <a:ext cx="2984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/>
              <a:t>1</a:t>
            </a:r>
          </a:p>
        </p:txBody>
      </p:sp>
      <p:sp>
        <p:nvSpPr>
          <p:cNvPr id="8209" name="Text Box 36"/>
          <p:cNvSpPr txBox="1">
            <a:spLocks noChangeArrowheads="1"/>
          </p:cNvSpPr>
          <p:nvPr/>
        </p:nvSpPr>
        <p:spPr bwMode="auto">
          <a:xfrm>
            <a:off x="3602038" y="1952625"/>
            <a:ext cx="3000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/>
              <a:t>2</a:t>
            </a:r>
          </a:p>
        </p:txBody>
      </p:sp>
      <p:sp>
        <p:nvSpPr>
          <p:cNvPr id="8210" name="Text Box 37"/>
          <p:cNvSpPr txBox="1">
            <a:spLocks noChangeArrowheads="1"/>
          </p:cNvSpPr>
          <p:nvPr/>
        </p:nvSpPr>
        <p:spPr bwMode="auto">
          <a:xfrm>
            <a:off x="1765300" y="1295400"/>
            <a:ext cx="488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/>
              <a:t>n-1</a:t>
            </a:r>
          </a:p>
        </p:txBody>
      </p:sp>
      <p:sp>
        <p:nvSpPr>
          <p:cNvPr id="8211" name="Text Box 38"/>
          <p:cNvSpPr txBox="1">
            <a:spLocks noChangeArrowheads="1"/>
          </p:cNvSpPr>
          <p:nvPr/>
        </p:nvSpPr>
        <p:spPr bwMode="auto">
          <a:xfrm>
            <a:off x="955675" y="1600200"/>
            <a:ext cx="487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/>
              <a:t>n-2</a:t>
            </a:r>
          </a:p>
        </p:txBody>
      </p:sp>
      <p:sp>
        <p:nvSpPr>
          <p:cNvPr id="8212" name="Line 39"/>
          <p:cNvSpPr>
            <a:spLocks noChangeShapeType="1"/>
          </p:cNvSpPr>
          <p:nvPr/>
        </p:nvSpPr>
        <p:spPr bwMode="auto">
          <a:xfrm flipV="1">
            <a:off x="2360613" y="2260600"/>
            <a:ext cx="117475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3" name="Line 40"/>
          <p:cNvSpPr>
            <a:spLocks noChangeShapeType="1"/>
          </p:cNvSpPr>
          <p:nvPr/>
        </p:nvSpPr>
        <p:spPr bwMode="auto">
          <a:xfrm flipV="1">
            <a:off x="2595563" y="2260600"/>
            <a:ext cx="0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4" name="Text Box 41"/>
          <p:cNvSpPr txBox="1">
            <a:spLocks noChangeArrowheads="1"/>
          </p:cNvSpPr>
          <p:nvPr/>
        </p:nvSpPr>
        <p:spPr bwMode="auto">
          <a:xfrm>
            <a:off x="1738313" y="258445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/>
              <a:t>front</a:t>
            </a:r>
          </a:p>
        </p:txBody>
      </p:sp>
      <p:sp>
        <p:nvSpPr>
          <p:cNvPr id="8215" name="Text Box 42"/>
          <p:cNvSpPr txBox="1">
            <a:spLocks noChangeArrowheads="1"/>
          </p:cNvSpPr>
          <p:nvPr/>
        </p:nvSpPr>
        <p:spPr bwMode="auto">
          <a:xfrm>
            <a:off x="2478088" y="2584450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/>
              <a:t>rear</a:t>
            </a:r>
          </a:p>
        </p:txBody>
      </p:sp>
      <p:grpSp>
        <p:nvGrpSpPr>
          <p:cNvPr id="291901" name="Group 61"/>
          <p:cNvGrpSpPr>
            <a:grpSpLocks/>
          </p:cNvGrpSpPr>
          <p:nvPr/>
        </p:nvGrpSpPr>
        <p:grpSpPr bwMode="auto">
          <a:xfrm>
            <a:off x="5291138" y="1295400"/>
            <a:ext cx="3060700" cy="3543300"/>
            <a:chOff x="3333" y="816"/>
            <a:chExt cx="1928" cy="2232"/>
          </a:xfrm>
        </p:grpSpPr>
        <p:sp>
          <p:nvSpPr>
            <p:cNvPr id="8232" name="Oval 5"/>
            <p:cNvSpPr>
              <a:spLocks noChangeArrowheads="1"/>
            </p:cNvSpPr>
            <p:nvPr/>
          </p:nvSpPr>
          <p:spPr bwMode="auto">
            <a:xfrm>
              <a:off x="3333" y="1128"/>
              <a:ext cx="1918" cy="1920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3" name="Line 6"/>
            <p:cNvSpPr>
              <a:spLocks noChangeShapeType="1"/>
            </p:cNvSpPr>
            <p:nvPr/>
          </p:nvSpPr>
          <p:spPr bwMode="auto">
            <a:xfrm>
              <a:off x="4292" y="1128"/>
              <a:ext cx="0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4" name="Line 7"/>
            <p:cNvSpPr>
              <a:spLocks noChangeShapeType="1"/>
            </p:cNvSpPr>
            <p:nvPr/>
          </p:nvSpPr>
          <p:spPr bwMode="auto">
            <a:xfrm>
              <a:off x="4292" y="2753"/>
              <a:ext cx="0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5" name="Line 8"/>
            <p:cNvSpPr>
              <a:spLocks noChangeShapeType="1"/>
            </p:cNvSpPr>
            <p:nvPr/>
          </p:nvSpPr>
          <p:spPr bwMode="auto">
            <a:xfrm>
              <a:off x="3333" y="2088"/>
              <a:ext cx="2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6" name="Line 9"/>
            <p:cNvSpPr>
              <a:spLocks noChangeShapeType="1"/>
            </p:cNvSpPr>
            <p:nvPr/>
          </p:nvSpPr>
          <p:spPr bwMode="auto">
            <a:xfrm>
              <a:off x="4956" y="2088"/>
              <a:ext cx="2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7" name="Line 10"/>
            <p:cNvSpPr>
              <a:spLocks noChangeShapeType="1"/>
            </p:cNvSpPr>
            <p:nvPr/>
          </p:nvSpPr>
          <p:spPr bwMode="auto">
            <a:xfrm flipH="1">
              <a:off x="3923" y="1202"/>
              <a:ext cx="738" cy="1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8" name="Line 11"/>
            <p:cNvSpPr>
              <a:spLocks noChangeShapeType="1"/>
            </p:cNvSpPr>
            <p:nvPr/>
          </p:nvSpPr>
          <p:spPr bwMode="auto">
            <a:xfrm>
              <a:off x="3923" y="1202"/>
              <a:ext cx="738" cy="1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9" name="Line 12"/>
            <p:cNvSpPr>
              <a:spLocks noChangeShapeType="1"/>
            </p:cNvSpPr>
            <p:nvPr/>
          </p:nvSpPr>
          <p:spPr bwMode="auto">
            <a:xfrm flipH="1">
              <a:off x="3628" y="1424"/>
              <a:ext cx="1328" cy="13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0" name="Line 13"/>
            <p:cNvSpPr>
              <a:spLocks noChangeShapeType="1"/>
            </p:cNvSpPr>
            <p:nvPr/>
          </p:nvSpPr>
          <p:spPr bwMode="auto">
            <a:xfrm>
              <a:off x="3628" y="1424"/>
              <a:ext cx="1328" cy="13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1" name="Line 14"/>
            <p:cNvSpPr>
              <a:spLocks noChangeShapeType="1"/>
            </p:cNvSpPr>
            <p:nvPr/>
          </p:nvSpPr>
          <p:spPr bwMode="auto">
            <a:xfrm flipH="1">
              <a:off x="3406" y="1719"/>
              <a:ext cx="1772" cy="7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2" name="Line 15"/>
            <p:cNvSpPr>
              <a:spLocks noChangeShapeType="1"/>
            </p:cNvSpPr>
            <p:nvPr/>
          </p:nvSpPr>
          <p:spPr bwMode="auto">
            <a:xfrm flipH="1" flipV="1">
              <a:off x="3406" y="1719"/>
              <a:ext cx="1772" cy="7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3" name="Oval 16"/>
            <p:cNvSpPr>
              <a:spLocks noChangeArrowheads="1"/>
            </p:cNvSpPr>
            <p:nvPr/>
          </p:nvSpPr>
          <p:spPr bwMode="auto">
            <a:xfrm>
              <a:off x="3628" y="1424"/>
              <a:ext cx="1328" cy="132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4" name="Text Box 17"/>
            <p:cNvSpPr txBox="1">
              <a:spLocks noChangeArrowheads="1"/>
            </p:cNvSpPr>
            <p:nvPr/>
          </p:nvSpPr>
          <p:spPr bwMode="auto">
            <a:xfrm>
              <a:off x="4350" y="821"/>
              <a:ext cx="188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0</a:t>
              </a:r>
            </a:p>
          </p:txBody>
        </p:sp>
        <p:sp>
          <p:nvSpPr>
            <p:cNvPr id="8245" name="Text Box 18"/>
            <p:cNvSpPr txBox="1">
              <a:spLocks noChangeArrowheads="1"/>
            </p:cNvSpPr>
            <p:nvPr/>
          </p:nvSpPr>
          <p:spPr bwMode="auto">
            <a:xfrm>
              <a:off x="4735" y="964"/>
              <a:ext cx="18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1</a:t>
              </a:r>
            </a:p>
          </p:txBody>
        </p:sp>
        <p:sp>
          <p:nvSpPr>
            <p:cNvPr id="8246" name="Text Box 19"/>
            <p:cNvSpPr txBox="1">
              <a:spLocks noChangeArrowheads="1"/>
            </p:cNvSpPr>
            <p:nvPr/>
          </p:nvSpPr>
          <p:spPr bwMode="auto">
            <a:xfrm>
              <a:off x="5073" y="123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2</a:t>
              </a:r>
            </a:p>
          </p:txBody>
        </p:sp>
        <p:sp>
          <p:nvSpPr>
            <p:cNvPr id="8247" name="Text Box 20"/>
            <p:cNvSpPr txBox="1">
              <a:spLocks noChangeArrowheads="1"/>
            </p:cNvSpPr>
            <p:nvPr/>
          </p:nvSpPr>
          <p:spPr bwMode="auto">
            <a:xfrm>
              <a:off x="3917" y="816"/>
              <a:ext cx="3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n-1</a:t>
              </a:r>
            </a:p>
          </p:txBody>
        </p:sp>
        <p:sp>
          <p:nvSpPr>
            <p:cNvPr id="8248" name="Text Box 21"/>
            <p:cNvSpPr txBox="1">
              <a:spLocks noChangeArrowheads="1"/>
            </p:cNvSpPr>
            <p:nvPr/>
          </p:nvSpPr>
          <p:spPr bwMode="auto">
            <a:xfrm>
              <a:off x="3406" y="1054"/>
              <a:ext cx="3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n-2</a:t>
              </a:r>
            </a:p>
          </p:txBody>
        </p:sp>
      </p:grpSp>
      <p:grpSp>
        <p:nvGrpSpPr>
          <p:cNvPr id="291902" name="Group 62"/>
          <p:cNvGrpSpPr>
            <a:grpSpLocks/>
          </p:cNvGrpSpPr>
          <p:nvPr/>
        </p:nvGrpSpPr>
        <p:grpSpPr bwMode="auto">
          <a:xfrm>
            <a:off x="6705600" y="2773363"/>
            <a:ext cx="990600" cy="365125"/>
            <a:chOff x="4224" y="1747"/>
            <a:chExt cx="624" cy="230"/>
          </a:xfrm>
        </p:grpSpPr>
        <p:sp>
          <p:nvSpPr>
            <p:cNvPr id="8230" name="Line 43"/>
            <p:cNvSpPr>
              <a:spLocks noChangeShapeType="1"/>
            </p:cNvSpPr>
            <p:nvPr/>
          </p:nvSpPr>
          <p:spPr bwMode="auto">
            <a:xfrm flipV="1">
              <a:off x="4587" y="1776"/>
              <a:ext cx="26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1" name="Text Box 45"/>
            <p:cNvSpPr txBox="1">
              <a:spLocks noChangeArrowheads="1"/>
            </p:cNvSpPr>
            <p:nvPr/>
          </p:nvSpPr>
          <p:spPr bwMode="auto">
            <a:xfrm>
              <a:off x="4224" y="1747"/>
              <a:ext cx="39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front</a:t>
              </a:r>
            </a:p>
          </p:txBody>
        </p:sp>
      </p:grpSp>
      <p:grpSp>
        <p:nvGrpSpPr>
          <p:cNvPr id="291897" name="Group 57"/>
          <p:cNvGrpSpPr>
            <a:grpSpLocks/>
          </p:cNvGrpSpPr>
          <p:nvPr/>
        </p:nvGrpSpPr>
        <p:grpSpPr bwMode="auto">
          <a:xfrm>
            <a:off x="6110288" y="3476625"/>
            <a:ext cx="539750" cy="658813"/>
            <a:chOff x="3849" y="2190"/>
            <a:chExt cx="340" cy="415"/>
          </a:xfrm>
        </p:grpSpPr>
        <p:sp>
          <p:nvSpPr>
            <p:cNvPr id="8228" name="Line 44"/>
            <p:cNvSpPr>
              <a:spLocks noChangeShapeType="1"/>
            </p:cNvSpPr>
            <p:nvPr/>
          </p:nvSpPr>
          <p:spPr bwMode="auto">
            <a:xfrm flipH="1">
              <a:off x="3923" y="2457"/>
              <a:ext cx="74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9" name="Text Box 46"/>
            <p:cNvSpPr txBox="1">
              <a:spLocks noChangeArrowheads="1"/>
            </p:cNvSpPr>
            <p:nvPr/>
          </p:nvSpPr>
          <p:spPr bwMode="auto">
            <a:xfrm>
              <a:off x="3849" y="2190"/>
              <a:ext cx="3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rear</a:t>
              </a:r>
            </a:p>
          </p:txBody>
        </p:sp>
      </p:grpSp>
      <p:sp>
        <p:nvSpPr>
          <p:cNvPr id="291887" name="Oval 47"/>
          <p:cNvSpPr>
            <a:spLocks noChangeArrowheads="1"/>
          </p:cNvSpPr>
          <p:nvPr/>
        </p:nvSpPr>
        <p:spPr bwMode="auto">
          <a:xfrm>
            <a:off x="7399338" y="4252913"/>
            <a:ext cx="234950" cy="233362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88" name="Oval 48"/>
          <p:cNvSpPr>
            <a:spLocks noChangeArrowheads="1"/>
          </p:cNvSpPr>
          <p:nvPr/>
        </p:nvSpPr>
        <p:spPr bwMode="auto">
          <a:xfrm>
            <a:off x="7750175" y="3900488"/>
            <a:ext cx="234950" cy="23495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89" name="Oval 49"/>
          <p:cNvSpPr>
            <a:spLocks noChangeArrowheads="1"/>
          </p:cNvSpPr>
          <p:nvPr/>
        </p:nvSpPr>
        <p:spPr bwMode="auto">
          <a:xfrm>
            <a:off x="7985125" y="3432175"/>
            <a:ext cx="234950" cy="23495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90" name="Oval 50"/>
          <p:cNvSpPr>
            <a:spLocks noChangeArrowheads="1"/>
          </p:cNvSpPr>
          <p:nvPr/>
        </p:nvSpPr>
        <p:spPr bwMode="auto">
          <a:xfrm>
            <a:off x="7985125" y="2963863"/>
            <a:ext cx="234950" cy="233362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91" name="Oval 51"/>
          <p:cNvSpPr>
            <a:spLocks noChangeArrowheads="1"/>
          </p:cNvSpPr>
          <p:nvPr/>
        </p:nvSpPr>
        <p:spPr bwMode="auto">
          <a:xfrm>
            <a:off x="7750175" y="2493963"/>
            <a:ext cx="234950" cy="23495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92" name="Oval 52"/>
          <p:cNvSpPr>
            <a:spLocks noChangeArrowheads="1"/>
          </p:cNvSpPr>
          <p:nvPr/>
        </p:nvSpPr>
        <p:spPr bwMode="auto">
          <a:xfrm>
            <a:off x="6462713" y="4486275"/>
            <a:ext cx="233362" cy="23495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93" name="Oval 53"/>
          <p:cNvSpPr>
            <a:spLocks noChangeArrowheads="1"/>
          </p:cNvSpPr>
          <p:nvPr/>
        </p:nvSpPr>
        <p:spPr bwMode="auto">
          <a:xfrm>
            <a:off x="6931025" y="4486275"/>
            <a:ext cx="233363" cy="23495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6" name="Text Box 55"/>
          <p:cNvSpPr txBox="1">
            <a:spLocks noChangeArrowheads="1"/>
          </p:cNvSpPr>
          <p:nvPr/>
        </p:nvSpPr>
        <p:spPr bwMode="auto">
          <a:xfrm>
            <a:off x="3416300" y="4298950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/>
              <a:t>entries = 0</a:t>
            </a:r>
          </a:p>
        </p:txBody>
      </p:sp>
      <p:sp>
        <p:nvSpPr>
          <p:cNvPr id="291896" name="Text Box 56"/>
          <p:cNvSpPr txBox="1">
            <a:spLocks noChangeArrowheads="1"/>
          </p:cNvSpPr>
          <p:nvPr/>
        </p:nvSpPr>
        <p:spPr bwMode="auto">
          <a:xfrm>
            <a:off x="982309" y="5568217"/>
            <a:ext cx="763542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286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dirty="0"/>
              <a:t>For each queue-operation, it may take slightly </a:t>
            </a:r>
            <a:r>
              <a:rPr lang="en-US" dirty="0" smtClean="0"/>
              <a:t>longer time.</a:t>
            </a:r>
            <a:endParaRPr lang="en-US" dirty="0"/>
          </a:p>
          <a:p>
            <a:pPr>
              <a:buFontTx/>
              <a:buChar char="•"/>
            </a:pPr>
            <a:r>
              <a:rPr lang="en-US" dirty="0"/>
              <a:t>There is no penalty when the queue is falsely </a:t>
            </a:r>
            <a:r>
              <a:rPr lang="en-US" dirty="0" smtClean="0"/>
              <a:t>full.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1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91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1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1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1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1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1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1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1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1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18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18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1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1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1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1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1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1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1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1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1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1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48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1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1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1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1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5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1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1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1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91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91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91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91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C 0.02083 0.03773 0.01753 0.02245 0.01753 0.04676 " pathEditMode="relative" rAng="0" ptsTypes="fA">
                                      <p:cBhvr>
                                        <p:cTn id="73" dur="2000" fill="hold"/>
                                        <p:tgtEl>
                                          <p:spTgt spid="2919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9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87" grpId="0" animBg="1"/>
      <p:bldP spid="291888" grpId="0" animBg="1"/>
      <p:bldP spid="291889" grpId="0" animBg="1"/>
      <p:bldP spid="291890" grpId="0" animBg="1"/>
      <p:bldP spid="291891" grpId="0" animBg="1"/>
      <p:bldP spid="291891" grpId="1" animBg="1"/>
      <p:bldP spid="291892" grpId="0" animBg="1"/>
      <p:bldP spid="291893" grpId="0" animBg="1"/>
      <p:bldP spid="291896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22393</TotalTime>
  <Words>910</Words>
  <Application>Microsoft Office PowerPoint</Application>
  <PresentationFormat>Letter Paper (8.5x11 in)</PresentationFormat>
  <Paragraphs>325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StarBats</vt:lpstr>
      <vt:lpstr>ZapfDingbats</vt:lpstr>
      <vt:lpstr>Arial</vt:lpstr>
      <vt:lpstr>Times</vt:lpstr>
      <vt:lpstr>Times New Roman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Queue and Queue Operations</vt:lpstr>
      <vt:lpstr>Circular (Cyclic) Queue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Each class is divided into a Header file and a Source file Example: Text Section 3.8</vt:lpstr>
      <vt:lpstr>PowerPoint Presentation</vt:lpstr>
      <vt:lpstr>PowerPoint Presentation</vt:lpstr>
    </vt:vector>
  </TitlesOfParts>
  <Company>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CSE240</dc:title>
  <dc:creator>Y. Chen</dc:creator>
  <cp:lastModifiedBy>Yinong Chen</cp:lastModifiedBy>
  <cp:revision>1768</cp:revision>
  <dcterms:created xsi:type="dcterms:W3CDTF">2000-01-15T20:24:49Z</dcterms:created>
  <dcterms:modified xsi:type="dcterms:W3CDTF">2018-10-23T23:39:57Z</dcterms:modified>
</cp:coreProperties>
</file>