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584" r:id="rId2"/>
    <p:sldId id="585" r:id="rId3"/>
    <p:sldId id="586" r:id="rId4"/>
    <p:sldId id="587" r:id="rId5"/>
    <p:sldId id="588" r:id="rId6"/>
    <p:sldId id="589" r:id="rId7"/>
    <p:sldId id="429" r:id="rId8"/>
    <p:sldId id="430" r:id="rId9"/>
    <p:sldId id="456" r:id="rId10"/>
    <p:sldId id="457" r:id="rId11"/>
    <p:sldId id="431" r:id="rId12"/>
    <p:sldId id="432" r:id="rId13"/>
    <p:sldId id="548" r:id="rId14"/>
    <p:sldId id="542" r:id="rId15"/>
    <p:sldId id="433" r:id="rId16"/>
  </p:sldIdLst>
  <p:sldSz cx="9144000" cy="6858000" type="letter"/>
  <p:notesSz cx="6992938" cy="927893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24">
          <p15:clr>
            <a:srgbClr val="A4A3A4"/>
          </p15:clr>
        </p15:guide>
        <p15:guide id="2" pos="3312">
          <p15:clr>
            <a:srgbClr val="A4A3A4"/>
          </p15:clr>
        </p15:guide>
        <p15:guide id="3" orient="horz" pos="4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435">
          <p15:clr>
            <a:srgbClr val="A4A3A4"/>
          </p15:clr>
        </p15:guide>
        <p15:guide id="2" pos="198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DFFDD"/>
    <a:srgbClr val="0033CC"/>
    <a:srgbClr val="CC3300"/>
    <a:srgbClr val="FFFF00"/>
    <a:srgbClr val="33CCFF"/>
    <a:srgbClr val="FFCC00"/>
    <a:srgbClr val="00FF00"/>
    <a:srgbClr val="CCFF99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952" autoAdjust="0"/>
  </p:normalViewPr>
  <p:slideViewPr>
    <p:cSldViewPr>
      <p:cViewPr varScale="1">
        <p:scale>
          <a:sx n="96" d="100"/>
          <a:sy n="96" d="100"/>
        </p:scale>
        <p:origin x="1146" y="96"/>
      </p:cViewPr>
      <p:guideLst>
        <p:guide orient="horz" pos="4224"/>
        <p:guide pos="3312"/>
        <p:guide orient="horz" pos="480"/>
      </p:guideLst>
    </p:cSldViewPr>
  </p:slideViewPr>
  <p:outlineViewPr>
    <p:cViewPr varScale="1">
      <p:scale>
        <a:sx n="170" d="200"/>
        <a:sy n="170" d="200"/>
      </p:scale>
      <p:origin x="-780" y="-84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8334"/>
    </p:cViewPr>
  </p:sorterViewPr>
  <p:notesViewPr>
    <p:cSldViewPr>
      <p:cViewPr varScale="1">
        <p:scale>
          <a:sx n="32" d="100"/>
          <a:sy n="32" d="100"/>
        </p:scale>
        <p:origin x="-1506" y="-90"/>
      </p:cViewPr>
      <p:guideLst>
        <p:guide orient="horz" pos="2435"/>
        <p:guide pos="198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1519" tIns="40759" rIns="81519" bIns="40759" numCol="1" anchor="t" anchorCtr="0" compatLnSpc="1">
            <a:prstTxWarp prst="textNoShape">
              <a:avLst/>
            </a:prstTxWarp>
          </a:bodyPr>
          <a:lstStyle>
            <a:lvl1pPr defTabSz="815975">
              <a:defRPr sz="1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4652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1519" tIns="40759" rIns="81519" bIns="40759" numCol="1" anchor="t" anchorCtr="0" compatLnSpc="1">
            <a:prstTxWarp prst="textNoShape">
              <a:avLst/>
            </a:prstTxWarp>
          </a:bodyPr>
          <a:lstStyle>
            <a:lvl1pPr algn="r" defTabSz="815975">
              <a:defRPr sz="1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94750"/>
            <a:ext cx="30305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1519" tIns="40759" rIns="81519" bIns="40759" numCol="1" anchor="b" anchorCtr="0" compatLnSpc="1">
            <a:prstTxWarp prst="textNoShape">
              <a:avLst/>
            </a:prstTxWarp>
          </a:bodyPr>
          <a:lstStyle>
            <a:lvl1pPr defTabSz="815975">
              <a:defRPr sz="1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6525" y="87947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1519" tIns="40759" rIns="81519" bIns="40759" numCol="1" anchor="b" anchorCtr="0" compatLnSpc="1">
            <a:prstTxWarp prst="textNoShape">
              <a:avLst/>
            </a:prstTxWarp>
          </a:bodyPr>
          <a:lstStyle>
            <a:lvl1pPr algn="r" defTabSz="815975">
              <a:defRPr sz="1100" smtClean="0"/>
            </a:lvl1pPr>
          </a:lstStyle>
          <a:p>
            <a:pPr>
              <a:defRPr/>
            </a:pPr>
            <a:fld id="{F112EA3D-2064-4F3D-9EF2-7642692AC1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023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57313" y="892175"/>
            <a:ext cx="4278312" cy="3209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082675" y="4414838"/>
            <a:ext cx="4832350" cy="356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15975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407988" defTabSz="815975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815975" defTabSz="815975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222375" defTabSz="815975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1630363" defTabSz="815975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087563" defTabSz="815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544763" defTabSz="815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001963" defTabSz="815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459163" defTabSz="815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endParaRPr lang="en-US" sz="2100" smtClean="0"/>
          </a:p>
        </p:txBody>
      </p:sp>
    </p:spTree>
    <p:extLst>
      <p:ext uri="{BB962C8B-B14F-4D97-AF65-F5344CB8AC3E}">
        <p14:creationId xmlns:p14="http://schemas.microsoft.com/office/powerpoint/2010/main" val="37049151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0088" y="4465638"/>
            <a:ext cx="5594350" cy="36528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784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31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7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7800" y="403225"/>
            <a:ext cx="1951038" cy="58229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1513" y="403225"/>
            <a:ext cx="5703887" cy="58229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90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25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084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1513" y="1209675"/>
            <a:ext cx="3827462" cy="501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209675"/>
            <a:ext cx="3827463" cy="501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3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70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86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60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4500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760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671513" y="403225"/>
            <a:ext cx="7807325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744" tIns="48372" rIns="96744" bIns="4837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1513" y="1209675"/>
            <a:ext cx="7807325" cy="501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744" tIns="48372" rIns="96744" bIns="483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42" name="Text Box 18"/>
          <p:cNvSpPr txBox="1">
            <a:spLocks noChangeArrowheads="1"/>
          </p:cNvSpPr>
          <p:nvPr/>
        </p:nvSpPr>
        <p:spPr bwMode="auto">
          <a:xfrm>
            <a:off x="8628063" y="6370638"/>
            <a:ext cx="533400" cy="29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44" tIns="48372" rIns="96744" bIns="48372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484188" defTabSz="966788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966788" defTabSz="966788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450975" defTabSz="966788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1935163" defTabSz="966788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392363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849563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306763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763963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defRPr/>
            </a:pPr>
            <a:fld id="{D636B343-5843-4433-A0FD-01CCBAF11330}" type="slidenum">
              <a:rPr lang="en-US" sz="1300" smtClean="0">
                <a:solidFill>
                  <a:srgbClr val="0000FF"/>
                </a:solidFill>
                <a:latin typeface="Times New Roman" pitchFamily="18" charset="0"/>
              </a:rPr>
              <a:pPr algn="ctr">
                <a:defRPr/>
              </a:pPr>
              <a:t>‹#›</a:t>
            </a:fld>
            <a:endParaRPr lang="en-US" sz="2500" smtClean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043" name="Text Box 19"/>
          <p:cNvSpPr txBox="1">
            <a:spLocks noChangeArrowheads="1"/>
          </p:cNvSpPr>
          <p:nvPr/>
        </p:nvSpPr>
        <p:spPr bwMode="auto">
          <a:xfrm>
            <a:off x="8634413" y="5964238"/>
            <a:ext cx="509587" cy="29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744" tIns="48372" rIns="96744" bIns="48372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484188" defTabSz="966788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966788" defTabSz="966788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450975" defTabSz="966788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1935163" defTabSz="966788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392363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849563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306763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763963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sz="1300" smtClean="0">
                <a:solidFill>
                  <a:srgbClr val="0000FF"/>
                </a:solidFill>
                <a:latin typeface="Times New Roman" pitchFamily="18" charset="0"/>
              </a:rPr>
              <a:t>Ch 3</a:t>
            </a:r>
            <a:endParaRPr lang="en-US" sz="2500" smtClean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030" name="Line 34"/>
          <p:cNvSpPr>
            <a:spLocks noChangeShapeType="1"/>
          </p:cNvSpPr>
          <p:nvPr userDrawn="1"/>
        </p:nvSpPr>
        <p:spPr bwMode="auto">
          <a:xfrm flipV="1">
            <a:off x="612775" y="0"/>
            <a:ext cx="0" cy="6861175"/>
          </a:xfrm>
          <a:prstGeom prst="line">
            <a:avLst/>
          </a:prstGeom>
          <a:noFill/>
          <a:ln w="1905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35"/>
          <p:cNvSpPr>
            <a:spLocks noChangeShapeType="1"/>
          </p:cNvSpPr>
          <p:nvPr userDrawn="1"/>
        </p:nvSpPr>
        <p:spPr bwMode="auto">
          <a:xfrm>
            <a:off x="0" y="6370638"/>
            <a:ext cx="1047750" cy="0"/>
          </a:xfrm>
          <a:prstGeom prst="line">
            <a:avLst/>
          </a:prstGeom>
          <a:noFill/>
          <a:ln w="9525" cap="rnd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1" name="Text Box 37"/>
          <p:cNvSpPr txBox="1">
            <a:spLocks noChangeArrowheads="1"/>
          </p:cNvSpPr>
          <p:nvPr userDrawn="1"/>
        </p:nvSpPr>
        <p:spPr bwMode="auto">
          <a:xfrm>
            <a:off x="-47625" y="6183313"/>
            <a:ext cx="744538" cy="29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744" tIns="48372" rIns="96744" bIns="48372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484188" defTabSz="966788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966788" defTabSz="966788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450975" defTabSz="966788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1935163" defTabSz="966788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392363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849563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306763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763963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sz="1300" dirty="0" smtClean="0">
                <a:solidFill>
                  <a:srgbClr val="99CCFF"/>
                </a:solidFill>
                <a:latin typeface="Times New Roman" pitchFamily="18" charset="0"/>
              </a:rPr>
              <a:t>CSE240</a:t>
            </a:r>
          </a:p>
        </p:txBody>
      </p:sp>
      <p:sp>
        <p:nvSpPr>
          <p:cNvPr id="1034" name="Line 38"/>
          <p:cNvSpPr>
            <a:spLocks noChangeShapeType="1"/>
          </p:cNvSpPr>
          <p:nvPr userDrawn="1"/>
        </p:nvSpPr>
        <p:spPr bwMode="auto">
          <a:xfrm flipV="1">
            <a:off x="8596313" y="0"/>
            <a:ext cx="0" cy="6861175"/>
          </a:xfrm>
          <a:prstGeom prst="line">
            <a:avLst/>
          </a:prstGeom>
          <a:noFill/>
          <a:ln w="1905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5" name="Line 39"/>
          <p:cNvSpPr>
            <a:spLocks noChangeShapeType="1"/>
          </p:cNvSpPr>
          <p:nvPr userDrawn="1"/>
        </p:nvSpPr>
        <p:spPr bwMode="auto">
          <a:xfrm>
            <a:off x="8355013" y="6289675"/>
            <a:ext cx="838200" cy="0"/>
          </a:xfrm>
          <a:prstGeom prst="line">
            <a:avLst/>
          </a:prstGeom>
          <a:noFill/>
          <a:ln w="9525" cap="rnd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6" name="Oval 40"/>
          <p:cNvSpPr>
            <a:spLocks noChangeArrowheads="1"/>
          </p:cNvSpPr>
          <p:nvPr userDrawn="1"/>
        </p:nvSpPr>
        <p:spPr bwMode="auto">
          <a:xfrm>
            <a:off x="8677275" y="6289675"/>
            <a:ext cx="403225" cy="403225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Oval 41"/>
          <p:cNvSpPr>
            <a:spLocks noChangeArrowheads="1"/>
          </p:cNvSpPr>
          <p:nvPr userDrawn="1"/>
        </p:nvSpPr>
        <p:spPr bwMode="auto">
          <a:xfrm>
            <a:off x="8677275" y="5888038"/>
            <a:ext cx="403225" cy="401637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8" name="Line 42"/>
          <p:cNvSpPr>
            <a:spLocks noChangeShapeType="1"/>
          </p:cNvSpPr>
          <p:nvPr userDrawn="1"/>
        </p:nvSpPr>
        <p:spPr bwMode="auto">
          <a:xfrm>
            <a:off x="49213" y="887413"/>
            <a:ext cx="1047750" cy="0"/>
          </a:xfrm>
          <a:prstGeom prst="line">
            <a:avLst/>
          </a:prstGeom>
          <a:noFill/>
          <a:ln w="9525" cap="rnd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7" name="Text Box 43"/>
          <p:cNvSpPr txBox="1">
            <a:spLocks noChangeArrowheads="1"/>
          </p:cNvSpPr>
          <p:nvPr userDrawn="1"/>
        </p:nvSpPr>
        <p:spPr bwMode="auto">
          <a:xfrm>
            <a:off x="-100013" y="6451600"/>
            <a:ext cx="758826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744" tIns="48372" rIns="96744" bIns="48372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484188" defTabSz="966788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966788" defTabSz="966788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450975" defTabSz="966788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1935163" defTabSz="966788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392363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849563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306763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763963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defRPr/>
            </a:pPr>
            <a:fld id="{FAF125FB-500D-483E-890E-931427BD7B15}" type="datetime1">
              <a:rPr lang="en-US" sz="1100" smtClean="0">
                <a:solidFill>
                  <a:schemeClr val="folHlink"/>
                </a:solidFill>
                <a:latin typeface="Times New Roman" pitchFamily="18" charset="0"/>
              </a:rPr>
              <a:pPr algn="r">
                <a:defRPr/>
              </a:pPr>
              <a:t>3/12/2019</a:t>
            </a:fld>
            <a:endParaRPr lang="en-US" sz="1100" smtClean="0">
              <a:solidFill>
                <a:schemeClr val="folHlink"/>
              </a:solidFill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635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200" b="1">
          <a:solidFill>
            <a:srgbClr val="000080"/>
          </a:solidFill>
          <a:latin typeface="+mj-lt"/>
          <a:ea typeface="+mj-ea"/>
          <a:cs typeface="+mj-cs"/>
        </a:defRPr>
      </a:lvl1pPr>
      <a:lvl2pPr marL="3635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200" b="1">
          <a:solidFill>
            <a:srgbClr val="000080"/>
          </a:solidFill>
          <a:latin typeface="Times New Roman" pitchFamily="18" charset="0"/>
        </a:defRPr>
      </a:lvl2pPr>
      <a:lvl3pPr marL="3635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200" b="1">
          <a:solidFill>
            <a:srgbClr val="000080"/>
          </a:solidFill>
          <a:latin typeface="Times New Roman" pitchFamily="18" charset="0"/>
        </a:defRPr>
      </a:lvl3pPr>
      <a:lvl4pPr marL="3635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200" b="1">
          <a:solidFill>
            <a:srgbClr val="000080"/>
          </a:solidFill>
          <a:latin typeface="Times New Roman" pitchFamily="18" charset="0"/>
        </a:defRPr>
      </a:lvl4pPr>
      <a:lvl5pPr marL="3635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200" b="1">
          <a:solidFill>
            <a:srgbClr val="000080"/>
          </a:solidFill>
          <a:latin typeface="Times New Roman" pitchFamily="18" charset="0"/>
        </a:defRPr>
      </a:lvl5pPr>
      <a:lvl6pPr marL="8207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200" b="1">
          <a:solidFill>
            <a:srgbClr val="000080"/>
          </a:solidFill>
          <a:latin typeface="Times New Roman" pitchFamily="18" charset="0"/>
        </a:defRPr>
      </a:lvl6pPr>
      <a:lvl7pPr marL="12779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200" b="1">
          <a:solidFill>
            <a:srgbClr val="000080"/>
          </a:solidFill>
          <a:latin typeface="Times New Roman" pitchFamily="18" charset="0"/>
        </a:defRPr>
      </a:lvl7pPr>
      <a:lvl8pPr marL="17351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200" b="1">
          <a:solidFill>
            <a:srgbClr val="000080"/>
          </a:solidFill>
          <a:latin typeface="Times New Roman" pitchFamily="18" charset="0"/>
        </a:defRPr>
      </a:lvl8pPr>
      <a:lvl9pPr marL="21923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200" b="1">
          <a:solidFill>
            <a:srgbClr val="000080"/>
          </a:solidFill>
          <a:latin typeface="Times New Roman" pitchFamily="18" charset="0"/>
        </a:defRPr>
      </a:lvl9pPr>
    </p:titleStyle>
    <p:bodyStyle>
      <a:lvl1pPr marL="363538" indent="-363538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Wingdings" pitchFamily="2" charset="2"/>
        <a:defRPr sz="3400">
          <a:solidFill>
            <a:srgbClr val="000000"/>
          </a:solidFill>
          <a:latin typeface="+mn-lt"/>
          <a:ea typeface="+mn-ea"/>
          <a:cs typeface="+mn-cs"/>
        </a:defRPr>
      </a:lvl1pPr>
      <a:lvl2pPr marL="785813" indent="-301625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Wingdings" pitchFamily="2" charset="2"/>
        <a:buChar char="§"/>
        <a:defRPr sz="3000">
          <a:solidFill>
            <a:srgbClr val="000000"/>
          </a:solidFill>
          <a:latin typeface="+mn-lt"/>
        </a:defRPr>
      </a:lvl2pPr>
      <a:lvl3pPr marL="1209675" indent="-242888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ZapfDingbats" pitchFamily="82" charset="2"/>
        <a:buChar char="s"/>
        <a:defRPr sz="2500">
          <a:solidFill>
            <a:srgbClr val="000000"/>
          </a:solidFill>
          <a:latin typeface="+mn-lt"/>
        </a:defRPr>
      </a:lvl3pPr>
      <a:lvl4pPr marL="1692275" indent="-241300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Char char="•"/>
        <a:defRPr sz="2100">
          <a:solidFill>
            <a:srgbClr val="000000"/>
          </a:solidFill>
          <a:latin typeface="+mn-lt"/>
        </a:defRPr>
      </a:lvl4pPr>
      <a:lvl5pPr marL="2176463" indent="-241300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100">
          <a:solidFill>
            <a:srgbClr val="000000"/>
          </a:solidFill>
          <a:latin typeface="+mn-lt"/>
        </a:defRPr>
      </a:lvl5pPr>
      <a:lvl6pPr marL="2633663" indent="-241300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100">
          <a:solidFill>
            <a:srgbClr val="000000"/>
          </a:solidFill>
          <a:latin typeface="+mn-lt"/>
        </a:defRPr>
      </a:lvl6pPr>
      <a:lvl7pPr marL="3090863" indent="-241300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100">
          <a:solidFill>
            <a:srgbClr val="000000"/>
          </a:solidFill>
          <a:latin typeface="+mn-lt"/>
        </a:defRPr>
      </a:lvl7pPr>
      <a:lvl8pPr marL="3548063" indent="-241300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100">
          <a:solidFill>
            <a:srgbClr val="000000"/>
          </a:solidFill>
          <a:latin typeface="+mn-lt"/>
        </a:defRPr>
      </a:lvl8pPr>
      <a:lvl9pPr marL="4005263" indent="-241300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1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30"/>
          <p:cNvSpPr>
            <a:spLocks noChangeArrowheads="1"/>
          </p:cNvSpPr>
          <p:nvPr/>
        </p:nvSpPr>
        <p:spPr bwMode="auto">
          <a:xfrm>
            <a:off x="1905000" y="2438400"/>
            <a:ext cx="64008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/>
          <a:lstStyle/>
          <a:p>
            <a:pPr marL="363538" indent="-363538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800">
                <a:solidFill>
                  <a:schemeClr val="accent2"/>
                </a:solidFill>
              </a:rPr>
              <a:t>Chapter </a:t>
            </a:r>
            <a:r>
              <a:rPr lang="en-US" sz="2800" dirty="0">
                <a:solidFill>
                  <a:schemeClr val="accent2"/>
                </a:solidFill>
              </a:rPr>
              <a:t>3</a:t>
            </a:r>
            <a:endParaRPr lang="en-US" sz="2800" dirty="0" smtClean="0">
              <a:solidFill>
                <a:schemeClr val="accent2"/>
              </a:solidFill>
            </a:endParaRPr>
          </a:p>
          <a:p>
            <a:pPr marL="363538" indent="-363538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800" dirty="0" smtClean="0">
                <a:solidFill>
                  <a:schemeClr val="accent2"/>
                </a:solidFill>
              </a:rPr>
              <a:t>Object-Oriented </a:t>
            </a:r>
            <a:r>
              <a:rPr lang="en-US" sz="2800" dirty="0">
                <a:solidFill>
                  <a:schemeClr val="accent2"/>
                </a:solidFill>
              </a:rPr>
              <a:t>Language C++</a:t>
            </a:r>
          </a:p>
          <a:p>
            <a:pPr marL="363538" indent="-363538" defTabSz="966788">
              <a:lnSpc>
                <a:spcPct val="85000"/>
              </a:lnSpc>
              <a:spcBef>
                <a:spcPts val="18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800" b="1" dirty="0" smtClean="0">
                <a:solidFill>
                  <a:schemeClr val="accent2"/>
                </a:solidFill>
              </a:rPr>
              <a:t>Lecture 16</a:t>
            </a:r>
          </a:p>
          <a:p>
            <a:pPr marL="363538" indent="-363538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800" b="1" dirty="0" smtClean="0">
                <a:solidFill>
                  <a:schemeClr val="accent2"/>
                </a:solidFill>
              </a:rPr>
              <a:t>Memory Management</a:t>
            </a:r>
            <a:endParaRPr lang="en-US" sz="2800" b="1" dirty="0">
              <a:solidFill>
                <a:schemeClr val="accent2"/>
              </a:solidFill>
            </a:endParaRPr>
          </a:p>
          <a:p>
            <a:pPr defTabSz="966788">
              <a:lnSpc>
                <a:spcPct val="85000"/>
              </a:lnSpc>
              <a:spcBef>
                <a:spcPts val="1800"/>
              </a:spcBef>
              <a:buClr>
                <a:srgbClr val="000000"/>
              </a:buClr>
              <a:buSzPct val="75000"/>
            </a:pPr>
            <a:r>
              <a:rPr lang="en-US" dirty="0" smtClean="0">
                <a:solidFill>
                  <a:schemeClr val="accent2"/>
                </a:solidFill>
              </a:rPr>
              <a:t> </a:t>
            </a:r>
          </a:p>
          <a:p>
            <a:pPr defTabSz="966788">
              <a:lnSpc>
                <a:spcPct val="85000"/>
              </a:lnSpc>
              <a:spcBef>
                <a:spcPts val="1800"/>
              </a:spcBef>
              <a:buClr>
                <a:srgbClr val="000000"/>
              </a:buClr>
              <a:buSzPct val="75000"/>
            </a:pPr>
            <a:r>
              <a:rPr lang="en-US" dirty="0" smtClean="0">
                <a:solidFill>
                  <a:schemeClr val="accent2"/>
                </a:solidFill>
              </a:rPr>
              <a:t>Reading: Textbook Section 3.3 and Appendix A</a:t>
            </a:r>
            <a:endParaRPr lang="en-US" sz="3800" b="1" dirty="0">
              <a:solidFill>
                <a:schemeClr val="accent2"/>
              </a:solidFill>
            </a:endParaRPr>
          </a:p>
        </p:txBody>
      </p:sp>
      <p:sp>
        <p:nvSpPr>
          <p:cNvPr id="8195" name="Rectangle 131"/>
          <p:cNvSpPr>
            <a:spLocks noChangeArrowheads="1"/>
          </p:cNvSpPr>
          <p:nvPr/>
        </p:nvSpPr>
        <p:spPr bwMode="auto">
          <a:xfrm>
            <a:off x="3124200" y="6172200"/>
            <a:ext cx="2364994" cy="482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736" tIns="48368" rIns="96736" bIns="48368">
            <a:spAutoFit/>
          </a:bodyPr>
          <a:lstStyle/>
          <a:p>
            <a:pPr algn="ctr" defTabSz="966788"/>
            <a:r>
              <a:rPr lang="en-US" sz="2500" dirty="0"/>
              <a:t>Dr. </a:t>
            </a:r>
            <a:r>
              <a:rPr lang="en-US" sz="2500" dirty="0" smtClean="0"/>
              <a:t>Yinong Chen</a:t>
            </a:r>
            <a:endParaRPr lang="en-US" sz="2500" dirty="0"/>
          </a:p>
        </p:txBody>
      </p:sp>
      <p:sp>
        <p:nvSpPr>
          <p:cNvPr id="8196" name="Rectangle 132"/>
          <p:cNvSpPr>
            <a:spLocks noChangeArrowheads="1"/>
          </p:cNvSpPr>
          <p:nvPr/>
        </p:nvSpPr>
        <p:spPr bwMode="auto">
          <a:xfrm>
            <a:off x="685800" y="990600"/>
            <a:ext cx="7821613" cy="114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115000"/>
              </a:lnSpc>
              <a:spcBef>
                <a:spcPct val="20000"/>
              </a:spcBef>
            </a:pPr>
            <a:r>
              <a:rPr lang="en-GB" altLang="en-US" sz="2100" b="1" i="1" dirty="0">
                <a:solidFill>
                  <a:srgbClr val="280099"/>
                </a:solidFill>
              </a:rPr>
              <a:t>CSE240</a:t>
            </a:r>
          </a:p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GB" altLang="en-US" sz="3000" b="1" i="1" dirty="0">
                <a:solidFill>
                  <a:srgbClr val="280099"/>
                </a:solidFill>
              </a:rPr>
              <a:t>Introduction to</a:t>
            </a:r>
            <a:r>
              <a:rPr lang="en-US" altLang="en-US" sz="3000" b="1" i="1" dirty="0">
                <a:solidFill>
                  <a:srgbClr val="280099"/>
                </a:solidFill>
              </a:rPr>
              <a:t> </a:t>
            </a:r>
            <a:r>
              <a:rPr lang="en-GB" altLang="en-US" sz="3000" b="1" i="1" dirty="0">
                <a:solidFill>
                  <a:srgbClr val="280099"/>
                </a:solidFill>
              </a:rPr>
              <a:t>Programming Languages</a:t>
            </a:r>
            <a:r>
              <a:rPr lang="en-GB" altLang="en-US" sz="2100" b="1" i="1" dirty="0">
                <a:solidFill>
                  <a:srgbClr val="280099"/>
                </a:solidFill>
              </a:rPr>
              <a:t> </a:t>
            </a:r>
            <a:endParaRPr lang="en-US" altLang="en-US" sz="2100" b="1" i="1" dirty="0">
              <a:solidFill>
                <a:srgbClr val="280099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7981" y="269875"/>
            <a:ext cx="5996781" cy="514083"/>
            <a:chOff x="381000" y="421716"/>
            <a:chExt cx="5996781" cy="514083"/>
          </a:xfrm>
        </p:grpSpPr>
        <p:pic>
          <p:nvPicPr>
            <p:cNvPr id="10" name="Picture 9" descr="School of Computing, Informatics, and Decision Systems Engineeri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3866" y="421716"/>
              <a:ext cx="3663915" cy="4353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421716"/>
              <a:ext cx="2143125" cy="514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3" name="Straight Connector 2"/>
          <p:cNvCxnSpPr/>
          <p:nvPr/>
        </p:nvCxnSpPr>
        <p:spPr bwMode="auto">
          <a:xfrm>
            <a:off x="1981200" y="3438236"/>
            <a:ext cx="6248400" cy="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6172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86800" cy="914400"/>
          </a:xfrm>
        </p:spPr>
        <p:txBody>
          <a:bodyPr/>
          <a:lstStyle/>
          <a:p>
            <a:r>
              <a:rPr lang="en-US" dirty="0" smtClean="0"/>
              <a:t>Supporting Nested and Recursive Function Calls Using Frames</a:t>
            </a:r>
          </a:p>
        </p:txBody>
      </p:sp>
      <p:sp>
        <p:nvSpPr>
          <p:cNvPr id="23557" name="Text Box 27"/>
          <p:cNvSpPr txBox="1">
            <a:spLocks noChangeArrowheads="1"/>
          </p:cNvSpPr>
          <p:nvPr/>
        </p:nvSpPr>
        <p:spPr bwMode="auto">
          <a:xfrm>
            <a:off x="930275" y="6262688"/>
            <a:ext cx="1416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/>
              <a:t>after first call</a:t>
            </a:r>
          </a:p>
        </p:txBody>
      </p:sp>
      <p:sp>
        <p:nvSpPr>
          <p:cNvPr id="23558" name="Rectangle 28"/>
          <p:cNvSpPr>
            <a:spLocks noChangeArrowheads="1"/>
          </p:cNvSpPr>
          <p:nvPr/>
        </p:nvSpPr>
        <p:spPr bwMode="auto">
          <a:xfrm>
            <a:off x="904875" y="1447800"/>
            <a:ext cx="1557338" cy="39100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Rectangle 29"/>
          <p:cNvSpPr>
            <a:spLocks noChangeArrowheads="1"/>
          </p:cNvSpPr>
          <p:nvPr/>
        </p:nvSpPr>
        <p:spPr bwMode="auto">
          <a:xfrm>
            <a:off x="904875" y="5784850"/>
            <a:ext cx="1557338" cy="504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occupied</a:t>
            </a:r>
          </a:p>
        </p:txBody>
      </p:sp>
      <p:sp>
        <p:nvSpPr>
          <p:cNvPr id="23560" name="Rectangle 30"/>
          <p:cNvSpPr>
            <a:spLocks noChangeArrowheads="1"/>
          </p:cNvSpPr>
          <p:nvPr/>
        </p:nvSpPr>
        <p:spPr bwMode="auto">
          <a:xfrm>
            <a:off x="904875" y="5357813"/>
            <a:ext cx="1557338" cy="427037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return address</a:t>
            </a:r>
          </a:p>
        </p:txBody>
      </p:sp>
      <p:sp>
        <p:nvSpPr>
          <p:cNvPr id="23561" name="Rectangle 31"/>
          <p:cNvSpPr>
            <a:spLocks noChangeArrowheads="1"/>
          </p:cNvSpPr>
          <p:nvPr/>
        </p:nvSpPr>
        <p:spPr bwMode="auto">
          <a:xfrm>
            <a:off x="904875" y="4637088"/>
            <a:ext cx="1557338" cy="720725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stack</a:t>
            </a:r>
          </a:p>
          <a:p>
            <a:pPr algn="ctr"/>
            <a:r>
              <a:rPr lang="en-US" sz="1800"/>
              <a:t>frame 1</a:t>
            </a:r>
          </a:p>
        </p:txBody>
      </p:sp>
      <p:sp>
        <p:nvSpPr>
          <p:cNvPr id="23562" name="Line 32"/>
          <p:cNvSpPr>
            <a:spLocks noChangeShapeType="1"/>
          </p:cNvSpPr>
          <p:nvPr/>
        </p:nvSpPr>
        <p:spPr bwMode="auto">
          <a:xfrm flipV="1">
            <a:off x="646113" y="4594225"/>
            <a:ext cx="258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3" name="Text Box 33"/>
          <p:cNvSpPr txBox="1">
            <a:spLocks noChangeArrowheads="1"/>
          </p:cNvSpPr>
          <p:nvPr/>
        </p:nvSpPr>
        <p:spPr bwMode="auto">
          <a:xfrm>
            <a:off x="228600" y="4343400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sp</a:t>
            </a:r>
          </a:p>
        </p:txBody>
      </p:sp>
      <p:grpSp>
        <p:nvGrpSpPr>
          <p:cNvPr id="290885" name="Group 69"/>
          <p:cNvGrpSpPr>
            <a:grpSpLocks/>
          </p:cNvGrpSpPr>
          <p:nvPr/>
        </p:nvGrpSpPr>
        <p:grpSpPr bwMode="auto">
          <a:xfrm>
            <a:off x="3352800" y="1447800"/>
            <a:ext cx="2246313" cy="5181600"/>
            <a:chOff x="2112" y="912"/>
            <a:chExt cx="1415" cy="3264"/>
          </a:xfrm>
        </p:grpSpPr>
        <p:sp>
          <p:nvSpPr>
            <p:cNvPr id="23582" name="Text Box 35"/>
            <p:cNvSpPr txBox="1">
              <a:spLocks noChangeArrowheads="1"/>
            </p:cNvSpPr>
            <p:nvPr/>
          </p:nvSpPr>
          <p:spPr bwMode="auto">
            <a:xfrm>
              <a:off x="2363" y="3945"/>
              <a:ext cx="11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/>
                <a:t>after a re-entrance</a:t>
              </a:r>
            </a:p>
          </p:txBody>
        </p:sp>
        <p:sp>
          <p:nvSpPr>
            <p:cNvPr id="23583" name="Rectangle 36"/>
            <p:cNvSpPr>
              <a:spLocks noChangeArrowheads="1"/>
            </p:cNvSpPr>
            <p:nvPr/>
          </p:nvSpPr>
          <p:spPr bwMode="auto">
            <a:xfrm>
              <a:off x="2524" y="912"/>
              <a:ext cx="980" cy="24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4" name="Rectangle 37"/>
            <p:cNvSpPr>
              <a:spLocks noChangeArrowheads="1"/>
            </p:cNvSpPr>
            <p:nvPr/>
          </p:nvSpPr>
          <p:spPr bwMode="auto">
            <a:xfrm>
              <a:off x="2524" y="3644"/>
              <a:ext cx="980" cy="3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occupied</a:t>
              </a:r>
            </a:p>
          </p:txBody>
        </p:sp>
        <p:sp>
          <p:nvSpPr>
            <p:cNvPr id="23585" name="Text Box 38"/>
            <p:cNvSpPr txBox="1">
              <a:spLocks noChangeArrowheads="1"/>
            </p:cNvSpPr>
            <p:nvPr/>
          </p:nvSpPr>
          <p:spPr bwMode="auto">
            <a:xfrm>
              <a:off x="2112" y="1632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dirty="0" err="1">
                  <a:solidFill>
                    <a:srgbClr val="CC3300"/>
                  </a:solidFill>
                </a:rPr>
                <a:t>sp</a:t>
              </a:r>
              <a:endParaRPr lang="en-US" dirty="0">
                <a:solidFill>
                  <a:srgbClr val="CC3300"/>
                </a:solidFill>
              </a:endParaRPr>
            </a:p>
          </p:txBody>
        </p:sp>
        <p:sp>
          <p:nvSpPr>
            <p:cNvPr id="23587" name="Rectangle 41"/>
            <p:cNvSpPr>
              <a:spLocks noChangeArrowheads="1"/>
            </p:cNvSpPr>
            <p:nvPr/>
          </p:nvSpPr>
          <p:spPr bwMode="auto">
            <a:xfrm>
              <a:off x="2524" y="1820"/>
              <a:ext cx="980" cy="865"/>
            </a:xfrm>
            <a:prstGeom prst="rect">
              <a:avLst/>
            </a:prstGeom>
            <a:solidFill>
              <a:srgbClr val="FDFFD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stack</a:t>
              </a:r>
            </a:p>
            <a:p>
              <a:pPr algn="ctr"/>
              <a:r>
                <a:rPr lang="en-US" sz="1800"/>
                <a:t>frame 2</a:t>
              </a:r>
            </a:p>
          </p:txBody>
        </p:sp>
        <p:sp>
          <p:nvSpPr>
            <p:cNvPr id="23588" name="Line 42"/>
            <p:cNvSpPr>
              <a:spLocks noChangeShapeType="1"/>
            </p:cNvSpPr>
            <p:nvPr/>
          </p:nvSpPr>
          <p:spPr bwMode="auto">
            <a:xfrm flipV="1">
              <a:off x="2361" y="1780"/>
              <a:ext cx="1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9" name="Rectangle 43"/>
            <p:cNvSpPr>
              <a:spLocks noChangeArrowheads="1"/>
            </p:cNvSpPr>
            <p:nvPr/>
          </p:nvSpPr>
          <p:spPr bwMode="auto">
            <a:xfrm>
              <a:off x="2524" y="3373"/>
              <a:ext cx="980" cy="271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return address</a:t>
              </a:r>
            </a:p>
          </p:txBody>
        </p:sp>
        <p:sp>
          <p:nvSpPr>
            <p:cNvPr id="23590" name="Rectangle 44"/>
            <p:cNvSpPr>
              <a:spLocks noChangeArrowheads="1"/>
            </p:cNvSpPr>
            <p:nvPr/>
          </p:nvSpPr>
          <p:spPr bwMode="auto">
            <a:xfrm>
              <a:off x="2524" y="2921"/>
              <a:ext cx="980" cy="452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stack</a:t>
              </a:r>
            </a:p>
            <a:p>
              <a:pPr algn="ctr"/>
              <a:r>
                <a:rPr lang="en-US" sz="1800"/>
                <a:t>frame 1</a:t>
              </a:r>
            </a:p>
          </p:txBody>
        </p:sp>
        <p:sp>
          <p:nvSpPr>
            <p:cNvPr id="23592" name="Rectangle 40"/>
            <p:cNvSpPr>
              <a:spLocks noChangeArrowheads="1"/>
            </p:cNvSpPr>
            <p:nvPr/>
          </p:nvSpPr>
          <p:spPr bwMode="auto">
            <a:xfrm>
              <a:off x="2524" y="2685"/>
              <a:ext cx="980" cy="271"/>
            </a:xfrm>
            <a:prstGeom prst="rect">
              <a:avLst/>
            </a:prstGeom>
            <a:solidFill>
              <a:srgbClr val="FDFFD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dirty="0"/>
                <a:t>return address</a:t>
              </a:r>
            </a:p>
          </p:txBody>
        </p:sp>
      </p:grpSp>
      <p:grpSp>
        <p:nvGrpSpPr>
          <p:cNvPr id="290886" name="Group 70"/>
          <p:cNvGrpSpPr>
            <a:grpSpLocks/>
          </p:cNvGrpSpPr>
          <p:nvPr/>
        </p:nvGrpSpPr>
        <p:grpSpPr bwMode="auto">
          <a:xfrm>
            <a:off x="6367463" y="609600"/>
            <a:ext cx="2243137" cy="6218238"/>
            <a:chOff x="4011" y="432"/>
            <a:chExt cx="1413" cy="3917"/>
          </a:xfrm>
        </p:grpSpPr>
        <p:sp>
          <p:nvSpPr>
            <p:cNvPr id="23567" name="Text Box 48"/>
            <p:cNvSpPr txBox="1">
              <a:spLocks noChangeArrowheads="1"/>
            </p:cNvSpPr>
            <p:nvPr/>
          </p:nvSpPr>
          <p:spPr bwMode="auto">
            <a:xfrm>
              <a:off x="4011" y="432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>
                  <a:solidFill>
                    <a:srgbClr val="CC3300"/>
                  </a:solidFill>
                </a:rPr>
                <a:t>sp</a:t>
              </a:r>
            </a:p>
          </p:txBody>
        </p:sp>
        <p:sp>
          <p:nvSpPr>
            <p:cNvPr id="23569" name="Line 52"/>
            <p:cNvSpPr>
              <a:spLocks noChangeShapeType="1"/>
            </p:cNvSpPr>
            <p:nvPr/>
          </p:nvSpPr>
          <p:spPr bwMode="auto">
            <a:xfrm flipV="1">
              <a:off x="4282" y="672"/>
              <a:ext cx="16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0" name="Text Box 57"/>
            <p:cNvSpPr txBox="1">
              <a:spLocks noChangeArrowheads="1"/>
            </p:cNvSpPr>
            <p:nvPr/>
          </p:nvSpPr>
          <p:spPr bwMode="auto">
            <a:xfrm>
              <a:off x="4492" y="3945"/>
              <a:ext cx="88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sz="1800"/>
                <a:t>after another </a:t>
              </a:r>
            </a:p>
            <a:p>
              <a:pPr algn="ctr"/>
              <a:r>
                <a:rPr lang="en-US" sz="1800"/>
                <a:t>re-entrance</a:t>
              </a:r>
            </a:p>
          </p:txBody>
        </p:sp>
        <p:sp>
          <p:nvSpPr>
            <p:cNvPr id="23571" name="Rectangle 59"/>
            <p:cNvSpPr>
              <a:spLocks noChangeArrowheads="1"/>
            </p:cNvSpPr>
            <p:nvPr/>
          </p:nvSpPr>
          <p:spPr bwMode="auto">
            <a:xfrm>
              <a:off x="4444" y="480"/>
              <a:ext cx="980" cy="289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2" name="Rectangle 60"/>
            <p:cNvSpPr>
              <a:spLocks noChangeArrowheads="1"/>
            </p:cNvSpPr>
            <p:nvPr/>
          </p:nvSpPr>
          <p:spPr bwMode="auto">
            <a:xfrm>
              <a:off x="4444" y="3644"/>
              <a:ext cx="980" cy="3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occupied</a:t>
              </a:r>
            </a:p>
          </p:txBody>
        </p:sp>
        <p:sp>
          <p:nvSpPr>
            <p:cNvPr id="23573" name="Rectangle 63"/>
            <p:cNvSpPr>
              <a:spLocks noChangeArrowheads="1"/>
            </p:cNvSpPr>
            <p:nvPr/>
          </p:nvSpPr>
          <p:spPr bwMode="auto">
            <a:xfrm>
              <a:off x="4444" y="1820"/>
              <a:ext cx="980" cy="865"/>
            </a:xfrm>
            <a:prstGeom prst="rect">
              <a:avLst/>
            </a:prstGeom>
            <a:solidFill>
              <a:srgbClr val="FDFFD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stack</a:t>
              </a:r>
            </a:p>
            <a:p>
              <a:pPr algn="ctr"/>
              <a:r>
                <a:rPr lang="en-US" sz="1800"/>
                <a:t>frame 2</a:t>
              </a:r>
            </a:p>
          </p:txBody>
        </p:sp>
        <p:sp>
          <p:nvSpPr>
            <p:cNvPr id="23574" name="Rectangle 65"/>
            <p:cNvSpPr>
              <a:spLocks noChangeArrowheads="1"/>
            </p:cNvSpPr>
            <p:nvPr/>
          </p:nvSpPr>
          <p:spPr bwMode="auto">
            <a:xfrm>
              <a:off x="4444" y="3373"/>
              <a:ext cx="980" cy="271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return address</a:t>
              </a:r>
            </a:p>
          </p:txBody>
        </p:sp>
        <p:sp>
          <p:nvSpPr>
            <p:cNvPr id="23575" name="Rectangle 66"/>
            <p:cNvSpPr>
              <a:spLocks noChangeArrowheads="1"/>
            </p:cNvSpPr>
            <p:nvPr/>
          </p:nvSpPr>
          <p:spPr bwMode="auto">
            <a:xfrm>
              <a:off x="4444" y="2921"/>
              <a:ext cx="980" cy="452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/>
                <a:t>stack</a:t>
              </a:r>
            </a:p>
            <a:p>
              <a:pPr algn="ctr"/>
              <a:r>
                <a:rPr lang="en-US" sz="1800"/>
                <a:t>frame 1</a:t>
              </a:r>
            </a:p>
          </p:txBody>
        </p:sp>
        <p:sp>
          <p:nvSpPr>
            <p:cNvPr id="23577" name="Rectangle 56"/>
            <p:cNvSpPr>
              <a:spLocks noChangeArrowheads="1"/>
            </p:cNvSpPr>
            <p:nvPr/>
          </p:nvSpPr>
          <p:spPr bwMode="auto">
            <a:xfrm>
              <a:off x="4443" y="692"/>
              <a:ext cx="981" cy="8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dirty="0"/>
                <a:t>stack</a:t>
              </a:r>
            </a:p>
            <a:p>
              <a:pPr algn="ctr"/>
              <a:r>
                <a:rPr lang="en-US" sz="1800" dirty="0"/>
                <a:t>frame 3</a:t>
              </a:r>
            </a:p>
          </p:txBody>
        </p:sp>
        <p:sp>
          <p:nvSpPr>
            <p:cNvPr id="23578" name="Rectangle 62"/>
            <p:cNvSpPr>
              <a:spLocks noChangeArrowheads="1"/>
            </p:cNvSpPr>
            <p:nvPr/>
          </p:nvSpPr>
          <p:spPr bwMode="auto">
            <a:xfrm>
              <a:off x="4444" y="2685"/>
              <a:ext cx="980" cy="271"/>
            </a:xfrm>
            <a:prstGeom prst="rect">
              <a:avLst/>
            </a:prstGeom>
            <a:solidFill>
              <a:srgbClr val="FDFFD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dirty="0"/>
                <a:t>return address</a:t>
              </a:r>
            </a:p>
          </p:txBody>
        </p:sp>
        <p:sp>
          <p:nvSpPr>
            <p:cNvPr id="23580" name="Rectangle 55"/>
            <p:cNvSpPr>
              <a:spLocks noChangeArrowheads="1"/>
            </p:cNvSpPr>
            <p:nvPr/>
          </p:nvSpPr>
          <p:spPr bwMode="auto">
            <a:xfrm>
              <a:off x="4443" y="1553"/>
              <a:ext cx="981" cy="27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 dirty="0"/>
                <a:t>return address</a:t>
              </a:r>
            </a:p>
          </p:txBody>
        </p:sp>
      </p:grpSp>
      <p:sp>
        <p:nvSpPr>
          <p:cNvPr id="2" name="Rounded Rectangular Callout 1"/>
          <p:cNvSpPr/>
          <p:nvPr/>
        </p:nvSpPr>
        <p:spPr bwMode="auto">
          <a:xfrm>
            <a:off x="114300" y="768350"/>
            <a:ext cx="3048000" cy="1670050"/>
          </a:xfrm>
          <a:prstGeom prst="wedgeRoundRectCallout">
            <a:avLst>
              <a:gd name="adj1" fmla="val 61667"/>
              <a:gd name="adj2" fmla="val 30560"/>
              <a:gd name="adj3" fmla="val 16667"/>
            </a:avLst>
          </a:prstGeom>
          <a:solidFill>
            <a:srgbClr val="FDFF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This is how the size-m problem is solved automatically by the “mother of the child.”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0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0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ChangeArrowheads="1"/>
          </p:cNvSpPr>
          <p:nvPr/>
        </p:nvSpPr>
        <p:spPr bwMode="auto">
          <a:xfrm>
            <a:off x="565150" y="0"/>
            <a:ext cx="8062913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  <a:cs typeface="Times New Roman" pitchFamily="18" charset="0"/>
              </a:rPr>
              <a:t>Heap</a:t>
            </a:r>
            <a:endParaRPr lang="en-US" sz="3400" b="1">
              <a:solidFill>
                <a:schemeClr val="accent2"/>
              </a:solidFill>
            </a:endParaRPr>
          </a:p>
        </p:txBody>
      </p:sp>
      <p:sp>
        <p:nvSpPr>
          <p:cNvPr id="24579" name="Rectangle 1027"/>
          <p:cNvSpPr>
            <a:spLocks noChangeArrowheads="1"/>
          </p:cNvSpPr>
          <p:nvPr/>
        </p:nvSpPr>
        <p:spPr bwMode="auto">
          <a:xfrm>
            <a:off x="565150" y="685800"/>
            <a:ext cx="8578850" cy="606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6744" tIns="48372" rIns="96744" bIns="48372">
            <a:spAutoFit/>
          </a:bodyPr>
          <a:lstStyle/>
          <a:p>
            <a:pPr marL="63500" indent="3175" algn="just" defTabSz="966788">
              <a:tabLst>
                <a:tab pos="800100" algn="l"/>
              </a:tabLst>
            </a:pPr>
            <a:r>
              <a:rPr lang="en-US" sz="2500" dirty="0">
                <a:cs typeface="Times New Roman" pitchFamily="18" charset="0"/>
              </a:rPr>
              <a:t>Heap is used for dynamic memory allocation.</a:t>
            </a:r>
          </a:p>
          <a:p>
            <a:pPr marL="63500" indent="3175" defTabSz="966788">
              <a:lnSpc>
                <a:spcPct val="90000"/>
              </a:lnSpc>
              <a:spcBef>
                <a:spcPct val="50000"/>
              </a:spcBef>
              <a:tabLst>
                <a:tab pos="800100" algn="l"/>
              </a:tabLst>
            </a:pPr>
            <a:r>
              <a:rPr lang="en-US" sz="2500" dirty="0">
                <a:cs typeface="Times New Roman" pitchFamily="18" charset="0"/>
              </a:rPr>
              <a:t>Example (C style):</a:t>
            </a:r>
          </a:p>
          <a:p>
            <a:pPr marL="63500" indent="3175" algn="just" defTabSz="966788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00100" algn="l"/>
              </a:tabLst>
            </a:pPr>
            <a:r>
              <a:rPr lang="en-US" dirty="0" err="1">
                <a:latin typeface="Arial" pitchFamily="34" charset="0"/>
                <a:cs typeface="Times New Roman" pitchFamily="18" charset="0"/>
              </a:rPr>
              <a:t>struct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contact { // define a structure</a:t>
            </a:r>
          </a:p>
          <a:p>
            <a:pPr marL="63500" indent="3175" algn="just" defTabSz="966788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001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char name[30];</a:t>
            </a:r>
          </a:p>
          <a:p>
            <a:pPr marL="63500" indent="3175" algn="just" defTabSz="966788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001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int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phone;</a:t>
            </a:r>
          </a:p>
          <a:p>
            <a:pPr marL="63500" indent="3175" algn="just" defTabSz="966788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001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};</a:t>
            </a:r>
          </a:p>
          <a:p>
            <a:pPr marL="63500" indent="3175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001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p = 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malloc</a:t>
            </a:r>
            <a:r>
              <a:rPr lang="en-US" dirty="0" smtClean="0">
                <a:latin typeface="Arial" pitchFamily="34" charset="0"/>
                <a:cs typeface="Times New Roman" pitchFamily="18" charset="0"/>
              </a:rPr>
              <a:t>(38); // you receive 38 bytes. You may get an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Times New Roman" pitchFamily="18" charset="0"/>
              </a:rPr>
              <a:t>error</a:t>
            </a:r>
            <a:endParaRPr lang="en-US" dirty="0">
              <a:solidFill>
                <a:srgbClr val="FF0000"/>
              </a:solidFill>
              <a:latin typeface="Arial" pitchFamily="34" charset="0"/>
              <a:cs typeface="Times New Roman" pitchFamily="18" charset="0"/>
            </a:endParaRPr>
          </a:p>
          <a:p>
            <a:pPr marL="63500" indent="3175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001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p = (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struct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contact *) </a:t>
            </a:r>
            <a:r>
              <a:rPr lang="en-US" dirty="0" err="1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malloc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(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sizeof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(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struct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contact));</a:t>
            </a:r>
            <a:endParaRPr lang="en-US" dirty="0">
              <a:cs typeface="Times New Roman" pitchFamily="18" charset="0"/>
            </a:endParaRPr>
          </a:p>
          <a:p>
            <a:pPr marL="63500" indent="3175" defTabSz="966788">
              <a:lnSpc>
                <a:spcPct val="90000"/>
              </a:lnSpc>
              <a:spcBef>
                <a:spcPct val="50000"/>
              </a:spcBef>
              <a:tabLst>
                <a:tab pos="800100" algn="l"/>
              </a:tabLst>
            </a:pPr>
            <a:endParaRPr lang="en-US" sz="2500" dirty="0">
              <a:cs typeface="Times New Roman" pitchFamily="18" charset="0"/>
            </a:endParaRPr>
          </a:p>
          <a:p>
            <a:pPr marL="63500" indent="3175" defTabSz="966788">
              <a:lnSpc>
                <a:spcPct val="90000"/>
              </a:lnSpc>
              <a:spcBef>
                <a:spcPct val="50000"/>
              </a:spcBef>
              <a:tabLst>
                <a:tab pos="800100" algn="l"/>
              </a:tabLst>
            </a:pPr>
            <a:r>
              <a:rPr lang="en-US" sz="2500" dirty="0">
                <a:cs typeface="Times New Roman" pitchFamily="18" charset="0"/>
              </a:rPr>
              <a:t>Example (C++ style):</a:t>
            </a:r>
          </a:p>
          <a:p>
            <a:pPr marL="63500" indent="3175" algn="just" defTabSz="966788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001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class contact { // define a class</a:t>
            </a:r>
          </a:p>
          <a:p>
            <a:pPr marL="63500" indent="3175" algn="just" defTabSz="966788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001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char name[30];</a:t>
            </a:r>
          </a:p>
          <a:p>
            <a:pPr marL="63500" indent="3175" algn="just" defTabSz="966788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001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int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phone;</a:t>
            </a:r>
          </a:p>
          <a:p>
            <a:pPr marL="63500" indent="3175" algn="just" defTabSz="966788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001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};</a:t>
            </a:r>
          </a:p>
          <a:p>
            <a:pPr marL="63500" indent="3175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001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p = 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new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dirty="0" smtClean="0">
                <a:latin typeface="Arial" pitchFamily="34" charset="0"/>
                <a:cs typeface="Times New Roman" pitchFamily="18" charset="0"/>
              </a:rPr>
              <a:t>contact();</a:t>
            </a:r>
            <a:endParaRPr lang="en-US" dirty="0">
              <a:latin typeface="Arial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65150" y="228600"/>
            <a:ext cx="8062913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  <a:cs typeface="Times New Roman" pitchFamily="18" charset="0"/>
              </a:rPr>
              <a:t>Difference between Stack and Heap</a:t>
            </a:r>
            <a:endParaRPr lang="en-US" sz="3400" b="1">
              <a:solidFill>
                <a:schemeClr val="accent2"/>
              </a:solidFill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457200" y="990600"/>
            <a:ext cx="8686800" cy="5463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6744" tIns="48372" rIns="96744" bIns="48372">
            <a:spAutoFit/>
          </a:bodyPr>
          <a:lstStyle/>
          <a:p>
            <a:pPr marL="342900" indent="-276225" algn="just" defTabSz="966788">
              <a:tabLst>
                <a:tab pos="800100" algn="l"/>
              </a:tabLst>
            </a:pPr>
            <a:r>
              <a:rPr lang="en-US" sz="2500" dirty="0">
                <a:cs typeface="Times New Roman" pitchFamily="18" charset="0"/>
              </a:rPr>
              <a:t>When an object goes out of scope, </a:t>
            </a:r>
          </a:p>
          <a:p>
            <a:pPr marL="342900" indent="-276225" algn="just" defTabSz="966788">
              <a:buFontTx/>
              <a:buChar char="•"/>
              <a:tabLst>
                <a:tab pos="800100" algn="l"/>
              </a:tabLst>
            </a:pPr>
            <a:r>
              <a:rPr lang="en-US" sz="2500" dirty="0">
                <a:cs typeface="Times New Roman" pitchFamily="18" charset="0"/>
              </a:rPr>
              <a:t>if it comes from the stack, it is automatically pop out of the stack, </a:t>
            </a:r>
            <a:r>
              <a:rPr lang="en-US" sz="2500" dirty="0" smtClean="0">
                <a:cs typeface="Times New Roman" pitchFamily="18" charset="0"/>
              </a:rPr>
              <a:t>and thus, the </a:t>
            </a:r>
            <a:r>
              <a:rPr lang="en-US" sz="2500" dirty="0">
                <a:cs typeface="Times New Roman" pitchFamily="18" charset="0"/>
              </a:rPr>
              <a:t>memory is de-allocated or freed.</a:t>
            </a:r>
          </a:p>
          <a:p>
            <a:pPr marL="342900" indent="-276225" algn="just" defTabSz="966788">
              <a:buFontTx/>
              <a:buChar char="•"/>
              <a:tabLst>
                <a:tab pos="800100" algn="l"/>
              </a:tabLst>
            </a:pPr>
            <a:r>
              <a:rPr lang="en-US" sz="2500" dirty="0">
                <a:cs typeface="Times New Roman" pitchFamily="18" charset="0"/>
              </a:rPr>
              <a:t>if it comes from the heap, it will </a:t>
            </a:r>
            <a:r>
              <a:rPr lang="en-US" sz="2500" b="1" dirty="0">
                <a:cs typeface="Times New Roman" pitchFamily="18" charset="0"/>
              </a:rPr>
              <a:t>not</a:t>
            </a:r>
            <a:r>
              <a:rPr lang="en-US" sz="2500" dirty="0">
                <a:cs typeface="Times New Roman" pitchFamily="18" charset="0"/>
              </a:rPr>
              <a:t> be automatically de-allocated or freed. We have to explicitly use </a:t>
            </a:r>
            <a:r>
              <a:rPr lang="en-US" sz="2500" i="1" dirty="0">
                <a:cs typeface="Times New Roman" pitchFamily="18" charset="0"/>
              </a:rPr>
              <a:t>delete</a:t>
            </a:r>
            <a:r>
              <a:rPr lang="en-US" sz="2500" dirty="0">
                <a:cs typeface="Times New Roman" pitchFamily="18" charset="0"/>
              </a:rPr>
              <a:t> </a:t>
            </a:r>
            <a:r>
              <a:rPr lang="en-US" sz="2500" dirty="0" smtClean="0">
                <a:cs typeface="Times New Roman" pitchFamily="18" charset="0"/>
              </a:rPr>
              <a:t>(in C++) or free (in C) to return the object</a:t>
            </a:r>
            <a:r>
              <a:rPr lang="en-US" sz="2500" dirty="0">
                <a:cs typeface="Times New Roman" pitchFamily="18" charset="0"/>
              </a:rPr>
              <a:t>, for both C style and C++ style.</a:t>
            </a:r>
          </a:p>
          <a:p>
            <a:pPr marL="342900" indent="-276225" defTabSz="966788">
              <a:lnSpc>
                <a:spcPct val="140000"/>
              </a:lnSpc>
              <a:spcBef>
                <a:spcPct val="50000"/>
              </a:spcBef>
              <a:tabLst>
                <a:tab pos="800100" algn="l"/>
              </a:tabLst>
            </a:pPr>
            <a:r>
              <a:rPr lang="en-US" sz="2500" dirty="0">
                <a:cs typeface="Times New Roman" pitchFamily="18" charset="0"/>
              </a:rPr>
              <a:t>Example:</a:t>
            </a:r>
          </a:p>
          <a:p>
            <a:pPr marL="342900" indent="-276225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001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p = </a:t>
            </a:r>
            <a:r>
              <a:rPr lang="en-US" dirty="0" smtClean="0">
                <a:latin typeface="Arial" pitchFamily="34" charset="0"/>
                <a:cs typeface="Times New Roman" pitchFamily="18" charset="0"/>
              </a:rPr>
              <a:t>malloc(</a:t>
            </a:r>
            <a:r>
              <a:rPr lang="en-US" dirty="0" err="1" smtClean="0">
                <a:latin typeface="Arial" pitchFamily="34" charset="0"/>
                <a:cs typeface="Times New Roman" pitchFamily="18" charset="0"/>
              </a:rPr>
              <a:t>sizeof</a:t>
            </a:r>
            <a:r>
              <a:rPr lang="en-US" dirty="0" smtClean="0">
                <a:latin typeface="Arial" pitchFamily="34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Arial" pitchFamily="34" charset="0"/>
                <a:cs typeface="Times New Roman" pitchFamily="18" charset="0"/>
              </a:rPr>
              <a:t>struct</a:t>
            </a:r>
            <a:r>
              <a:rPr lang="en-US" dirty="0" smtClean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contact));</a:t>
            </a:r>
          </a:p>
          <a:p>
            <a:pPr marL="342900" indent="-276225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001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or</a:t>
            </a:r>
          </a:p>
          <a:p>
            <a:pPr marL="342900" indent="-276225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001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p = 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new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dirty="0" smtClean="0">
                <a:latin typeface="Arial" pitchFamily="34" charset="0"/>
                <a:cs typeface="Times New Roman" pitchFamily="18" charset="0"/>
              </a:rPr>
              <a:t>contact(); </a:t>
            </a:r>
            <a:endParaRPr lang="en-US" dirty="0">
              <a:latin typeface="Arial" pitchFamily="34" charset="0"/>
              <a:cs typeface="Times New Roman" pitchFamily="18" charset="0"/>
            </a:endParaRPr>
          </a:p>
          <a:p>
            <a:pPr marL="342900" indent="-276225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001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...</a:t>
            </a:r>
          </a:p>
          <a:p>
            <a:pPr marL="342900" indent="-276225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00100" algn="l"/>
              </a:tabLst>
            </a:pPr>
            <a:r>
              <a:rPr lang="en-US" dirty="0" smtClean="0">
                <a:solidFill>
                  <a:srgbClr val="CC3300"/>
                </a:solidFill>
                <a:latin typeface="Arial" pitchFamily="34" charset="0"/>
                <a:cs typeface="Times New Roman" pitchFamily="18" charset="0"/>
              </a:rPr>
              <a:t>free</a:t>
            </a:r>
            <a:r>
              <a:rPr lang="en-US" dirty="0" smtClean="0">
                <a:latin typeface="Arial" pitchFamily="34" charset="0"/>
                <a:cs typeface="Times New Roman" pitchFamily="18" charset="0"/>
              </a:rPr>
              <a:t>(p); or</a:t>
            </a:r>
            <a:r>
              <a:rPr lang="en-US" dirty="0" smtClean="0">
                <a:solidFill>
                  <a:srgbClr val="CC3300"/>
                </a:solidFill>
                <a:latin typeface="Arial" pitchFamily="34" charset="0"/>
                <a:cs typeface="Times New Roman" pitchFamily="18" charset="0"/>
              </a:rPr>
              <a:t> delete</a:t>
            </a:r>
            <a:r>
              <a:rPr lang="en-US" dirty="0" smtClean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p</a:t>
            </a:r>
            <a:r>
              <a:rPr lang="en-US" dirty="0" smtClean="0">
                <a:latin typeface="Arial" pitchFamily="34" charset="0"/>
                <a:cs typeface="Times New Roman" pitchFamily="18" charset="0"/>
              </a:rPr>
              <a:t>; //return 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the object pointed </a:t>
            </a:r>
            <a:r>
              <a:rPr lang="en-US" dirty="0" smtClean="0">
                <a:latin typeface="Arial" pitchFamily="34" charset="0"/>
                <a:cs typeface="Times New Roman" pitchFamily="18" charset="0"/>
              </a:rPr>
              <a:t>to by 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p to heap</a:t>
            </a:r>
          </a:p>
          <a:p>
            <a:pPr marL="342900" indent="-276225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001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p = 0;		 </a:t>
            </a:r>
            <a:r>
              <a:rPr lang="en-US" dirty="0" smtClean="0">
                <a:latin typeface="Arial" pitchFamily="34" charset="0"/>
                <a:cs typeface="Times New Roman" pitchFamily="18" charset="0"/>
              </a:rPr>
              <a:t>         //make 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sure p is no longer valid.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5333999" y="3505200"/>
            <a:ext cx="3294063" cy="2133600"/>
          </a:xfrm>
          <a:prstGeom prst="rect">
            <a:avLst/>
          </a:prstGeom>
          <a:solidFill>
            <a:srgbClr val="FDFF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char *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get_name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char p[32];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("Please enter a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name: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");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scanf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("%s", p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return p;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6512560" y="762000"/>
            <a:ext cx="2555240" cy="685800"/>
          </a:xfrm>
          <a:prstGeom prst="wedgeRoundRectCallout">
            <a:avLst>
              <a:gd name="adj1" fmla="val -70166"/>
              <a:gd name="adj2" fmla="val 60648"/>
              <a:gd name="adj3" fmla="val 16667"/>
            </a:avLst>
          </a:prstGeom>
          <a:solidFill>
            <a:srgbClr val="FDFF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Never use stack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variable for linked list node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324353" y="3505200"/>
            <a:ext cx="3294063" cy="2133600"/>
          </a:xfrm>
          <a:prstGeom prst="rect">
            <a:avLst/>
          </a:prstGeom>
          <a:solidFill>
            <a:srgbClr val="FDFF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char *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get_name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{  </a:t>
            </a:r>
            <a:r>
              <a:rPr lang="en-US" sz="1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 *</a:t>
            </a:r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1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char p[32];</a:t>
            </a:r>
          </a:p>
          <a:p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q </a:t>
            </a:r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(char </a:t>
            </a:r>
            <a:r>
              <a:rPr lang="en-US" sz="1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*) malloc(32);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printf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("Please enter a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name: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");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scanf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("%s",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q);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return q;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7162800" y="3352800"/>
            <a:ext cx="1905000" cy="685800"/>
          </a:xfrm>
          <a:prstGeom prst="wedgeRoundRectCallout">
            <a:avLst>
              <a:gd name="adj1" fmla="val -70166"/>
              <a:gd name="adj2" fmla="val 60648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 will go out of scope at the end.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3400" y="34724"/>
            <a:ext cx="8062913" cy="587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200" b="1" dirty="0" smtClean="0">
                <a:solidFill>
                  <a:schemeClr val="accent2"/>
                </a:solidFill>
                <a:cs typeface="Times New Roman" pitchFamily="18" charset="0"/>
              </a:rPr>
              <a:t>Memory leak detection exercise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0" y="1752601"/>
            <a:ext cx="3914071" cy="1524000"/>
          </a:xfrm>
          <a:prstGeom prst="rect">
            <a:avLst/>
          </a:prstGeom>
          <a:solidFill>
            <a:srgbClr val="FDFF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char *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get_name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{  char *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q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= (char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*) malloc(32);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printf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("Please enter a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name: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");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scanf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("%s",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q);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return q;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0" y="3352800"/>
            <a:ext cx="3914071" cy="2861077"/>
          </a:xfrm>
          <a:prstGeom prst="rect">
            <a:avLst/>
          </a:prstGeom>
          <a:solidFill>
            <a:srgbClr val="FDFF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insertion()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{struct actor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*c; char *n;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c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malloc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sizeof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actor));</a:t>
            </a:r>
          </a:p>
          <a:p>
            <a:pPr marL="479425" indent="-479425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082675" algn="l"/>
                <a:tab pos="1687513" algn="l"/>
                <a:tab pos="3386138" algn="l"/>
                <a:tab pos="4743450" algn="l"/>
                <a:tab pos="5802313" algn="l"/>
              </a:tabLst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600" dirty="0">
                <a:latin typeface="Arial" pitchFamily="34" charset="0"/>
                <a:cs typeface="Times New Roman" pitchFamily="18" charset="0"/>
              </a:rPr>
              <a:t>if </a:t>
            </a:r>
            <a:r>
              <a:rPr lang="en-US" sz="1600" dirty="0" smtClean="0">
                <a:latin typeface="Arial" pitchFamily="34" charset="0"/>
                <a:cs typeface="Times New Roman" pitchFamily="18" charset="0"/>
              </a:rPr>
              <a:t>(c </a:t>
            </a:r>
            <a:r>
              <a:rPr lang="en-US" sz="1600" dirty="0">
                <a:latin typeface="Arial" pitchFamily="34" charset="0"/>
                <a:cs typeface="Times New Roman" pitchFamily="18" charset="0"/>
              </a:rPr>
              <a:t>== 0) </a:t>
            </a:r>
            <a:r>
              <a:rPr lang="en-US" sz="1600" dirty="0" smtClean="0">
                <a:latin typeface="Arial" pitchFamily="34" charset="0"/>
                <a:cs typeface="Times New Roman" pitchFamily="18" charset="0"/>
              </a:rPr>
              <a:t>{</a:t>
            </a:r>
          </a:p>
          <a:p>
            <a:pPr marL="479425" indent="-479425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082675" algn="l"/>
                <a:tab pos="1687513" algn="l"/>
                <a:tab pos="3386138" algn="l"/>
                <a:tab pos="4743450" algn="l"/>
                <a:tab pos="5802313" algn="l"/>
              </a:tabLst>
            </a:pPr>
            <a:r>
              <a:rPr lang="en-US" sz="1600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Arial" pitchFamily="34" charset="0"/>
                <a:cs typeface="Times New Roman" pitchFamily="18" charset="0"/>
              </a:rPr>
              <a:t>      </a:t>
            </a:r>
            <a:r>
              <a:rPr lang="en-US" sz="1600" dirty="0" err="1" smtClean="0">
                <a:latin typeface="Arial" pitchFamily="34" charset="0"/>
                <a:cs typeface="Times New Roman" pitchFamily="18" charset="0"/>
              </a:rPr>
              <a:t>printf</a:t>
            </a:r>
            <a:r>
              <a:rPr lang="en-US" sz="1600" dirty="0">
                <a:latin typeface="Arial" pitchFamily="34" charset="0"/>
                <a:cs typeface="Times New Roman" pitchFamily="18" charset="0"/>
              </a:rPr>
              <a:t>("out of memory\n");  return -1</a:t>
            </a:r>
            <a:r>
              <a:rPr lang="en-US" sz="1600" dirty="0" smtClean="0">
                <a:latin typeface="Arial" pitchFamily="34" charset="0"/>
                <a:cs typeface="Times New Roman" pitchFamily="18" charset="0"/>
              </a:rPr>
              <a:t>;}</a:t>
            </a:r>
            <a:endParaRPr lang="en-US" sz="1600" dirty="0">
              <a:latin typeface="Arial" pitchFamily="34" charset="0"/>
              <a:cs typeface="Times New Roman" pitchFamily="18" charset="0"/>
            </a:endParaRP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</a:t>
            </a:r>
            <a:r>
              <a:rPr lang="en-US" sz="16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get_name</a:t>
            </a:r>
            <a:r>
              <a:rPr lang="en-US" sz="1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strcpy</a:t>
            </a:r>
            <a:r>
              <a:rPr lang="en-US" sz="1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(c-&gt;name, n);</a:t>
            </a:r>
            <a:endParaRPr lang="en-US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c-&gt;next = head;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head = c;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return 1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" y="609600"/>
            <a:ext cx="3914070" cy="1066800"/>
          </a:xfrm>
          <a:prstGeom prst="rect">
            <a:avLst/>
          </a:prstGeom>
          <a:solidFill>
            <a:srgbClr val="FDFF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actor {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 name[32];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actor *next;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} *head = NULL;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0" y="614767"/>
            <a:ext cx="1981200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1. Which piece of code has memory leak?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400" dirty="0" smtClean="0"/>
              <a:t>Neither A nor B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400" dirty="0" smtClean="0"/>
              <a:t>Both A and B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400" dirty="0" smtClean="0"/>
              <a:t>A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400" dirty="0"/>
              <a:t>B</a:t>
            </a:r>
            <a:endParaRPr lang="en-US" sz="1400" dirty="0" smtClean="0"/>
          </a:p>
        </p:txBody>
      </p:sp>
      <p:sp>
        <p:nvSpPr>
          <p:cNvPr id="11" name="Rectangle 10"/>
          <p:cNvSpPr/>
          <p:nvPr/>
        </p:nvSpPr>
        <p:spPr bwMode="auto">
          <a:xfrm>
            <a:off x="5105400" y="1723416"/>
            <a:ext cx="3914071" cy="1511060"/>
          </a:xfrm>
          <a:prstGeom prst="rect">
            <a:avLst/>
          </a:prstGeom>
          <a:solidFill>
            <a:srgbClr val="FDFF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char *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get_name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{  char *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q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= (char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*) malloc(32);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printf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("Please enter a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name: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");</a:t>
            </a: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scanf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("%s",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q);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return q;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105400" y="3260334"/>
            <a:ext cx="3914071" cy="2619536"/>
          </a:xfrm>
          <a:prstGeom prst="rect">
            <a:avLst/>
          </a:prstGeom>
          <a:solidFill>
            <a:srgbClr val="FDFF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insertion()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{struct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actor *c; char *n;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c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malloc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sizeof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actor));</a:t>
            </a:r>
          </a:p>
          <a:p>
            <a:pPr marL="479425" indent="-479425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082675" algn="l"/>
                <a:tab pos="1687513" algn="l"/>
                <a:tab pos="3386138" algn="l"/>
                <a:tab pos="4743450" algn="l"/>
                <a:tab pos="5802313" algn="l"/>
              </a:tabLst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600" dirty="0">
                <a:latin typeface="Arial" pitchFamily="34" charset="0"/>
                <a:cs typeface="Times New Roman" pitchFamily="18" charset="0"/>
              </a:rPr>
              <a:t>if </a:t>
            </a:r>
            <a:r>
              <a:rPr lang="en-US" sz="1600" dirty="0" smtClean="0">
                <a:latin typeface="Arial" pitchFamily="34" charset="0"/>
                <a:cs typeface="Times New Roman" pitchFamily="18" charset="0"/>
              </a:rPr>
              <a:t>(c </a:t>
            </a:r>
            <a:r>
              <a:rPr lang="en-US" sz="1600" dirty="0">
                <a:latin typeface="Arial" pitchFamily="34" charset="0"/>
                <a:cs typeface="Times New Roman" pitchFamily="18" charset="0"/>
              </a:rPr>
              <a:t>== 0) </a:t>
            </a:r>
            <a:r>
              <a:rPr lang="en-US" sz="1600" dirty="0" smtClean="0">
                <a:latin typeface="Arial" pitchFamily="34" charset="0"/>
                <a:cs typeface="Times New Roman" pitchFamily="18" charset="0"/>
              </a:rPr>
              <a:t>{</a:t>
            </a:r>
          </a:p>
          <a:p>
            <a:pPr marL="479425" indent="-479425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082675" algn="l"/>
                <a:tab pos="1687513" algn="l"/>
                <a:tab pos="3386138" algn="l"/>
                <a:tab pos="4743450" algn="l"/>
                <a:tab pos="5802313" algn="l"/>
              </a:tabLst>
            </a:pPr>
            <a:r>
              <a:rPr lang="en-US" sz="1600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Arial" pitchFamily="34" charset="0"/>
                <a:cs typeface="Times New Roman" pitchFamily="18" charset="0"/>
              </a:rPr>
              <a:t>      </a:t>
            </a:r>
            <a:r>
              <a:rPr lang="en-US" sz="1600" dirty="0" err="1" smtClean="0">
                <a:latin typeface="Arial" pitchFamily="34" charset="0"/>
                <a:cs typeface="Times New Roman" pitchFamily="18" charset="0"/>
              </a:rPr>
              <a:t>printf</a:t>
            </a:r>
            <a:r>
              <a:rPr lang="en-US" sz="1600" dirty="0">
                <a:latin typeface="Arial" pitchFamily="34" charset="0"/>
                <a:cs typeface="Times New Roman" pitchFamily="18" charset="0"/>
              </a:rPr>
              <a:t>("out of memory\n");  return -1</a:t>
            </a:r>
            <a:r>
              <a:rPr lang="en-US" sz="1600" dirty="0" smtClean="0">
                <a:latin typeface="Arial" pitchFamily="34" charset="0"/>
                <a:cs typeface="Times New Roman" pitchFamily="18" charset="0"/>
              </a:rPr>
              <a:t>;}</a:t>
            </a:r>
            <a:endParaRPr lang="en-US" sz="1600" dirty="0">
              <a:latin typeface="Arial" pitchFamily="34" charset="0"/>
              <a:cs typeface="Times New Roman" pitchFamily="18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c-&gt;name = </a:t>
            </a:r>
            <a:r>
              <a:rPr lang="en-US" sz="1600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get_name</a:t>
            </a:r>
            <a:r>
              <a:rPr lang="en-US" sz="1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endParaRPr lang="en-US"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c-&gt;next = head;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head = c;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return 1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105401" y="622541"/>
            <a:ext cx="3914070" cy="1066800"/>
          </a:xfrm>
          <a:prstGeom prst="rect">
            <a:avLst/>
          </a:prstGeom>
          <a:solidFill>
            <a:srgbClr val="FDFF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actor {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 *name;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actor </a:t>
            </a:r>
            <a:r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*next;</a:t>
            </a: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} *head = NULL;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196309"/>
            <a:ext cx="1527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64579" y="182905"/>
            <a:ext cx="1526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Program B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967141" y="4840397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8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ree(n);</a:t>
            </a:r>
            <a:endParaRPr lang="en-US" sz="18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48000" y="2044005"/>
            <a:ext cx="1981200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  <a:cs typeface="Arial" panose="020B0604020202020204" pitchFamily="34" charset="0"/>
              </a:rPr>
              <a:t>2. Which piece of memory is leaked?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400" dirty="0" err="1">
                <a:latin typeface="+mn-lt"/>
                <a:cs typeface="Arial" panose="020B0604020202020204" pitchFamily="34" charset="0"/>
              </a:rPr>
              <a:t>malloc</a:t>
            </a:r>
            <a:r>
              <a:rPr lang="en-US" sz="1400" dirty="0">
                <a:latin typeface="+mn-lt"/>
                <a:cs typeface="Arial" panose="020B0604020202020204" pitchFamily="34" charset="0"/>
              </a:rPr>
              <a:t>(32</a:t>
            </a:r>
            <a:r>
              <a:rPr lang="en-US" sz="1400" dirty="0" smtClean="0">
                <a:latin typeface="+mn-lt"/>
                <a:cs typeface="Arial" panose="020B0604020202020204" pitchFamily="34" charset="0"/>
              </a:rPr>
              <a:t>) in A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400" dirty="0" err="1">
                <a:latin typeface="+mn-lt"/>
                <a:cs typeface="Arial" panose="020B0604020202020204" pitchFamily="34" charset="0"/>
              </a:rPr>
              <a:t>malloc</a:t>
            </a:r>
            <a:r>
              <a:rPr lang="en-US" sz="1400" dirty="0">
                <a:latin typeface="+mn-lt"/>
                <a:cs typeface="Arial" panose="020B0604020202020204" pitchFamily="34" charset="0"/>
              </a:rPr>
              <a:t>(32) in </a:t>
            </a:r>
            <a:r>
              <a:rPr lang="en-US" sz="1400" dirty="0" smtClean="0">
                <a:latin typeface="+mn-lt"/>
                <a:cs typeface="Arial" panose="020B0604020202020204" pitchFamily="34" charset="0"/>
              </a:rPr>
              <a:t>B</a:t>
            </a:r>
            <a:endParaRPr lang="en-US" sz="1400" dirty="0">
              <a:latin typeface="+mn-lt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lphaLcParenR"/>
            </a:pPr>
            <a:r>
              <a:rPr lang="en-US" sz="1400" dirty="0" smtClean="0">
                <a:latin typeface="+mn-lt"/>
                <a:cs typeface="Arial" panose="020B0604020202020204" pitchFamily="34" charset="0"/>
              </a:rPr>
              <a:t>char </a:t>
            </a:r>
            <a:r>
              <a:rPr lang="en-US" sz="1400" dirty="0">
                <a:latin typeface="+mn-lt"/>
                <a:cs typeface="Arial" panose="020B0604020202020204" pitchFamily="34" charset="0"/>
              </a:rPr>
              <a:t>name[32</a:t>
            </a:r>
            <a:r>
              <a:rPr lang="en-US" sz="1400" dirty="0" smtClean="0">
                <a:latin typeface="+mn-lt"/>
                <a:cs typeface="Arial" panose="020B0604020202020204" pitchFamily="34" charset="0"/>
              </a:rPr>
              <a:t>] in A</a:t>
            </a:r>
            <a:endParaRPr lang="en-US" sz="1400" dirty="0">
              <a:latin typeface="+mn-lt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lphaLcParenR"/>
            </a:pPr>
            <a:r>
              <a:rPr lang="en-US" sz="1400" dirty="0">
                <a:latin typeface="+mn-lt"/>
                <a:cs typeface="Arial" panose="020B0604020202020204" pitchFamily="34" charset="0"/>
              </a:rPr>
              <a:t>char name[32] in </a:t>
            </a:r>
            <a:r>
              <a:rPr lang="en-US" sz="1400" dirty="0" smtClean="0">
                <a:latin typeface="+mn-lt"/>
                <a:cs typeface="Arial" panose="020B0604020202020204" pitchFamily="34" charset="0"/>
              </a:rPr>
              <a:t>B</a:t>
            </a:r>
            <a:endParaRPr lang="en-US" sz="14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48000" y="4662568"/>
            <a:ext cx="1964903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  <a:cs typeface="Arial" panose="020B0604020202020204" pitchFamily="34" charset="0"/>
              </a:rPr>
              <a:t>3</a:t>
            </a:r>
            <a:r>
              <a:rPr lang="en-US" sz="1400" dirty="0" smtClean="0">
                <a:latin typeface="+mn-lt"/>
                <a:cs typeface="Arial" panose="020B0604020202020204" pitchFamily="34" charset="0"/>
              </a:rPr>
              <a:t>. Where should the memory </a:t>
            </a:r>
            <a:r>
              <a:rPr lang="en-US" sz="1400" dirty="0">
                <a:cs typeface="Arial" panose="020B0604020202020204" pitchFamily="34" charset="0"/>
              </a:rPr>
              <a:t>be </a:t>
            </a:r>
            <a:r>
              <a:rPr lang="en-US" sz="1400" dirty="0" smtClean="0">
                <a:latin typeface="+mn-lt"/>
                <a:cs typeface="Arial" panose="020B0604020202020204" pitchFamily="34" charset="0"/>
              </a:rPr>
              <a:t>freed?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400" dirty="0" smtClean="0">
                <a:latin typeface="+mn-lt"/>
                <a:cs typeface="Arial" panose="020B0604020202020204" pitchFamily="34" charset="0"/>
              </a:rPr>
              <a:t>In </a:t>
            </a:r>
            <a:r>
              <a:rPr lang="en-US" sz="1400" dirty="0" err="1" smtClean="0">
                <a:latin typeface="+mn-lt"/>
                <a:cs typeface="Arial" panose="020B0604020202020204" pitchFamily="34" charset="0"/>
              </a:rPr>
              <a:t>get_name</a:t>
            </a:r>
            <a:r>
              <a:rPr lang="en-US" sz="1400" dirty="0" smtClean="0">
                <a:latin typeface="+mn-lt"/>
                <a:cs typeface="Arial" panose="020B0604020202020204" pitchFamily="34" charset="0"/>
              </a:rPr>
              <a:t>() in A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400" dirty="0">
                <a:cs typeface="Arial" panose="020B0604020202020204" pitchFamily="34" charset="0"/>
              </a:rPr>
              <a:t>In </a:t>
            </a:r>
            <a:r>
              <a:rPr lang="en-US" sz="1400" dirty="0" err="1">
                <a:cs typeface="Arial" panose="020B0604020202020204" pitchFamily="34" charset="0"/>
              </a:rPr>
              <a:t>get_name</a:t>
            </a:r>
            <a:r>
              <a:rPr lang="en-US" sz="1400" dirty="0">
                <a:cs typeface="Arial" panose="020B0604020202020204" pitchFamily="34" charset="0"/>
              </a:rPr>
              <a:t>() in</a:t>
            </a:r>
            <a:r>
              <a:rPr lang="en-US" sz="1400" dirty="0" smtClean="0">
                <a:latin typeface="+mn-lt"/>
                <a:cs typeface="Arial" panose="020B0604020202020204" pitchFamily="34" charset="0"/>
              </a:rPr>
              <a:t> B</a:t>
            </a:r>
            <a:endParaRPr lang="en-US" sz="1400" dirty="0">
              <a:latin typeface="+mn-lt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lphaLcParenR"/>
            </a:pPr>
            <a:r>
              <a:rPr lang="en-US" sz="1400" dirty="0" smtClean="0">
                <a:latin typeface="+mn-lt"/>
                <a:cs typeface="Arial" panose="020B0604020202020204" pitchFamily="34" charset="0"/>
              </a:rPr>
              <a:t>In insertion() in A</a:t>
            </a:r>
            <a:endParaRPr lang="en-US" sz="1400" dirty="0">
              <a:latin typeface="+mn-lt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lphaLcParenR"/>
            </a:pPr>
            <a:r>
              <a:rPr lang="en-US" sz="1400" dirty="0" smtClean="0">
                <a:latin typeface="+mn-lt"/>
                <a:cs typeface="Arial" panose="020B0604020202020204" pitchFamily="34" charset="0"/>
              </a:rPr>
              <a:t>In insertion() in B</a:t>
            </a:r>
            <a:endParaRPr lang="en-US" sz="14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58089" y="631029"/>
            <a:ext cx="2085911" cy="160043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  <a:cs typeface="Arial" panose="020B0604020202020204" pitchFamily="34" charset="0"/>
              </a:rPr>
              <a:t>4. Where should the actor object linked to c </a:t>
            </a:r>
            <a:r>
              <a:rPr lang="en-US" sz="1400" dirty="0">
                <a:cs typeface="Arial" panose="020B0604020202020204" pitchFamily="34" charset="0"/>
              </a:rPr>
              <a:t>be </a:t>
            </a:r>
            <a:r>
              <a:rPr lang="en-US" sz="1400" dirty="0" smtClean="0">
                <a:latin typeface="+mn-lt"/>
                <a:cs typeface="Arial" panose="020B0604020202020204" pitchFamily="34" charset="0"/>
              </a:rPr>
              <a:t>freed?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400" dirty="0" smtClean="0">
                <a:latin typeface="+mn-lt"/>
                <a:cs typeface="Arial" panose="020B0604020202020204" pitchFamily="34" charset="0"/>
              </a:rPr>
              <a:t>In </a:t>
            </a:r>
            <a:r>
              <a:rPr lang="en-US" sz="1400" dirty="0" err="1" smtClean="0">
                <a:latin typeface="+mn-lt"/>
                <a:cs typeface="Arial" panose="020B0604020202020204" pitchFamily="34" charset="0"/>
              </a:rPr>
              <a:t>get_name</a:t>
            </a:r>
            <a:r>
              <a:rPr lang="en-US" sz="1400" dirty="0" smtClean="0">
                <a:latin typeface="+mn-lt"/>
                <a:cs typeface="Arial" panose="020B0604020202020204" pitchFamily="34" charset="0"/>
              </a:rPr>
              <a:t>() in A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400" dirty="0" smtClean="0">
                <a:latin typeface="+mn-lt"/>
                <a:cs typeface="Arial" panose="020B0604020202020204" pitchFamily="34" charset="0"/>
              </a:rPr>
              <a:t>In insertion() in A</a:t>
            </a:r>
            <a:endParaRPr lang="en-US" sz="1400" dirty="0">
              <a:latin typeface="+mn-lt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lphaLcParenR"/>
            </a:pPr>
            <a:r>
              <a:rPr lang="en-US" sz="1400" dirty="0" smtClean="0">
                <a:latin typeface="+mn-lt"/>
                <a:cs typeface="Arial" panose="020B0604020202020204" pitchFamily="34" charset="0"/>
              </a:rPr>
              <a:t>In main() function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400" dirty="0" smtClean="0">
                <a:latin typeface="+mn-lt"/>
                <a:cs typeface="Arial" panose="020B0604020202020204" pitchFamily="34" charset="0"/>
              </a:rPr>
              <a:t>In deletion() function</a:t>
            </a:r>
            <a:endParaRPr lang="en-US" sz="14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81800" y="4889718"/>
            <a:ext cx="2362200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  <a:cs typeface="Arial" panose="020B0604020202020204" pitchFamily="34" charset="0"/>
              </a:rPr>
              <a:t>5</a:t>
            </a:r>
            <a:r>
              <a:rPr lang="en-US" sz="1400" dirty="0" smtClean="0">
                <a:latin typeface="+mn-lt"/>
                <a:cs typeface="Arial" panose="020B0604020202020204" pitchFamily="34" charset="0"/>
              </a:rPr>
              <a:t>. When you write the deletion function for A &amp; B, how many free() calls are required? Select all that apply.</a:t>
            </a:r>
          </a:p>
          <a:p>
            <a:r>
              <a:rPr lang="en-US" sz="1400" dirty="0" smtClean="0">
                <a:latin typeface="+mn-lt"/>
                <a:cs typeface="Arial" panose="020B0604020202020204" pitchFamily="34" charset="0"/>
              </a:rPr>
              <a:t>[  ] One for Program A</a:t>
            </a:r>
          </a:p>
          <a:p>
            <a:r>
              <a:rPr lang="en-US" sz="1400" dirty="0">
                <a:cs typeface="Arial" panose="020B0604020202020204" pitchFamily="34" charset="0"/>
              </a:rPr>
              <a:t>[  ] </a:t>
            </a:r>
            <a:r>
              <a:rPr lang="en-US" sz="1400" dirty="0" smtClean="0">
                <a:cs typeface="Arial" panose="020B0604020202020204" pitchFamily="34" charset="0"/>
              </a:rPr>
              <a:t>Two </a:t>
            </a:r>
            <a:r>
              <a:rPr lang="en-US" sz="1400" dirty="0">
                <a:cs typeface="Arial" panose="020B0604020202020204" pitchFamily="34" charset="0"/>
              </a:rPr>
              <a:t>for Program A</a:t>
            </a:r>
          </a:p>
          <a:p>
            <a:r>
              <a:rPr lang="en-US" sz="1400" dirty="0">
                <a:cs typeface="Arial" panose="020B0604020202020204" pitchFamily="34" charset="0"/>
              </a:rPr>
              <a:t>[  ] </a:t>
            </a:r>
            <a:r>
              <a:rPr lang="en-US" sz="1400" dirty="0" smtClean="0">
                <a:cs typeface="Arial" panose="020B0604020202020204" pitchFamily="34" charset="0"/>
              </a:rPr>
              <a:t>One </a:t>
            </a:r>
            <a:r>
              <a:rPr lang="en-US" sz="1400" dirty="0">
                <a:cs typeface="Arial" panose="020B0604020202020204" pitchFamily="34" charset="0"/>
              </a:rPr>
              <a:t>for Program </a:t>
            </a:r>
            <a:r>
              <a:rPr lang="en-US" sz="1400" dirty="0" smtClean="0">
                <a:cs typeface="Arial" panose="020B0604020202020204" pitchFamily="34" charset="0"/>
              </a:rPr>
              <a:t>B</a:t>
            </a:r>
            <a:endParaRPr lang="en-US" sz="1400" dirty="0">
              <a:cs typeface="Arial" panose="020B0604020202020204" pitchFamily="34" charset="0"/>
            </a:endParaRPr>
          </a:p>
          <a:p>
            <a:r>
              <a:rPr lang="en-US" sz="1400" dirty="0">
                <a:cs typeface="Arial" panose="020B0604020202020204" pitchFamily="34" charset="0"/>
              </a:rPr>
              <a:t>[  ] </a:t>
            </a:r>
            <a:r>
              <a:rPr lang="en-US" sz="1400" dirty="0" smtClean="0">
                <a:cs typeface="Arial" panose="020B0604020202020204" pitchFamily="34" charset="0"/>
              </a:rPr>
              <a:t>Two </a:t>
            </a:r>
            <a:r>
              <a:rPr lang="en-US" sz="1400" dirty="0">
                <a:cs typeface="Arial" panose="020B0604020202020204" pitchFamily="34" charset="0"/>
              </a:rPr>
              <a:t>for Program </a:t>
            </a:r>
            <a:r>
              <a:rPr lang="en-US" sz="1400" dirty="0" smtClean="0">
                <a:cs typeface="Arial" panose="020B0604020202020204" pitchFamily="34" charset="0"/>
              </a:rPr>
              <a:t>B</a:t>
            </a:r>
            <a:endParaRPr lang="en-US" sz="1400" dirty="0"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5910" y="6190023"/>
            <a:ext cx="5012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Please take online test after the lecture!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27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4" grpId="0" animBg="1"/>
      <p:bldP spid="11" grpId="0" animBg="1"/>
      <p:bldP spid="12" grpId="0" animBg="1"/>
      <p:bldP spid="13" grpId="0" animBg="1"/>
      <p:bldP spid="15" grpId="0"/>
      <p:bldP spid="10" grpId="0"/>
      <p:bldP spid="10" grpId="1"/>
      <p:bldP spid="17" grpId="0" animBg="1"/>
      <p:bldP spid="19" grpId="0" animBg="1"/>
      <p:bldP spid="20" grpId="0" animBg="1"/>
      <p:bldP spid="21" grpId="0" animBg="1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3"/>
          <p:cNvSpPr>
            <a:spLocks noEditPoints="1"/>
          </p:cNvSpPr>
          <p:nvPr/>
        </p:nvSpPr>
        <p:spPr bwMode="auto">
          <a:xfrm>
            <a:off x="2609849" y="1095375"/>
            <a:ext cx="954088" cy="146050"/>
          </a:xfrm>
          <a:custGeom>
            <a:avLst/>
            <a:gdLst>
              <a:gd name="T0" fmla="*/ 0 w 9214"/>
              <a:gd name="T1" fmla="*/ 1417 h 1417"/>
              <a:gd name="T2" fmla="*/ 4607 w 9214"/>
              <a:gd name="T3" fmla="*/ 1417 h 1417"/>
              <a:gd name="T4" fmla="*/ 4655 w 9214"/>
              <a:gd name="T5" fmla="*/ 1369 h 1417"/>
              <a:gd name="T6" fmla="*/ 4655 w 9214"/>
              <a:gd name="T7" fmla="*/ 521 h 1417"/>
              <a:gd name="T8" fmla="*/ 4607 w 9214"/>
              <a:gd name="T9" fmla="*/ 569 h 1417"/>
              <a:gd name="T10" fmla="*/ 9119 w 9214"/>
              <a:gd name="T11" fmla="*/ 569 h 1417"/>
              <a:gd name="T12" fmla="*/ 9119 w 9214"/>
              <a:gd name="T13" fmla="*/ 473 h 1417"/>
              <a:gd name="T14" fmla="*/ 4607 w 9214"/>
              <a:gd name="T15" fmla="*/ 473 h 1417"/>
              <a:gd name="T16" fmla="*/ 4559 w 9214"/>
              <a:gd name="T17" fmla="*/ 521 h 1417"/>
              <a:gd name="T18" fmla="*/ 4559 w 9214"/>
              <a:gd name="T19" fmla="*/ 1369 h 1417"/>
              <a:gd name="T20" fmla="*/ 4607 w 9214"/>
              <a:gd name="T21" fmla="*/ 1321 h 1417"/>
              <a:gd name="T22" fmla="*/ 0 w 9214"/>
              <a:gd name="T23" fmla="*/ 1321 h 1417"/>
              <a:gd name="T24" fmla="*/ 0 w 9214"/>
              <a:gd name="T25" fmla="*/ 1417 h 1417"/>
              <a:gd name="T26" fmla="*/ 8343 w 9214"/>
              <a:gd name="T27" fmla="*/ 1030 h 1417"/>
              <a:gd name="T28" fmla="*/ 9214 w 9214"/>
              <a:gd name="T29" fmla="*/ 521 h 1417"/>
              <a:gd name="T30" fmla="*/ 8343 w 9214"/>
              <a:gd name="T31" fmla="*/ 13 h 1417"/>
              <a:gd name="T32" fmla="*/ 8278 w 9214"/>
              <a:gd name="T33" fmla="*/ 31 h 1417"/>
              <a:gd name="T34" fmla="*/ 8295 w 9214"/>
              <a:gd name="T35" fmla="*/ 96 h 1417"/>
              <a:gd name="T36" fmla="*/ 9095 w 9214"/>
              <a:gd name="T37" fmla="*/ 563 h 1417"/>
              <a:gd name="T38" fmla="*/ 9095 w 9214"/>
              <a:gd name="T39" fmla="*/ 480 h 1417"/>
              <a:gd name="T40" fmla="*/ 8295 w 9214"/>
              <a:gd name="T41" fmla="*/ 947 h 1417"/>
              <a:gd name="T42" fmla="*/ 8278 w 9214"/>
              <a:gd name="T43" fmla="*/ 1012 h 1417"/>
              <a:gd name="T44" fmla="*/ 8343 w 9214"/>
              <a:gd name="T45" fmla="*/ 1030 h 1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214" h="1417">
                <a:moveTo>
                  <a:pt x="0" y="1417"/>
                </a:moveTo>
                <a:lnTo>
                  <a:pt x="4607" y="1417"/>
                </a:lnTo>
                <a:cubicBezTo>
                  <a:pt x="4634" y="1417"/>
                  <a:pt x="4655" y="1395"/>
                  <a:pt x="4655" y="1369"/>
                </a:cubicBezTo>
                <a:lnTo>
                  <a:pt x="4655" y="521"/>
                </a:lnTo>
                <a:lnTo>
                  <a:pt x="4607" y="569"/>
                </a:lnTo>
                <a:lnTo>
                  <a:pt x="9119" y="569"/>
                </a:lnTo>
                <a:lnTo>
                  <a:pt x="9119" y="473"/>
                </a:lnTo>
                <a:lnTo>
                  <a:pt x="4607" y="473"/>
                </a:lnTo>
                <a:cubicBezTo>
                  <a:pt x="4581" y="473"/>
                  <a:pt x="4559" y="495"/>
                  <a:pt x="4559" y="521"/>
                </a:cubicBezTo>
                <a:lnTo>
                  <a:pt x="4559" y="1369"/>
                </a:lnTo>
                <a:lnTo>
                  <a:pt x="4607" y="1321"/>
                </a:lnTo>
                <a:lnTo>
                  <a:pt x="0" y="1321"/>
                </a:lnTo>
                <a:lnTo>
                  <a:pt x="0" y="1417"/>
                </a:lnTo>
                <a:close/>
                <a:moveTo>
                  <a:pt x="8343" y="1030"/>
                </a:moveTo>
                <a:lnTo>
                  <a:pt x="9214" y="521"/>
                </a:lnTo>
                <a:lnTo>
                  <a:pt x="8343" y="13"/>
                </a:lnTo>
                <a:cubicBezTo>
                  <a:pt x="8320" y="0"/>
                  <a:pt x="8291" y="8"/>
                  <a:pt x="8278" y="31"/>
                </a:cubicBezTo>
                <a:cubicBezTo>
                  <a:pt x="8264" y="54"/>
                  <a:pt x="8272" y="83"/>
                  <a:pt x="8295" y="96"/>
                </a:cubicBezTo>
                <a:lnTo>
                  <a:pt x="9095" y="563"/>
                </a:lnTo>
                <a:lnTo>
                  <a:pt x="9095" y="480"/>
                </a:lnTo>
                <a:lnTo>
                  <a:pt x="8295" y="947"/>
                </a:lnTo>
                <a:cubicBezTo>
                  <a:pt x="8272" y="960"/>
                  <a:pt x="8264" y="989"/>
                  <a:pt x="8278" y="1012"/>
                </a:cubicBezTo>
                <a:cubicBezTo>
                  <a:pt x="8291" y="1035"/>
                  <a:pt x="8320" y="1043"/>
                  <a:pt x="8343" y="1030"/>
                </a:cubicBezTo>
                <a:close/>
              </a:path>
            </a:pathLst>
          </a:custGeom>
          <a:solidFill>
            <a:srgbClr val="00CC98"/>
          </a:solidFill>
          <a:ln w="0" cap="flat">
            <a:solidFill>
              <a:srgbClr val="00CC98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9" name="Group 158"/>
          <p:cNvGrpSpPr/>
          <p:nvPr/>
        </p:nvGrpSpPr>
        <p:grpSpPr>
          <a:xfrm>
            <a:off x="2449512" y="2249487"/>
            <a:ext cx="1065213" cy="868363"/>
            <a:chOff x="2050425" y="2325687"/>
            <a:chExt cx="1065213" cy="868363"/>
          </a:xfrm>
        </p:grpSpPr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2050425" y="2506662"/>
              <a:ext cx="1065213" cy="6873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2050425" y="2506662"/>
              <a:ext cx="1065213" cy="687388"/>
            </a:xfrm>
            <a:prstGeom prst="rect">
              <a:avLst/>
            </a:prstGeom>
            <a:noFill/>
            <a:ln w="12700" cap="flat">
              <a:solidFill>
                <a:srgbClr val="00956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2175837" y="2608262"/>
              <a:ext cx="836613" cy="234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>
              <a:off x="2175837" y="2608262"/>
              <a:ext cx="836613" cy="234950"/>
            </a:xfrm>
            <a:prstGeom prst="rect">
              <a:avLst/>
            </a:prstGeom>
            <a:noFill/>
            <a:ln w="12700" cap="flat">
              <a:solidFill>
                <a:srgbClr val="00956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auto">
            <a:xfrm>
              <a:off x="2421900" y="2655887"/>
              <a:ext cx="411163" cy="188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name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9"/>
            <p:cNvSpPr>
              <a:spLocks noChangeArrowheads="1"/>
            </p:cNvSpPr>
            <p:nvPr/>
          </p:nvSpPr>
          <p:spPr bwMode="auto">
            <a:xfrm>
              <a:off x="2175837" y="2895600"/>
              <a:ext cx="836613" cy="234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20"/>
            <p:cNvSpPr>
              <a:spLocks noChangeArrowheads="1"/>
            </p:cNvSpPr>
            <p:nvPr/>
          </p:nvSpPr>
          <p:spPr bwMode="auto">
            <a:xfrm>
              <a:off x="2175837" y="2895600"/>
              <a:ext cx="836613" cy="234950"/>
            </a:xfrm>
            <a:prstGeom prst="rect">
              <a:avLst/>
            </a:prstGeom>
            <a:noFill/>
            <a:ln w="12700" cap="flat">
              <a:solidFill>
                <a:srgbClr val="00956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21"/>
            <p:cNvSpPr>
              <a:spLocks noChangeArrowheads="1"/>
            </p:cNvSpPr>
            <p:nvPr/>
          </p:nvSpPr>
          <p:spPr bwMode="auto">
            <a:xfrm>
              <a:off x="2439362" y="2943225"/>
              <a:ext cx="377825" cy="188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*next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24"/>
            <p:cNvSpPr>
              <a:spLocks noChangeArrowheads="1"/>
            </p:cNvSpPr>
            <p:nvPr/>
          </p:nvSpPr>
          <p:spPr bwMode="auto">
            <a:xfrm>
              <a:off x="2209800" y="2325687"/>
              <a:ext cx="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1333596" y="838200"/>
            <a:ext cx="1703291" cy="1592263"/>
            <a:chOff x="934509" y="914400"/>
            <a:chExt cx="1703291" cy="1592263"/>
          </a:xfrm>
        </p:grpSpPr>
        <p:sp>
          <p:nvSpPr>
            <p:cNvPr id="20" name="Freeform 22"/>
            <p:cNvSpPr>
              <a:spLocks noEditPoints="1"/>
            </p:cNvSpPr>
            <p:nvPr/>
          </p:nvSpPr>
          <p:spPr bwMode="auto">
            <a:xfrm>
              <a:off x="2210762" y="1555750"/>
              <a:ext cx="427038" cy="950913"/>
            </a:xfrm>
            <a:custGeom>
              <a:avLst/>
              <a:gdLst>
                <a:gd name="T0" fmla="*/ 0 w 4120"/>
                <a:gd name="T1" fmla="*/ 0 h 9202"/>
                <a:gd name="T2" fmla="*/ 3599 w 4120"/>
                <a:gd name="T3" fmla="*/ 0 h 9202"/>
                <a:gd name="T4" fmla="*/ 3647 w 4120"/>
                <a:gd name="T5" fmla="*/ 48 h 9202"/>
                <a:gd name="T6" fmla="*/ 3647 w 4120"/>
                <a:gd name="T7" fmla="*/ 9107 h 9202"/>
                <a:gd name="T8" fmla="*/ 3551 w 4120"/>
                <a:gd name="T9" fmla="*/ 9107 h 9202"/>
                <a:gd name="T10" fmla="*/ 3551 w 4120"/>
                <a:gd name="T11" fmla="*/ 48 h 9202"/>
                <a:gd name="T12" fmla="*/ 3599 w 4120"/>
                <a:gd name="T13" fmla="*/ 96 h 9202"/>
                <a:gd name="T14" fmla="*/ 0 w 4120"/>
                <a:gd name="T15" fmla="*/ 96 h 9202"/>
                <a:gd name="T16" fmla="*/ 0 w 4120"/>
                <a:gd name="T17" fmla="*/ 0 h 9202"/>
                <a:gd name="T18" fmla="*/ 4107 w 4120"/>
                <a:gd name="T19" fmla="*/ 8331 h 9202"/>
                <a:gd name="T20" fmla="*/ 3599 w 4120"/>
                <a:gd name="T21" fmla="*/ 9202 h 9202"/>
                <a:gd name="T22" fmla="*/ 3091 w 4120"/>
                <a:gd name="T23" fmla="*/ 8331 h 9202"/>
                <a:gd name="T24" fmla="*/ 3108 w 4120"/>
                <a:gd name="T25" fmla="*/ 8265 h 9202"/>
                <a:gd name="T26" fmla="*/ 3174 w 4120"/>
                <a:gd name="T27" fmla="*/ 8282 h 9202"/>
                <a:gd name="T28" fmla="*/ 3640 w 4120"/>
                <a:gd name="T29" fmla="*/ 9082 h 9202"/>
                <a:gd name="T30" fmla="*/ 3557 w 4120"/>
                <a:gd name="T31" fmla="*/ 9082 h 9202"/>
                <a:gd name="T32" fmla="*/ 4024 w 4120"/>
                <a:gd name="T33" fmla="*/ 8282 h 9202"/>
                <a:gd name="T34" fmla="*/ 4090 w 4120"/>
                <a:gd name="T35" fmla="*/ 8265 h 9202"/>
                <a:gd name="T36" fmla="*/ 4107 w 4120"/>
                <a:gd name="T37" fmla="*/ 8331 h 9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20" h="9202">
                  <a:moveTo>
                    <a:pt x="0" y="0"/>
                  </a:moveTo>
                  <a:lnTo>
                    <a:pt x="3599" y="0"/>
                  </a:lnTo>
                  <a:cubicBezTo>
                    <a:pt x="3625" y="0"/>
                    <a:pt x="3647" y="22"/>
                    <a:pt x="3647" y="48"/>
                  </a:cubicBezTo>
                  <a:lnTo>
                    <a:pt x="3647" y="9107"/>
                  </a:lnTo>
                  <a:lnTo>
                    <a:pt x="3551" y="9107"/>
                  </a:lnTo>
                  <a:lnTo>
                    <a:pt x="3551" y="48"/>
                  </a:lnTo>
                  <a:lnTo>
                    <a:pt x="3599" y="96"/>
                  </a:lnTo>
                  <a:lnTo>
                    <a:pt x="0" y="96"/>
                  </a:lnTo>
                  <a:lnTo>
                    <a:pt x="0" y="0"/>
                  </a:lnTo>
                  <a:close/>
                  <a:moveTo>
                    <a:pt x="4107" y="8331"/>
                  </a:moveTo>
                  <a:lnTo>
                    <a:pt x="3599" y="9202"/>
                  </a:lnTo>
                  <a:lnTo>
                    <a:pt x="3091" y="8331"/>
                  </a:lnTo>
                  <a:cubicBezTo>
                    <a:pt x="3077" y="8308"/>
                    <a:pt x="3085" y="8279"/>
                    <a:pt x="3108" y="8265"/>
                  </a:cubicBezTo>
                  <a:cubicBezTo>
                    <a:pt x="3131" y="8252"/>
                    <a:pt x="3160" y="8260"/>
                    <a:pt x="3174" y="8282"/>
                  </a:cubicBezTo>
                  <a:lnTo>
                    <a:pt x="3640" y="9082"/>
                  </a:lnTo>
                  <a:lnTo>
                    <a:pt x="3557" y="9082"/>
                  </a:lnTo>
                  <a:lnTo>
                    <a:pt x="4024" y="8282"/>
                  </a:lnTo>
                  <a:cubicBezTo>
                    <a:pt x="4037" y="8260"/>
                    <a:pt x="4067" y="8252"/>
                    <a:pt x="4090" y="8265"/>
                  </a:cubicBezTo>
                  <a:cubicBezTo>
                    <a:pt x="4113" y="8279"/>
                    <a:pt x="4120" y="8308"/>
                    <a:pt x="4107" y="8331"/>
                  </a:cubicBezTo>
                  <a:close/>
                </a:path>
              </a:pathLst>
            </a:custGeom>
            <a:solidFill>
              <a:srgbClr val="00CC98"/>
            </a:solidFill>
            <a:ln w="0" cap="flat">
              <a:solidFill>
                <a:srgbClr val="00CC9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" name="Rectangle 5"/>
            <p:cNvSpPr>
              <a:spLocks noChangeArrowheads="1"/>
            </p:cNvSpPr>
            <p:nvPr/>
          </p:nvSpPr>
          <p:spPr bwMode="auto">
            <a:xfrm>
              <a:off x="1250325" y="1101725"/>
              <a:ext cx="1063625" cy="11255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Rectangle 6"/>
            <p:cNvSpPr>
              <a:spLocks noChangeArrowheads="1"/>
            </p:cNvSpPr>
            <p:nvPr/>
          </p:nvSpPr>
          <p:spPr bwMode="auto">
            <a:xfrm>
              <a:off x="1250325" y="1101725"/>
              <a:ext cx="1063625" cy="1125538"/>
            </a:xfrm>
            <a:prstGeom prst="rect">
              <a:avLst/>
            </a:prstGeom>
            <a:noFill/>
            <a:ln w="12700" cap="flat">
              <a:solidFill>
                <a:srgbClr val="00956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1375737" y="1443037"/>
              <a:ext cx="835025" cy="234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1375737" y="1443037"/>
              <a:ext cx="835025" cy="234950"/>
            </a:xfrm>
            <a:prstGeom prst="rect">
              <a:avLst/>
            </a:prstGeom>
            <a:noFill/>
            <a:ln w="12700" cap="flat">
              <a:solidFill>
                <a:srgbClr val="00956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1615450" y="1490662"/>
              <a:ext cx="425450" cy="188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*actor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1375737" y="1195387"/>
              <a:ext cx="835025" cy="234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1375737" y="1195387"/>
              <a:ext cx="835025" cy="234950"/>
            </a:xfrm>
            <a:prstGeom prst="rect">
              <a:avLst/>
            </a:prstGeom>
            <a:noFill/>
            <a:ln w="12700" cap="flat">
              <a:solidFill>
                <a:srgbClr val="00956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1637675" y="1243012"/>
              <a:ext cx="379413" cy="187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*next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1494800" y="914400"/>
              <a:ext cx="433388" cy="187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movie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Freeform 28"/>
            <p:cNvSpPr>
              <a:spLocks noEditPoints="1"/>
            </p:cNvSpPr>
            <p:nvPr/>
          </p:nvSpPr>
          <p:spPr bwMode="auto">
            <a:xfrm>
              <a:off x="934509" y="1296193"/>
              <a:ext cx="280988" cy="82550"/>
            </a:xfrm>
            <a:custGeom>
              <a:avLst/>
              <a:gdLst>
                <a:gd name="T0" fmla="*/ 0 w 177"/>
                <a:gd name="T1" fmla="*/ 20 h 52"/>
                <a:gd name="T2" fmla="*/ 134 w 177"/>
                <a:gd name="T3" fmla="*/ 23 h 52"/>
                <a:gd name="T4" fmla="*/ 133 w 177"/>
                <a:gd name="T5" fmla="*/ 29 h 52"/>
                <a:gd name="T6" fmla="*/ 0 w 177"/>
                <a:gd name="T7" fmla="*/ 27 h 52"/>
                <a:gd name="T8" fmla="*/ 0 w 177"/>
                <a:gd name="T9" fmla="*/ 20 h 52"/>
                <a:gd name="T10" fmla="*/ 125 w 177"/>
                <a:gd name="T11" fmla="*/ 0 h 52"/>
                <a:gd name="T12" fmla="*/ 177 w 177"/>
                <a:gd name="T13" fmla="*/ 26 h 52"/>
                <a:gd name="T14" fmla="*/ 124 w 177"/>
                <a:gd name="T15" fmla="*/ 52 h 52"/>
                <a:gd name="T16" fmla="*/ 125 w 177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52">
                  <a:moveTo>
                    <a:pt x="0" y="20"/>
                  </a:moveTo>
                  <a:lnTo>
                    <a:pt x="134" y="23"/>
                  </a:lnTo>
                  <a:lnTo>
                    <a:pt x="133" y="29"/>
                  </a:lnTo>
                  <a:lnTo>
                    <a:pt x="0" y="27"/>
                  </a:lnTo>
                  <a:lnTo>
                    <a:pt x="0" y="20"/>
                  </a:lnTo>
                  <a:close/>
                  <a:moveTo>
                    <a:pt x="125" y="0"/>
                  </a:moveTo>
                  <a:lnTo>
                    <a:pt x="177" y="26"/>
                  </a:lnTo>
                  <a:lnTo>
                    <a:pt x="124" y="52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CC98"/>
            </a:solidFill>
            <a:ln w="0" cap="flat">
              <a:solidFill>
                <a:srgbClr val="00CC9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30"/>
            <p:cNvSpPr>
              <a:spLocks noChangeArrowheads="1"/>
            </p:cNvSpPr>
            <p:nvPr/>
          </p:nvSpPr>
          <p:spPr bwMode="auto">
            <a:xfrm>
              <a:off x="1377325" y="1677987"/>
              <a:ext cx="835025" cy="4968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31"/>
            <p:cNvSpPr>
              <a:spLocks noChangeArrowheads="1"/>
            </p:cNvSpPr>
            <p:nvPr/>
          </p:nvSpPr>
          <p:spPr bwMode="auto">
            <a:xfrm>
              <a:off x="1377325" y="1677987"/>
              <a:ext cx="835025" cy="496888"/>
            </a:xfrm>
            <a:prstGeom prst="rect">
              <a:avLst/>
            </a:prstGeom>
            <a:noFill/>
            <a:ln w="12700" cap="flat">
              <a:solidFill>
                <a:srgbClr val="00956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32"/>
            <p:cNvSpPr>
              <a:spLocks noChangeArrowheads="1"/>
            </p:cNvSpPr>
            <p:nvPr/>
          </p:nvSpPr>
          <p:spPr bwMode="auto">
            <a:xfrm>
              <a:off x="1486862" y="1773237"/>
              <a:ext cx="727075" cy="187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other data 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Rectangle 33"/>
            <p:cNvSpPr>
              <a:spLocks noChangeArrowheads="1"/>
            </p:cNvSpPr>
            <p:nvPr/>
          </p:nvSpPr>
          <p:spPr bwMode="auto">
            <a:xfrm>
              <a:off x="1505912" y="1938337"/>
              <a:ext cx="646113" cy="188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members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53" name="Rectangle 27"/>
          <p:cNvSpPr>
            <a:spLocks noChangeArrowheads="1"/>
          </p:cNvSpPr>
          <p:nvPr/>
        </p:nvSpPr>
        <p:spPr bwMode="auto">
          <a:xfrm>
            <a:off x="3155779" y="932656"/>
            <a:ext cx="44370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list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60" name="Group 159"/>
          <p:cNvGrpSpPr/>
          <p:nvPr/>
        </p:nvGrpSpPr>
        <p:grpSpPr>
          <a:xfrm>
            <a:off x="2438399" y="3394075"/>
            <a:ext cx="1063625" cy="687388"/>
            <a:chOff x="2039312" y="3470275"/>
            <a:chExt cx="1063625" cy="687388"/>
          </a:xfrm>
        </p:grpSpPr>
        <p:sp>
          <p:nvSpPr>
            <p:cNvPr id="29" name="Rectangle 34"/>
            <p:cNvSpPr>
              <a:spLocks noChangeArrowheads="1"/>
            </p:cNvSpPr>
            <p:nvPr/>
          </p:nvSpPr>
          <p:spPr bwMode="auto">
            <a:xfrm>
              <a:off x="2039312" y="3470275"/>
              <a:ext cx="1063625" cy="6873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35"/>
            <p:cNvSpPr>
              <a:spLocks noChangeArrowheads="1"/>
            </p:cNvSpPr>
            <p:nvPr/>
          </p:nvSpPr>
          <p:spPr bwMode="auto">
            <a:xfrm>
              <a:off x="2039312" y="3470275"/>
              <a:ext cx="1063625" cy="687388"/>
            </a:xfrm>
            <a:prstGeom prst="rect">
              <a:avLst/>
            </a:prstGeom>
            <a:noFill/>
            <a:ln w="12700" cap="flat">
              <a:solidFill>
                <a:srgbClr val="00956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36"/>
            <p:cNvSpPr>
              <a:spLocks noChangeArrowheads="1"/>
            </p:cNvSpPr>
            <p:nvPr/>
          </p:nvSpPr>
          <p:spPr bwMode="auto">
            <a:xfrm>
              <a:off x="2164725" y="3571875"/>
              <a:ext cx="835025" cy="234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37"/>
            <p:cNvSpPr>
              <a:spLocks noChangeArrowheads="1"/>
            </p:cNvSpPr>
            <p:nvPr/>
          </p:nvSpPr>
          <p:spPr bwMode="auto">
            <a:xfrm>
              <a:off x="2164725" y="3571875"/>
              <a:ext cx="835025" cy="234950"/>
            </a:xfrm>
            <a:prstGeom prst="rect">
              <a:avLst/>
            </a:prstGeom>
            <a:noFill/>
            <a:ln w="12700" cap="flat">
              <a:solidFill>
                <a:srgbClr val="00956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38"/>
            <p:cNvSpPr>
              <a:spLocks noChangeArrowheads="1"/>
            </p:cNvSpPr>
            <p:nvPr/>
          </p:nvSpPr>
          <p:spPr bwMode="auto">
            <a:xfrm>
              <a:off x="2410787" y="3619500"/>
              <a:ext cx="411163" cy="187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name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Rectangle 39"/>
            <p:cNvSpPr>
              <a:spLocks noChangeArrowheads="1"/>
            </p:cNvSpPr>
            <p:nvPr/>
          </p:nvSpPr>
          <p:spPr bwMode="auto">
            <a:xfrm>
              <a:off x="2164725" y="3859212"/>
              <a:ext cx="835025" cy="234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40"/>
            <p:cNvSpPr>
              <a:spLocks noChangeArrowheads="1"/>
            </p:cNvSpPr>
            <p:nvPr/>
          </p:nvSpPr>
          <p:spPr bwMode="auto">
            <a:xfrm>
              <a:off x="2164725" y="3859212"/>
              <a:ext cx="835025" cy="234950"/>
            </a:xfrm>
            <a:prstGeom prst="rect">
              <a:avLst/>
            </a:prstGeom>
            <a:noFill/>
            <a:ln w="12700" cap="flat">
              <a:solidFill>
                <a:srgbClr val="00956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41"/>
            <p:cNvSpPr>
              <a:spLocks noChangeArrowheads="1"/>
            </p:cNvSpPr>
            <p:nvPr/>
          </p:nvSpPr>
          <p:spPr bwMode="auto">
            <a:xfrm>
              <a:off x="2475875" y="3906837"/>
              <a:ext cx="279400" cy="188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null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7" name="Freeform 42"/>
          <p:cNvSpPr>
            <a:spLocks noEditPoints="1"/>
          </p:cNvSpPr>
          <p:nvPr/>
        </p:nvSpPr>
        <p:spPr bwMode="auto">
          <a:xfrm>
            <a:off x="2092324" y="2951162"/>
            <a:ext cx="1665288" cy="687388"/>
          </a:xfrm>
          <a:custGeom>
            <a:avLst/>
            <a:gdLst>
              <a:gd name="T0" fmla="*/ 6324 w 8048"/>
              <a:gd name="T1" fmla="*/ 0 h 3333"/>
              <a:gd name="T2" fmla="*/ 8024 w 8048"/>
              <a:gd name="T3" fmla="*/ 0 h 3333"/>
              <a:gd name="T4" fmla="*/ 8048 w 8048"/>
              <a:gd name="T5" fmla="*/ 24 h 3333"/>
              <a:gd name="T6" fmla="*/ 8048 w 8048"/>
              <a:gd name="T7" fmla="*/ 1474 h 3333"/>
              <a:gd name="T8" fmla="*/ 8024 w 8048"/>
              <a:gd name="T9" fmla="*/ 1498 h 3333"/>
              <a:gd name="T10" fmla="*/ 24 w 8048"/>
              <a:gd name="T11" fmla="*/ 1498 h 3333"/>
              <a:gd name="T12" fmla="*/ 48 w 8048"/>
              <a:gd name="T13" fmla="*/ 1474 h 3333"/>
              <a:gd name="T14" fmla="*/ 48 w 8048"/>
              <a:gd name="T15" fmla="*/ 3072 h 3333"/>
              <a:gd name="T16" fmla="*/ 24 w 8048"/>
              <a:gd name="T17" fmla="*/ 3048 h 3333"/>
              <a:gd name="T18" fmla="*/ 1627 w 8048"/>
              <a:gd name="T19" fmla="*/ 3048 h 3333"/>
              <a:gd name="T20" fmla="*/ 1627 w 8048"/>
              <a:gd name="T21" fmla="*/ 3096 h 3333"/>
              <a:gd name="T22" fmla="*/ 24 w 8048"/>
              <a:gd name="T23" fmla="*/ 3096 h 3333"/>
              <a:gd name="T24" fmla="*/ 0 w 8048"/>
              <a:gd name="T25" fmla="*/ 3072 h 3333"/>
              <a:gd name="T26" fmla="*/ 0 w 8048"/>
              <a:gd name="T27" fmla="*/ 1474 h 3333"/>
              <a:gd name="T28" fmla="*/ 24 w 8048"/>
              <a:gd name="T29" fmla="*/ 1450 h 3333"/>
              <a:gd name="T30" fmla="*/ 8024 w 8048"/>
              <a:gd name="T31" fmla="*/ 1450 h 3333"/>
              <a:gd name="T32" fmla="*/ 8000 w 8048"/>
              <a:gd name="T33" fmla="*/ 1474 h 3333"/>
              <a:gd name="T34" fmla="*/ 8000 w 8048"/>
              <a:gd name="T35" fmla="*/ 24 h 3333"/>
              <a:gd name="T36" fmla="*/ 8024 w 8048"/>
              <a:gd name="T37" fmla="*/ 48 h 3333"/>
              <a:gd name="T38" fmla="*/ 6324 w 8048"/>
              <a:gd name="T39" fmla="*/ 48 h 3333"/>
              <a:gd name="T40" fmla="*/ 6324 w 8048"/>
              <a:gd name="T41" fmla="*/ 0 h 3333"/>
              <a:gd name="T42" fmla="*/ 1239 w 8048"/>
              <a:gd name="T43" fmla="*/ 2818 h 3333"/>
              <a:gd name="T44" fmla="*/ 1675 w 8048"/>
              <a:gd name="T45" fmla="*/ 3072 h 3333"/>
              <a:gd name="T46" fmla="*/ 1239 w 8048"/>
              <a:gd name="T47" fmla="*/ 3327 h 3333"/>
              <a:gd name="T48" fmla="*/ 1206 w 8048"/>
              <a:gd name="T49" fmla="*/ 3318 h 3333"/>
              <a:gd name="T50" fmla="*/ 1215 w 8048"/>
              <a:gd name="T51" fmla="*/ 3285 h 3333"/>
              <a:gd name="T52" fmla="*/ 1615 w 8048"/>
              <a:gd name="T53" fmla="*/ 3052 h 3333"/>
              <a:gd name="T54" fmla="*/ 1615 w 8048"/>
              <a:gd name="T55" fmla="*/ 3093 h 3333"/>
              <a:gd name="T56" fmla="*/ 1215 w 8048"/>
              <a:gd name="T57" fmla="*/ 2860 h 3333"/>
              <a:gd name="T58" fmla="*/ 1206 w 8048"/>
              <a:gd name="T59" fmla="*/ 2827 h 3333"/>
              <a:gd name="T60" fmla="*/ 1239 w 8048"/>
              <a:gd name="T61" fmla="*/ 2818 h 3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048" h="3333">
                <a:moveTo>
                  <a:pt x="6324" y="0"/>
                </a:moveTo>
                <a:lnTo>
                  <a:pt x="8024" y="0"/>
                </a:lnTo>
                <a:cubicBezTo>
                  <a:pt x="8038" y="0"/>
                  <a:pt x="8048" y="11"/>
                  <a:pt x="8048" y="24"/>
                </a:cubicBezTo>
                <a:lnTo>
                  <a:pt x="8048" y="1474"/>
                </a:lnTo>
                <a:cubicBezTo>
                  <a:pt x="8048" y="1487"/>
                  <a:pt x="8038" y="1498"/>
                  <a:pt x="8024" y="1498"/>
                </a:cubicBezTo>
                <a:lnTo>
                  <a:pt x="24" y="1498"/>
                </a:lnTo>
                <a:lnTo>
                  <a:pt x="48" y="1474"/>
                </a:lnTo>
                <a:lnTo>
                  <a:pt x="48" y="3072"/>
                </a:lnTo>
                <a:lnTo>
                  <a:pt x="24" y="3048"/>
                </a:lnTo>
                <a:lnTo>
                  <a:pt x="1627" y="3048"/>
                </a:lnTo>
                <a:lnTo>
                  <a:pt x="1627" y="3096"/>
                </a:lnTo>
                <a:lnTo>
                  <a:pt x="24" y="3096"/>
                </a:lnTo>
                <a:cubicBezTo>
                  <a:pt x="11" y="3096"/>
                  <a:pt x="0" y="3086"/>
                  <a:pt x="0" y="3072"/>
                </a:cubicBezTo>
                <a:lnTo>
                  <a:pt x="0" y="1474"/>
                </a:lnTo>
                <a:cubicBezTo>
                  <a:pt x="0" y="1460"/>
                  <a:pt x="11" y="1450"/>
                  <a:pt x="24" y="1450"/>
                </a:cubicBezTo>
                <a:lnTo>
                  <a:pt x="8024" y="1450"/>
                </a:lnTo>
                <a:lnTo>
                  <a:pt x="8000" y="1474"/>
                </a:lnTo>
                <a:lnTo>
                  <a:pt x="8000" y="24"/>
                </a:lnTo>
                <a:lnTo>
                  <a:pt x="8024" y="48"/>
                </a:lnTo>
                <a:lnTo>
                  <a:pt x="6324" y="48"/>
                </a:lnTo>
                <a:lnTo>
                  <a:pt x="6324" y="0"/>
                </a:lnTo>
                <a:close/>
                <a:moveTo>
                  <a:pt x="1239" y="2818"/>
                </a:moveTo>
                <a:lnTo>
                  <a:pt x="1675" y="3072"/>
                </a:lnTo>
                <a:lnTo>
                  <a:pt x="1239" y="3327"/>
                </a:lnTo>
                <a:cubicBezTo>
                  <a:pt x="1228" y="3333"/>
                  <a:pt x="1213" y="3329"/>
                  <a:pt x="1206" y="3318"/>
                </a:cubicBezTo>
                <a:cubicBezTo>
                  <a:pt x="1200" y="3306"/>
                  <a:pt x="1203" y="3292"/>
                  <a:pt x="1215" y="3285"/>
                </a:cubicBezTo>
                <a:lnTo>
                  <a:pt x="1615" y="3052"/>
                </a:lnTo>
                <a:lnTo>
                  <a:pt x="1615" y="3093"/>
                </a:lnTo>
                <a:lnTo>
                  <a:pt x="1215" y="2860"/>
                </a:lnTo>
                <a:cubicBezTo>
                  <a:pt x="1203" y="2853"/>
                  <a:pt x="1200" y="2838"/>
                  <a:pt x="1206" y="2827"/>
                </a:cubicBezTo>
                <a:cubicBezTo>
                  <a:pt x="1213" y="2816"/>
                  <a:pt x="1228" y="2812"/>
                  <a:pt x="1239" y="2818"/>
                </a:cubicBezTo>
                <a:close/>
              </a:path>
            </a:pathLst>
          </a:custGeom>
          <a:solidFill>
            <a:srgbClr val="7878DE"/>
          </a:solidFill>
          <a:ln w="0" cap="flat">
            <a:solidFill>
              <a:srgbClr val="7878DE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 44"/>
          <p:cNvSpPr>
            <a:spLocks noChangeArrowheads="1"/>
          </p:cNvSpPr>
          <p:nvPr/>
        </p:nvSpPr>
        <p:spPr bwMode="auto">
          <a:xfrm>
            <a:off x="3563937" y="1025525"/>
            <a:ext cx="1062038" cy="1125538"/>
          </a:xfrm>
          <a:prstGeom prst="rect">
            <a:avLst/>
          </a:prstGeom>
          <a:noFill/>
          <a:ln w="12700" cap="flat">
            <a:solidFill>
              <a:srgbClr val="00956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Rectangle 45"/>
          <p:cNvSpPr>
            <a:spLocks noChangeArrowheads="1"/>
          </p:cNvSpPr>
          <p:nvPr/>
        </p:nvSpPr>
        <p:spPr bwMode="auto">
          <a:xfrm>
            <a:off x="3687762" y="1366837"/>
            <a:ext cx="835025" cy="2349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46"/>
          <p:cNvSpPr>
            <a:spLocks noChangeArrowheads="1"/>
          </p:cNvSpPr>
          <p:nvPr/>
        </p:nvSpPr>
        <p:spPr bwMode="auto">
          <a:xfrm>
            <a:off x="3687762" y="1366837"/>
            <a:ext cx="835025" cy="234950"/>
          </a:xfrm>
          <a:prstGeom prst="rect">
            <a:avLst/>
          </a:prstGeom>
          <a:noFill/>
          <a:ln w="12700" cap="flat">
            <a:solidFill>
              <a:srgbClr val="00956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Rectangle 47"/>
          <p:cNvSpPr>
            <a:spLocks noChangeArrowheads="1"/>
          </p:cNvSpPr>
          <p:nvPr/>
        </p:nvSpPr>
        <p:spPr bwMode="auto">
          <a:xfrm>
            <a:off x="3927474" y="1414462"/>
            <a:ext cx="425450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*actor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48"/>
          <p:cNvSpPr>
            <a:spLocks noChangeArrowheads="1"/>
          </p:cNvSpPr>
          <p:nvPr/>
        </p:nvSpPr>
        <p:spPr bwMode="auto">
          <a:xfrm>
            <a:off x="3687762" y="1119187"/>
            <a:ext cx="835025" cy="2349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49"/>
          <p:cNvSpPr>
            <a:spLocks noChangeArrowheads="1"/>
          </p:cNvSpPr>
          <p:nvPr/>
        </p:nvSpPr>
        <p:spPr bwMode="auto">
          <a:xfrm>
            <a:off x="3687762" y="1119187"/>
            <a:ext cx="835025" cy="234950"/>
          </a:xfrm>
          <a:prstGeom prst="rect">
            <a:avLst/>
          </a:prstGeom>
          <a:noFill/>
          <a:ln w="12700" cap="flat">
            <a:solidFill>
              <a:srgbClr val="00956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Rectangle 50"/>
          <p:cNvSpPr>
            <a:spLocks noChangeArrowheads="1"/>
          </p:cNvSpPr>
          <p:nvPr/>
        </p:nvSpPr>
        <p:spPr bwMode="auto">
          <a:xfrm>
            <a:off x="3951287" y="1166812"/>
            <a:ext cx="379413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*next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51"/>
          <p:cNvSpPr>
            <a:spLocks noChangeArrowheads="1"/>
          </p:cNvSpPr>
          <p:nvPr/>
        </p:nvSpPr>
        <p:spPr bwMode="auto">
          <a:xfrm>
            <a:off x="3806824" y="838200"/>
            <a:ext cx="433388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movie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Rectangle 52"/>
          <p:cNvSpPr>
            <a:spLocks noChangeArrowheads="1"/>
          </p:cNvSpPr>
          <p:nvPr/>
        </p:nvSpPr>
        <p:spPr bwMode="auto">
          <a:xfrm>
            <a:off x="4364037" y="2430462"/>
            <a:ext cx="1063625" cy="6873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Rectangle 53"/>
          <p:cNvSpPr>
            <a:spLocks noChangeArrowheads="1"/>
          </p:cNvSpPr>
          <p:nvPr/>
        </p:nvSpPr>
        <p:spPr bwMode="auto">
          <a:xfrm>
            <a:off x="4364037" y="2430462"/>
            <a:ext cx="1063625" cy="687388"/>
          </a:xfrm>
          <a:prstGeom prst="rect">
            <a:avLst/>
          </a:prstGeom>
          <a:noFill/>
          <a:ln w="12700" cap="flat">
            <a:solidFill>
              <a:srgbClr val="00956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Rectangle 54"/>
          <p:cNvSpPr>
            <a:spLocks noChangeArrowheads="1"/>
          </p:cNvSpPr>
          <p:nvPr/>
        </p:nvSpPr>
        <p:spPr bwMode="auto">
          <a:xfrm>
            <a:off x="4489449" y="2532062"/>
            <a:ext cx="835025" cy="2349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ectangle 55"/>
          <p:cNvSpPr>
            <a:spLocks noChangeArrowheads="1"/>
          </p:cNvSpPr>
          <p:nvPr/>
        </p:nvSpPr>
        <p:spPr bwMode="auto">
          <a:xfrm>
            <a:off x="4489449" y="2532062"/>
            <a:ext cx="835025" cy="234950"/>
          </a:xfrm>
          <a:prstGeom prst="rect">
            <a:avLst/>
          </a:prstGeom>
          <a:noFill/>
          <a:ln w="12700" cap="flat">
            <a:solidFill>
              <a:srgbClr val="00956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Rectangle 56"/>
          <p:cNvSpPr>
            <a:spLocks noChangeArrowheads="1"/>
          </p:cNvSpPr>
          <p:nvPr/>
        </p:nvSpPr>
        <p:spPr bwMode="auto">
          <a:xfrm>
            <a:off x="4735512" y="2579687"/>
            <a:ext cx="412750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name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Rectangle 57"/>
          <p:cNvSpPr>
            <a:spLocks noChangeArrowheads="1"/>
          </p:cNvSpPr>
          <p:nvPr/>
        </p:nvSpPr>
        <p:spPr bwMode="auto">
          <a:xfrm>
            <a:off x="4489449" y="2819400"/>
            <a:ext cx="835025" cy="2349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Rectangle 58"/>
          <p:cNvSpPr>
            <a:spLocks noChangeArrowheads="1"/>
          </p:cNvSpPr>
          <p:nvPr/>
        </p:nvSpPr>
        <p:spPr bwMode="auto">
          <a:xfrm>
            <a:off x="4489449" y="2819400"/>
            <a:ext cx="835025" cy="234950"/>
          </a:xfrm>
          <a:prstGeom prst="rect">
            <a:avLst/>
          </a:prstGeom>
          <a:noFill/>
          <a:ln w="12700" cap="flat">
            <a:solidFill>
              <a:srgbClr val="00956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Rectangle 59"/>
          <p:cNvSpPr>
            <a:spLocks noChangeArrowheads="1"/>
          </p:cNvSpPr>
          <p:nvPr/>
        </p:nvSpPr>
        <p:spPr bwMode="auto">
          <a:xfrm>
            <a:off x="4751387" y="2867025"/>
            <a:ext cx="3794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*next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Freeform 60"/>
          <p:cNvSpPr>
            <a:spLocks noEditPoints="1"/>
          </p:cNvSpPr>
          <p:nvPr/>
        </p:nvSpPr>
        <p:spPr bwMode="auto">
          <a:xfrm>
            <a:off x="4522787" y="1479550"/>
            <a:ext cx="427038" cy="950913"/>
          </a:xfrm>
          <a:custGeom>
            <a:avLst/>
            <a:gdLst>
              <a:gd name="T0" fmla="*/ 0 w 2060"/>
              <a:gd name="T1" fmla="*/ 0 h 4601"/>
              <a:gd name="T2" fmla="*/ 1800 w 2060"/>
              <a:gd name="T3" fmla="*/ 0 h 4601"/>
              <a:gd name="T4" fmla="*/ 1824 w 2060"/>
              <a:gd name="T5" fmla="*/ 24 h 4601"/>
              <a:gd name="T6" fmla="*/ 1824 w 2060"/>
              <a:gd name="T7" fmla="*/ 4554 h 4601"/>
              <a:gd name="T8" fmla="*/ 1776 w 2060"/>
              <a:gd name="T9" fmla="*/ 4554 h 4601"/>
              <a:gd name="T10" fmla="*/ 1776 w 2060"/>
              <a:gd name="T11" fmla="*/ 24 h 4601"/>
              <a:gd name="T12" fmla="*/ 1800 w 2060"/>
              <a:gd name="T13" fmla="*/ 48 h 4601"/>
              <a:gd name="T14" fmla="*/ 0 w 2060"/>
              <a:gd name="T15" fmla="*/ 48 h 4601"/>
              <a:gd name="T16" fmla="*/ 0 w 2060"/>
              <a:gd name="T17" fmla="*/ 0 h 4601"/>
              <a:gd name="T18" fmla="*/ 2054 w 2060"/>
              <a:gd name="T19" fmla="*/ 4166 h 4601"/>
              <a:gd name="T20" fmla="*/ 1800 w 2060"/>
              <a:gd name="T21" fmla="*/ 4601 h 4601"/>
              <a:gd name="T22" fmla="*/ 1546 w 2060"/>
              <a:gd name="T23" fmla="*/ 4166 h 4601"/>
              <a:gd name="T24" fmla="*/ 1554 w 2060"/>
              <a:gd name="T25" fmla="*/ 4133 h 4601"/>
              <a:gd name="T26" fmla="*/ 1587 w 2060"/>
              <a:gd name="T27" fmla="*/ 4141 h 4601"/>
              <a:gd name="T28" fmla="*/ 1820 w 2060"/>
              <a:gd name="T29" fmla="*/ 4541 h 4601"/>
              <a:gd name="T30" fmla="*/ 1779 w 2060"/>
              <a:gd name="T31" fmla="*/ 4541 h 4601"/>
              <a:gd name="T32" fmla="*/ 2012 w 2060"/>
              <a:gd name="T33" fmla="*/ 4141 h 4601"/>
              <a:gd name="T34" fmla="*/ 2045 w 2060"/>
              <a:gd name="T35" fmla="*/ 4133 h 4601"/>
              <a:gd name="T36" fmla="*/ 2054 w 2060"/>
              <a:gd name="T37" fmla="*/ 4166 h 4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060" h="4601">
                <a:moveTo>
                  <a:pt x="0" y="0"/>
                </a:moveTo>
                <a:lnTo>
                  <a:pt x="1800" y="0"/>
                </a:lnTo>
                <a:cubicBezTo>
                  <a:pt x="1813" y="0"/>
                  <a:pt x="1824" y="11"/>
                  <a:pt x="1824" y="24"/>
                </a:cubicBezTo>
                <a:lnTo>
                  <a:pt x="1824" y="4554"/>
                </a:lnTo>
                <a:lnTo>
                  <a:pt x="1776" y="4554"/>
                </a:lnTo>
                <a:lnTo>
                  <a:pt x="1776" y="24"/>
                </a:lnTo>
                <a:lnTo>
                  <a:pt x="1800" y="48"/>
                </a:lnTo>
                <a:lnTo>
                  <a:pt x="0" y="48"/>
                </a:lnTo>
                <a:lnTo>
                  <a:pt x="0" y="0"/>
                </a:lnTo>
                <a:close/>
                <a:moveTo>
                  <a:pt x="2054" y="4166"/>
                </a:moveTo>
                <a:lnTo>
                  <a:pt x="1800" y="4601"/>
                </a:lnTo>
                <a:lnTo>
                  <a:pt x="1546" y="4166"/>
                </a:lnTo>
                <a:cubicBezTo>
                  <a:pt x="1539" y="4154"/>
                  <a:pt x="1543" y="4139"/>
                  <a:pt x="1554" y="4133"/>
                </a:cubicBezTo>
                <a:cubicBezTo>
                  <a:pt x="1566" y="4126"/>
                  <a:pt x="1580" y="4130"/>
                  <a:pt x="1587" y="4141"/>
                </a:cubicBezTo>
                <a:lnTo>
                  <a:pt x="1820" y="4541"/>
                </a:lnTo>
                <a:lnTo>
                  <a:pt x="1779" y="4541"/>
                </a:lnTo>
                <a:lnTo>
                  <a:pt x="2012" y="4141"/>
                </a:lnTo>
                <a:cubicBezTo>
                  <a:pt x="2019" y="4130"/>
                  <a:pt x="2034" y="4126"/>
                  <a:pt x="2045" y="4133"/>
                </a:cubicBezTo>
                <a:cubicBezTo>
                  <a:pt x="2057" y="4139"/>
                  <a:pt x="2060" y="4154"/>
                  <a:pt x="2054" y="4166"/>
                </a:cubicBezTo>
                <a:close/>
              </a:path>
            </a:pathLst>
          </a:custGeom>
          <a:solidFill>
            <a:srgbClr val="00CC98"/>
          </a:solidFill>
          <a:ln w="0" cap="flat">
            <a:solidFill>
              <a:srgbClr val="00CC98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61"/>
          <p:cNvSpPr>
            <a:spLocks noEditPoints="1"/>
          </p:cNvSpPr>
          <p:nvPr/>
        </p:nvSpPr>
        <p:spPr bwMode="auto">
          <a:xfrm>
            <a:off x="4522787" y="1096962"/>
            <a:ext cx="481013" cy="146050"/>
          </a:xfrm>
          <a:custGeom>
            <a:avLst/>
            <a:gdLst>
              <a:gd name="T0" fmla="*/ 0 w 2320"/>
              <a:gd name="T1" fmla="*/ 703 h 703"/>
              <a:gd name="T2" fmla="*/ 1160 w 2320"/>
              <a:gd name="T3" fmla="*/ 703 h 703"/>
              <a:gd name="T4" fmla="*/ 1184 w 2320"/>
              <a:gd name="T5" fmla="*/ 679 h 703"/>
              <a:gd name="T6" fmla="*/ 1184 w 2320"/>
              <a:gd name="T7" fmla="*/ 260 h 703"/>
              <a:gd name="T8" fmla="*/ 1160 w 2320"/>
              <a:gd name="T9" fmla="*/ 284 h 703"/>
              <a:gd name="T10" fmla="*/ 2273 w 2320"/>
              <a:gd name="T11" fmla="*/ 284 h 703"/>
              <a:gd name="T12" fmla="*/ 2273 w 2320"/>
              <a:gd name="T13" fmla="*/ 236 h 703"/>
              <a:gd name="T14" fmla="*/ 1160 w 2320"/>
              <a:gd name="T15" fmla="*/ 236 h 703"/>
              <a:gd name="T16" fmla="*/ 1136 w 2320"/>
              <a:gd name="T17" fmla="*/ 260 h 703"/>
              <a:gd name="T18" fmla="*/ 1136 w 2320"/>
              <a:gd name="T19" fmla="*/ 679 h 703"/>
              <a:gd name="T20" fmla="*/ 1160 w 2320"/>
              <a:gd name="T21" fmla="*/ 655 h 703"/>
              <a:gd name="T22" fmla="*/ 0 w 2320"/>
              <a:gd name="T23" fmla="*/ 655 h 703"/>
              <a:gd name="T24" fmla="*/ 0 w 2320"/>
              <a:gd name="T25" fmla="*/ 703 h 703"/>
              <a:gd name="T26" fmla="*/ 1885 w 2320"/>
              <a:gd name="T27" fmla="*/ 515 h 703"/>
              <a:gd name="T28" fmla="*/ 2320 w 2320"/>
              <a:gd name="T29" fmla="*/ 260 h 703"/>
              <a:gd name="T30" fmla="*/ 1885 w 2320"/>
              <a:gd name="T31" fmla="*/ 6 h 703"/>
              <a:gd name="T32" fmla="*/ 1852 w 2320"/>
              <a:gd name="T33" fmla="*/ 15 h 703"/>
              <a:gd name="T34" fmla="*/ 1860 w 2320"/>
              <a:gd name="T35" fmla="*/ 48 h 703"/>
              <a:gd name="T36" fmla="*/ 2260 w 2320"/>
              <a:gd name="T37" fmla="*/ 281 h 703"/>
              <a:gd name="T38" fmla="*/ 2260 w 2320"/>
              <a:gd name="T39" fmla="*/ 240 h 703"/>
              <a:gd name="T40" fmla="*/ 1860 w 2320"/>
              <a:gd name="T41" fmla="*/ 473 h 703"/>
              <a:gd name="T42" fmla="*/ 1852 w 2320"/>
              <a:gd name="T43" fmla="*/ 506 h 703"/>
              <a:gd name="T44" fmla="*/ 1885 w 2320"/>
              <a:gd name="T45" fmla="*/ 515 h 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320" h="703">
                <a:moveTo>
                  <a:pt x="0" y="703"/>
                </a:moveTo>
                <a:lnTo>
                  <a:pt x="1160" y="703"/>
                </a:lnTo>
                <a:cubicBezTo>
                  <a:pt x="1174" y="703"/>
                  <a:pt x="1184" y="692"/>
                  <a:pt x="1184" y="679"/>
                </a:cubicBezTo>
                <a:lnTo>
                  <a:pt x="1184" y="260"/>
                </a:lnTo>
                <a:lnTo>
                  <a:pt x="1160" y="284"/>
                </a:lnTo>
                <a:lnTo>
                  <a:pt x="2273" y="284"/>
                </a:lnTo>
                <a:lnTo>
                  <a:pt x="2273" y="236"/>
                </a:lnTo>
                <a:lnTo>
                  <a:pt x="1160" y="236"/>
                </a:lnTo>
                <a:cubicBezTo>
                  <a:pt x="1147" y="236"/>
                  <a:pt x="1136" y="247"/>
                  <a:pt x="1136" y="260"/>
                </a:cubicBezTo>
                <a:lnTo>
                  <a:pt x="1136" y="679"/>
                </a:lnTo>
                <a:lnTo>
                  <a:pt x="1160" y="655"/>
                </a:lnTo>
                <a:lnTo>
                  <a:pt x="0" y="655"/>
                </a:lnTo>
                <a:lnTo>
                  <a:pt x="0" y="703"/>
                </a:lnTo>
                <a:close/>
                <a:moveTo>
                  <a:pt x="1885" y="515"/>
                </a:moveTo>
                <a:lnTo>
                  <a:pt x="2320" y="260"/>
                </a:lnTo>
                <a:lnTo>
                  <a:pt x="1885" y="6"/>
                </a:lnTo>
                <a:cubicBezTo>
                  <a:pt x="1873" y="0"/>
                  <a:pt x="1858" y="4"/>
                  <a:pt x="1852" y="15"/>
                </a:cubicBezTo>
                <a:cubicBezTo>
                  <a:pt x="1845" y="26"/>
                  <a:pt x="1849" y="41"/>
                  <a:pt x="1860" y="48"/>
                </a:cubicBezTo>
                <a:lnTo>
                  <a:pt x="2260" y="281"/>
                </a:lnTo>
                <a:lnTo>
                  <a:pt x="2260" y="240"/>
                </a:lnTo>
                <a:lnTo>
                  <a:pt x="1860" y="473"/>
                </a:lnTo>
                <a:cubicBezTo>
                  <a:pt x="1849" y="480"/>
                  <a:pt x="1845" y="494"/>
                  <a:pt x="1852" y="506"/>
                </a:cubicBezTo>
                <a:cubicBezTo>
                  <a:pt x="1858" y="517"/>
                  <a:pt x="1873" y="521"/>
                  <a:pt x="1885" y="515"/>
                </a:cubicBezTo>
                <a:close/>
              </a:path>
            </a:pathLst>
          </a:custGeom>
          <a:solidFill>
            <a:srgbClr val="00CC98"/>
          </a:solidFill>
          <a:ln w="0" cap="flat">
            <a:solidFill>
              <a:srgbClr val="00CC98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Rectangle 62"/>
          <p:cNvSpPr>
            <a:spLocks noChangeArrowheads="1"/>
          </p:cNvSpPr>
          <p:nvPr/>
        </p:nvSpPr>
        <p:spPr bwMode="auto">
          <a:xfrm>
            <a:off x="4016374" y="2408237"/>
            <a:ext cx="369888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actor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ctangle 63"/>
          <p:cNvSpPr>
            <a:spLocks noChangeArrowheads="1"/>
          </p:cNvSpPr>
          <p:nvPr/>
        </p:nvSpPr>
        <p:spPr bwMode="auto">
          <a:xfrm>
            <a:off x="3689349" y="1601787"/>
            <a:ext cx="835025" cy="496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Rectangle 64"/>
          <p:cNvSpPr>
            <a:spLocks noChangeArrowheads="1"/>
          </p:cNvSpPr>
          <p:nvPr/>
        </p:nvSpPr>
        <p:spPr bwMode="auto">
          <a:xfrm>
            <a:off x="3689349" y="1601787"/>
            <a:ext cx="835025" cy="496888"/>
          </a:xfrm>
          <a:prstGeom prst="rect">
            <a:avLst/>
          </a:prstGeom>
          <a:noFill/>
          <a:ln w="12700" cap="flat">
            <a:solidFill>
              <a:srgbClr val="00956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Rectangle 65"/>
          <p:cNvSpPr>
            <a:spLocks noChangeArrowheads="1"/>
          </p:cNvSpPr>
          <p:nvPr/>
        </p:nvSpPr>
        <p:spPr bwMode="auto">
          <a:xfrm>
            <a:off x="3800474" y="1697037"/>
            <a:ext cx="72707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other data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Rectangle 66"/>
          <p:cNvSpPr>
            <a:spLocks noChangeArrowheads="1"/>
          </p:cNvSpPr>
          <p:nvPr/>
        </p:nvSpPr>
        <p:spPr bwMode="auto">
          <a:xfrm>
            <a:off x="3817937" y="1862137"/>
            <a:ext cx="646113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members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Rectangle 67"/>
          <p:cNvSpPr>
            <a:spLocks noChangeArrowheads="1"/>
          </p:cNvSpPr>
          <p:nvPr/>
        </p:nvSpPr>
        <p:spPr bwMode="auto">
          <a:xfrm>
            <a:off x="6834187" y="4352925"/>
            <a:ext cx="1063625" cy="6873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Rectangle 68"/>
          <p:cNvSpPr>
            <a:spLocks noChangeArrowheads="1"/>
          </p:cNvSpPr>
          <p:nvPr/>
        </p:nvSpPr>
        <p:spPr bwMode="auto">
          <a:xfrm>
            <a:off x="6834187" y="4352925"/>
            <a:ext cx="1063625" cy="687388"/>
          </a:xfrm>
          <a:prstGeom prst="rect">
            <a:avLst/>
          </a:prstGeom>
          <a:noFill/>
          <a:ln w="12700" cap="flat">
            <a:solidFill>
              <a:srgbClr val="00956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Rectangle 69"/>
          <p:cNvSpPr>
            <a:spLocks noChangeArrowheads="1"/>
          </p:cNvSpPr>
          <p:nvPr/>
        </p:nvSpPr>
        <p:spPr bwMode="auto">
          <a:xfrm>
            <a:off x="6959599" y="4457700"/>
            <a:ext cx="835025" cy="2333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Rectangle 70"/>
          <p:cNvSpPr>
            <a:spLocks noChangeArrowheads="1"/>
          </p:cNvSpPr>
          <p:nvPr/>
        </p:nvSpPr>
        <p:spPr bwMode="auto">
          <a:xfrm>
            <a:off x="6959599" y="4457700"/>
            <a:ext cx="835025" cy="233363"/>
          </a:xfrm>
          <a:prstGeom prst="rect">
            <a:avLst/>
          </a:prstGeom>
          <a:noFill/>
          <a:ln w="12700" cap="flat">
            <a:solidFill>
              <a:srgbClr val="00956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Rectangle 71"/>
          <p:cNvSpPr>
            <a:spLocks noChangeArrowheads="1"/>
          </p:cNvSpPr>
          <p:nvPr/>
        </p:nvSpPr>
        <p:spPr bwMode="auto">
          <a:xfrm>
            <a:off x="7205662" y="4503737"/>
            <a:ext cx="4127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name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72"/>
          <p:cNvSpPr>
            <a:spLocks noChangeArrowheads="1"/>
          </p:cNvSpPr>
          <p:nvPr/>
        </p:nvSpPr>
        <p:spPr bwMode="auto">
          <a:xfrm>
            <a:off x="6959599" y="4745037"/>
            <a:ext cx="835025" cy="2333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Rectangle 73"/>
          <p:cNvSpPr>
            <a:spLocks noChangeArrowheads="1"/>
          </p:cNvSpPr>
          <p:nvPr/>
        </p:nvSpPr>
        <p:spPr bwMode="auto">
          <a:xfrm>
            <a:off x="6959599" y="4745037"/>
            <a:ext cx="835025" cy="233363"/>
          </a:xfrm>
          <a:prstGeom prst="rect">
            <a:avLst/>
          </a:prstGeom>
          <a:noFill/>
          <a:ln w="12700" cap="flat">
            <a:solidFill>
              <a:srgbClr val="00956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Rectangle 74"/>
          <p:cNvSpPr>
            <a:spLocks noChangeArrowheads="1"/>
          </p:cNvSpPr>
          <p:nvPr/>
        </p:nvSpPr>
        <p:spPr bwMode="auto">
          <a:xfrm>
            <a:off x="7270749" y="4791075"/>
            <a:ext cx="27940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null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Freeform 75"/>
          <p:cNvSpPr>
            <a:spLocks noEditPoints="1"/>
          </p:cNvSpPr>
          <p:nvPr/>
        </p:nvSpPr>
        <p:spPr bwMode="auto">
          <a:xfrm>
            <a:off x="6488112" y="3910012"/>
            <a:ext cx="1665288" cy="688975"/>
          </a:xfrm>
          <a:custGeom>
            <a:avLst/>
            <a:gdLst>
              <a:gd name="T0" fmla="*/ 6324 w 8048"/>
              <a:gd name="T1" fmla="*/ 0 h 3333"/>
              <a:gd name="T2" fmla="*/ 8024 w 8048"/>
              <a:gd name="T3" fmla="*/ 0 h 3333"/>
              <a:gd name="T4" fmla="*/ 8048 w 8048"/>
              <a:gd name="T5" fmla="*/ 24 h 3333"/>
              <a:gd name="T6" fmla="*/ 8048 w 8048"/>
              <a:gd name="T7" fmla="*/ 1474 h 3333"/>
              <a:gd name="T8" fmla="*/ 8024 w 8048"/>
              <a:gd name="T9" fmla="*/ 1498 h 3333"/>
              <a:gd name="T10" fmla="*/ 24 w 8048"/>
              <a:gd name="T11" fmla="*/ 1498 h 3333"/>
              <a:gd name="T12" fmla="*/ 48 w 8048"/>
              <a:gd name="T13" fmla="*/ 1474 h 3333"/>
              <a:gd name="T14" fmla="*/ 48 w 8048"/>
              <a:gd name="T15" fmla="*/ 3072 h 3333"/>
              <a:gd name="T16" fmla="*/ 24 w 8048"/>
              <a:gd name="T17" fmla="*/ 3048 h 3333"/>
              <a:gd name="T18" fmla="*/ 1627 w 8048"/>
              <a:gd name="T19" fmla="*/ 3048 h 3333"/>
              <a:gd name="T20" fmla="*/ 1627 w 8048"/>
              <a:gd name="T21" fmla="*/ 3096 h 3333"/>
              <a:gd name="T22" fmla="*/ 24 w 8048"/>
              <a:gd name="T23" fmla="*/ 3096 h 3333"/>
              <a:gd name="T24" fmla="*/ 0 w 8048"/>
              <a:gd name="T25" fmla="*/ 3072 h 3333"/>
              <a:gd name="T26" fmla="*/ 0 w 8048"/>
              <a:gd name="T27" fmla="*/ 1474 h 3333"/>
              <a:gd name="T28" fmla="*/ 24 w 8048"/>
              <a:gd name="T29" fmla="*/ 1450 h 3333"/>
              <a:gd name="T30" fmla="*/ 8024 w 8048"/>
              <a:gd name="T31" fmla="*/ 1450 h 3333"/>
              <a:gd name="T32" fmla="*/ 8000 w 8048"/>
              <a:gd name="T33" fmla="*/ 1474 h 3333"/>
              <a:gd name="T34" fmla="*/ 8000 w 8048"/>
              <a:gd name="T35" fmla="*/ 24 h 3333"/>
              <a:gd name="T36" fmla="*/ 8024 w 8048"/>
              <a:gd name="T37" fmla="*/ 48 h 3333"/>
              <a:gd name="T38" fmla="*/ 6324 w 8048"/>
              <a:gd name="T39" fmla="*/ 48 h 3333"/>
              <a:gd name="T40" fmla="*/ 6324 w 8048"/>
              <a:gd name="T41" fmla="*/ 0 h 3333"/>
              <a:gd name="T42" fmla="*/ 1239 w 8048"/>
              <a:gd name="T43" fmla="*/ 2818 h 3333"/>
              <a:gd name="T44" fmla="*/ 1675 w 8048"/>
              <a:gd name="T45" fmla="*/ 3072 h 3333"/>
              <a:gd name="T46" fmla="*/ 1239 w 8048"/>
              <a:gd name="T47" fmla="*/ 3327 h 3333"/>
              <a:gd name="T48" fmla="*/ 1206 w 8048"/>
              <a:gd name="T49" fmla="*/ 3318 h 3333"/>
              <a:gd name="T50" fmla="*/ 1215 w 8048"/>
              <a:gd name="T51" fmla="*/ 3285 h 3333"/>
              <a:gd name="T52" fmla="*/ 1615 w 8048"/>
              <a:gd name="T53" fmla="*/ 3052 h 3333"/>
              <a:gd name="T54" fmla="*/ 1615 w 8048"/>
              <a:gd name="T55" fmla="*/ 3093 h 3333"/>
              <a:gd name="T56" fmla="*/ 1215 w 8048"/>
              <a:gd name="T57" fmla="*/ 2860 h 3333"/>
              <a:gd name="T58" fmla="*/ 1206 w 8048"/>
              <a:gd name="T59" fmla="*/ 2827 h 3333"/>
              <a:gd name="T60" fmla="*/ 1239 w 8048"/>
              <a:gd name="T61" fmla="*/ 2818 h 3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048" h="3333">
                <a:moveTo>
                  <a:pt x="6324" y="0"/>
                </a:moveTo>
                <a:lnTo>
                  <a:pt x="8024" y="0"/>
                </a:lnTo>
                <a:cubicBezTo>
                  <a:pt x="8038" y="0"/>
                  <a:pt x="8048" y="11"/>
                  <a:pt x="8048" y="24"/>
                </a:cubicBezTo>
                <a:lnTo>
                  <a:pt x="8048" y="1474"/>
                </a:lnTo>
                <a:cubicBezTo>
                  <a:pt x="8048" y="1487"/>
                  <a:pt x="8038" y="1498"/>
                  <a:pt x="8024" y="1498"/>
                </a:cubicBezTo>
                <a:lnTo>
                  <a:pt x="24" y="1498"/>
                </a:lnTo>
                <a:lnTo>
                  <a:pt x="48" y="1474"/>
                </a:lnTo>
                <a:lnTo>
                  <a:pt x="48" y="3072"/>
                </a:lnTo>
                <a:lnTo>
                  <a:pt x="24" y="3048"/>
                </a:lnTo>
                <a:lnTo>
                  <a:pt x="1627" y="3048"/>
                </a:lnTo>
                <a:lnTo>
                  <a:pt x="1627" y="3096"/>
                </a:lnTo>
                <a:lnTo>
                  <a:pt x="24" y="3096"/>
                </a:lnTo>
                <a:cubicBezTo>
                  <a:pt x="11" y="3096"/>
                  <a:pt x="0" y="3086"/>
                  <a:pt x="0" y="3072"/>
                </a:cubicBezTo>
                <a:lnTo>
                  <a:pt x="0" y="1474"/>
                </a:lnTo>
                <a:cubicBezTo>
                  <a:pt x="0" y="1460"/>
                  <a:pt x="11" y="1450"/>
                  <a:pt x="24" y="1450"/>
                </a:cubicBezTo>
                <a:lnTo>
                  <a:pt x="8024" y="1450"/>
                </a:lnTo>
                <a:lnTo>
                  <a:pt x="8000" y="1474"/>
                </a:lnTo>
                <a:lnTo>
                  <a:pt x="8000" y="24"/>
                </a:lnTo>
                <a:lnTo>
                  <a:pt x="8024" y="48"/>
                </a:lnTo>
                <a:lnTo>
                  <a:pt x="6324" y="48"/>
                </a:lnTo>
                <a:lnTo>
                  <a:pt x="6324" y="0"/>
                </a:lnTo>
                <a:close/>
                <a:moveTo>
                  <a:pt x="1239" y="2818"/>
                </a:moveTo>
                <a:lnTo>
                  <a:pt x="1675" y="3072"/>
                </a:lnTo>
                <a:lnTo>
                  <a:pt x="1239" y="3327"/>
                </a:lnTo>
                <a:cubicBezTo>
                  <a:pt x="1228" y="3333"/>
                  <a:pt x="1213" y="3329"/>
                  <a:pt x="1206" y="3318"/>
                </a:cubicBezTo>
                <a:cubicBezTo>
                  <a:pt x="1200" y="3306"/>
                  <a:pt x="1203" y="3292"/>
                  <a:pt x="1215" y="3285"/>
                </a:cubicBezTo>
                <a:lnTo>
                  <a:pt x="1615" y="3052"/>
                </a:lnTo>
                <a:lnTo>
                  <a:pt x="1615" y="3093"/>
                </a:lnTo>
                <a:lnTo>
                  <a:pt x="1215" y="2860"/>
                </a:lnTo>
                <a:cubicBezTo>
                  <a:pt x="1203" y="2853"/>
                  <a:pt x="1200" y="2838"/>
                  <a:pt x="1206" y="2827"/>
                </a:cubicBezTo>
                <a:cubicBezTo>
                  <a:pt x="1213" y="2816"/>
                  <a:pt x="1228" y="2812"/>
                  <a:pt x="1239" y="2818"/>
                </a:cubicBezTo>
                <a:close/>
              </a:path>
            </a:pathLst>
          </a:custGeom>
          <a:solidFill>
            <a:srgbClr val="7878DE"/>
          </a:solidFill>
          <a:ln w="0" cap="flat">
            <a:solidFill>
              <a:srgbClr val="7878DE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Rectangle 76"/>
          <p:cNvSpPr>
            <a:spLocks noChangeArrowheads="1"/>
          </p:cNvSpPr>
          <p:nvPr/>
        </p:nvSpPr>
        <p:spPr bwMode="auto">
          <a:xfrm>
            <a:off x="6045199" y="1025525"/>
            <a:ext cx="1063625" cy="11239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Rectangle 77"/>
          <p:cNvSpPr>
            <a:spLocks noChangeArrowheads="1"/>
          </p:cNvSpPr>
          <p:nvPr/>
        </p:nvSpPr>
        <p:spPr bwMode="auto">
          <a:xfrm>
            <a:off x="6045199" y="1025525"/>
            <a:ext cx="1063625" cy="1123950"/>
          </a:xfrm>
          <a:prstGeom prst="rect">
            <a:avLst/>
          </a:prstGeom>
          <a:noFill/>
          <a:ln w="12700" cap="flat">
            <a:solidFill>
              <a:srgbClr val="00956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Rectangle 78"/>
          <p:cNvSpPr>
            <a:spLocks noChangeArrowheads="1"/>
          </p:cNvSpPr>
          <p:nvPr/>
        </p:nvSpPr>
        <p:spPr bwMode="auto">
          <a:xfrm>
            <a:off x="6170612" y="1366837"/>
            <a:ext cx="835025" cy="2349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Rectangle 79"/>
          <p:cNvSpPr>
            <a:spLocks noChangeArrowheads="1"/>
          </p:cNvSpPr>
          <p:nvPr/>
        </p:nvSpPr>
        <p:spPr bwMode="auto">
          <a:xfrm>
            <a:off x="6170612" y="1366837"/>
            <a:ext cx="835025" cy="234950"/>
          </a:xfrm>
          <a:prstGeom prst="rect">
            <a:avLst/>
          </a:prstGeom>
          <a:noFill/>
          <a:ln w="12700" cap="flat">
            <a:solidFill>
              <a:srgbClr val="00956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Rectangle 80"/>
          <p:cNvSpPr>
            <a:spLocks noChangeArrowheads="1"/>
          </p:cNvSpPr>
          <p:nvPr/>
        </p:nvSpPr>
        <p:spPr bwMode="auto">
          <a:xfrm>
            <a:off x="6410324" y="1414462"/>
            <a:ext cx="425450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*actor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Rectangle 81"/>
          <p:cNvSpPr>
            <a:spLocks noChangeArrowheads="1"/>
          </p:cNvSpPr>
          <p:nvPr/>
        </p:nvSpPr>
        <p:spPr bwMode="auto">
          <a:xfrm>
            <a:off x="6170612" y="1119187"/>
            <a:ext cx="835025" cy="2349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Rectangle 82"/>
          <p:cNvSpPr>
            <a:spLocks noChangeArrowheads="1"/>
          </p:cNvSpPr>
          <p:nvPr/>
        </p:nvSpPr>
        <p:spPr bwMode="auto">
          <a:xfrm>
            <a:off x="6170612" y="1119187"/>
            <a:ext cx="835025" cy="234950"/>
          </a:xfrm>
          <a:prstGeom prst="rect">
            <a:avLst/>
          </a:prstGeom>
          <a:noFill/>
          <a:ln w="12700" cap="flat">
            <a:solidFill>
              <a:srgbClr val="00956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Rectangle 83"/>
          <p:cNvSpPr>
            <a:spLocks noChangeArrowheads="1"/>
          </p:cNvSpPr>
          <p:nvPr/>
        </p:nvSpPr>
        <p:spPr bwMode="auto">
          <a:xfrm>
            <a:off x="6483349" y="1166812"/>
            <a:ext cx="27940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null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Rectangle 84"/>
          <p:cNvSpPr>
            <a:spLocks noChangeArrowheads="1"/>
          </p:cNvSpPr>
          <p:nvPr/>
        </p:nvSpPr>
        <p:spPr bwMode="auto">
          <a:xfrm>
            <a:off x="6289674" y="838200"/>
            <a:ext cx="433388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movie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Rectangle 85"/>
          <p:cNvSpPr>
            <a:spLocks noChangeArrowheads="1"/>
          </p:cNvSpPr>
          <p:nvPr/>
        </p:nvSpPr>
        <p:spPr bwMode="auto">
          <a:xfrm>
            <a:off x="6846887" y="2430462"/>
            <a:ext cx="1062038" cy="6873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Rectangle 86"/>
          <p:cNvSpPr>
            <a:spLocks noChangeArrowheads="1"/>
          </p:cNvSpPr>
          <p:nvPr/>
        </p:nvSpPr>
        <p:spPr bwMode="auto">
          <a:xfrm>
            <a:off x="6846887" y="2430462"/>
            <a:ext cx="1062038" cy="687388"/>
          </a:xfrm>
          <a:prstGeom prst="rect">
            <a:avLst/>
          </a:prstGeom>
          <a:noFill/>
          <a:ln w="12700" cap="flat">
            <a:solidFill>
              <a:srgbClr val="00956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Rectangle 87"/>
          <p:cNvSpPr>
            <a:spLocks noChangeArrowheads="1"/>
          </p:cNvSpPr>
          <p:nvPr/>
        </p:nvSpPr>
        <p:spPr bwMode="auto">
          <a:xfrm>
            <a:off x="6970712" y="2532062"/>
            <a:ext cx="836613" cy="2349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Rectangle 88"/>
          <p:cNvSpPr>
            <a:spLocks noChangeArrowheads="1"/>
          </p:cNvSpPr>
          <p:nvPr/>
        </p:nvSpPr>
        <p:spPr bwMode="auto">
          <a:xfrm>
            <a:off x="6970712" y="2532062"/>
            <a:ext cx="836613" cy="234950"/>
          </a:xfrm>
          <a:prstGeom prst="rect">
            <a:avLst/>
          </a:prstGeom>
          <a:noFill/>
          <a:ln w="12700" cap="flat">
            <a:solidFill>
              <a:srgbClr val="00956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Rectangle 89"/>
          <p:cNvSpPr>
            <a:spLocks noChangeArrowheads="1"/>
          </p:cNvSpPr>
          <p:nvPr/>
        </p:nvSpPr>
        <p:spPr bwMode="auto">
          <a:xfrm>
            <a:off x="7216774" y="2579687"/>
            <a:ext cx="411163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name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Rectangle 90"/>
          <p:cNvSpPr>
            <a:spLocks noChangeArrowheads="1"/>
          </p:cNvSpPr>
          <p:nvPr/>
        </p:nvSpPr>
        <p:spPr bwMode="auto">
          <a:xfrm>
            <a:off x="6970712" y="2819400"/>
            <a:ext cx="836613" cy="2349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Rectangle 91"/>
          <p:cNvSpPr>
            <a:spLocks noChangeArrowheads="1"/>
          </p:cNvSpPr>
          <p:nvPr/>
        </p:nvSpPr>
        <p:spPr bwMode="auto">
          <a:xfrm>
            <a:off x="6970712" y="2819400"/>
            <a:ext cx="836613" cy="234950"/>
          </a:xfrm>
          <a:prstGeom prst="rect">
            <a:avLst/>
          </a:prstGeom>
          <a:noFill/>
          <a:ln w="12700" cap="flat">
            <a:solidFill>
              <a:srgbClr val="00956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Rectangle 92"/>
          <p:cNvSpPr>
            <a:spLocks noChangeArrowheads="1"/>
          </p:cNvSpPr>
          <p:nvPr/>
        </p:nvSpPr>
        <p:spPr bwMode="auto">
          <a:xfrm>
            <a:off x="7234237" y="2867025"/>
            <a:ext cx="377825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*next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Freeform 93"/>
          <p:cNvSpPr>
            <a:spLocks noEditPoints="1"/>
          </p:cNvSpPr>
          <p:nvPr/>
        </p:nvSpPr>
        <p:spPr bwMode="auto">
          <a:xfrm>
            <a:off x="7005637" y="1479550"/>
            <a:ext cx="427038" cy="950913"/>
          </a:xfrm>
          <a:custGeom>
            <a:avLst/>
            <a:gdLst>
              <a:gd name="T0" fmla="*/ 0 w 2060"/>
              <a:gd name="T1" fmla="*/ 0 h 4601"/>
              <a:gd name="T2" fmla="*/ 1800 w 2060"/>
              <a:gd name="T3" fmla="*/ 0 h 4601"/>
              <a:gd name="T4" fmla="*/ 1824 w 2060"/>
              <a:gd name="T5" fmla="*/ 24 h 4601"/>
              <a:gd name="T6" fmla="*/ 1824 w 2060"/>
              <a:gd name="T7" fmla="*/ 4554 h 4601"/>
              <a:gd name="T8" fmla="*/ 1776 w 2060"/>
              <a:gd name="T9" fmla="*/ 4554 h 4601"/>
              <a:gd name="T10" fmla="*/ 1776 w 2060"/>
              <a:gd name="T11" fmla="*/ 24 h 4601"/>
              <a:gd name="T12" fmla="*/ 1800 w 2060"/>
              <a:gd name="T13" fmla="*/ 48 h 4601"/>
              <a:gd name="T14" fmla="*/ 0 w 2060"/>
              <a:gd name="T15" fmla="*/ 48 h 4601"/>
              <a:gd name="T16" fmla="*/ 0 w 2060"/>
              <a:gd name="T17" fmla="*/ 0 h 4601"/>
              <a:gd name="T18" fmla="*/ 2054 w 2060"/>
              <a:gd name="T19" fmla="*/ 4166 h 4601"/>
              <a:gd name="T20" fmla="*/ 1800 w 2060"/>
              <a:gd name="T21" fmla="*/ 4601 h 4601"/>
              <a:gd name="T22" fmla="*/ 1546 w 2060"/>
              <a:gd name="T23" fmla="*/ 4166 h 4601"/>
              <a:gd name="T24" fmla="*/ 1554 w 2060"/>
              <a:gd name="T25" fmla="*/ 4133 h 4601"/>
              <a:gd name="T26" fmla="*/ 1587 w 2060"/>
              <a:gd name="T27" fmla="*/ 4141 h 4601"/>
              <a:gd name="T28" fmla="*/ 1820 w 2060"/>
              <a:gd name="T29" fmla="*/ 4541 h 4601"/>
              <a:gd name="T30" fmla="*/ 1779 w 2060"/>
              <a:gd name="T31" fmla="*/ 4541 h 4601"/>
              <a:gd name="T32" fmla="*/ 2012 w 2060"/>
              <a:gd name="T33" fmla="*/ 4141 h 4601"/>
              <a:gd name="T34" fmla="*/ 2045 w 2060"/>
              <a:gd name="T35" fmla="*/ 4133 h 4601"/>
              <a:gd name="T36" fmla="*/ 2054 w 2060"/>
              <a:gd name="T37" fmla="*/ 4166 h 4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060" h="4601">
                <a:moveTo>
                  <a:pt x="0" y="0"/>
                </a:moveTo>
                <a:lnTo>
                  <a:pt x="1800" y="0"/>
                </a:lnTo>
                <a:cubicBezTo>
                  <a:pt x="1813" y="0"/>
                  <a:pt x="1824" y="11"/>
                  <a:pt x="1824" y="24"/>
                </a:cubicBezTo>
                <a:lnTo>
                  <a:pt x="1824" y="4554"/>
                </a:lnTo>
                <a:lnTo>
                  <a:pt x="1776" y="4554"/>
                </a:lnTo>
                <a:lnTo>
                  <a:pt x="1776" y="24"/>
                </a:lnTo>
                <a:lnTo>
                  <a:pt x="1800" y="48"/>
                </a:lnTo>
                <a:lnTo>
                  <a:pt x="0" y="48"/>
                </a:lnTo>
                <a:lnTo>
                  <a:pt x="0" y="0"/>
                </a:lnTo>
                <a:close/>
                <a:moveTo>
                  <a:pt x="2054" y="4166"/>
                </a:moveTo>
                <a:lnTo>
                  <a:pt x="1800" y="4601"/>
                </a:lnTo>
                <a:lnTo>
                  <a:pt x="1546" y="4166"/>
                </a:lnTo>
                <a:cubicBezTo>
                  <a:pt x="1539" y="4154"/>
                  <a:pt x="1543" y="4139"/>
                  <a:pt x="1554" y="4133"/>
                </a:cubicBezTo>
                <a:cubicBezTo>
                  <a:pt x="1566" y="4126"/>
                  <a:pt x="1580" y="4130"/>
                  <a:pt x="1587" y="4141"/>
                </a:cubicBezTo>
                <a:lnTo>
                  <a:pt x="1820" y="4541"/>
                </a:lnTo>
                <a:lnTo>
                  <a:pt x="1779" y="4541"/>
                </a:lnTo>
                <a:lnTo>
                  <a:pt x="2012" y="4141"/>
                </a:lnTo>
                <a:cubicBezTo>
                  <a:pt x="2019" y="4130"/>
                  <a:pt x="2034" y="4126"/>
                  <a:pt x="2045" y="4133"/>
                </a:cubicBezTo>
                <a:cubicBezTo>
                  <a:pt x="2057" y="4139"/>
                  <a:pt x="2060" y="4154"/>
                  <a:pt x="2054" y="4166"/>
                </a:cubicBezTo>
                <a:close/>
              </a:path>
            </a:pathLst>
          </a:custGeom>
          <a:solidFill>
            <a:srgbClr val="00CC98"/>
          </a:solidFill>
          <a:ln w="0" cap="flat">
            <a:solidFill>
              <a:srgbClr val="00CC98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Rectangle 94"/>
          <p:cNvSpPr>
            <a:spLocks noChangeArrowheads="1"/>
          </p:cNvSpPr>
          <p:nvPr/>
        </p:nvSpPr>
        <p:spPr bwMode="auto">
          <a:xfrm>
            <a:off x="6497637" y="2408237"/>
            <a:ext cx="37147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actor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0" name="Rectangle 95"/>
          <p:cNvSpPr>
            <a:spLocks noChangeArrowheads="1"/>
          </p:cNvSpPr>
          <p:nvPr/>
        </p:nvSpPr>
        <p:spPr bwMode="auto">
          <a:xfrm>
            <a:off x="6172199" y="1601787"/>
            <a:ext cx="835025" cy="496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Rectangle 96"/>
          <p:cNvSpPr>
            <a:spLocks noChangeArrowheads="1"/>
          </p:cNvSpPr>
          <p:nvPr/>
        </p:nvSpPr>
        <p:spPr bwMode="auto">
          <a:xfrm>
            <a:off x="6172199" y="1601787"/>
            <a:ext cx="835025" cy="496888"/>
          </a:xfrm>
          <a:prstGeom prst="rect">
            <a:avLst/>
          </a:prstGeom>
          <a:noFill/>
          <a:ln w="12700" cap="flat">
            <a:solidFill>
              <a:srgbClr val="00956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Rectangle 97"/>
          <p:cNvSpPr>
            <a:spLocks noChangeArrowheads="1"/>
          </p:cNvSpPr>
          <p:nvPr/>
        </p:nvSpPr>
        <p:spPr bwMode="auto">
          <a:xfrm>
            <a:off x="6281737" y="1697037"/>
            <a:ext cx="72707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other data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3" name="Rectangle 98"/>
          <p:cNvSpPr>
            <a:spLocks noChangeArrowheads="1"/>
          </p:cNvSpPr>
          <p:nvPr/>
        </p:nvSpPr>
        <p:spPr bwMode="auto">
          <a:xfrm>
            <a:off x="6300787" y="1862137"/>
            <a:ext cx="646113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members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Rectangle 99"/>
          <p:cNvSpPr>
            <a:spLocks noChangeArrowheads="1"/>
          </p:cNvSpPr>
          <p:nvPr/>
        </p:nvSpPr>
        <p:spPr bwMode="auto">
          <a:xfrm>
            <a:off x="6834187" y="3394075"/>
            <a:ext cx="1063625" cy="6873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Rectangle 100"/>
          <p:cNvSpPr>
            <a:spLocks noChangeArrowheads="1"/>
          </p:cNvSpPr>
          <p:nvPr/>
        </p:nvSpPr>
        <p:spPr bwMode="auto">
          <a:xfrm>
            <a:off x="6834187" y="3394075"/>
            <a:ext cx="1063625" cy="687388"/>
          </a:xfrm>
          <a:prstGeom prst="rect">
            <a:avLst/>
          </a:prstGeom>
          <a:noFill/>
          <a:ln w="12700" cap="flat">
            <a:solidFill>
              <a:srgbClr val="00956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Rectangle 101"/>
          <p:cNvSpPr>
            <a:spLocks noChangeArrowheads="1"/>
          </p:cNvSpPr>
          <p:nvPr/>
        </p:nvSpPr>
        <p:spPr bwMode="auto">
          <a:xfrm>
            <a:off x="6959599" y="3495675"/>
            <a:ext cx="835025" cy="2349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Rectangle 102"/>
          <p:cNvSpPr>
            <a:spLocks noChangeArrowheads="1"/>
          </p:cNvSpPr>
          <p:nvPr/>
        </p:nvSpPr>
        <p:spPr bwMode="auto">
          <a:xfrm>
            <a:off x="6959599" y="3495675"/>
            <a:ext cx="835025" cy="234950"/>
          </a:xfrm>
          <a:prstGeom prst="rect">
            <a:avLst/>
          </a:prstGeom>
          <a:noFill/>
          <a:ln w="12700" cap="flat">
            <a:solidFill>
              <a:srgbClr val="00956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Rectangle 103"/>
          <p:cNvSpPr>
            <a:spLocks noChangeArrowheads="1"/>
          </p:cNvSpPr>
          <p:nvPr/>
        </p:nvSpPr>
        <p:spPr bwMode="auto">
          <a:xfrm>
            <a:off x="7205662" y="3543300"/>
            <a:ext cx="412750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name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Rectangle 104"/>
          <p:cNvSpPr>
            <a:spLocks noChangeArrowheads="1"/>
          </p:cNvSpPr>
          <p:nvPr/>
        </p:nvSpPr>
        <p:spPr bwMode="auto">
          <a:xfrm>
            <a:off x="6959599" y="3783012"/>
            <a:ext cx="835025" cy="2349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Rectangle 105"/>
          <p:cNvSpPr>
            <a:spLocks noChangeArrowheads="1"/>
          </p:cNvSpPr>
          <p:nvPr/>
        </p:nvSpPr>
        <p:spPr bwMode="auto">
          <a:xfrm>
            <a:off x="6959599" y="3783012"/>
            <a:ext cx="835025" cy="234950"/>
          </a:xfrm>
          <a:prstGeom prst="rect">
            <a:avLst/>
          </a:prstGeom>
          <a:noFill/>
          <a:ln w="12700" cap="flat">
            <a:solidFill>
              <a:srgbClr val="00956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Rectangle 106"/>
          <p:cNvSpPr>
            <a:spLocks noChangeArrowheads="1"/>
          </p:cNvSpPr>
          <p:nvPr/>
        </p:nvSpPr>
        <p:spPr bwMode="auto">
          <a:xfrm>
            <a:off x="7221537" y="3830637"/>
            <a:ext cx="379413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*next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" name="Freeform 107"/>
          <p:cNvSpPr>
            <a:spLocks noEditPoints="1"/>
          </p:cNvSpPr>
          <p:nvPr/>
        </p:nvSpPr>
        <p:spPr bwMode="auto">
          <a:xfrm>
            <a:off x="6488112" y="2949575"/>
            <a:ext cx="1665288" cy="688975"/>
          </a:xfrm>
          <a:custGeom>
            <a:avLst/>
            <a:gdLst>
              <a:gd name="T0" fmla="*/ 6324 w 8048"/>
              <a:gd name="T1" fmla="*/ 0 h 3341"/>
              <a:gd name="T2" fmla="*/ 8024 w 8048"/>
              <a:gd name="T3" fmla="*/ 0 h 3341"/>
              <a:gd name="T4" fmla="*/ 8048 w 8048"/>
              <a:gd name="T5" fmla="*/ 24 h 3341"/>
              <a:gd name="T6" fmla="*/ 8048 w 8048"/>
              <a:gd name="T7" fmla="*/ 1477 h 3341"/>
              <a:gd name="T8" fmla="*/ 8024 w 8048"/>
              <a:gd name="T9" fmla="*/ 1501 h 3341"/>
              <a:gd name="T10" fmla="*/ 24 w 8048"/>
              <a:gd name="T11" fmla="*/ 1501 h 3341"/>
              <a:gd name="T12" fmla="*/ 48 w 8048"/>
              <a:gd name="T13" fmla="*/ 1477 h 3341"/>
              <a:gd name="T14" fmla="*/ 48 w 8048"/>
              <a:gd name="T15" fmla="*/ 3080 h 3341"/>
              <a:gd name="T16" fmla="*/ 24 w 8048"/>
              <a:gd name="T17" fmla="*/ 3056 h 3341"/>
              <a:gd name="T18" fmla="*/ 1627 w 8048"/>
              <a:gd name="T19" fmla="*/ 3056 h 3341"/>
              <a:gd name="T20" fmla="*/ 1627 w 8048"/>
              <a:gd name="T21" fmla="*/ 3104 h 3341"/>
              <a:gd name="T22" fmla="*/ 24 w 8048"/>
              <a:gd name="T23" fmla="*/ 3104 h 3341"/>
              <a:gd name="T24" fmla="*/ 0 w 8048"/>
              <a:gd name="T25" fmla="*/ 3080 h 3341"/>
              <a:gd name="T26" fmla="*/ 0 w 8048"/>
              <a:gd name="T27" fmla="*/ 1477 h 3341"/>
              <a:gd name="T28" fmla="*/ 24 w 8048"/>
              <a:gd name="T29" fmla="*/ 1453 h 3341"/>
              <a:gd name="T30" fmla="*/ 8024 w 8048"/>
              <a:gd name="T31" fmla="*/ 1453 h 3341"/>
              <a:gd name="T32" fmla="*/ 8000 w 8048"/>
              <a:gd name="T33" fmla="*/ 1477 h 3341"/>
              <a:gd name="T34" fmla="*/ 8000 w 8048"/>
              <a:gd name="T35" fmla="*/ 24 h 3341"/>
              <a:gd name="T36" fmla="*/ 8024 w 8048"/>
              <a:gd name="T37" fmla="*/ 48 h 3341"/>
              <a:gd name="T38" fmla="*/ 6324 w 8048"/>
              <a:gd name="T39" fmla="*/ 48 h 3341"/>
              <a:gd name="T40" fmla="*/ 6324 w 8048"/>
              <a:gd name="T41" fmla="*/ 0 h 3341"/>
              <a:gd name="T42" fmla="*/ 1239 w 8048"/>
              <a:gd name="T43" fmla="*/ 2826 h 3341"/>
              <a:gd name="T44" fmla="*/ 1675 w 8048"/>
              <a:gd name="T45" fmla="*/ 3080 h 3341"/>
              <a:gd name="T46" fmla="*/ 1239 w 8048"/>
              <a:gd name="T47" fmla="*/ 3335 h 3341"/>
              <a:gd name="T48" fmla="*/ 1206 w 8048"/>
              <a:gd name="T49" fmla="*/ 3326 h 3341"/>
              <a:gd name="T50" fmla="*/ 1215 w 8048"/>
              <a:gd name="T51" fmla="*/ 3293 h 3341"/>
              <a:gd name="T52" fmla="*/ 1615 w 8048"/>
              <a:gd name="T53" fmla="*/ 3060 h 3341"/>
              <a:gd name="T54" fmla="*/ 1615 w 8048"/>
              <a:gd name="T55" fmla="*/ 3101 h 3341"/>
              <a:gd name="T56" fmla="*/ 1215 w 8048"/>
              <a:gd name="T57" fmla="*/ 2868 h 3341"/>
              <a:gd name="T58" fmla="*/ 1206 w 8048"/>
              <a:gd name="T59" fmla="*/ 2835 h 3341"/>
              <a:gd name="T60" fmla="*/ 1239 w 8048"/>
              <a:gd name="T61" fmla="*/ 2826 h 3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048" h="3341">
                <a:moveTo>
                  <a:pt x="6324" y="0"/>
                </a:moveTo>
                <a:lnTo>
                  <a:pt x="8024" y="0"/>
                </a:lnTo>
                <a:cubicBezTo>
                  <a:pt x="8038" y="0"/>
                  <a:pt x="8048" y="11"/>
                  <a:pt x="8048" y="24"/>
                </a:cubicBezTo>
                <a:lnTo>
                  <a:pt x="8048" y="1477"/>
                </a:lnTo>
                <a:cubicBezTo>
                  <a:pt x="8048" y="1491"/>
                  <a:pt x="8038" y="1501"/>
                  <a:pt x="8024" y="1501"/>
                </a:cubicBezTo>
                <a:lnTo>
                  <a:pt x="24" y="1501"/>
                </a:lnTo>
                <a:lnTo>
                  <a:pt x="48" y="1477"/>
                </a:lnTo>
                <a:lnTo>
                  <a:pt x="48" y="3080"/>
                </a:lnTo>
                <a:lnTo>
                  <a:pt x="24" y="3056"/>
                </a:lnTo>
                <a:lnTo>
                  <a:pt x="1627" y="3056"/>
                </a:lnTo>
                <a:lnTo>
                  <a:pt x="1627" y="3104"/>
                </a:lnTo>
                <a:lnTo>
                  <a:pt x="24" y="3104"/>
                </a:lnTo>
                <a:cubicBezTo>
                  <a:pt x="11" y="3104"/>
                  <a:pt x="0" y="3094"/>
                  <a:pt x="0" y="3080"/>
                </a:cubicBezTo>
                <a:lnTo>
                  <a:pt x="0" y="1477"/>
                </a:lnTo>
                <a:cubicBezTo>
                  <a:pt x="0" y="1464"/>
                  <a:pt x="11" y="1453"/>
                  <a:pt x="24" y="1453"/>
                </a:cubicBezTo>
                <a:lnTo>
                  <a:pt x="8024" y="1453"/>
                </a:lnTo>
                <a:lnTo>
                  <a:pt x="8000" y="1477"/>
                </a:lnTo>
                <a:lnTo>
                  <a:pt x="8000" y="24"/>
                </a:lnTo>
                <a:lnTo>
                  <a:pt x="8024" y="48"/>
                </a:lnTo>
                <a:lnTo>
                  <a:pt x="6324" y="48"/>
                </a:lnTo>
                <a:lnTo>
                  <a:pt x="6324" y="0"/>
                </a:lnTo>
                <a:close/>
                <a:moveTo>
                  <a:pt x="1239" y="2826"/>
                </a:moveTo>
                <a:lnTo>
                  <a:pt x="1675" y="3080"/>
                </a:lnTo>
                <a:lnTo>
                  <a:pt x="1239" y="3335"/>
                </a:lnTo>
                <a:cubicBezTo>
                  <a:pt x="1228" y="3341"/>
                  <a:pt x="1213" y="3337"/>
                  <a:pt x="1206" y="3326"/>
                </a:cubicBezTo>
                <a:cubicBezTo>
                  <a:pt x="1200" y="3314"/>
                  <a:pt x="1203" y="3300"/>
                  <a:pt x="1215" y="3293"/>
                </a:cubicBezTo>
                <a:lnTo>
                  <a:pt x="1615" y="3060"/>
                </a:lnTo>
                <a:lnTo>
                  <a:pt x="1615" y="3101"/>
                </a:lnTo>
                <a:lnTo>
                  <a:pt x="1215" y="2868"/>
                </a:lnTo>
                <a:cubicBezTo>
                  <a:pt x="1203" y="2861"/>
                  <a:pt x="1200" y="2846"/>
                  <a:pt x="1206" y="2835"/>
                </a:cubicBezTo>
                <a:cubicBezTo>
                  <a:pt x="1213" y="2824"/>
                  <a:pt x="1228" y="2820"/>
                  <a:pt x="1239" y="2826"/>
                </a:cubicBezTo>
                <a:close/>
              </a:path>
            </a:pathLst>
          </a:custGeom>
          <a:solidFill>
            <a:srgbClr val="7878DE"/>
          </a:solidFill>
          <a:ln w="0" cap="flat">
            <a:solidFill>
              <a:srgbClr val="7878DE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Freeform 108"/>
          <p:cNvSpPr>
            <a:spLocks noEditPoints="1"/>
          </p:cNvSpPr>
          <p:nvPr/>
        </p:nvSpPr>
        <p:spPr bwMode="auto">
          <a:xfrm>
            <a:off x="5516562" y="1131887"/>
            <a:ext cx="479425" cy="146050"/>
          </a:xfrm>
          <a:custGeom>
            <a:avLst/>
            <a:gdLst>
              <a:gd name="T0" fmla="*/ 0 w 2320"/>
              <a:gd name="T1" fmla="*/ 703 h 703"/>
              <a:gd name="T2" fmla="*/ 1160 w 2320"/>
              <a:gd name="T3" fmla="*/ 703 h 703"/>
              <a:gd name="T4" fmla="*/ 1184 w 2320"/>
              <a:gd name="T5" fmla="*/ 679 h 703"/>
              <a:gd name="T6" fmla="*/ 1184 w 2320"/>
              <a:gd name="T7" fmla="*/ 260 h 703"/>
              <a:gd name="T8" fmla="*/ 1160 w 2320"/>
              <a:gd name="T9" fmla="*/ 284 h 703"/>
              <a:gd name="T10" fmla="*/ 2273 w 2320"/>
              <a:gd name="T11" fmla="*/ 284 h 703"/>
              <a:gd name="T12" fmla="*/ 2273 w 2320"/>
              <a:gd name="T13" fmla="*/ 236 h 703"/>
              <a:gd name="T14" fmla="*/ 1160 w 2320"/>
              <a:gd name="T15" fmla="*/ 236 h 703"/>
              <a:gd name="T16" fmla="*/ 1136 w 2320"/>
              <a:gd name="T17" fmla="*/ 260 h 703"/>
              <a:gd name="T18" fmla="*/ 1136 w 2320"/>
              <a:gd name="T19" fmla="*/ 679 h 703"/>
              <a:gd name="T20" fmla="*/ 1160 w 2320"/>
              <a:gd name="T21" fmla="*/ 655 h 703"/>
              <a:gd name="T22" fmla="*/ 0 w 2320"/>
              <a:gd name="T23" fmla="*/ 655 h 703"/>
              <a:gd name="T24" fmla="*/ 0 w 2320"/>
              <a:gd name="T25" fmla="*/ 703 h 703"/>
              <a:gd name="T26" fmla="*/ 1885 w 2320"/>
              <a:gd name="T27" fmla="*/ 515 h 703"/>
              <a:gd name="T28" fmla="*/ 2320 w 2320"/>
              <a:gd name="T29" fmla="*/ 260 h 703"/>
              <a:gd name="T30" fmla="*/ 1885 w 2320"/>
              <a:gd name="T31" fmla="*/ 6 h 703"/>
              <a:gd name="T32" fmla="*/ 1852 w 2320"/>
              <a:gd name="T33" fmla="*/ 15 h 703"/>
              <a:gd name="T34" fmla="*/ 1860 w 2320"/>
              <a:gd name="T35" fmla="*/ 48 h 703"/>
              <a:gd name="T36" fmla="*/ 2260 w 2320"/>
              <a:gd name="T37" fmla="*/ 281 h 703"/>
              <a:gd name="T38" fmla="*/ 2260 w 2320"/>
              <a:gd name="T39" fmla="*/ 240 h 703"/>
              <a:gd name="T40" fmla="*/ 1860 w 2320"/>
              <a:gd name="T41" fmla="*/ 473 h 703"/>
              <a:gd name="T42" fmla="*/ 1852 w 2320"/>
              <a:gd name="T43" fmla="*/ 506 h 703"/>
              <a:gd name="T44" fmla="*/ 1885 w 2320"/>
              <a:gd name="T45" fmla="*/ 515 h 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320" h="703">
                <a:moveTo>
                  <a:pt x="0" y="703"/>
                </a:moveTo>
                <a:lnTo>
                  <a:pt x="1160" y="703"/>
                </a:lnTo>
                <a:cubicBezTo>
                  <a:pt x="1173" y="703"/>
                  <a:pt x="1184" y="692"/>
                  <a:pt x="1184" y="679"/>
                </a:cubicBezTo>
                <a:lnTo>
                  <a:pt x="1184" y="260"/>
                </a:lnTo>
                <a:lnTo>
                  <a:pt x="1160" y="284"/>
                </a:lnTo>
                <a:lnTo>
                  <a:pt x="2273" y="284"/>
                </a:lnTo>
                <a:lnTo>
                  <a:pt x="2273" y="236"/>
                </a:lnTo>
                <a:lnTo>
                  <a:pt x="1160" y="236"/>
                </a:lnTo>
                <a:cubicBezTo>
                  <a:pt x="1147" y="236"/>
                  <a:pt x="1136" y="247"/>
                  <a:pt x="1136" y="260"/>
                </a:cubicBezTo>
                <a:lnTo>
                  <a:pt x="1136" y="679"/>
                </a:lnTo>
                <a:lnTo>
                  <a:pt x="1160" y="655"/>
                </a:lnTo>
                <a:lnTo>
                  <a:pt x="0" y="655"/>
                </a:lnTo>
                <a:lnTo>
                  <a:pt x="0" y="703"/>
                </a:lnTo>
                <a:close/>
                <a:moveTo>
                  <a:pt x="1885" y="515"/>
                </a:moveTo>
                <a:lnTo>
                  <a:pt x="2320" y="260"/>
                </a:lnTo>
                <a:lnTo>
                  <a:pt x="1885" y="6"/>
                </a:lnTo>
                <a:cubicBezTo>
                  <a:pt x="1873" y="0"/>
                  <a:pt x="1858" y="4"/>
                  <a:pt x="1852" y="15"/>
                </a:cubicBezTo>
                <a:cubicBezTo>
                  <a:pt x="1845" y="26"/>
                  <a:pt x="1849" y="41"/>
                  <a:pt x="1860" y="48"/>
                </a:cubicBezTo>
                <a:lnTo>
                  <a:pt x="2260" y="281"/>
                </a:lnTo>
                <a:lnTo>
                  <a:pt x="2260" y="240"/>
                </a:lnTo>
                <a:lnTo>
                  <a:pt x="1860" y="473"/>
                </a:lnTo>
                <a:cubicBezTo>
                  <a:pt x="1849" y="480"/>
                  <a:pt x="1845" y="494"/>
                  <a:pt x="1852" y="506"/>
                </a:cubicBezTo>
                <a:cubicBezTo>
                  <a:pt x="1858" y="517"/>
                  <a:pt x="1873" y="521"/>
                  <a:pt x="1885" y="515"/>
                </a:cubicBezTo>
                <a:close/>
              </a:path>
            </a:pathLst>
          </a:custGeom>
          <a:solidFill>
            <a:srgbClr val="00CC98"/>
          </a:solidFill>
          <a:ln w="0" cap="flat">
            <a:solidFill>
              <a:srgbClr val="00CC98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Rectangle 109"/>
          <p:cNvSpPr>
            <a:spLocks noChangeArrowheads="1"/>
          </p:cNvSpPr>
          <p:nvPr/>
        </p:nvSpPr>
        <p:spPr bwMode="auto">
          <a:xfrm>
            <a:off x="5124449" y="1138237"/>
            <a:ext cx="277813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Arial" pitchFamily="34" charset="0"/>
              </a:rPr>
              <a:t>. . .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5" name="Freeform 23"/>
          <p:cNvSpPr>
            <a:spLocks noEditPoints="1"/>
          </p:cNvSpPr>
          <p:nvPr/>
        </p:nvSpPr>
        <p:spPr bwMode="auto">
          <a:xfrm>
            <a:off x="2284375" y="5497512"/>
            <a:ext cx="954088" cy="146050"/>
          </a:xfrm>
          <a:custGeom>
            <a:avLst/>
            <a:gdLst>
              <a:gd name="T0" fmla="*/ 0 w 9214"/>
              <a:gd name="T1" fmla="*/ 1417 h 1417"/>
              <a:gd name="T2" fmla="*/ 4607 w 9214"/>
              <a:gd name="T3" fmla="*/ 1417 h 1417"/>
              <a:gd name="T4" fmla="*/ 4655 w 9214"/>
              <a:gd name="T5" fmla="*/ 1369 h 1417"/>
              <a:gd name="T6" fmla="*/ 4655 w 9214"/>
              <a:gd name="T7" fmla="*/ 521 h 1417"/>
              <a:gd name="T8" fmla="*/ 4607 w 9214"/>
              <a:gd name="T9" fmla="*/ 569 h 1417"/>
              <a:gd name="T10" fmla="*/ 9119 w 9214"/>
              <a:gd name="T11" fmla="*/ 569 h 1417"/>
              <a:gd name="T12" fmla="*/ 9119 w 9214"/>
              <a:gd name="T13" fmla="*/ 473 h 1417"/>
              <a:gd name="T14" fmla="*/ 4607 w 9214"/>
              <a:gd name="T15" fmla="*/ 473 h 1417"/>
              <a:gd name="T16" fmla="*/ 4559 w 9214"/>
              <a:gd name="T17" fmla="*/ 521 h 1417"/>
              <a:gd name="T18" fmla="*/ 4559 w 9214"/>
              <a:gd name="T19" fmla="*/ 1369 h 1417"/>
              <a:gd name="T20" fmla="*/ 4607 w 9214"/>
              <a:gd name="T21" fmla="*/ 1321 h 1417"/>
              <a:gd name="T22" fmla="*/ 0 w 9214"/>
              <a:gd name="T23" fmla="*/ 1321 h 1417"/>
              <a:gd name="T24" fmla="*/ 0 w 9214"/>
              <a:gd name="T25" fmla="*/ 1417 h 1417"/>
              <a:gd name="T26" fmla="*/ 8343 w 9214"/>
              <a:gd name="T27" fmla="*/ 1030 h 1417"/>
              <a:gd name="T28" fmla="*/ 9214 w 9214"/>
              <a:gd name="T29" fmla="*/ 521 h 1417"/>
              <a:gd name="T30" fmla="*/ 8343 w 9214"/>
              <a:gd name="T31" fmla="*/ 13 h 1417"/>
              <a:gd name="T32" fmla="*/ 8278 w 9214"/>
              <a:gd name="T33" fmla="*/ 31 h 1417"/>
              <a:gd name="T34" fmla="*/ 8295 w 9214"/>
              <a:gd name="T35" fmla="*/ 96 h 1417"/>
              <a:gd name="T36" fmla="*/ 9095 w 9214"/>
              <a:gd name="T37" fmla="*/ 563 h 1417"/>
              <a:gd name="T38" fmla="*/ 9095 w 9214"/>
              <a:gd name="T39" fmla="*/ 480 h 1417"/>
              <a:gd name="T40" fmla="*/ 8295 w 9214"/>
              <a:gd name="T41" fmla="*/ 947 h 1417"/>
              <a:gd name="T42" fmla="*/ 8278 w 9214"/>
              <a:gd name="T43" fmla="*/ 1012 h 1417"/>
              <a:gd name="T44" fmla="*/ 8343 w 9214"/>
              <a:gd name="T45" fmla="*/ 1030 h 1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214" h="1417">
                <a:moveTo>
                  <a:pt x="0" y="1417"/>
                </a:moveTo>
                <a:lnTo>
                  <a:pt x="4607" y="1417"/>
                </a:lnTo>
                <a:cubicBezTo>
                  <a:pt x="4634" y="1417"/>
                  <a:pt x="4655" y="1395"/>
                  <a:pt x="4655" y="1369"/>
                </a:cubicBezTo>
                <a:lnTo>
                  <a:pt x="4655" y="521"/>
                </a:lnTo>
                <a:lnTo>
                  <a:pt x="4607" y="569"/>
                </a:lnTo>
                <a:lnTo>
                  <a:pt x="9119" y="569"/>
                </a:lnTo>
                <a:lnTo>
                  <a:pt x="9119" y="473"/>
                </a:lnTo>
                <a:lnTo>
                  <a:pt x="4607" y="473"/>
                </a:lnTo>
                <a:cubicBezTo>
                  <a:pt x="4581" y="473"/>
                  <a:pt x="4559" y="495"/>
                  <a:pt x="4559" y="521"/>
                </a:cubicBezTo>
                <a:lnTo>
                  <a:pt x="4559" y="1369"/>
                </a:lnTo>
                <a:lnTo>
                  <a:pt x="4607" y="1321"/>
                </a:lnTo>
                <a:lnTo>
                  <a:pt x="0" y="1321"/>
                </a:lnTo>
                <a:lnTo>
                  <a:pt x="0" y="1417"/>
                </a:lnTo>
                <a:close/>
                <a:moveTo>
                  <a:pt x="8343" y="1030"/>
                </a:moveTo>
                <a:lnTo>
                  <a:pt x="9214" y="521"/>
                </a:lnTo>
                <a:lnTo>
                  <a:pt x="8343" y="13"/>
                </a:lnTo>
                <a:cubicBezTo>
                  <a:pt x="8320" y="0"/>
                  <a:pt x="8291" y="8"/>
                  <a:pt x="8278" y="31"/>
                </a:cubicBezTo>
                <a:cubicBezTo>
                  <a:pt x="8264" y="54"/>
                  <a:pt x="8272" y="83"/>
                  <a:pt x="8295" y="96"/>
                </a:cubicBezTo>
                <a:lnTo>
                  <a:pt x="9095" y="563"/>
                </a:lnTo>
                <a:lnTo>
                  <a:pt x="9095" y="480"/>
                </a:lnTo>
                <a:lnTo>
                  <a:pt x="8295" y="947"/>
                </a:lnTo>
                <a:cubicBezTo>
                  <a:pt x="8272" y="960"/>
                  <a:pt x="8264" y="989"/>
                  <a:pt x="8278" y="1012"/>
                </a:cubicBezTo>
                <a:cubicBezTo>
                  <a:pt x="8291" y="1035"/>
                  <a:pt x="8320" y="1043"/>
                  <a:pt x="8343" y="1030"/>
                </a:cubicBezTo>
                <a:close/>
              </a:path>
            </a:pathLst>
          </a:custGeom>
          <a:solidFill>
            <a:srgbClr val="00CC98"/>
          </a:solidFill>
          <a:ln w="0" cap="flat">
            <a:solidFill>
              <a:srgbClr val="00CC98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63" name="Group 162"/>
          <p:cNvGrpSpPr/>
          <p:nvPr/>
        </p:nvGrpSpPr>
        <p:grpSpPr>
          <a:xfrm>
            <a:off x="1008122" y="5240337"/>
            <a:ext cx="1379441" cy="1312863"/>
            <a:chOff x="1008122" y="5240337"/>
            <a:chExt cx="1379441" cy="1312863"/>
          </a:xfrm>
        </p:grpSpPr>
        <p:sp>
          <p:nvSpPr>
            <p:cNvPr id="106" name="Rectangle 5"/>
            <p:cNvSpPr>
              <a:spLocks noChangeArrowheads="1"/>
            </p:cNvSpPr>
            <p:nvPr/>
          </p:nvSpPr>
          <p:spPr bwMode="auto">
            <a:xfrm>
              <a:off x="1323938" y="5427662"/>
              <a:ext cx="1063625" cy="11255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Rectangle 6"/>
            <p:cNvSpPr>
              <a:spLocks noChangeArrowheads="1"/>
            </p:cNvSpPr>
            <p:nvPr/>
          </p:nvSpPr>
          <p:spPr bwMode="auto">
            <a:xfrm>
              <a:off x="1323938" y="5427662"/>
              <a:ext cx="1063625" cy="1125538"/>
            </a:xfrm>
            <a:prstGeom prst="rect">
              <a:avLst/>
            </a:prstGeom>
            <a:noFill/>
            <a:ln w="12700" cap="flat">
              <a:solidFill>
                <a:srgbClr val="00956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7"/>
            <p:cNvSpPr>
              <a:spLocks noChangeArrowheads="1"/>
            </p:cNvSpPr>
            <p:nvPr/>
          </p:nvSpPr>
          <p:spPr bwMode="auto">
            <a:xfrm>
              <a:off x="1449350" y="5768974"/>
              <a:ext cx="835025" cy="234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8"/>
            <p:cNvSpPr>
              <a:spLocks noChangeArrowheads="1"/>
            </p:cNvSpPr>
            <p:nvPr/>
          </p:nvSpPr>
          <p:spPr bwMode="auto">
            <a:xfrm>
              <a:off x="1449350" y="5768974"/>
              <a:ext cx="835025" cy="234950"/>
            </a:xfrm>
            <a:prstGeom prst="rect">
              <a:avLst/>
            </a:prstGeom>
            <a:noFill/>
            <a:ln w="12700" cap="flat">
              <a:solidFill>
                <a:srgbClr val="00956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Rectangle 9"/>
            <p:cNvSpPr>
              <a:spLocks noChangeArrowheads="1"/>
            </p:cNvSpPr>
            <p:nvPr/>
          </p:nvSpPr>
          <p:spPr bwMode="auto">
            <a:xfrm>
              <a:off x="1689063" y="5816599"/>
              <a:ext cx="425450" cy="188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*actor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1" name="Rectangle 10"/>
            <p:cNvSpPr>
              <a:spLocks noChangeArrowheads="1"/>
            </p:cNvSpPr>
            <p:nvPr/>
          </p:nvSpPr>
          <p:spPr bwMode="auto">
            <a:xfrm>
              <a:off x="1449350" y="5521324"/>
              <a:ext cx="835025" cy="234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11"/>
            <p:cNvSpPr>
              <a:spLocks noChangeArrowheads="1"/>
            </p:cNvSpPr>
            <p:nvPr/>
          </p:nvSpPr>
          <p:spPr bwMode="auto">
            <a:xfrm>
              <a:off x="1449350" y="5521324"/>
              <a:ext cx="835025" cy="234950"/>
            </a:xfrm>
            <a:prstGeom prst="rect">
              <a:avLst/>
            </a:prstGeom>
            <a:noFill/>
            <a:ln w="12700" cap="flat">
              <a:solidFill>
                <a:srgbClr val="00956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12"/>
            <p:cNvSpPr>
              <a:spLocks noChangeArrowheads="1"/>
            </p:cNvSpPr>
            <p:nvPr/>
          </p:nvSpPr>
          <p:spPr bwMode="auto">
            <a:xfrm>
              <a:off x="1711288" y="5568949"/>
              <a:ext cx="379413" cy="187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*next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" name="Rectangle 13"/>
            <p:cNvSpPr>
              <a:spLocks noChangeArrowheads="1"/>
            </p:cNvSpPr>
            <p:nvPr/>
          </p:nvSpPr>
          <p:spPr bwMode="auto">
            <a:xfrm>
              <a:off x="1568413" y="5240337"/>
              <a:ext cx="433388" cy="187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movie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Freeform 28"/>
            <p:cNvSpPr>
              <a:spLocks noEditPoints="1"/>
            </p:cNvSpPr>
            <p:nvPr/>
          </p:nvSpPr>
          <p:spPr bwMode="auto">
            <a:xfrm>
              <a:off x="1008122" y="5622130"/>
              <a:ext cx="280988" cy="82550"/>
            </a:xfrm>
            <a:custGeom>
              <a:avLst/>
              <a:gdLst>
                <a:gd name="T0" fmla="*/ 0 w 177"/>
                <a:gd name="T1" fmla="*/ 20 h 52"/>
                <a:gd name="T2" fmla="*/ 134 w 177"/>
                <a:gd name="T3" fmla="*/ 23 h 52"/>
                <a:gd name="T4" fmla="*/ 133 w 177"/>
                <a:gd name="T5" fmla="*/ 29 h 52"/>
                <a:gd name="T6" fmla="*/ 0 w 177"/>
                <a:gd name="T7" fmla="*/ 27 h 52"/>
                <a:gd name="T8" fmla="*/ 0 w 177"/>
                <a:gd name="T9" fmla="*/ 20 h 52"/>
                <a:gd name="T10" fmla="*/ 125 w 177"/>
                <a:gd name="T11" fmla="*/ 0 h 52"/>
                <a:gd name="T12" fmla="*/ 177 w 177"/>
                <a:gd name="T13" fmla="*/ 26 h 52"/>
                <a:gd name="T14" fmla="*/ 124 w 177"/>
                <a:gd name="T15" fmla="*/ 52 h 52"/>
                <a:gd name="T16" fmla="*/ 125 w 177"/>
                <a:gd name="T1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7" h="52">
                  <a:moveTo>
                    <a:pt x="0" y="20"/>
                  </a:moveTo>
                  <a:lnTo>
                    <a:pt x="134" y="23"/>
                  </a:lnTo>
                  <a:lnTo>
                    <a:pt x="133" y="29"/>
                  </a:lnTo>
                  <a:lnTo>
                    <a:pt x="0" y="27"/>
                  </a:lnTo>
                  <a:lnTo>
                    <a:pt x="0" y="20"/>
                  </a:lnTo>
                  <a:close/>
                  <a:moveTo>
                    <a:pt x="125" y="0"/>
                  </a:moveTo>
                  <a:lnTo>
                    <a:pt x="177" y="26"/>
                  </a:lnTo>
                  <a:lnTo>
                    <a:pt x="124" y="52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CC98"/>
            </a:solidFill>
            <a:ln w="0" cap="flat">
              <a:solidFill>
                <a:srgbClr val="00CC9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Rectangle 30"/>
            <p:cNvSpPr>
              <a:spLocks noChangeArrowheads="1"/>
            </p:cNvSpPr>
            <p:nvPr/>
          </p:nvSpPr>
          <p:spPr bwMode="auto">
            <a:xfrm>
              <a:off x="1450938" y="6003924"/>
              <a:ext cx="835025" cy="4968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Rectangle 31"/>
            <p:cNvSpPr>
              <a:spLocks noChangeArrowheads="1"/>
            </p:cNvSpPr>
            <p:nvPr/>
          </p:nvSpPr>
          <p:spPr bwMode="auto">
            <a:xfrm>
              <a:off x="1450938" y="6003924"/>
              <a:ext cx="835025" cy="496888"/>
            </a:xfrm>
            <a:prstGeom prst="rect">
              <a:avLst/>
            </a:prstGeom>
            <a:noFill/>
            <a:ln w="12700" cap="flat">
              <a:solidFill>
                <a:srgbClr val="00956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32"/>
            <p:cNvSpPr>
              <a:spLocks noChangeArrowheads="1"/>
            </p:cNvSpPr>
            <p:nvPr/>
          </p:nvSpPr>
          <p:spPr bwMode="auto">
            <a:xfrm>
              <a:off x="1560475" y="6099174"/>
              <a:ext cx="727075" cy="187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other data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" name="Rectangle 33"/>
            <p:cNvSpPr>
              <a:spLocks noChangeArrowheads="1"/>
            </p:cNvSpPr>
            <p:nvPr/>
          </p:nvSpPr>
          <p:spPr bwMode="auto">
            <a:xfrm>
              <a:off x="1579525" y="6264274"/>
              <a:ext cx="646113" cy="188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members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3238463" y="5240337"/>
            <a:ext cx="3390937" cy="1312863"/>
            <a:chOff x="3238463" y="5240337"/>
            <a:chExt cx="3390937" cy="1312863"/>
          </a:xfrm>
        </p:grpSpPr>
        <p:sp>
          <p:nvSpPr>
            <p:cNvPr id="122" name="Rectangle 43"/>
            <p:cNvSpPr>
              <a:spLocks noChangeArrowheads="1"/>
            </p:cNvSpPr>
            <p:nvPr/>
          </p:nvSpPr>
          <p:spPr bwMode="auto">
            <a:xfrm>
              <a:off x="3238463" y="5427662"/>
              <a:ext cx="1062038" cy="11255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Rectangle 44"/>
            <p:cNvSpPr>
              <a:spLocks noChangeArrowheads="1"/>
            </p:cNvSpPr>
            <p:nvPr/>
          </p:nvSpPr>
          <p:spPr bwMode="auto">
            <a:xfrm>
              <a:off x="3238463" y="5427662"/>
              <a:ext cx="1062038" cy="1125538"/>
            </a:xfrm>
            <a:prstGeom prst="rect">
              <a:avLst/>
            </a:prstGeom>
            <a:noFill/>
            <a:ln w="12700" cap="flat">
              <a:solidFill>
                <a:srgbClr val="00956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Rectangle 45"/>
            <p:cNvSpPr>
              <a:spLocks noChangeArrowheads="1"/>
            </p:cNvSpPr>
            <p:nvPr/>
          </p:nvSpPr>
          <p:spPr bwMode="auto">
            <a:xfrm>
              <a:off x="3362288" y="5768974"/>
              <a:ext cx="835025" cy="234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Rectangle 46"/>
            <p:cNvSpPr>
              <a:spLocks noChangeArrowheads="1"/>
            </p:cNvSpPr>
            <p:nvPr/>
          </p:nvSpPr>
          <p:spPr bwMode="auto">
            <a:xfrm>
              <a:off x="3362288" y="5768974"/>
              <a:ext cx="835025" cy="234950"/>
            </a:xfrm>
            <a:prstGeom prst="rect">
              <a:avLst/>
            </a:prstGeom>
            <a:noFill/>
            <a:ln w="12700" cap="flat">
              <a:solidFill>
                <a:srgbClr val="00956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Rectangle 47"/>
            <p:cNvSpPr>
              <a:spLocks noChangeArrowheads="1"/>
            </p:cNvSpPr>
            <p:nvPr/>
          </p:nvSpPr>
          <p:spPr bwMode="auto">
            <a:xfrm>
              <a:off x="3602000" y="5816599"/>
              <a:ext cx="425450" cy="187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*actor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7" name="Rectangle 48"/>
            <p:cNvSpPr>
              <a:spLocks noChangeArrowheads="1"/>
            </p:cNvSpPr>
            <p:nvPr/>
          </p:nvSpPr>
          <p:spPr bwMode="auto">
            <a:xfrm>
              <a:off x="3362288" y="5521324"/>
              <a:ext cx="835025" cy="234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Rectangle 49"/>
            <p:cNvSpPr>
              <a:spLocks noChangeArrowheads="1"/>
            </p:cNvSpPr>
            <p:nvPr/>
          </p:nvSpPr>
          <p:spPr bwMode="auto">
            <a:xfrm>
              <a:off x="3362288" y="5521324"/>
              <a:ext cx="835025" cy="234950"/>
            </a:xfrm>
            <a:prstGeom prst="rect">
              <a:avLst/>
            </a:prstGeom>
            <a:noFill/>
            <a:ln w="12700" cap="flat">
              <a:solidFill>
                <a:srgbClr val="00956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Rectangle 50"/>
            <p:cNvSpPr>
              <a:spLocks noChangeArrowheads="1"/>
            </p:cNvSpPr>
            <p:nvPr/>
          </p:nvSpPr>
          <p:spPr bwMode="auto">
            <a:xfrm>
              <a:off x="3625813" y="5568949"/>
              <a:ext cx="379413" cy="187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*next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" name="Rectangle 51"/>
            <p:cNvSpPr>
              <a:spLocks noChangeArrowheads="1"/>
            </p:cNvSpPr>
            <p:nvPr/>
          </p:nvSpPr>
          <p:spPr bwMode="auto">
            <a:xfrm>
              <a:off x="3481350" y="5240337"/>
              <a:ext cx="433388" cy="187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movie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" name="Freeform 61"/>
            <p:cNvSpPr>
              <a:spLocks noEditPoints="1"/>
            </p:cNvSpPr>
            <p:nvPr/>
          </p:nvSpPr>
          <p:spPr bwMode="auto">
            <a:xfrm>
              <a:off x="4197313" y="5499099"/>
              <a:ext cx="481013" cy="146050"/>
            </a:xfrm>
            <a:custGeom>
              <a:avLst/>
              <a:gdLst>
                <a:gd name="T0" fmla="*/ 0 w 2320"/>
                <a:gd name="T1" fmla="*/ 703 h 703"/>
                <a:gd name="T2" fmla="*/ 1160 w 2320"/>
                <a:gd name="T3" fmla="*/ 703 h 703"/>
                <a:gd name="T4" fmla="*/ 1184 w 2320"/>
                <a:gd name="T5" fmla="*/ 679 h 703"/>
                <a:gd name="T6" fmla="*/ 1184 w 2320"/>
                <a:gd name="T7" fmla="*/ 260 h 703"/>
                <a:gd name="T8" fmla="*/ 1160 w 2320"/>
                <a:gd name="T9" fmla="*/ 284 h 703"/>
                <a:gd name="T10" fmla="*/ 2273 w 2320"/>
                <a:gd name="T11" fmla="*/ 284 h 703"/>
                <a:gd name="T12" fmla="*/ 2273 w 2320"/>
                <a:gd name="T13" fmla="*/ 236 h 703"/>
                <a:gd name="T14" fmla="*/ 1160 w 2320"/>
                <a:gd name="T15" fmla="*/ 236 h 703"/>
                <a:gd name="T16" fmla="*/ 1136 w 2320"/>
                <a:gd name="T17" fmla="*/ 260 h 703"/>
                <a:gd name="T18" fmla="*/ 1136 w 2320"/>
                <a:gd name="T19" fmla="*/ 679 h 703"/>
                <a:gd name="T20" fmla="*/ 1160 w 2320"/>
                <a:gd name="T21" fmla="*/ 655 h 703"/>
                <a:gd name="T22" fmla="*/ 0 w 2320"/>
                <a:gd name="T23" fmla="*/ 655 h 703"/>
                <a:gd name="T24" fmla="*/ 0 w 2320"/>
                <a:gd name="T25" fmla="*/ 703 h 703"/>
                <a:gd name="T26" fmla="*/ 1885 w 2320"/>
                <a:gd name="T27" fmla="*/ 515 h 703"/>
                <a:gd name="T28" fmla="*/ 2320 w 2320"/>
                <a:gd name="T29" fmla="*/ 260 h 703"/>
                <a:gd name="T30" fmla="*/ 1885 w 2320"/>
                <a:gd name="T31" fmla="*/ 6 h 703"/>
                <a:gd name="T32" fmla="*/ 1852 w 2320"/>
                <a:gd name="T33" fmla="*/ 15 h 703"/>
                <a:gd name="T34" fmla="*/ 1860 w 2320"/>
                <a:gd name="T35" fmla="*/ 48 h 703"/>
                <a:gd name="T36" fmla="*/ 2260 w 2320"/>
                <a:gd name="T37" fmla="*/ 281 h 703"/>
                <a:gd name="T38" fmla="*/ 2260 w 2320"/>
                <a:gd name="T39" fmla="*/ 240 h 703"/>
                <a:gd name="T40" fmla="*/ 1860 w 2320"/>
                <a:gd name="T41" fmla="*/ 473 h 703"/>
                <a:gd name="T42" fmla="*/ 1852 w 2320"/>
                <a:gd name="T43" fmla="*/ 506 h 703"/>
                <a:gd name="T44" fmla="*/ 1885 w 2320"/>
                <a:gd name="T45" fmla="*/ 515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20" h="703">
                  <a:moveTo>
                    <a:pt x="0" y="703"/>
                  </a:moveTo>
                  <a:lnTo>
                    <a:pt x="1160" y="703"/>
                  </a:lnTo>
                  <a:cubicBezTo>
                    <a:pt x="1174" y="703"/>
                    <a:pt x="1184" y="692"/>
                    <a:pt x="1184" y="679"/>
                  </a:cubicBezTo>
                  <a:lnTo>
                    <a:pt x="1184" y="260"/>
                  </a:lnTo>
                  <a:lnTo>
                    <a:pt x="1160" y="284"/>
                  </a:lnTo>
                  <a:lnTo>
                    <a:pt x="2273" y="284"/>
                  </a:lnTo>
                  <a:lnTo>
                    <a:pt x="2273" y="236"/>
                  </a:lnTo>
                  <a:lnTo>
                    <a:pt x="1160" y="236"/>
                  </a:lnTo>
                  <a:cubicBezTo>
                    <a:pt x="1147" y="236"/>
                    <a:pt x="1136" y="247"/>
                    <a:pt x="1136" y="260"/>
                  </a:cubicBezTo>
                  <a:lnTo>
                    <a:pt x="1136" y="679"/>
                  </a:lnTo>
                  <a:lnTo>
                    <a:pt x="1160" y="655"/>
                  </a:lnTo>
                  <a:lnTo>
                    <a:pt x="0" y="655"/>
                  </a:lnTo>
                  <a:lnTo>
                    <a:pt x="0" y="703"/>
                  </a:lnTo>
                  <a:close/>
                  <a:moveTo>
                    <a:pt x="1885" y="515"/>
                  </a:moveTo>
                  <a:lnTo>
                    <a:pt x="2320" y="260"/>
                  </a:lnTo>
                  <a:lnTo>
                    <a:pt x="1885" y="6"/>
                  </a:lnTo>
                  <a:cubicBezTo>
                    <a:pt x="1873" y="0"/>
                    <a:pt x="1858" y="4"/>
                    <a:pt x="1852" y="15"/>
                  </a:cubicBezTo>
                  <a:cubicBezTo>
                    <a:pt x="1845" y="26"/>
                    <a:pt x="1849" y="41"/>
                    <a:pt x="1860" y="48"/>
                  </a:cubicBezTo>
                  <a:lnTo>
                    <a:pt x="2260" y="281"/>
                  </a:lnTo>
                  <a:lnTo>
                    <a:pt x="2260" y="240"/>
                  </a:lnTo>
                  <a:lnTo>
                    <a:pt x="1860" y="473"/>
                  </a:lnTo>
                  <a:cubicBezTo>
                    <a:pt x="1849" y="480"/>
                    <a:pt x="1845" y="494"/>
                    <a:pt x="1852" y="506"/>
                  </a:cubicBezTo>
                  <a:cubicBezTo>
                    <a:pt x="1858" y="517"/>
                    <a:pt x="1873" y="521"/>
                    <a:pt x="1885" y="515"/>
                  </a:cubicBezTo>
                  <a:close/>
                </a:path>
              </a:pathLst>
            </a:custGeom>
            <a:solidFill>
              <a:srgbClr val="00CC98"/>
            </a:solidFill>
            <a:ln w="0" cap="flat">
              <a:solidFill>
                <a:srgbClr val="00CC9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63"/>
            <p:cNvSpPr>
              <a:spLocks noChangeArrowheads="1"/>
            </p:cNvSpPr>
            <p:nvPr/>
          </p:nvSpPr>
          <p:spPr bwMode="auto">
            <a:xfrm>
              <a:off x="3363875" y="6003924"/>
              <a:ext cx="835025" cy="4968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Rectangle 64"/>
            <p:cNvSpPr>
              <a:spLocks noChangeArrowheads="1"/>
            </p:cNvSpPr>
            <p:nvPr/>
          </p:nvSpPr>
          <p:spPr bwMode="auto">
            <a:xfrm>
              <a:off x="3363875" y="6003924"/>
              <a:ext cx="835025" cy="496888"/>
            </a:xfrm>
            <a:prstGeom prst="rect">
              <a:avLst/>
            </a:prstGeom>
            <a:noFill/>
            <a:ln w="12700" cap="flat">
              <a:solidFill>
                <a:srgbClr val="00956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Rectangle 65"/>
            <p:cNvSpPr>
              <a:spLocks noChangeArrowheads="1"/>
            </p:cNvSpPr>
            <p:nvPr/>
          </p:nvSpPr>
          <p:spPr bwMode="auto">
            <a:xfrm>
              <a:off x="3475000" y="6099174"/>
              <a:ext cx="727075" cy="187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other data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5" name="Rectangle 66"/>
            <p:cNvSpPr>
              <a:spLocks noChangeArrowheads="1"/>
            </p:cNvSpPr>
            <p:nvPr/>
          </p:nvSpPr>
          <p:spPr bwMode="auto">
            <a:xfrm>
              <a:off x="3492463" y="6264274"/>
              <a:ext cx="646113" cy="187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members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" name="Rectangle 76"/>
            <p:cNvSpPr>
              <a:spLocks noChangeArrowheads="1"/>
            </p:cNvSpPr>
            <p:nvPr/>
          </p:nvSpPr>
          <p:spPr bwMode="auto">
            <a:xfrm>
              <a:off x="5565775" y="5427662"/>
              <a:ext cx="1063625" cy="1123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Rectangle 77"/>
            <p:cNvSpPr>
              <a:spLocks noChangeArrowheads="1"/>
            </p:cNvSpPr>
            <p:nvPr/>
          </p:nvSpPr>
          <p:spPr bwMode="auto">
            <a:xfrm>
              <a:off x="5565775" y="5427662"/>
              <a:ext cx="1063625" cy="1123950"/>
            </a:xfrm>
            <a:prstGeom prst="rect">
              <a:avLst/>
            </a:prstGeom>
            <a:noFill/>
            <a:ln w="12700" cap="flat">
              <a:solidFill>
                <a:srgbClr val="00956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Rectangle 78"/>
            <p:cNvSpPr>
              <a:spLocks noChangeArrowheads="1"/>
            </p:cNvSpPr>
            <p:nvPr/>
          </p:nvSpPr>
          <p:spPr bwMode="auto">
            <a:xfrm>
              <a:off x="5691188" y="5768974"/>
              <a:ext cx="835025" cy="234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Rectangle 79"/>
            <p:cNvSpPr>
              <a:spLocks noChangeArrowheads="1"/>
            </p:cNvSpPr>
            <p:nvPr/>
          </p:nvSpPr>
          <p:spPr bwMode="auto">
            <a:xfrm>
              <a:off x="5691188" y="5768974"/>
              <a:ext cx="835025" cy="234950"/>
            </a:xfrm>
            <a:prstGeom prst="rect">
              <a:avLst/>
            </a:prstGeom>
            <a:noFill/>
            <a:ln w="12700" cap="flat">
              <a:solidFill>
                <a:srgbClr val="00956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Rectangle 80"/>
            <p:cNvSpPr>
              <a:spLocks noChangeArrowheads="1"/>
            </p:cNvSpPr>
            <p:nvPr/>
          </p:nvSpPr>
          <p:spPr bwMode="auto">
            <a:xfrm>
              <a:off x="5930900" y="5816599"/>
              <a:ext cx="425450" cy="187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*actor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1" name="Rectangle 81"/>
            <p:cNvSpPr>
              <a:spLocks noChangeArrowheads="1"/>
            </p:cNvSpPr>
            <p:nvPr/>
          </p:nvSpPr>
          <p:spPr bwMode="auto">
            <a:xfrm>
              <a:off x="5691188" y="5521324"/>
              <a:ext cx="835025" cy="234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Rectangle 82"/>
            <p:cNvSpPr>
              <a:spLocks noChangeArrowheads="1"/>
            </p:cNvSpPr>
            <p:nvPr/>
          </p:nvSpPr>
          <p:spPr bwMode="auto">
            <a:xfrm>
              <a:off x="5691188" y="5521324"/>
              <a:ext cx="835025" cy="234950"/>
            </a:xfrm>
            <a:prstGeom prst="rect">
              <a:avLst/>
            </a:prstGeom>
            <a:noFill/>
            <a:ln w="12700" cap="flat">
              <a:solidFill>
                <a:srgbClr val="00956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Rectangle 83"/>
            <p:cNvSpPr>
              <a:spLocks noChangeArrowheads="1"/>
            </p:cNvSpPr>
            <p:nvPr/>
          </p:nvSpPr>
          <p:spPr bwMode="auto">
            <a:xfrm>
              <a:off x="6003925" y="5568949"/>
              <a:ext cx="279400" cy="188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null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4" name="Rectangle 84"/>
            <p:cNvSpPr>
              <a:spLocks noChangeArrowheads="1"/>
            </p:cNvSpPr>
            <p:nvPr/>
          </p:nvSpPr>
          <p:spPr bwMode="auto">
            <a:xfrm>
              <a:off x="5810250" y="5240337"/>
              <a:ext cx="433388" cy="188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movie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" name="Rectangle 95"/>
            <p:cNvSpPr>
              <a:spLocks noChangeArrowheads="1"/>
            </p:cNvSpPr>
            <p:nvPr/>
          </p:nvSpPr>
          <p:spPr bwMode="auto">
            <a:xfrm>
              <a:off x="5692775" y="6003924"/>
              <a:ext cx="835025" cy="4968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96"/>
            <p:cNvSpPr>
              <a:spLocks noChangeArrowheads="1"/>
            </p:cNvSpPr>
            <p:nvPr/>
          </p:nvSpPr>
          <p:spPr bwMode="auto">
            <a:xfrm>
              <a:off x="5692775" y="6003924"/>
              <a:ext cx="835025" cy="496888"/>
            </a:xfrm>
            <a:prstGeom prst="rect">
              <a:avLst/>
            </a:prstGeom>
            <a:noFill/>
            <a:ln w="12700" cap="flat">
              <a:solidFill>
                <a:srgbClr val="00956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Rectangle 97"/>
            <p:cNvSpPr>
              <a:spLocks noChangeArrowheads="1"/>
            </p:cNvSpPr>
            <p:nvPr/>
          </p:nvSpPr>
          <p:spPr bwMode="auto">
            <a:xfrm>
              <a:off x="5802313" y="6099174"/>
              <a:ext cx="727075" cy="188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other data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8" name="Rectangle 98"/>
            <p:cNvSpPr>
              <a:spLocks noChangeArrowheads="1"/>
            </p:cNvSpPr>
            <p:nvPr/>
          </p:nvSpPr>
          <p:spPr bwMode="auto">
            <a:xfrm>
              <a:off x="5821363" y="6264274"/>
              <a:ext cx="646113" cy="188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members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9" name="Freeform 108"/>
            <p:cNvSpPr>
              <a:spLocks noEditPoints="1"/>
            </p:cNvSpPr>
            <p:nvPr/>
          </p:nvSpPr>
          <p:spPr bwMode="auto">
            <a:xfrm>
              <a:off x="5037138" y="5534024"/>
              <a:ext cx="479425" cy="146050"/>
            </a:xfrm>
            <a:custGeom>
              <a:avLst/>
              <a:gdLst>
                <a:gd name="T0" fmla="*/ 0 w 2320"/>
                <a:gd name="T1" fmla="*/ 703 h 703"/>
                <a:gd name="T2" fmla="*/ 1160 w 2320"/>
                <a:gd name="T3" fmla="*/ 703 h 703"/>
                <a:gd name="T4" fmla="*/ 1184 w 2320"/>
                <a:gd name="T5" fmla="*/ 679 h 703"/>
                <a:gd name="T6" fmla="*/ 1184 w 2320"/>
                <a:gd name="T7" fmla="*/ 260 h 703"/>
                <a:gd name="T8" fmla="*/ 1160 w 2320"/>
                <a:gd name="T9" fmla="*/ 284 h 703"/>
                <a:gd name="T10" fmla="*/ 2273 w 2320"/>
                <a:gd name="T11" fmla="*/ 284 h 703"/>
                <a:gd name="T12" fmla="*/ 2273 w 2320"/>
                <a:gd name="T13" fmla="*/ 236 h 703"/>
                <a:gd name="T14" fmla="*/ 1160 w 2320"/>
                <a:gd name="T15" fmla="*/ 236 h 703"/>
                <a:gd name="T16" fmla="*/ 1136 w 2320"/>
                <a:gd name="T17" fmla="*/ 260 h 703"/>
                <a:gd name="T18" fmla="*/ 1136 w 2320"/>
                <a:gd name="T19" fmla="*/ 679 h 703"/>
                <a:gd name="T20" fmla="*/ 1160 w 2320"/>
                <a:gd name="T21" fmla="*/ 655 h 703"/>
                <a:gd name="T22" fmla="*/ 0 w 2320"/>
                <a:gd name="T23" fmla="*/ 655 h 703"/>
                <a:gd name="T24" fmla="*/ 0 w 2320"/>
                <a:gd name="T25" fmla="*/ 703 h 703"/>
                <a:gd name="T26" fmla="*/ 1885 w 2320"/>
                <a:gd name="T27" fmla="*/ 515 h 703"/>
                <a:gd name="T28" fmla="*/ 2320 w 2320"/>
                <a:gd name="T29" fmla="*/ 260 h 703"/>
                <a:gd name="T30" fmla="*/ 1885 w 2320"/>
                <a:gd name="T31" fmla="*/ 6 h 703"/>
                <a:gd name="T32" fmla="*/ 1852 w 2320"/>
                <a:gd name="T33" fmla="*/ 15 h 703"/>
                <a:gd name="T34" fmla="*/ 1860 w 2320"/>
                <a:gd name="T35" fmla="*/ 48 h 703"/>
                <a:gd name="T36" fmla="*/ 2260 w 2320"/>
                <a:gd name="T37" fmla="*/ 281 h 703"/>
                <a:gd name="T38" fmla="*/ 2260 w 2320"/>
                <a:gd name="T39" fmla="*/ 240 h 703"/>
                <a:gd name="T40" fmla="*/ 1860 w 2320"/>
                <a:gd name="T41" fmla="*/ 473 h 703"/>
                <a:gd name="T42" fmla="*/ 1852 w 2320"/>
                <a:gd name="T43" fmla="*/ 506 h 703"/>
                <a:gd name="T44" fmla="*/ 1885 w 2320"/>
                <a:gd name="T45" fmla="*/ 515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20" h="703">
                  <a:moveTo>
                    <a:pt x="0" y="703"/>
                  </a:moveTo>
                  <a:lnTo>
                    <a:pt x="1160" y="703"/>
                  </a:lnTo>
                  <a:cubicBezTo>
                    <a:pt x="1173" y="703"/>
                    <a:pt x="1184" y="692"/>
                    <a:pt x="1184" y="679"/>
                  </a:cubicBezTo>
                  <a:lnTo>
                    <a:pt x="1184" y="260"/>
                  </a:lnTo>
                  <a:lnTo>
                    <a:pt x="1160" y="284"/>
                  </a:lnTo>
                  <a:lnTo>
                    <a:pt x="2273" y="284"/>
                  </a:lnTo>
                  <a:lnTo>
                    <a:pt x="2273" y="236"/>
                  </a:lnTo>
                  <a:lnTo>
                    <a:pt x="1160" y="236"/>
                  </a:lnTo>
                  <a:cubicBezTo>
                    <a:pt x="1147" y="236"/>
                    <a:pt x="1136" y="247"/>
                    <a:pt x="1136" y="260"/>
                  </a:cubicBezTo>
                  <a:lnTo>
                    <a:pt x="1136" y="679"/>
                  </a:lnTo>
                  <a:lnTo>
                    <a:pt x="1160" y="655"/>
                  </a:lnTo>
                  <a:lnTo>
                    <a:pt x="0" y="655"/>
                  </a:lnTo>
                  <a:lnTo>
                    <a:pt x="0" y="703"/>
                  </a:lnTo>
                  <a:close/>
                  <a:moveTo>
                    <a:pt x="1885" y="515"/>
                  </a:moveTo>
                  <a:lnTo>
                    <a:pt x="2320" y="260"/>
                  </a:lnTo>
                  <a:lnTo>
                    <a:pt x="1885" y="6"/>
                  </a:lnTo>
                  <a:cubicBezTo>
                    <a:pt x="1873" y="0"/>
                    <a:pt x="1858" y="4"/>
                    <a:pt x="1852" y="15"/>
                  </a:cubicBezTo>
                  <a:cubicBezTo>
                    <a:pt x="1845" y="26"/>
                    <a:pt x="1849" y="41"/>
                    <a:pt x="1860" y="48"/>
                  </a:cubicBezTo>
                  <a:lnTo>
                    <a:pt x="2260" y="281"/>
                  </a:lnTo>
                  <a:lnTo>
                    <a:pt x="2260" y="240"/>
                  </a:lnTo>
                  <a:lnTo>
                    <a:pt x="1860" y="473"/>
                  </a:lnTo>
                  <a:cubicBezTo>
                    <a:pt x="1849" y="480"/>
                    <a:pt x="1845" y="494"/>
                    <a:pt x="1852" y="506"/>
                  </a:cubicBezTo>
                  <a:cubicBezTo>
                    <a:pt x="1858" y="517"/>
                    <a:pt x="1873" y="521"/>
                    <a:pt x="1885" y="515"/>
                  </a:cubicBezTo>
                  <a:close/>
                </a:path>
              </a:pathLst>
            </a:custGeom>
            <a:solidFill>
              <a:srgbClr val="00CC98"/>
            </a:solidFill>
            <a:ln w="0" cap="flat">
              <a:solidFill>
                <a:srgbClr val="00CC98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Rectangle 109"/>
            <p:cNvSpPr>
              <a:spLocks noChangeArrowheads="1"/>
            </p:cNvSpPr>
            <p:nvPr/>
          </p:nvSpPr>
          <p:spPr bwMode="auto">
            <a:xfrm>
              <a:off x="4749103" y="5540374"/>
              <a:ext cx="277813" cy="21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. . .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457200" y="77978"/>
            <a:ext cx="8505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Example: How do we delete the entire linked without memory leak?</a:t>
            </a:r>
            <a:endParaRPr lang="en-US" dirty="0"/>
          </a:p>
        </p:txBody>
      </p:sp>
      <p:sp>
        <p:nvSpPr>
          <p:cNvPr id="154" name="Rectangle 24"/>
          <p:cNvSpPr>
            <a:spLocks noChangeArrowheads="1"/>
          </p:cNvSpPr>
          <p:nvPr/>
        </p:nvSpPr>
        <p:spPr bwMode="auto">
          <a:xfrm>
            <a:off x="1723025" y="3416467"/>
            <a:ext cx="371475" cy="18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actor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7" name="Rectangle 27"/>
          <p:cNvSpPr>
            <a:spLocks noChangeArrowheads="1"/>
          </p:cNvSpPr>
          <p:nvPr/>
        </p:nvSpPr>
        <p:spPr bwMode="auto">
          <a:xfrm>
            <a:off x="1227224" y="1053431"/>
            <a:ext cx="44370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temp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8" name="Rectangle 27"/>
          <p:cNvSpPr>
            <a:spLocks noChangeArrowheads="1"/>
          </p:cNvSpPr>
          <p:nvPr/>
        </p:nvSpPr>
        <p:spPr bwMode="auto">
          <a:xfrm>
            <a:off x="3074365" y="2225800"/>
            <a:ext cx="44370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temp2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1" name="Rectangle 27"/>
          <p:cNvSpPr>
            <a:spLocks noChangeArrowheads="1"/>
          </p:cNvSpPr>
          <p:nvPr/>
        </p:nvSpPr>
        <p:spPr bwMode="auto">
          <a:xfrm>
            <a:off x="1250779" y="1295400"/>
            <a:ext cx="44370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list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2352075" y="2180304"/>
            <a:ext cx="5261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2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actor</a:t>
            </a:r>
            <a:endParaRPr lang="en-US" sz="1200" dirty="0"/>
          </a:p>
        </p:txBody>
      </p:sp>
      <p:sp>
        <p:nvSpPr>
          <p:cNvPr id="116" name="Rectangle 27"/>
          <p:cNvSpPr>
            <a:spLocks noChangeArrowheads="1"/>
          </p:cNvSpPr>
          <p:nvPr/>
        </p:nvSpPr>
        <p:spPr bwMode="auto">
          <a:xfrm>
            <a:off x="716613" y="5402847"/>
            <a:ext cx="65912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 err="1">
                <a:solidFill>
                  <a:srgbClr val="000000"/>
                </a:solidFill>
              </a:rPr>
              <a:t>n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ew_list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4353" y="4803758"/>
            <a:ext cx="4961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If a new list is created and then need to be deleted:</a:t>
            </a:r>
            <a:endParaRPr lang="en-US" sz="1800" dirty="0"/>
          </a:p>
        </p:txBody>
      </p:sp>
      <p:grpSp>
        <p:nvGrpSpPr>
          <p:cNvPr id="38" name="Group 37"/>
          <p:cNvGrpSpPr/>
          <p:nvPr/>
        </p:nvGrpSpPr>
        <p:grpSpPr>
          <a:xfrm>
            <a:off x="2608887" y="2499717"/>
            <a:ext cx="4679806" cy="2259438"/>
            <a:chOff x="2209800" y="2575917"/>
            <a:chExt cx="4679806" cy="2259438"/>
          </a:xfrm>
        </p:grpSpPr>
        <p:sp>
          <p:nvSpPr>
            <p:cNvPr id="23" name="TextBox 22"/>
            <p:cNvSpPr txBox="1"/>
            <p:nvPr/>
          </p:nvSpPr>
          <p:spPr>
            <a:xfrm>
              <a:off x="2223896" y="257591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C00000"/>
                  </a:solidFill>
                </a:rPr>
                <a:t>*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4135395" y="2578099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C00000"/>
                  </a:solidFill>
                </a:rPr>
                <a:t>*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6615172" y="2581474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C00000"/>
                  </a:solidFill>
                </a:rPr>
                <a:t>*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2209800" y="355927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C00000"/>
                  </a:solidFill>
                </a:rPr>
                <a:t>*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6600122" y="3550994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C00000"/>
                  </a:solidFill>
                </a:rPr>
                <a:t>*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6600122" y="452757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C00000"/>
                  </a:solidFill>
                </a:rPr>
                <a:t>*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111970" y="3696737"/>
            <a:ext cx="17865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Read Text 3.3.5 on Memory leak detection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82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8" presetClass="emph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22222E-6 L 0.21024 0.02292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03" y="1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0 L 0.21059 -0.01111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21" y="-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000"/>
                            </p:stCondLst>
                            <p:childTnLst>
                              <p:par>
                                <p:cTn id="107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/>
      <p:bldP spid="37" grpId="0" animBg="1"/>
      <p:bldP spid="115" grpId="0" animBg="1"/>
      <p:bldP spid="154" grpId="0"/>
      <p:bldP spid="154" grpId="1"/>
      <p:bldP spid="157" grpId="0"/>
      <p:bldP spid="157" grpId="1"/>
      <p:bldP spid="158" grpId="0"/>
      <p:bldP spid="158" grpId="1"/>
      <p:bldP spid="161" grpId="0"/>
      <p:bldP spid="162" grpId="0"/>
      <p:bldP spid="116" grpId="0"/>
      <p:bldP spid="116" grpId="1"/>
      <p:bldP spid="2" grpId="0"/>
      <p:bldP spid="10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565150" y="117475"/>
            <a:ext cx="8062913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  <a:cs typeface="Times New Roman" pitchFamily="18" charset="0"/>
              </a:rPr>
              <a:t>Garbage Collection in Java, C++ and C#</a:t>
            </a:r>
            <a:endParaRPr lang="en-US" sz="3400" b="1">
              <a:solidFill>
                <a:schemeClr val="accent2"/>
              </a:solidFill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04800" y="857250"/>
            <a:ext cx="8610600" cy="5830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6744" tIns="48372" rIns="96744" bIns="48372">
            <a:spAutoFit/>
          </a:bodyPr>
          <a:lstStyle/>
          <a:p>
            <a:pPr marL="342900" indent="-276225" defTabSz="966788">
              <a:tabLst>
                <a:tab pos="800100" algn="l"/>
              </a:tabLst>
            </a:pPr>
            <a:r>
              <a:rPr lang="en-US" sz="2500" dirty="0">
                <a:solidFill>
                  <a:srgbClr val="0070C0"/>
                </a:solidFill>
                <a:cs typeface="Times New Roman" pitchFamily="18" charset="0"/>
              </a:rPr>
              <a:t>Java</a:t>
            </a:r>
            <a:r>
              <a:rPr lang="en-US" sz="2500" dirty="0">
                <a:cs typeface="Times New Roman" pitchFamily="18" charset="0"/>
              </a:rPr>
              <a:t>: </a:t>
            </a:r>
            <a:r>
              <a:rPr lang="en-US" sz="2500" dirty="0" smtClean="0">
                <a:cs typeface="Times New Roman" pitchFamily="18" charset="0"/>
              </a:rPr>
              <a:t>Automatic </a:t>
            </a:r>
            <a:r>
              <a:rPr lang="en-US" sz="2500" dirty="0">
                <a:cs typeface="Times New Roman" pitchFamily="18" charset="0"/>
              </a:rPr>
              <a:t>garbage collection is used, which is implemented by a </a:t>
            </a:r>
            <a:r>
              <a:rPr lang="en-US" sz="2500" dirty="0">
                <a:solidFill>
                  <a:srgbClr val="C00000"/>
                </a:solidFill>
                <a:cs typeface="Times New Roman" pitchFamily="18" charset="0"/>
              </a:rPr>
              <a:t>reference counter </a:t>
            </a:r>
            <a:r>
              <a:rPr lang="en-US" sz="2500" dirty="0">
                <a:cs typeface="Times New Roman" pitchFamily="18" charset="0"/>
              </a:rPr>
              <a:t>in each object. A zero-value implies zero-reference and thus can be garbage collected</a:t>
            </a:r>
            <a:r>
              <a:rPr lang="en-US" sz="2500" dirty="0" smtClean="0">
                <a:cs typeface="Times New Roman" pitchFamily="18" charset="0"/>
              </a:rPr>
              <a:t>. </a:t>
            </a:r>
            <a:br>
              <a:rPr lang="en-US" sz="2500" dirty="0" smtClean="0">
                <a:cs typeface="Times New Roman" pitchFamily="18" charset="0"/>
              </a:rPr>
            </a:br>
            <a:r>
              <a:rPr lang="en-US" sz="2500" dirty="0" smtClean="0">
                <a:cs typeface="Times New Roman" pitchFamily="18" charset="0"/>
              </a:rPr>
              <a:t>Analogy: </a:t>
            </a:r>
            <a:r>
              <a:rPr lang="en-US" sz="2500" dirty="0" smtClean="0">
                <a:solidFill>
                  <a:schemeClr val="accent5">
                    <a:lumMod val="50000"/>
                  </a:schemeClr>
                </a:solidFill>
                <a:cs typeface="Times New Roman" pitchFamily="18" charset="0"/>
              </a:rPr>
              <a:t>How many people have your email address?</a:t>
            </a:r>
            <a:endParaRPr lang="en-US" sz="2500" dirty="0">
              <a:solidFill>
                <a:schemeClr val="accent5">
                  <a:lumMod val="50000"/>
                </a:schemeClr>
              </a:solidFill>
              <a:cs typeface="Times New Roman" pitchFamily="18" charset="0"/>
            </a:endParaRPr>
          </a:p>
          <a:p>
            <a:pPr marL="342900" indent="-276225" algn="just" defTabSz="966788">
              <a:tabLst>
                <a:tab pos="800100" algn="l"/>
              </a:tabLst>
            </a:pPr>
            <a:r>
              <a:rPr lang="en-US" sz="2500" dirty="0">
                <a:cs typeface="Times New Roman" pitchFamily="18" charset="0"/>
              </a:rPr>
              <a:t>+	Programmers don't need to deal with memory management</a:t>
            </a:r>
          </a:p>
          <a:p>
            <a:pPr marL="342900" indent="-276225" algn="just" defTabSz="966788">
              <a:tabLst>
                <a:tab pos="800100" algn="l"/>
              </a:tabLst>
            </a:pPr>
            <a:r>
              <a:rPr lang="en-US" sz="2500" dirty="0">
                <a:cs typeface="Times New Roman" pitchFamily="18" charset="0"/>
              </a:rPr>
              <a:t>-	Automatic garbage collection may not run too often. Then it may come too late or at wrong time. Bad for real time system</a:t>
            </a:r>
          </a:p>
          <a:p>
            <a:pPr marL="342900" indent="-276225" algn="just" defTabSz="966788">
              <a:lnSpc>
                <a:spcPct val="130000"/>
              </a:lnSpc>
              <a:tabLst>
                <a:tab pos="800100" algn="l"/>
              </a:tabLst>
            </a:pPr>
            <a:r>
              <a:rPr lang="en-US" sz="2500" dirty="0">
                <a:solidFill>
                  <a:srgbClr val="0070C0"/>
                </a:solidFill>
                <a:cs typeface="Times New Roman" pitchFamily="18" charset="0"/>
              </a:rPr>
              <a:t>C</a:t>
            </a:r>
            <a:r>
              <a:rPr lang="en-US" sz="2500" dirty="0" smtClean="0">
                <a:solidFill>
                  <a:srgbClr val="0070C0"/>
                </a:solidFill>
                <a:cs typeface="Times New Roman" pitchFamily="18" charset="0"/>
              </a:rPr>
              <a:t>++</a:t>
            </a:r>
            <a:r>
              <a:rPr lang="en-US" sz="2500" dirty="0" smtClean="0">
                <a:cs typeface="Times New Roman" pitchFamily="18" charset="0"/>
              </a:rPr>
              <a:t>: </a:t>
            </a:r>
            <a:r>
              <a:rPr lang="en-US" sz="2500" dirty="0">
                <a:cs typeface="Times New Roman" pitchFamily="18" charset="0"/>
              </a:rPr>
              <a:t>programmers must correctly decide when to delete an object</a:t>
            </a:r>
          </a:p>
          <a:p>
            <a:pPr marL="342900" indent="-276225" algn="just" defTabSz="966788">
              <a:buFontTx/>
              <a:buChar char="•"/>
              <a:tabLst>
                <a:tab pos="800100" algn="l"/>
              </a:tabLst>
            </a:pPr>
            <a:r>
              <a:rPr lang="en-US" sz="2500" dirty="0">
                <a:cs typeface="Times New Roman" pitchFamily="18" charset="0"/>
              </a:rPr>
              <a:t>Memory leakage: if a programmer forgets to delete unused </a:t>
            </a:r>
            <a:r>
              <a:rPr lang="en-US" sz="2500" dirty="0" smtClean="0">
                <a:cs typeface="Times New Roman" pitchFamily="18" charset="0"/>
              </a:rPr>
              <a:t>objects, </a:t>
            </a:r>
            <a:r>
              <a:rPr lang="en-US" sz="2500" dirty="0">
                <a:cs typeface="Times New Roman" pitchFamily="18" charset="0"/>
              </a:rPr>
              <a:t>the program will eventually run out of memory.</a:t>
            </a:r>
          </a:p>
          <a:p>
            <a:pPr marL="342900" indent="-276225" algn="just" defTabSz="966788">
              <a:buFontTx/>
              <a:buChar char="•"/>
              <a:tabLst>
                <a:tab pos="800100" algn="l"/>
              </a:tabLst>
            </a:pPr>
            <a:r>
              <a:rPr lang="en-US" sz="2500" dirty="0">
                <a:cs typeface="Times New Roman" pitchFamily="18" charset="0"/>
              </a:rPr>
              <a:t>Dangling reference: Try to access an object that has been deleted or go out of scope.</a:t>
            </a:r>
          </a:p>
          <a:p>
            <a:pPr marL="342900" indent="-276225" algn="just" defTabSz="966788">
              <a:lnSpc>
                <a:spcPct val="130000"/>
              </a:lnSpc>
              <a:tabLst>
                <a:tab pos="800100" algn="l"/>
              </a:tabLst>
            </a:pPr>
            <a:r>
              <a:rPr lang="en-US" sz="2500" dirty="0">
                <a:solidFill>
                  <a:srgbClr val="0070C0"/>
                </a:solidFill>
                <a:cs typeface="Times New Roman" pitchFamily="18" charset="0"/>
              </a:rPr>
              <a:t>C#</a:t>
            </a:r>
            <a:r>
              <a:rPr lang="en-US" sz="2500" dirty="0">
                <a:cs typeface="Times New Roman" pitchFamily="18" charset="0"/>
              </a:rPr>
              <a:t>: </a:t>
            </a:r>
            <a:r>
              <a:rPr lang="en-US" sz="2500" dirty="0" smtClean="0">
                <a:cs typeface="Times New Roman" pitchFamily="18" charset="0"/>
              </a:rPr>
              <a:t>Automatic </a:t>
            </a:r>
            <a:r>
              <a:rPr lang="en-US" sz="2500" dirty="0">
                <a:cs typeface="Times New Roman" pitchFamily="18" charset="0"/>
              </a:rPr>
              <a:t>garbage collection or explicit deletion/destructor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ChangeArrowheads="1"/>
          </p:cNvSpPr>
          <p:nvPr/>
        </p:nvSpPr>
        <p:spPr bwMode="auto">
          <a:xfrm>
            <a:off x="1219200" y="666335"/>
            <a:ext cx="7162800" cy="619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6744" tIns="48372" rIns="96744" bIns="48372">
            <a:spAutoFit/>
          </a:bodyPr>
          <a:lstStyle/>
          <a:p>
            <a:pPr marL="366713" indent="-366713" defTabSz="966788">
              <a:lnSpc>
                <a:spcPct val="11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cs typeface="Times New Roman" pitchFamily="18" charset="0"/>
              </a:rPr>
              <a:t>Principles and features of object orientation</a:t>
            </a:r>
            <a:endParaRPr lang="en-GB" dirty="0">
              <a:solidFill>
                <a:schemeClr val="bg1">
                  <a:lumMod val="65000"/>
                </a:schemeClr>
              </a:solidFill>
              <a:cs typeface="Times New Roman" pitchFamily="18" charset="0"/>
            </a:endParaRPr>
          </a:p>
          <a:p>
            <a:pPr marL="366713" indent="-366713" defTabSz="966788">
              <a:lnSpc>
                <a:spcPct val="110000"/>
              </a:lnSpc>
              <a:buFont typeface="Wingdings" pitchFamily="2" charset="2"/>
              <a:buChar char="§"/>
            </a:pPr>
            <a:r>
              <a:rPr lang="en-GB" dirty="0" smtClean="0">
                <a:solidFill>
                  <a:schemeClr val="bg1">
                    <a:lumMod val="65000"/>
                  </a:schemeClr>
                </a:solidFill>
                <a:cs typeface="Times New Roman" pitchFamily="18" charset="0"/>
              </a:rPr>
              <a:t>Class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cs typeface="Times New Roman" pitchFamily="18" charset="0"/>
              </a:rPr>
              <a:t>composition and definition</a:t>
            </a:r>
          </a:p>
          <a:p>
            <a:pPr marL="844550" lvl="1" indent="-357188" defTabSz="966788">
              <a:lnSpc>
                <a:spcPct val="110000"/>
              </a:lnSpc>
              <a:buFontTx/>
              <a:buChar char="•"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  <a:cs typeface="Times New Roman" pitchFamily="18" charset="0"/>
              </a:rPr>
              <a:t>information hiding: public, protected and private </a:t>
            </a:r>
          </a:p>
          <a:p>
            <a:pPr marL="366713" indent="-366713" defTabSz="966788">
              <a:lnSpc>
                <a:spcPct val="11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cs typeface="Times New Roman" pitchFamily="18" charset="0"/>
              </a:rPr>
              <a:t>Scope Resolution Operator </a:t>
            </a:r>
          </a:p>
          <a:p>
            <a:pPr marL="844550" lvl="1" indent="-357188" defTabSz="966788">
              <a:lnSpc>
                <a:spcPct val="110000"/>
              </a:lnSpc>
              <a:buFontTx/>
              <a:buChar char="•"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  <a:cs typeface="Times New Roman" pitchFamily="18" charset="0"/>
              </a:rPr>
              <a:t>Queue class example and time class example</a:t>
            </a:r>
          </a:p>
          <a:p>
            <a:pPr marL="366713" indent="-366713" defTabSz="966788">
              <a:lnSpc>
                <a:spcPct val="110000"/>
              </a:lnSpc>
              <a:buFont typeface="Wingdings" pitchFamily="2" charset="2"/>
              <a:buChar char="§"/>
            </a:pPr>
            <a:r>
              <a:rPr lang="en-GB" dirty="0">
                <a:solidFill>
                  <a:srgbClr val="0033CC"/>
                </a:solidFill>
                <a:cs typeface="Times New Roman" pitchFamily="18" charset="0"/>
              </a:rPr>
              <a:t>Memory management (static, stack, and </a:t>
            </a:r>
            <a:r>
              <a:rPr lang="en-GB" dirty="0" smtClean="0">
                <a:solidFill>
                  <a:srgbClr val="0033CC"/>
                </a:solidFill>
                <a:cs typeface="Times New Roman" pitchFamily="18" charset="0"/>
              </a:rPr>
              <a:t>heap)</a:t>
            </a:r>
          </a:p>
          <a:p>
            <a:pPr marL="366713" indent="-366713" defTabSz="966788">
              <a:lnSpc>
                <a:spcPct val="110000"/>
              </a:lnSpc>
              <a:buFont typeface="Wingdings" pitchFamily="2" charset="2"/>
              <a:buChar char="§"/>
            </a:pPr>
            <a:r>
              <a:rPr lang="en-GB" dirty="0">
                <a:cs typeface="Times New Roman" pitchFamily="18" charset="0"/>
              </a:rPr>
              <a:t>Garbage </a:t>
            </a:r>
            <a:r>
              <a:rPr lang="en-GB" dirty="0" smtClean="0">
                <a:cs typeface="Times New Roman" pitchFamily="18" charset="0"/>
              </a:rPr>
              <a:t>collection</a:t>
            </a:r>
            <a:r>
              <a:rPr lang="en-GB" dirty="0">
                <a:cs typeface="Times New Roman" pitchFamily="18" charset="0"/>
              </a:rPr>
              <a:t>, </a:t>
            </a:r>
            <a:r>
              <a:rPr lang="en-GB" dirty="0" smtClean="0">
                <a:cs typeface="Times New Roman" pitchFamily="18" charset="0"/>
              </a:rPr>
              <a:t>constructor</a:t>
            </a:r>
            <a:r>
              <a:rPr lang="en-GB">
                <a:cs typeface="Times New Roman" pitchFamily="18" charset="0"/>
              </a:rPr>
              <a:t>, </a:t>
            </a:r>
            <a:r>
              <a:rPr lang="en-GB" smtClean="0">
                <a:cs typeface="Times New Roman" pitchFamily="18" charset="0"/>
              </a:rPr>
              <a:t>and destructor</a:t>
            </a:r>
            <a:endParaRPr lang="en-GB" dirty="0">
              <a:cs typeface="Times New Roman" pitchFamily="18" charset="0"/>
            </a:endParaRPr>
          </a:p>
          <a:p>
            <a:pPr marL="366713" indent="-366713" defTabSz="966788">
              <a:lnSpc>
                <a:spcPct val="110000"/>
              </a:lnSpc>
              <a:buFont typeface="Wingdings" pitchFamily="2" charset="2"/>
              <a:buChar char="§"/>
            </a:pPr>
            <a:r>
              <a:rPr lang="en-GB" dirty="0">
                <a:cs typeface="Times New Roman" pitchFamily="18" charset="0"/>
              </a:rPr>
              <a:t>Inheritance and multiple inheritance</a:t>
            </a:r>
          </a:p>
          <a:p>
            <a:pPr marL="844550" lvl="1" indent="-357188" defTabSz="966788">
              <a:lnSpc>
                <a:spcPct val="110000"/>
              </a:lnSpc>
              <a:buFontTx/>
              <a:buChar char="•"/>
            </a:pPr>
            <a:r>
              <a:rPr lang="en-GB" dirty="0">
                <a:cs typeface="Times New Roman" pitchFamily="18" charset="0"/>
              </a:rPr>
              <a:t>Derived </a:t>
            </a:r>
            <a:r>
              <a:rPr lang="en-GB" dirty="0" err="1">
                <a:cs typeface="Times New Roman" pitchFamily="18" charset="0"/>
              </a:rPr>
              <a:t>PriQueue</a:t>
            </a:r>
            <a:r>
              <a:rPr lang="en-GB" dirty="0">
                <a:cs typeface="Times New Roman" pitchFamily="18" charset="0"/>
              </a:rPr>
              <a:t> class from a Queue class</a:t>
            </a:r>
          </a:p>
          <a:p>
            <a:pPr marL="366713" indent="-366713" defTabSz="966788">
              <a:lnSpc>
                <a:spcPct val="110000"/>
              </a:lnSpc>
              <a:buFont typeface="Wingdings" pitchFamily="2" charset="2"/>
              <a:buChar char="§"/>
            </a:pPr>
            <a:r>
              <a:rPr lang="en-GB" dirty="0">
                <a:cs typeface="Times New Roman" pitchFamily="18" charset="0"/>
              </a:rPr>
              <a:t>Hierarchy and polymorphism</a:t>
            </a:r>
          </a:p>
          <a:p>
            <a:pPr marL="844550" lvl="1" indent="-357188" defTabSz="966788">
              <a:lnSpc>
                <a:spcPct val="110000"/>
              </a:lnSpc>
              <a:buFontTx/>
              <a:buChar char="•"/>
            </a:pPr>
            <a:r>
              <a:rPr lang="en-GB" dirty="0">
                <a:cs typeface="Times New Roman" pitchFamily="18" charset="0"/>
              </a:rPr>
              <a:t>Publication and Personnel examples</a:t>
            </a:r>
          </a:p>
          <a:p>
            <a:pPr marL="366713" indent="-366713" defTabSz="966788">
              <a:lnSpc>
                <a:spcPct val="110000"/>
              </a:lnSpc>
              <a:buFont typeface="Wingdings" pitchFamily="2" charset="2"/>
              <a:buChar char="§"/>
            </a:pPr>
            <a:r>
              <a:rPr lang="en-GB" dirty="0">
                <a:cs typeface="Times New Roman" pitchFamily="18" charset="0"/>
              </a:rPr>
              <a:t>Inheritance vs. Containment</a:t>
            </a:r>
          </a:p>
          <a:p>
            <a:pPr marL="366713" indent="-366713" defTabSz="966788">
              <a:lnSpc>
                <a:spcPct val="110000"/>
              </a:lnSpc>
              <a:buFont typeface="Wingdings" pitchFamily="2" charset="2"/>
              <a:buChar char="§"/>
            </a:pPr>
            <a:r>
              <a:rPr lang="en-GB" dirty="0">
                <a:cs typeface="Times New Roman" pitchFamily="18" charset="0"/>
              </a:rPr>
              <a:t>File operations</a:t>
            </a:r>
          </a:p>
          <a:p>
            <a:pPr marL="366713" indent="-366713" defTabSz="966788">
              <a:lnSpc>
                <a:spcPct val="110000"/>
              </a:lnSpc>
              <a:buFont typeface="Wingdings" pitchFamily="2" charset="2"/>
              <a:buChar char="§"/>
            </a:pPr>
            <a:r>
              <a:rPr lang="en-GB" dirty="0">
                <a:cs typeface="Times New Roman" pitchFamily="18" charset="0"/>
              </a:rPr>
              <a:t>Exception handling</a:t>
            </a:r>
          </a:p>
          <a:p>
            <a:pPr marL="366713" indent="-366713" defTabSz="966788">
              <a:lnSpc>
                <a:spcPct val="110000"/>
              </a:lnSpc>
              <a:buFont typeface="Wingdings" pitchFamily="2" charset="2"/>
              <a:buChar char="§"/>
            </a:pPr>
            <a:r>
              <a:rPr lang="en-GB" dirty="0">
                <a:cs typeface="Times New Roman" pitchFamily="18" charset="0"/>
              </a:rPr>
              <a:t>Summary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71513" y="76200"/>
            <a:ext cx="7796212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 dirty="0" smtClean="0">
                <a:solidFill>
                  <a:schemeClr val="accent2"/>
                </a:solidFill>
                <a:cs typeface="Times New Roman" pitchFamily="18" charset="0"/>
              </a:rPr>
              <a:t>Chapter Outline</a:t>
            </a:r>
            <a:endParaRPr lang="en-US" sz="3400" b="1" dirty="0">
              <a:solidFill>
                <a:schemeClr val="accent2"/>
              </a:solidFill>
            </a:endParaRPr>
          </a:p>
        </p:txBody>
      </p:sp>
      <p:sp>
        <p:nvSpPr>
          <p:cNvPr id="2" name="Right Arrow 1"/>
          <p:cNvSpPr/>
          <p:nvPr/>
        </p:nvSpPr>
        <p:spPr bwMode="auto">
          <a:xfrm>
            <a:off x="823913" y="2667000"/>
            <a:ext cx="395287" cy="45720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12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8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8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78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8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8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78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565150" y="80963"/>
            <a:ext cx="8062913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  <a:cs typeface="Times New Roman" pitchFamily="18" charset="0"/>
              </a:rPr>
              <a:t>Memory Management in Languages</a:t>
            </a:r>
            <a:endParaRPr lang="en-US" sz="3400" b="1">
              <a:solidFill>
                <a:schemeClr val="accent2"/>
              </a:solidFill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596900" y="609600"/>
            <a:ext cx="8089900" cy="625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44" tIns="48372" rIns="96744" bIns="48372">
            <a:spAutoFit/>
          </a:bodyPr>
          <a:lstStyle/>
          <a:p>
            <a:pPr marL="342900" indent="-276225" algn="just" defTabSz="966788">
              <a:tabLst>
                <a:tab pos="1449388" algn="l"/>
              </a:tabLst>
            </a:pPr>
            <a:r>
              <a:rPr lang="en-US" sz="2500" dirty="0">
                <a:cs typeface="Times New Roman" pitchFamily="18" charset="0"/>
              </a:rPr>
              <a:t>Operating </a:t>
            </a:r>
            <a:r>
              <a:rPr lang="en-US" sz="2500" dirty="0" smtClean="0">
                <a:cs typeface="Times New Roman" pitchFamily="18" charset="0"/>
              </a:rPr>
              <a:t>system’s </a:t>
            </a:r>
            <a:r>
              <a:rPr lang="en-US" sz="2500" dirty="0">
                <a:cs typeface="Times New Roman" pitchFamily="18" charset="0"/>
              </a:rPr>
              <a:t>memory management: </a:t>
            </a:r>
            <a:r>
              <a:rPr lang="en-US" sz="2500" dirty="0" smtClean="0">
                <a:cs typeface="Times New Roman" pitchFamily="18" charset="0"/>
              </a:rPr>
              <a:t>allocates </a:t>
            </a:r>
            <a:r>
              <a:rPr lang="en-US" sz="2500" dirty="0">
                <a:cs typeface="Times New Roman" pitchFamily="18" charset="0"/>
              </a:rPr>
              <a:t>a piece of memory to each task </a:t>
            </a:r>
            <a:r>
              <a:rPr lang="en-US" sz="2500" dirty="0" smtClean="0">
                <a:cs typeface="Times New Roman" pitchFamily="18" charset="0"/>
              </a:rPr>
              <a:t>(program).</a:t>
            </a:r>
          </a:p>
          <a:p>
            <a:pPr marL="342900" indent="-276225" defTabSz="966788">
              <a:tabLst>
                <a:tab pos="1449388" algn="l"/>
              </a:tabLst>
            </a:pPr>
            <a:r>
              <a:rPr lang="en-US" sz="2500" dirty="0" smtClean="0">
                <a:cs typeface="Times New Roman" pitchFamily="18" charset="0"/>
              </a:rPr>
              <a:t>	The </a:t>
            </a:r>
            <a:r>
              <a:rPr lang="en-US" sz="2500" dirty="0">
                <a:cs typeface="Times New Roman" pitchFamily="18" charset="0"/>
              </a:rPr>
              <a:t>memory allocated to a program	 </a:t>
            </a:r>
            <a:br>
              <a:rPr lang="en-US" sz="2500" dirty="0">
                <a:cs typeface="Times New Roman" pitchFamily="18" charset="0"/>
              </a:rPr>
            </a:br>
            <a:r>
              <a:rPr lang="en-US" sz="2500" dirty="0">
                <a:cs typeface="Times New Roman" pitchFamily="18" charset="0"/>
              </a:rPr>
              <a:t>is </a:t>
            </a:r>
            <a:r>
              <a:rPr lang="en-US" sz="2500" dirty="0" smtClean="0">
                <a:cs typeface="Times New Roman" pitchFamily="18" charset="0"/>
              </a:rPr>
              <a:t>further divided </a:t>
            </a:r>
            <a:r>
              <a:rPr lang="en-US" sz="2500" dirty="0">
                <a:cs typeface="Times New Roman" pitchFamily="18" charset="0"/>
              </a:rPr>
              <a:t>into three areas:</a:t>
            </a:r>
          </a:p>
          <a:p>
            <a:pPr marL="342900" indent="-276225" algn="just" defTabSz="966788">
              <a:buFontTx/>
              <a:buChar char="•"/>
              <a:tabLst>
                <a:tab pos="1449388" algn="l"/>
              </a:tabLst>
            </a:pPr>
            <a:r>
              <a:rPr lang="en-US" sz="2500" b="1" dirty="0">
                <a:cs typeface="Times New Roman" pitchFamily="18" charset="0"/>
              </a:rPr>
              <a:t>Static memory</a:t>
            </a:r>
          </a:p>
          <a:p>
            <a:pPr marL="342900" indent="-276225" algn="just" defTabSz="966788">
              <a:buFontTx/>
              <a:buChar char="•"/>
              <a:tabLst>
                <a:tab pos="1449388" algn="l"/>
              </a:tabLst>
            </a:pPr>
            <a:r>
              <a:rPr lang="en-US" sz="2500" b="1" dirty="0">
                <a:cs typeface="Times New Roman" pitchFamily="18" charset="0"/>
              </a:rPr>
              <a:t>Stack</a:t>
            </a:r>
          </a:p>
          <a:p>
            <a:pPr marL="342900" indent="-276225" algn="just" defTabSz="966788">
              <a:buFontTx/>
              <a:buChar char="•"/>
              <a:tabLst>
                <a:tab pos="1449388" algn="l"/>
              </a:tabLst>
            </a:pPr>
            <a:r>
              <a:rPr lang="en-US" sz="2500" b="1" dirty="0">
                <a:cs typeface="Times New Roman" pitchFamily="18" charset="0"/>
              </a:rPr>
              <a:t>Heap</a:t>
            </a:r>
          </a:p>
          <a:p>
            <a:pPr marL="342900" indent="-276225" algn="just" defTabSz="966788">
              <a:tabLst>
                <a:tab pos="1449388" algn="l"/>
              </a:tabLst>
            </a:pPr>
            <a:r>
              <a:rPr lang="en-US" sz="2500" dirty="0">
                <a:cs typeface="Times New Roman" pitchFamily="18" charset="0"/>
              </a:rPr>
              <a:t>The programmer can choose where to obtain memory. In </a:t>
            </a:r>
            <a:r>
              <a:rPr lang="en-US" sz="2500" dirty="0" smtClean="0">
                <a:cs typeface="Times New Roman" pitchFamily="18" charset="0"/>
              </a:rPr>
              <a:t>both C and C</a:t>
            </a:r>
            <a:r>
              <a:rPr lang="en-US" sz="2500" dirty="0">
                <a:cs typeface="Times New Roman" pitchFamily="18" charset="0"/>
              </a:rPr>
              <a:t>++:</a:t>
            </a:r>
          </a:p>
          <a:p>
            <a:pPr marL="342900" indent="-276225" algn="just" defTabSz="966788">
              <a:buFontTx/>
              <a:buChar char="•"/>
              <a:tabLst>
                <a:tab pos="1449388" algn="l"/>
              </a:tabLst>
            </a:pPr>
            <a:r>
              <a:rPr lang="en-US" sz="2500" dirty="0">
                <a:cs typeface="Times New Roman" pitchFamily="18" charset="0"/>
              </a:rPr>
              <a:t>All global </a:t>
            </a:r>
            <a:r>
              <a:rPr lang="en-US" sz="2500" dirty="0" smtClean="0">
                <a:cs typeface="Times New Roman" pitchFamily="18" charset="0"/>
              </a:rPr>
              <a:t>variables (variables </a:t>
            </a:r>
            <a:r>
              <a:rPr lang="en-US" sz="2500" dirty="0">
                <a:cs typeface="Times New Roman" pitchFamily="18" charset="0"/>
              </a:rPr>
              <a:t>outside </a:t>
            </a:r>
            <a:r>
              <a:rPr lang="en-US" sz="2500" dirty="0" smtClean="0">
                <a:cs typeface="Times New Roman" pitchFamily="18" charset="0"/>
              </a:rPr>
              <a:t>any classes or  functions) AND all </a:t>
            </a:r>
            <a:r>
              <a:rPr lang="en-US" sz="2500" i="1" dirty="0" smtClean="0">
                <a:cs typeface="Times New Roman" pitchFamily="18" charset="0"/>
              </a:rPr>
              <a:t>static</a:t>
            </a:r>
            <a:r>
              <a:rPr lang="en-US" sz="2500" dirty="0" smtClean="0">
                <a:cs typeface="Times New Roman" pitchFamily="18" charset="0"/>
              </a:rPr>
              <a:t> </a:t>
            </a:r>
            <a:r>
              <a:rPr lang="en-US" sz="2500" dirty="0">
                <a:cs typeface="Times New Roman" pitchFamily="18" charset="0"/>
              </a:rPr>
              <a:t>local variables in </a:t>
            </a:r>
            <a:r>
              <a:rPr lang="en-US" sz="2500" dirty="0" smtClean="0">
                <a:cs typeface="Times New Roman" pitchFamily="18" charset="0"/>
              </a:rPr>
              <a:t>classes or functions </a:t>
            </a:r>
            <a:r>
              <a:rPr lang="en-US" sz="2500" dirty="0">
                <a:cs typeface="Times New Roman" pitchFamily="18" charset="0"/>
              </a:rPr>
              <a:t>obtain memory from </a:t>
            </a:r>
            <a:r>
              <a:rPr lang="en-US" sz="2500" dirty="0">
                <a:solidFill>
                  <a:srgbClr val="0033CC"/>
                </a:solidFill>
                <a:cs typeface="Times New Roman" pitchFamily="18" charset="0"/>
              </a:rPr>
              <a:t>static memory</a:t>
            </a:r>
            <a:r>
              <a:rPr lang="en-US" sz="2500" dirty="0">
                <a:cs typeface="Times New Roman" pitchFamily="18" charset="0"/>
              </a:rPr>
              <a:t>.</a:t>
            </a:r>
          </a:p>
          <a:p>
            <a:pPr marL="342900" indent="-276225" algn="just" defTabSz="966788">
              <a:buFontTx/>
              <a:buChar char="•"/>
              <a:tabLst>
                <a:tab pos="1449388" algn="l"/>
              </a:tabLst>
            </a:pPr>
            <a:r>
              <a:rPr lang="en-US" sz="2500" dirty="0">
                <a:cs typeface="Times New Roman" pitchFamily="18" charset="0"/>
              </a:rPr>
              <a:t>All non static local variables in functions </a:t>
            </a:r>
            <a:r>
              <a:rPr lang="en-US" sz="2500" dirty="0" smtClean="0">
                <a:cs typeface="Times New Roman" pitchFamily="18" charset="0"/>
              </a:rPr>
              <a:t>(incl. global and member functions) obtain </a:t>
            </a:r>
            <a:r>
              <a:rPr lang="en-US" sz="2500" dirty="0">
                <a:cs typeface="Times New Roman" pitchFamily="18" charset="0"/>
              </a:rPr>
              <a:t>memory from the </a:t>
            </a:r>
            <a:r>
              <a:rPr lang="en-US" sz="2500" dirty="0">
                <a:solidFill>
                  <a:srgbClr val="0033CC"/>
                </a:solidFill>
                <a:cs typeface="Times New Roman" pitchFamily="18" charset="0"/>
              </a:rPr>
              <a:t>stack</a:t>
            </a:r>
            <a:r>
              <a:rPr lang="en-US" sz="2500" dirty="0">
                <a:cs typeface="Times New Roman" pitchFamily="18" charset="0"/>
              </a:rPr>
              <a:t>.</a:t>
            </a:r>
          </a:p>
          <a:p>
            <a:pPr marL="342900" indent="-276225" algn="just" defTabSz="966788">
              <a:buFontTx/>
              <a:buChar char="•"/>
              <a:tabLst>
                <a:tab pos="1449388" algn="l"/>
              </a:tabLst>
            </a:pPr>
            <a:r>
              <a:rPr lang="en-US" sz="2500" dirty="0" smtClean="0">
                <a:cs typeface="Times New Roman" pitchFamily="18" charset="0"/>
              </a:rPr>
              <a:t>All </a:t>
            </a:r>
            <a:r>
              <a:rPr lang="en-US" sz="2500" dirty="0">
                <a:cs typeface="Times New Roman" pitchFamily="18" charset="0"/>
              </a:rPr>
              <a:t>dynamically allocated variables </a:t>
            </a:r>
            <a:r>
              <a:rPr lang="en-US" sz="2500" dirty="0" smtClean="0">
                <a:cs typeface="Times New Roman" pitchFamily="18" charset="0"/>
              </a:rPr>
              <a:t>(using </a:t>
            </a:r>
            <a:r>
              <a:rPr lang="en-US" sz="2500" i="1" dirty="0" smtClean="0">
                <a:cs typeface="Times New Roman" pitchFamily="18" charset="0"/>
              </a:rPr>
              <a:t>malloc</a:t>
            </a:r>
            <a:r>
              <a:rPr lang="en-US" sz="2500" dirty="0" smtClean="0">
                <a:cs typeface="Times New Roman" pitchFamily="18" charset="0"/>
              </a:rPr>
              <a:t> and </a:t>
            </a:r>
            <a:r>
              <a:rPr lang="en-US" sz="2500" i="1" dirty="0" smtClean="0">
                <a:cs typeface="Times New Roman" pitchFamily="18" charset="0"/>
              </a:rPr>
              <a:t>new</a:t>
            </a:r>
            <a:r>
              <a:rPr lang="en-US" sz="2500" dirty="0" smtClean="0">
                <a:cs typeface="Times New Roman" pitchFamily="18" charset="0"/>
              </a:rPr>
              <a:t>) obtain </a:t>
            </a:r>
            <a:r>
              <a:rPr lang="en-US" sz="2500" dirty="0">
                <a:cs typeface="Times New Roman" pitchFamily="18" charset="0"/>
              </a:rPr>
              <a:t>memory from the </a:t>
            </a:r>
            <a:r>
              <a:rPr lang="en-US" sz="2500" dirty="0">
                <a:solidFill>
                  <a:srgbClr val="0033CC"/>
                </a:solidFill>
                <a:cs typeface="Times New Roman" pitchFamily="18" charset="0"/>
              </a:rPr>
              <a:t>heap</a:t>
            </a:r>
            <a:r>
              <a:rPr lang="en-US" sz="2500" dirty="0" smtClean="0">
                <a:cs typeface="Times New Roman" pitchFamily="18" charset="0"/>
              </a:rPr>
              <a:t>.</a:t>
            </a:r>
            <a:endParaRPr lang="en-US" sz="2500" dirty="0">
              <a:cs typeface="Times New Roman" pitchFamily="18" charset="0"/>
            </a:endParaRPr>
          </a:p>
        </p:txBody>
      </p:sp>
      <p:pic>
        <p:nvPicPr>
          <p:cNvPr id="15364" name="Picture 36" descr="MCBD19928_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96000" y="1524000"/>
            <a:ext cx="2209800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539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9"/>
          <p:cNvSpPr>
            <a:spLocks noChangeArrowheads="1"/>
          </p:cNvSpPr>
          <p:nvPr/>
        </p:nvSpPr>
        <p:spPr bwMode="auto">
          <a:xfrm>
            <a:off x="565150" y="80963"/>
            <a:ext cx="8062913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Partition of Memory Allocated to a Program</a:t>
            </a:r>
            <a:endParaRPr lang="en-US" sz="3200" b="1">
              <a:solidFill>
                <a:schemeClr val="accent2"/>
              </a:solidFill>
            </a:endParaRPr>
          </a:p>
        </p:txBody>
      </p:sp>
      <p:sp>
        <p:nvSpPr>
          <p:cNvPr id="16387" name="Text Box 31"/>
          <p:cNvSpPr txBox="1">
            <a:spLocks noChangeArrowheads="1"/>
          </p:cNvSpPr>
          <p:nvPr/>
        </p:nvSpPr>
        <p:spPr bwMode="auto">
          <a:xfrm>
            <a:off x="914400" y="838200"/>
            <a:ext cx="7737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OS allocates the memory block (starting address + block size)</a:t>
            </a:r>
          </a:p>
        </p:txBody>
      </p:sp>
      <p:sp>
        <p:nvSpPr>
          <p:cNvPr id="16388" name="Rectangle 48"/>
          <p:cNvSpPr>
            <a:spLocks noChangeArrowheads="1"/>
          </p:cNvSpPr>
          <p:nvPr/>
        </p:nvSpPr>
        <p:spPr bwMode="auto">
          <a:xfrm>
            <a:off x="5475288" y="3664469"/>
            <a:ext cx="3516312" cy="827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/>
              <a:t>Variables and objects created</a:t>
            </a:r>
            <a:br>
              <a:rPr lang="en-US" sz="1600" dirty="0"/>
            </a:br>
            <a:r>
              <a:rPr lang="en-US" sz="1600" dirty="0"/>
              <a:t>using "</a:t>
            </a:r>
            <a:r>
              <a:rPr lang="en-US" sz="1600" dirty="0" smtClean="0"/>
              <a:t>new" </a:t>
            </a:r>
            <a:r>
              <a:rPr lang="en-US" sz="1600" dirty="0"/>
              <a:t>or </a:t>
            </a:r>
            <a:r>
              <a:rPr lang="en-US" sz="1600" dirty="0" smtClean="0"/>
              <a:t>"malloc", </a:t>
            </a:r>
            <a:r>
              <a:rPr lang="en-US" sz="1600" dirty="0"/>
              <a:t>including member functions</a:t>
            </a:r>
          </a:p>
        </p:txBody>
      </p:sp>
      <p:grpSp>
        <p:nvGrpSpPr>
          <p:cNvPr id="16389" name="Group 65"/>
          <p:cNvGrpSpPr>
            <a:grpSpLocks/>
          </p:cNvGrpSpPr>
          <p:nvPr/>
        </p:nvGrpSpPr>
        <p:grpSpPr bwMode="auto">
          <a:xfrm>
            <a:off x="3109913" y="1812926"/>
            <a:ext cx="5154612" cy="4432300"/>
            <a:chOff x="1959" y="1142"/>
            <a:chExt cx="3247" cy="2792"/>
          </a:xfrm>
        </p:grpSpPr>
        <p:sp>
          <p:nvSpPr>
            <p:cNvPr id="16403" name="Rectangle 40"/>
            <p:cNvSpPr>
              <a:spLocks noChangeArrowheads="1"/>
            </p:cNvSpPr>
            <p:nvPr/>
          </p:nvSpPr>
          <p:spPr bwMode="auto">
            <a:xfrm>
              <a:off x="1972" y="1142"/>
              <a:ext cx="1375" cy="27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" name="Line 42"/>
            <p:cNvSpPr>
              <a:spLocks noChangeShapeType="1"/>
            </p:cNvSpPr>
            <p:nvPr/>
          </p:nvSpPr>
          <p:spPr bwMode="auto">
            <a:xfrm>
              <a:off x="2618" y="1142"/>
              <a:ext cx="0" cy="27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5" name="Rectangle 49"/>
            <p:cNvSpPr>
              <a:spLocks noChangeArrowheads="1"/>
            </p:cNvSpPr>
            <p:nvPr/>
          </p:nvSpPr>
          <p:spPr bwMode="auto">
            <a:xfrm>
              <a:off x="3451" y="3263"/>
              <a:ext cx="1755" cy="5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/>
                <a:t>all local variables and local objects, including member functions</a:t>
              </a:r>
            </a:p>
          </p:txBody>
        </p:sp>
        <p:sp>
          <p:nvSpPr>
            <p:cNvPr id="16406" name="Text Box 50"/>
            <p:cNvSpPr txBox="1">
              <a:spLocks noChangeArrowheads="1"/>
            </p:cNvSpPr>
            <p:nvPr/>
          </p:nvSpPr>
          <p:spPr bwMode="auto">
            <a:xfrm>
              <a:off x="3449" y="1660"/>
              <a:ext cx="1602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600" dirty="0"/>
                <a:t>size known at compilation time</a:t>
              </a:r>
            </a:p>
          </p:txBody>
        </p:sp>
        <p:sp>
          <p:nvSpPr>
            <p:cNvPr id="16407" name="Rectangle 51"/>
            <p:cNvSpPr>
              <a:spLocks noChangeArrowheads="1"/>
            </p:cNvSpPr>
            <p:nvPr/>
          </p:nvSpPr>
          <p:spPr bwMode="auto">
            <a:xfrm>
              <a:off x="1959" y="2172"/>
              <a:ext cx="1386" cy="176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8" name="Rectangle 52"/>
            <p:cNvSpPr>
              <a:spLocks noChangeArrowheads="1"/>
            </p:cNvSpPr>
            <p:nvPr/>
          </p:nvSpPr>
          <p:spPr bwMode="auto">
            <a:xfrm>
              <a:off x="1959" y="1548"/>
              <a:ext cx="1386" cy="6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/>
                <a:t>Global and static </a:t>
              </a:r>
              <a:br>
                <a:rPr lang="en-US" sz="1600"/>
              </a:br>
              <a:r>
                <a:rPr lang="en-US" sz="1600"/>
                <a:t>variables &amp; objects</a:t>
              </a:r>
            </a:p>
          </p:txBody>
        </p:sp>
        <p:sp>
          <p:nvSpPr>
            <p:cNvPr id="16409" name="Text Box 55"/>
            <p:cNvSpPr txBox="1">
              <a:spLocks noChangeArrowheads="1"/>
            </p:cNvSpPr>
            <p:nvPr/>
          </p:nvSpPr>
          <p:spPr bwMode="auto">
            <a:xfrm>
              <a:off x="2400" y="2156"/>
              <a:ext cx="38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600"/>
                <a:t>Heap</a:t>
              </a:r>
            </a:p>
          </p:txBody>
        </p:sp>
        <p:sp>
          <p:nvSpPr>
            <p:cNvPr id="16410" name="Text Box 56"/>
            <p:cNvSpPr txBox="1">
              <a:spLocks noChangeArrowheads="1"/>
            </p:cNvSpPr>
            <p:nvPr/>
          </p:nvSpPr>
          <p:spPr bwMode="auto">
            <a:xfrm>
              <a:off x="2400" y="3659"/>
              <a:ext cx="40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600"/>
                <a:t>Stack</a:t>
              </a:r>
            </a:p>
          </p:txBody>
        </p:sp>
        <p:sp>
          <p:nvSpPr>
            <p:cNvPr id="16411" name="Rectangle 57"/>
            <p:cNvSpPr>
              <a:spLocks noChangeArrowheads="1"/>
            </p:cNvSpPr>
            <p:nvPr/>
          </p:nvSpPr>
          <p:spPr bwMode="auto">
            <a:xfrm>
              <a:off x="1959" y="1144"/>
              <a:ext cx="1386" cy="4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</a:pPr>
              <a:r>
                <a:rPr lang="en-US" sz="1600"/>
                <a:t>Program code</a:t>
              </a:r>
            </a:p>
          </p:txBody>
        </p:sp>
        <p:sp>
          <p:nvSpPr>
            <p:cNvPr id="16412" name="Text Box 58"/>
            <p:cNvSpPr txBox="1">
              <a:spLocks noChangeArrowheads="1"/>
            </p:cNvSpPr>
            <p:nvPr/>
          </p:nvSpPr>
          <p:spPr bwMode="auto">
            <a:xfrm>
              <a:off x="3449" y="1164"/>
              <a:ext cx="1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600" dirty="0"/>
                <a:t>size known at compilation time</a:t>
              </a:r>
            </a:p>
          </p:txBody>
        </p:sp>
      </p:grpSp>
      <p:grpSp>
        <p:nvGrpSpPr>
          <p:cNvPr id="282690" name="Group 66"/>
          <p:cNvGrpSpPr>
            <a:grpSpLocks/>
          </p:cNvGrpSpPr>
          <p:nvPr/>
        </p:nvGrpSpPr>
        <p:grpSpPr bwMode="auto">
          <a:xfrm>
            <a:off x="1096963" y="1676400"/>
            <a:ext cx="1952625" cy="4572000"/>
            <a:chOff x="691" y="1056"/>
            <a:chExt cx="1230" cy="2880"/>
          </a:xfrm>
        </p:grpSpPr>
        <p:sp>
          <p:nvSpPr>
            <p:cNvPr id="16393" name="Text Box 41"/>
            <p:cNvSpPr txBox="1">
              <a:spLocks noChangeArrowheads="1"/>
            </p:cNvSpPr>
            <p:nvPr/>
          </p:nvSpPr>
          <p:spPr bwMode="auto">
            <a:xfrm>
              <a:off x="691" y="1056"/>
              <a:ext cx="9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600"/>
                <a:t>Starting address</a:t>
              </a:r>
            </a:p>
          </p:txBody>
        </p:sp>
        <p:sp>
          <p:nvSpPr>
            <p:cNvPr id="16394" name="Line 44"/>
            <p:cNvSpPr>
              <a:spLocks noChangeShapeType="1"/>
            </p:cNvSpPr>
            <p:nvPr/>
          </p:nvSpPr>
          <p:spPr bwMode="auto">
            <a:xfrm>
              <a:off x="1705" y="3830"/>
              <a:ext cx="2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5" name="Text Box 45"/>
            <p:cNvSpPr txBox="1">
              <a:spLocks noChangeArrowheads="1"/>
            </p:cNvSpPr>
            <p:nvPr/>
          </p:nvSpPr>
          <p:spPr bwMode="auto">
            <a:xfrm>
              <a:off x="799" y="3723"/>
              <a:ext cx="107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600"/>
                <a:t>Stack pointer</a:t>
              </a:r>
            </a:p>
          </p:txBody>
        </p:sp>
        <p:sp>
          <p:nvSpPr>
            <p:cNvPr id="16396" name="Line 46"/>
            <p:cNvSpPr>
              <a:spLocks noChangeShapeType="1"/>
            </p:cNvSpPr>
            <p:nvPr/>
          </p:nvSpPr>
          <p:spPr bwMode="auto">
            <a:xfrm>
              <a:off x="1678" y="2252"/>
              <a:ext cx="2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7" name="Text Box 47"/>
            <p:cNvSpPr txBox="1">
              <a:spLocks noChangeArrowheads="1"/>
            </p:cNvSpPr>
            <p:nvPr/>
          </p:nvSpPr>
          <p:spPr bwMode="auto">
            <a:xfrm>
              <a:off x="840" y="2139"/>
              <a:ext cx="78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600"/>
                <a:t>Heap pointer</a:t>
              </a:r>
            </a:p>
          </p:txBody>
        </p:sp>
        <p:sp>
          <p:nvSpPr>
            <p:cNvPr id="16398" name="Text Box 59"/>
            <p:cNvSpPr txBox="1">
              <a:spLocks noChangeArrowheads="1"/>
            </p:cNvSpPr>
            <p:nvPr/>
          </p:nvSpPr>
          <p:spPr bwMode="auto">
            <a:xfrm>
              <a:off x="763" y="1603"/>
              <a:ext cx="86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600"/>
                <a:t>Static memory</a:t>
              </a:r>
            </a:p>
          </p:txBody>
        </p:sp>
        <p:grpSp>
          <p:nvGrpSpPr>
            <p:cNvPr id="16399" name="Group 60"/>
            <p:cNvGrpSpPr>
              <a:grpSpLocks/>
            </p:cNvGrpSpPr>
            <p:nvPr/>
          </p:nvGrpSpPr>
          <p:grpSpPr bwMode="auto">
            <a:xfrm>
              <a:off x="1755" y="1238"/>
              <a:ext cx="153" cy="920"/>
              <a:chOff x="2496" y="1104"/>
              <a:chExt cx="96" cy="480"/>
            </a:xfrm>
          </p:grpSpPr>
          <p:sp>
            <p:nvSpPr>
              <p:cNvPr id="16401" name="Freeform 61"/>
              <p:cNvSpPr>
                <a:spLocks/>
              </p:cNvSpPr>
              <p:nvPr/>
            </p:nvSpPr>
            <p:spPr bwMode="auto">
              <a:xfrm>
                <a:off x="2496" y="1104"/>
                <a:ext cx="96" cy="240"/>
              </a:xfrm>
              <a:custGeom>
                <a:avLst/>
                <a:gdLst>
                  <a:gd name="T0" fmla="*/ 96 w 96"/>
                  <a:gd name="T1" fmla="*/ 0 h 240"/>
                  <a:gd name="T2" fmla="*/ 48 w 96"/>
                  <a:gd name="T3" fmla="*/ 48 h 240"/>
                  <a:gd name="T4" fmla="*/ 48 w 96"/>
                  <a:gd name="T5" fmla="*/ 192 h 240"/>
                  <a:gd name="T6" fmla="*/ 0 w 96"/>
                  <a:gd name="T7" fmla="*/ 240 h 24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6" h="240">
                    <a:moveTo>
                      <a:pt x="96" y="0"/>
                    </a:moveTo>
                    <a:lnTo>
                      <a:pt x="48" y="48"/>
                    </a:lnTo>
                    <a:lnTo>
                      <a:pt x="48" y="192"/>
                    </a:lnTo>
                    <a:lnTo>
                      <a:pt x="0" y="24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2" name="Freeform 62"/>
              <p:cNvSpPr>
                <a:spLocks/>
              </p:cNvSpPr>
              <p:nvPr/>
            </p:nvSpPr>
            <p:spPr bwMode="auto">
              <a:xfrm flipV="1">
                <a:off x="2496" y="1344"/>
                <a:ext cx="96" cy="240"/>
              </a:xfrm>
              <a:custGeom>
                <a:avLst/>
                <a:gdLst>
                  <a:gd name="T0" fmla="*/ 96 w 96"/>
                  <a:gd name="T1" fmla="*/ 0 h 240"/>
                  <a:gd name="T2" fmla="*/ 48 w 96"/>
                  <a:gd name="T3" fmla="*/ 48 h 240"/>
                  <a:gd name="T4" fmla="*/ 48 w 96"/>
                  <a:gd name="T5" fmla="*/ 192 h 240"/>
                  <a:gd name="T6" fmla="*/ 0 w 96"/>
                  <a:gd name="T7" fmla="*/ 240 h 24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96" h="240">
                    <a:moveTo>
                      <a:pt x="96" y="0"/>
                    </a:moveTo>
                    <a:lnTo>
                      <a:pt x="48" y="48"/>
                    </a:lnTo>
                    <a:lnTo>
                      <a:pt x="48" y="192"/>
                    </a:lnTo>
                    <a:lnTo>
                      <a:pt x="0" y="24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400" name="Line 63"/>
            <p:cNvSpPr>
              <a:spLocks noChangeShapeType="1"/>
            </p:cNvSpPr>
            <p:nvPr/>
          </p:nvSpPr>
          <p:spPr bwMode="auto">
            <a:xfrm>
              <a:off x="1678" y="1161"/>
              <a:ext cx="2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2677" name="Line 53"/>
          <p:cNvSpPr>
            <a:spLocks noChangeShapeType="1"/>
          </p:cNvSpPr>
          <p:nvPr/>
        </p:nvSpPr>
        <p:spPr bwMode="auto">
          <a:xfrm>
            <a:off x="4114800" y="3886200"/>
            <a:ext cx="0" cy="833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2678" name="Line 54"/>
          <p:cNvSpPr>
            <a:spLocks noChangeShapeType="1"/>
          </p:cNvSpPr>
          <p:nvPr/>
        </p:nvSpPr>
        <p:spPr bwMode="auto">
          <a:xfrm>
            <a:off x="4114800" y="4978400"/>
            <a:ext cx="0" cy="835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2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28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3000"/>
                                        <p:tgtEl>
                                          <p:spTgt spid="282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2000"/>
                                        <p:tgtEl>
                                          <p:spTgt spid="282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77" grpId="0" animBg="1"/>
      <p:bldP spid="28267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565150" y="41275"/>
            <a:ext cx="8062913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 dirty="0" smtClean="0">
                <a:solidFill>
                  <a:schemeClr val="accent2"/>
                </a:solidFill>
                <a:cs typeface="Times New Roman" pitchFamily="18" charset="0"/>
              </a:rPr>
              <a:t>Use of Static </a:t>
            </a:r>
            <a:r>
              <a:rPr lang="en-US" sz="3400" b="1" dirty="0">
                <a:solidFill>
                  <a:schemeClr val="accent2"/>
                </a:solidFill>
                <a:cs typeface="Times New Roman" pitchFamily="18" charset="0"/>
              </a:rPr>
              <a:t>Memory</a:t>
            </a:r>
            <a:endParaRPr lang="en-US" sz="3400" b="1" dirty="0">
              <a:solidFill>
                <a:schemeClr val="accent2"/>
              </a:solidFill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609600" y="838200"/>
            <a:ext cx="8089900" cy="5997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44" tIns="48372" rIns="96744" bIns="48372">
            <a:spAutoFit/>
          </a:bodyPr>
          <a:lstStyle/>
          <a:p>
            <a:pPr marL="342900" indent="-276225" algn="just" defTabSz="966788">
              <a:buFontTx/>
              <a:buChar char="•"/>
              <a:tabLst>
                <a:tab pos="800100" algn="l"/>
              </a:tabLst>
            </a:pPr>
            <a:r>
              <a:rPr lang="en-US" sz="2500" dirty="0">
                <a:cs typeface="Times New Roman" pitchFamily="18" charset="0"/>
              </a:rPr>
              <a:t>Static memory is allocated statically -- during the compilation (before the program is executed).</a:t>
            </a:r>
          </a:p>
          <a:p>
            <a:pPr marL="342900" indent="-276225" algn="just" defTabSz="966788">
              <a:buFontTx/>
              <a:buChar char="•"/>
              <a:tabLst>
                <a:tab pos="800100" algn="l"/>
              </a:tabLst>
            </a:pPr>
            <a:r>
              <a:rPr lang="en-US" sz="2500" dirty="0">
                <a:cs typeface="Times New Roman" pitchFamily="18" charset="0"/>
              </a:rPr>
              <a:t>There is only one copy of the memory will be created.</a:t>
            </a:r>
          </a:p>
          <a:p>
            <a:pPr marL="342900" indent="-276225" algn="just" defTabSz="966788">
              <a:buFontTx/>
              <a:buChar char="•"/>
              <a:tabLst>
                <a:tab pos="800100" algn="l"/>
              </a:tabLst>
            </a:pPr>
            <a:r>
              <a:rPr lang="en-US" sz="2500" dirty="0">
                <a:cs typeface="Times New Roman" pitchFamily="18" charset="0"/>
              </a:rPr>
              <a:t>Change made to a static variable will </a:t>
            </a:r>
            <a:r>
              <a:rPr lang="en-US" sz="2500" dirty="0" smtClean="0">
                <a:cs typeface="Times New Roman" pitchFamily="18" charset="0"/>
              </a:rPr>
              <a:t>impact all other </a:t>
            </a:r>
            <a:r>
              <a:rPr lang="en-US" sz="2500" dirty="0">
                <a:cs typeface="Times New Roman" pitchFamily="18" charset="0"/>
              </a:rPr>
              <a:t>functions that use the variable.</a:t>
            </a:r>
          </a:p>
          <a:p>
            <a:pPr marL="342900" indent="-276225" algn="just" defTabSz="966788">
              <a:buFontTx/>
              <a:buChar char="•"/>
              <a:tabLst>
                <a:tab pos="800100" algn="l"/>
              </a:tabLst>
            </a:pPr>
            <a:r>
              <a:rPr lang="en-US" sz="2500" dirty="0">
                <a:cs typeface="Times New Roman" pitchFamily="18" charset="0"/>
              </a:rPr>
              <a:t>A static variable go out of scope only if the program terminated.</a:t>
            </a:r>
          </a:p>
          <a:p>
            <a:pPr marL="342900" indent="-276225" algn="just" defTabSz="966788">
              <a:tabLst>
                <a:tab pos="800100" algn="l"/>
              </a:tabLst>
            </a:pPr>
            <a:r>
              <a:rPr lang="en-US" sz="2500" dirty="0">
                <a:cs typeface="Times New Roman" pitchFamily="18" charset="0"/>
              </a:rPr>
              <a:t>Why do we need static local variable?</a:t>
            </a:r>
          </a:p>
          <a:p>
            <a:pPr marL="342900" indent="-276225" algn="just" defTabSz="966788">
              <a:tabLst>
                <a:tab pos="800100" algn="l"/>
              </a:tabLst>
            </a:pPr>
            <a:r>
              <a:rPr lang="en-US" sz="2500" dirty="0">
                <a:cs typeface="Times New Roman" pitchFamily="18" charset="0"/>
              </a:rPr>
              <a:t>Example: Count how many times a page has been accessed</a:t>
            </a:r>
          </a:p>
          <a:p>
            <a:pPr marL="342900" indent="-276225" algn="just" defTabSz="966788">
              <a:lnSpc>
                <a:spcPct val="120000"/>
              </a:lnSpc>
              <a:tabLst>
                <a:tab pos="800100" algn="l"/>
              </a:tabLst>
            </a:pPr>
            <a:r>
              <a:rPr lang="en-US" sz="2200" dirty="0">
                <a:latin typeface="Arial" pitchFamily="34" charset="0"/>
                <a:cs typeface="Times New Roman" pitchFamily="18" charset="0"/>
              </a:rPr>
              <a:t>void login() {</a:t>
            </a:r>
          </a:p>
          <a:p>
            <a:pPr marL="342900" indent="-276225" algn="just" defTabSz="966788">
              <a:lnSpc>
                <a:spcPct val="120000"/>
              </a:lnSpc>
              <a:tabLst>
                <a:tab pos="800100" algn="l"/>
              </a:tabLst>
            </a:pPr>
            <a:r>
              <a:rPr lang="en-US" sz="22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200" dirty="0">
                <a:solidFill>
                  <a:srgbClr val="0070C0"/>
                </a:solidFill>
                <a:latin typeface="Arial" pitchFamily="34" charset="0"/>
                <a:cs typeface="Times New Roman" pitchFamily="18" charset="0"/>
              </a:rPr>
              <a:t>static</a:t>
            </a:r>
            <a:r>
              <a:rPr lang="en-US" sz="2200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Arial" pitchFamily="34" charset="0"/>
                <a:cs typeface="Times New Roman" pitchFamily="18" charset="0"/>
              </a:rPr>
              <a:t>int</a:t>
            </a:r>
            <a:r>
              <a:rPr lang="en-US" sz="2200" dirty="0">
                <a:latin typeface="Arial" pitchFamily="34" charset="0"/>
                <a:cs typeface="Times New Roman" pitchFamily="18" charset="0"/>
              </a:rPr>
              <a:t> counter = 0;	</a:t>
            </a:r>
            <a:r>
              <a:rPr lang="en-US" sz="2200" dirty="0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// will be initialized only once</a:t>
            </a:r>
          </a:p>
          <a:p>
            <a:pPr marL="342900" indent="-276225" algn="just" defTabSz="966788">
              <a:lnSpc>
                <a:spcPct val="120000"/>
              </a:lnSpc>
              <a:tabLst>
                <a:tab pos="800100" algn="l"/>
              </a:tabLst>
            </a:pPr>
            <a:r>
              <a:rPr lang="en-US" sz="22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200" dirty="0" err="1">
                <a:latin typeface="Arial" pitchFamily="34" charset="0"/>
                <a:cs typeface="Times New Roman" pitchFamily="18" charset="0"/>
              </a:rPr>
              <a:t>readId_pwd</a:t>
            </a:r>
            <a:r>
              <a:rPr lang="en-US" sz="2200" dirty="0">
                <a:latin typeface="Arial" pitchFamily="34" charset="0"/>
                <a:cs typeface="Times New Roman" pitchFamily="18" charset="0"/>
              </a:rPr>
              <a:t>( );</a:t>
            </a:r>
          </a:p>
          <a:p>
            <a:pPr marL="342900" indent="-276225" algn="just" defTabSz="966788">
              <a:lnSpc>
                <a:spcPct val="120000"/>
              </a:lnSpc>
              <a:tabLst>
                <a:tab pos="800100" algn="l"/>
              </a:tabLst>
            </a:pPr>
            <a:r>
              <a:rPr lang="en-US" sz="2200" dirty="0">
                <a:latin typeface="Arial" pitchFamily="34" charset="0"/>
                <a:cs typeface="Times New Roman" pitchFamily="18" charset="0"/>
              </a:rPr>
              <a:t>	if (verified( ))</a:t>
            </a:r>
          </a:p>
          <a:p>
            <a:pPr marL="342900" indent="-276225" algn="just" defTabSz="966788">
              <a:lnSpc>
                <a:spcPct val="120000"/>
              </a:lnSpc>
              <a:tabLst>
                <a:tab pos="800100" algn="l"/>
              </a:tabLst>
            </a:pPr>
            <a:r>
              <a:rPr lang="en-US" sz="2200" dirty="0">
                <a:latin typeface="Arial" pitchFamily="34" charset="0"/>
                <a:cs typeface="Times New Roman" pitchFamily="18" charset="0"/>
              </a:rPr>
              <a:t>		counter++;		</a:t>
            </a:r>
            <a:r>
              <a:rPr lang="en-US" sz="2200" dirty="0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// count the # of users logged in</a:t>
            </a:r>
            <a:r>
              <a:rPr lang="en-US" sz="2200" dirty="0">
                <a:latin typeface="Arial" pitchFamily="34" charset="0"/>
                <a:cs typeface="Times New Roman" pitchFamily="18" charset="0"/>
              </a:rPr>
              <a:t> </a:t>
            </a:r>
          </a:p>
          <a:p>
            <a:pPr marL="342900" indent="-276225" algn="just" defTabSz="966788">
              <a:lnSpc>
                <a:spcPct val="120000"/>
              </a:lnSpc>
              <a:tabLst>
                <a:tab pos="800100" algn="l"/>
              </a:tabLst>
            </a:pPr>
            <a:r>
              <a:rPr lang="en-US" sz="2200" dirty="0">
                <a:latin typeface="Arial" pitchFamily="34" charset="0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195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13" y="228600"/>
            <a:ext cx="7807325" cy="563563"/>
          </a:xfrm>
        </p:spPr>
        <p:txBody>
          <a:bodyPr/>
          <a:lstStyle/>
          <a:p>
            <a:r>
              <a:rPr lang="en-US" sz="3600" smtClean="0">
                <a:solidFill>
                  <a:schemeClr val="accent2"/>
                </a:solidFill>
                <a:cs typeface="Times New Roman" pitchFamily="18" charset="0"/>
              </a:rPr>
              <a:t>Static Local versus Global Variables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381000" y="914400"/>
            <a:ext cx="8534400" cy="5983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>
              <a:lnSpc>
                <a:spcPct val="110000"/>
              </a:lnSpc>
            </a:pPr>
            <a:r>
              <a:rPr lang="en-US" sz="2800" dirty="0">
                <a:ea typeface="Arial Unicode MS" pitchFamily="34" charset="-128"/>
                <a:cs typeface="Arial Unicode MS" pitchFamily="34" charset="-128"/>
              </a:rPr>
              <a:t>In this program, counter could be declared as a global variable. The advantages of using a static local variable are twofold: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ea typeface="Arial Unicode MS" pitchFamily="34" charset="-128"/>
                <a:cs typeface="Arial Unicode MS" pitchFamily="34" charset="-128"/>
              </a:rPr>
              <a:t>It puts the variable declaration in the same place where the variable is actually used. It makes the program easier to read and understand. 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cs typeface="Times New Roman" pitchFamily="18" charset="0"/>
              </a:rPr>
              <a:t>It prevents other functions to access the variable. As a global variable, all other functions can </a:t>
            </a:r>
            <a:r>
              <a:rPr lang="en-US" sz="2800" dirty="0" smtClean="0">
                <a:cs typeface="Times New Roman" pitchFamily="18" charset="0"/>
              </a:rPr>
              <a:t>read/write </a:t>
            </a:r>
            <a:r>
              <a:rPr lang="en-US" sz="2800" dirty="0">
                <a:cs typeface="Times New Roman" pitchFamily="18" charset="0"/>
              </a:rPr>
              <a:t>it.</a:t>
            </a:r>
            <a:r>
              <a:rPr lang="en-US" sz="2800" dirty="0"/>
              <a:t> </a:t>
            </a:r>
            <a:endParaRPr lang="en-US" sz="2800" dirty="0" smtClean="0"/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800" dirty="0" smtClean="0"/>
              <a:t>How can the log out function access the counter?</a:t>
            </a:r>
          </a:p>
          <a:p>
            <a:pPr lvl="1">
              <a:lnSpc>
                <a:spcPct val="110000"/>
              </a:lnSpc>
              <a:buFontTx/>
              <a:buChar char="•"/>
            </a:pPr>
            <a:r>
              <a:rPr lang="en-US" dirty="0" smtClean="0"/>
              <a:t>Put login and logout functions in one class;</a:t>
            </a:r>
          </a:p>
          <a:p>
            <a:pPr lvl="1">
              <a:lnSpc>
                <a:spcPct val="110000"/>
              </a:lnSpc>
              <a:buFontTx/>
              <a:buChar char="•"/>
            </a:pPr>
            <a:r>
              <a:rPr lang="en-US" dirty="0" smtClean="0"/>
              <a:t>Define a static variable in the class, instead of in the function.</a:t>
            </a:r>
          </a:p>
          <a:p>
            <a:pPr lvl="1">
              <a:lnSpc>
                <a:spcPct val="110000"/>
              </a:lnSpc>
              <a:buFontTx/>
              <a:buChar char="•"/>
            </a:pPr>
            <a:r>
              <a:rPr lang="en-US" dirty="0" smtClean="0"/>
              <a:t>Using a global variable works, but not as secure as using a static class variable.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59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565150" y="0"/>
            <a:ext cx="8062913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 dirty="0">
                <a:solidFill>
                  <a:schemeClr val="accent2"/>
                </a:solidFill>
                <a:cs typeface="Times New Roman" pitchFamily="18" charset="0"/>
              </a:rPr>
              <a:t>The Language </a:t>
            </a:r>
            <a:r>
              <a:rPr lang="en-US" sz="3400" b="1" dirty="0" smtClean="0">
                <a:solidFill>
                  <a:schemeClr val="accent2"/>
                </a:solidFill>
                <a:cs typeface="Times New Roman" pitchFamily="18" charset="0"/>
              </a:rPr>
              <a:t>Stack for Local Variables</a:t>
            </a:r>
            <a:endParaRPr lang="en-US" sz="3400" b="1" dirty="0">
              <a:solidFill>
                <a:schemeClr val="accent2"/>
              </a:solidFill>
            </a:endParaRP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596900" y="685800"/>
            <a:ext cx="45085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44" tIns="48372" rIns="96744" bIns="48372">
            <a:spAutoFit/>
          </a:bodyPr>
          <a:lstStyle/>
          <a:p>
            <a:pPr marL="63500" indent="3175" algn="just" defTabSz="966788">
              <a:tabLst>
                <a:tab pos="800100" algn="l"/>
              </a:tabLst>
            </a:pPr>
            <a:r>
              <a:rPr lang="en-US" sz="2500">
                <a:cs typeface="Times New Roman" pitchFamily="18" charset="0"/>
              </a:rPr>
              <a:t>All non </a:t>
            </a:r>
            <a:r>
              <a:rPr lang="en-US" sz="2500" i="1">
                <a:cs typeface="Times New Roman" pitchFamily="18" charset="0"/>
              </a:rPr>
              <a:t>static</a:t>
            </a:r>
            <a:r>
              <a:rPr lang="en-US" sz="2500">
                <a:cs typeface="Times New Roman" pitchFamily="18" charset="0"/>
              </a:rPr>
              <a:t> local variables obtain memory from the stack.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609600" y="1524000"/>
            <a:ext cx="48768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500" dirty="0">
                <a:cs typeface="Times New Roman" pitchFamily="18" charset="0"/>
              </a:rPr>
              <a:t>Example: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200" dirty="0" err="1">
                <a:latin typeface="Arial" pitchFamily="34" charset="0"/>
                <a:cs typeface="Times New Roman" pitchFamily="18" charset="0"/>
              </a:rPr>
              <a:t>int</a:t>
            </a:r>
            <a:r>
              <a:rPr lang="en-US" sz="2200" dirty="0">
                <a:latin typeface="Arial" pitchFamily="34" charset="0"/>
                <a:cs typeface="Times New Roman" pitchFamily="18" charset="0"/>
              </a:rPr>
              <a:t> bar(</a:t>
            </a:r>
            <a:r>
              <a:rPr lang="en-US" sz="2200" dirty="0" err="1">
                <a:latin typeface="Arial" pitchFamily="34" charset="0"/>
                <a:cs typeface="Times New Roman" pitchFamily="18" charset="0"/>
              </a:rPr>
              <a:t>int</a:t>
            </a:r>
            <a:r>
              <a:rPr lang="en-US" sz="2200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22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j</a:t>
            </a:r>
            <a:r>
              <a:rPr lang="en-US" sz="2200" dirty="0">
                <a:latin typeface="Arial" pitchFamily="34" charset="0"/>
                <a:cs typeface="Times New Roman" pitchFamily="18" charset="0"/>
              </a:rPr>
              <a:t>) {		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2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200" dirty="0" err="1">
                <a:latin typeface="Arial" pitchFamily="34" charset="0"/>
                <a:cs typeface="Times New Roman" pitchFamily="18" charset="0"/>
              </a:rPr>
              <a:t>int</a:t>
            </a:r>
            <a:r>
              <a:rPr lang="en-US" sz="2200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22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k</a:t>
            </a:r>
            <a:r>
              <a:rPr lang="en-US" sz="2200" dirty="0">
                <a:latin typeface="Arial" pitchFamily="34" charset="0"/>
                <a:cs typeface="Times New Roman" pitchFamily="18" charset="0"/>
              </a:rPr>
              <a:t> = 2;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2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2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j</a:t>
            </a:r>
            <a:r>
              <a:rPr lang="en-US" sz="2200" dirty="0">
                <a:latin typeface="Arial" pitchFamily="34" charset="0"/>
                <a:cs typeface="Times New Roman" pitchFamily="18" charset="0"/>
              </a:rPr>
              <a:t> = </a:t>
            </a:r>
            <a:r>
              <a:rPr lang="en-US" sz="22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j</a:t>
            </a:r>
            <a:r>
              <a:rPr lang="en-US" sz="2200" dirty="0">
                <a:latin typeface="Arial" pitchFamily="34" charset="0"/>
                <a:cs typeface="Times New Roman" pitchFamily="18" charset="0"/>
              </a:rPr>
              <a:t> +</a:t>
            </a:r>
            <a:r>
              <a:rPr lang="en-US" sz="22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k</a:t>
            </a:r>
            <a:r>
              <a:rPr lang="en-US" sz="2200" dirty="0">
                <a:latin typeface="Arial" pitchFamily="34" charset="0"/>
                <a:cs typeface="Times New Roman" pitchFamily="18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200" dirty="0">
                <a:latin typeface="Arial" pitchFamily="34" charset="0"/>
                <a:cs typeface="Times New Roman" pitchFamily="18" charset="0"/>
              </a:rPr>
              <a:t>	return (</a:t>
            </a:r>
            <a:r>
              <a:rPr lang="en-US" sz="22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j</a:t>
            </a:r>
            <a:r>
              <a:rPr lang="en-US" sz="2200" dirty="0">
                <a:latin typeface="Arial" pitchFamily="34" charset="0"/>
                <a:cs typeface="Times New Roman" pitchFamily="18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200" dirty="0">
                <a:latin typeface="Arial" pitchFamily="34" charset="0"/>
                <a:cs typeface="Times New Roman" pitchFamily="18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200" dirty="0">
                <a:latin typeface="Arial" pitchFamily="34" charset="0"/>
                <a:cs typeface="Times New Roman" pitchFamily="18" charset="0"/>
              </a:rPr>
              <a:t>void main(void) {	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2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200" dirty="0" err="1">
                <a:latin typeface="Arial" pitchFamily="34" charset="0"/>
                <a:cs typeface="Times New Roman" pitchFamily="18" charset="0"/>
              </a:rPr>
              <a:t>int</a:t>
            </a:r>
            <a:r>
              <a:rPr lang="en-US" sz="2200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rgbClr val="CC3300"/>
                </a:solidFill>
                <a:latin typeface="Arial" pitchFamily="34" charset="0"/>
                <a:cs typeface="Times New Roman" pitchFamily="18" charset="0"/>
              </a:rPr>
              <a:t>i</a:t>
            </a:r>
            <a:r>
              <a:rPr lang="en-US" sz="2200" dirty="0">
                <a:latin typeface="Arial" pitchFamily="34" charset="0"/>
                <a:cs typeface="Times New Roman" pitchFamily="18" charset="0"/>
              </a:rPr>
              <a:t> =0;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2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200" dirty="0" err="1">
                <a:solidFill>
                  <a:srgbClr val="CC3300"/>
                </a:solidFill>
                <a:latin typeface="Arial" pitchFamily="34" charset="0"/>
                <a:cs typeface="Times New Roman" pitchFamily="18" charset="0"/>
              </a:rPr>
              <a:t>i</a:t>
            </a:r>
            <a:r>
              <a:rPr lang="en-US" sz="2200" dirty="0">
                <a:latin typeface="Arial" pitchFamily="34" charset="0"/>
                <a:cs typeface="Times New Roman" pitchFamily="18" charset="0"/>
              </a:rPr>
              <a:t>++;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2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200" dirty="0" err="1">
                <a:solidFill>
                  <a:srgbClr val="CC3300"/>
                </a:solidFill>
                <a:latin typeface="Arial" pitchFamily="34" charset="0"/>
                <a:cs typeface="Times New Roman" pitchFamily="18" charset="0"/>
              </a:rPr>
              <a:t>i</a:t>
            </a:r>
            <a:r>
              <a:rPr lang="en-US" sz="2200" dirty="0">
                <a:latin typeface="Arial" pitchFamily="34" charset="0"/>
                <a:cs typeface="Times New Roman" pitchFamily="18" charset="0"/>
              </a:rPr>
              <a:t> = bar(</a:t>
            </a:r>
            <a:r>
              <a:rPr lang="en-US" sz="2200" dirty="0" err="1">
                <a:solidFill>
                  <a:srgbClr val="CC3300"/>
                </a:solidFill>
                <a:latin typeface="Arial" pitchFamily="34" charset="0"/>
                <a:cs typeface="Times New Roman" pitchFamily="18" charset="0"/>
              </a:rPr>
              <a:t>i</a:t>
            </a:r>
            <a:r>
              <a:rPr lang="en-US" sz="2200" dirty="0">
                <a:latin typeface="Arial" pitchFamily="34" charset="0"/>
                <a:cs typeface="Times New Roman" pitchFamily="18" charset="0"/>
              </a:rPr>
              <a:t>);	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200" dirty="0">
                <a:latin typeface="Arial" pitchFamily="34" charset="0"/>
                <a:cs typeface="Times New Roman" pitchFamily="18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500" dirty="0">
                <a:cs typeface="Times New Roman" pitchFamily="18" charset="0"/>
              </a:rPr>
              <a:t>Variable freed when out of scope.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486400" y="2667000"/>
            <a:ext cx="2573338" cy="1295400"/>
            <a:chOff x="5486400" y="2667000"/>
            <a:chExt cx="2573338" cy="1295400"/>
          </a:xfrm>
        </p:grpSpPr>
        <p:sp>
          <p:nvSpPr>
            <p:cNvPr id="20490" name="Rectangle 10"/>
            <p:cNvSpPr>
              <a:spLocks noChangeArrowheads="1"/>
            </p:cNvSpPr>
            <p:nvPr/>
          </p:nvSpPr>
          <p:spPr bwMode="auto">
            <a:xfrm>
              <a:off x="5791200" y="2743200"/>
              <a:ext cx="1066800" cy="3048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k</a:t>
              </a:r>
            </a:p>
          </p:txBody>
        </p:sp>
        <p:sp>
          <p:nvSpPr>
            <p:cNvPr id="20491" name="Rectangle 11"/>
            <p:cNvSpPr>
              <a:spLocks noChangeArrowheads="1"/>
            </p:cNvSpPr>
            <p:nvPr/>
          </p:nvSpPr>
          <p:spPr bwMode="auto">
            <a:xfrm>
              <a:off x="5791200" y="3048000"/>
              <a:ext cx="1066800" cy="3048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</a:rPr>
                <a:t>j</a:t>
              </a:r>
            </a:p>
          </p:txBody>
        </p:sp>
        <p:sp>
          <p:nvSpPr>
            <p:cNvPr id="20492" name="Rectangle 12"/>
            <p:cNvSpPr>
              <a:spLocks noChangeArrowheads="1"/>
            </p:cNvSpPr>
            <p:nvPr/>
          </p:nvSpPr>
          <p:spPr bwMode="auto">
            <a:xfrm>
              <a:off x="5791200" y="3352800"/>
              <a:ext cx="1066800" cy="3048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err="1">
                  <a:solidFill>
                    <a:srgbClr val="CC3300"/>
                  </a:solidFill>
                </a:rPr>
                <a:t>i</a:t>
              </a:r>
              <a:endParaRPr lang="en-US" dirty="0">
                <a:solidFill>
                  <a:srgbClr val="CC3300"/>
                </a:solidFill>
              </a:endParaRPr>
            </a:p>
          </p:txBody>
        </p:sp>
        <p:sp>
          <p:nvSpPr>
            <p:cNvPr id="20493" name="Rectangle 13"/>
            <p:cNvSpPr>
              <a:spLocks noChangeArrowheads="1"/>
            </p:cNvSpPr>
            <p:nvPr/>
          </p:nvSpPr>
          <p:spPr bwMode="auto">
            <a:xfrm>
              <a:off x="5791200" y="3657600"/>
              <a:ext cx="1066800" cy="3048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occupied</a:t>
              </a:r>
            </a:p>
          </p:txBody>
        </p:sp>
        <p:sp>
          <p:nvSpPr>
            <p:cNvPr id="20495" name="Line 15"/>
            <p:cNvSpPr>
              <a:spLocks noChangeShapeType="1"/>
            </p:cNvSpPr>
            <p:nvPr/>
          </p:nvSpPr>
          <p:spPr bwMode="auto">
            <a:xfrm>
              <a:off x="5486400" y="28956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7" name="Text Box 17"/>
            <p:cNvSpPr txBox="1">
              <a:spLocks noChangeArrowheads="1"/>
            </p:cNvSpPr>
            <p:nvPr/>
          </p:nvSpPr>
          <p:spPr bwMode="auto">
            <a:xfrm>
              <a:off x="7010400" y="3276600"/>
              <a:ext cx="7445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i = 1</a:t>
              </a:r>
            </a:p>
          </p:txBody>
        </p:sp>
        <p:sp>
          <p:nvSpPr>
            <p:cNvPr id="20498" name="Text Box 18"/>
            <p:cNvSpPr txBox="1">
              <a:spLocks noChangeArrowheads="1"/>
            </p:cNvSpPr>
            <p:nvPr/>
          </p:nvSpPr>
          <p:spPr bwMode="auto">
            <a:xfrm>
              <a:off x="7010400" y="2971800"/>
              <a:ext cx="10493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j = 1, 3</a:t>
              </a:r>
            </a:p>
          </p:txBody>
        </p:sp>
        <p:sp>
          <p:nvSpPr>
            <p:cNvPr id="20499" name="Text Box 19"/>
            <p:cNvSpPr txBox="1">
              <a:spLocks noChangeArrowheads="1"/>
            </p:cNvSpPr>
            <p:nvPr/>
          </p:nvSpPr>
          <p:spPr bwMode="auto">
            <a:xfrm>
              <a:off x="7010400" y="2667000"/>
              <a:ext cx="812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k = 2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486400" y="914400"/>
            <a:ext cx="2633663" cy="1600200"/>
            <a:chOff x="5486400" y="914400"/>
            <a:chExt cx="2633663" cy="1600200"/>
          </a:xfrm>
        </p:grpSpPr>
        <p:sp>
          <p:nvSpPr>
            <p:cNvPr id="20486" name="Rectangle 6"/>
            <p:cNvSpPr>
              <a:spLocks noChangeArrowheads="1"/>
            </p:cNvSpPr>
            <p:nvPr/>
          </p:nvSpPr>
          <p:spPr bwMode="auto">
            <a:xfrm>
              <a:off x="5791200" y="1295400"/>
              <a:ext cx="1066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487" name="Rectangle 7"/>
            <p:cNvSpPr>
              <a:spLocks noChangeArrowheads="1"/>
            </p:cNvSpPr>
            <p:nvPr/>
          </p:nvSpPr>
          <p:spPr bwMode="auto">
            <a:xfrm>
              <a:off x="5791200" y="1600200"/>
              <a:ext cx="106680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488" name="Rectangle 8"/>
            <p:cNvSpPr>
              <a:spLocks noChangeArrowheads="1"/>
            </p:cNvSpPr>
            <p:nvPr/>
          </p:nvSpPr>
          <p:spPr bwMode="auto">
            <a:xfrm>
              <a:off x="5791200" y="1905000"/>
              <a:ext cx="1066800" cy="3048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CC3300"/>
                  </a:solidFill>
                </a:rPr>
                <a:t>i</a:t>
              </a:r>
            </a:p>
          </p:txBody>
        </p:sp>
        <p:sp>
          <p:nvSpPr>
            <p:cNvPr id="20489" name="Rectangle 9"/>
            <p:cNvSpPr>
              <a:spLocks noChangeArrowheads="1"/>
            </p:cNvSpPr>
            <p:nvPr/>
          </p:nvSpPr>
          <p:spPr bwMode="auto">
            <a:xfrm>
              <a:off x="5791200" y="2209800"/>
              <a:ext cx="1066800" cy="3048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dirty="0"/>
                <a:t>occupied</a:t>
              </a:r>
            </a:p>
          </p:txBody>
        </p:sp>
        <p:sp>
          <p:nvSpPr>
            <p:cNvPr id="20494" name="Line 14"/>
            <p:cNvSpPr>
              <a:spLocks noChangeShapeType="1"/>
            </p:cNvSpPr>
            <p:nvPr/>
          </p:nvSpPr>
          <p:spPr bwMode="auto">
            <a:xfrm>
              <a:off x="5486400" y="20574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6" name="Text Box 16"/>
            <p:cNvSpPr txBox="1">
              <a:spLocks noChangeArrowheads="1"/>
            </p:cNvSpPr>
            <p:nvPr/>
          </p:nvSpPr>
          <p:spPr bwMode="auto">
            <a:xfrm>
              <a:off x="7070725" y="1828800"/>
              <a:ext cx="10493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i = 0, 1</a:t>
              </a:r>
            </a:p>
          </p:txBody>
        </p:sp>
        <p:sp>
          <p:nvSpPr>
            <p:cNvPr id="20500" name="Text Box 20"/>
            <p:cNvSpPr txBox="1">
              <a:spLocks noChangeArrowheads="1"/>
            </p:cNvSpPr>
            <p:nvPr/>
          </p:nvSpPr>
          <p:spPr bwMode="auto">
            <a:xfrm>
              <a:off x="5867400" y="914400"/>
              <a:ext cx="8096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stack</a:t>
              </a:r>
            </a:p>
          </p:txBody>
        </p:sp>
        <p:sp>
          <p:nvSpPr>
            <p:cNvPr id="20501" name="Text Box 21"/>
            <p:cNvSpPr txBox="1">
              <a:spLocks noChangeArrowheads="1"/>
            </p:cNvSpPr>
            <p:nvPr/>
          </p:nvSpPr>
          <p:spPr bwMode="auto">
            <a:xfrm>
              <a:off x="7086600" y="1524000"/>
              <a:ext cx="6572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free</a:t>
              </a:r>
            </a:p>
          </p:txBody>
        </p:sp>
        <p:sp>
          <p:nvSpPr>
            <p:cNvPr id="20502" name="Text Box 22"/>
            <p:cNvSpPr txBox="1">
              <a:spLocks noChangeArrowheads="1"/>
            </p:cNvSpPr>
            <p:nvPr/>
          </p:nvSpPr>
          <p:spPr bwMode="auto">
            <a:xfrm>
              <a:off x="7086600" y="1219200"/>
              <a:ext cx="6572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free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486400" y="4038600"/>
            <a:ext cx="2573338" cy="1295400"/>
            <a:chOff x="5486400" y="4038600"/>
            <a:chExt cx="2573338" cy="1295400"/>
          </a:xfrm>
        </p:grpSpPr>
        <p:sp>
          <p:nvSpPr>
            <p:cNvPr id="20503" name="Rectangle 23"/>
            <p:cNvSpPr>
              <a:spLocks noChangeArrowheads="1"/>
            </p:cNvSpPr>
            <p:nvPr/>
          </p:nvSpPr>
          <p:spPr bwMode="auto">
            <a:xfrm>
              <a:off x="5791200" y="4114800"/>
              <a:ext cx="106680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k</a:t>
              </a:r>
            </a:p>
          </p:txBody>
        </p:sp>
        <p:sp>
          <p:nvSpPr>
            <p:cNvPr id="20504" name="Rectangle 24"/>
            <p:cNvSpPr>
              <a:spLocks noChangeArrowheads="1"/>
            </p:cNvSpPr>
            <p:nvPr/>
          </p:nvSpPr>
          <p:spPr bwMode="auto">
            <a:xfrm>
              <a:off x="5791200" y="4419600"/>
              <a:ext cx="106680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j</a:t>
              </a:r>
            </a:p>
          </p:txBody>
        </p:sp>
        <p:sp>
          <p:nvSpPr>
            <p:cNvPr id="20505" name="Rectangle 25"/>
            <p:cNvSpPr>
              <a:spLocks noChangeArrowheads="1"/>
            </p:cNvSpPr>
            <p:nvPr/>
          </p:nvSpPr>
          <p:spPr bwMode="auto">
            <a:xfrm>
              <a:off x="5791200" y="4724400"/>
              <a:ext cx="1066800" cy="3048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rgbClr val="CC3300"/>
                  </a:solidFill>
                </a:rPr>
                <a:t>i</a:t>
              </a:r>
            </a:p>
          </p:txBody>
        </p:sp>
        <p:sp>
          <p:nvSpPr>
            <p:cNvPr id="20506" name="Rectangle 26"/>
            <p:cNvSpPr>
              <a:spLocks noChangeArrowheads="1"/>
            </p:cNvSpPr>
            <p:nvPr/>
          </p:nvSpPr>
          <p:spPr bwMode="auto">
            <a:xfrm>
              <a:off x="5791200" y="5029200"/>
              <a:ext cx="1066800" cy="3048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occupied</a:t>
              </a:r>
            </a:p>
          </p:txBody>
        </p:sp>
        <p:sp>
          <p:nvSpPr>
            <p:cNvPr id="20507" name="Line 27"/>
            <p:cNvSpPr>
              <a:spLocks noChangeShapeType="1"/>
            </p:cNvSpPr>
            <p:nvPr/>
          </p:nvSpPr>
          <p:spPr bwMode="auto">
            <a:xfrm>
              <a:off x="5486400" y="48768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8" name="Text Box 28"/>
            <p:cNvSpPr txBox="1">
              <a:spLocks noChangeArrowheads="1"/>
            </p:cNvSpPr>
            <p:nvPr/>
          </p:nvSpPr>
          <p:spPr bwMode="auto">
            <a:xfrm>
              <a:off x="7010400" y="4648200"/>
              <a:ext cx="10493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i = 1, 3</a:t>
              </a:r>
            </a:p>
          </p:txBody>
        </p:sp>
        <p:sp>
          <p:nvSpPr>
            <p:cNvPr id="20509" name="Text Box 29"/>
            <p:cNvSpPr txBox="1">
              <a:spLocks noChangeArrowheads="1"/>
            </p:cNvSpPr>
            <p:nvPr/>
          </p:nvSpPr>
          <p:spPr bwMode="auto">
            <a:xfrm>
              <a:off x="7010400" y="4343400"/>
              <a:ext cx="8096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freed</a:t>
              </a:r>
            </a:p>
          </p:txBody>
        </p:sp>
        <p:sp>
          <p:nvSpPr>
            <p:cNvPr id="20510" name="Text Box 30"/>
            <p:cNvSpPr txBox="1">
              <a:spLocks noChangeArrowheads="1"/>
            </p:cNvSpPr>
            <p:nvPr/>
          </p:nvSpPr>
          <p:spPr bwMode="auto">
            <a:xfrm>
              <a:off x="7010400" y="4038600"/>
              <a:ext cx="8096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freed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486400" y="5486400"/>
            <a:ext cx="2333625" cy="1295400"/>
            <a:chOff x="5486400" y="5486400"/>
            <a:chExt cx="2333625" cy="1295400"/>
          </a:xfrm>
        </p:grpSpPr>
        <p:sp>
          <p:nvSpPr>
            <p:cNvPr id="20511" name="Rectangle 31"/>
            <p:cNvSpPr>
              <a:spLocks noChangeArrowheads="1"/>
            </p:cNvSpPr>
            <p:nvPr/>
          </p:nvSpPr>
          <p:spPr bwMode="auto">
            <a:xfrm>
              <a:off x="5791200" y="5562600"/>
              <a:ext cx="106680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k</a:t>
              </a:r>
            </a:p>
          </p:txBody>
        </p:sp>
        <p:sp>
          <p:nvSpPr>
            <p:cNvPr id="20512" name="Rectangle 32"/>
            <p:cNvSpPr>
              <a:spLocks noChangeArrowheads="1"/>
            </p:cNvSpPr>
            <p:nvPr/>
          </p:nvSpPr>
          <p:spPr bwMode="auto">
            <a:xfrm>
              <a:off x="5791200" y="5867400"/>
              <a:ext cx="106680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j</a:t>
              </a:r>
            </a:p>
          </p:txBody>
        </p:sp>
        <p:sp>
          <p:nvSpPr>
            <p:cNvPr id="20513" name="Rectangle 33"/>
            <p:cNvSpPr>
              <a:spLocks noChangeArrowheads="1"/>
            </p:cNvSpPr>
            <p:nvPr/>
          </p:nvSpPr>
          <p:spPr bwMode="auto">
            <a:xfrm>
              <a:off x="5791200" y="6172200"/>
              <a:ext cx="106680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514" name="Rectangle 34"/>
            <p:cNvSpPr>
              <a:spLocks noChangeArrowheads="1"/>
            </p:cNvSpPr>
            <p:nvPr/>
          </p:nvSpPr>
          <p:spPr bwMode="auto">
            <a:xfrm>
              <a:off x="5791200" y="6477000"/>
              <a:ext cx="1066800" cy="3048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occupied</a:t>
              </a:r>
            </a:p>
          </p:txBody>
        </p:sp>
        <p:sp>
          <p:nvSpPr>
            <p:cNvPr id="20515" name="Line 35"/>
            <p:cNvSpPr>
              <a:spLocks noChangeShapeType="1"/>
            </p:cNvSpPr>
            <p:nvPr/>
          </p:nvSpPr>
          <p:spPr bwMode="auto">
            <a:xfrm>
              <a:off x="5486400" y="66294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6" name="Text Box 36"/>
            <p:cNvSpPr txBox="1">
              <a:spLocks noChangeArrowheads="1"/>
            </p:cNvSpPr>
            <p:nvPr/>
          </p:nvSpPr>
          <p:spPr bwMode="auto">
            <a:xfrm>
              <a:off x="7010400" y="6096000"/>
              <a:ext cx="8096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freed</a:t>
              </a:r>
            </a:p>
          </p:txBody>
        </p:sp>
        <p:sp>
          <p:nvSpPr>
            <p:cNvPr id="20517" name="Text Box 37"/>
            <p:cNvSpPr txBox="1">
              <a:spLocks noChangeArrowheads="1"/>
            </p:cNvSpPr>
            <p:nvPr/>
          </p:nvSpPr>
          <p:spPr bwMode="auto">
            <a:xfrm>
              <a:off x="7010400" y="5791200"/>
              <a:ext cx="8096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freed</a:t>
              </a:r>
            </a:p>
          </p:txBody>
        </p:sp>
        <p:sp>
          <p:nvSpPr>
            <p:cNvPr id="20518" name="Text Box 38"/>
            <p:cNvSpPr txBox="1">
              <a:spLocks noChangeArrowheads="1"/>
            </p:cNvSpPr>
            <p:nvPr/>
          </p:nvSpPr>
          <p:spPr bwMode="auto">
            <a:xfrm>
              <a:off x="7010400" y="5486400"/>
              <a:ext cx="8096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freed</a:t>
              </a:r>
            </a:p>
          </p:txBody>
        </p:sp>
      </p:grpSp>
      <p:cxnSp>
        <p:nvCxnSpPr>
          <p:cNvPr id="7" name="Straight Arrow Connector 6"/>
          <p:cNvCxnSpPr/>
          <p:nvPr/>
        </p:nvCxnSpPr>
        <p:spPr bwMode="auto">
          <a:xfrm flipV="1">
            <a:off x="2667000" y="2057400"/>
            <a:ext cx="2743200" cy="27432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2819400" y="2209800"/>
            <a:ext cx="2590800" cy="914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/>
          <p:nvPr/>
        </p:nvCxnSpPr>
        <p:spPr bwMode="auto">
          <a:xfrm>
            <a:off x="3048000" y="2514600"/>
            <a:ext cx="2362200" cy="381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Arrow Connector 51"/>
          <p:cNvCxnSpPr/>
          <p:nvPr/>
        </p:nvCxnSpPr>
        <p:spPr bwMode="auto">
          <a:xfrm>
            <a:off x="2819400" y="3657600"/>
            <a:ext cx="2590800" cy="11430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Arrow Connector 54"/>
          <p:cNvCxnSpPr/>
          <p:nvPr/>
        </p:nvCxnSpPr>
        <p:spPr bwMode="auto">
          <a:xfrm>
            <a:off x="2819400" y="5867400"/>
            <a:ext cx="2667000" cy="6477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565150" y="0"/>
            <a:ext cx="8062913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  <a:cs typeface="Times New Roman" pitchFamily="18" charset="0"/>
              </a:rPr>
              <a:t>Stack (recursive)</a:t>
            </a:r>
            <a:endParaRPr lang="en-US" sz="3400" b="1">
              <a:solidFill>
                <a:schemeClr val="accent2"/>
              </a:solidFill>
            </a:endParaRP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596900" y="838200"/>
            <a:ext cx="3594100" cy="2467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44" tIns="48372" rIns="96744" bIns="48372">
            <a:spAutoFit/>
          </a:bodyPr>
          <a:lstStyle/>
          <a:p>
            <a:pPr marL="342900" indent="-276225" algn="just" defTabSz="966788">
              <a:tabLst>
                <a:tab pos="800100" algn="l"/>
              </a:tabLst>
            </a:pPr>
            <a:r>
              <a:rPr lang="en-US" sz="2200" dirty="0" err="1">
                <a:latin typeface="Arial" pitchFamily="34" charset="0"/>
                <a:cs typeface="Times New Roman" pitchFamily="18" charset="0"/>
              </a:rPr>
              <a:t>int</a:t>
            </a:r>
            <a:r>
              <a:rPr lang="en-US" sz="2200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00B0F0"/>
                </a:solidFill>
                <a:latin typeface="Arial" pitchFamily="34" charset="0"/>
                <a:cs typeface="Times New Roman" pitchFamily="18" charset="0"/>
              </a:rPr>
              <a:t>fac</a:t>
            </a:r>
            <a:r>
              <a:rPr lang="en-US" sz="2200" dirty="0" smtClean="0"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2200" dirty="0" err="1" smtClean="0">
                <a:latin typeface="Arial" pitchFamily="34" charset="0"/>
                <a:cs typeface="Times New Roman" pitchFamily="18" charset="0"/>
              </a:rPr>
              <a:t>int</a:t>
            </a:r>
            <a:r>
              <a:rPr lang="en-US" sz="2200" dirty="0" smtClean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2200" dirty="0">
                <a:latin typeface="Arial" pitchFamily="34" charset="0"/>
                <a:cs typeface="Times New Roman" pitchFamily="18" charset="0"/>
              </a:rPr>
              <a:t>n) {</a:t>
            </a:r>
          </a:p>
          <a:p>
            <a:pPr marL="342900" indent="-276225" algn="just" defTabSz="966788">
              <a:tabLst>
                <a:tab pos="800100" algn="l"/>
              </a:tabLst>
            </a:pPr>
            <a:r>
              <a:rPr lang="en-US" sz="2200" dirty="0">
                <a:latin typeface="Arial" pitchFamily="34" charset="0"/>
                <a:cs typeface="Times New Roman" pitchFamily="18" charset="0"/>
              </a:rPr>
              <a:t>	if (n &lt;= 1)</a:t>
            </a:r>
          </a:p>
          <a:p>
            <a:pPr marL="342900" indent="-276225" algn="just" defTabSz="966788">
              <a:tabLst>
                <a:tab pos="800100" algn="l"/>
              </a:tabLst>
            </a:pPr>
            <a:r>
              <a:rPr lang="en-US" sz="2200" dirty="0">
                <a:latin typeface="Arial" pitchFamily="34" charset="0"/>
                <a:cs typeface="Times New Roman" pitchFamily="18" charset="0"/>
              </a:rPr>
              <a:t>		return 1;</a:t>
            </a:r>
          </a:p>
          <a:p>
            <a:pPr marL="342900" indent="-276225" algn="just" defTabSz="966788">
              <a:tabLst>
                <a:tab pos="800100" algn="l"/>
              </a:tabLst>
            </a:pPr>
            <a:r>
              <a:rPr lang="en-US" sz="2200" dirty="0">
                <a:latin typeface="Arial" pitchFamily="34" charset="0"/>
                <a:cs typeface="Times New Roman" pitchFamily="18" charset="0"/>
              </a:rPr>
              <a:t>	else </a:t>
            </a:r>
          </a:p>
          <a:p>
            <a:pPr marL="342900" indent="-276225" algn="just" defTabSz="966788">
              <a:tabLst>
                <a:tab pos="800100" algn="l"/>
              </a:tabLst>
            </a:pPr>
            <a:r>
              <a:rPr lang="en-US" sz="2200" dirty="0">
                <a:latin typeface="Arial" pitchFamily="34" charset="0"/>
                <a:cs typeface="Times New Roman" pitchFamily="18" charset="0"/>
              </a:rPr>
              <a:t>		return n* </a:t>
            </a:r>
            <a:r>
              <a:rPr lang="en-US" sz="2200" dirty="0" err="1" smtClean="0">
                <a:solidFill>
                  <a:srgbClr val="00B0F0"/>
                </a:solidFill>
                <a:latin typeface="Arial" pitchFamily="34" charset="0"/>
                <a:cs typeface="Times New Roman" pitchFamily="18" charset="0"/>
              </a:rPr>
              <a:t>fac</a:t>
            </a:r>
            <a:r>
              <a:rPr lang="en-US" sz="2200" dirty="0" smtClean="0">
                <a:latin typeface="Arial" pitchFamily="34" charset="0"/>
                <a:cs typeface="Times New Roman" pitchFamily="18" charset="0"/>
              </a:rPr>
              <a:t>(n </a:t>
            </a:r>
            <a:r>
              <a:rPr lang="en-US" sz="2200" dirty="0">
                <a:latin typeface="Arial" pitchFamily="34" charset="0"/>
                <a:cs typeface="Times New Roman" pitchFamily="18" charset="0"/>
              </a:rPr>
              <a:t>- 1);</a:t>
            </a:r>
          </a:p>
          <a:p>
            <a:pPr marL="342900" indent="-276225" algn="just" defTabSz="966788">
              <a:tabLst>
                <a:tab pos="800100" algn="l"/>
              </a:tabLst>
            </a:pPr>
            <a:r>
              <a:rPr lang="en-US" sz="2200" dirty="0">
                <a:latin typeface="Arial" pitchFamily="34" charset="0"/>
                <a:cs typeface="Times New Roman" pitchFamily="18" charset="0"/>
              </a:rPr>
              <a:t>}</a:t>
            </a:r>
          </a:p>
          <a:p>
            <a:pPr marL="342900" indent="-276225" algn="just" defTabSz="966788">
              <a:tabLst>
                <a:tab pos="800100" algn="l"/>
              </a:tabLst>
            </a:pPr>
            <a:endParaRPr lang="en-US" sz="2200" dirty="0">
              <a:latin typeface="Arial" pitchFamily="34" charset="0"/>
              <a:cs typeface="Times New Roman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781800" y="609600"/>
            <a:ext cx="2184400" cy="2133600"/>
            <a:chOff x="6781800" y="609600"/>
            <a:chExt cx="2184400" cy="2133600"/>
          </a:xfrm>
        </p:grpSpPr>
        <p:sp>
          <p:nvSpPr>
            <p:cNvPr id="21508" name="Rectangle 4"/>
            <p:cNvSpPr>
              <a:spLocks noChangeArrowheads="1"/>
            </p:cNvSpPr>
            <p:nvPr/>
          </p:nvSpPr>
          <p:spPr bwMode="auto">
            <a:xfrm>
              <a:off x="7086600" y="1524000"/>
              <a:ext cx="1066800" cy="3048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fac</a:t>
              </a:r>
            </a:p>
          </p:txBody>
        </p:sp>
        <p:sp>
          <p:nvSpPr>
            <p:cNvPr id="21509" name="Rectangle 5"/>
            <p:cNvSpPr>
              <a:spLocks noChangeArrowheads="1"/>
            </p:cNvSpPr>
            <p:nvPr/>
          </p:nvSpPr>
          <p:spPr bwMode="auto">
            <a:xfrm>
              <a:off x="7086600" y="1828800"/>
              <a:ext cx="1066800" cy="3048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n</a:t>
              </a:r>
            </a:p>
          </p:txBody>
        </p:sp>
        <p:sp>
          <p:nvSpPr>
            <p:cNvPr id="21510" name="Rectangle 6"/>
            <p:cNvSpPr>
              <a:spLocks noChangeArrowheads="1"/>
            </p:cNvSpPr>
            <p:nvPr/>
          </p:nvSpPr>
          <p:spPr bwMode="auto">
            <a:xfrm>
              <a:off x="7086600" y="2133600"/>
              <a:ext cx="1066800" cy="3048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fac</a:t>
              </a:r>
            </a:p>
          </p:txBody>
        </p:sp>
        <p:sp>
          <p:nvSpPr>
            <p:cNvPr id="21511" name="Rectangle 7"/>
            <p:cNvSpPr>
              <a:spLocks noChangeArrowheads="1"/>
            </p:cNvSpPr>
            <p:nvPr/>
          </p:nvSpPr>
          <p:spPr bwMode="auto">
            <a:xfrm>
              <a:off x="7086600" y="2438400"/>
              <a:ext cx="1066800" cy="3048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occupied</a:t>
              </a:r>
            </a:p>
          </p:txBody>
        </p:sp>
        <p:sp>
          <p:nvSpPr>
            <p:cNvPr id="21512" name="Line 8"/>
            <p:cNvSpPr>
              <a:spLocks noChangeShapeType="1"/>
            </p:cNvSpPr>
            <p:nvPr/>
          </p:nvSpPr>
          <p:spPr bwMode="auto">
            <a:xfrm>
              <a:off x="6781800" y="13716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3" name="Text Box 9"/>
            <p:cNvSpPr txBox="1">
              <a:spLocks noChangeArrowheads="1"/>
            </p:cNvSpPr>
            <p:nvPr/>
          </p:nvSpPr>
          <p:spPr bwMode="auto">
            <a:xfrm>
              <a:off x="8153400" y="1752600"/>
              <a:ext cx="812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n = 3</a:t>
              </a:r>
            </a:p>
          </p:txBody>
        </p:sp>
        <p:sp>
          <p:nvSpPr>
            <p:cNvPr id="21514" name="Text Box 10"/>
            <p:cNvSpPr txBox="1">
              <a:spLocks noChangeArrowheads="1"/>
            </p:cNvSpPr>
            <p:nvPr/>
          </p:nvSpPr>
          <p:spPr bwMode="auto">
            <a:xfrm>
              <a:off x="8258175" y="838200"/>
              <a:ext cx="6572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free</a:t>
              </a:r>
            </a:p>
          </p:txBody>
        </p:sp>
        <p:sp>
          <p:nvSpPr>
            <p:cNvPr id="21515" name="Rectangle 11"/>
            <p:cNvSpPr>
              <a:spLocks noChangeArrowheads="1"/>
            </p:cNvSpPr>
            <p:nvPr/>
          </p:nvSpPr>
          <p:spPr bwMode="auto">
            <a:xfrm>
              <a:off x="7086600" y="1219200"/>
              <a:ext cx="1066800" cy="3048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21516" name="Rectangle 12"/>
            <p:cNvSpPr>
              <a:spLocks noChangeArrowheads="1"/>
            </p:cNvSpPr>
            <p:nvPr/>
          </p:nvSpPr>
          <p:spPr bwMode="auto">
            <a:xfrm>
              <a:off x="7086600" y="914400"/>
              <a:ext cx="1066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1517" name="Rectangle 13"/>
            <p:cNvSpPr>
              <a:spLocks noChangeArrowheads="1"/>
            </p:cNvSpPr>
            <p:nvPr/>
          </p:nvSpPr>
          <p:spPr bwMode="auto">
            <a:xfrm>
              <a:off x="7086600" y="609600"/>
              <a:ext cx="1066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1518" name="Text Box 14"/>
            <p:cNvSpPr txBox="1">
              <a:spLocks noChangeArrowheads="1"/>
            </p:cNvSpPr>
            <p:nvPr/>
          </p:nvSpPr>
          <p:spPr bwMode="auto">
            <a:xfrm>
              <a:off x="8153400" y="1143000"/>
              <a:ext cx="812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n = 2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81000" y="2971800"/>
            <a:ext cx="2362200" cy="2514600"/>
            <a:chOff x="381000" y="3276600"/>
            <a:chExt cx="2362200" cy="2514600"/>
          </a:xfrm>
        </p:grpSpPr>
        <p:sp>
          <p:nvSpPr>
            <p:cNvPr id="21519" name="Rectangle 15"/>
            <p:cNvSpPr>
              <a:spLocks noChangeArrowheads="1"/>
            </p:cNvSpPr>
            <p:nvPr/>
          </p:nvSpPr>
          <p:spPr bwMode="auto">
            <a:xfrm>
              <a:off x="685800" y="4572000"/>
              <a:ext cx="1066800" cy="3048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fac</a:t>
              </a:r>
            </a:p>
          </p:txBody>
        </p:sp>
        <p:sp>
          <p:nvSpPr>
            <p:cNvPr id="21520" name="Rectangle 16"/>
            <p:cNvSpPr>
              <a:spLocks noChangeArrowheads="1"/>
            </p:cNvSpPr>
            <p:nvPr/>
          </p:nvSpPr>
          <p:spPr bwMode="auto">
            <a:xfrm>
              <a:off x="685800" y="4876800"/>
              <a:ext cx="1066800" cy="3048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n</a:t>
              </a:r>
            </a:p>
          </p:txBody>
        </p:sp>
        <p:sp>
          <p:nvSpPr>
            <p:cNvPr id="21521" name="Rectangle 17"/>
            <p:cNvSpPr>
              <a:spLocks noChangeArrowheads="1"/>
            </p:cNvSpPr>
            <p:nvPr/>
          </p:nvSpPr>
          <p:spPr bwMode="auto">
            <a:xfrm>
              <a:off x="685800" y="5181600"/>
              <a:ext cx="1066800" cy="3048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fac</a:t>
              </a:r>
            </a:p>
          </p:txBody>
        </p:sp>
        <p:sp>
          <p:nvSpPr>
            <p:cNvPr id="21522" name="Rectangle 18"/>
            <p:cNvSpPr>
              <a:spLocks noChangeArrowheads="1"/>
            </p:cNvSpPr>
            <p:nvPr/>
          </p:nvSpPr>
          <p:spPr bwMode="auto">
            <a:xfrm>
              <a:off x="685800" y="5486400"/>
              <a:ext cx="1066800" cy="3048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occupied</a:t>
              </a:r>
            </a:p>
          </p:txBody>
        </p:sp>
        <p:sp>
          <p:nvSpPr>
            <p:cNvPr id="21523" name="Line 19"/>
            <p:cNvSpPr>
              <a:spLocks noChangeShapeType="1"/>
            </p:cNvSpPr>
            <p:nvPr/>
          </p:nvSpPr>
          <p:spPr bwMode="auto">
            <a:xfrm>
              <a:off x="381000" y="38100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4" name="Text Box 20"/>
            <p:cNvSpPr txBox="1">
              <a:spLocks noChangeArrowheads="1"/>
            </p:cNvSpPr>
            <p:nvPr/>
          </p:nvSpPr>
          <p:spPr bwMode="auto">
            <a:xfrm>
              <a:off x="1752600" y="4800600"/>
              <a:ext cx="812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n = 3</a:t>
              </a:r>
            </a:p>
          </p:txBody>
        </p:sp>
        <p:sp>
          <p:nvSpPr>
            <p:cNvPr id="21525" name="Text Box 21"/>
            <p:cNvSpPr txBox="1">
              <a:spLocks noChangeArrowheads="1"/>
            </p:cNvSpPr>
            <p:nvPr/>
          </p:nvSpPr>
          <p:spPr bwMode="auto">
            <a:xfrm>
              <a:off x="1752600" y="3276600"/>
              <a:ext cx="6572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free</a:t>
              </a:r>
            </a:p>
          </p:txBody>
        </p:sp>
        <p:sp>
          <p:nvSpPr>
            <p:cNvPr id="21526" name="Rectangle 22"/>
            <p:cNvSpPr>
              <a:spLocks noChangeArrowheads="1"/>
            </p:cNvSpPr>
            <p:nvPr/>
          </p:nvSpPr>
          <p:spPr bwMode="auto">
            <a:xfrm>
              <a:off x="685800" y="4267200"/>
              <a:ext cx="1066800" cy="3048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n</a:t>
              </a:r>
            </a:p>
          </p:txBody>
        </p:sp>
        <p:sp>
          <p:nvSpPr>
            <p:cNvPr id="21527" name="Rectangle 23"/>
            <p:cNvSpPr>
              <a:spLocks noChangeArrowheads="1"/>
            </p:cNvSpPr>
            <p:nvPr/>
          </p:nvSpPr>
          <p:spPr bwMode="auto">
            <a:xfrm>
              <a:off x="685800" y="3962400"/>
              <a:ext cx="1066800" cy="3048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fac</a:t>
              </a:r>
            </a:p>
          </p:txBody>
        </p:sp>
        <p:sp>
          <p:nvSpPr>
            <p:cNvPr id="21528" name="Rectangle 24"/>
            <p:cNvSpPr>
              <a:spLocks noChangeArrowheads="1"/>
            </p:cNvSpPr>
            <p:nvPr/>
          </p:nvSpPr>
          <p:spPr bwMode="auto">
            <a:xfrm>
              <a:off x="685800" y="3657600"/>
              <a:ext cx="1066800" cy="3048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n</a:t>
              </a:r>
            </a:p>
          </p:txBody>
        </p:sp>
        <p:sp>
          <p:nvSpPr>
            <p:cNvPr id="21529" name="Text Box 25"/>
            <p:cNvSpPr txBox="1">
              <a:spLocks noChangeArrowheads="1"/>
            </p:cNvSpPr>
            <p:nvPr/>
          </p:nvSpPr>
          <p:spPr bwMode="auto">
            <a:xfrm>
              <a:off x="1752600" y="4191000"/>
              <a:ext cx="812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n = 2</a:t>
              </a:r>
            </a:p>
          </p:txBody>
        </p:sp>
        <p:sp>
          <p:nvSpPr>
            <p:cNvPr id="21530" name="Rectangle 26"/>
            <p:cNvSpPr>
              <a:spLocks noChangeArrowheads="1"/>
            </p:cNvSpPr>
            <p:nvPr/>
          </p:nvSpPr>
          <p:spPr bwMode="auto">
            <a:xfrm>
              <a:off x="685800" y="3352800"/>
              <a:ext cx="106680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1531" name="Text Box 27"/>
            <p:cNvSpPr txBox="1">
              <a:spLocks noChangeArrowheads="1"/>
            </p:cNvSpPr>
            <p:nvPr/>
          </p:nvSpPr>
          <p:spPr bwMode="auto">
            <a:xfrm>
              <a:off x="1752600" y="3581400"/>
              <a:ext cx="812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n = 1</a:t>
              </a:r>
            </a:p>
          </p:txBody>
        </p:sp>
        <p:sp>
          <p:nvSpPr>
            <p:cNvPr id="21532" name="Text Box 28"/>
            <p:cNvSpPr txBox="1">
              <a:spLocks noChangeArrowheads="1"/>
            </p:cNvSpPr>
            <p:nvPr/>
          </p:nvSpPr>
          <p:spPr bwMode="auto">
            <a:xfrm>
              <a:off x="1711325" y="3886200"/>
              <a:ext cx="10318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fac = 1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971800" y="2971800"/>
            <a:ext cx="2403475" cy="2514600"/>
            <a:chOff x="2971800" y="3276600"/>
            <a:chExt cx="2403475" cy="2514600"/>
          </a:xfrm>
        </p:grpSpPr>
        <p:sp>
          <p:nvSpPr>
            <p:cNvPr id="21533" name="Rectangle 29"/>
            <p:cNvSpPr>
              <a:spLocks noChangeArrowheads="1"/>
            </p:cNvSpPr>
            <p:nvPr/>
          </p:nvSpPr>
          <p:spPr bwMode="auto">
            <a:xfrm>
              <a:off x="3276600" y="4572000"/>
              <a:ext cx="1066800" cy="3048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fac</a:t>
              </a:r>
            </a:p>
          </p:txBody>
        </p:sp>
        <p:sp>
          <p:nvSpPr>
            <p:cNvPr id="21534" name="Rectangle 30"/>
            <p:cNvSpPr>
              <a:spLocks noChangeArrowheads="1"/>
            </p:cNvSpPr>
            <p:nvPr/>
          </p:nvSpPr>
          <p:spPr bwMode="auto">
            <a:xfrm>
              <a:off x="3276600" y="4876800"/>
              <a:ext cx="1066800" cy="3048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n</a:t>
              </a:r>
            </a:p>
          </p:txBody>
        </p:sp>
        <p:sp>
          <p:nvSpPr>
            <p:cNvPr id="21535" name="Rectangle 31"/>
            <p:cNvSpPr>
              <a:spLocks noChangeArrowheads="1"/>
            </p:cNvSpPr>
            <p:nvPr/>
          </p:nvSpPr>
          <p:spPr bwMode="auto">
            <a:xfrm>
              <a:off x="3276600" y="5181600"/>
              <a:ext cx="1066800" cy="3048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fac</a:t>
              </a:r>
            </a:p>
          </p:txBody>
        </p:sp>
        <p:sp>
          <p:nvSpPr>
            <p:cNvPr id="21536" name="Rectangle 32"/>
            <p:cNvSpPr>
              <a:spLocks noChangeArrowheads="1"/>
            </p:cNvSpPr>
            <p:nvPr/>
          </p:nvSpPr>
          <p:spPr bwMode="auto">
            <a:xfrm>
              <a:off x="3276600" y="5486400"/>
              <a:ext cx="1066800" cy="3048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occupied</a:t>
              </a:r>
            </a:p>
          </p:txBody>
        </p:sp>
        <p:sp>
          <p:nvSpPr>
            <p:cNvPr id="21537" name="Line 33"/>
            <p:cNvSpPr>
              <a:spLocks noChangeShapeType="1"/>
            </p:cNvSpPr>
            <p:nvPr/>
          </p:nvSpPr>
          <p:spPr bwMode="auto">
            <a:xfrm>
              <a:off x="2971800" y="44196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8" name="Text Box 34"/>
            <p:cNvSpPr txBox="1">
              <a:spLocks noChangeArrowheads="1"/>
            </p:cNvSpPr>
            <p:nvPr/>
          </p:nvSpPr>
          <p:spPr bwMode="auto">
            <a:xfrm>
              <a:off x="4343400" y="4800600"/>
              <a:ext cx="812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n = 3</a:t>
              </a:r>
            </a:p>
          </p:txBody>
        </p:sp>
        <p:sp>
          <p:nvSpPr>
            <p:cNvPr id="21539" name="Text Box 35"/>
            <p:cNvSpPr txBox="1">
              <a:spLocks noChangeArrowheads="1"/>
            </p:cNvSpPr>
            <p:nvPr/>
          </p:nvSpPr>
          <p:spPr bwMode="auto">
            <a:xfrm>
              <a:off x="4343400" y="3276600"/>
              <a:ext cx="6572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free</a:t>
              </a:r>
            </a:p>
          </p:txBody>
        </p:sp>
        <p:sp>
          <p:nvSpPr>
            <p:cNvPr id="21540" name="Rectangle 36"/>
            <p:cNvSpPr>
              <a:spLocks noChangeArrowheads="1"/>
            </p:cNvSpPr>
            <p:nvPr/>
          </p:nvSpPr>
          <p:spPr bwMode="auto">
            <a:xfrm>
              <a:off x="3276600" y="4267200"/>
              <a:ext cx="1066800" cy="3048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n</a:t>
              </a:r>
            </a:p>
          </p:txBody>
        </p:sp>
        <p:sp>
          <p:nvSpPr>
            <p:cNvPr id="21541" name="Rectangle 37"/>
            <p:cNvSpPr>
              <a:spLocks noChangeArrowheads="1"/>
            </p:cNvSpPr>
            <p:nvPr/>
          </p:nvSpPr>
          <p:spPr bwMode="auto">
            <a:xfrm>
              <a:off x="3276600" y="3962400"/>
              <a:ext cx="106680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fac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542" name="Rectangle 38"/>
            <p:cNvSpPr>
              <a:spLocks noChangeArrowheads="1"/>
            </p:cNvSpPr>
            <p:nvPr/>
          </p:nvSpPr>
          <p:spPr bwMode="auto">
            <a:xfrm>
              <a:off x="3276600" y="3657600"/>
              <a:ext cx="106680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n</a:t>
              </a:r>
            </a:p>
          </p:txBody>
        </p:sp>
        <p:sp>
          <p:nvSpPr>
            <p:cNvPr id="21543" name="Text Box 39"/>
            <p:cNvSpPr txBox="1">
              <a:spLocks noChangeArrowheads="1"/>
            </p:cNvSpPr>
            <p:nvPr/>
          </p:nvSpPr>
          <p:spPr bwMode="auto">
            <a:xfrm>
              <a:off x="4343400" y="4191000"/>
              <a:ext cx="812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n = 2</a:t>
              </a:r>
            </a:p>
          </p:txBody>
        </p:sp>
        <p:sp>
          <p:nvSpPr>
            <p:cNvPr id="21544" name="Rectangle 40"/>
            <p:cNvSpPr>
              <a:spLocks noChangeArrowheads="1"/>
            </p:cNvSpPr>
            <p:nvPr/>
          </p:nvSpPr>
          <p:spPr bwMode="auto">
            <a:xfrm>
              <a:off x="3276600" y="3352800"/>
              <a:ext cx="106680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1545" name="Text Box 41"/>
            <p:cNvSpPr txBox="1">
              <a:spLocks noChangeArrowheads="1"/>
            </p:cNvSpPr>
            <p:nvPr/>
          </p:nvSpPr>
          <p:spPr bwMode="auto">
            <a:xfrm>
              <a:off x="4343400" y="3886200"/>
              <a:ext cx="8096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freed</a:t>
              </a:r>
            </a:p>
          </p:txBody>
        </p:sp>
        <p:sp>
          <p:nvSpPr>
            <p:cNvPr id="21546" name="Text Box 42"/>
            <p:cNvSpPr txBox="1">
              <a:spLocks noChangeArrowheads="1"/>
            </p:cNvSpPr>
            <p:nvPr/>
          </p:nvSpPr>
          <p:spPr bwMode="auto">
            <a:xfrm>
              <a:off x="4343400" y="3581400"/>
              <a:ext cx="8096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freed</a:t>
              </a:r>
            </a:p>
          </p:txBody>
        </p:sp>
        <p:sp>
          <p:nvSpPr>
            <p:cNvPr id="21547" name="Text Box 43"/>
            <p:cNvSpPr txBox="1">
              <a:spLocks noChangeArrowheads="1"/>
            </p:cNvSpPr>
            <p:nvPr/>
          </p:nvSpPr>
          <p:spPr bwMode="auto">
            <a:xfrm>
              <a:off x="4343400" y="4495800"/>
              <a:ext cx="10318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fac = 2</a:t>
              </a:r>
            </a:p>
          </p:txBody>
        </p:sp>
      </p:grpSp>
      <p:sp>
        <p:nvSpPr>
          <p:cNvPr id="21548" name="Rectangle 44"/>
          <p:cNvSpPr>
            <a:spLocks noChangeArrowheads="1"/>
          </p:cNvSpPr>
          <p:nvPr/>
        </p:nvSpPr>
        <p:spPr bwMode="auto">
          <a:xfrm>
            <a:off x="4572000" y="1371600"/>
            <a:ext cx="1066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549" name="Rectangle 45"/>
          <p:cNvSpPr>
            <a:spLocks noChangeArrowheads="1"/>
          </p:cNvSpPr>
          <p:nvPr/>
        </p:nvSpPr>
        <p:spPr bwMode="auto">
          <a:xfrm>
            <a:off x="4572000" y="1676400"/>
            <a:ext cx="1066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n</a:t>
            </a:r>
          </a:p>
        </p:txBody>
      </p:sp>
      <p:sp>
        <p:nvSpPr>
          <p:cNvPr id="21550" name="Rectangle 46"/>
          <p:cNvSpPr>
            <a:spLocks noChangeArrowheads="1"/>
          </p:cNvSpPr>
          <p:nvPr/>
        </p:nvSpPr>
        <p:spPr bwMode="auto">
          <a:xfrm>
            <a:off x="4572000" y="1981200"/>
            <a:ext cx="1066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fac</a:t>
            </a:r>
          </a:p>
        </p:txBody>
      </p:sp>
      <p:sp>
        <p:nvSpPr>
          <p:cNvPr id="21551" name="Rectangle 47"/>
          <p:cNvSpPr>
            <a:spLocks noChangeArrowheads="1"/>
          </p:cNvSpPr>
          <p:nvPr/>
        </p:nvSpPr>
        <p:spPr bwMode="auto">
          <a:xfrm>
            <a:off x="4572000" y="2286000"/>
            <a:ext cx="1066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occupied</a:t>
            </a:r>
          </a:p>
        </p:txBody>
      </p:sp>
      <p:sp>
        <p:nvSpPr>
          <p:cNvPr id="21552" name="Line 48"/>
          <p:cNvSpPr>
            <a:spLocks noChangeShapeType="1"/>
          </p:cNvSpPr>
          <p:nvPr/>
        </p:nvSpPr>
        <p:spPr bwMode="auto">
          <a:xfrm>
            <a:off x="4267200" y="1828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53" name="Text Box 49"/>
          <p:cNvSpPr txBox="1">
            <a:spLocks noChangeArrowheads="1"/>
          </p:cNvSpPr>
          <p:nvPr/>
        </p:nvSpPr>
        <p:spPr bwMode="auto">
          <a:xfrm>
            <a:off x="5638800" y="1600200"/>
            <a:ext cx="81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n = 3</a:t>
            </a:r>
          </a:p>
        </p:txBody>
      </p:sp>
      <p:sp>
        <p:nvSpPr>
          <p:cNvPr id="21554" name="Text Box 50"/>
          <p:cNvSpPr txBox="1">
            <a:spLocks noChangeArrowheads="1"/>
          </p:cNvSpPr>
          <p:nvPr/>
        </p:nvSpPr>
        <p:spPr bwMode="auto">
          <a:xfrm>
            <a:off x="4724400" y="685800"/>
            <a:ext cx="809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stack</a:t>
            </a:r>
          </a:p>
        </p:txBody>
      </p:sp>
      <p:sp>
        <p:nvSpPr>
          <p:cNvPr id="21555" name="Text Box 51"/>
          <p:cNvSpPr txBox="1">
            <a:spLocks noChangeArrowheads="1"/>
          </p:cNvSpPr>
          <p:nvPr/>
        </p:nvSpPr>
        <p:spPr bwMode="auto">
          <a:xfrm>
            <a:off x="5654675" y="1295400"/>
            <a:ext cx="657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free</a:t>
            </a:r>
          </a:p>
        </p:txBody>
      </p:sp>
      <p:sp>
        <p:nvSpPr>
          <p:cNvPr id="21556" name="Rectangle 52"/>
          <p:cNvSpPr>
            <a:spLocks noChangeArrowheads="1"/>
          </p:cNvSpPr>
          <p:nvPr/>
        </p:nvSpPr>
        <p:spPr bwMode="auto">
          <a:xfrm>
            <a:off x="4572000" y="1066800"/>
            <a:ext cx="1066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557" name="Text Box 53"/>
          <p:cNvSpPr txBox="1">
            <a:spLocks noChangeArrowheads="1"/>
          </p:cNvSpPr>
          <p:nvPr/>
        </p:nvSpPr>
        <p:spPr bwMode="auto">
          <a:xfrm>
            <a:off x="5667375" y="990600"/>
            <a:ext cx="657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free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562600" y="2971800"/>
            <a:ext cx="3429000" cy="2514600"/>
            <a:chOff x="5562600" y="3276600"/>
            <a:chExt cx="3429000" cy="2514600"/>
          </a:xfrm>
        </p:grpSpPr>
        <p:sp>
          <p:nvSpPr>
            <p:cNvPr id="21558" name="Rectangle 54"/>
            <p:cNvSpPr>
              <a:spLocks noChangeArrowheads="1"/>
            </p:cNvSpPr>
            <p:nvPr/>
          </p:nvSpPr>
          <p:spPr bwMode="auto">
            <a:xfrm>
              <a:off x="5867400" y="4572000"/>
              <a:ext cx="106680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>
                      <a:lumMod val="50000"/>
                    </a:schemeClr>
                  </a:solidFill>
                </a:rPr>
                <a:t>fac</a:t>
              </a:r>
            </a:p>
          </p:txBody>
        </p:sp>
        <p:sp>
          <p:nvSpPr>
            <p:cNvPr id="21559" name="Rectangle 55"/>
            <p:cNvSpPr>
              <a:spLocks noChangeArrowheads="1"/>
            </p:cNvSpPr>
            <p:nvPr/>
          </p:nvSpPr>
          <p:spPr bwMode="auto">
            <a:xfrm>
              <a:off x="5867400" y="4876800"/>
              <a:ext cx="1066800" cy="3048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n</a:t>
              </a:r>
            </a:p>
          </p:txBody>
        </p:sp>
        <p:sp>
          <p:nvSpPr>
            <p:cNvPr id="21560" name="Rectangle 56"/>
            <p:cNvSpPr>
              <a:spLocks noChangeArrowheads="1"/>
            </p:cNvSpPr>
            <p:nvPr/>
          </p:nvSpPr>
          <p:spPr bwMode="auto">
            <a:xfrm>
              <a:off x="5867400" y="5181600"/>
              <a:ext cx="1066800" cy="3048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fac</a:t>
              </a:r>
            </a:p>
          </p:txBody>
        </p:sp>
        <p:sp>
          <p:nvSpPr>
            <p:cNvPr id="21561" name="Rectangle 57"/>
            <p:cNvSpPr>
              <a:spLocks noChangeArrowheads="1"/>
            </p:cNvSpPr>
            <p:nvPr/>
          </p:nvSpPr>
          <p:spPr bwMode="auto">
            <a:xfrm>
              <a:off x="5867400" y="5486400"/>
              <a:ext cx="1066800" cy="3048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/>
                <a:t>occupied</a:t>
              </a:r>
            </a:p>
          </p:txBody>
        </p:sp>
        <p:sp>
          <p:nvSpPr>
            <p:cNvPr id="21562" name="Line 58"/>
            <p:cNvSpPr>
              <a:spLocks noChangeShapeType="1"/>
            </p:cNvSpPr>
            <p:nvPr/>
          </p:nvSpPr>
          <p:spPr bwMode="auto">
            <a:xfrm>
              <a:off x="5562600" y="50292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3" name="Text Box 59"/>
            <p:cNvSpPr txBox="1">
              <a:spLocks noChangeArrowheads="1"/>
            </p:cNvSpPr>
            <p:nvPr/>
          </p:nvSpPr>
          <p:spPr bwMode="auto">
            <a:xfrm>
              <a:off x="6934200" y="4800600"/>
              <a:ext cx="812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n = 3</a:t>
              </a:r>
            </a:p>
          </p:txBody>
        </p:sp>
        <p:sp>
          <p:nvSpPr>
            <p:cNvPr id="21564" name="Text Box 60"/>
            <p:cNvSpPr txBox="1">
              <a:spLocks noChangeArrowheads="1"/>
            </p:cNvSpPr>
            <p:nvPr/>
          </p:nvSpPr>
          <p:spPr bwMode="auto">
            <a:xfrm>
              <a:off x="6934200" y="3276600"/>
              <a:ext cx="6572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free</a:t>
              </a:r>
            </a:p>
          </p:txBody>
        </p:sp>
        <p:sp>
          <p:nvSpPr>
            <p:cNvPr id="21565" name="Rectangle 61"/>
            <p:cNvSpPr>
              <a:spLocks noChangeArrowheads="1"/>
            </p:cNvSpPr>
            <p:nvPr/>
          </p:nvSpPr>
          <p:spPr bwMode="auto">
            <a:xfrm>
              <a:off x="5867400" y="4267200"/>
              <a:ext cx="106680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>
                      <a:lumMod val="50000"/>
                    </a:schemeClr>
                  </a:solidFill>
                </a:rPr>
                <a:t>n</a:t>
              </a:r>
            </a:p>
          </p:txBody>
        </p:sp>
        <p:sp>
          <p:nvSpPr>
            <p:cNvPr id="21566" name="Rectangle 62"/>
            <p:cNvSpPr>
              <a:spLocks noChangeArrowheads="1"/>
            </p:cNvSpPr>
            <p:nvPr/>
          </p:nvSpPr>
          <p:spPr bwMode="auto">
            <a:xfrm>
              <a:off x="5867400" y="3962400"/>
              <a:ext cx="106680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fac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567" name="Rectangle 63"/>
            <p:cNvSpPr>
              <a:spLocks noChangeArrowheads="1"/>
            </p:cNvSpPr>
            <p:nvPr/>
          </p:nvSpPr>
          <p:spPr bwMode="auto">
            <a:xfrm>
              <a:off x="5867400" y="3657600"/>
              <a:ext cx="106680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n</a:t>
              </a:r>
            </a:p>
          </p:txBody>
        </p:sp>
        <p:sp>
          <p:nvSpPr>
            <p:cNvPr id="21568" name="Text Box 64"/>
            <p:cNvSpPr txBox="1">
              <a:spLocks noChangeArrowheads="1"/>
            </p:cNvSpPr>
            <p:nvPr/>
          </p:nvSpPr>
          <p:spPr bwMode="auto">
            <a:xfrm>
              <a:off x="6934200" y="4495800"/>
              <a:ext cx="8096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freed</a:t>
              </a:r>
            </a:p>
          </p:txBody>
        </p:sp>
        <p:sp>
          <p:nvSpPr>
            <p:cNvPr id="21569" name="Rectangle 65"/>
            <p:cNvSpPr>
              <a:spLocks noChangeArrowheads="1"/>
            </p:cNvSpPr>
            <p:nvPr/>
          </p:nvSpPr>
          <p:spPr bwMode="auto">
            <a:xfrm>
              <a:off x="5867400" y="3352800"/>
              <a:ext cx="106680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1570" name="Text Box 66"/>
            <p:cNvSpPr txBox="1">
              <a:spLocks noChangeArrowheads="1"/>
            </p:cNvSpPr>
            <p:nvPr/>
          </p:nvSpPr>
          <p:spPr bwMode="auto">
            <a:xfrm>
              <a:off x="6934200" y="3886200"/>
              <a:ext cx="8096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freed</a:t>
              </a:r>
            </a:p>
          </p:txBody>
        </p:sp>
        <p:sp>
          <p:nvSpPr>
            <p:cNvPr id="21571" name="Text Box 67"/>
            <p:cNvSpPr txBox="1">
              <a:spLocks noChangeArrowheads="1"/>
            </p:cNvSpPr>
            <p:nvPr/>
          </p:nvSpPr>
          <p:spPr bwMode="auto">
            <a:xfrm>
              <a:off x="6934200" y="3581400"/>
              <a:ext cx="8096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freed</a:t>
              </a:r>
            </a:p>
          </p:txBody>
        </p:sp>
        <p:sp>
          <p:nvSpPr>
            <p:cNvPr id="21572" name="Text Box 68"/>
            <p:cNvSpPr txBox="1">
              <a:spLocks noChangeArrowheads="1"/>
            </p:cNvSpPr>
            <p:nvPr/>
          </p:nvSpPr>
          <p:spPr bwMode="auto">
            <a:xfrm>
              <a:off x="6934200" y="4191000"/>
              <a:ext cx="8096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freed</a:t>
              </a:r>
            </a:p>
          </p:txBody>
        </p:sp>
        <p:sp>
          <p:nvSpPr>
            <p:cNvPr id="21573" name="Text Box 69"/>
            <p:cNvSpPr txBox="1">
              <a:spLocks noChangeArrowheads="1"/>
            </p:cNvSpPr>
            <p:nvPr/>
          </p:nvSpPr>
          <p:spPr bwMode="auto">
            <a:xfrm>
              <a:off x="6934200" y="5105400"/>
              <a:ext cx="10318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fac = 6</a:t>
              </a:r>
            </a:p>
          </p:txBody>
        </p:sp>
        <p:sp>
          <p:nvSpPr>
            <p:cNvPr id="21574" name="Line 70"/>
            <p:cNvSpPr>
              <a:spLocks noChangeShapeType="1"/>
            </p:cNvSpPr>
            <p:nvPr/>
          </p:nvSpPr>
          <p:spPr bwMode="auto">
            <a:xfrm>
              <a:off x="8077200" y="53340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5" name="Text Box 71"/>
            <p:cNvSpPr txBox="1">
              <a:spLocks noChangeArrowheads="1"/>
            </p:cNvSpPr>
            <p:nvPr/>
          </p:nvSpPr>
          <p:spPr bwMode="auto">
            <a:xfrm>
              <a:off x="8077200" y="4953000"/>
              <a:ext cx="9112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return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562600" y="5638800"/>
            <a:ext cx="2257425" cy="990600"/>
            <a:chOff x="5562600" y="5715000"/>
            <a:chExt cx="2257425" cy="990600"/>
          </a:xfrm>
        </p:grpSpPr>
        <p:sp>
          <p:nvSpPr>
            <p:cNvPr id="21576" name="Rectangle 72"/>
            <p:cNvSpPr>
              <a:spLocks noChangeArrowheads="1"/>
            </p:cNvSpPr>
            <p:nvPr/>
          </p:nvSpPr>
          <p:spPr bwMode="auto">
            <a:xfrm>
              <a:off x="5867400" y="6096000"/>
              <a:ext cx="106680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 err="1" smtClean="0">
                  <a:solidFill>
                    <a:schemeClr val="bg1">
                      <a:lumMod val="50000"/>
                    </a:schemeClr>
                  </a:solidFill>
                </a:rPr>
                <a:t>fac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577" name="Rectangle 73"/>
            <p:cNvSpPr>
              <a:spLocks noChangeArrowheads="1"/>
            </p:cNvSpPr>
            <p:nvPr/>
          </p:nvSpPr>
          <p:spPr bwMode="auto">
            <a:xfrm>
              <a:off x="5867400" y="6400800"/>
              <a:ext cx="1066800" cy="3048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 dirty="0"/>
                <a:t>occupied</a:t>
              </a:r>
            </a:p>
          </p:txBody>
        </p:sp>
        <p:sp>
          <p:nvSpPr>
            <p:cNvPr id="21578" name="Line 74"/>
            <p:cNvSpPr>
              <a:spLocks noChangeShapeType="1"/>
            </p:cNvSpPr>
            <p:nvPr/>
          </p:nvSpPr>
          <p:spPr bwMode="auto">
            <a:xfrm>
              <a:off x="5562600" y="65532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9" name="Text Box 75"/>
            <p:cNvSpPr txBox="1">
              <a:spLocks noChangeArrowheads="1"/>
            </p:cNvSpPr>
            <p:nvPr/>
          </p:nvSpPr>
          <p:spPr bwMode="auto">
            <a:xfrm>
              <a:off x="7010400" y="6019800"/>
              <a:ext cx="8096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dirty="0"/>
                <a:t>freed</a:t>
              </a:r>
            </a:p>
          </p:txBody>
        </p:sp>
        <p:sp>
          <p:nvSpPr>
            <p:cNvPr id="81" name="Rectangle 72"/>
            <p:cNvSpPr>
              <a:spLocks noChangeArrowheads="1"/>
            </p:cNvSpPr>
            <p:nvPr/>
          </p:nvSpPr>
          <p:spPr bwMode="auto">
            <a:xfrm>
              <a:off x="5867400" y="5791200"/>
              <a:ext cx="106680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n</a:t>
              </a:r>
            </a:p>
          </p:txBody>
        </p:sp>
        <p:sp>
          <p:nvSpPr>
            <p:cNvPr id="82" name="Text Box 75"/>
            <p:cNvSpPr txBox="1">
              <a:spLocks noChangeArrowheads="1"/>
            </p:cNvSpPr>
            <p:nvPr/>
          </p:nvSpPr>
          <p:spPr bwMode="auto">
            <a:xfrm>
              <a:off x="7010400" y="5715000"/>
              <a:ext cx="8096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dirty="0"/>
                <a:t>freed</a:t>
              </a:r>
            </a:p>
          </p:txBody>
        </p:sp>
      </p:grpSp>
      <p:sp>
        <p:nvSpPr>
          <p:cNvPr id="5" name="Rectangle 4"/>
          <p:cNvSpPr/>
          <p:nvPr/>
        </p:nvSpPr>
        <p:spPr bwMode="auto">
          <a:xfrm>
            <a:off x="685799" y="5709242"/>
            <a:ext cx="4689475" cy="1072557"/>
          </a:xfrm>
          <a:prstGeom prst="rect">
            <a:avLst/>
          </a:prstGeom>
          <a:solidFill>
            <a:srgbClr val="FDFF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Recursive calls result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in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stack use. It could be a problem if n is very large and your memory is small. All memory is automatically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collected at the end of the function. Trade-off!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13" y="280253"/>
            <a:ext cx="7862887" cy="892175"/>
          </a:xfrm>
        </p:spPr>
        <p:txBody>
          <a:bodyPr/>
          <a:lstStyle/>
          <a:p>
            <a:r>
              <a:rPr lang="en-US" sz="2800" dirty="0" smtClean="0"/>
              <a:t>Stack and Stack Frames</a:t>
            </a:r>
            <a:br>
              <a:rPr lang="en-US" sz="2800" dirty="0" smtClean="0"/>
            </a:br>
            <a:r>
              <a:rPr lang="en-US" sz="2800" dirty="0" smtClean="0"/>
              <a:t>Supporting function calls and local variables</a:t>
            </a:r>
          </a:p>
        </p:txBody>
      </p:sp>
      <p:sp>
        <p:nvSpPr>
          <p:cNvPr id="22531" name="Rectangle 5"/>
          <p:cNvSpPr>
            <a:spLocks noChangeArrowheads="1"/>
          </p:cNvSpPr>
          <p:nvPr/>
        </p:nvSpPr>
        <p:spPr bwMode="auto">
          <a:xfrm>
            <a:off x="3946525" y="2773363"/>
            <a:ext cx="1517650" cy="15271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Line 6"/>
          <p:cNvSpPr>
            <a:spLocks noChangeShapeType="1"/>
          </p:cNvSpPr>
          <p:nvPr/>
        </p:nvSpPr>
        <p:spPr bwMode="auto">
          <a:xfrm>
            <a:off x="3529013" y="4160838"/>
            <a:ext cx="390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3" name="Text Box 7"/>
          <p:cNvSpPr txBox="1">
            <a:spLocks noChangeArrowheads="1"/>
          </p:cNvSpPr>
          <p:nvPr/>
        </p:nvSpPr>
        <p:spPr bwMode="auto">
          <a:xfrm>
            <a:off x="6775450" y="5378450"/>
            <a:ext cx="183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800"/>
              <a:t>make frame </a:t>
            </a:r>
          </a:p>
          <a:p>
            <a:pPr algn="ctr"/>
            <a:r>
              <a:rPr lang="en-US" sz="1800"/>
              <a:t>for local variables</a:t>
            </a:r>
          </a:p>
        </p:txBody>
      </p:sp>
      <p:sp>
        <p:nvSpPr>
          <p:cNvPr id="22534" name="Rectangle 8"/>
          <p:cNvSpPr>
            <a:spLocks noChangeArrowheads="1"/>
          </p:cNvSpPr>
          <p:nvPr/>
        </p:nvSpPr>
        <p:spPr bwMode="auto">
          <a:xfrm>
            <a:off x="3946525" y="4687888"/>
            <a:ext cx="1517650" cy="6238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occupied</a:t>
            </a:r>
          </a:p>
        </p:txBody>
      </p:sp>
      <p:sp>
        <p:nvSpPr>
          <p:cNvPr id="22535" name="Rectangle 9"/>
          <p:cNvSpPr>
            <a:spLocks noChangeArrowheads="1"/>
          </p:cNvSpPr>
          <p:nvPr/>
        </p:nvSpPr>
        <p:spPr bwMode="auto">
          <a:xfrm>
            <a:off x="3946525" y="4300538"/>
            <a:ext cx="1517650" cy="38735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return address</a:t>
            </a:r>
          </a:p>
        </p:txBody>
      </p:sp>
      <p:sp>
        <p:nvSpPr>
          <p:cNvPr id="22536" name="Rectangle 10"/>
          <p:cNvSpPr>
            <a:spLocks noChangeArrowheads="1"/>
          </p:cNvSpPr>
          <p:nvPr/>
        </p:nvSpPr>
        <p:spPr bwMode="auto">
          <a:xfrm>
            <a:off x="7000875" y="2773363"/>
            <a:ext cx="1468438" cy="15319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7" name="Rectangle 11"/>
          <p:cNvSpPr>
            <a:spLocks noChangeArrowheads="1"/>
          </p:cNvSpPr>
          <p:nvPr/>
        </p:nvSpPr>
        <p:spPr bwMode="auto">
          <a:xfrm>
            <a:off x="7000875" y="4692650"/>
            <a:ext cx="1468438" cy="6238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occupied</a:t>
            </a:r>
          </a:p>
        </p:txBody>
      </p:sp>
      <p:sp>
        <p:nvSpPr>
          <p:cNvPr id="22538" name="Rectangle 12"/>
          <p:cNvSpPr>
            <a:spLocks noChangeArrowheads="1"/>
          </p:cNvSpPr>
          <p:nvPr/>
        </p:nvSpPr>
        <p:spPr bwMode="auto">
          <a:xfrm>
            <a:off x="7000875" y="4305300"/>
            <a:ext cx="1468438" cy="387350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return address</a:t>
            </a:r>
          </a:p>
        </p:txBody>
      </p:sp>
      <p:sp>
        <p:nvSpPr>
          <p:cNvPr id="22539" name="Rectangle 13"/>
          <p:cNvSpPr>
            <a:spLocks noChangeArrowheads="1"/>
          </p:cNvSpPr>
          <p:nvPr/>
        </p:nvSpPr>
        <p:spPr bwMode="auto">
          <a:xfrm>
            <a:off x="7000875" y="3351213"/>
            <a:ext cx="1468438" cy="954087"/>
          </a:xfrm>
          <a:prstGeom prst="rect">
            <a:avLst/>
          </a:prstGeom>
          <a:solidFill>
            <a:srgbClr val="DDDDD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 dirty="0"/>
              <a:t>stack</a:t>
            </a:r>
          </a:p>
          <a:p>
            <a:pPr algn="ctr"/>
            <a:r>
              <a:rPr lang="en-US" sz="1800" dirty="0"/>
              <a:t>f</a:t>
            </a:r>
            <a:r>
              <a:rPr lang="en-US" sz="1800" dirty="0" smtClean="0"/>
              <a:t>rame for </a:t>
            </a:r>
            <a:br>
              <a:rPr lang="en-US" sz="1800" dirty="0" smtClean="0"/>
            </a:br>
            <a:r>
              <a:rPr lang="en-US" sz="1800" dirty="0" smtClean="0"/>
              <a:t>local variables</a:t>
            </a:r>
            <a:endParaRPr lang="en-US" sz="1800" dirty="0"/>
          </a:p>
        </p:txBody>
      </p:sp>
      <p:sp>
        <p:nvSpPr>
          <p:cNvPr id="22542" name="Rectangle 16"/>
          <p:cNvSpPr>
            <a:spLocks noChangeArrowheads="1"/>
          </p:cNvSpPr>
          <p:nvPr/>
        </p:nvSpPr>
        <p:spPr bwMode="auto">
          <a:xfrm>
            <a:off x="1050925" y="2773363"/>
            <a:ext cx="1482725" cy="19653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3" name="Line 17"/>
          <p:cNvSpPr>
            <a:spLocks noChangeShapeType="1"/>
          </p:cNvSpPr>
          <p:nvPr/>
        </p:nvSpPr>
        <p:spPr bwMode="auto">
          <a:xfrm>
            <a:off x="633413" y="4516438"/>
            <a:ext cx="390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4" name="Text Box 18"/>
          <p:cNvSpPr txBox="1">
            <a:spLocks noChangeArrowheads="1"/>
          </p:cNvSpPr>
          <p:nvPr/>
        </p:nvSpPr>
        <p:spPr bwMode="auto">
          <a:xfrm>
            <a:off x="222250" y="4224338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sp</a:t>
            </a:r>
          </a:p>
        </p:txBody>
      </p:sp>
      <p:sp>
        <p:nvSpPr>
          <p:cNvPr id="22545" name="Text Box 19"/>
          <p:cNvSpPr txBox="1">
            <a:spLocks noChangeArrowheads="1"/>
          </p:cNvSpPr>
          <p:nvPr/>
        </p:nvSpPr>
        <p:spPr bwMode="auto">
          <a:xfrm>
            <a:off x="838200" y="5378450"/>
            <a:ext cx="1974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/>
              <a:t>before function call</a:t>
            </a:r>
          </a:p>
        </p:txBody>
      </p:sp>
      <p:sp>
        <p:nvSpPr>
          <p:cNvPr id="22546" name="Rectangle 20"/>
          <p:cNvSpPr>
            <a:spLocks noChangeArrowheads="1"/>
          </p:cNvSpPr>
          <p:nvPr/>
        </p:nvSpPr>
        <p:spPr bwMode="auto">
          <a:xfrm>
            <a:off x="1050925" y="4738688"/>
            <a:ext cx="1482725" cy="573087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800"/>
              <a:t>occupied</a:t>
            </a:r>
          </a:p>
        </p:txBody>
      </p:sp>
      <p:sp>
        <p:nvSpPr>
          <p:cNvPr id="22547" name="Text Box 21"/>
          <p:cNvSpPr txBox="1">
            <a:spLocks noChangeArrowheads="1"/>
          </p:cNvSpPr>
          <p:nvPr/>
        </p:nvSpPr>
        <p:spPr bwMode="auto">
          <a:xfrm>
            <a:off x="3117850" y="3889375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sp</a:t>
            </a:r>
          </a:p>
        </p:txBody>
      </p:sp>
      <p:sp>
        <p:nvSpPr>
          <p:cNvPr id="22548" name="Text Box 22"/>
          <p:cNvSpPr txBox="1">
            <a:spLocks noChangeArrowheads="1"/>
          </p:cNvSpPr>
          <p:nvPr/>
        </p:nvSpPr>
        <p:spPr bwMode="auto">
          <a:xfrm>
            <a:off x="3771900" y="5378450"/>
            <a:ext cx="1936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/>
              <a:t>save return address</a:t>
            </a:r>
          </a:p>
        </p:txBody>
      </p:sp>
      <p:sp>
        <p:nvSpPr>
          <p:cNvPr id="22549" name="Line 23"/>
          <p:cNvSpPr>
            <a:spLocks noChangeShapeType="1"/>
          </p:cNvSpPr>
          <p:nvPr/>
        </p:nvSpPr>
        <p:spPr bwMode="auto">
          <a:xfrm>
            <a:off x="6610350" y="3165475"/>
            <a:ext cx="3905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0" name="Text Box 24"/>
          <p:cNvSpPr txBox="1">
            <a:spLocks noChangeArrowheads="1"/>
          </p:cNvSpPr>
          <p:nvPr/>
        </p:nvSpPr>
        <p:spPr bwMode="auto">
          <a:xfrm>
            <a:off x="6235700" y="2898775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sp</a:t>
            </a:r>
          </a:p>
        </p:txBody>
      </p:sp>
      <p:sp>
        <p:nvSpPr>
          <p:cNvPr id="22551" name="Text Box 25"/>
          <p:cNvSpPr txBox="1">
            <a:spLocks noChangeArrowheads="1"/>
          </p:cNvSpPr>
          <p:nvPr/>
        </p:nvSpPr>
        <p:spPr bwMode="auto">
          <a:xfrm>
            <a:off x="975518" y="1288873"/>
            <a:ext cx="72548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 smtClean="0"/>
              <a:t>A processor typically has 16 to 32 registers</a:t>
            </a:r>
          </a:p>
          <a:p>
            <a:r>
              <a:rPr lang="en-US" dirty="0" smtClean="0"/>
              <a:t>A register is reserved at the assembly language level: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CC3300"/>
                </a:solidFill>
              </a:rPr>
              <a:t>sp</a:t>
            </a:r>
            <a:r>
              <a:rPr lang="en-US" dirty="0"/>
              <a:t>: stack </a:t>
            </a:r>
            <a:r>
              <a:rPr lang="en-US" dirty="0" smtClean="0"/>
              <a:t>pointer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22434</TotalTime>
  <Words>1481</Words>
  <Application>Microsoft Office PowerPoint</Application>
  <PresentationFormat>Letter Paper (8.5x11 in)</PresentationFormat>
  <Paragraphs>412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 Unicode MS</vt:lpstr>
      <vt:lpstr>StarBats</vt:lpstr>
      <vt:lpstr>ZapfDingbats</vt:lpstr>
      <vt:lpstr>Arial</vt:lpstr>
      <vt:lpstr>Times New Roman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Static Local versus Global Variables</vt:lpstr>
      <vt:lpstr>PowerPoint Presentation</vt:lpstr>
      <vt:lpstr>PowerPoint Presentation</vt:lpstr>
      <vt:lpstr>Stack and Stack Frames Supporting function calls and local variables</vt:lpstr>
      <vt:lpstr>Supporting Nested and Recursive Function Calls Using Frames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CSE240</dc:title>
  <dc:creator>Y. Chen</dc:creator>
  <cp:lastModifiedBy>Yinong Chen</cp:lastModifiedBy>
  <cp:revision>1774</cp:revision>
  <dcterms:created xsi:type="dcterms:W3CDTF">2000-01-15T20:24:49Z</dcterms:created>
  <dcterms:modified xsi:type="dcterms:W3CDTF">2019-03-12T23:07:10Z</dcterms:modified>
</cp:coreProperties>
</file>