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583" r:id="rId2"/>
    <p:sldId id="586" r:id="rId3"/>
    <p:sldId id="584" r:id="rId4"/>
    <p:sldId id="433" r:id="rId5"/>
    <p:sldId id="398" r:id="rId6"/>
    <p:sldId id="399" r:id="rId7"/>
    <p:sldId id="423" r:id="rId8"/>
    <p:sldId id="424" r:id="rId9"/>
    <p:sldId id="425" r:id="rId10"/>
    <p:sldId id="450" r:id="rId11"/>
    <p:sldId id="454" r:id="rId12"/>
    <p:sldId id="459" r:id="rId13"/>
    <p:sldId id="460" r:id="rId14"/>
    <p:sldId id="504" r:id="rId15"/>
    <p:sldId id="505" r:id="rId16"/>
    <p:sldId id="515" r:id="rId17"/>
    <p:sldId id="585" r:id="rId18"/>
    <p:sldId id="516" r:id="rId19"/>
    <p:sldId id="517" r:id="rId20"/>
    <p:sldId id="518" r:id="rId21"/>
    <p:sldId id="519" r:id="rId22"/>
    <p:sldId id="543" r:id="rId23"/>
    <p:sldId id="520" r:id="rId24"/>
  </p:sldIdLst>
  <p:sldSz cx="9144000" cy="6858000" type="letter"/>
  <p:notesSz cx="6992938" cy="9278938"/>
  <p:defaultTextStyle>
    <a:defPPr>
      <a:defRPr lang="en-GB"/>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pos="3312">
          <p15:clr>
            <a:srgbClr val="A4A3A4"/>
          </p15:clr>
        </p15:guide>
        <p15:guide id="3" orient="horz" pos="480">
          <p15:clr>
            <a:srgbClr val="A4A3A4"/>
          </p15:clr>
        </p15:guide>
      </p15:sldGuideLst>
    </p:ext>
    <p:ext uri="{2D200454-40CA-4A62-9FC3-DE9A4176ACB9}">
      <p15:notesGuideLst xmlns:p15="http://schemas.microsoft.com/office/powerpoint/2012/main">
        <p15:guide id="1" orient="horz" pos="2435">
          <p15:clr>
            <a:srgbClr val="A4A3A4"/>
          </p15:clr>
        </p15:guide>
        <p15:guide id="2" pos="198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DFFDD"/>
    <a:srgbClr val="CC3300"/>
    <a:srgbClr val="FFFF00"/>
    <a:srgbClr val="33CCFF"/>
    <a:srgbClr val="FFCC00"/>
    <a:srgbClr val="00FF00"/>
    <a:srgbClr val="CCFF99"/>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952" autoAdjust="0"/>
  </p:normalViewPr>
  <p:slideViewPr>
    <p:cSldViewPr>
      <p:cViewPr varScale="1">
        <p:scale>
          <a:sx n="72" d="100"/>
          <a:sy n="72" d="100"/>
        </p:scale>
        <p:origin x="67" y="187"/>
      </p:cViewPr>
      <p:guideLst>
        <p:guide orient="horz" pos="4224"/>
        <p:guide pos="3312"/>
        <p:guide orient="horz" pos="480"/>
      </p:guideLst>
    </p:cSldViewPr>
  </p:slideViewPr>
  <p:outlineViewPr>
    <p:cViewPr varScale="1">
      <p:scale>
        <a:sx n="170" d="200"/>
        <a:sy n="170" d="200"/>
      </p:scale>
      <p:origin x="-780" y="-84"/>
    </p:cViewPr>
    <p:sldLst>
      <p:sld r:id="rId1" collapse="1"/>
      <p:sld r:id="rId2" collapse="1"/>
      <p:sld r:id="rId3" collapse="1"/>
      <p:sld r:id="rId4" collapse="1"/>
    </p:sldLst>
  </p:outlineViewPr>
  <p:notesTextViewPr>
    <p:cViewPr>
      <p:scale>
        <a:sx n="3" d="2"/>
        <a:sy n="3" d="2"/>
      </p:scale>
      <p:origin x="0" y="0"/>
    </p:cViewPr>
  </p:notesTextViewPr>
  <p:sorterViewPr>
    <p:cViewPr>
      <p:scale>
        <a:sx n="100" d="100"/>
        <a:sy n="100" d="100"/>
      </p:scale>
      <p:origin x="0" y="8334"/>
    </p:cViewPr>
  </p:sorterViewPr>
  <p:notesViewPr>
    <p:cSldViewPr>
      <p:cViewPr varScale="1">
        <p:scale>
          <a:sx n="32" d="100"/>
          <a:sy n="32" d="100"/>
        </p:scale>
        <p:origin x="-1506" y="-90"/>
      </p:cViewPr>
      <p:guideLst>
        <p:guide orient="horz" pos="2435"/>
        <p:guide pos="198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 Target="slides/slide1.xml"/><Relationship Id="rId4" Type="http://schemas.openxmlformats.org/officeDocument/2006/relationships/slide" Target="slides/slide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030538"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t" anchorCtr="0" compatLnSpc="1">
            <a:prstTxWarp prst="textNoShape">
              <a:avLst/>
            </a:prstTxWarp>
          </a:bodyPr>
          <a:lstStyle>
            <a:lvl1pPr defTabSz="815975">
              <a:defRPr sz="1100" smtClean="0"/>
            </a:lvl1pPr>
          </a:lstStyle>
          <a:p>
            <a:pPr>
              <a:defRPr/>
            </a:pPr>
            <a:endParaRPr lang="en-US"/>
          </a:p>
        </p:txBody>
      </p:sp>
      <p:sp>
        <p:nvSpPr>
          <p:cNvPr id="64515" name="Rectangle 3"/>
          <p:cNvSpPr>
            <a:spLocks noGrp="1" noChangeArrowheads="1"/>
          </p:cNvSpPr>
          <p:nvPr>
            <p:ph type="dt" sz="quarter" idx="1"/>
          </p:nvPr>
        </p:nvSpPr>
        <p:spPr bwMode="auto">
          <a:xfrm>
            <a:off x="3946525" y="0"/>
            <a:ext cx="3032125"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t" anchorCtr="0" compatLnSpc="1">
            <a:prstTxWarp prst="textNoShape">
              <a:avLst/>
            </a:prstTxWarp>
          </a:bodyPr>
          <a:lstStyle>
            <a:lvl1pPr algn="r" defTabSz="815975">
              <a:defRPr sz="1100" smtClean="0"/>
            </a:lvl1pPr>
          </a:lstStyle>
          <a:p>
            <a:pPr>
              <a:defRPr/>
            </a:pPr>
            <a:endParaRPr lang="en-US"/>
          </a:p>
        </p:txBody>
      </p:sp>
      <p:sp>
        <p:nvSpPr>
          <p:cNvPr id="64516" name="Rectangle 4"/>
          <p:cNvSpPr>
            <a:spLocks noGrp="1" noChangeArrowheads="1"/>
          </p:cNvSpPr>
          <p:nvPr>
            <p:ph type="ftr" sz="quarter" idx="2"/>
          </p:nvPr>
        </p:nvSpPr>
        <p:spPr bwMode="auto">
          <a:xfrm>
            <a:off x="0" y="8794750"/>
            <a:ext cx="3030538"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b" anchorCtr="0" compatLnSpc="1">
            <a:prstTxWarp prst="textNoShape">
              <a:avLst/>
            </a:prstTxWarp>
          </a:bodyPr>
          <a:lstStyle>
            <a:lvl1pPr defTabSz="815975">
              <a:defRPr sz="1100" smtClean="0"/>
            </a:lvl1pPr>
          </a:lstStyle>
          <a:p>
            <a:pPr>
              <a:defRPr/>
            </a:pPr>
            <a:endParaRPr lang="en-US"/>
          </a:p>
        </p:txBody>
      </p:sp>
      <p:sp>
        <p:nvSpPr>
          <p:cNvPr id="64517" name="Rectangle 5"/>
          <p:cNvSpPr>
            <a:spLocks noGrp="1" noChangeArrowheads="1"/>
          </p:cNvSpPr>
          <p:nvPr>
            <p:ph type="sldNum" sz="quarter" idx="3"/>
          </p:nvPr>
        </p:nvSpPr>
        <p:spPr bwMode="auto">
          <a:xfrm>
            <a:off x="3946525" y="8794750"/>
            <a:ext cx="3032125" cy="463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1519" tIns="40759" rIns="81519" bIns="40759" numCol="1" anchor="b" anchorCtr="0" compatLnSpc="1">
            <a:prstTxWarp prst="textNoShape">
              <a:avLst/>
            </a:prstTxWarp>
          </a:bodyPr>
          <a:lstStyle>
            <a:lvl1pPr algn="r" defTabSz="815975">
              <a:defRPr sz="1100" smtClean="0"/>
            </a:lvl1pPr>
          </a:lstStyle>
          <a:p>
            <a:pPr>
              <a:defRPr/>
            </a:pPr>
            <a:fld id="{F112EA3D-2064-4F3D-9EF2-7642692AC1F9}" type="slidenum">
              <a:rPr lang="en-US"/>
              <a:pPr>
                <a:defRPr/>
              </a:pPr>
              <a:t>‹#›</a:t>
            </a:fld>
            <a:endParaRPr lang="en-US"/>
          </a:p>
        </p:txBody>
      </p:sp>
    </p:spTree>
    <p:extLst>
      <p:ext uri="{BB962C8B-B14F-4D97-AF65-F5344CB8AC3E}">
        <p14:creationId xmlns:p14="http://schemas.microsoft.com/office/powerpoint/2010/main" val="2750302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
          <p:cNvSpPr>
            <a:spLocks noGrp="1" noRot="1" noChangeAspect="1" noChangeArrowheads="1" noTextEdit="1"/>
          </p:cNvSpPr>
          <p:nvPr>
            <p:ph type="sldImg"/>
          </p:nvPr>
        </p:nvSpPr>
        <p:spPr bwMode="auto">
          <a:xfrm>
            <a:off x="1357313" y="892175"/>
            <a:ext cx="4278312" cy="320992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0" name="Text Box 2"/>
          <p:cNvSpPr txBox="1">
            <a:spLocks noChangeArrowheads="1"/>
          </p:cNvSpPr>
          <p:nvPr/>
        </p:nvSpPr>
        <p:spPr bwMode="auto">
          <a:xfrm>
            <a:off x="1082675" y="4414838"/>
            <a:ext cx="4832350" cy="356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15975">
              <a:defRPr sz="2400">
                <a:solidFill>
                  <a:schemeClr val="tx1"/>
                </a:solidFill>
                <a:latin typeface="Arial" pitchFamily="34" charset="0"/>
              </a:defRPr>
            </a:lvl1pPr>
            <a:lvl2pPr marL="407988" defTabSz="815975">
              <a:defRPr sz="2400">
                <a:solidFill>
                  <a:schemeClr val="tx1"/>
                </a:solidFill>
                <a:latin typeface="Arial" pitchFamily="34" charset="0"/>
              </a:defRPr>
            </a:lvl2pPr>
            <a:lvl3pPr marL="815975" defTabSz="815975">
              <a:defRPr sz="2400">
                <a:solidFill>
                  <a:schemeClr val="tx1"/>
                </a:solidFill>
                <a:latin typeface="Arial" pitchFamily="34" charset="0"/>
              </a:defRPr>
            </a:lvl3pPr>
            <a:lvl4pPr marL="1222375" defTabSz="815975">
              <a:defRPr sz="2400">
                <a:solidFill>
                  <a:schemeClr val="tx1"/>
                </a:solidFill>
                <a:latin typeface="Arial" pitchFamily="34" charset="0"/>
              </a:defRPr>
            </a:lvl4pPr>
            <a:lvl5pPr marL="1630363" defTabSz="815975">
              <a:defRPr sz="2400">
                <a:solidFill>
                  <a:schemeClr val="tx1"/>
                </a:solidFill>
                <a:latin typeface="Arial" pitchFamily="34" charset="0"/>
              </a:defRPr>
            </a:lvl5pPr>
            <a:lvl6pPr marL="2087563" defTabSz="815975" eaLnBrk="0" fontAlgn="base" hangingPunct="0">
              <a:spcBef>
                <a:spcPct val="0"/>
              </a:spcBef>
              <a:spcAft>
                <a:spcPct val="0"/>
              </a:spcAft>
              <a:defRPr sz="2400">
                <a:solidFill>
                  <a:schemeClr val="tx1"/>
                </a:solidFill>
                <a:latin typeface="Arial" pitchFamily="34" charset="0"/>
              </a:defRPr>
            </a:lvl6pPr>
            <a:lvl7pPr marL="2544763" defTabSz="815975" eaLnBrk="0" fontAlgn="base" hangingPunct="0">
              <a:spcBef>
                <a:spcPct val="0"/>
              </a:spcBef>
              <a:spcAft>
                <a:spcPct val="0"/>
              </a:spcAft>
              <a:defRPr sz="2400">
                <a:solidFill>
                  <a:schemeClr val="tx1"/>
                </a:solidFill>
                <a:latin typeface="Arial" pitchFamily="34" charset="0"/>
              </a:defRPr>
            </a:lvl7pPr>
            <a:lvl8pPr marL="3001963" defTabSz="815975" eaLnBrk="0" fontAlgn="base" hangingPunct="0">
              <a:spcBef>
                <a:spcPct val="0"/>
              </a:spcBef>
              <a:spcAft>
                <a:spcPct val="0"/>
              </a:spcAft>
              <a:defRPr sz="2400">
                <a:solidFill>
                  <a:schemeClr val="tx1"/>
                </a:solidFill>
                <a:latin typeface="Arial" pitchFamily="34" charset="0"/>
              </a:defRPr>
            </a:lvl8pPr>
            <a:lvl9pPr marL="3459163" defTabSz="815975" eaLnBrk="0" fontAlgn="base" hangingPunct="0">
              <a:spcBef>
                <a:spcPct val="0"/>
              </a:spcBef>
              <a:spcAft>
                <a:spcPct val="0"/>
              </a:spcAft>
              <a:defRPr sz="2400">
                <a:solidFill>
                  <a:schemeClr val="tx1"/>
                </a:solidFill>
                <a:latin typeface="Arial" pitchFamily="34" charset="0"/>
              </a:defRPr>
            </a:lvl9pPr>
          </a:lstStyle>
          <a:p>
            <a:pPr>
              <a:defRPr/>
            </a:pPr>
            <a:endParaRPr lang="en-US" sz="2100"/>
          </a:p>
        </p:txBody>
      </p:sp>
    </p:spTree>
    <p:extLst>
      <p:ext uri="{BB962C8B-B14F-4D97-AF65-F5344CB8AC3E}">
        <p14:creationId xmlns:p14="http://schemas.microsoft.com/office/powerpoint/2010/main" val="37049151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5653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6078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403225"/>
            <a:ext cx="1951038" cy="58229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1513" y="403225"/>
            <a:ext cx="5703887" cy="58229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939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812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60844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1513" y="1209675"/>
            <a:ext cx="3827462"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1375" y="1209675"/>
            <a:ext cx="3827463" cy="5016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85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5070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5886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360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450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7605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Grp="1" noChangeArrowheads="1"/>
          </p:cNvSpPr>
          <p:nvPr>
            <p:ph type="title"/>
          </p:nvPr>
        </p:nvSpPr>
        <p:spPr bwMode="auto">
          <a:xfrm>
            <a:off x="671513" y="403225"/>
            <a:ext cx="7807325" cy="5635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ctr" anchorCtr="0" compatLnSpc="1">
            <a:prstTxWarp prst="textNoShape">
              <a:avLst/>
            </a:prstTxWarp>
          </a:bodyPr>
          <a:lstStyle/>
          <a:p>
            <a:pPr lvl="0"/>
            <a:r>
              <a:rPr lang="en-GB"/>
              <a:t>Click to edit the title text format</a:t>
            </a:r>
          </a:p>
        </p:txBody>
      </p:sp>
      <p:sp>
        <p:nvSpPr>
          <p:cNvPr id="1027" name="Rectangle 16"/>
          <p:cNvSpPr>
            <a:spLocks noGrp="1" noChangeArrowheads="1"/>
          </p:cNvSpPr>
          <p:nvPr>
            <p:ph type="body" idx="1"/>
          </p:nvPr>
        </p:nvSpPr>
        <p:spPr bwMode="auto">
          <a:xfrm>
            <a:off x="671513" y="1209675"/>
            <a:ext cx="7807325" cy="50165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Eigth Outline Level</a:t>
            </a:r>
          </a:p>
          <a:p>
            <a:pPr lvl="4"/>
            <a:r>
              <a:rPr lang="en-GB"/>
              <a:t>Ninth Outline Level</a:t>
            </a:r>
          </a:p>
        </p:txBody>
      </p:sp>
      <p:sp>
        <p:nvSpPr>
          <p:cNvPr id="1042" name="Text Box 18"/>
          <p:cNvSpPr txBox="1">
            <a:spLocks noChangeArrowheads="1"/>
          </p:cNvSpPr>
          <p:nvPr/>
        </p:nvSpPr>
        <p:spPr bwMode="auto">
          <a:xfrm>
            <a:off x="8628063" y="6370638"/>
            <a:ext cx="533400"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lgn="ctr">
              <a:defRPr/>
            </a:pPr>
            <a:fld id="{D636B343-5843-4433-A0FD-01CCBAF11330}" type="slidenum">
              <a:rPr lang="en-US" sz="1300" smtClean="0">
                <a:solidFill>
                  <a:srgbClr val="0000FF"/>
                </a:solidFill>
                <a:latin typeface="Times New Roman" pitchFamily="18" charset="0"/>
              </a:rPr>
              <a:pPr algn="ctr">
                <a:defRPr/>
              </a:pPr>
              <a:t>‹#›</a:t>
            </a:fld>
            <a:endParaRPr lang="en-US" sz="2500">
              <a:solidFill>
                <a:srgbClr val="0000FF"/>
              </a:solidFill>
              <a:latin typeface="Times New Roman" pitchFamily="18" charset="0"/>
            </a:endParaRPr>
          </a:p>
        </p:txBody>
      </p:sp>
      <p:sp>
        <p:nvSpPr>
          <p:cNvPr id="1043" name="Text Box 19"/>
          <p:cNvSpPr txBox="1">
            <a:spLocks noChangeArrowheads="1"/>
          </p:cNvSpPr>
          <p:nvPr/>
        </p:nvSpPr>
        <p:spPr bwMode="auto">
          <a:xfrm>
            <a:off x="8634413" y="5964238"/>
            <a:ext cx="509587"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defRPr/>
            </a:pPr>
            <a:r>
              <a:rPr lang="en-US" sz="1300">
                <a:solidFill>
                  <a:srgbClr val="0000FF"/>
                </a:solidFill>
                <a:latin typeface="Times New Roman" pitchFamily="18" charset="0"/>
              </a:rPr>
              <a:t>Ch 3</a:t>
            </a:r>
            <a:endParaRPr lang="en-US" sz="2500">
              <a:solidFill>
                <a:srgbClr val="0000FF"/>
              </a:solidFill>
              <a:latin typeface="Times New Roman" pitchFamily="18" charset="0"/>
            </a:endParaRPr>
          </a:p>
        </p:txBody>
      </p:sp>
      <p:sp>
        <p:nvSpPr>
          <p:cNvPr id="1030" name="Line 34"/>
          <p:cNvSpPr>
            <a:spLocks noChangeShapeType="1"/>
          </p:cNvSpPr>
          <p:nvPr userDrawn="1"/>
        </p:nvSpPr>
        <p:spPr bwMode="auto">
          <a:xfrm flipV="1">
            <a:off x="612775" y="0"/>
            <a:ext cx="0" cy="6861175"/>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35"/>
          <p:cNvSpPr>
            <a:spLocks noChangeShapeType="1"/>
          </p:cNvSpPr>
          <p:nvPr userDrawn="1"/>
        </p:nvSpPr>
        <p:spPr bwMode="auto">
          <a:xfrm>
            <a:off x="0" y="6370638"/>
            <a:ext cx="104775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1" name="Text Box 37"/>
          <p:cNvSpPr txBox="1">
            <a:spLocks noChangeArrowheads="1"/>
          </p:cNvSpPr>
          <p:nvPr userDrawn="1"/>
        </p:nvSpPr>
        <p:spPr bwMode="auto">
          <a:xfrm>
            <a:off x="-47625" y="6183313"/>
            <a:ext cx="744538" cy="29368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rgbClr val="99CC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defRPr/>
            </a:pPr>
            <a:r>
              <a:rPr lang="en-US" sz="1300" dirty="0">
                <a:solidFill>
                  <a:srgbClr val="99CCFF"/>
                </a:solidFill>
                <a:latin typeface="Times New Roman" pitchFamily="18" charset="0"/>
              </a:rPr>
              <a:t>CSE240</a:t>
            </a:r>
          </a:p>
        </p:txBody>
      </p:sp>
      <p:sp>
        <p:nvSpPr>
          <p:cNvPr id="1034" name="Line 38"/>
          <p:cNvSpPr>
            <a:spLocks noChangeShapeType="1"/>
          </p:cNvSpPr>
          <p:nvPr userDrawn="1"/>
        </p:nvSpPr>
        <p:spPr bwMode="auto">
          <a:xfrm flipV="1">
            <a:off x="8596313" y="0"/>
            <a:ext cx="0" cy="6861175"/>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39"/>
          <p:cNvSpPr>
            <a:spLocks noChangeShapeType="1"/>
          </p:cNvSpPr>
          <p:nvPr userDrawn="1"/>
        </p:nvSpPr>
        <p:spPr bwMode="auto">
          <a:xfrm>
            <a:off x="8355013" y="6289675"/>
            <a:ext cx="83820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Oval 40"/>
          <p:cNvSpPr>
            <a:spLocks noChangeArrowheads="1"/>
          </p:cNvSpPr>
          <p:nvPr userDrawn="1"/>
        </p:nvSpPr>
        <p:spPr bwMode="auto">
          <a:xfrm>
            <a:off x="8677275" y="6289675"/>
            <a:ext cx="403225" cy="403225"/>
          </a:xfrm>
          <a:prstGeom prst="ellipse">
            <a:avLst/>
          </a:prstGeom>
          <a:noFill/>
          <a:ln w="9525">
            <a:solidFill>
              <a:schemeClr val="hlink"/>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Oval 41"/>
          <p:cNvSpPr>
            <a:spLocks noChangeArrowheads="1"/>
          </p:cNvSpPr>
          <p:nvPr userDrawn="1"/>
        </p:nvSpPr>
        <p:spPr bwMode="auto">
          <a:xfrm>
            <a:off x="8677275" y="5888038"/>
            <a:ext cx="403225" cy="401637"/>
          </a:xfrm>
          <a:prstGeom prst="ellipse">
            <a:avLst/>
          </a:prstGeom>
          <a:noFill/>
          <a:ln w="9525">
            <a:solidFill>
              <a:schemeClr val="hlink"/>
            </a:solidFill>
            <a:round/>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Line 42"/>
          <p:cNvSpPr>
            <a:spLocks noChangeShapeType="1"/>
          </p:cNvSpPr>
          <p:nvPr userDrawn="1"/>
        </p:nvSpPr>
        <p:spPr bwMode="auto">
          <a:xfrm>
            <a:off x="49213" y="887413"/>
            <a:ext cx="1047750" cy="0"/>
          </a:xfrm>
          <a:prstGeom prst="line">
            <a:avLst/>
          </a:prstGeom>
          <a:noFill/>
          <a:ln w="9525" cap="rnd">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7" name="Text Box 43"/>
          <p:cNvSpPr txBox="1">
            <a:spLocks noChangeArrowheads="1"/>
          </p:cNvSpPr>
          <p:nvPr userDrawn="1"/>
        </p:nvSpPr>
        <p:spPr bwMode="auto">
          <a:xfrm>
            <a:off x="-100013" y="6451600"/>
            <a:ext cx="758826" cy="2635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6744" tIns="48372" rIns="96744" bIns="48372">
            <a:spAutoFit/>
          </a:bodyPr>
          <a:lstStyle>
            <a:lvl1pPr defTabSz="966788">
              <a:defRPr sz="2400">
                <a:solidFill>
                  <a:schemeClr val="tx1"/>
                </a:solidFill>
                <a:latin typeface="Arial" pitchFamily="34" charset="0"/>
              </a:defRPr>
            </a:lvl1pPr>
            <a:lvl2pPr marL="484188" defTabSz="966788">
              <a:defRPr sz="2400">
                <a:solidFill>
                  <a:schemeClr val="tx1"/>
                </a:solidFill>
                <a:latin typeface="Arial" pitchFamily="34" charset="0"/>
              </a:defRPr>
            </a:lvl2pPr>
            <a:lvl3pPr marL="966788" defTabSz="966788">
              <a:defRPr sz="2400">
                <a:solidFill>
                  <a:schemeClr val="tx1"/>
                </a:solidFill>
                <a:latin typeface="Arial" pitchFamily="34" charset="0"/>
              </a:defRPr>
            </a:lvl3pPr>
            <a:lvl4pPr marL="1450975" defTabSz="966788">
              <a:defRPr sz="2400">
                <a:solidFill>
                  <a:schemeClr val="tx1"/>
                </a:solidFill>
                <a:latin typeface="Arial" pitchFamily="34" charset="0"/>
              </a:defRPr>
            </a:lvl4pPr>
            <a:lvl5pPr marL="1935163" defTabSz="966788">
              <a:defRPr sz="2400">
                <a:solidFill>
                  <a:schemeClr val="tx1"/>
                </a:solidFill>
                <a:latin typeface="Arial" pitchFamily="34" charset="0"/>
              </a:defRPr>
            </a:lvl5pPr>
            <a:lvl6pPr marL="2392363" defTabSz="966788" eaLnBrk="0" fontAlgn="base" hangingPunct="0">
              <a:spcBef>
                <a:spcPct val="0"/>
              </a:spcBef>
              <a:spcAft>
                <a:spcPct val="0"/>
              </a:spcAft>
              <a:defRPr sz="2400">
                <a:solidFill>
                  <a:schemeClr val="tx1"/>
                </a:solidFill>
                <a:latin typeface="Arial" pitchFamily="34" charset="0"/>
              </a:defRPr>
            </a:lvl6pPr>
            <a:lvl7pPr marL="2849563" defTabSz="966788" eaLnBrk="0" fontAlgn="base" hangingPunct="0">
              <a:spcBef>
                <a:spcPct val="0"/>
              </a:spcBef>
              <a:spcAft>
                <a:spcPct val="0"/>
              </a:spcAft>
              <a:defRPr sz="2400">
                <a:solidFill>
                  <a:schemeClr val="tx1"/>
                </a:solidFill>
                <a:latin typeface="Arial" pitchFamily="34" charset="0"/>
              </a:defRPr>
            </a:lvl7pPr>
            <a:lvl8pPr marL="3306763" defTabSz="966788" eaLnBrk="0" fontAlgn="base" hangingPunct="0">
              <a:spcBef>
                <a:spcPct val="0"/>
              </a:spcBef>
              <a:spcAft>
                <a:spcPct val="0"/>
              </a:spcAft>
              <a:defRPr sz="2400">
                <a:solidFill>
                  <a:schemeClr val="tx1"/>
                </a:solidFill>
                <a:latin typeface="Arial" pitchFamily="34" charset="0"/>
              </a:defRPr>
            </a:lvl8pPr>
            <a:lvl9pPr marL="3763963" defTabSz="966788" eaLnBrk="0" fontAlgn="base" hangingPunct="0">
              <a:spcBef>
                <a:spcPct val="0"/>
              </a:spcBef>
              <a:spcAft>
                <a:spcPct val="0"/>
              </a:spcAft>
              <a:defRPr sz="2400">
                <a:solidFill>
                  <a:schemeClr val="tx1"/>
                </a:solidFill>
                <a:latin typeface="Arial" pitchFamily="34" charset="0"/>
              </a:defRPr>
            </a:lvl9pPr>
          </a:lstStyle>
          <a:p>
            <a:pPr algn="r">
              <a:defRPr/>
            </a:pPr>
            <a:fld id="{FAF125FB-500D-483E-890E-931427BD7B15}" type="datetime1">
              <a:rPr lang="en-US" sz="1100" smtClean="0">
                <a:solidFill>
                  <a:schemeClr val="folHlink"/>
                </a:solidFill>
                <a:latin typeface="Times New Roman" pitchFamily="18" charset="0"/>
              </a:rPr>
              <a:pPr algn="r">
                <a:defRPr/>
              </a:pPr>
              <a:t>10/24/2019</a:t>
            </a:fld>
            <a:endParaRPr lang="en-US" sz="1100">
              <a:solidFill>
                <a:schemeClr val="folHlink"/>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63538" indent="-363538" algn="ctr" defTabSz="966788" rtl="0" eaLnBrk="0" fontAlgn="base" hangingPunct="0">
        <a:lnSpc>
          <a:spcPct val="85000"/>
        </a:lnSpc>
        <a:spcBef>
          <a:spcPct val="20000"/>
        </a:spcBef>
        <a:spcAft>
          <a:spcPct val="0"/>
        </a:spcAft>
        <a:defRPr sz="3200" b="1">
          <a:solidFill>
            <a:srgbClr val="000080"/>
          </a:solidFill>
          <a:latin typeface="+mj-lt"/>
          <a:ea typeface="+mj-ea"/>
          <a:cs typeface="+mj-cs"/>
        </a:defRPr>
      </a:lvl1pPr>
      <a:lvl2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2pPr>
      <a:lvl3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3pPr>
      <a:lvl4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4pPr>
      <a:lvl5pPr marL="3635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5pPr>
      <a:lvl6pPr marL="8207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6pPr>
      <a:lvl7pPr marL="12779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7pPr>
      <a:lvl8pPr marL="17351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8pPr>
      <a:lvl9pPr marL="2192338" indent="-363538" algn="ctr" defTabSz="966788" rtl="0" eaLnBrk="0" fontAlgn="base" hangingPunct="0">
        <a:lnSpc>
          <a:spcPct val="85000"/>
        </a:lnSpc>
        <a:spcBef>
          <a:spcPct val="20000"/>
        </a:spcBef>
        <a:spcAft>
          <a:spcPct val="0"/>
        </a:spcAft>
        <a:defRPr sz="3200" b="1">
          <a:solidFill>
            <a:srgbClr val="000080"/>
          </a:solidFill>
          <a:latin typeface="Times New Roman" pitchFamily="18" charset="0"/>
        </a:defRPr>
      </a:lvl9pPr>
    </p:titleStyle>
    <p:body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2275" indent="-241300"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30"/>
          <p:cNvSpPr>
            <a:spLocks noChangeArrowheads="1"/>
          </p:cNvSpPr>
          <p:nvPr/>
        </p:nvSpPr>
        <p:spPr bwMode="auto">
          <a:xfrm>
            <a:off x="1905000" y="2438400"/>
            <a:ext cx="6400800" cy="3657600"/>
          </a:xfrm>
          <a:prstGeom prst="rect">
            <a:avLst/>
          </a:prstGeom>
          <a:noFill/>
          <a:ln w="9525">
            <a:noFill/>
            <a:miter lim="800000"/>
            <a:headEnd/>
            <a:tailEnd/>
          </a:ln>
        </p:spPr>
        <p:txBody>
          <a:bodyPr lIns="96736" tIns="48368" rIns="96736" bIns="48368"/>
          <a:lstStyle/>
          <a:p>
            <a:pPr marL="363538" indent="-363538" defTabSz="966788">
              <a:lnSpc>
                <a:spcPct val="85000"/>
              </a:lnSpc>
              <a:spcBef>
                <a:spcPct val="20000"/>
              </a:spcBef>
              <a:buClr>
                <a:srgbClr val="000000"/>
              </a:buClr>
              <a:buSzPct val="75000"/>
              <a:buFont typeface="Wingdings" pitchFamily="2" charset="2"/>
              <a:buNone/>
            </a:pPr>
            <a:r>
              <a:rPr lang="en-US" sz="2800" dirty="0">
                <a:solidFill>
                  <a:schemeClr val="accent2"/>
                </a:solidFill>
              </a:rPr>
              <a:t>Chapter 3</a:t>
            </a:r>
          </a:p>
          <a:p>
            <a:pPr marL="363538" indent="-363538" defTabSz="966788">
              <a:lnSpc>
                <a:spcPct val="85000"/>
              </a:lnSpc>
              <a:spcBef>
                <a:spcPct val="20000"/>
              </a:spcBef>
              <a:buClr>
                <a:srgbClr val="000000"/>
              </a:buClr>
              <a:buSzPct val="75000"/>
              <a:buFont typeface="Wingdings" pitchFamily="2" charset="2"/>
              <a:buNone/>
            </a:pPr>
            <a:r>
              <a:rPr lang="en-US" sz="2800" dirty="0">
                <a:solidFill>
                  <a:schemeClr val="accent2"/>
                </a:solidFill>
              </a:rPr>
              <a:t>Object-Oriented Language C++</a:t>
            </a:r>
          </a:p>
          <a:p>
            <a:pPr marL="363538" indent="-363538" defTabSz="966788">
              <a:lnSpc>
                <a:spcPct val="85000"/>
              </a:lnSpc>
              <a:spcBef>
                <a:spcPts val="1800"/>
              </a:spcBef>
              <a:buClr>
                <a:srgbClr val="000000"/>
              </a:buClr>
              <a:buSzPct val="75000"/>
              <a:buFont typeface="Wingdings" pitchFamily="2" charset="2"/>
              <a:buNone/>
            </a:pPr>
            <a:r>
              <a:rPr lang="en-US" sz="3800" b="1" dirty="0">
                <a:solidFill>
                  <a:schemeClr val="accent2"/>
                </a:solidFill>
              </a:rPr>
              <a:t>Lecture 17</a:t>
            </a:r>
          </a:p>
          <a:p>
            <a:pPr marL="363538" indent="-363538" defTabSz="966788">
              <a:lnSpc>
                <a:spcPct val="85000"/>
              </a:lnSpc>
              <a:spcBef>
                <a:spcPct val="20000"/>
              </a:spcBef>
              <a:buClr>
                <a:srgbClr val="000000"/>
              </a:buClr>
              <a:buSzPct val="75000"/>
              <a:buFont typeface="Wingdings" pitchFamily="2" charset="2"/>
              <a:buNone/>
            </a:pPr>
            <a:r>
              <a:rPr lang="en-GB" sz="3200" b="1" dirty="0">
                <a:solidFill>
                  <a:srgbClr val="0033CC"/>
                </a:solidFill>
                <a:cs typeface="Times New Roman" pitchFamily="18" charset="0"/>
              </a:rPr>
              <a:t>Garbage Collection, Destructor</a:t>
            </a:r>
          </a:p>
          <a:p>
            <a:pPr marL="363538" indent="-363538" defTabSz="966788">
              <a:lnSpc>
                <a:spcPct val="85000"/>
              </a:lnSpc>
              <a:spcBef>
                <a:spcPct val="20000"/>
              </a:spcBef>
              <a:buClr>
                <a:srgbClr val="000000"/>
              </a:buClr>
              <a:buSzPct val="75000"/>
              <a:buFont typeface="Wingdings" pitchFamily="2" charset="2"/>
              <a:buNone/>
            </a:pPr>
            <a:r>
              <a:rPr lang="en-GB" sz="3200" b="1" dirty="0">
                <a:solidFill>
                  <a:srgbClr val="0033CC"/>
                </a:solidFill>
                <a:cs typeface="Times New Roman" pitchFamily="18" charset="0"/>
              </a:rPr>
              <a:t>and Inheritance</a:t>
            </a:r>
          </a:p>
          <a:p>
            <a:pPr marL="363538" indent="-363538" defTabSz="966788">
              <a:lnSpc>
                <a:spcPct val="85000"/>
              </a:lnSpc>
              <a:spcBef>
                <a:spcPct val="20000"/>
              </a:spcBef>
              <a:buClr>
                <a:srgbClr val="000000"/>
              </a:buClr>
              <a:buSzPct val="75000"/>
              <a:buFont typeface="Wingdings" pitchFamily="2" charset="2"/>
              <a:buNone/>
            </a:pPr>
            <a:r>
              <a:rPr lang="en-US" dirty="0">
                <a:solidFill>
                  <a:schemeClr val="accent2"/>
                </a:solidFill>
              </a:rPr>
              <a:t> </a:t>
            </a:r>
          </a:p>
          <a:p>
            <a:pPr defTabSz="966788">
              <a:lnSpc>
                <a:spcPct val="85000"/>
              </a:lnSpc>
              <a:spcBef>
                <a:spcPts val="1800"/>
              </a:spcBef>
              <a:buClr>
                <a:srgbClr val="000000"/>
              </a:buClr>
              <a:buSzPct val="75000"/>
            </a:pPr>
            <a:r>
              <a:rPr lang="en-US" dirty="0">
                <a:solidFill>
                  <a:schemeClr val="accent2"/>
                </a:solidFill>
              </a:rPr>
              <a:t>Reading: Textbook Section 3.3 and Appendix A</a:t>
            </a:r>
            <a:endParaRPr lang="en-US" sz="3800" b="1" dirty="0">
              <a:solidFill>
                <a:schemeClr val="accent2"/>
              </a:solidFill>
            </a:endParaRPr>
          </a:p>
        </p:txBody>
      </p:sp>
      <p:sp>
        <p:nvSpPr>
          <p:cNvPr id="8195" name="Rectangle 131"/>
          <p:cNvSpPr>
            <a:spLocks noChangeArrowheads="1"/>
          </p:cNvSpPr>
          <p:nvPr/>
        </p:nvSpPr>
        <p:spPr bwMode="auto">
          <a:xfrm>
            <a:off x="3124200" y="6172200"/>
            <a:ext cx="2364994" cy="482401"/>
          </a:xfrm>
          <a:prstGeom prst="rect">
            <a:avLst/>
          </a:prstGeom>
          <a:noFill/>
          <a:ln w="9525">
            <a:noFill/>
            <a:miter lim="800000"/>
            <a:headEnd/>
            <a:tailEnd/>
          </a:ln>
        </p:spPr>
        <p:txBody>
          <a:bodyPr wrap="none" lIns="96736" tIns="48368" rIns="96736" bIns="48368">
            <a:spAutoFit/>
          </a:bodyPr>
          <a:lstStyle/>
          <a:p>
            <a:pPr algn="ctr" defTabSz="966788"/>
            <a:r>
              <a:rPr lang="en-US" sz="2500" dirty="0"/>
              <a:t>Dr. Yinong Chen</a:t>
            </a:r>
          </a:p>
        </p:txBody>
      </p:sp>
      <p:sp>
        <p:nvSpPr>
          <p:cNvPr id="8196" name="Rectangle 132"/>
          <p:cNvSpPr>
            <a:spLocks noChangeArrowheads="1"/>
          </p:cNvSpPr>
          <p:nvPr/>
        </p:nvSpPr>
        <p:spPr bwMode="auto">
          <a:xfrm>
            <a:off x="685800" y="990600"/>
            <a:ext cx="7821613" cy="1149350"/>
          </a:xfrm>
          <a:prstGeom prst="rect">
            <a:avLst/>
          </a:prstGeom>
          <a:noFill/>
          <a:ln w="9525">
            <a:noFill/>
            <a:miter lim="800000"/>
            <a:headEnd/>
            <a:tailEnd/>
          </a:ln>
        </p:spPr>
        <p:txBody>
          <a:bodyPr lIns="96736" tIns="48368" rIns="96736" bIns="48368" anchor="ctr"/>
          <a:lstStyle/>
          <a:p>
            <a:pPr marL="363538" indent="-363538" algn="ctr" defTabSz="966788">
              <a:lnSpc>
                <a:spcPct val="115000"/>
              </a:lnSpc>
              <a:spcBef>
                <a:spcPct val="20000"/>
              </a:spcBef>
            </a:pPr>
            <a:r>
              <a:rPr lang="en-GB" altLang="en-US" sz="2100" b="1" i="1" dirty="0">
                <a:solidFill>
                  <a:srgbClr val="280099"/>
                </a:solidFill>
              </a:rPr>
              <a:t>CSE240</a:t>
            </a:r>
          </a:p>
          <a:p>
            <a:pPr marL="363538" indent="-363538" algn="ctr" defTabSz="966788">
              <a:lnSpc>
                <a:spcPct val="85000"/>
              </a:lnSpc>
              <a:spcBef>
                <a:spcPct val="20000"/>
              </a:spcBef>
            </a:pPr>
            <a:r>
              <a:rPr lang="en-GB" altLang="en-US" sz="3000" b="1" i="1" dirty="0">
                <a:solidFill>
                  <a:srgbClr val="280099"/>
                </a:solidFill>
              </a:rPr>
              <a:t>Introduction to</a:t>
            </a:r>
            <a:r>
              <a:rPr lang="en-US" altLang="en-US" sz="3000" b="1" i="1" dirty="0">
                <a:solidFill>
                  <a:srgbClr val="280099"/>
                </a:solidFill>
              </a:rPr>
              <a:t> </a:t>
            </a:r>
            <a:r>
              <a:rPr lang="en-GB" altLang="en-US" sz="3000" b="1" i="1" dirty="0">
                <a:solidFill>
                  <a:srgbClr val="280099"/>
                </a:solidFill>
              </a:rPr>
              <a:t>Programming Languages</a:t>
            </a:r>
            <a:r>
              <a:rPr lang="en-GB" altLang="en-US" sz="2100" b="1" i="1" dirty="0">
                <a:solidFill>
                  <a:srgbClr val="280099"/>
                </a:solidFill>
              </a:rPr>
              <a:t> </a:t>
            </a:r>
            <a:endParaRPr lang="en-US" altLang="en-US" sz="2100" b="1" i="1" dirty="0">
              <a:solidFill>
                <a:srgbClr val="280099"/>
              </a:solidFill>
            </a:endParaRPr>
          </a:p>
        </p:txBody>
      </p:sp>
      <p:grpSp>
        <p:nvGrpSpPr>
          <p:cNvPr id="9" name="Group 8"/>
          <p:cNvGrpSpPr/>
          <p:nvPr/>
        </p:nvGrpSpPr>
        <p:grpSpPr>
          <a:xfrm>
            <a:off x="357981" y="269875"/>
            <a:ext cx="5996781" cy="514083"/>
            <a:chOff x="381000" y="421716"/>
            <a:chExt cx="5996781" cy="514083"/>
          </a:xfrm>
        </p:grpSpPr>
        <p:pic>
          <p:nvPicPr>
            <p:cNvPr id="10" name="Picture 9" descr="School of Computing, Informatics, and Decision Systems Engine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66" y="421716"/>
              <a:ext cx="3663915" cy="43538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421716"/>
              <a:ext cx="2143125" cy="514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3" name="Straight Connector 2"/>
          <p:cNvCxnSpPr/>
          <p:nvPr/>
        </p:nvCxnSpPr>
        <p:spPr bwMode="auto">
          <a:xfrm>
            <a:off x="1981200" y="3438236"/>
            <a:ext cx="6248400" cy="0"/>
          </a:xfrm>
          <a:prstGeom prst="line">
            <a:avLst/>
          </a:prstGeom>
          <a:solidFill>
            <a:srgbClr val="00B8FF"/>
          </a:solidFill>
          <a:ln w="381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169845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60363" y="152400"/>
            <a:ext cx="8478837" cy="563563"/>
          </a:xfrm>
        </p:spPr>
        <p:txBody>
          <a:bodyPr/>
          <a:lstStyle/>
          <a:p>
            <a:r>
              <a:rPr lang="en-US" sz="2800">
                <a:solidFill>
                  <a:schemeClr val="accent2"/>
                </a:solidFill>
              </a:rPr>
              <a:t>Responsibilities of Garbage-Collecting Heap Memory</a:t>
            </a:r>
          </a:p>
        </p:txBody>
      </p:sp>
      <p:sp>
        <p:nvSpPr>
          <p:cNvPr id="32771" name="Rectangle 3"/>
          <p:cNvSpPr>
            <a:spLocks noGrp="1" noChangeArrowheads="1"/>
          </p:cNvSpPr>
          <p:nvPr>
            <p:ph type="body" idx="1"/>
          </p:nvPr>
        </p:nvSpPr>
        <p:spPr>
          <a:xfrm>
            <a:off x="803275" y="1143000"/>
            <a:ext cx="7959725" cy="5419725"/>
          </a:xfrm>
        </p:spPr>
        <p:txBody>
          <a:bodyPr/>
          <a:lstStyle/>
          <a:p>
            <a:pPr>
              <a:lnSpc>
                <a:spcPct val="105000"/>
              </a:lnSpc>
              <a:buFont typeface="Wingdings" pitchFamily="2" charset="2"/>
              <a:buChar char="§"/>
            </a:pPr>
            <a:r>
              <a:rPr lang="en-US" sz="2800" dirty="0"/>
              <a:t>Class-Writer: If heap memory is used (through </a:t>
            </a:r>
            <a:r>
              <a:rPr lang="en-US" sz="2800" dirty="0">
                <a:solidFill>
                  <a:schemeClr val="accent2"/>
                </a:solidFill>
                <a:latin typeface="Arial" pitchFamily="34" charset="0"/>
              </a:rPr>
              <a:t>new()</a:t>
            </a:r>
            <a:r>
              <a:rPr lang="en-US" sz="2800" dirty="0"/>
              <a:t> operator) in the class (constructor), a destructor must be used to delete the memory – Class users are NOT responsible the garbage collection of memory they did not explicitly create.</a:t>
            </a:r>
          </a:p>
          <a:p>
            <a:pPr>
              <a:lnSpc>
                <a:spcPct val="105000"/>
              </a:lnSpc>
              <a:buFont typeface="Wingdings" pitchFamily="2" charset="2"/>
              <a:buChar char="§"/>
            </a:pPr>
            <a:r>
              <a:rPr lang="en-US" sz="2800" dirty="0"/>
              <a:t>For </a:t>
            </a:r>
            <a:r>
              <a:rPr lang="en-US" sz="2800" u="sng" dirty="0"/>
              <a:t>each</a:t>
            </a:r>
            <a:r>
              <a:rPr lang="en-US" sz="2800" dirty="0"/>
              <a:t> </a:t>
            </a:r>
            <a:r>
              <a:rPr lang="en-US" sz="2800" dirty="0">
                <a:solidFill>
                  <a:schemeClr val="accent2"/>
                </a:solidFill>
                <a:latin typeface="Arial" pitchFamily="34" charset="0"/>
              </a:rPr>
              <a:t>new()</a:t>
            </a:r>
            <a:r>
              <a:rPr lang="en-US" sz="2800" dirty="0"/>
              <a:t> operation, one must use a </a:t>
            </a:r>
            <a:r>
              <a:rPr lang="en-US" sz="2800" dirty="0">
                <a:solidFill>
                  <a:schemeClr val="accent2"/>
                </a:solidFill>
                <a:latin typeface="Arial" pitchFamily="34" charset="0"/>
              </a:rPr>
              <a:t>delete</a:t>
            </a:r>
            <a:r>
              <a:rPr lang="en-US" sz="2800" dirty="0"/>
              <a:t> somewhere to delete the memory created by the </a:t>
            </a:r>
            <a:r>
              <a:rPr lang="en-US" sz="2800" dirty="0">
                <a:solidFill>
                  <a:schemeClr val="accent2"/>
                </a:solidFill>
                <a:latin typeface="Arial" pitchFamily="34" charset="0"/>
              </a:rPr>
              <a:t>new()</a:t>
            </a:r>
            <a:r>
              <a:rPr lang="en-US" sz="2800" dirty="0"/>
              <a:t>.</a:t>
            </a:r>
          </a:p>
          <a:p>
            <a:pPr>
              <a:lnSpc>
                <a:spcPct val="105000"/>
              </a:lnSpc>
              <a:buFont typeface="Wingdings" pitchFamily="2" charset="2"/>
              <a:buChar char="§"/>
            </a:pPr>
            <a:r>
              <a:rPr lang="en-US" sz="2800" dirty="0"/>
              <a:t>How many </a:t>
            </a:r>
            <a:r>
              <a:rPr lang="en-US" sz="2800" dirty="0">
                <a:solidFill>
                  <a:schemeClr val="accent2"/>
                </a:solidFill>
                <a:latin typeface="Arial" pitchFamily="34" charset="0"/>
              </a:rPr>
              <a:t>new()</a:t>
            </a:r>
            <a:r>
              <a:rPr lang="en-US" sz="2800" dirty="0"/>
              <a:t>s you have used, how many </a:t>
            </a:r>
            <a:r>
              <a:rPr lang="en-US" sz="2800" dirty="0">
                <a:solidFill>
                  <a:schemeClr val="accent2"/>
                </a:solidFill>
                <a:latin typeface="Arial" pitchFamily="34" charset="0"/>
              </a:rPr>
              <a:t>delete</a:t>
            </a:r>
            <a:r>
              <a:rPr lang="en-US" sz="2800" dirty="0"/>
              <a:t>s you must use!</a:t>
            </a:r>
          </a:p>
        </p:txBody>
      </p:sp>
      <p:sp>
        <p:nvSpPr>
          <p:cNvPr id="4" name="Right Arrow 3"/>
          <p:cNvSpPr/>
          <p:nvPr/>
        </p:nvSpPr>
        <p:spPr bwMode="auto">
          <a:xfrm>
            <a:off x="381000" y="12192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3"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38778E-17 -0.01111 L 0.00417 0.34445 " pathEditMode="relative" rAng="0" ptsTypes="AA">
                                      <p:cBhvr>
                                        <p:cTn id="13" dur="2000" fill="hold"/>
                                        <p:tgtEl>
                                          <p:spTgt spid="4"/>
                                        </p:tgtEl>
                                        <p:attrNameLst>
                                          <p:attrName>ppt_x</p:attrName>
                                          <p:attrName>ppt_y</p:attrName>
                                        </p:attrNameLst>
                                      </p:cBhvr>
                                      <p:rCtr x="208" y="17778"/>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00417 0.34445 L 0.00417 0.55556 " pathEditMode="relative" rAng="0" ptsTypes="AA">
                                      <p:cBhvr>
                                        <p:cTn id="17" dur="2000" fill="hold"/>
                                        <p:tgtEl>
                                          <p:spTgt spid="4"/>
                                        </p:tgtEl>
                                        <p:attrNameLst>
                                          <p:attrName>ppt_x</p:attrName>
                                          <p:attrName>ppt_y</p:attrName>
                                        </p:attrNameLst>
                                      </p:cBhvr>
                                      <p:rCtr x="0"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3"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Deleting Linked </a:t>
            </a:r>
            <a:r>
              <a:rPr lang="en-US"/>
              <a:t>List of Structures</a:t>
            </a:r>
            <a:endParaRPr lang="en-US" dirty="0"/>
          </a:p>
        </p:txBody>
      </p:sp>
      <p:sp>
        <p:nvSpPr>
          <p:cNvPr id="287747" name="Rectangle 3"/>
          <p:cNvSpPr>
            <a:spLocks noGrp="1" noChangeArrowheads="1"/>
          </p:cNvSpPr>
          <p:nvPr>
            <p:ph type="body" idx="1"/>
          </p:nvPr>
        </p:nvSpPr>
        <p:spPr>
          <a:xfrm>
            <a:off x="671513" y="1209675"/>
            <a:ext cx="7807325" cy="5495925"/>
          </a:xfrm>
        </p:spPr>
        <p:txBody>
          <a:bodyPr/>
          <a:lstStyle/>
          <a:p>
            <a:pPr marL="647700" indent="-647700">
              <a:lnSpc>
                <a:spcPct val="75000"/>
              </a:lnSpc>
              <a:buFont typeface="Wingdings" pitchFamily="2" charset="2"/>
              <a:buChar char="§"/>
            </a:pPr>
            <a:r>
              <a:rPr lang="en-US" sz="2700" dirty="0"/>
              <a:t>What is the best way of deleting a linked list of structures?</a:t>
            </a:r>
          </a:p>
          <a:p>
            <a:pPr marL="1200150" lvl="1" indent="-438150">
              <a:lnSpc>
                <a:spcPct val="75000"/>
              </a:lnSpc>
              <a:buFont typeface="Wingdings" pitchFamily="2" charset="2"/>
              <a:buChar char="q"/>
            </a:pPr>
            <a:r>
              <a:rPr lang="en-US" sz="2000" dirty="0"/>
              <a:t>Delete the head;</a:t>
            </a:r>
          </a:p>
          <a:p>
            <a:pPr marL="1200150" lvl="1" indent="-438150">
              <a:lnSpc>
                <a:spcPct val="75000"/>
              </a:lnSpc>
              <a:buFont typeface="Wingdings" pitchFamily="2" charset="2"/>
              <a:buChar char="q"/>
            </a:pPr>
            <a:r>
              <a:rPr lang="en-US" sz="2000" dirty="0"/>
              <a:t>Use a loop and use a temporal pointer to delete each node forwards (from head to tail) one by one;</a:t>
            </a:r>
          </a:p>
          <a:p>
            <a:pPr marL="1200150" lvl="1" indent="-438150">
              <a:lnSpc>
                <a:spcPct val="75000"/>
              </a:lnSpc>
              <a:buFont typeface="Wingdings" pitchFamily="2" charset="2"/>
              <a:buChar char="q"/>
            </a:pPr>
            <a:r>
              <a:rPr lang="en-US" sz="2000" dirty="0"/>
              <a:t>Use a loop to delete each node backwards one by one;</a:t>
            </a:r>
          </a:p>
          <a:p>
            <a:pPr marL="647700" indent="-647700">
              <a:lnSpc>
                <a:spcPct val="75000"/>
              </a:lnSpc>
              <a:buFont typeface="Wingdings" pitchFamily="2" charset="2"/>
              <a:buChar char="§"/>
            </a:pPr>
            <a:r>
              <a:rPr lang="en-US" sz="2700" dirty="0"/>
              <a:t>What is the best way of deleting a tree of structures?</a:t>
            </a:r>
          </a:p>
          <a:p>
            <a:pPr marL="1200150" lvl="1" indent="-438150">
              <a:lnSpc>
                <a:spcPct val="75000"/>
              </a:lnSpc>
              <a:buFont typeface="Wingdings" pitchFamily="2" charset="2"/>
              <a:buChar char="q"/>
            </a:pPr>
            <a:r>
              <a:rPr lang="en-US" sz="2000" dirty="0"/>
              <a:t>Delete the root;</a:t>
            </a:r>
          </a:p>
          <a:p>
            <a:pPr marL="1200150" lvl="1" indent="-438150">
              <a:lnSpc>
                <a:spcPct val="75000"/>
              </a:lnSpc>
              <a:buFont typeface="Wingdings" pitchFamily="2" charset="2"/>
              <a:buChar char="q"/>
            </a:pPr>
            <a:r>
              <a:rPr lang="en-US" sz="2000" dirty="0"/>
              <a:t>Using pre-order traversing to delete each node one by one;</a:t>
            </a:r>
          </a:p>
          <a:p>
            <a:pPr marL="1200150" lvl="1" indent="-438150">
              <a:lnSpc>
                <a:spcPct val="75000"/>
              </a:lnSpc>
              <a:buFont typeface="Wingdings" pitchFamily="2" charset="2"/>
              <a:buChar char="q"/>
            </a:pPr>
            <a:r>
              <a:rPr lang="en-US" sz="2000" dirty="0"/>
              <a:t>Using in-order traversing to delete each node one by one;</a:t>
            </a:r>
          </a:p>
          <a:p>
            <a:pPr marL="1200150" lvl="1" indent="-438150">
              <a:lnSpc>
                <a:spcPct val="75000"/>
              </a:lnSpc>
              <a:buFont typeface="Wingdings" pitchFamily="2" charset="2"/>
              <a:buChar char="q"/>
            </a:pPr>
            <a:r>
              <a:rPr lang="en-US" sz="2000" dirty="0"/>
              <a:t>Using post-order traversing to delete each node one by one</a:t>
            </a:r>
          </a:p>
          <a:p>
            <a:pPr marL="647700" indent="-647700">
              <a:lnSpc>
                <a:spcPct val="75000"/>
              </a:lnSpc>
              <a:buFont typeface="Wingdings" pitchFamily="2" charset="2"/>
              <a:buChar char="§"/>
            </a:pPr>
            <a:r>
              <a:rPr lang="en-US" sz="2700" dirty="0"/>
              <a:t>How do you delete an array of structures or an array of array?</a:t>
            </a:r>
          </a:p>
          <a:p>
            <a:pPr marL="1200150" lvl="1" indent="-438150">
              <a:lnSpc>
                <a:spcPct val="75000"/>
              </a:lnSpc>
              <a:buFont typeface="Wingdings" pitchFamily="2" charset="2"/>
              <a:buAutoNum type="alphaUcPeriod"/>
            </a:pPr>
            <a:r>
              <a:rPr lang="en-US" sz="2000" dirty="0"/>
              <a:t>Delete A;</a:t>
            </a:r>
          </a:p>
          <a:p>
            <a:pPr marL="1200150" lvl="1" indent="-438150">
              <a:lnSpc>
                <a:spcPct val="75000"/>
              </a:lnSpc>
              <a:buFont typeface="Wingdings" pitchFamily="2" charset="2"/>
              <a:buAutoNum type="alphaUcPeriod"/>
            </a:pPr>
            <a:r>
              <a:rPr lang="en-US" sz="2000" dirty="0"/>
              <a:t>Delete each pointer stored in array A;</a:t>
            </a:r>
          </a:p>
          <a:p>
            <a:pPr marL="1200150" lvl="1" indent="-438150">
              <a:lnSpc>
                <a:spcPct val="75000"/>
              </a:lnSpc>
              <a:buFont typeface="Wingdings" pitchFamily="2" charset="2"/>
              <a:buAutoNum type="alphaUcPeriod"/>
            </a:pPr>
            <a:r>
              <a:rPr lang="en-US" sz="2000" dirty="0"/>
              <a:t>Delete each structure pointed to by the pointers in the array;</a:t>
            </a:r>
            <a:endParaRPr lang="en-US" sz="2200" dirty="0"/>
          </a:p>
        </p:txBody>
      </p:sp>
      <p:sp>
        <p:nvSpPr>
          <p:cNvPr id="4" name="Right Arrow 3"/>
          <p:cNvSpPr/>
          <p:nvPr/>
        </p:nvSpPr>
        <p:spPr bwMode="auto">
          <a:xfrm>
            <a:off x="533400" y="11430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2"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1" fill="hold" nodeType="afterEffect">
                                  <p:stCondLst>
                                    <p:cond delay="0"/>
                                  </p:stCondLst>
                                  <p:childTnLst>
                                    <p:set>
                                      <p:cBhvr>
                                        <p:cTn id="12" dur="1" fill="hold">
                                          <p:stCondLst>
                                            <p:cond delay="0"/>
                                          </p:stCondLst>
                                        </p:cTn>
                                        <p:tgtEl>
                                          <p:spTgt spid="287747">
                                            <p:txEl>
                                              <p:pRg st="1" end="1"/>
                                            </p:txEl>
                                          </p:spTgt>
                                        </p:tgtEl>
                                        <p:attrNameLst>
                                          <p:attrName>style.visibility</p:attrName>
                                        </p:attrNameLst>
                                      </p:cBhvr>
                                      <p:to>
                                        <p:strVal val="visible"/>
                                      </p:to>
                                    </p:set>
                                    <p:animEffect transition="in" filter="wipe(up)">
                                      <p:cBhvr>
                                        <p:cTn id="13" dur="500"/>
                                        <p:tgtEl>
                                          <p:spTgt spid="287747">
                                            <p:txEl>
                                              <p:pRg st="1" end="1"/>
                                            </p:txEl>
                                          </p:spTgt>
                                        </p:tgtEl>
                                      </p:cBhvr>
                                    </p:animEffect>
                                  </p:childTnLst>
                                </p:cTn>
                              </p:par>
                            </p:childTnLst>
                          </p:cTn>
                        </p:par>
                        <p:par>
                          <p:cTn id="14" fill="hold" nodeType="afterGroup">
                            <p:stCondLst>
                              <p:cond delay="1500"/>
                            </p:stCondLst>
                            <p:childTnLst>
                              <p:par>
                                <p:cTn id="15" presetID="22" presetClass="entr" presetSubtype="1" fill="hold" nodeType="afterEffect">
                                  <p:stCondLst>
                                    <p:cond delay="0"/>
                                  </p:stCondLst>
                                  <p:childTnLst>
                                    <p:set>
                                      <p:cBhvr>
                                        <p:cTn id="16" dur="1" fill="hold">
                                          <p:stCondLst>
                                            <p:cond delay="0"/>
                                          </p:stCondLst>
                                        </p:cTn>
                                        <p:tgtEl>
                                          <p:spTgt spid="287747">
                                            <p:txEl>
                                              <p:pRg st="2" end="2"/>
                                            </p:txEl>
                                          </p:spTgt>
                                        </p:tgtEl>
                                        <p:attrNameLst>
                                          <p:attrName>style.visibility</p:attrName>
                                        </p:attrNameLst>
                                      </p:cBhvr>
                                      <p:to>
                                        <p:strVal val="visible"/>
                                      </p:to>
                                    </p:set>
                                    <p:animEffect transition="in" filter="wipe(up)">
                                      <p:cBhvr>
                                        <p:cTn id="17" dur="500"/>
                                        <p:tgtEl>
                                          <p:spTgt spid="287747">
                                            <p:txEl>
                                              <p:pRg st="2" end="2"/>
                                            </p:txEl>
                                          </p:spTgt>
                                        </p:tgtEl>
                                      </p:cBhvr>
                                    </p:animEffect>
                                  </p:childTnLst>
                                </p:cTn>
                              </p:par>
                            </p:childTnLst>
                          </p:cTn>
                        </p:par>
                        <p:par>
                          <p:cTn id="18" fill="hold" nodeType="afterGroup">
                            <p:stCondLst>
                              <p:cond delay="2000"/>
                            </p:stCondLst>
                            <p:childTnLst>
                              <p:par>
                                <p:cTn id="19" presetID="22" presetClass="entr" presetSubtype="1" fill="hold" nodeType="afterEffect">
                                  <p:stCondLst>
                                    <p:cond delay="0"/>
                                  </p:stCondLst>
                                  <p:childTnLst>
                                    <p:set>
                                      <p:cBhvr>
                                        <p:cTn id="20" dur="1" fill="hold">
                                          <p:stCondLst>
                                            <p:cond delay="0"/>
                                          </p:stCondLst>
                                        </p:cTn>
                                        <p:tgtEl>
                                          <p:spTgt spid="287747">
                                            <p:txEl>
                                              <p:pRg st="3" end="3"/>
                                            </p:txEl>
                                          </p:spTgt>
                                        </p:tgtEl>
                                        <p:attrNameLst>
                                          <p:attrName>style.visibility</p:attrName>
                                        </p:attrNameLst>
                                      </p:cBhvr>
                                      <p:to>
                                        <p:strVal val="visible"/>
                                      </p:to>
                                    </p:set>
                                    <p:animEffect transition="in" filter="wipe(up)">
                                      <p:cBhvr>
                                        <p:cTn id="21" dur="500"/>
                                        <p:tgtEl>
                                          <p:spTgt spid="28774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87747">
                                            <p:txEl>
                                              <p:pRg st="4" end="4"/>
                                            </p:txEl>
                                          </p:spTgt>
                                        </p:tgtEl>
                                        <p:attrNameLst>
                                          <p:attrName>style.visibility</p:attrName>
                                        </p:attrNameLst>
                                      </p:cBhvr>
                                      <p:to>
                                        <p:strVal val="visible"/>
                                      </p:to>
                                    </p:set>
                                    <p:animEffect transition="in" filter="wipe(up)">
                                      <p:cBhvr>
                                        <p:cTn id="26" dur="500"/>
                                        <p:tgtEl>
                                          <p:spTgt spid="287747">
                                            <p:txEl>
                                              <p:pRg st="4" end="4"/>
                                            </p:txEl>
                                          </p:spTgt>
                                        </p:tgtEl>
                                      </p:cBhvr>
                                    </p:animEffect>
                                  </p:childTnLst>
                                </p:cTn>
                              </p:par>
                              <p:par>
                                <p:cTn id="27" presetID="42" presetClass="path" presetSubtype="0" accel="50000" decel="50000" fill="hold" grpId="0" nodeType="withEffect">
                                  <p:stCondLst>
                                    <p:cond delay="0"/>
                                  </p:stCondLst>
                                  <p:childTnLst>
                                    <p:animMotion origin="layout" path="M 3.33333E-6 -1.11111E-6 L 0.00416 0.25556 " pathEditMode="relative" rAng="0" ptsTypes="AA">
                                      <p:cBhvr>
                                        <p:cTn id="28" dur="2000" fill="hold"/>
                                        <p:tgtEl>
                                          <p:spTgt spid="4"/>
                                        </p:tgtEl>
                                        <p:attrNameLst>
                                          <p:attrName>ppt_x</p:attrName>
                                          <p:attrName>ppt_y</p:attrName>
                                        </p:attrNameLst>
                                      </p:cBhvr>
                                      <p:rCtr x="208" y="12778"/>
                                    </p:animMotion>
                                  </p:childTnLst>
                                </p:cTn>
                              </p:par>
                            </p:childTnLst>
                          </p:cTn>
                        </p:par>
                        <p:par>
                          <p:cTn id="29" fill="hold" nodeType="afterGroup">
                            <p:stCondLst>
                              <p:cond delay="2000"/>
                            </p:stCondLst>
                            <p:childTnLst>
                              <p:par>
                                <p:cTn id="30" presetID="22" presetClass="entr" presetSubtype="1" fill="hold" nodeType="afterEffect">
                                  <p:stCondLst>
                                    <p:cond delay="0"/>
                                  </p:stCondLst>
                                  <p:childTnLst>
                                    <p:set>
                                      <p:cBhvr>
                                        <p:cTn id="31" dur="1" fill="hold">
                                          <p:stCondLst>
                                            <p:cond delay="0"/>
                                          </p:stCondLst>
                                        </p:cTn>
                                        <p:tgtEl>
                                          <p:spTgt spid="287747">
                                            <p:txEl>
                                              <p:pRg st="5" end="5"/>
                                            </p:txEl>
                                          </p:spTgt>
                                        </p:tgtEl>
                                        <p:attrNameLst>
                                          <p:attrName>style.visibility</p:attrName>
                                        </p:attrNameLst>
                                      </p:cBhvr>
                                      <p:to>
                                        <p:strVal val="visible"/>
                                      </p:to>
                                    </p:set>
                                    <p:animEffect transition="in" filter="wipe(up)">
                                      <p:cBhvr>
                                        <p:cTn id="32" dur="500"/>
                                        <p:tgtEl>
                                          <p:spTgt spid="287747">
                                            <p:txEl>
                                              <p:pRg st="5" end="5"/>
                                            </p:txEl>
                                          </p:spTgt>
                                        </p:tgtEl>
                                      </p:cBhvr>
                                    </p:animEffect>
                                  </p:childTnLst>
                                </p:cTn>
                              </p:par>
                            </p:childTnLst>
                          </p:cTn>
                        </p:par>
                        <p:par>
                          <p:cTn id="33" fill="hold" nodeType="afterGroup">
                            <p:stCondLst>
                              <p:cond delay="2500"/>
                            </p:stCondLst>
                            <p:childTnLst>
                              <p:par>
                                <p:cTn id="34" presetID="22" presetClass="entr" presetSubtype="1" fill="hold" nodeType="afterEffect">
                                  <p:stCondLst>
                                    <p:cond delay="0"/>
                                  </p:stCondLst>
                                  <p:childTnLst>
                                    <p:set>
                                      <p:cBhvr>
                                        <p:cTn id="35" dur="1" fill="hold">
                                          <p:stCondLst>
                                            <p:cond delay="0"/>
                                          </p:stCondLst>
                                        </p:cTn>
                                        <p:tgtEl>
                                          <p:spTgt spid="287747">
                                            <p:txEl>
                                              <p:pRg st="6" end="6"/>
                                            </p:txEl>
                                          </p:spTgt>
                                        </p:tgtEl>
                                        <p:attrNameLst>
                                          <p:attrName>style.visibility</p:attrName>
                                        </p:attrNameLst>
                                      </p:cBhvr>
                                      <p:to>
                                        <p:strVal val="visible"/>
                                      </p:to>
                                    </p:set>
                                    <p:animEffect transition="in" filter="wipe(up)">
                                      <p:cBhvr>
                                        <p:cTn id="36" dur="500"/>
                                        <p:tgtEl>
                                          <p:spTgt spid="287747">
                                            <p:txEl>
                                              <p:pRg st="6" end="6"/>
                                            </p:txEl>
                                          </p:spTgt>
                                        </p:tgtEl>
                                      </p:cBhvr>
                                    </p:animEffect>
                                  </p:childTnLst>
                                </p:cTn>
                              </p:par>
                            </p:childTnLst>
                          </p:cTn>
                        </p:par>
                        <p:par>
                          <p:cTn id="37" fill="hold" nodeType="afterGroup">
                            <p:stCondLst>
                              <p:cond delay="3000"/>
                            </p:stCondLst>
                            <p:childTnLst>
                              <p:par>
                                <p:cTn id="38" presetID="22" presetClass="entr" presetSubtype="1" fill="hold" nodeType="afterEffect">
                                  <p:stCondLst>
                                    <p:cond delay="0"/>
                                  </p:stCondLst>
                                  <p:childTnLst>
                                    <p:set>
                                      <p:cBhvr>
                                        <p:cTn id="39" dur="1" fill="hold">
                                          <p:stCondLst>
                                            <p:cond delay="0"/>
                                          </p:stCondLst>
                                        </p:cTn>
                                        <p:tgtEl>
                                          <p:spTgt spid="287747">
                                            <p:txEl>
                                              <p:pRg st="7" end="7"/>
                                            </p:txEl>
                                          </p:spTgt>
                                        </p:tgtEl>
                                        <p:attrNameLst>
                                          <p:attrName>style.visibility</p:attrName>
                                        </p:attrNameLst>
                                      </p:cBhvr>
                                      <p:to>
                                        <p:strVal val="visible"/>
                                      </p:to>
                                    </p:set>
                                    <p:animEffect transition="in" filter="wipe(up)">
                                      <p:cBhvr>
                                        <p:cTn id="40" dur="500"/>
                                        <p:tgtEl>
                                          <p:spTgt spid="287747">
                                            <p:txEl>
                                              <p:pRg st="7" end="7"/>
                                            </p:txEl>
                                          </p:spTgt>
                                        </p:tgtEl>
                                      </p:cBhvr>
                                    </p:animEffect>
                                  </p:childTnLst>
                                </p:cTn>
                              </p:par>
                            </p:childTnLst>
                          </p:cTn>
                        </p:par>
                        <p:par>
                          <p:cTn id="41" fill="hold" nodeType="afterGroup">
                            <p:stCondLst>
                              <p:cond delay="3500"/>
                            </p:stCondLst>
                            <p:childTnLst>
                              <p:par>
                                <p:cTn id="42" presetID="22" presetClass="entr" presetSubtype="1" fill="hold" nodeType="afterEffect">
                                  <p:stCondLst>
                                    <p:cond delay="0"/>
                                  </p:stCondLst>
                                  <p:childTnLst>
                                    <p:set>
                                      <p:cBhvr>
                                        <p:cTn id="43" dur="1" fill="hold">
                                          <p:stCondLst>
                                            <p:cond delay="0"/>
                                          </p:stCondLst>
                                        </p:cTn>
                                        <p:tgtEl>
                                          <p:spTgt spid="287747">
                                            <p:txEl>
                                              <p:pRg st="8" end="8"/>
                                            </p:txEl>
                                          </p:spTgt>
                                        </p:tgtEl>
                                        <p:attrNameLst>
                                          <p:attrName>style.visibility</p:attrName>
                                        </p:attrNameLst>
                                      </p:cBhvr>
                                      <p:to>
                                        <p:strVal val="visible"/>
                                      </p:to>
                                    </p:set>
                                    <p:animEffect transition="in" filter="wipe(up)">
                                      <p:cBhvr>
                                        <p:cTn id="44" dur="500"/>
                                        <p:tgtEl>
                                          <p:spTgt spid="287747">
                                            <p:txEl>
                                              <p:pRg st="8" end="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287747">
                                            <p:txEl>
                                              <p:pRg st="9" end="9"/>
                                            </p:txEl>
                                          </p:spTgt>
                                        </p:tgtEl>
                                        <p:attrNameLst>
                                          <p:attrName>style.visibility</p:attrName>
                                        </p:attrNameLst>
                                      </p:cBhvr>
                                      <p:to>
                                        <p:strVal val="visible"/>
                                      </p:to>
                                    </p:set>
                                    <p:animEffect transition="in" filter="wipe(up)">
                                      <p:cBhvr>
                                        <p:cTn id="49" dur="500"/>
                                        <p:tgtEl>
                                          <p:spTgt spid="287747">
                                            <p:txEl>
                                              <p:pRg st="9" end="9"/>
                                            </p:txEl>
                                          </p:spTgt>
                                        </p:tgtEl>
                                      </p:cBhvr>
                                    </p:animEffect>
                                  </p:childTnLst>
                                </p:cTn>
                              </p:par>
                              <p:par>
                                <p:cTn id="50" presetID="42" presetClass="path" presetSubtype="0" accel="50000" decel="50000" fill="hold" grpId="1" nodeType="withEffect">
                                  <p:stCondLst>
                                    <p:cond delay="0"/>
                                  </p:stCondLst>
                                  <p:childTnLst>
                                    <p:animMotion origin="layout" path="M 0.00416 0.25556 L 0.00416 0.53333 " pathEditMode="relative" rAng="0" ptsTypes="AA">
                                      <p:cBhvr>
                                        <p:cTn id="51" dur="2000" fill="hold"/>
                                        <p:tgtEl>
                                          <p:spTgt spid="4"/>
                                        </p:tgtEl>
                                        <p:attrNameLst>
                                          <p:attrName>ppt_x</p:attrName>
                                          <p:attrName>ppt_y</p:attrName>
                                        </p:attrNameLst>
                                      </p:cBhvr>
                                      <p:rCtr x="0" y="13889"/>
                                    </p:animMotion>
                                  </p:childTnLst>
                                </p:cTn>
                              </p:par>
                            </p:childTnLst>
                          </p:cTn>
                        </p:par>
                        <p:par>
                          <p:cTn id="52" fill="hold" nodeType="afterGroup">
                            <p:stCondLst>
                              <p:cond delay="2000"/>
                            </p:stCondLst>
                            <p:childTnLst>
                              <p:par>
                                <p:cTn id="53" presetID="22" presetClass="entr" presetSubtype="1" fill="hold" nodeType="afterEffect">
                                  <p:stCondLst>
                                    <p:cond delay="0"/>
                                  </p:stCondLst>
                                  <p:childTnLst>
                                    <p:set>
                                      <p:cBhvr>
                                        <p:cTn id="54" dur="1" fill="hold">
                                          <p:stCondLst>
                                            <p:cond delay="0"/>
                                          </p:stCondLst>
                                        </p:cTn>
                                        <p:tgtEl>
                                          <p:spTgt spid="287747">
                                            <p:txEl>
                                              <p:pRg st="10" end="10"/>
                                            </p:txEl>
                                          </p:spTgt>
                                        </p:tgtEl>
                                        <p:attrNameLst>
                                          <p:attrName>style.visibility</p:attrName>
                                        </p:attrNameLst>
                                      </p:cBhvr>
                                      <p:to>
                                        <p:strVal val="visible"/>
                                      </p:to>
                                    </p:set>
                                    <p:animEffect transition="in" filter="wipe(up)">
                                      <p:cBhvr>
                                        <p:cTn id="55" dur="500"/>
                                        <p:tgtEl>
                                          <p:spTgt spid="287747">
                                            <p:txEl>
                                              <p:pRg st="10" end="10"/>
                                            </p:txEl>
                                          </p:spTgt>
                                        </p:tgtEl>
                                      </p:cBhvr>
                                    </p:animEffect>
                                  </p:childTnLst>
                                </p:cTn>
                              </p:par>
                            </p:childTnLst>
                          </p:cTn>
                        </p:par>
                        <p:par>
                          <p:cTn id="56" fill="hold" nodeType="afterGroup">
                            <p:stCondLst>
                              <p:cond delay="2500"/>
                            </p:stCondLst>
                            <p:childTnLst>
                              <p:par>
                                <p:cTn id="57" presetID="22" presetClass="entr" presetSubtype="1" fill="hold" nodeType="afterEffect">
                                  <p:stCondLst>
                                    <p:cond delay="0"/>
                                  </p:stCondLst>
                                  <p:childTnLst>
                                    <p:set>
                                      <p:cBhvr>
                                        <p:cTn id="58" dur="1" fill="hold">
                                          <p:stCondLst>
                                            <p:cond delay="0"/>
                                          </p:stCondLst>
                                        </p:cTn>
                                        <p:tgtEl>
                                          <p:spTgt spid="287747">
                                            <p:txEl>
                                              <p:pRg st="11" end="11"/>
                                            </p:txEl>
                                          </p:spTgt>
                                        </p:tgtEl>
                                        <p:attrNameLst>
                                          <p:attrName>style.visibility</p:attrName>
                                        </p:attrNameLst>
                                      </p:cBhvr>
                                      <p:to>
                                        <p:strVal val="visible"/>
                                      </p:to>
                                    </p:set>
                                    <p:animEffect transition="in" filter="wipe(up)">
                                      <p:cBhvr>
                                        <p:cTn id="59" dur="500"/>
                                        <p:tgtEl>
                                          <p:spTgt spid="287747">
                                            <p:txEl>
                                              <p:pRg st="11" end="11"/>
                                            </p:txEl>
                                          </p:spTgt>
                                        </p:tgtEl>
                                      </p:cBhvr>
                                    </p:animEffect>
                                  </p:childTnLst>
                                </p:cTn>
                              </p:par>
                            </p:childTnLst>
                          </p:cTn>
                        </p:par>
                        <p:par>
                          <p:cTn id="60" fill="hold" nodeType="afterGroup">
                            <p:stCondLst>
                              <p:cond delay="3000"/>
                            </p:stCondLst>
                            <p:childTnLst>
                              <p:par>
                                <p:cTn id="61" presetID="22" presetClass="entr" presetSubtype="1" fill="hold" nodeType="afterEffect">
                                  <p:stCondLst>
                                    <p:cond delay="0"/>
                                  </p:stCondLst>
                                  <p:childTnLst>
                                    <p:set>
                                      <p:cBhvr>
                                        <p:cTn id="62" dur="1" fill="hold">
                                          <p:stCondLst>
                                            <p:cond delay="0"/>
                                          </p:stCondLst>
                                        </p:cTn>
                                        <p:tgtEl>
                                          <p:spTgt spid="287747">
                                            <p:txEl>
                                              <p:pRg st="12" end="12"/>
                                            </p:txEl>
                                          </p:spTgt>
                                        </p:tgtEl>
                                        <p:attrNameLst>
                                          <p:attrName>style.visibility</p:attrName>
                                        </p:attrNameLst>
                                      </p:cBhvr>
                                      <p:to>
                                        <p:strVal val="visible"/>
                                      </p:to>
                                    </p:set>
                                    <p:animEffect transition="in" filter="wipe(up)">
                                      <p:cBhvr>
                                        <p:cTn id="63" dur="500"/>
                                        <p:tgtEl>
                                          <p:spTgt spid="2877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901" name="Text Box 37"/>
          <p:cNvSpPr txBox="1">
            <a:spLocks noChangeArrowheads="1"/>
          </p:cNvSpPr>
          <p:nvPr/>
        </p:nvSpPr>
        <p:spPr bwMode="auto">
          <a:xfrm>
            <a:off x="1371600" y="1543050"/>
            <a:ext cx="5397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null</a:t>
            </a:r>
          </a:p>
        </p:txBody>
      </p:sp>
      <p:sp>
        <p:nvSpPr>
          <p:cNvPr id="34819" name="Rectangle 2"/>
          <p:cNvSpPr>
            <a:spLocks noGrp="1" noChangeArrowheads="1"/>
          </p:cNvSpPr>
          <p:nvPr>
            <p:ph type="title"/>
          </p:nvPr>
        </p:nvSpPr>
        <p:spPr>
          <a:xfrm>
            <a:off x="671513" y="152400"/>
            <a:ext cx="7807325" cy="563563"/>
          </a:xfrm>
        </p:spPr>
        <p:txBody>
          <a:bodyPr/>
          <a:lstStyle/>
          <a:p>
            <a:r>
              <a:rPr lang="en-US" dirty="0"/>
              <a:t>C Review: Deleting an Entire Linked List</a:t>
            </a:r>
          </a:p>
        </p:txBody>
      </p:sp>
      <p:sp>
        <p:nvSpPr>
          <p:cNvPr id="292868" name="Rectangle 4"/>
          <p:cNvSpPr>
            <a:spLocks noChangeArrowheads="1"/>
          </p:cNvSpPr>
          <p:nvPr/>
        </p:nvSpPr>
        <p:spPr bwMode="auto">
          <a:xfrm>
            <a:off x="144780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1" name="Line 5"/>
          <p:cNvSpPr>
            <a:spLocks noChangeShapeType="1"/>
          </p:cNvSpPr>
          <p:nvPr/>
        </p:nvSpPr>
        <p:spPr bwMode="auto">
          <a:xfrm>
            <a:off x="19748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Rectangle 6"/>
          <p:cNvSpPr>
            <a:spLocks noChangeArrowheads="1"/>
          </p:cNvSpPr>
          <p:nvPr/>
        </p:nvSpPr>
        <p:spPr bwMode="auto">
          <a:xfrm>
            <a:off x="24320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3" name="Line 7"/>
          <p:cNvSpPr>
            <a:spLocks noChangeShapeType="1"/>
          </p:cNvSpPr>
          <p:nvPr/>
        </p:nvSpPr>
        <p:spPr bwMode="auto">
          <a:xfrm>
            <a:off x="29654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4" name="Rectangle 8"/>
          <p:cNvSpPr>
            <a:spLocks noChangeArrowheads="1"/>
          </p:cNvSpPr>
          <p:nvPr/>
        </p:nvSpPr>
        <p:spPr bwMode="auto">
          <a:xfrm>
            <a:off x="34226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5" name="Line 9"/>
          <p:cNvSpPr>
            <a:spLocks noChangeShapeType="1"/>
          </p:cNvSpPr>
          <p:nvPr/>
        </p:nvSpPr>
        <p:spPr bwMode="auto">
          <a:xfrm>
            <a:off x="39560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6" name="Rectangle 10"/>
          <p:cNvSpPr>
            <a:spLocks noChangeArrowheads="1"/>
          </p:cNvSpPr>
          <p:nvPr/>
        </p:nvSpPr>
        <p:spPr bwMode="auto">
          <a:xfrm>
            <a:off x="44132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Line 11"/>
          <p:cNvSpPr>
            <a:spLocks noChangeShapeType="1"/>
          </p:cNvSpPr>
          <p:nvPr/>
        </p:nvSpPr>
        <p:spPr bwMode="auto">
          <a:xfrm>
            <a:off x="49466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8" name="Rectangle 12"/>
          <p:cNvSpPr>
            <a:spLocks noChangeArrowheads="1"/>
          </p:cNvSpPr>
          <p:nvPr/>
        </p:nvSpPr>
        <p:spPr bwMode="auto">
          <a:xfrm>
            <a:off x="54038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9" name="Line 13"/>
          <p:cNvSpPr>
            <a:spLocks noChangeShapeType="1"/>
          </p:cNvSpPr>
          <p:nvPr/>
        </p:nvSpPr>
        <p:spPr bwMode="auto">
          <a:xfrm>
            <a:off x="59372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0" name="Rectangle 14"/>
          <p:cNvSpPr>
            <a:spLocks noChangeArrowheads="1"/>
          </p:cNvSpPr>
          <p:nvPr/>
        </p:nvSpPr>
        <p:spPr bwMode="auto">
          <a:xfrm>
            <a:off x="7232650" y="1604963"/>
            <a:ext cx="685800" cy="304800"/>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31" name="Line 15"/>
          <p:cNvSpPr>
            <a:spLocks noChangeShapeType="1"/>
          </p:cNvSpPr>
          <p:nvPr/>
        </p:nvSpPr>
        <p:spPr bwMode="auto">
          <a:xfrm>
            <a:off x="69278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Text Box 16"/>
          <p:cNvSpPr txBox="1">
            <a:spLocks noChangeArrowheads="1"/>
          </p:cNvSpPr>
          <p:nvPr/>
        </p:nvSpPr>
        <p:spPr bwMode="auto">
          <a:xfrm>
            <a:off x="7613650" y="1604963"/>
            <a:ext cx="285750" cy="3365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sp>
        <p:nvSpPr>
          <p:cNvPr id="292882" name="Text Box 18"/>
          <p:cNvSpPr txBox="1">
            <a:spLocks noChangeArrowheads="1"/>
          </p:cNvSpPr>
          <p:nvPr/>
        </p:nvSpPr>
        <p:spPr bwMode="auto">
          <a:xfrm>
            <a:off x="381000" y="1543050"/>
            <a:ext cx="615950" cy="366713"/>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2" name="Group 38"/>
          <p:cNvGrpSpPr>
            <a:grpSpLocks/>
          </p:cNvGrpSpPr>
          <p:nvPr/>
        </p:nvGrpSpPr>
        <p:grpSpPr bwMode="auto">
          <a:xfrm>
            <a:off x="1981200" y="4316413"/>
            <a:ext cx="1143000" cy="304800"/>
            <a:chOff x="1248" y="2476"/>
            <a:chExt cx="720" cy="192"/>
          </a:xfrm>
        </p:grpSpPr>
        <p:sp>
          <p:nvSpPr>
            <p:cNvPr id="34862" name="Line 20"/>
            <p:cNvSpPr>
              <a:spLocks noChangeShapeType="1"/>
            </p:cNvSpPr>
            <p:nvPr/>
          </p:nvSpPr>
          <p:spPr bwMode="auto">
            <a:xfrm>
              <a:off x="124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3" name="Rectangle 21"/>
            <p:cNvSpPr>
              <a:spLocks noChangeArrowheads="1"/>
            </p:cNvSpPr>
            <p:nvPr/>
          </p:nvSpPr>
          <p:spPr bwMode="auto">
            <a:xfrm>
              <a:off x="1536"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4" name="Group 40"/>
          <p:cNvGrpSpPr>
            <a:grpSpLocks/>
          </p:cNvGrpSpPr>
          <p:nvPr/>
        </p:nvGrpSpPr>
        <p:grpSpPr bwMode="auto">
          <a:xfrm>
            <a:off x="2971800" y="4316413"/>
            <a:ext cx="1143000" cy="304800"/>
            <a:chOff x="1872" y="2476"/>
            <a:chExt cx="720" cy="192"/>
          </a:xfrm>
        </p:grpSpPr>
        <p:sp>
          <p:nvSpPr>
            <p:cNvPr id="34860" name="Line 22"/>
            <p:cNvSpPr>
              <a:spLocks noChangeShapeType="1"/>
            </p:cNvSpPr>
            <p:nvPr/>
          </p:nvSpPr>
          <p:spPr bwMode="auto">
            <a:xfrm>
              <a:off x="1872"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61" name="Rectangle 23"/>
            <p:cNvSpPr>
              <a:spLocks noChangeArrowheads="1"/>
            </p:cNvSpPr>
            <p:nvPr/>
          </p:nvSpPr>
          <p:spPr bwMode="auto">
            <a:xfrm>
              <a:off x="21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5" name="Group 41"/>
          <p:cNvGrpSpPr>
            <a:grpSpLocks/>
          </p:cNvGrpSpPr>
          <p:nvPr/>
        </p:nvGrpSpPr>
        <p:grpSpPr bwMode="auto">
          <a:xfrm>
            <a:off x="3962400" y="4316413"/>
            <a:ext cx="1143000" cy="304800"/>
            <a:chOff x="2496" y="2476"/>
            <a:chExt cx="720" cy="192"/>
          </a:xfrm>
        </p:grpSpPr>
        <p:sp>
          <p:nvSpPr>
            <p:cNvPr id="34858" name="Line 24"/>
            <p:cNvSpPr>
              <a:spLocks noChangeShapeType="1"/>
            </p:cNvSpPr>
            <p:nvPr/>
          </p:nvSpPr>
          <p:spPr bwMode="auto">
            <a:xfrm>
              <a:off x="2496"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9" name="Rectangle 25"/>
            <p:cNvSpPr>
              <a:spLocks noChangeArrowheads="1"/>
            </p:cNvSpPr>
            <p:nvPr/>
          </p:nvSpPr>
          <p:spPr bwMode="auto">
            <a:xfrm>
              <a:off x="2784"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92908" name="Group 44"/>
          <p:cNvGrpSpPr>
            <a:grpSpLocks/>
          </p:cNvGrpSpPr>
          <p:nvPr/>
        </p:nvGrpSpPr>
        <p:grpSpPr bwMode="auto">
          <a:xfrm>
            <a:off x="4953000" y="4316413"/>
            <a:ext cx="1447800" cy="304800"/>
            <a:chOff x="3120" y="2476"/>
            <a:chExt cx="912" cy="192"/>
          </a:xfrm>
        </p:grpSpPr>
        <p:grpSp>
          <p:nvGrpSpPr>
            <p:cNvPr id="34854" name="Group 42"/>
            <p:cNvGrpSpPr>
              <a:grpSpLocks/>
            </p:cNvGrpSpPr>
            <p:nvPr/>
          </p:nvGrpSpPr>
          <p:grpSpPr bwMode="auto">
            <a:xfrm>
              <a:off x="3120" y="2476"/>
              <a:ext cx="720" cy="192"/>
              <a:chOff x="3120" y="2476"/>
              <a:chExt cx="720" cy="192"/>
            </a:xfrm>
          </p:grpSpPr>
          <p:sp>
            <p:nvSpPr>
              <p:cNvPr id="34856" name="Line 26"/>
              <p:cNvSpPr>
                <a:spLocks noChangeShapeType="1"/>
              </p:cNvSpPr>
              <p:nvPr/>
            </p:nvSpPr>
            <p:spPr bwMode="auto">
              <a:xfrm>
                <a:off x="3120"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7" name="Rectangle 27"/>
              <p:cNvSpPr>
                <a:spLocks noChangeArrowheads="1"/>
              </p:cNvSpPr>
              <p:nvPr/>
            </p:nvSpPr>
            <p:spPr bwMode="auto">
              <a:xfrm>
                <a:off x="3408"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4855" name="Line 28"/>
            <p:cNvSpPr>
              <a:spLocks noChangeShapeType="1"/>
            </p:cNvSpPr>
            <p:nvPr/>
          </p:nvSpPr>
          <p:spPr bwMode="auto">
            <a:xfrm>
              <a:off x="374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2909" name="Group 45"/>
          <p:cNvGrpSpPr>
            <a:grpSpLocks/>
          </p:cNvGrpSpPr>
          <p:nvPr/>
        </p:nvGrpSpPr>
        <p:grpSpPr bwMode="auto">
          <a:xfrm>
            <a:off x="6934200" y="4316413"/>
            <a:ext cx="990600" cy="336550"/>
            <a:chOff x="4368" y="2476"/>
            <a:chExt cx="624" cy="212"/>
          </a:xfrm>
        </p:grpSpPr>
        <p:sp>
          <p:nvSpPr>
            <p:cNvPr id="34851" name="Rectangle 29"/>
            <p:cNvSpPr>
              <a:spLocks noChangeArrowheads="1"/>
            </p:cNvSpPr>
            <p:nvPr/>
          </p:nvSpPr>
          <p:spPr bwMode="auto">
            <a:xfrm>
              <a:off x="4560"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0"/>
            <p:cNvSpPr>
              <a:spLocks noChangeShapeType="1"/>
            </p:cNvSpPr>
            <p:nvPr/>
          </p:nvSpPr>
          <p:spPr bwMode="auto">
            <a:xfrm>
              <a:off x="4368"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53" name="Text Box 31"/>
            <p:cNvSpPr txBox="1">
              <a:spLocks noChangeArrowheads="1"/>
            </p:cNvSpPr>
            <p:nvPr/>
          </p:nvSpPr>
          <p:spPr bwMode="auto">
            <a:xfrm>
              <a:off x="4800" y="2476"/>
              <a:ext cx="180" cy="2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600"/>
                <a:t>0</a:t>
              </a:r>
            </a:p>
          </p:txBody>
        </p:sp>
      </p:grpSp>
      <p:grpSp>
        <p:nvGrpSpPr>
          <p:cNvPr id="292903" name="Group 39"/>
          <p:cNvGrpSpPr>
            <a:grpSpLocks/>
          </p:cNvGrpSpPr>
          <p:nvPr/>
        </p:nvGrpSpPr>
        <p:grpSpPr bwMode="auto">
          <a:xfrm>
            <a:off x="990600" y="4316413"/>
            <a:ext cx="1143000" cy="304800"/>
            <a:chOff x="624" y="2476"/>
            <a:chExt cx="720" cy="192"/>
          </a:xfrm>
        </p:grpSpPr>
        <p:sp>
          <p:nvSpPr>
            <p:cNvPr id="34849" name="Rectangle 19"/>
            <p:cNvSpPr>
              <a:spLocks noChangeArrowheads="1"/>
            </p:cNvSpPr>
            <p:nvPr/>
          </p:nvSpPr>
          <p:spPr bwMode="auto">
            <a:xfrm>
              <a:off x="912" y="2476"/>
              <a:ext cx="432" cy="192"/>
            </a:xfrm>
            <a:prstGeom prst="rect">
              <a:avLst/>
            </a:prstGeom>
            <a:solidFill>
              <a:srgbClr val="FDFF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2"/>
            <p:cNvSpPr>
              <a:spLocks noChangeShapeType="1"/>
            </p:cNvSpPr>
            <p:nvPr/>
          </p:nvSpPr>
          <p:spPr bwMode="auto">
            <a:xfrm>
              <a:off x="624" y="25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92897" name="Text Box 33"/>
          <p:cNvSpPr txBox="1">
            <a:spLocks noChangeArrowheads="1"/>
          </p:cNvSpPr>
          <p:nvPr/>
        </p:nvSpPr>
        <p:spPr bwMode="auto">
          <a:xfrm>
            <a:off x="450850" y="4271963"/>
            <a:ext cx="615950" cy="36671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head</a:t>
            </a:r>
          </a:p>
        </p:txBody>
      </p:sp>
      <p:grpSp>
        <p:nvGrpSpPr>
          <p:cNvPr id="292900" name="Group 36"/>
          <p:cNvGrpSpPr>
            <a:grpSpLocks/>
          </p:cNvGrpSpPr>
          <p:nvPr/>
        </p:nvGrpSpPr>
        <p:grpSpPr bwMode="auto">
          <a:xfrm>
            <a:off x="730250" y="3829050"/>
            <a:ext cx="717550" cy="519113"/>
            <a:chOff x="460" y="2169"/>
            <a:chExt cx="452" cy="327"/>
          </a:xfrm>
        </p:grpSpPr>
        <p:sp>
          <p:nvSpPr>
            <p:cNvPr id="34847" name="Freeform 34"/>
            <p:cNvSpPr>
              <a:spLocks/>
            </p:cNvSpPr>
            <p:nvPr/>
          </p:nvSpPr>
          <p:spPr bwMode="auto">
            <a:xfrm>
              <a:off x="672" y="2352"/>
              <a:ext cx="240" cy="144"/>
            </a:xfrm>
            <a:custGeom>
              <a:avLst/>
              <a:gdLst>
                <a:gd name="T0" fmla="*/ 0 w 240"/>
                <a:gd name="T1" fmla="*/ 0 h 144"/>
                <a:gd name="T2" fmla="*/ 0 w 240"/>
                <a:gd name="T3" fmla="*/ 144 h 144"/>
                <a:gd name="T4" fmla="*/ 240 w 240"/>
                <a:gd name="T5" fmla="*/ 144 h 144"/>
                <a:gd name="T6" fmla="*/ 0 60000 65536"/>
                <a:gd name="T7" fmla="*/ 0 60000 65536"/>
                <a:gd name="T8" fmla="*/ 0 60000 65536"/>
              </a:gdLst>
              <a:ahLst/>
              <a:cxnLst>
                <a:cxn ang="T6">
                  <a:pos x="T0" y="T1"/>
                </a:cxn>
                <a:cxn ang="T7">
                  <a:pos x="T2" y="T3"/>
                </a:cxn>
                <a:cxn ang="T8">
                  <a:pos x="T4" y="T5"/>
                </a:cxn>
              </a:cxnLst>
              <a:rect l="0" t="0" r="r" b="b"/>
              <a:pathLst>
                <a:path w="240" h="144">
                  <a:moveTo>
                    <a:pt x="0" y="0"/>
                  </a:moveTo>
                  <a:lnTo>
                    <a:pt x="0" y="144"/>
                  </a:lnTo>
                  <a:lnTo>
                    <a:pt x="240" y="144"/>
                  </a:ln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48" name="Text Box 35"/>
            <p:cNvSpPr txBox="1">
              <a:spLocks noChangeArrowheads="1"/>
            </p:cNvSpPr>
            <p:nvPr/>
          </p:nvSpPr>
          <p:spPr bwMode="auto">
            <a:xfrm>
              <a:off x="460" y="2169"/>
              <a:ext cx="404"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temp</a:t>
              </a:r>
            </a:p>
          </p:txBody>
        </p:sp>
      </p:grpSp>
      <p:sp>
        <p:nvSpPr>
          <p:cNvPr id="292910" name="Text Box 46"/>
          <p:cNvSpPr txBox="1">
            <a:spLocks noChangeArrowheads="1"/>
          </p:cNvSpPr>
          <p:nvPr/>
        </p:nvSpPr>
        <p:spPr bwMode="auto">
          <a:xfrm>
            <a:off x="3581400" y="1909763"/>
            <a:ext cx="4019550" cy="4572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solidFill>
                  <a:srgbClr val="CC3300"/>
                </a:solidFill>
              </a:rPr>
              <a:t>Become uncollectable garbage!</a:t>
            </a:r>
          </a:p>
        </p:txBody>
      </p:sp>
      <p:sp>
        <p:nvSpPr>
          <p:cNvPr id="292911" name="Text Box 47"/>
          <p:cNvSpPr txBox="1">
            <a:spLocks noChangeArrowheads="1"/>
          </p:cNvSpPr>
          <p:nvPr/>
        </p:nvSpPr>
        <p:spPr bwMode="auto">
          <a:xfrm>
            <a:off x="762000" y="3205163"/>
            <a:ext cx="7887096" cy="46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t>Deleting the linked List Step by Step Forwards (While-Loop)</a:t>
            </a:r>
          </a:p>
        </p:txBody>
      </p:sp>
      <p:sp>
        <p:nvSpPr>
          <p:cNvPr id="292912" name="Text Box 48"/>
          <p:cNvSpPr txBox="1">
            <a:spLocks noChangeArrowheads="1"/>
          </p:cNvSpPr>
          <p:nvPr/>
        </p:nvSpPr>
        <p:spPr bwMode="auto">
          <a:xfrm>
            <a:off x="381000" y="838200"/>
            <a:ext cx="1441450" cy="64135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dirty="0">
                <a:solidFill>
                  <a:srgbClr val="CC3300"/>
                </a:solidFill>
                <a:latin typeface="Arial" pitchFamily="34" charset="0"/>
              </a:rPr>
              <a:t>delete head;</a:t>
            </a:r>
          </a:p>
          <a:p>
            <a:r>
              <a:rPr lang="en-US" sz="1800" dirty="0">
                <a:solidFill>
                  <a:srgbClr val="CC3300"/>
                </a:solidFill>
                <a:latin typeface="Arial" pitchFamily="34" charset="0"/>
              </a:rPr>
              <a:t>head= null;</a:t>
            </a:r>
          </a:p>
        </p:txBody>
      </p:sp>
      <p:sp>
        <p:nvSpPr>
          <p:cNvPr id="292913" name="Text Box 49"/>
          <p:cNvSpPr txBox="1">
            <a:spLocks noChangeArrowheads="1"/>
          </p:cNvSpPr>
          <p:nvPr/>
        </p:nvSpPr>
        <p:spPr bwMode="auto">
          <a:xfrm>
            <a:off x="2725738" y="4881563"/>
            <a:ext cx="5287025" cy="1938992"/>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2000" dirty="0">
                <a:latin typeface="Arial" pitchFamily="34" charset="0"/>
              </a:rPr>
              <a:t>temp = head;</a:t>
            </a:r>
          </a:p>
          <a:p>
            <a:r>
              <a:rPr lang="en-US" sz="2000" dirty="0">
                <a:latin typeface="Arial" pitchFamily="34" charset="0"/>
              </a:rPr>
              <a:t>while (temp != null) {</a:t>
            </a:r>
          </a:p>
          <a:p>
            <a:r>
              <a:rPr lang="en-US" sz="2000" dirty="0">
                <a:latin typeface="Arial" pitchFamily="34" charset="0"/>
              </a:rPr>
              <a:t>	temp = temp-&gt;next;</a:t>
            </a:r>
          </a:p>
          <a:p>
            <a:r>
              <a:rPr lang="en-US" sz="2000" dirty="0">
                <a:latin typeface="Arial" pitchFamily="34" charset="0"/>
              </a:rPr>
              <a:t>	delete head;	// C uses free(head);</a:t>
            </a:r>
          </a:p>
          <a:p>
            <a:r>
              <a:rPr lang="en-US" sz="2000" dirty="0">
                <a:latin typeface="Arial" pitchFamily="34" charset="0"/>
              </a:rPr>
              <a:t>	head = temp;</a:t>
            </a:r>
          </a:p>
          <a:p>
            <a:r>
              <a:rPr lang="en-US" sz="2000" dirty="0">
                <a:latin typeface="Arial" pitchFamily="34" charset="0"/>
              </a:rPr>
              <a:t>}</a:t>
            </a:r>
          </a:p>
        </p:txBody>
      </p:sp>
      <p:sp>
        <p:nvSpPr>
          <p:cNvPr id="292881" name="Line 17"/>
          <p:cNvSpPr>
            <a:spLocks noChangeShapeType="1"/>
          </p:cNvSpPr>
          <p:nvPr/>
        </p:nvSpPr>
        <p:spPr bwMode="auto">
          <a:xfrm>
            <a:off x="984250" y="1757363"/>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912"/>
                                        </p:tgtEl>
                                        <p:attrNameLst>
                                          <p:attrName>style.visibility</p:attrName>
                                        </p:attrNameLst>
                                      </p:cBhvr>
                                      <p:to>
                                        <p:strVal val="visible"/>
                                      </p:to>
                                    </p:set>
                                    <p:anim calcmode="lin" valueType="num">
                                      <p:cBhvr additive="base">
                                        <p:cTn id="7" dur="500" fill="hold"/>
                                        <p:tgtEl>
                                          <p:spTgt spid="292912"/>
                                        </p:tgtEl>
                                        <p:attrNameLst>
                                          <p:attrName>ppt_x</p:attrName>
                                        </p:attrNameLst>
                                      </p:cBhvr>
                                      <p:tavLst>
                                        <p:tav tm="0">
                                          <p:val>
                                            <p:strVal val="#ppt_x"/>
                                          </p:val>
                                        </p:tav>
                                        <p:tav tm="100000">
                                          <p:val>
                                            <p:strVal val="#ppt_x"/>
                                          </p:val>
                                        </p:tav>
                                      </p:tavLst>
                                    </p:anim>
                                    <p:anim calcmode="lin" valueType="num">
                                      <p:cBhvr additive="base">
                                        <p:cTn id="8" dur="500" fill="hold"/>
                                        <p:tgtEl>
                                          <p:spTgt spid="2929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0" nodeType="clickEffect">
                                  <p:stCondLst>
                                    <p:cond delay="0"/>
                                  </p:stCondLst>
                                  <p:childTnLst>
                                    <p:anim calcmode="lin" valueType="num">
                                      <p:cBhvr additive="base">
                                        <p:cTn id="12" dur="500"/>
                                        <p:tgtEl>
                                          <p:spTgt spid="292868"/>
                                        </p:tgtEl>
                                        <p:attrNameLst>
                                          <p:attrName>ppt_x</p:attrName>
                                        </p:attrNameLst>
                                      </p:cBhvr>
                                      <p:tavLst>
                                        <p:tav tm="0">
                                          <p:val>
                                            <p:strVal val="ppt_x"/>
                                          </p:val>
                                        </p:tav>
                                        <p:tav tm="100000">
                                          <p:val>
                                            <p:strVal val="ppt_x"/>
                                          </p:val>
                                        </p:tav>
                                      </p:tavLst>
                                    </p:anim>
                                    <p:anim calcmode="lin" valueType="num">
                                      <p:cBhvr additive="base">
                                        <p:cTn id="13" dur="500"/>
                                        <p:tgtEl>
                                          <p:spTgt spid="292868"/>
                                        </p:tgtEl>
                                        <p:attrNameLst>
                                          <p:attrName>ppt_y</p:attrName>
                                        </p:attrNameLst>
                                      </p:cBhvr>
                                      <p:tavLst>
                                        <p:tav tm="0">
                                          <p:val>
                                            <p:strVal val="ppt_y"/>
                                          </p:val>
                                        </p:tav>
                                        <p:tav tm="100000">
                                          <p:val>
                                            <p:strVal val="1+ppt_h/2"/>
                                          </p:val>
                                        </p:tav>
                                      </p:tavLst>
                                    </p:anim>
                                    <p:set>
                                      <p:cBhvr>
                                        <p:cTn id="14" dur="1" fill="hold">
                                          <p:stCondLst>
                                            <p:cond delay="499"/>
                                          </p:stCondLst>
                                        </p:cTn>
                                        <p:tgtEl>
                                          <p:spTgt spid="292868"/>
                                        </p:tgtEl>
                                        <p:attrNameLst>
                                          <p:attrName>style.visibility</p:attrName>
                                        </p:attrNameLst>
                                      </p:cBhvr>
                                      <p:to>
                                        <p:strVal val="hidden"/>
                                      </p:to>
                                    </p:set>
                                  </p:childTnLst>
                                </p:cTn>
                              </p:par>
                            </p:childTnLst>
                          </p:cTn>
                        </p:par>
                        <p:par>
                          <p:cTn id="15" fill="hold" nodeType="afterGroup">
                            <p:stCondLst>
                              <p:cond delay="500"/>
                            </p:stCondLst>
                            <p:childTnLst>
                              <p:par>
                                <p:cTn id="16" presetID="10" presetClass="entr" presetSubtype="0" fill="hold" grpId="1" nodeType="afterEffect">
                                  <p:stCondLst>
                                    <p:cond delay="0"/>
                                  </p:stCondLst>
                                  <p:childTnLst>
                                    <p:set>
                                      <p:cBhvr>
                                        <p:cTn id="17" dur="1" fill="hold">
                                          <p:stCondLst>
                                            <p:cond delay="0"/>
                                          </p:stCondLst>
                                        </p:cTn>
                                        <p:tgtEl>
                                          <p:spTgt spid="292901"/>
                                        </p:tgtEl>
                                        <p:attrNameLst>
                                          <p:attrName>style.visibility</p:attrName>
                                        </p:attrNameLst>
                                      </p:cBhvr>
                                      <p:to>
                                        <p:strVal val="visible"/>
                                      </p:to>
                                    </p:set>
                                    <p:animEffect transition="in" filter="fade">
                                      <p:cBhvr>
                                        <p:cTn id="18" dur="2000"/>
                                        <p:tgtEl>
                                          <p:spTgt spid="292901"/>
                                        </p:tgtEl>
                                      </p:cBhvr>
                                    </p:animEffect>
                                  </p:childTnLst>
                                </p:cTn>
                              </p:par>
                            </p:childTnLst>
                          </p:cTn>
                        </p:par>
                        <p:par>
                          <p:cTn id="19" fill="hold" nodeType="afterGroup">
                            <p:stCondLst>
                              <p:cond delay="2500"/>
                            </p:stCondLst>
                            <p:childTnLst>
                              <p:par>
                                <p:cTn id="20" presetID="8" presetClass="emph" presetSubtype="0" fill="hold" grpId="0" nodeType="afterEffect">
                                  <p:stCondLst>
                                    <p:cond delay="0"/>
                                  </p:stCondLst>
                                  <p:childTnLst>
                                    <p:animRot by="21600000">
                                      <p:cBhvr>
                                        <p:cTn id="21" dur="2000" fill="hold"/>
                                        <p:tgtEl>
                                          <p:spTgt spid="292901"/>
                                        </p:tgtEl>
                                        <p:attrNameLst>
                                          <p:attrName>r</p:attrName>
                                        </p:attrNameLst>
                                      </p:cBhvr>
                                    </p:animRot>
                                  </p:childTnLst>
                                </p:cTn>
                              </p:par>
                            </p:childTnLst>
                          </p:cTn>
                        </p:par>
                        <p:par>
                          <p:cTn id="22" fill="hold" nodeType="afterGroup">
                            <p:stCondLst>
                              <p:cond delay="4500"/>
                            </p:stCondLst>
                            <p:childTnLst>
                              <p:par>
                                <p:cTn id="23" presetID="2" presetClass="exit" presetSubtype="4" fill="hold" grpId="2" nodeType="afterEffect">
                                  <p:stCondLst>
                                    <p:cond delay="0"/>
                                  </p:stCondLst>
                                  <p:childTnLst>
                                    <p:anim calcmode="lin" valueType="num">
                                      <p:cBhvr additive="base">
                                        <p:cTn id="24" dur="500"/>
                                        <p:tgtEl>
                                          <p:spTgt spid="292901"/>
                                        </p:tgtEl>
                                        <p:attrNameLst>
                                          <p:attrName>ppt_x</p:attrName>
                                        </p:attrNameLst>
                                      </p:cBhvr>
                                      <p:tavLst>
                                        <p:tav tm="0">
                                          <p:val>
                                            <p:strVal val="ppt_x"/>
                                          </p:val>
                                        </p:tav>
                                        <p:tav tm="100000">
                                          <p:val>
                                            <p:strVal val="ppt_x"/>
                                          </p:val>
                                        </p:tav>
                                      </p:tavLst>
                                    </p:anim>
                                    <p:anim calcmode="lin" valueType="num">
                                      <p:cBhvr additive="base">
                                        <p:cTn id="25" dur="500"/>
                                        <p:tgtEl>
                                          <p:spTgt spid="292901"/>
                                        </p:tgtEl>
                                        <p:attrNameLst>
                                          <p:attrName>ppt_y</p:attrName>
                                        </p:attrNameLst>
                                      </p:cBhvr>
                                      <p:tavLst>
                                        <p:tav tm="0">
                                          <p:val>
                                            <p:strVal val="ppt_y"/>
                                          </p:val>
                                        </p:tav>
                                        <p:tav tm="100000">
                                          <p:val>
                                            <p:strVal val="1+ppt_h/2"/>
                                          </p:val>
                                        </p:tav>
                                      </p:tavLst>
                                    </p:anim>
                                    <p:set>
                                      <p:cBhvr>
                                        <p:cTn id="26" dur="1" fill="hold">
                                          <p:stCondLst>
                                            <p:cond delay="499"/>
                                          </p:stCondLst>
                                        </p:cTn>
                                        <p:tgtEl>
                                          <p:spTgt spid="292901"/>
                                        </p:tgtEl>
                                        <p:attrNameLst>
                                          <p:attrName>style.visibility</p:attrName>
                                        </p:attrNameLst>
                                      </p:cBhvr>
                                      <p:to>
                                        <p:strVal val="hidden"/>
                                      </p:to>
                                    </p:set>
                                  </p:childTnLst>
                                </p:cTn>
                              </p:par>
                              <p:par>
                                <p:cTn id="27" presetID="2" presetClass="exit" presetSubtype="4" fill="hold" grpId="0" nodeType="withEffect">
                                  <p:stCondLst>
                                    <p:cond delay="0"/>
                                  </p:stCondLst>
                                  <p:childTnLst>
                                    <p:anim calcmode="lin" valueType="num">
                                      <p:cBhvr additive="base">
                                        <p:cTn id="28" dur="500"/>
                                        <p:tgtEl>
                                          <p:spTgt spid="292881"/>
                                        </p:tgtEl>
                                        <p:attrNameLst>
                                          <p:attrName>ppt_x</p:attrName>
                                        </p:attrNameLst>
                                      </p:cBhvr>
                                      <p:tavLst>
                                        <p:tav tm="0">
                                          <p:val>
                                            <p:strVal val="ppt_x"/>
                                          </p:val>
                                        </p:tav>
                                        <p:tav tm="100000">
                                          <p:val>
                                            <p:strVal val="ppt_x"/>
                                          </p:val>
                                        </p:tav>
                                      </p:tavLst>
                                    </p:anim>
                                    <p:anim calcmode="lin" valueType="num">
                                      <p:cBhvr additive="base">
                                        <p:cTn id="29" dur="500"/>
                                        <p:tgtEl>
                                          <p:spTgt spid="292881"/>
                                        </p:tgtEl>
                                        <p:attrNameLst>
                                          <p:attrName>ppt_y</p:attrName>
                                        </p:attrNameLst>
                                      </p:cBhvr>
                                      <p:tavLst>
                                        <p:tav tm="0">
                                          <p:val>
                                            <p:strVal val="ppt_y"/>
                                          </p:val>
                                        </p:tav>
                                        <p:tav tm="100000">
                                          <p:val>
                                            <p:strVal val="1+ppt_h/2"/>
                                          </p:val>
                                        </p:tav>
                                      </p:tavLst>
                                    </p:anim>
                                    <p:set>
                                      <p:cBhvr>
                                        <p:cTn id="30" dur="1" fill="hold">
                                          <p:stCondLst>
                                            <p:cond delay="499"/>
                                          </p:stCondLst>
                                        </p:cTn>
                                        <p:tgtEl>
                                          <p:spTgt spid="292881"/>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292882"/>
                                        </p:tgtEl>
                                        <p:attrNameLst>
                                          <p:attrName>ppt_x</p:attrName>
                                        </p:attrNameLst>
                                      </p:cBhvr>
                                      <p:tavLst>
                                        <p:tav tm="0">
                                          <p:val>
                                            <p:strVal val="ppt_x"/>
                                          </p:val>
                                        </p:tav>
                                        <p:tav tm="100000">
                                          <p:val>
                                            <p:strVal val="ppt_x"/>
                                          </p:val>
                                        </p:tav>
                                      </p:tavLst>
                                    </p:anim>
                                    <p:anim calcmode="lin" valueType="num">
                                      <p:cBhvr additive="base">
                                        <p:cTn id="33" dur="500"/>
                                        <p:tgtEl>
                                          <p:spTgt spid="292882"/>
                                        </p:tgtEl>
                                        <p:attrNameLst>
                                          <p:attrName>ppt_y</p:attrName>
                                        </p:attrNameLst>
                                      </p:cBhvr>
                                      <p:tavLst>
                                        <p:tav tm="0">
                                          <p:val>
                                            <p:strVal val="ppt_y"/>
                                          </p:val>
                                        </p:tav>
                                        <p:tav tm="100000">
                                          <p:val>
                                            <p:strVal val="1+ppt_h/2"/>
                                          </p:val>
                                        </p:tav>
                                      </p:tavLst>
                                    </p:anim>
                                    <p:set>
                                      <p:cBhvr>
                                        <p:cTn id="34" dur="1" fill="hold">
                                          <p:stCondLst>
                                            <p:cond delay="499"/>
                                          </p:stCondLst>
                                        </p:cTn>
                                        <p:tgtEl>
                                          <p:spTgt spid="292882"/>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292910"/>
                                        </p:tgtEl>
                                        <p:attrNameLst>
                                          <p:attrName>style.visibility</p:attrName>
                                        </p:attrNameLst>
                                      </p:cBhvr>
                                      <p:to>
                                        <p:strVal val="visible"/>
                                      </p:to>
                                    </p:set>
                                    <p:anim calcmode="lin" valueType="num">
                                      <p:cBhvr>
                                        <p:cTn id="39" dur="500" fill="hold"/>
                                        <p:tgtEl>
                                          <p:spTgt spid="292910"/>
                                        </p:tgtEl>
                                        <p:attrNameLst>
                                          <p:attrName>ppt_w</p:attrName>
                                        </p:attrNameLst>
                                      </p:cBhvr>
                                      <p:tavLst>
                                        <p:tav tm="0">
                                          <p:val>
                                            <p:fltVal val="0"/>
                                          </p:val>
                                        </p:tav>
                                        <p:tav tm="100000">
                                          <p:val>
                                            <p:strVal val="#ppt_w"/>
                                          </p:val>
                                        </p:tav>
                                      </p:tavLst>
                                    </p:anim>
                                    <p:anim calcmode="lin" valueType="num">
                                      <p:cBhvr>
                                        <p:cTn id="40" dur="500" fill="hold"/>
                                        <p:tgtEl>
                                          <p:spTgt spid="292910"/>
                                        </p:tgtEl>
                                        <p:attrNameLst>
                                          <p:attrName>ppt_h</p:attrName>
                                        </p:attrNameLst>
                                      </p:cBhvr>
                                      <p:tavLst>
                                        <p:tav tm="0">
                                          <p:val>
                                            <p:fltVal val="0"/>
                                          </p:val>
                                        </p:tav>
                                        <p:tav tm="100000">
                                          <p:val>
                                            <p:strVal val="#ppt_h"/>
                                          </p:val>
                                        </p:tav>
                                      </p:tavLst>
                                    </p:anim>
                                    <p:animEffect transition="in" filter="fade">
                                      <p:cBhvr>
                                        <p:cTn id="41" dur="500"/>
                                        <p:tgtEl>
                                          <p:spTgt spid="29291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8" presetClass="entr" presetSubtype="0" accel="50000" fill="hold" grpId="0" nodeType="clickEffect">
                                  <p:stCondLst>
                                    <p:cond delay="0"/>
                                  </p:stCondLst>
                                  <p:childTnLst>
                                    <p:set>
                                      <p:cBhvr>
                                        <p:cTn id="45" dur="1" fill="hold">
                                          <p:stCondLst>
                                            <p:cond delay="0"/>
                                          </p:stCondLst>
                                        </p:cTn>
                                        <p:tgtEl>
                                          <p:spTgt spid="292911"/>
                                        </p:tgtEl>
                                        <p:attrNameLst>
                                          <p:attrName>style.visibility</p:attrName>
                                        </p:attrNameLst>
                                      </p:cBhvr>
                                      <p:to>
                                        <p:strVal val="visible"/>
                                      </p:to>
                                    </p:set>
                                    <p:anim calcmode="lin" valueType="num">
                                      <p:cBhvr>
                                        <p:cTn id="46" dur="1000" fill="hold"/>
                                        <p:tgtEl>
                                          <p:spTgt spid="292911"/>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47" dur="1000" fill="hold"/>
                                        <p:tgtEl>
                                          <p:spTgt spid="292911"/>
                                        </p:tgtEl>
                                        <p:attrNameLst>
                                          <p:attrName>ppt_x</p:attrName>
                                        </p:attrNameLst>
                                      </p:cBhvr>
                                      <p:tavLst>
                                        <p:tav tm="0">
                                          <p:val>
                                            <p:fltVal val="-1"/>
                                          </p:val>
                                        </p:tav>
                                        <p:tav tm="50000">
                                          <p:val>
                                            <p:fltVal val="0.95"/>
                                          </p:val>
                                        </p:tav>
                                        <p:tav tm="100000">
                                          <p:val>
                                            <p:strVal val="#ppt_x"/>
                                          </p:val>
                                        </p:tav>
                                      </p:tavLst>
                                    </p:anim>
                                    <p:anim calcmode="lin" valueType="num">
                                      <p:cBhvr>
                                        <p:cTn id="48" dur="1000" fill="hold"/>
                                        <p:tgtEl>
                                          <p:spTgt spid="292911"/>
                                        </p:tgtEl>
                                        <p:attrNameLst>
                                          <p:attrName>ppt_y</p:attrName>
                                        </p:attrNameLst>
                                      </p:cBhvr>
                                      <p:tavLst>
                                        <p:tav tm="0">
                                          <p:val>
                                            <p:strVal val="#ppt_y"/>
                                          </p:val>
                                        </p:tav>
                                        <p:tav tm="100000">
                                          <p:val>
                                            <p:strVal val="#ppt_y"/>
                                          </p:val>
                                        </p:tav>
                                      </p:tavLst>
                                    </p:anim>
                                    <p:animEffect transition="in" filter="fade">
                                      <p:cBhvr>
                                        <p:cTn id="49" dur="1000"/>
                                        <p:tgtEl>
                                          <p:spTgt spid="29291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0" presetClass="entr" presetSubtype="0" fill="hold" nodeType="clickEffect">
                                  <p:stCondLst>
                                    <p:cond delay="0"/>
                                  </p:stCondLst>
                                  <p:childTnLst>
                                    <p:set>
                                      <p:cBhvr>
                                        <p:cTn id="53" dur="1" fill="hold">
                                          <p:stCondLst>
                                            <p:cond delay="0"/>
                                          </p:stCondLst>
                                        </p:cTn>
                                        <p:tgtEl>
                                          <p:spTgt spid="292902"/>
                                        </p:tgtEl>
                                        <p:attrNameLst>
                                          <p:attrName>style.visibility</p:attrName>
                                        </p:attrNameLst>
                                      </p:cBhvr>
                                      <p:to>
                                        <p:strVal val="visible"/>
                                      </p:to>
                                    </p:set>
                                    <p:animEffect transition="in" filter="fade">
                                      <p:cBhvr>
                                        <p:cTn id="54" dur="2000"/>
                                        <p:tgtEl>
                                          <p:spTgt spid="292902"/>
                                        </p:tgtEl>
                                      </p:cBhvr>
                                    </p:animEffect>
                                  </p:childTnLst>
                                </p:cTn>
                              </p:par>
                              <p:par>
                                <p:cTn id="55" presetID="10" presetClass="entr" presetSubtype="0" fill="hold" nodeType="withEffect">
                                  <p:stCondLst>
                                    <p:cond delay="0"/>
                                  </p:stCondLst>
                                  <p:childTnLst>
                                    <p:set>
                                      <p:cBhvr>
                                        <p:cTn id="56" dur="1" fill="hold">
                                          <p:stCondLst>
                                            <p:cond delay="0"/>
                                          </p:stCondLst>
                                        </p:cTn>
                                        <p:tgtEl>
                                          <p:spTgt spid="292904"/>
                                        </p:tgtEl>
                                        <p:attrNameLst>
                                          <p:attrName>style.visibility</p:attrName>
                                        </p:attrNameLst>
                                      </p:cBhvr>
                                      <p:to>
                                        <p:strVal val="visible"/>
                                      </p:to>
                                    </p:set>
                                    <p:animEffect transition="in" filter="fade">
                                      <p:cBhvr>
                                        <p:cTn id="57" dur="2000"/>
                                        <p:tgtEl>
                                          <p:spTgt spid="292904"/>
                                        </p:tgtEl>
                                      </p:cBhvr>
                                    </p:animEffect>
                                  </p:childTnLst>
                                </p:cTn>
                              </p:par>
                              <p:par>
                                <p:cTn id="58" presetID="10" presetClass="entr" presetSubtype="0" fill="hold" nodeType="withEffect">
                                  <p:stCondLst>
                                    <p:cond delay="0"/>
                                  </p:stCondLst>
                                  <p:childTnLst>
                                    <p:set>
                                      <p:cBhvr>
                                        <p:cTn id="59" dur="1" fill="hold">
                                          <p:stCondLst>
                                            <p:cond delay="0"/>
                                          </p:stCondLst>
                                        </p:cTn>
                                        <p:tgtEl>
                                          <p:spTgt spid="292905"/>
                                        </p:tgtEl>
                                        <p:attrNameLst>
                                          <p:attrName>style.visibility</p:attrName>
                                        </p:attrNameLst>
                                      </p:cBhvr>
                                      <p:to>
                                        <p:strVal val="visible"/>
                                      </p:to>
                                    </p:set>
                                    <p:animEffect transition="in" filter="fade">
                                      <p:cBhvr>
                                        <p:cTn id="60" dur="2000"/>
                                        <p:tgtEl>
                                          <p:spTgt spid="292905"/>
                                        </p:tgtEl>
                                      </p:cBhvr>
                                    </p:animEffect>
                                  </p:childTnLst>
                                </p:cTn>
                              </p:par>
                              <p:par>
                                <p:cTn id="61" presetID="10" presetClass="entr" presetSubtype="0" fill="hold" nodeType="withEffect">
                                  <p:stCondLst>
                                    <p:cond delay="0"/>
                                  </p:stCondLst>
                                  <p:childTnLst>
                                    <p:set>
                                      <p:cBhvr>
                                        <p:cTn id="62" dur="1" fill="hold">
                                          <p:stCondLst>
                                            <p:cond delay="0"/>
                                          </p:stCondLst>
                                        </p:cTn>
                                        <p:tgtEl>
                                          <p:spTgt spid="292908"/>
                                        </p:tgtEl>
                                        <p:attrNameLst>
                                          <p:attrName>style.visibility</p:attrName>
                                        </p:attrNameLst>
                                      </p:cBhvr>
                                      <p:to>
                                        <p:strVal val="visible"/>
                                      </p:to>
                                    </p:set>
                                    <p:animEffect transition="in" filter="fade">
                                      <p:cBhvr>
                                        <p:cTn id="63" dur="2000"/>
                                        <p:tgtEl>
                                          <p:spTgt spid="292908"/>
                                        </p:tgtEl>
                                      </p:cBhvr>
                                    </p:animEffect>
                                  </p:childTnLst>
                                </p:cTn>
                              </p:par>
                              <p:par>
                                <p:cTn id="64" presetID="10" presetClass="entr" presetSubtype="0" fill="hold" nodeType="withEffect">
                                  <p:stCondLst>
                                    <p:cond delay="0"/>
                                  </p:stCondLst>
                                  <p:childTnLst>
                                    <p:set>
                                      <p:cBhvr>
                                        <p:cTn id="65" dur="1" fill="hold">
                                          <p:stCondLst>
                                            <p:cond delay="0"/>
                                          </p:stCondLst>
                                        </p:cTn>
                                        <p:tgtEl>
                                          <p:spTgt spid="292909"/>
                                        </p:tgtEl>
                                        <p:attrNameLst>
                                          <p:attrName>style.visibility</p:attrName>
                                        </p:attrNameLst>
                                      </p:cBhvr>
                                      <p:to>
                                        <p:strVal val="visible"/>
                                      </p:to>
                                    </p:set>
                                    <p:animEffect transition="in" filter="fade">
                                      <p:cBhvr>
                                        <p:cTn id="66" dur="2000"/>
                                        <p:tgtEl>
                                          <p:spTgt spid="292909"/>
                                        </p:tgtEl>
                                      </p:cBhvr>
                                    </p:animEffect>
                                  </p:childTnLst>
                                </p:cTn>
                              </p:par>
                              <p:par>
                                <p:cTn id="67" presetID="10" presetClass="entr" presetSubtype="0" fill="hold" nodeType="withEffect">
                                  <p:stCondLst>
                                    <p:cond delay="0"/>
                                  </p:stCondLst>
                                  <p:childTnLst>
                                    <p:set>
                                      <p:cBhvr>
                                        <p:cTn id="68" dur="1" fill="hold">
                                          <p:stCondLst>
                                            <p:cond delay="0"/>
                                          </p:stCondLst>
                                        </p:cTn>
                                        <p:tgtEl>
                                          <p:spTgt spid="292903"/>
                                        </p:tgtEl>
                                        <p:attrNameLst>
                                          <p:attrName>style.visibility</p:attrName>
                                        </p:attrNameLst>
                                      </p:cBhvr>
                                      <p:to>
                                        <p:strVal val="visible"/>
                                      </p:to>
                                    </p:set>
                                    <p:animEffect transition="in" filter="fade">
                                      <p:cBhvr>
                                        <p:cTn id="69" dur="2000"/>
                                        <p:tgtEl>
                                          <p:spTgt spid="292903"/>
                                        </p:tgtEl>
                                      </p:cBhvr>
                                    </p:animEffect>
                                  </p:childTnLst>
                                </p:cTn>
                              </p:par>
                              <p:par>
                                <p:cTn id="70" presetID="10" presetClass="entr" presetSubtype="0" fill="hold" grpId="2" nodeType="withEffect">
                                  <p:stCondLst>
                                    <p:cond delay="0"/>
                                  </p:stCondLst>
                                  <p:childTnLst>
                                    <p:set>
                                      <p:cBhvr>
                                        <p:cTn id="71" dur="1" fill="hold">
                                          <p:stCondLst>
                                            <p:cond delay="0"/>
                                          </p:stCondLst>
                                        </p:cTn>
                                        <p:tgtEl>
                                          <p:spTgt spid="292897"/>
                                        </p:tgtEl>
                                        <p:attrNameLst>
                                          <p:attrName>style.visibility</p:attrName>
                                        </p:attrNameLst>
                                      </p:cBhvr>
                                      <p:to>
                                        <p:strVal val="visible"/>
                                      </p:to>
                                    </p:set>
                                    <p:animEffect transition="in" filter="fade">
                                      <p:cBhvr>
                                        <p:cTn id="72" dur="2000"/>
                                        <p:tgtEl>
                                          <p:spTgt spid="292897"/>
                                        </p:tgtEl>
                                      </p:cBhvr>
                                    </p:animEffect>
                                  </p:childTnLst>
                                </p:cTn>
                              </p:par>
                            </p:childTnLst>
                          </p:cTn>
                        </p:par>
                        <p:par>
                          <p:cTn id="73" fill="hold" nodeType="afterGroup">
                            <p:stCondLst>
                              <p:cond delay="2000"/>
                            </p:stCondLst>
                            <p:childTnLst>
                              <p:par>
                                <p:cTn id="74" presetID="10" presetClass="entr" presetSubtype="0" fill="hold" nodeType="afterEffect">
                                  <p:stCondLst>
                                    <p:cond delay="0"/>
                                  </p:stCondLst>
                                  <p:childTnLst>
                                    <p:set>
                                      <p:cBhvr>
                                        <p:cTn id="75" dur="1" fill="hold">
                                          <p:stCondLst>
                                            <p:cond delay="0"/>
                                          </p:stCondLst>
                                        </p:cTn>
                                        <p:tgtEl>
                                          <p:spTgt spid="292900"/>
                                        </p:tgtEl>
                                        <p:attrNameLst>
                                          <p:attrName>style.visibility</p:attrName>
                                        </p:attrNameLst>
                                      </p:cBhvr>
                                      <p:to>
                                        <p:strVal val="visible"/>
                                      </p:to>
                                    </p:set>
                                    <p:animEffect transition="in" filter="fade">
                                      <p:cBhvr>
                                        <p:cTn id="76" dur="2000"/>
                                        <p:tgtEl>
                                          <p:spTgt spid="2929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nodeType="clickEffect">
                                  <p:stCondLst>
                                    <p:cond delay="0"/>
                                  </p:stCondLst>
                                  <p:childTnLst>
                                    <p:animMotion origin="layout" path="M -6.11111E-6 7.03704E-6 L 0.10833 7.03704E-6 " pathEditMode="relative" ptsTypes="AA">
                                      <p:cBhvr>
                                        <p:cTn id="80" dur="2000" fill="hold"/>
                                        <p:tgtEl>
                                          <p:spTgt spid="292900"/>
                                        </p:tgtEl>
                                        <p:attrNameLst>
                                          <p:attrName>ppt_x</p:attrName>
                                          <p:attrName>ppt_y</p:attrName>
                                        </p:attrNameLst>
                                      </p:cBhvr>
                                    </p:animMotion>
                                  </p:childTnLst>
                                </p:cTn>
                              </p:par>
                              <p:par>
                                <p:cTn id="81" presetID="10" presetClass="exit" presetSubtype="0" fill="hold" nodeType="withEffect">
                                  <p:stCondLst>
                                    <p:cond delay="0"/>
                                  </p:stCondLst>
                                  <p:childTnLst>
                                    <p:animEffect transition="out" filter="fade">
                                      <p:cBhvr>
                                        <p:cTn id="82" dur="2000"/>
                                        <p:tgtEl>
                                          <p:spTgt spid="292903"/>
                                        </p:tgtEl>
                                      </p:cBhvr>
                                    </p:animEffect>
                                    <p:set>
                                      <p:cBhvr>
                                        <p:cTn id="83" dur="1" fill="hold">
                                          <p:stCondLst>
                                            <p:cond delay="1999"/>
                                          </p:stCondLst>
                                        </p:cTn>
                                        <p:tgtEl>
                                          <p:spTgt spid="292903"/>
                                        </p:tgtEl>
                                        <p:attrNameLst>
                                          <p:attrName>style.visibility</p:attrName>
                                        </p:attrNameLst>
                                      </p:cBhvr>
                                      <p:to>
                                        <p:strVal val="hidden"/>
                                      </p:to>
                                    </p:set>
                                  </p:childTnLst>
                                </p:cTn>
                              </p:par>
                            </p:childTnLst>
                          </p:cTn>
                        </p:par>
                        <p:par>
                          <p:cTn id="84" fill="hold" nodeType="afterGroup">
                            <p:stCondLst>
                              <p:cond delay="2000"/>
                            </p:stCondLst>
                            <p:childTnLst>
                              <p:par>
                                <p:cTn id="85" presetID="0" presetClass="path" presetSubtype="0" accel="50000" decel="50000" fill="hold" grpId="0" nodeType="afterEffect">
                                  <p:stCondLst>
                                    <p:cond delay="0"/>
                                  </p:stCondLst>
                                  <p:childTnLst>
                                    <p:animMotion origin="layout" path="M -3.33333E-6 1.11111E-6 L 0.1 1.11111E-6 " pathEditMode="relative" rAng="0" ptsTypes="AA">
                                      <p:cBhvr>
                                        <p:cTn id="86" dur="2000" fill="hold"/>
                                        <p:tgtEl>
                                          <p:spTgt spid="292897"/>
                                        </p:tgtEl>
                                        <p:attrNameLst>
                                          <p:attrName>ppt_x</p:attrName>
                                          <p:attrName>ppt_y</p:attrName>
                                        </p:attrNameLst>
                                      </p:cBhvr>
                                      <p:rCtr x="5000" y="0"/>
                                    </p:animMotion>
                                  </p:childTnLst>
                                </p:cTn>
                              </p:par>
                            </p:childTnLst>
                          </p:cTn>
                        </p:par>
                      </p:childTnLst>
                    </p:cTn>
                  </p:par>
                  <p:par>
                    <p:cTn id="87" fill="hold" nodeType="clickPar">
                      <p:stCondLst>
                        <p:cond delay="indefinite"/>
                      </p:stCondLst>
                      <p:childTnLst>
                        <p:par>
                          <p:cTn id="88" fill="hold" nodeType="withGroup">
                            <p:stCondLst>
                              <p:cond delay="0"/>
                            </p:stCondLst>
                            <p:childTnLst>
                              <p:par>
                                <p:cTn id="89" presetID="0" presetClass="path" presetSubtype="0" accel="50000" decel="50000" fill="hold" nodeType="clickEffect">
                                  <p:stCondLst>
                                    <p:cond delay="0"/>
                                  </p:stCondLst>
                                  <p:childTnLst>
                                    <p:animMotion origin="layout" path="M 0.10833 1.48148E-6 L 0.21666 1.48148E-6 " pathEditMode="relative" ptsTypes="AA">
                                      <p:cBhvr>
                                        <p:cTn id="90" dur="2000" fill="hold"/>
                                        <p:tgtEl>
                                          <p:spTgt spid="292900"/>
                                        </p:tgtEl>
                                        <p:attrNameLst>
                                          <p:attrName>ppt_x</p:attrName>
                                          <p:attrName>ppt_y</p:attrName>
                                        </p:attrNameLst>
                                      </p:cBhvr>
                                    </p:animMotion>
                                  </p:childTnLst>
                                </p:cTn>
                              </p:par>
                              <p:par>
                                <p:cTn id="91" presetID="10" presetClass="exit" presetSubtype="0" fill="hold" nodeType="withEffect">
                                  <p:stCondLst>
                                    <p:cond delay="0"/>
                                  </p:stCondLst>
                                  <p:childTnLst>
                                    <p:animEffect transition="out" filter="fade">
                                      <p:cBhvr>
                                        <p:cTn id="92" dur="2000"/>
                                        <p:tgtEl>
                                          <p:spTgt spid="292902"/>
                                        </p:tgtEl>
                                      </p:cBhvr>
                                    </p:animEffect>
                                    <p:set>
                                      <p:cBhvr>
                                        <p:cTn id="93" dur="1" fill="hold">
                                          <p:stCondLst>
                                            <p:cond delay="1999"/>
                                          </p:stCondLst>
                                        </p:cTn>
                                        <p:tgtEl>
                                          <p:spTgt spid="292902"/>
                                        </p:tgtEl>
                                        <p:attrNameLst>
                                          <p:attrName>style.visibility</p:attrName>
                                        </p:attrNameLst>
                                      </p:cBhvr>
                                      <p:to>
                                        <p:strVal val="hidden"/>
                                      </p:to>
                                    </p:set>
                                  </p:childTnLst>
                                </p:cTn>
                              </p:par>
                            </p:childTnLst>
                          </p:cTn>
                        </p:par>
                        <p:par>
                          <p:cTn id="94" fill="hold" nodeType="afterGroup">
                            <p:stCondLst>
                              <p:cond delay="2000"/>
                            </p:stCondLst>
                            <p:childTnLst>
                              <p:par>
                                <p:cTn id="95" presetID="0" presetClass="path" presetSubtype="0" accel="50000" decel="50000" fill="hold" grpId="1" nodeType="afterEffect">
                                  <p:stCondLst>
                                    <p:cond delay="0"/>
                                  </p:stCondLst>
                                  <p:childTnLst>
                                    <p:animMotion origin="layout" path="M 0.1 2.96296E-6 L 0.20868 -0.0044 " pathEditMode="relative" rAng="0" ptsTypes="AA">
                                      <p:cBhvr>
                                        <p:cTn id="96" dur="2000" fill="hold"/>
                                        <p:tgtEl>
                                          <p:spTgt spid="292897"/>
                                        </p:tgtEl>
                                        <p:attrNameLst>
                                          <p:attrName>ppt_x</p:attrName>
                                          <p:attrName>ppt_y</p:attrName>
                                        </p:attrNameLst>
                                      </p:cBhvr>
                                      <p:rCtr x="5434" y="-231"/>
                                    </p:animMotion>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92913"/>
                                        </p:tgtEl>
                                        <p:attrNameLst>
                                          <p:attrName>style.visibility</p:attrName>
                                        </p:attrNameLst>
                                      </p:cBhvr>
                                      <p:to>
                                        <p:strVal val="visible"/>
                                      </p:to>
                                    </p:set>
                                    <p:animEffect transition="in" filter="wipe(left)">
                                      <p:cBhvr>
                                        <p:cTn id="101" dur="500"/>
                                        <p:tgtEl>
                                          <p:spTgt spid="292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901" grpId="0"/>
      <p:bldP spid="292901" grpId="1"/>
      <p:bldP spid="292901" grpId="2"/>
      <p:bldP spid="292868" grpId="0" animBg="1"/>
      <p:bldP spid="292882" grpId="0"/>
      <p:bldP spid="292897" grpId="0"/>
      <p:bldP spid="292897" grpId="1"/>
      <p:bldP spid="292897" grpId="2"/>
      <p:bldP spid="292910" grpId="0"/>
      <p:bldP spid="292911" grpId="0"/>
      <p:bldP spid="292912" grpId="0"/>
      <p:bldP spid="292913" grpId="0"/>
      <p:bldP spid="29288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6881439" y="2283023"/>
            <a:ext cx="662361" cy="307777"/>
          </a:xfrm>
          <a:prstGeom prst="rect">
            <a:avLst/>
          </a:prstGeom>
          <a:noFill/>
        </p:spPr>
        <p:txBody>
          <a:bodyPr wrap="none" rtlCol="0">
            <a:spAutoFit/>
          </a:bodyPr>
          <a:lstStyle/>
          <a:p>
            <a:r>
              <a:rPr lang="en-US" sz="1400" dirty="0"/>
              <a:t>NULL</a:t>
            </a:r>
          </a:p>
        </p:txBody>
      </p:sp>
      <p:sp>
        <p:nvSpPr>
          <p:cNvPr id="136194" name="Rectangle 2"/>
          <p:cNvSpPr>
            <a:spLocks noGrp="1" noChangeArrowheads="1"/>
          </p:cNvSpPr>
          <p:nvPr>
            <p:ph type="body" idx="1"/>
          </p:nvPr>
        </p:nvSpPr>
        <p:spPr>
          <a:xfrm>
            <a:off x="685800" y="1219200"/>
            <a:ext cx="5600700" cy="4419600"/>
          </a:xfrm>
        </p:spPr>
        <p:txBody>
          <a:bodyPr/>
          <a:lstStyle/>
          <a:p>
            <a:pPr>
              <a:lnSpc>
                <a:spcPct val="105000"/>
              </a:lnSpc>
              <a:tabLst>
                <a:tab pos="800100" algn="l"/>
                <a:tab pos="1257300" algn="l"/>
                <a:tab pos="1714500" algn="l"/>
              </a:tabLst>
            </a:pPr>
            <a:r>
              <a:rPr lang="en-US" sz="2400" noProof="1">
                <a:latin typeface="Arial" pitchFamily="34" charset="0"/>
              </a:rPr>
              <a:t>void </a:t>
            </a:r>
            <a:r>
              <a:rPr lang="en-US" sz="2400" noProof="1">
                <a:solidFill>
                  <a:srgbClr val="C00000"/>
                </a:solidFill>
                <a:latin typeface="Arial" pitchFamily="34" charset="0"/>
              </a:rPr>
              <a:t>dTree</a:t>
            </a:r>
            <a:r>
              <a:rPr lang="en-US" sz="2400" noProof="1">
                <a:latin typeface="Arial" pitchFamily="34" charset="0"/>
              </a:rPr>
              <a:t>(TreeNote *p) </a:t>
            </a:r>
          </a:p>
          <a:p>
            <a:pPr>
              <a:lnSpc>
                <a:spcPct val="105000"/>
              </a:lnSpc>
              <a:tabLst>
                <a:tab pos="800100" algn="l"/>
                <a:tab pos="1257300" algn="l"/>
                <a:tab pos="1714500" algn="l"/>
              </a:tabLst>
            </a:pPr>
            <a:r>
              <a:rPr lang="en-US" sz="2400" noProof="1">
                <a:latin typeface="Arial" pitchFamily="34" charset="0"/>
              </a:rPr>
              <a:t>{  </a:t>
            </a:r>
          </a:p>
          <a:p>
            <a:pPr>
              <a:lnSpc>
                <a:spcPct val="105000"/>
              </a:lnSpc>
              <a:tabLst>
                <a:tab pos="800100" algn="l"/>
                <a:tab pos="1257300" algn="l"/>
                <a:tab pos="1714500" algn="l"/>
              </a:tabLst>
            </a:pPr>
            <a:r>
              <a:rPr lang="en-US" sz="2400" noProof="1">
                <a:latin typeface="Arial" pitchFamily="34" charset="0"/>
              </a:rPr>
              <a:t>	if (p== 0) return;</a:t>
            </a:r>
          </a:p>
          <a:p>
            <a:pPr>
              <a:lnSpc>
                <a:spcPct val="105000"/>
              </a:lnSpc>
              <a:tabLst>
                <a:tab pos="800100" algn="l"/>
                <a:tab pos="1257300" algn="l"/>
                <a:tab pos="1714500" algn="l"/>
              </a:tabLst>
            </a:pPr>
            <a:r>
              <a:rPr lang="en-US" sz="2400" noProof="1">
                <a:latin typeface="Arial" pitchFamily="34" charset="0"/>
              </a:rPr>
              <a:t>	if (p-&gt;left != 0)</a:t>
            </a:r>
            <a:r>
              <a:rPr lang="en-US" sz="2400" dirty="0">
                <a:latin typeface="Arial" pitchFamily="34" charset="0"/>
              </a:rPr>
              <a:t>  // size-m problem</a:t>
            </a:r>
            <a:endParaRPr lang="en-US" sz="2400" noProof="1">
              <a:latin typeface="Arial" pitchFamily="34" charset="0"/>
            </a:endParaRPr>
          </a:p>
          <a:p>
            <a:pPr>
              <a:lnSpc>
                <a:spcPct val="105000"/>
              </a:lnSpc>
              <a:tabLst>
                <a:tab pos="800100" algn="l"/>
                <a:tab pos="1257300" algn="l"/>
                <a:tab pos="1714500" algn="l"/>
              </a:tabLst>
            </a:pPr>
            <a:r>
              <a:rPr lang="en-US" sz="2400" noProof="1">
                <a:latin typeface="Arial" pitchFamily="34" charset="0"/>
              </a:rPr>
              <a:t>		</a:t>
            </a:r>
            <a:r>
              <a:rPr lang="en-US" sz="2400" noProof="1">
                <a:solidFill>
                  <a:srgbClr val="C00000"/>
                </a:solidFill>
                <a:latin typeface="Arial" pitchFamily="34" charset="0"/>
              </a:rPr>
              <a:t>dTree</a:t>
            </a:r>
            <a:r>
              <a:rPr lang="en-US" sz="2400" noProof="1">
                <a:latin typeface="Arial" pitchFamily="34" charset="0"/>
              </a:rPr>
              <a:t> (p-&gt;left);</a:t>
            </a:r>
          </a:p>
          <a:p>
            <a:pPr>
              <a:lnSpc>
                <a:spcPct val="105000"/>
              </a:lnSpc>
              <a:tabLst>
                <a:tab pos="800100" algn="l"/>
                <a:tab pos="1257300" algn="l"/>
                <a:tab pos="1714500" algn="l"/>
              </a:tabLst>
            </a:pPr>
            <a:r>
              <a:rPr lang="en-US" sz="2400" noProof="1">
                <a:latin typeface="Arial" pitchFamily="34" charset="0"/>
              </a:rPr>
              <a:t>	if (p-&gt;right !=0) </a:t>
            </a:r>
            <a:r>
              <a:rPr lang="en-US" sz="2400" dirty="0">
                <a:latin typeface="Arial" pitchFamily="34" charset="0"/>
              </a:rPr>
              <a:t>// size-m problem</a:t>
            </a:r>
            <a:endParaRPr lang="en-US" sz="2400" noProof="1">
              <a:latin typeface="Arial" pitchFamily="34" charset="0"/>
            </a:endParaRPr>
          </a:p>
          <a:p>
            <a:pPr>
              <a:lnSpc>
                <a:spcPct val="105000"/>
              </a:lnSpc>
              <a:tabLst>
                <a:tab pos="800100" algn="l"/>
                <a:tab pos="1257300" algn="l"/>
                <a:tab pos="1714500" algn="l"/>
              </a:tabLst>
            </a:pPr>
            <a:r>
              <a:rPr lang="en-US" sz="2400" noProof="1">
                <a:latin typeface="Arial" pitchFamily="34" charset="0"/>
              </a:rPr>
              <a:t>		</a:t>
            </a:r>
            <a:r>
              <a:rPr lang="en-US" sz="2400" noProof="1">
                <a:solidFill>
                  <a:srgbClr val="C00000"/>
                </a:solidFill>
                <a:latin typeface="Arial" pitchFamily="34" charset="0"/>
              </a:rPr>
              <a:t>dTree</a:t>
            </a:r>
            <a:r>
              <a:rPr lang="en-US" sz="2400" noProof="1">
                <a:latin typeface="Arial" pitchFamily="34" charset="0"/>
              </a:rPr>
              <a:t> (p-&gt;right);</a:t>
            </a:r>
          </a:p>
          <a:p>
            <a:pPr>
              <a:lnSpc>
                <a:spcPct val="105000"/>
              </a:lnSpc>
              <a:tabLst>
                <a:tab pos="800100" algn="l"/>
                <a:tab pos="1257300" algn="l"/>
                <a:tab pos="1714500" algn="l"/>
              </a:tabLst>
            </a:pPr>
            <a:r>
              <a:rPr lang="en-US" sz="2400" noProof="1">
                <a:latin typeface="Arial" pitchFamily="34" charset="0"/>
              </a:rPr>
              <a:t>	</a:t>
            </a:r>
            <a:r>
              <a:rPr lang="en-US" sz="2400" noProof="1">
                <a:solidFill>
                  <a:srgbClr val="0033CC"/>
                </a:solidFill>
                <a:latin typeface="Arial" pitchFamily="34" charset="0"/>
              </a:rPr>
              <a:t>delete p;</a:t>
            </a:r>
          </a:p>
          <a:p>
            <a:pPr>
              <a:lnSpc>
                <a:spcPct val="105000"/>
              </a:lnSpc>
              <a:tabLst>
                <a:tab pos="800100" algn="l"/>
                <a:tab pos="1257300" algn="l"/>
                <a:tab pos="1714500" algn="l"/>
              </a:tabLst>
            </a:pPr>
            <a:r>
              <a:rPr lang="en-US" sz="2400" noProof="1">
                <a:latin typeface="Arial" pitchFamily="34" charset="0"/>
              </a:rPr>
              <a:t>	return</a:t>
            </a:r>
          </a:p>
          <a:p>
            <a:pPr>
              <a:lnSpc>
                <a:spcPct val="105000"/>
              </a:lnSpc>
              <a:tabLst>
                <a:tab pos="800100" algn="l"/>
                <a:tab pos="1257300" algn="l"/>
                <a:tab pos="1714500" algn="l"/>
              </a:tabLst>
            </a:pPr>
            <a:r>
              <a:rPr lang="en-US" sz="2400" noProof="1">
                <a:latin typeface="Arial" pitchFamily="34" charset="0"/>
              </a:rPr>
              <a:t>}</a:t>
            </a:r>
          </a:p>
          <a:p>
            <a:pPr>
              <a:lnSpc>
                <a:spcPct val="105000"/>
              </a:lnSpc>
            </a:pPr>
            <a:endParaRPr lang="en-US" sz="2400" dirty="0">
              <a:latin typeface="Arial" pitchFamily="34" charset="0"/>
            </a:endParaRPr>
          </a:p>
        </p:txBody>
      </p:sp>
      <p:sp>
        <p:nvSpPr>
          <p:cNvPr id="136195" name="Rectangle 3"/>
          <p:cNvSpPr>
            <a:spLocks noGrp="1" noChangeArrowheads="1"/>
          </p:cNvSpPr>
          <p:nvPr>
            <p:ph type="title"/>
          </p:nvPr>
        </p:nvSpPr>
        <p:spPr>
          <a:xfrm>
            <a:off x="671513" y="228600"/>
            <a:ext cx="7807325" cy="762000"/>
          </a:xfrm>
          <a:noFill/>
        </p:spPr>
        <p:txBody>
          <a:bodyPr/>
          <a:lstStyle/>
          <a:p>
            <a:pPr marL="0" indent="0" algn="l"/>
            <a:r>
              <a:rPr lang="en-US" dirty="0"/>
              <a:t>Binary Tree Deletion Example</a:t>
            </a:r>
          </a:p>
        </p:txBody>
      </p:sp>
      <p:sp>
        <p:nvSpPr>
          <p:cNvPr id="327685" name="Oval 5"/>
          <p:cNvSpPr>
            <a:spLocks noChangeArrowheads="1"/>
          </p:cNvSpPr>
          <p:nvPr/>
        </p:nvSpPr>
        <p:spPr bwMode="auto">
          <a:xfrm>
            <a:off x="6934200" y="2209800"/>
            <a:ext cx="533400" cy="533400"/>
          </a:xfrm>
          <a:prstGeom prst="ellipse">
            <a:avLst/>
          </a:prstGeom>
          <a:solidFill>
            <a:schemeClr val="hlink"/>
          </a:solidFill>
          <a:ln w="9525">
            <a:solidFill>
              <a:schemeClr val="tx1"/>
            </a:solidFill>
            <a:round/>
            <a:headEnd/>
            <a:tailEnd/>
          </a:ln>
        </p:spPr>
        <p:txBody>
          <a:bodyPr wrap="none" anchor="ctr"/>
          <a:lstStyle/>
          <a:p>
            <a:pPr algn="ctr"/>
            <a:r>
              <a:rPr lang="en-US"/>
              <a:t>10</a:t>
            </a:r>
          </a:p>
        </p:txBody>
      </p:sp>
      <p:grpSp>
        <p:nvGrpSpPr>
          <p:cNvPr id="28" name="Group 27"/>
          <p:cNvGrpSpPr/>
          <p:nvPr/>
        </p:nvGrpSpPr>
        <p:grpSpPr>
          <a:xfrm>
            <a:off x="6172200" y="2665085"/>
            <a:ext cx="840115" cy="916315"/>
            <a:chOff x="5638800" y="2817485"/>
            <a:chExt cx="840115" cy="916315"/>
          </a:xfrm>
        </p:grpSpPr>
        <p:sp>
          <p:nvSpPr>
            <p:cNvPr id="327690" name="Oval 10"/>
            <p:cNvSpPr>
              <a:spLocks noChangeArrowheads="1"/>
            </p:cNvSpPr>
            <p:nvPr/>
          </p:nvSpPr>
          <p:spPr bwMode="auto">
            <a:xfrm>
              <a:off x="5638800" y="3200400"/>
              <a:ext cx="533400" cy="533400"/>
            </a:xfrm>
            <a:prstGeom prst="ellipse">
              <a:avLst/>
            </a:prstGeom>
            <a:solidFill>
              <a:schemeClr val="hlink"/>
            </a:solidFill>
            <a:ln w="9525">
              <a:solidFill>
                <a:schemeClr val="tx1"/>
              </a:solidFill>
              <a:round/>
              <a:headEnd/>
              <a:tailEnd/>
            </a:ln>
          </p:spPr>
          <p:txBody>
            <a:bodyPr wrap="none" anchor="ctr"/>
            <a:lstStyle/>
            <a:p>
              <a:pPr algn="ctr"/>
              <a:r>
                <a:rPr lang="en-US"/>
                <a:t>8</a:t>
              </a:r>
            </a:p>
          </p:txBody>
        </p:sp>
        <p:cxnSp>
          <p:nvCxnSpPr>
            <p:cNvPr id="136202" name="AutoShape 11"/>
            <p:cNvCxnSpPr>
              <a:cxnSpLocks noChangeShapeType="1"/>
              <a:stCxn id="327685" idx="3"/>
              <a:endCxn id="327690" idx="7"/>
            </p:cNvCxnSpPr>
            <p:nvPr/>
          </p:nvCxnSpPr>
          <p:spPr bwMode="auto">
            <a:xfrm flipH="1">
              <a:off x="6094085" y="2817485"/>
              <a:ext cx="384830" cy="461030"/>
            </a:xfrm>
            <a:prstGeom prst="straightConnector1">
              <a:avLst/>
            </a:prstGeom>
            <a:noFill/>
            <a:ln w="9525">
              <a:solidFill>
                <a:schemeClr val="tx1"/>
              </a:solidFill>
              <a:round/>
              <a:headEnd/>
              <a:tailEnd type="triangle" w="med" len="med"/>
            </a:ln>
          </p:spPr>
        </p:cxnSp>
      </p:grpSp>
      <p:grpSp>
        <p:nvGrpSpPr>
          <p:cNvPr id="33" name="Group 32"/>
          <p:cNvGrpSpPr/>
          <p:nvPr/>
        </p:nvGrpSpPr>
        <p:grpSpPr>
          <a:xfrm>
            <a:off x="7389485" y="2665085"/>
            <a:ext cx="916315" cy="916315"/>
            <a:chOff x="6856085" y="2817485"/>
            <a:chExt cx="916315" cy="916315"/>
          </a:xfrm>
        </p:grpSpPr>
        <p:sp>
          <p:nvSpPr>
            <p:cNvPr id="327689" name="Oval 9"/>
            <p:cNvSpPr>
              <a:spLocks noChangeArrowheads="1"/>
            </p:cNvSpPr>
            <p:nvPr/>
          </p:nvSpPr>
          <p:spPr bwMode="auto">
            <a:xfrm>
              <a:off x="7239000" y="32004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15</a:t>
              </a:r>
            </a:p>
          </p:txBody>
        </p:sp>
        <p:cxnSp>
          <p:nvCxnSpPr>
            <p:cNvPr id="136203" name="AutoShape 12"/>
            <p:cNvCxnSpPr>
              <a:cxnSpLocks noChangeShapeType="1"/>
              <a:stCxn id="327685" idx="5"/>
              <a:endCxn id="327689" idx="1"/>
            </p:cNvCxnSpPr>
            <p:nvPr/>
          </p:nvCxnSpPr>
          <p:spPr bwMode="auto">
            <a:xfrm>
              <a:off x="6856085" y="2817485"/>
              <a:ext cx="461030" cy="461030"/>
            </a:xfrm>
            <a:prstGeom prst="straightConnector1">
              <a:avLst/>
            </a:prstGeom>
            <a:noFill/>
            <a:ln w="9525">
              <a:solidFill>
                <a:schemeClr val="tx1"/>
              </a:solidFill>
              <a:round/>
              <a:headEnd/>
              <a:tailEnd type="triangle" w="med" len="med"/>
            </a:ln>
          </p:spPr>
        </p:cxnSp>
      </p:grpSp>
      <p:grpSp>
        <p:nvGrpSpPr>
          <p:cNvPr id="30" name="Group 29"/>
          <p:cNvGrpSpPr/>
          <p:nvPr/>
        </p:nvGrpSpPr>
        <p:grpSpPr>
          <a:xfrm>
            <a:off x="6781800" y="4341485"/>
            <a:ext cx="535315" cy="992515"/>
            <a:chOff x="6248400" y="4493885"/>
            <a:chExt cx="535315" cy="992515"/>
          </a:xfrm>
        </p:grpSpPr>
        <p:sp>
          <p:nvSpPr>
            <p:cNvPr id="327686" name="Oval 6"/>
            <p:cNvSpPr>
              <a:spLocks noChangeArrowheads="1"/>
            </p:cNvSpPr>
            <p:nvPr/>
          </p:nvSpPr>
          <p:spPr bwMode="auto">
            <a:xfrm>
              <a:off x="6248400" y="49530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12</a:t>
              </a:r>
            </a:p>
          </p:txBody>
        </p:sp>
        <p:cxnSp>
          <p:nvCxnSpPr>
            <p:cNvPr id="136206" name="AutoShape 16"/>
            <p:cNvCxnSpPr>
              <a:cxnSpLocks noChangeShapeType="1"/>
              <a:stCxn id="327693" idx="3"/>
              <a:endCxn id="327686" idx="0"/>
            </p:cNvCxnSpPr>
            <p:nvPr/>
          </p:nvCxnSpPr>
          <p:spPr bwMode="auto">
            <a:xfrm flipH="1">
              <a:off x="6515100" y="4493885"/>
              <a:ext cx="268615" cy="459115"/>
            </a:xfrm>
            <a:prstGeom prst="straightConnector1">
              <a:avLst/>
            </a:prstGeom>
            <a:noFill/>
            <a:ln w="9525">
              <a:solidFill>
                <a:schemeClr val="tx1"/>
              </a:solidFill>
              <a:round/>
              <a:headEnd/>
              <a:tailEnd type="triangle" w="med" len="med"/>
            </a:ln>
          </p:spPr>
        </p:cxnSp>
      </p:grpSp>
      <p:grpSp>
        <p:nvGrpSpPr>
          <p:cNvPr id="27" name="Group 26"/>
          <p:cNvGrpSpPr/>
          <p:nvPr/>
        </p:nvGrpSpPr>
        <p:grpSpPr>
          <a:xfrm>
            <a:off x="5638800" y="3503285"/>
            <a:ext cx="611515" cy="992515"/>
            <a:chOff x="5105400" y="3655685"/>
            <a:chExt cx="611515" cy="992515"/>
          </a:xfrm>
        </p:grpSpPr>
        <p:sp>
          <p:nvSpPr>
            <p:cNvPr id="327694" name="Oval 14"/>
            <p:cNvSpPr>
              <a:spLocks noChangeArrowheads="1"/>
            </p:cNvSpPr>
            <p:nvPr/>
          </p:nvSpPr>
          <p:spPr bwMode="auto">
            <a:xfrm>
              <a:off x="5105400" y="41148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5</a:t>
              </a:r>
            </a:p>
          </p:txBody>
        </p:sp>
        <p:cxnSp>
          <p:nvCxnSpPr>
            <p:cNvPr id="136207" name="AutoShape 17"/>
            <p:cNvCxnSpPr>
              <a:cxnSpLocks noChangeShapeType="1"/>
              <a:stCxn id="327690" idx="3"/>
              <a:endCxn id="327694" idx="0"/>
            </p:cNvCxnSpPr>
            <p:nvPr/>
          </p:nvCxnSpPr>
          <p:spPr bwMode="auto">
            <a:xfrm flipH="1">
              <a:off x="5372100" y="3655685"/>
              <a:ext cx="344815" cy="459115"/>
            </a:xfrm>
            <a:prstGeom prst="straightConnector1">
              <a:avLst/>
            </a:prstGeom>
            <a:noFill/>
            <a:ln w="9525">
              <a:solidFill>
                <a:schemeClr val="tx1"/>
              </a:solidFill>
              <a:round/>
              <a:headEnd/>
              <a:tailEnd type="triangle" w="med" len="med"/>
            </a:ln>
          </p:spPr>
        </p:cxnSp>
      </p:grpSp>
      <p:grpSp>
        <p:nvGrpSpPr>
          <p:cNvPr id="32" name="Group 31"/>
          <p:cNvGrpSpPr/>
          <p:nvPr/>
        </p:nvGrpSpPr>
        <p:grpSpPr>
          <a:xfrm>
            <a:off x="8227685" y="3503285"/>
            <a:ext cx="611515" cy="916315"/>
            <a:chOff x="7694285" y="3655685"/>
            <a:chExt cx="611515" cy="916315"/>
          </a:xfrm>
        </p:grpSpPr>
        <p:sp>
          <p:nvSpPr>
            <p:cNvPr id="327688" name="Oval 8"/>
            <p:cNvSpPr>
              <a:spLocks noChangeArrowheads="1"/>
            </p:cNvSpPr>
            <p:nvPr/>
          </p:nvSpPr>
          <p:spPr bwMode="auto">
            <a:xfrm>
              <a:off x="7772400" y="40386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17</a:t>
              </a:r>
            </a:p>
          </p:txBody>
        </p:sp>
        <p:cxnSp>
          <p:nvCxnSpPr>
            <p:cNvPr id="136208" name="AutoShape 18"/>
            <p:cNvCxnSpPr>
              <a:cxnSpLocks noChangeShapeType="1"/>
              <a:stCxn id="327689" idx="5"/>
              <a:endCxn id="327688" idx="0"/>
            </p:cNvCxnSpPr>
            <p:nvPr/>
          </p:nvCxnSpPr>
          <p:spPr bwMode="auto">
            <a:xfrm>
              <a:off x="7694285" y="3655685"/>
              <a:ext cx="344815" cy="382915"/>
            </a:xfrm>
            <a:prstGeom prst="straightConnector1">
              <a:avLst/>
            </a:prstGeom>
            <a:noFill/>
            <a:ln w="9525">
              <a:solidFill>
                <a:schemeClr val="tx1"/>
              </a:solidFill>
              <a:round/>
              <a:headEnd/>
              <a:tailEnd type="triangle" w="med" len="med"/>
            </a:ln>
          </p:spPr>
        </p:cxnSp>
      </p:grpSp>
      <p:grpSp>
        <p:nvGrpSpPr>
          <p:cNvPr id="31" name="Group 30"/>
          <p:cNvGrpSpPr/>
          <p:nvPr/>
        </p:nvGrpSpPr>
        <p:grpSpPr>
          <a:xfrm>
            <a:off x="7239000" y="3503285"/>
            <a:ext cx="611515" cy="916315"/>
            <a:chOff x="6705600" y="3655685"/>
            <a:chExt cx="611515" cy="916315"/>
          </a:xfrm>
        </p:grpSpPr>
        <p:sp>
          <p:nvSpPr>
            <p:cNvPr id="327693" name="Oval 13"/>
            <p:cNvSpPr>
              <a:spLocks noChangeArrowheads="1"/>
            </p:cNvSpPr>
            <p:nvPr/>
          </p:nvSpPr>
          <p:spPr bwMode="auto">
            <a:xfrm>
              <a:off x="6705600" y="4038600"/>
              <a:ext cx="533400" cy="533400"/>
            </a:xfrm>
            <a:prstGeom prst="ellipse">
              <a:avLst/>
            </a:prstGeom>
            <a:solidFill>
              <a:schemeClr val="hlink"/>
            </a:solidFill>
            <a:ln w="9525">
              <a:solidFill>
                <a:schemeClr val="tx1"/>
              </a:solidFill>
              <a:round/>
              <a:headEnd/>
              <a:tailEnd/>
            </a:ln>
          </p:spPr>
          <p:txBody>
            <a:bodyPr wrap="none" anchor="ctr"/>
            <a:lstStyle/>
            <a:p>
              <a:pPr algn="ctr"/>
              <a:r>
                <a:rPr lang="en-US"/>
                <a:t>14</a:t>
              </a:r>
            </a:p>
          </p:txBody>
        </p:sp>
        <p:cxnSp>
          <p:nvCxnSpPr>
            <p:cNvPr id="136210" name="AutoShape 20"/>
            <p:cNvCxnSpPr>
              <a:cxnSpLocks noChangeShapeType="1"/>
              <a:stCxn id="327689" idx="3"/>
              <a:endCxn id="327693" idx="0"/>
            </p:cNvCxnSpPr>
            <p:nvPr/>
          </p:nvCxnSpPr>
          <p:spPr bwMode="auto">
            <a:xfrm flipH="1">
              <a:off x="6972300" y="3655685"/>
              <a:ext cx="344815" cy="382915"/>
            </a:xfrm>
            <a:prstGeom prst="straightConnector1">
              <a:avLst/>
            </a:prstGeom>
            <a:noFill/>
            <a:ln w="9525">
              <a:solidFill>
                <a:schemeClr val="tx1"/>
              </a:solidFill>
              <a:round/>
              <a:headEnd/>
              <a:tailEnd type="triangle" w="med" len="med"/>
            </a:ln>
          </p:spPr>
        </p:cxnSp>
      </p:grpSp>
      <p:grpSp>
        <p:nvGrpSpPr>
          <p:cNvPr id="29" name="Group 28"/>
          <p:cNvGrpSpPr/>
          <p:nvPr/>
        </p:nvGrpSpPr>
        <p:grpSpPr>
          <a:xfrm>
            <a:off x="7237080" y="5255881"/>
            <a:ext cx="687715" cy="916316"/>
            <a:chOff x="6778177" y="5476998"/>
            <a:chExt cx="613223" cy="847602"/>
          </a:xfrm>
        </p:grpSpPr>
        <p:sp>
          <p:nvSpPr>
            <p:cNvPr id="327703" name="Oval 23"/>
            <p:cNvSpPr>
              <a:spLocks noChangeArrowheads="1"/>
            </p:cNvSpPr>
            <p:nvPr/>
          </p:nvSpPr>
          <p:spPr bwMode="auto">
            <a:xfrm>
              <a:off x="6858000" y="5791200"/>
              <a:ext cx="533400" cy="533400"/>
            </a:xfrm>
            <a:prstGeom prst="ellipse">
              <a:avLst/>
            </a:prstGeom>
            <a:solidFill>
              <a:schemeClr val="hlink"/>
            </a:solidFill>
            <a:ln w="9525">
              <a:solidFill>
                <a:schemeClr val="tx1"/>
              </a:solidFill>
              <a:round/>
              <a:headEnd/>
              <a:tailEnd/>
            </a:ln>
          </p:spPr>
          <p:txBody>
            <a:bodyPr wrap="none" anchor="ctr"/>
            <a:lstStyle/>
            <a:p>
              <a:pPr algn="ctr"/>
              <a:r>
                <a:rPr lang="en-US" dirty="0"/>
                <a:t>13</a:t>
              </a:r>
            </a:p>
          </p:txBody>
        </p:sp>
        <p:cxnSp>
          <p:nvCxnSpPr>
            <p:cNvPr id="136212" name="AutoShape 24"/>
            <p:cNvCxnSpPr>
              <a:cxnSpLocks noChangeShapeType="1"/>
              <a:stCxn id="327686" idx="5"/>
              <a:endCxn id="327703" idx="0"/>
            </p:cNvCxnSpPr>
            <p:nvPr/>
          </p:nvCxnSpPr>
          <p:spPr bwMode="auto">
            <a:xfrm>
              <a:off x="6778177" y="5476998"/>
              <a:ext cx="346523" cy="314202"/>
            </a:xfrm>
            <a:prstGeom prst="straightConnector1">
              <a:avLst/>
            </a:prstGeom>
            <a:noFill/>
            <a:ln w="9525">
              <a:solidFill>
                <a:schemeClr val="tx1"/>
              </a:solidFill>
              <a:round/>
              <a:headEnd/>
              <a:tailEnd type="triangle" w="med" len="med"/>
            </a:ln>
          </p:spPr>
        </p:cxnSp>
      </p:grpSp>
      <p:cxnSp>
        <p:nvCxnSpPr>
          <p:cNvPr id="136214" name="AutoShape 26"/>
          <p:cNvCxnSpPr>
            <a:cxnSpLocks noChangeShapeType="1"/>
          </p:cNvCxnSpPr>
          <p:nvPr/>
        </p:nvCxnSpPr>
        <p:spPr bwMode="auto">
          <a:xfrm>
            <a:off x="7196138" y="1828800"/>
            <a:ext cx="4762" cy="381000"/>
          </a:xfrm>
          <a:prstGeom prst="straightConnector1">
            <a:avLst/>
          </a:prstGeom>
          <a:noFill/>
          <a:ln w="9525">
            <a:solidFill>
              <a:schemeClr val="tx1"/>
            </a:solidFill>
            <a:round/>
            <a:headEnd/>
            <a:tailEnd type="triangle" w="med" len="med"/>
          </a:ln>
        </p:spPr>
      </p:cxnSp>
      <p:grpSp>
        <p:nvGrpSpPr>
          <p:cNvPr id="26" name="Group 25"/>
          <p:cNvGrpSpPr/>
          <p:nvPr/>
        </p:nvGrpSpPr>
        <p:grpSpPr>
          <a:xfrm>
            <a:off x="6094085" y="4417685"/>
            <a:ext cx="536903" cy="917903"/>
            <a:chOff x="5560685" y="4570085"/>
            <a:chExt cx="536903" cy="917903"/>
          </a:xfrm>
        </p:grpSpPr>
        <p:sp>
          <p:nvSpPr>
            <p:cNvPr id="327707" name="Oval 27"/>
            <p:cNvSpPr>
              <a:spLocks noChangeArrowheads="1"/>
            </p:cNvSpPr>
            <p:nvPr/>
          </p:nvSpPr>
          <p:spPr bwMode="auto">
            <a:xfrm>
              <a:off x="5564188" y="4954588"/>
              <a:ext cx="533400" cy="533400"/>
            </a:xfrm>
            <a:prstGeom prst="ellipse">
              <a:avLst/>
            </a:prstGeom>
            <a:solidFill>
              <a:schemeClr val="hlink"/>
            </a:solidFill>
            <a:ln w="9525">
              <a:solidFill>
                <a:schemeClr val="tx1"/>
              </a:solidFill>
              <a:round/>
              <a:headEnd/>
              <a:tailEnd/>
            </a:ln>
          </p:spPr>
          <p:txBody>
            <a:bodyPr wrap="none" anchor="ctr"/>
            <a:lstStyle/>
            <a:p>
              <a:pPr algn="ctr"/>
              <a:r>
                <a:rPr lang="en-US"/>
                <a:t>7</a:t>
              </a:r>
            </a:p>
          </p:txBody>
        </p:sp>
        <p:cxnSp>
          <p:nvCxnSpPr>
            <p:cNvPr id="136216" name="AutoShape 28"/>
            <p:cNvCxnSpPr>
              <a:cxnSpLocks noChangeShapeType="1"/>
              <a:stCxn id="327694" idx="5"/>
              <a:endCxn id="327707" idx="0"/>
            </p:cNvCxnSpPr>
            <p:nvPr/>
          </p:nvCxnSpPr>
          <p:spPr bwMode="auto">
            <a:xfrm>
              <a:off x="5560685" y="4570085"/>
              <a:ext cx="270203" cy="384503"/>
            </a:xfrm>
            <a:prstGeom prst="straightConnector1">
              <a:avLst/>
            </a:prstGeom>
            <a:noFill/>
            <a:ln w="9525">
              <a:solidFill>
                <a:schemeClr val="tx1"/>
              </a:solidFill>
              <a:round/>
              <a:headEnd/>
              <a:tailEnd type="triangle" w="med" len="med"/>
            </a:ln>
          </p:spPr>
        </p:cxnSp>
      </p:grpSp>
      <p:sp>
        <p:nvSpPr>
          <p:cNvPr id="327709" name="Text Box 29"/>
          <p:cNvSpPr txBox="1">
            <a:spLocks noChangeArrowheads="1"/>
          </p:cNvSpPr>
          <p:nvPr/>
        </p:nvSpPr>
        <p:spPr bwMode="auto">
          <a:xfrm>
            <a:off x="6705600" y="1752600"/>
            <a:ext cx="336550" cy="457200"/>
          </a:xfrm>
          <a:prstGeom prst="rect">
            <a:avLst/>
          </a:prstGeom>
          <a:noFill/>
          <a:ln w="9525">
            <a:noFill/>
            <a:miter lim="800000"/>
            <a:headEnd/>
            <a:tailEnd/>
          </a:ln>
        </p:spPr>
        <p:txBody>
          <a:bodyPr wrap="none">
            <a:spAutoFit/>
          </a:bodyPr>
          <a:lstStyle/>
          <a:p>
            <a:r>
              <a:rPr lang="en-US" dirty="0"/>
              <a:t>p</a:t>
            </a:r>
          </a:p>
        </p:txBody>
      </p:sp>
      <p:sp>
        <p:nvSpPr>
          <p:cNvPr id="2" name="Rounded Rectangular Callout 1"/>
          <p:cNvSpPr/>
          <p:nvPr/>
        </p:nvSpPr>
        <p:spPr bwMode="auto">
          <a:xfrm>
            <a:off x="2667000" y="5348288"/>
            <a:ext cx="2590800" cy="914400"/>
          </a:xfrm>
          <a:prstGeom prst="wedgeRoundRectCallout">
            <a:avLst>
              <a:gd name="adj1" fmla="val -60539"/>
              <a:gd name="adj2" fmla="val -115278"/>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What traversing order is used?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mph" presetSubtype="0" fill="hold" grpId="0" nodeType="clickEffect">
                                  <p:stCondLst>
                                    <p:cond delay="0"/>
                                  </p:stCondLst>
                                  <p:childTnLst>
                                    <p:animRot by="21600000">
                                      <p:cBhvr>
                                        <p:cTn id="6" dur="2000" fill="hold"/>
                                        <p:tgtEl>
                                          <p:spTgt spid="327685"/>
                                        </p:tgtEl>
                                        <p:attrNameLst>
                                          <p:attrName>r</p:attrName>
                                        </p:attrNameLst>
                                      </p:cBhvr>
                                    </p:animRot>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0.00173 -3.33333E-6 L -0.08333 0.11111 " pathEditMode="relative" rAng="0" ptsTypes="AA">
                                      <p:cBhvr>
                                        <p:cTn id="9" dur="2000" fill="hold"/>
                                        <p:tgtEl>
                                          <p:spTgt spid="327709"/>
                                        </p:tgtEl>
                                        <p:attrNameLst>
                                          <p:attrName>ppt_x</p:attrName>
                                          <p:attrName>ppt_y</p:attrName>
                                        </p:attrNameLst>
                                      </p:cBhvr>
                                      <p:rCtr x="-41" y="56"/>
                                    </p:animMotion>
                                  </p:childTnLst>
                                </p:cTn>
                              </p:par>
                            </p:childTnLst>
                          </p:cTn>
                        </p:par>
                        <p:par>
                          <p:cTn id="10" fill="hold" nodeType="afterGroup">
                            <p:stCondLst>
                              <p:cond delay="4000"/>
                            </p:stCondLst>
                            <p:childTnLst>
                              <p:par>
                                <p:cTn id="11" presetID="0" presetClass="path" presetSubtype="0" accel="50000" decel="50000" fill="hold" grpId="1" nodeType="afterEffect">
                                  <p:stCondLst>
                                    <p:cond delay="0"/>
                                  </p:stCondLst>
                                  <p:childTnLst>
                                    <p:animMotion origin="layout" path="M -0.08334 0.11101 L -0.15 0.25532 " pathEditMode="relative" rAng="0" ptsTypes="AA">
                                      <p:cBhvr>
                                        <p:cTn id="12" dur="2000" fill="hold"/>
                                        <p:tgtEl>
                                          <p:spTgt spid="327709"/>
                                        </p:tgtEl>
                                        <p:attrNameLst>
                                          <p:attrName>ppt_x</p:attrName>
                                          <p:attrName>ppt_y</p:attrName>
                                        </p:attrNameLst>
                                      </p:cBhvr>
                                      <p:rCtr x="-3300" y="7200"/>
                                    </p:animMotion>
                                  </p:childTnLst>
                                </p:cTn>
                              </p:par>
                            </p:childTnLst>
                          </p:cTn>
                        </p:par>
                        <p:par>
                          <p:cTn id="13" fill="hold" nodeType="afterGroup">
                            <p:stCondLst>
                              <p:cond delay="6000"/>
                            </p:stCondLst>
                            <p:childTnLst>
                              <p:par>
                                <p:cTn id="14" presetID="0" presetClass="path" presetSubtype="0" accel="50000" decel="50000" fill="hold" grpId="2" nodeType="afterEffect">
                                  <p:stCondLst>
                                    <p:cond delay="0"/>
                                  </p:stCondLst>
                                  <p:childTnLst>
                                    <p:animMotion origin="layout" path="M -0.15 0.25533 L -0.11007 0.43334 " pathEditMode="relative" rAng="0" ptsTypes="AA">
                                      <p:cBhvr>
                                        <p:cTn id="15" dur="2000" fill="hold"/>
                                        <p:tgtEl>
                                          <p:spTgt spid="327709"/>
                                        </p:tgtEl>
                                        <p:attrNameLst>
                                          <p:attrName>ppt_x</p:attrName>
                                          <p:attrName>ppt_y</p:attrName>
                                        </p:attrNameLst>
                                      </p:cBhvr>
                                      <p:rCtr x="20" y="89"/>
                                    </p:animMotion>
                                  </p:childTnLst>
                                </p:cTn>
                              </p:par>
                            </p:childTnLst>
                          </p:cTn>
                        </p:par>
                      </p:childTnLst>
                    </p:cTn>
                  </p:par>
                  <p:par>
                    <p:cTn id="16" fill="hold">
                      <p:stCondLst>
                        <p:cond delay="indefinite"/>
                      </p:stCondLst>
                      <p:childTnLst>
                        <p:par>
                          <p:cTn id="17" fill="hold">
                            <p:stCondLst>
                              <p:cond delay="0"/>
                            </p:stCondLst>
                            <p:childTnLst>
                              <p:par>
                                <p:cTn id="18" presetID="2" presetClass="exit" presetSubtype="4" fill="hold" nodeType="clickEffect">
                                  <p:stCondLst>
                                    <p:cond delay="0"/>
                                  </p:stCondLst>
                                  <p:childTnLst>
                                    <p:anim calcmode="lin" valueType="num">
                                      <p:cBhvr additive="base">
                                        <p:cTn id="19" dur="500"/>
                                        <p:tgtEl>
                                          <p:spTgt spid="26"/>
                                        </p:tgtEl>
                                        <p:attrNameLst>
                                          <p:attrName>ppt_x</p:attrName>
                                        </p:attrNameLst>
                                      </p:cBhvr>
                                      <p:tavLst>
                                        <p:tav tm="0">
                                          <p:val>
                                            <p:strVal val="ppt_x"/>
                                          </p:val>
                                        </p:tav>
                                        <p:tav tm="100000">
                                          <p:val>
                                            <p:strVal val="ppt_x"/>
                                          </p:val>
                                        </p:tav>
                                      </p:tavLst>
                                    </p:anim>
                                    <p:anim calcmode="lin" valueType="num">
                                      <p:cBhvr additive="base">
                                        <p:cTn id="20" dur="500"/>
                                        <p:tgtEl>
                                          <p:spTgt spid="26"/>
                                        </p:tgtEl>
                                        <p:attrNameLst>
                                          <p:attrName>ppt_y</p:attrName>
                                        </p:attrNameLst>
                                      </p:cBhvr>
                                      <p:tavLst>
                                        <p:tav tm="0">
                                          <p:val>
                                            <p:strVal val="ppt_y"/>
                                          </p:val>
                                        </p:tav>
                                        <p:tav tm="100000">
                                          <p:val>
                                            <p:strVal val="1+ppt_h/2"/>
                                          </p:val>
                                        </p:tav>
                                      </p:tavLst>
                                    </p:anim>
                                    <p:set>
                                      <p:cBhvr>
                                        <p:cTn id="21" dur="1" fill="hold">
                                          <p:stCondLst>
                                            <p:cond delay="499"/>
                                          </p:stCondLst>
                                        </p:cTn>
                                        <p:tgtEl>
                                          <p:spTgt spid="26"/>
                                        </p:tgtEl>
                                        <p:attrNameLst>
                                          <p:attrName>style.visibility</p:attrName>
                                        </p:attrNameLst>
                                      </p:cBhvr>
                                      <p:to>
                                        <p:strVal val="hidden"/>
                                      </p:to>
                                    </p:set>
                                  </p:childTnLst>
                                </p:cTn>
                              </p:par>
                              <p:par>
                                <p:cTn id="22" presetID="1" presetClass="exit" presetSubtype="0" fill="hold" grpId="3" nodeType="withEffect">
                                  <p:stCondLst>
                                    <p:cond delay="0"/>
                                  </p:stCondLst>
                                  <p:childTnLst>
                                    <p:set>
                                      <p:cBhvr>
                                        <p:cTn id="23" dur="1" fill="hold">
                                          <p:stCondLst>
                                            <p:cond delay="0"/>
                                          </p:stCondLst>
                                        </p:cTn>
                                        <p:tgtEl>
                                          <p:spTgt spid="32770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xit" presetSubtype="4" fill="hold" nodeType="clickEffect">
                                  <p:stCondLst>
                                    <p:cond delay="0"/>
                                  </p:stCondLst>
                                  <p:childTnLst>
                                    <p:anim calcmode="lin" valueType="num">
                                      <p:cBhvr additive="base">
                                        <p:cTn id="27" dur="500"/>
                                        <p:tgtEl>
                                          <p:spTgt spid="27"/>
                                        </p:tgtEl>
                                        <p:attrNameLst>
                                          <p:attrName>ppt_x</p:attrName>
                                        </p:attrNameLst>
                                      </p:cBhvr>
                                      <p:tavLst>
                                        <p:tav tm="0">
                                          <p:val>
                                            <p:strVal val="ppt_x"/>
                                          </p:val>
                                        </p:tav>
                                        <p:tav tm="100000">
                                          <p:val>
                                            <p:strVal val="ppt_x"/>
                                          </p:val>
                                        </p:tav>
                                      </p:tavLst>
                                    </p:anim>
                                    <p:anim calcmode="lin" valueType="num">
                                      <p:cBhvr additive="base">
                                        <p:cTn id="28" dur="500"/>
                                        <p:tgtEl>
                                          <p:spTgt spid="27"/>
                                        </p:tgtEl>
                                        <p:attrNameLst>
                                          <p:attrName>ppt_y</p:attrName>
                                        </p:attrNameLst>
                                      </p:cBhvr>
                                      <p:tavLst>
                                        <p:tav tm="0">
                                          <p:val>
                                            <p:strVal val="ppt_y"/>
                                          </p:val>
                                        </p:tav>
                                        <p:tav tm="100000">
                                          <p:val>
                                            <p:strVal val="1+ppt_h/2"/>
                                          </p:val>
                                        </p:tav>
                                      </p:tavLst>
                                    </p:anim>
                                    <p:set>
                                      <p:cBhvr>
                                        <p:cTn id="29" dur="1" fill="hold">
                                          <p:stCondLst>
                                            <p:cond delay="499"/>
                                          </p:stCondLst>
                                        </p:cTn>
                                        <p:tgtEl>
                                          <p:spTgt spid="2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 presetClass="exit" presetSubtype="4" fill="hold" nodeType="clickEffect">
                                  <p:stCondLst>
                                    <p:cond delay="0"/>
                                  </p:stCondLst>
                                  <p:childTnLst>
                                    <p:anim calcmode="lin" valueType="num">
                                      <p:cBhvr additive="base">
                                        <p:cTn id="33" dur="500"/>
                                        <p:tgtEl>
                                          <p:spTgt spid="28"/>
                                        </p:tgtEl>
                                        <p:attrNameLst>
                                          <p:attrName>ppt_x</p:attrName>
                                        </p:attrNameLst>
                                      </p:cBhvr>
                                      <p:tavLst>
                                        <p:tav tm="0">
                                          <p:val>
                                            <p:strVal val="ppt_x"/>
                                          </p:val>
                                        </p:tav>
                                        <p:tav tm="100000">
                                          <p:val>
                                            <p:strVal val="ppt_x"/>
                                          </p:val>
                                        </p:tav>
                                      </p:tavLst>
                                    </p:anim>
                                    <p:anim calcmode="lin" valueType="num">
                                      <p:cBhvr additive="base">
                                        <p:cTn id="34" dur="500"/>
                                        <p:tgtEl>
                                          <p:spTgt spid="28"/>
                                        </p:tgtEl>
                                        <p:attrNameLst>
                                          <p:attrName>ppt_y</p:attrName>
                                        </p:attrNameLst>
                                      </p:cBhvr>
                                      <p:tavLst>
                                        <p:tav tm="0">
                                          <p:val>
                                            <p:strVal val="ppt_y"/>
                                          </p:val>
                                        </p:tav>
                                        <p:tav tm="100000">
                                          <p:val>
                                            <p:strVal val="1+ppt_h/2"/>
                                          </p:val>
                                        </p:tav>
                                      </p:tavLst>
                                    </p:anim>
                                    <p:set>
                                      <p:cBhvr>
                                        <p:cTn id="35" dur="1" fill="hold">
                                          <p:stCondLst>
                                            <p:cond delay="499"/>
                                          </p:stCondLst>
                                        </p:cTn>
                                        <p:tgtEl>
                                          <p:spTgt spid="2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 presetClass="exit" presetSubtype="4" fill="hold" nodeType="clickEffect">
                                  <p:stCondLst>
                                    <p:cond delay="0"/>
                                  </p:stCondLst>
                                  <p:childTnLst>
                                    <p:anim calcmode="lin" valueType="num">
                                      <p:cBhvr additive="base">
                                        <p:cTn id="39" dur="500"/>
                                        <p:tgtEl>
                                          <p:spTgt spid="29"/>
                                        </p:tgtEl>
                                        <p:attrNameLst>
                                          <p:attrName>ppt_x</p:attrName>
                                        </p:attrNameLst>
                                      </p:cBhvr>
                                      <p:tavLst>
                                        <p:tav tm="0">
                                          <p:val>
                                            <p:strVal val="ppt_x"/>
                                          </p:val>
                                        </p:tav>
                                        <p:tav tm="100000">
                                          <p:val>
                                            <p:strVal val="ppt_x"/>
                                          </p:val>
                                        </p:tav>
                                      </p:tavLst>
                                    </p:anim>
                                    <p:anim calcmode="lin" valueType="num">
                                      <p:cBhvr additive="base">
                                        <p:cTn id="40" dur="500"/>
                                        <p:tgtEl>
                                          <p:spTgt spid="29"/>
                                        </p:tgtEl>
                                        <p:attrNameLst>
                                          <p:attrName>ppt_y</p:attrName>
                                        </p:attrNameLst>
                                      </p:cBhvr>
                                      <p:tavLst>
                                        <p:tav tm="0">
                                          <p:val>
                                            <p:strVal val="ppt_y"/>
                                          </p:val>
                                        </p:tav>
                                        <p:tav tm="100000">
                                          <p:val>
                                            <p:strVal val="1+ppt_h/2"/>
                                          </p:val>
                                        </p:tav>
                                      </p:tavLst>
                                    </p:anim>
                                    <p:set>
                                      <p:cBhvr>
                                        <p:cTn id="41" dur="1" fill="hold">
                                          <p:stCondLst>
                                            <p:cond delay="499"/>
                                          </p:stCondLst>
                                        </p:cTn>
                                        <p:tgtEl>
                                          <p:spTgt spid="2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xit" presetSubtype="4" fill="hold" nodeType="clickEffect">
                                  <p:stCondLst>
                                    <p:cond delay="0"/>
                                  </p:stCondLst>
                                  <p:childTnLst>
                                    <p:anim calcmode="lin" valueType="num">
                                      <p:cBhvr additive="base">
                                        <p:cTn id="45" dur="500"/>
                                        <p:tgtEl>
                                          <p:spTgt spid="30"/>
                                        </p:tgtEl>
                                        <p:attrNameLst>
                                          <p:attrName>ppt_x</p:attrName>
                                        </p:attrNameLst>
                                      </p:cBhvr>
                                      <p:tavLst>
                                        <p:tav tm="0">
                                          <p:val>
                                            <p:strVal val="ppt_x"/>
                                          </p:val>
                                        </p:tav>
                                        <p:tav tm="100000">
                                          <p:val>
                                            <p:strVal val="ppt_x"/>
                                          </p:val>
                                        </p:tav>
                                      </p:tavLst>
                                    </p:anim>
                                    <p:anim calcmode="lin" valueType="num">
                                      <p:cBhvr additive="base">
                                        <p:cTn id="46" dur="500"/>
                                        <p:tgtEl>
                                          <p:spTgt spid="30"/>
                                        </p:tgtEl>
                                        <p:attrNameLst>
                                          <p:attrName>ppt_y</p:attrName>
                                        </p:attrNameLst>
                                      </p:cBhvr>
                                      <p:tavLst>
                                        <p:tav tm="0">
                                          <p:val>
                                            <p:strVal val="ppt_y"/>
                                          </p:val>
                                        </p:tav>
                                        <p:tav tm="100000">
                                          <p:val>
                                            <p:strVal val="1+ppt_h/2"/>
                                          </p:val>
                                        </p:tav>
                                      </p:tavLst>
                                    </p:anim>
                                    <p:set>
                                      <p:cBhvr>
                                        <p:cTn id="47" dur="1" fill="hold">
                                          <p:stCondLst>
                                            <p:cond delay="499"/>
                                          </p:stCondLst>
                                        </p:cTn>
                                        <p:tgtEl>
                                          <p:spTgt spid="3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31"/>
                                        </p:tgtEl>
                                        <p:attrNameLst>
                                          <p:attrName>ppt_x</p:attrName>
                                        </p:attrNameLst>
                                      </p:cBhvr>
                                      <p:tavLst>
                                        <p:tav tm="0">
                                          <p:val>
                                            <p:strVal val="ppt_x"/>
                                          </p:val>
                                        </p:tav>
                                        <p:tav tm="100000">
                                          <p:val>
                                            <p:strVal val="ppt_x"/>
                                          </p:val>
                                        </p:tav>
                                      </p:tavLst>
                                    </p:anim>
                                    <p:anim calcmode="lin" valueType="num">
                                      <p:cBhvr additive="base">
                                        <p:cTn id="52" dur="500"/>
                                        <p:tgtEl>
                                          <p:spTgt spid="31"/>
                                        </p:tgtEl>
                                        <p:attrNameLst>
                                          <p:attrName>ppt_y</p:attrName>
                                        </p:attrNameLst>
                                      </p:cBhvr>
                                      <p:tavLst>
                                        <p:tav tm="0">
                                          <p:val>
                                            <p:strVal val="ppt_y"/>
                                          </p:val>
                                        </p:tav>
                                        <p:tav tm="100000">
                                          <p:val>
                                            <p:strVal val="1+ppt_h/2"/>
                                          </p:val>
                                        </p:tav>
                                      </p:tavLst>
                                    </p:anim>
                                    <p:set>
                                      <p:cBhvr>
                                        <p:cTn id="53" dur="1" fill="hold">
                                          <p:stCondLst>
                                            <p:cond delay="499"/>
                                          </p:stCondLst>
                                        </p:cTn>
                                        <p:tgtEl>
                                          <p:spTgt spid="31"/>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2" presetClass="exit" presetSubtype="4" fill="hold" nodeType="clickEffect">
                                  <p:stCondLst>
                                    <p:cond delay="0"/>
                                  </p:stCondLst>
                                  <p:childTnLst>
                                    <p:anim calcmode="lin" valueType="num">
                                      <p:cBhvr additive="base">
                                        <p:cTn id="57" dur="500"/>
                                        <p:tgtEl>
                                          <p:spTgt spid="32"/>
                                        </p:tgtEl>
                                        <p:attrNameLst>
                                          <p:attrName>ppt_x</p:attrName>
                                        </p:attrNameLst>
                                      </p:cBhvr>
                                      <p:tavLst>
                                        <p:tav tm="0">
                                          <p:val>
                                            <p:strVal val="ppt_x"/>
                                          </p:val>
                                        </p:tav>
                                        <p:tav tm="100000">
                                          <p:val>
                                            <p:strVal val="ppt_x"/>
                                          </p:val>
                                        </p:tav>
                                      </p:tavLst>
                                    </p:anim>
                                    <p:anim calcmode="lin" valueType="num">
                                      <p:cBhvr additive="base">
                                        <p:cTn id="58" dur="500"/>
                                        <p:tgtEl>
                                          <p:spTgt spid="32"/>
                                        </p:tgtEl>
                                        <p:attrNameLst>
                                          <p:attrName>ppt_y</p:attrName>
                                        </p:attrNameLst>
                                      </p:cBhvr>
                                      <p:tavLst>
                                        <p:tav tm="0">
                                          <p:val>
                                            <p:strVal val="ppt_y"/>
                                          </p:val>
                                        </p:tav>
                                        <p:tav tm="100000">
                                          <p:val>
                                            <p:strVal val="1+ppt_h/2"/>
                                          </p:val>
                                        </p:tav>
                                      </p:tavLst>
                                    </p:anim>
                                    <p:set>
                                      <p:cBhvr>
                                        <p:cTn id="59" dur="1" fill="hold">
                                          <p:stCondLst>
                                            <p:cond delay="499"/>
                                          </p:stCondLst>
                                        </p:cTn>
                                        <p:tgtEl>
                                          <p:spTgt spid="32"/>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xit" presetSubtype="4" fill="hold" nodeType="clickEffect">
                                  <p:stCondLst>
                                    <p:cond delay="0"/>
                                  </p:stCondLst>
                                  <p:childTnLst>
                                    <p:anim calcmode="lin" valueType="num">
                                      <p:cBhvr additive="base">
                                        <p:cTn id="63" dur="500"/>
                                        <p:tgtEl>
                                          <p:spTgt spid="33"/>
                                        </p:tgtEl>
                                        <p:attrNameLst>
                                          <p:attrName>ppt_x</p:attrName>
                                        </p:attrNameLst>
                                      </p:cBhvr>
                                      <p:tavLst>
                                        <p:tav tm="0">
                                          <p:val>
                                            <p:strVal val="ppt_x"/>
                                          </p:val>
                                        </p:tav>
                                        <p:tav tm="100000">
                                          <p:val>
                                            <p:strVal val="ppt_x"/>
                                          </p:val>
                                        </p:tav>
                                      </p:tavLst>
                                    </p:anim>
                                    <p:anim calcmode="lin" valueType="num">
                                      <p:cBhvr additive="base">
                                        <p:cTn id="64" dur="500"/>
                                        <p:tgtEl>
                                          <p:spTgt spid="33"/>
                                        </p:tgtEl>
                                        <p:attrNameLst>
                                          <p:attrName>ppt_y</p:attrName>
                                        </p:attrNameLst>
                                      </p:cBhvr>
                                      <p:tavLst>
                                        <p:tav tm="0">
                                          <p:val>
                                            <p:strVal val="ppt_y"/>
                                          </p:val>
                                        </p:tav>
                                        <p:tav tm="100000">
                                          <p:val>
                                            <p:strVal val="1+ppt_h/2"/>
                                          </p:val>
                                        </p:tav>
                                      </p:tavLst>
                                    </p:anim>
                                    <p:set>
                                      <p:cBhvr>
                                        <p:cTn id="65" dur="1" fill="hold">
                                          <p:stCondLst>
                                            <p:cond delay="499"/>
                                          </p:stCondLst>
                                        </p:cTn>
                                        <p:tgtEl>
                                          <p:spTgt spid="33"/>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 presetClass="exit" presetSubtype="4" fill="hold" grpId="1" nodeType="clickEffect">
                                  <p:stCondLst>
                                    <p:cond delay="0"/>
                                  </p:stCondLst>
                                  <p:childTnLst>
                                    <p:anim calcmode="lin" valueType="num">
                                      <p:cBhvr additive="base">
                                        <p:cTn id="69" dur="500"/>
                                        <p:tgtEl>
                                          <p:spTgt spid="327685"/>
                                        </p:tgtEl>
                                        <p:attrNameLst>
                                          <p:attrName>ppt_x</p:attrName>
                                        </p:attrNameLst>
                                      </p:cBhvr>
                                      <p:tavLst>
                                        <p:tav tm="0">
                                          <p:val>
                                            <p:strVal val="ppt_x"/>
                                          </p:val>
                                        </p:tav>
                                        <p:tav tm="100000">
                                          <p:val>
                                            <p:strVal val="ppt_x"/>
                                          </p:val>
                                        </p:tav>
                                      </p:tavLst>
                                    </p:anim>
                                    <p:anim calcmode="lin" valueType="num">
                                      <p:cBhvr additive="base">
                                        <p:cTn id="70" dur="500"/>
                                        <p:tgtEl>
                                          <p:spTgt spid="327685"/>
                                        </p:tgtEl>
                                        <p:attrNameLst>
                                          <p:attrName>ppt_y</p:attrName>
                                        </p:attrNameLst>
                                      </p:cBhvr>
                                      <p:tavLst>
                                        <p:tav tm="0">
                                          <p:val>
                                            <p:strVal val="ppt_y"/>
                                          </p:val>
                                        </p:tav>
                                        <p:tav tm="100000">
                                          <p:val>
                                            <p:strVal val="1+ppt_h/2"/>
                                          </p:val>
                                        </p:tav>
                                      </p:tavLst>
                                    </p:anim>
                                    <p:set>
                                      <p:cBhvr>
                                        <p:cTn id="71" dur="1" fill="hold">
                                          <p:stCondLst>
                                            <p:cond delay="499"/>
                                          </p:stCondLst>
                                        </p:cTn>
                                        <p:tgtEl>
                                          <p:spTgt spid="327685"/>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2"/>
                                        </p:tgtEl>
                                        <p:attrNameLst>
                                          <p:attrName>style.visibility</p:attrName>
                                        </p:attrNameLst>
                                      </p:cBhvr>
                                      <p:to>
                                        <p:strVal val="visible"/>
                                      </p:to>
                                    </p:set>
                                    <p:animEffect transition="in" filter="wipe(left)">
                                      <p:cBhvr>
                                        <p:cTn id="7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5" grpId="0" animBg="1"/>
      <p:bldP spid="327685" grpId="1" animBg="1"/>
      <p:bldP spid="327709" grpId="0"/>
      <p:bldP spid="327709" grpId="1"/>
      <p:bldP spid="327709" grpId="2"/>
      <p:bldP spid="327709" grpId="3"/>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07325" cy="563563"/>
          </a:xfrm>
        </p:spPr>
        <p:txBody>
          <a:bodyPr/>
          <a:lstStyle/>
          <a:p>
            <a:r>
              <a:rPr lang="en-US" dirty="0"/>
              <a:t>Delete an Array </a:t>
            </a:r>
            <a:r>
              <a:rPr lang="en-US"/>
              <a:t>of Objects</a:t>
            </a:r>
            <a:endParaRPr lang="en-US" dirty="0"/>
          </a:p>
        </p:txBody>
      </p:sp>
      <p:sp>
        <p:nvSpPr>
          <p:cNvPr id="3" name="Content Placeholder 2"/>
          <p:cNvSpPr>
            <a:spLocks noGrp="1"/>
          </p:cNvSpPr>
          <p:nvPr>
            <p:ph idx="1"/>
          </p:nvPr>
        </p:nvSpPr>
        <p:spPr>
          <a:xfrm>
            <a:off x="685800" y="1066800"/>
            <a:ext cx="8077199" cy="5410200"/>
          </a:xfrm>
        </p:spPr>
        <p:txBody>
          <a:bodyPr/>
          <a:lstStyle/>
          <a:p>
            <a:pPr>
              <a:buFont typeface="Wingdings" pitchFamily="2" charset="2"/>
              <a:buChar char="Ø"/>
            </a:pPr>
            <a:r>
              <a:rPr lang="en-US" sz="2800" dirty="0"/>
              <a:t>How do we delete an array of objects? </a:t>
            </a:r>
          </a:p>
          <a:p>
            <a:pPr marL="406400" indent="0"/>
            <a:r>
              <a:rPr lang="en-US" sz="2800" dirty="0"/>
              <a:t>We can use a loop to delete each element, just like we did in for Linked List. </a:t>
            </a:r>
          </a:p>
          <a:p>
            <a:pPr>
              <a:buFont typeface="Wingdings" pitchFamily="2" charset="2"/>
              <a:buChar char="Ø"/>
            </a:pPr>
            <a:r>
              <a:rPr lang="en-US" sz="2800" dirty="0"/>
              <a:t>However, the language provides a library function to delete all the elements one by one without the user to explicitly use a loop:</a:t>
            </a:r>
          </a:p>
          <a:p>
            <a:pPr marL="0" indent="0"/>
            <a:r>
              <a:rPr lang="en-US" sz="2800" dirty="0"/>
              <a:t>	</a:t>
            </a:r>
            <a:r>
              <a:rPr lang="en-US" sz="2800" dirty="0">
                <a:solidFill>
                  <a:srgbClr val="C00000"/>
                </a:solidFill>
              </a:rPr>
              <a:t>delete[] p;</a:t>
            </a:r>
          </a:p>
          <a:p>
            <a:pPr marL="406400" indent="-406400">
              <a:tabLst>
                <a:tab pos="406400" algn="l"/>
              </a:tabLst>
            </a:pPr>
            <a:r>
              <a:rPr lang="en-US" sz="2800" dirty="0"/>
              <a:t>	where p is pointing to an array of objects or an array of structures.</a:t>
            </a:r>
          </a:p>
          <a:p>
            <a:pPr>
              <a:buFont typeface="Wingdings" pitchFamily="2" charset="2"/>
              <a:buChar char="Ø"/>
              <a:tabLst>
                <a:tab pos="406400" algn="l"/>
              </a:tabLst>
            </a:pPr>
            <a:r>
              <a:rPr lang="en-US" sz="2800" dirty="0"/>
              <a:t>The output of the program (next page) shows the destructor is called four times (size of the array), because the delete operation is called four times to delete each element of the array</a:t>
            </a:r>
          </a:p>
        </p:txBody>
      </p:sp>
    </p:spTree>
    <p:extLst>
      <p:ext uri="{BB962C8B-B14F-4D97-AF65-F5344CB8AC3E}">
        <p14:creationId xmlns:p14="http://schemas.microsoft.com/office/powerpoint/2010/main" val="18556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1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7848600" y="16002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Title 1"/>
          <p:cNvSpPr>
            <a:spLocks noGrp="1"/>
          </p:cNvSpPr>
          <p:nvPr>
            <p:ph type="title"/>
          </p:nvPr>
        </p:nvSpPr>
        <p:spPr>
          <a:xfrm>
            <a:off x="671513" y="0"/>
            <a:ext cx="7807325" cy="563563"/>
          </a:xfrm>
        </p:spPr>
        <p:txBody>
          <a:bodyPr/>
          <a:lstStyle/>
          <a:p>
            <a:r>
              <a:rPr lang="en-US" dirty="0"/>
              <a:t>Delete an Array of Object</a:t>
            </a:r>
          </a:p>
        </p:txBody>
      </p:sp>
      <p:sp>
        <p:nvSpPr>
          <p:cNvPr id="4" name="Content Placeholder 2"/>
          <p:cNvSpPr txBox="1">
            <a:spLocks/>
          </p:cNvSpPr>
          <p:nvPr/>
        </p:nvSpPr>
        <p:spPr bwMode="auto">
          <a:xfrm>
            <a:off x="76200" y="609600"/>
            <a:ext cx="8686800" cy="5943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744" tIns="48372" rIns="96744" bIns="48372" numCol="1" anchor="t" anchorCtr="0" compatLnSpc="1">
            <a:prstTxWarp prst="textNoShape">
              <a:avLst/>
            </a:prstTxWarp>
          </a:bodyPr>
          <a:lstStyle>
            <a:lvl1pPr marL="363538" indent="-363538" algn="l" defTabSz="966788" rtl="0" eaLnBrk="0" fontAlgn="base" hangingPunct="0">
              <a:lnSpc>
                <a:spcPct val="85000"/>
              </a:lnSpc>
              <a:spcBef>
                <a:spcPct val="20000"/>
              </a:spcBef>
              <a:spcAft>
                <a:spcPct val="0"/>
              </a:spcAft>
              <a:buClr>
                <a:srgbClr val="000000"/>
              </a:buClr>
              <a:buSzPct val="75000"/>
              <a:buFont typeface="Wingdings" pitchFamily="2" charset="2"/>
              <a:defRPr sz="3400">
                <a:solidFill>
                  <a:srgbClr val="000000"/>
                </a:solidFill>
                <a:latin typeface="+mn-lt"/>
                <a:ea typeface="+mn-ea"/>
                <a:cs typeface="+mn-cs"/>
              </a:defRPr>
            </a:lvl1pPr>
            <a:lvl2pPr marL="785813" indent="-301625" algn="l" defTabSz="966788" rtl="0" eaLnBrk="0" fontAlgn="base" hangingPunct="0">
              <a:lnSpc>
                <a:spcPct val="85000"/>
              </a:lnSpc>
              <a:spcBef>
                <a:spcPct val="20000"/>
              </a:spcBef>
              <a:spcAft>
                <a:spcPct val="0"/>
              </a:spcAft>
              <a:buClr>
                <a:srgbClr val="000000"/>
              </a:buClr>
              <a:buSzPct val="75000"/>
              <a:buFont typeface="Wingdings" pitchFamily="2" charset="2"/>
              <a:buChar char="§"/>
              <a:defRPr sz="3000">
                <a:solidFill>
                  <a:srgbClr val="000000"/>
                </a:solidFill>
                <a:latin typeface="+mn-lt"/>
              </a:defRPr>
            </a:lvl2pPr>
            <a:lvl3pPr marL="1209675" indent="-242888" algn="l" defTabSz="966788" rtl="0" eaLnBrk="0" fontAlgn="base" hangingPunct="0">
              <a:lnSpc>
                <a:spcPct val="85000"/>
              </a:lnSpc>
              <a:spcBef>
                <a:spcPct val="20000"/>
              </a:spcBef>
              <a:spcAft>
                <a:spcPct val="0"/>
              </a:spcAft>
              <a:buClr>
                <a:srgbClr val="000000"/>
              </a:buClr>
              <a:buSzPct val="75000"/>
              <a:buFont typeface="ZapfDingbats" pitchFamily="82" charset="2"/>
              <a:buChar char="s"/>
              <a:defRPr sz="2500">
                <a:solidFill>
                  <a:srgbClr val="000000"/>
                </a:solidFill>
                <a:latin typeface="+mn-lt"/>
              </a:defRPr>
            </a:lvl3pPr>
            <a:lvl4pPr marL="1692275" indent="-241300" algn="l" defTabSz="966788" rtl="0" eaLnBrk="0" fontAlgn="base" hangingPunct="0">
              <a:lnSpc>
                <a:spcPct val="85000"/>
              </a:lnSpc>
              <a:spcBef>
                <a:spcPct val="20000"/>
              </a:spcBef>
              <a:spcAft>
                <a:spcPct val="0"/>
              </a:spcAft>
              <a:buClr>
                <a:srgbClr val="000000"/>
              </a:buClr>
              <a:buSzPct val="75000"/>
              <a:buChar char="•"/>
              <a:defRPr sz="2100">
                <a:solidFill>
                  <a:srgbClr val="000000"/>
                </a:solidFill>
                <a:latin typeface="+mn-lt"/>
              </a:defRPr>
            </a:lvl4pPr>
            <a:lvl5pPr marL="21764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5pPr>
            <a:lvl6pPr marL="26336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6pPr>
            <a:lvl7pPr marL="30908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7pPr>
            <a:lvl8pPr marL="35480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8pPr>
            <a:lvl9pPr marL="4005263" indent="-241300" algn="l" defTabSz="966788" rtl="0" eaLnBrk="0" fontAlgn="base" hangingPunct="0">
              <a:lnSpc>
                <a:spcPct val="85000"/>
              </a:lnSpc>
              <a:spcBef>
                <a:spcPct val="20000"/>
              </a:spcBef>
              <a:spcAft>
                <a:spcPct val="0"/>
              </a:spcAft>
              <a:buClr>
                <a:srgbClr val="000000"/>
              </a:buClr>
              <a:buSzPct val="75000"/>
              <a:buFont typeface="StarBats" charset="0"/>
              <a:buChar char="&quot;"/>
              <a:defRPr sz="2100">
                <a:solidFill>
                  <a:srgbClr val="000000"/>
                </a:solidFill>
                <a:latin typeface="+mn-lt"/>
              </a:defRPr>
            </a:lvl9pPr>
          </a:lstStyle>
          <a:p>
            <a:pPr marL="292100" indent="-292100">
              <a:tabLst>
                <a:tab pos="635000" algn="l"/>
                <a:tab pos="977900" algn="l"/>
              </a:tabLst>
            </a:pPr>
            <a:r>
              <a:rPr lang="en-US" sz="1800" dirty="0">
                <a:latin typeface="Arial" pitchFamily="34" charset="0"/>
                <a:cs typeface="Arial" pitchFamily="34" charset="0"/>
              </a:rPr>
              <a:t>#include &lt;iostream&gt; using namespace </a:t>
            </a:r>
            <a:r>
              <a:rPr lang="en-US" sz="1800" dirty="0" err="1">
                <a:latin typeface="Arial" pitchFamily="34" charset="0"/>
                <a:cs typeface="Arial" pitchFamily="34" charset="0"/>
              </a:rPr>
              <a:t>std</a:t>
            </a:r>
            <a:r>
              <a:rPr lang="en-US" sz="1800" dirty="0">
                <a:latin typeface="Arial" pitchFamily="34" charset="0"/>
                <a:cs typeface="Arial" pitchFamily="34" charset="0"/>
              </a:rPr>
              <a:t>;</a:t>
            </a:r>
          </a:p>
          <a:p>
            <a:pPr marL="292100" indent="-292100">
              <a:tabLst>
                <a:tab pos="635000" algn="l"/>
                <a:tab pos="977900" algn="l"/>
              </a:tabLst>
            </a:pPr>
            <a:r>
              <a:rPr lang="en-US" sz="1800" dirty="0">
                <a:latin typeface="Arial" pitchFamily="34" charset="0"/>
                <a:cs typeface="Arial" pitchFamily="34" charset="0"/>
              </a:rPr>
              <a:t>#define size 4</a:t>
            </a:r>
          </a:p>
          <a:p>
            <a:pPr marL="292100" indent="-292100">
              <a:tabLst>
                <a:tab pos="635000" algn="l"/>
                <a:tab pos="977900" algn="l"/>
              </a:tabLst>
            </a:pPr>
            <a:r>
              <a:rPr lang="en-US" sz="1800" dirty="0">
                <a:latin typeface="Arial" pitchFamily="34" charset="0"/>
                <a:cs typeface="Arial" pitchFamily="34" charset="0"/>
              </a:rPr>
              <a:t>class </a:t>
            </a:r>
            <a:r>
              <a:rPr lang="en-US" sz="1800" dirty="0" err="1">
                <a:latin typeface="Arial" pitchFamily="34" charset="0"/>
                <a:cs typeface="Arial" pitchFamily="34" charset="0"/>
              </a:rPr>
              <a:t>arrayObject</a:t>
            </a: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public:  </a:t>
            </a:r>
          </a:p>
          <a:p>
            <a:pPr marL="292100" indent="-292100">
              <a:tabLst>
                <a:tab pos="635000" algn="l"/>
                <a:tab pos="977900" algn="l"/>
              </a:tabLst>
            </a:pPr>
            <a:r>
              <a:rPr lang="en-US" sz="1800" dirty="0">
                <a:latin typeface="Arial" pitchFamily="34" charset="0"/>
                <a:cs typeface="Arial" pitchFamily="34" charset="0"/>
              </a:rPr>
              <a:t>	</a:t>
            </a:r>
            <a:r>
              <a:rPr lang="en-US" sz="1800" dirty="0" err="1">
                <a:solidFill>
                  <a:srgbClr val="0033CC"/>
                </a:solidFill>
                <a:latin typeface="Arial" pitchFamily="34" charset="0"/>
                <a:cs typeface="Arial" pitchFamily="34" charset="0"/>
              </a:rPr>
              <a:t>int</a:t>
            </a:r>
            <a:r>
              <a:rPr lang="en-US" sz="1800" dirty="0">
                <a:solidFill>
                  <a:srgbClr val="0033CC"/>
                </a:solidFill>
                <a:latin typeface="Arial" pitchFamily="34" charset="0"/>
                <a:cs typeface="Arial" pitchFamily="34" charset="0"/>
              </a:rPr>
              <a:t> x; double y;</a:t>
            </a: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a:latin typeface="Arial" pitchFamily="34" charset="0"/>
                <a:cs typeface="Arial" pitchFamily="34" charset="0"/>
              </a:rPr>
              <a:t>()  // </a:t>
            </a:r>
            <a:r>
              <a:rPr lang="en-US" sz="1800" dirty="0">
                <a:solidFill>
                  <a:srgbClr val="0033CC"/>
                </a:solidFill>
                <a:latin typeface="Arial" pitchFamily="34" charset="0"/>
                <a:cs typeface="Arial" pitchFamily="34" charset="0"/>
              </a:rPr>
              <a:t>constructor</a:t>
            </a:r>
            <a:r>
              <a:rPr lang="en-US" sz="1800" dirty="0">
                <a:latin typeface="Arial" pitchFamily="34" charset="0"/>
                <a:cs typeface="Arial" pitchFamily="34" charset="0"/>
              </a:rPr>
              <a:t> showing it is called through printing </a:t>
            </a:r>
          </a:p>
          <a:p>
            <a:pPr marL="292100" indent="-292100">
              <a:tabLst>
                <a:tab pos="635000" algn="l"/>
                <a:tab pos="977900" algn="l"/>
              </a:tabLst>
            </a:pPr>
            <a:r>
              <a:rPr lang="en-US" sz="1800" dirty="0">
                <a:latin typeface="Arial" pitchFamily="34" charset="0"/>
                <a:cs typeface="Arial" pitchFamily="34" charset="0"/>
              </a:rPr>
              <a:t>		{ cout &lt;&lt; "</a:t>
            </a:r>
            <a:r>
              <a:rPr lang="en-US" sz="1800" dirty="0" err="1">
                <a:latin typeface="Arial" pitchFamily="34" charset="0"/>
                <a:cs typeface="Arial" pitchFamily="34" charset="0"/>
              </a:rPr>
              <a:t>arrayObject's</a:t>
            </a:r>
            <a:r>
              <a:rPr lang="en-US" sz="1800" dirty="0">
                <a:latin typeface="Arial" pitchFamily="34" charset="0"/>
                <a:cs typeface="Arial" pitchFamily="34" charset="0"/>
              </a:rPr>
              <a:t> constructor called" &lt;&lt; </a:t>
            </a:r>
            <a:r>
              <a:rPr lang="en-US" sz="1800" dirty="0" err="1">
                <a:latin typeface="Arial" pitchFamily="34" charset="0"/>
                <a:cs typeface="Arial" pitchFamily="34" charset="0"/>
              </a:rPr>
              <a:t>endl</a:t>
            </a: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a:latin typeface="Arial" pitchFamily="34" charset="0"/>
                <a:cs typeface="Arial" pitchFamily="34" charset="0"/>
              </a:rPr>
              <a:t>()  // </a:t>
            </a:r>
            <a:r>
              <a:rPr lang="en-US" sz="1800" dirty="0">
                <a:solidFill>
                  <a:srgbClr val="0033CC"/>
                </a:solidFill>
                <a:latin typeface="Arial" pitchFamily="34" charset="0"/>
                <a:cs typeface="Arial" pitchFamily="34" charset="0"/>
              </a:rPr>
              <a:t>destructor</a:t>
            </a:r>
            <a:r>
              <a:rPr lang="en-US" sz="1800" dirty="0">
                <a:latin typeface="Arial" pitchFamily="34" charset="0"/>
                <a:cs typeface="Arial" pitchFamily="34" charset="0"/>
              </a:rPr>
              <a:t> showing it is called by printing </a:t>
            </a:r>
          </a:p>
          <a:p>
            <a:pPr marL="292100" indent="-292100">
              <a:tabLst>
                <a:tab pos="635000" algn="l"/>
                <a:tab pos="977900" algn="l"/>
              </a:tabLst>
            </a:pPr>
            <a:r>
              <a:rPr lang="en-US" sz="1800" dirty="0">
                <a:latin typeface="Arial" pitchFamily="34" charset="0"/>
                <a:cs typeface="Arial" pitchFamily="34" charset="0"/>
              </a:rPr>
              <a:t>		{ cout &lt;&lt; "</a:t>
            </a:r>
            <a:r>
              <a:rPr lang="en-US" sz="1800" dirty="0" err="1">
                <a:latin typeface="Arial" pitchFamily="34" charset="0"/>
                <a:cs typeface="Arial" pitchFamily="34" charset="0"/>
              </a:rPr>
              <a:t>arrayObject's</a:t>
            </a:r>
            <a:r>
              <a:rPr lang="en-US" sz="1800" dirty="0">
                <a:latin typeface="Arial" pitchFamily="34" charset="0"/>
                <a:cs typeface="Arial" pitchFamily="34" charset="0"/>
              </a:rPr>
              <a:t> destructor called" &lt;&lt; </a:t>
            </a:r>
            <a:r>
              <a:rPr lang="en-US" sz="1800" dirty="0" err="1">
                <a:latin typeface="Arial" pitchFamily="34" charset="0"/>
                <a:cs typeface="Arial" pitchFamily="34" charset="0"/>
              </a:rPr>
              <a:t>endl</a:t>
            </a: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a:t>
            </a:r>
          </a:p>
          <a:p>
            <a:pPr marL="292100" indent="-292100">
              <a:tabLst>
                <a:tab pos="635000" algn="l"/>
                <a:tab pos="977900" algn="l"/>
              </a:tabLst>
            </a:pPr>
            <a:r>
              <a:rPr lang="en-US" sz="1800" dirty="0">
                <a:latin typeface="Arial" pitchFamily="34" charset="0"/>
                <a:cs typeface="Arial" pitchFamily="34" charset="0"/>
              </a:rPr>
              <a:t>void main() {</a:t>
            </a:r>
          </a:p>
          <a:p>
            <a:pPr marL="292100" indent="-292100">
              <a:tabLst>
                <a:tab pos="635000" algn="l"/>
                <a:tab pos="977900" algn="l"/>
              </a:tabLst>
            </a:pPr>
            <a:r>
              <a:rPr lang="en-US" sz="1800" dirty="0">
                <a:latin typeface="Arial" pitchFamily="34" charset="0"/>
                <a:cs typeface="Arial" pitchFamily="34" charset="0"/>
              </a:rPr>
              <a:t>	</a:t>
            </a:r>
            <a:r>
              <a:rPr lang="en-US" sz="1800" dirty="0" err="1">
                <a:latin typeface="Arial" pitchFamily="34" charset="0"/>
                <a:cs typeface="Arial" pitchFamily="34" charset="0"/>
              </a:rPr>
              <a:t>arrayObject</a:t>
            </a:r>
            <a:r>
              <a:rPr lang="en-US" sz="1800" dirty="0">
                <a:latin typeface="Arial" pitchFamily="34" charset="0"/>
                <a:cs typeface="Arial" pitchFamily="34" charset="0"/>
              </a:rPr>
              <a:t> *p, *q; // declare two pointer variables to the objects</a:t>
            </a:r>
          </a:p>
          <a:p>
            <a:pPr marL="292100" indent="-292100">
              <a:tabLst>
                <a:tab pos="635000" algn="l"/>
                <a:tab pos="977900" algn="l"/>
              </a:tabLst>
            </a:pPr>
            <a:r>
              <a:rPr lang="en-US" sz="1800" dirty="0">
                <a:latin typeface="Arial" pitchFamily="34" charset="0"/>
                <a:cs typeface="Arial" pitchFamily="34" charset="0"/>
              </a:rPr>
              <a:t>	p = new </a:t>
            </a:r>
            <a:r>
              <a:rPr lang="en-US" sz="1800" dirty="0" err="1">
                <a:latin typeface="Arial" pitchFamily="34" charset="0"/>
                <a:cs typeface="Arial" pitchFamily="34" charset="0"/>
              </a:rPr>
              <a:t>arrayObject</a:t>
            </a:r>
            <a:r>
              <a:rPr lang="en-US" sz="1800" dirty="0">
                <a:latin typeface="Arial" pitchFamily="34" charset="0"/>
                <a:cs typeface="Arial" pitchFamily="34" charset="0"/>
              </a:rPr>
              <a:t>[size]; // Create an array of objects</a:t>
            </a:r>
          </a:p>
          <a:p>
            <a:pPr marL="292100" indent="-292100">
              <a:tabLst>
                <a:tab pos="635000" algn="l"/>
                <a:tab pos="977900" algn="l"/>
              </a:tabLst>
            </a:pPr>
            <a:r>
              <a:rPr lang="en-US" sz="1800" dirty="0">
                <a:latin typeface="Arial" pitchFamily="34" charset="0"/>
                <a:cs typeface="Arial" pitchFamily="34" charset="0"/>
              </a:rPr>
              <a:t>	for (q = p; q &lt; p + size; q++) {// Initialize the objects</a:t>
            </a:r>
          </a:p>
          <a:p>
            <a:pPr marL="292100" indent="-292100">
              <a:tabLst>
                <a:tab pos="635000" algn="l"/>
                <a:tab pos="977900" algn="l"/>
              </a:tabLst>
            </a:pPr>
            <a:r>
              <a:rPr lang="en-US" sz="1800" dirty="0">
                <a:latin typeface="Arial" pitchFamily="34" charset="0"/>
                <a:cs typeface="Arial" pitchFamily="34" charset="0"/>
              </a:rPr>
              <a:t>		q-&gt;x = 10; q-&gt;y = 1.5;</a:t>
            </a:r>
          </a:p>
          <a:p>
            <a:pPr marL="292100" indent="-292100">
              <a:tabLst>
                <a:tab pos="635000" algn="l"/>
                <a:tab pos="977900" algn="l"/>
              </a:tabLst>
            </a:pPr>
            <a:r>
              <a:rPr lang="en-US" sz="1800" dirty="0">
                <a:latin typeface="Arial" pitchFamily="34" charset="0"/>
                <a:cs typeface="Arial" pitchFamily="34" charset="0"/>
              </a:rPr>
              <a:t>	}</a:t>
            </a:r>
          </a:p>
          <a:p>
            <a:pPr marL="292100" indent="-292100">
              <a:tabLst>
                <a:tab pos="635000" algn="l"/>
                <a:tab pos="977900" algn="l"/>
              </a:tabLst>
            </a:pPr>
            <a:r>
              <a:rPr lang="en-US" sz="1800" dirty="0">
                <a:latin typeface="Arial" pitchFamily="34" charset="0"/>
                <a:cs typeface="Arial" pitchFamily="34" charset="0"/>
              </a:rPr>
              <a:t>	for (q = p; q &lt; p + size; q++) {</a:t>
            </a:r>
          </a:p>
          <a:p>
            <a:pPr marL="292100" indent="-292100">
              <a:tabLst>
                <a:tab pos="635000" algn="l"/>
                <a:tab pos="977900" algn="l"/>
              </a:tabLst>
            </a:pPr>
            <a:r>
              <a:rPr lang="en-US" sz="1800" dirty="0">
                <a:latin typeface="Arial" pitchFamily="34" charset="0"/>
                <a:cs typeface="Arial" pitchFamily="34" charset="0"/>
              </a:rPr>
              <a:t>		cout &lt;&lt; "Element address " &lt;&lt; q &lt;&lt; " Element x value: " &lt;&lt; q-&gt;x &lt;&lt; endl;</a:t>
            </a:r>
          </a:p>
          <a:p>
            <a:pPr marL="292100" indent="-292100">
              <a:tabLst>
                <a:tab pos="635000" algn="l"/>
                <a:tab pos="977900" algn="l"/>
              </a:tabLst>
            </a:pPr>
            <a:r>
              <a:rPr lang="en-US" sz="1800" dirty="0">
                <a:latin typeface="Arial" pitchFamily="34" charset="0"/>
                <a:cs typeface="Arial" pitchFamily="34" charset="0"/>
              </a:rPr>
              <a:t>		cout &lt;&lt; "Element address " &lt;&lt; q &lt;&lt; " Element y value: " &lt;&lt; q-&gt;y &lt;&lt; endl;</a:t>
            </a:r>
          </a:p>
          <a:p>
            <a:pPr marL="292100" indent="-292100">
              <a:tabLst>
                <a:tab pos="635000" algn="l"/>
                <a:tab pos="977900" algn="l"/>
              </a:tabLst>
            </a:pPr>
            <a:r>
              <a:rPr lang="en-US" sz="1800" dirty="0">
                <a:latin typeface="Arial" pitchFamily="34" charset="0"/>
                <a:cs typeface="Arial" pitchFamily="34" charset="0"/>
              </a:rPr>
              <a:t>	}  </a:t>
            </a:r>
            <a:r>
              <a:rPr lang="en-US" sz="1800" dirty="0">
                <a:solidFill>
                  <a:srgbClr val="0033CC"/>
                </a:solidFill>
                <a:latin typeface="Arial" pitchFamily="34" charset="0"/>
                <a:cs typeface="Arial" pitchFamily="34" charset="0"/>
              </a:rPr>
              <a:t>delete[] p;</a:t>
            </a:r>
          </a:p>
          <a:p>
            <a:pPr marL="292100" indent="-292100">
              <a:tabLst>
                <a:tab pos="635000" algn="l"/>
                <a:tab pos="977900" algn="l"/>
              </a:tabLst>
            </a:pPr>
            <a:r>
              <a:rPr lang="en-US" sz="1800" dirty="0">
                <a:latin typeface="Arial" pitchFamily="34" charset="0"/>
                <a:cs typeface="Arial" pitchFamily="34" charset="0"/>
              </a:rPr>
              <a:t>}</a:t>
            </a:r>
          </a:p>
        </p:txBody>
      </p:sp>
      <p:cxnSp>
        <p:nvCxnSpPr>
          <p:cNvPr id="5" name="Straight Arrow Connector 4"/>
          <p:cNvCxnSpPr/>
          <p:nvPr/>
        </p:nvCxnSpPr>
        <p:spPr bwMode="auto">
          <a:xfrm flipV="1">
            <a:off x="1676400" y="2819400"/>
            <a:ext cx="2758556" cy="1295400"/>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flipV="1">
            <a:off x="2072756" y="3729728"/>
            <a:ext cx="2362200" cy="1503569"/>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p:cNvCxnSpPr/>
          <p:nvPr/>
        </p:nvCxnSpPr>
        <p:spPr bwMode="auto">
          <a:xfrm flipV="1">
            <a:off x="1676400" y="4572000"/>
            <a:ext cx="2764906" cy="1600200"/>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5" name="Group 14"/>
          <p:cNvGrpSpPr/>
          <p:nvPr/>
        </p:nvGrpSpPr>
        <p:grpSpPr>
          <a:xfrm>
            <a:off x="4517506" y="3124200"/>
            <a:ext cx="165100" cy="971550"/>
            <a:chOff x="8001000" y="101600"/>
            <a:chExt cx="165100" cy="1295400"/>
          </a:xfrm>
        </p:grpSpPr>
        <p:sp>
          <p:nvSpPr>
            <p:cNvPr id="14" name="Freeform 13"/>
            <p:cNvSpPr/>
            <p:nvPr/>
          </p:nvSpPr>
          <p:spPr bwMode="auto">
            <a:xfrm>
              <a:off x="8001000" y="101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16" name="Freeform 15"/>
            <p:cNvSpPr/>
            <p:nvPr/>
          </p:nvSpPr>
          <p:spPr bwMode="auto">
            <a:xfrm flipV="1">
              <a:off x="8001000" y="749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21" name="Group 20"/>
          <p:cNvGrpSpPr/>
          <p:nvPr/>
        </p:nvGrpSpPr>
        <p:grpSpPr>
          <a:xfrm>
            <a:off x="4511156" y="2514600"/>
            <a:ext cx="213244" cy="457200"/>
            <a:chOff x="8001000" y="228600"/>
            <a:chExt cx="165100" cy="1295400"/>
          </a:xfrm>
        </p:grpSpPr>
        <p:sp>
          <p:nvSpPr>
            <p:cNvPr id="22" name="Freeform 21"/>
            <p:cNvSpPr/>
            <p:nvPr/>
          </p:nvSpPr>
          <p:spPr bwMode="auto">
            <a:xfrm>
              <a:off x="8001000" y="228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3" name="Freeform 22"/>
            <p:cNvSpPr/>
            <p:nvPr/>
          </p:nvSpPr>
          <p:spPr bwMode="auto">
            <a:xfrm flipV="1">
              <a:off x="8001000" y="876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grpSp>
        <p:nvGrpSpPr>
          <p:cNvPr id="26" name="Group 25"/>
          <p:cNvGrpSpPr/>
          <p:nvPr/>
        </p:nvGrpSpPr>
        <p:grpSpPr>
          <a:xfrm>
            <a:off x="4511156" y="4267200"/>
            <a:ext cx="213244" cy="457200"/>
            <a:chOff x="8001000" y="228600"/>
            <a:chExt cx="165100" cy="1295400"/>
          </a:xfrm>
        </p:grpSpPr>
        <p:sp>
          <p:nvSpPr>
            <p:cNvPr id="27" name="Freeform 26"/>
            <p:cNvSpPr/>
            <p:nvPr/>
          </p:nvSpPr>
          <p:spPr bwMode="auto">
            <a:xfrm>
              <a:off x="8001000" y="2286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8" name="Freeform 27"/>
            <p:cNvSpPr/>
            <p:nvPr/>
          </p:nvSpPr>
          <p:spPr bwMode="auto">
            <a:xfrm flipV="1">
              <a:off x="8001000" y="876300"/>
              <a:ext cx="165100" cy="647700"/>
            </a:xfrm>
            <a:custGeom>
              <a:avLst/>
              <a:gdLst>
                <a:gd name="connsiteX0" fmla="*/ 165100 w 165100"/>
                <a:gd name="connsiteY0" fmla="*/ 0 h 647700"/>
                <a:gd name="connsiteX1" fmla="*/ 76200 w 165100"/>
                <a:gd name="connsiteY1" fmla="*/ 88900 h 647700"/>
                <a:gd name="connsiteX2" fmla="*/ 76200 w 165100"/>
                <a:gd name="connsiteY2" fmla="*/ 558800 h 647700"/>
                <a:gd name="connsiteX3" fmla="*/ 0 w 165100"/>
                <a:gd name="connsiteY3" fmla="*/ 647700 h 647700"/>
              </a:gdLst>
              <a:ahLst/>
              <a:cxnLst>
                <a:cxn ang="0">
                  <a:pos x="connsiteX0" y="connsiteY0"/>
                </a:cxn>
                <a:cxn ang="0">
                  <a:pos x="connsiteX1" y="connsiteY1"/>
                </a:cxn>
                <a:cxn ang="0">
                  <a:pos x="connsiteX2" y="connsiteY2"/>
                </a:cxn>
                <a:cxn ang="0">
                  <a:pos x="connsiteX3" y="connsiteY3"/>
                </a:cxn>
              </a:cxnLst>
              <a:rect l="l" t="t" r="r" b="b"/>
              <a:pathLst>
                <a:path w="165100" h="647700">
                  <a:moveTo>
                    <a:pt x="165100" y="0"/>
                  </a:moveTo>
                  <a:lnTo>
                    <a:pt x="76200" y="88900"/>
                  </a:lnTo>
                  <a:lnTo>
                    <a:pt x="76200" y="558800"/>
                  </a:lnTo>
                  <a:lnTo>
                    <a:pt x="0" y="647700"/>
                  </a:lnTo>
                </a:path>
              </a:pathLst>
            </a:custGeom>
            <a:noFill/>
            <a:ln w="9525" cap="flat" cmpd="sng" algn="ctr">
              <a:solidFill>
                <a:srgbClr val="0033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grpSp>
      <p:cxnSp>
        <p:nvCxnSpPr>
          <p:cNvPr id="17" name="Straight Arrow Connector 16"/>
          <p:cNvCxnSpPr/>
          <p:nvPr/>
        </p:nvCxnSpPr>
        <p:spPr bwMode="auto">
          <a:xfrm flipV="1">
            <a:off x="2148956" y="3657600"/>
            <a:ext cx="2286000" cy="723899"/>
          </a:xfrm>
          <a:prstGeom prst="straightConnector1">
            <a:avLst/>
          </a:prstGeom>
          <a:solidFill>
            <a:srgbClr val="00B8FF"/>
          </a:solidFill>
          <a:ln w="9525" cap="flat" cmpd="sng" algn="ctr">
            <a:solidFill>
              <a:schemeClr val="accent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ounded Rectangular Callout 2"/>
          <p:cNvSpPr/>
          <p:nvPr/>
        </p:nvSpPr>
        <p:spPr bwMode="auto">
          <a:xfrm>
            <a:off x="4343400" y="990600"/>
            <a:ext cx="2819400" cy="990600"/>
          </a:xfrm>
          <a:prstGeom prst="wedgeRoundRectCallout">
            <a:avLst>
              <a:gd name="adj1" fmla="val -99662"/>
              <a:gd name="adj2" fmla="val 57372"/>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We do not have to write constructor or destructor in this case. Just print.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1075" y="2438400"/>
            <a:ext cx="4352925"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7924800" y="16764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x</a:t>
            </a:r>
          </a:p>
        </p:txBody>
      </p:sp>
      <p:sp>
        <p:nvSpPr>
          <p:cNvPr id="20" name="Rectangle 19"/>
          <p:cNvSpPr/>
          <p:nvPr/>
        </p:nvSpPr>
        <p:spPr bwMode="auto">
          <a:xfrm>
            <a:off x="8458200" y="16764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a:ln>
                <a:noFill/>
              </a:ln>
              <a:solidFill>
                <a:schemeClr val="tx1"/>
              </a:solidFill>
              <a:effectLst/>
              <a:latin typeface="Times New Roman" pitchFamily="18" charset="0"/>
            </a:endParaRPr>
          </a:p>
        </p:txBody>
      </p:sp>
      <p:grpSp>
        <p:nvGrpSpPr>
          <p:cNvPr id="19" name="Group 18"/>
          <p:cNvGrpSpPr/>
          <p:nvPr/>
        </p:nvGrpSpPr>
        <p:grpSpPr>
          <a:xfrm>
            <a:off x="7010400" y="3657601"/>
            <a:ext cx="2057400" cy="1600200"/>
            <a:chOff x="7010400" y="3653135"/>
            <a:chExt cx="2057400" cy="1833265"/>
          </a:xfrm>
        </p:grpSpPr>
        <p:cxnSp>
          <p:nvCxnSpPr>
            <p:cNvPr id="9" name="Straight Arrow Connector 8"/>
            <p:cNvCxnSpPr/>
            <p:nvPr/>
          </p:nvCxnSpPr>
          <p:spPr bwMode="auto">
            <a:xfrm>
              <a:off x="7348954" y="3883968"/>
              <a:ext cx="490537" cy="0"/>
            </a:xfrm>
            <a:prstGeom prst="straightConnector1">
              <a:avLst/>
            </a:prstGeom>
            <a:solidFill>
              <a:srgbClr val="00B8FF"/>
            </a:solidFill>
            <a:ln w="28575" cap="flat" cmpd="sng" algn="ctr">
              <a:solidFill>
                <a:srgbClr val="FFC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7010400" y="3653135"/>
              <a:ext cx="338554" cy="461665"/>
            </a:xfrm>
            <a:prstGeom prst="rect">
              <a:avLst/>
            </a:prstGeom>
            <a:noFill/>
          </p:spPr>
          <p:txBody>
            <a:bodyPr wrap="none" rtlCol="0">
              <a:spAutoFit/>
            </a:bodyPr>
            <a:lstStyle/>
            <a:p>
              <a:r>
                <a:rPr lang="en-US" dirty="0">
                  <a:solidFill>
                    <a:srgbClr val="FFC000"/>
                  </a:solidFill>
                </a:rPr>
                <a:t>p</a:t>
              </a:r>
            </a:p>
          </p:txBody>
        </p:sp>
        <p:grpSp>
          <p:nvGrpSpPr>
            <p:cNvPr id="18" name="Group 17"/>
            <p:cNvGrpSpPr/>
            <p:nvPr/>
          </p:nvGrpSpPr>
          <p:grpSpPr>
            <a:xfrm>
              <a:off x="7848600" y="3657600"/>
              <a:ext cx="1219200" cy="457200"/>
              <a:chOff x="8001000" y="1752600"/>
              <a:chExt cx="1219200" cy="457200"/>
            </a:xfrm>
          </p:grpSpPr>
          <p:sp>
            <p:nvSpPr>
              <p:cNvPr id="35" name="Rectangle 34"/>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36" name="Rectangle 35"/>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x</a:t>
                </a:r>
              </a:p>
            </p:txBody>
          </p:sp>
          <p:sp>
            <p:nvSpPr>
              <p:cNvPr id="37" name="Rectangle 36"/>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a:ln>
                    <a:noFill/>
                  </a:ln>
                  <a:solidFill>
                    <a:schemeClr val="tx1"/>
                  </a:solidFill>
                  <a:effectLst/>
                  <a:latin typeface="Times New Roman" pitchFamily="18" charset="0"/>
                </a:endParaRPr>
              </a:p>
            </p:txBody>
          </p:sp>
        </p:grpSp>
        <p:grpSp>
          <p:nvGrpSpPr>
            <p:cNvPr id="38" name="Group 37"/>
            <p:cNvGrpSpPr/>
            <p:nvPr/>
          </p:nvGrpSpPr>
          <p:grpSpPr>
            <a:xfrm>
              <a:off x="7848600" y="4114800"/>
              <a:ext cx="1219200" cy="457200"/>
              <a:chOff x="8001000" y="1752600"/>
              <a:chExt cx="1219200" cy="457200"/>
            </a:xfrm>
          </p:grpSpPr>
          <p:sp>
            <p:nvSpPr>
              <p:cNvPr id="39" name="Rectangle 38"/>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0" name="Rectangle 39"/>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x</a:t>
                </a:r>
              </a:p>
            </p:txBody>
          </p:sp>
          <p:sp>
            <p:nvSpPr>
              <p:cNvPr id="41" name="Rectangle 40"/>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a:ln>
                    <a:noFill/>
                  </a:ln>
                  <a:solidFill>
                    <a:schemeClr val="tx1"/>
                  </a:solidFill>
                  <a:effectLst/>
                  <a:latin typeface="Times New Roman" pitchFamily="18" charset="0"/>
                </a:endParaRPr>
              </a:p>
            </p:txBody>
          </p:sp>
        </p:grpSp>
        <p:grpSp>
          <p:nvGrpSpPr>
            <p:cNvPr id="42" name="Group 41"/>
            <p:cNvGrpSpPr/>
            <p:nvPr/>
          </p:nvGrpSpPr>
          <p:grpSpPr>
            <a:xfrm>
              <a:off x="7848600" y="4572000"/>
              <a:ext cx="1219200" cy="457200"/>
              <a:chOff x="8001000" y="1752600"/>
              <a:chExt cx="1219200" cy="457200"/>
            </a:xfrm>
          </p:grpSpPr>
          <p:sp>
            <p:nvSpPr>
              <p:cNvPr id="43" name="Rectangle 42"/>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4" name="Rectangle 43"/>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x</a:t>
                </a:r>
              </a:p>
            </p:txBody>
          </p:sp>
          <p:sp>
            <p:nvSpPr>
              <p:cNvPr id="45" name="Rectangle 44"/>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a:ln>
                    <a:noFill/>
                  </a:ln>
                  <a:solidFill>
                    <a:schemeClr val="tx1"/>
                  </a:solidFill>
                  <a:effectLst/>
                  <a:latin typeface="Times New Roman" pitchFamily="18" charset="0"/>
                </a:endParaRPr>
              </a:p>
            </p:txBody>
          </p:sp>
        </p:grpSp>
        <p:grpSp>
          <p:nvGrpSpPr>
            <p:cNvPr id="46" name="Group 45"/>
            <p:cNvGrpSpPr/>
            <p:nvPr/>
          </p:nvGrpSpPr>
          <p:grpSpPr>
            <a:xfrm>
              <a:off x="7848600" y="5029200"/>
              <a:ext cx="1219200" cy="457200"/>
              <a:chOff x="8001000" y="1752600"/>
              <a:chExt cx="1219200" cy="457200"/>
            </a:xfrm>
          </p:grpSpPr>
          <p:sp>
            <p:nvSpPr>
              <p:cNvPr id="47" name="Rectangle 46"/>
              <p:cNvSpPr/>
              <p:nvPr/>
            </p:nvSpPr>
            <p:spPr bwMode="auto">
              <a:xfrm>
                <a:off x="8001000" y="1752600"/>
                <a:ext cx="1219200" cy="4572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8" name="Rectangle 47"/>
              <p:cNvSpPr/>
              <p:nvPr/>
            </p:nvSpPr>
            <p:spPr bwMode="auto">
              <a:xfrm>
                <a:off x="80772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x</a:t>
                </a:r>
              </a:p>
            </p:txBody>
          </p:sp>
          <p:sp>
            <p:nvSpPr>
              <p:cNvPr id="49" name="Rectangle 48"/>
              <p:cNvSpPr/>
              <p:nvPr/>
            </p:nvSpPr>
            <p:spPr bwMode="auto">
              <a:xfrm>
                <a:off x="8610600" y="1828800"/>
                <a:ext cx="533400" cy="3048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600"/>
                  </a:lnSpc>
                  <a:spcBef>
                    <a:spcPct val="0"/>
                  </a:spcBef>
                  <a:spcAft>
                    <a:spcPct val="0"/>
                  </a:spcAft>
                  <a:buClrTx/>
                  <a:buSzTx/>
                  <a:buFontTx/>
                  <a:buNone/>
                  <a:tabLst/>
                </a:pPr>
                <a:r>
                  <a:rPr lang="en-US" sz="1800" dirty="0"/>
                  <a:t>y</a:t>
                </a:r>
                <a:endParaRPr kumimoji="0" lang="en-US" sz="1800" b="0" i="0" u="none" strike="noStrike" cap="none" normalizeH="0" baseline="0" dirty="0">
                  <a:ln>
                    <a:noFill/>
                  </a:ln>
                  <a:solidFill>
                    <a:schemeClr val="tx1"/>
                  </a:solidFill>
                  <a:effectLst/>
                  <a:latin typeface="Times New Roman" pitchFamily="18" charset="0"/>
                </a:endParaRPr>
              </a:p>
            </p:txBody>
          </p:sp>
        </p:grpSp>
      </p:grpSp>
    </p:spTree>
    <p:extLst>
      <p:ext uri="{BB962C8B-B14F-4D97-AF65-F5344CB8AC3E}">
        <p14:creationId xmlns:p14="http://schemas.microsoft.com/office/powerpoint/2010/main" val="94761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wipe(up)">
                                      <p:cBhvr>
                                        <p:cTn id="12" dur="500"/>
                                        <p:tgtEl>
                                          <p:spTgt spid="4">
                                            <p:txEl>
                                              <p:pRg st="10" end="10"/>
                                            </p:txEl>
                                          </p:spTgt>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4">
                                            <p:txEl>
                                              <p:pRg st="11" end="11"/>
                                            </p:txEl>
                                          </p:spTgt>
                                        </p:tgtEl>
                                        <p:attrNameLst>
                                          <p:attrName>style.visibility</p:attrName>
                                        </p:attrNameLst>
                                      </p:cBhvr>
                                      <p:to>
                                        <p:strVal val="visible"/>
                                      </p:to>
                                    </p:set>
                                    <p:animEffect transition="in" filter="wipe(up)">
                                      <p:cBhvr>
                                        <p:cTn id="16" dur="500"/>
                                        <p:tgtEl>
                                          <p:spTgt spid="4">
                                            <p:txEl>
                                              <p:pRg st="11" end="11"/>
                                            </p:txEl>
                                          </p:spTgt>
                                        </p:tgtEl>
                                      </p:cBhvr>
                                    </p:animEffec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4">
                                            <p:txEl>
                                              <p:pRg st="12" end="12"/>
                                            </p:txEl>
                                          </p:spTgt>
                                        </p:tgtEl>
                                        <p:attrNameLst>
                                          <p:attrName>style.visibility</p:attrName>
                                        </p:attrNameLst>
                                      </p:cBhvr>
                                      <p:to>
                                        <p:strVal val="visible"/>
                                      </p:to>
                                    </p:set>
                                    <p:animEffect transition="in" filter="wipe(up)">
                                      <p:cBhvr>
                                        <p:cTn id="20" dur="500"/>
                                        <p:tgtEl>
                                          <p:spTgt spid="4">
                                            <p:txEl>
                                              <p:pRg st="12" end="12"/>
                                            </p:txEl>
                                          </p:spTgt>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4">
                                            <p:txEl>
                                              <p:pRg st="13" end="13"/>
                                            </p:txEl>
                                          </p:spTgt>
                                        </p:tgtEl>
                                        <p:attrNameLst>
                                          <p:attrName>style.visibility</p:attrName>
                                        </p:attrNameLst>
                                      </p:cBhvr>
                                      <p:to>
                                        <p:strVal val="visible"/>
                                      </p:to>
                                    </p:set>
                                    <p:animEffect transition="in" filter="wipe(up)">
                                      <p:cBhvr>
                                        <p:cTn id="24" dur="500"/>
                                        <p:tgtEl>
                                          <p:spTgt spid="4">
                                            <p:txEl>
                                              <p:pRg st="13" end="13"/>
                                            </p:txEl>
                                          </p:spTgt>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4">
                                            <p:txEl>
                                              <p:pRg st="14" end="14"/>
                                            </p:txEl>
                                          </p:spTgt>
                                        </p:tgtEl>
                                        <p:attrNameLst>
                                          <p:attrName>style.visibility</p:attrName>
                                        </p:attrNameLst>
                                      </p:cBhvr>
                                      <p:to>
                                        <p:strVal val="visible"/>
                                      </p:to>
                                    </p:set>
                                    <p:animEffect transition="in" filter="wipe(up)">
                                      <p:cBhvr>
                                        <p:cTn id="28" dur="500"/>
                                        <p:tgtEl>
                                          <p:spTgt spid="4">
                                            <p:txEl>
                                              <p:pRg st="14" end="14"/>
                                            </p:txEl>
                                          </p:spTgt>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wipe(up)">
                                      <p:cBhvr>
                                        <p:cTn id="32" dur="500"/>
                                        <p:tgtEl>
                                          <p:spTgt spid="4">
                                            <p:txEl>
                                              <p:pRg st="15" end="15"/>
                                            </p:txEl>
                                          </p:spTgt>
                                        </p:tgtEl>
                                      </p:cBhvr>
                                    </p:animEffect>
                                  </p:childTnLst>
                                </p:cTn>
                              </p:par>
                            </p:childTnLst>
                          </p:cTn>
                        </p:par>
                        <p:par>
                          <p:cTn id="33" fill="hold">
                            <p:stCondLst>
                              <p:cond delay="3000"/>
                            </p:stCondLst>
                            <p:childTnLst>
                              <p:par>
                                <p:cTn id="34" presetID="22" presetClass="entr" presetSubtype="1" fill="hold" nodeType="afterEffect">
                                  <p:stCondLst>
                                    <p:cond delay="0"/>
                                  </p:stCondLst>
                                  <p:childTnLst>
                                    <p:set>
                                      <p:cBhvr>
                                        <p:cTn id="35" dur="1" fill="hold">
                                          <p:stCondLst>
                                            <p:cond delay="0"/>
                                          </p:stCondLst>
                                        </p:cTn>
                                        <p:tgtEl>
                                          <p:spTgt spid="4">
                                            <p:txEl>
                                              <p:pRg st="16" end="16"/>
                                            </p:txEl>
                                          </p:spTgt>
                                        </p:tgtEl>
                                        <p:attrNameLst>
                                          <p:attrName>style.visibility</p:attrName>
                                        </p:attrNameLst>
                                      </p:cBhvr>
                                      <p:to>
                                        <p:strVal val="visible"/>
                                      </p:to>
                                    </p:set>
                                    <p:animEffect transition="in" filter="wipe(up)">
                                      <p:cBhvr>
                                        <p:cTn id="36" dur="500"/>
                                        <p:tgtEl>
                                          <p:spTgt spid="4">
                                            <p:txEl>
                                              <p:pRg st="16" end="16"/>
                                            </p:txEl>
                                          </p:spTgt>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wipe(up)">
                                      <p:cBhvr>
                                        <p:cTn id="40" dur="500"/>
                                        <p:tgtEl>
                                          <p:spTgt spid="4">
                                            <p:txEl>
                                              <p:pRg st="17" end="17"/>
                                            </p:txEl>
                                          </p:spTgt>
                                        </p:tgtEl>
                                      </p:cBhvr>
                                    </p:animEffect>
                                  </p:childTnLst>
                                </p:cTn>
                              </p:par>
                            </p:childTnLst>
                          </p:cTn>
                        </p:par>
                        <p:par>
                          <p:cTn id="41" fill="hold">
                            <p:stCondLst>
                              <p:cond delay="4000"/>
                            </p:stCondLst>
                            <p:childTnLst>
                              <p:par>
                                <p:cTn id="42" presetID="22" presetClass="entr" presetSubtype="1" fill="hold" nodeType="afterEffect">
                                  <p:stCondLst>
                                    <p:cond delay="0"/>
                                  </p:stCondLst>
                                  <p:childTnLst>
                                    <p:set>
                                      <p:cBhvr>
                                        <p:cTn id="43" dur="1" fill="hold">
                                          <p:stCondLst>
                                            <p:cond delay="0"/>
                                          </p:stCondLst>
                                        </p:cTn>
                                        <p:tgtEl>
                                          <p:spTgt spid="4">
                                            <p:txEl>
                                              <p:pRg st="18" end="18"/>
                                            </p:txEl>
                                          </p:spTgt>
                                        </p:tgtEl>
                                        <p:attrNameLst>
                                          <p:attrName>style.visibility</p:attrName>
                                        </p:attrNameLst>
                                      </p:cBhvr>
                                      <p:to>
                                        <p:strVal val="visible"/>
                                      </p:to>
                                    </p:set>
                                    <p:animEffect transition="in" filter="wipe(up)">
                                      <p:cBhvr>
                                        <p:cTn id="44" dur="500"/>
                                        <p:tgtEl>
                                          <p:spTgt spid="4">
                                            <p:txEl>
                                              <p:pRg st="18" end="18"/>
                                            </p:txEl>
                                          </p:spTgt>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wipe(up)">
                                      <p:cBhvr>
                                        <p:cTn id="48" dur="500"/>
                                        <p:tgtEl>
                                          <p:spTgt spid="4">
                                            <p:txEl>
                                              <p:pRg st="19" end="19"/>
                                            </p:txEl>
                                          </p:spTgt>
                                        </p:tgtEl>
                                      </p:cBhvr>
                                    </p:animEffect>
                                  </p:childTnLst>
                                </p:cTn>
                              </p:par>
                            </p:childTnLst>
                          </p:cTn>
                        </p:par>
                        <p:par>
                          <p:cTn id="49" fill="hold">
                            <p:stCondLst>
                              <p:cond delay="5000"/>
                            </p:stCondLst>
                            <p:childTnLst>
                              <p:par>
                                <p:cTn id="50" presetID="22" presetClass="entr" presetSubtype="1" fill="hold" nodeType="after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wipe(up)">
                                      <p:cBhvr>
                                        <p:cTn id="52" dur="500"/>
                                        <p:tgtEl>
                                          <p:spTgt spid="4">
                                            <p:txEl>
                                              <p:pRg st="20" end="20"/>
                                            </p:txEl>
                                          </p:spTgt>
                                        </p:tgtEl>
                                      </p:cBhvr>
                                    </p:animEffect>
                                  </p:childTnLst>
                                </p:cTn>
                              </p:par>
                            </p:childTnLst>
                          </p:cTn>
                        </p:par>
                        <p:par>
                          <p:cTn id="53" fill="hold">
                            <p:stCondLst>
                              <p:cond delay="5500"/>
                            </p:stCondLst>
                            <p:childTnLst>
                              <p:par>
                                <p:cTn id="54" presetID="42" presetClass="entr" presetSubtype="0" fill="hold"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1000"/>
                                        <p:tgtEl>
                                          <p:spTgt spid="21"/>
                                        </p:tgtEl>
                                      </p:cBhvr>
                                    </p:animEffect>
                                    <p:anim calcmode="lin" valueType="num">
                                      <p:cBhvr>
                                        <p:cTn id="64" dur="1000" fill="hold"/>
                                        <p:tgtEl>
                                          <p:spTgt spid="21"/>
                                        </p:tgtEl>
                                        <p:attrNameLst>
                                          <p:attrName>ppt_x</p:attrName>
                                        </p:attrNameLst>
                                      </p:cBhvr>
                                      <p:tavLst>
                                        <p:tav tm="0">
                                          <p:val>
                                            <p:strVal val="#ppt_x"/>
                                          </p:val>
                                        </p:tav>
                                        <p:tav tm="100000">
                                          <p:val>
                                            <p:strVal val="#ppt_x"/>
                                          </p:val>
                                        </p:tav>
                                      </p:tavLst>
                                    </p:anim>
                                    <p:anim calcmode="lin" valueType="num">
                                      <p:cBhvr>
                                        <p:cTn id="65" dur="1000" fill="hold"/>
                                        <p:tgtEl>
                                          <p:spTgt spid="21"/>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1000"/>
                                        <p:tgtEl>
                                          <p:spTgt spid="15"/>
                                        </p:tgtEl>
                                      </p:cBhvr>
                                    </p:animEffect>
                                    <p:anim calcmode="lin" valueType="num">
                                      <p:cBhvr>
                                        <p:cTn id="69" dur="1000" fill="hold"/>
                                        <p:tgtEl>
                                          <p:spTgt spid="15"/>
                                        </p:tgtEl>
                                        <p:attrNameLst>
                                          <p:attrName>ppt_x</p:attrName>
                                        </p:attrNameLst>
                                      </p:cBhvr>
                                      <p:tavLst>
                                        <p:tav tm="0">
                                          <p:val>
                                            <p:strVal val="#ppt_x"/>
                                          </p:val>
                                        </p:tav>
                                        <p:tav tm="100000">
                                          <p:val>
                                            <p:strVal val="#ppt_x"/>
                                          </p:val>
                                        </p:tav>
                                      </p:tavLst>
                                    </p:anim>
                                    <p:anim calcmode="lin" valueType="num">
                                      <p:cBhvr>
                                        <p:cTn id="70" dur="1000" fill="hold"/>
                                        <p:tgtEl>
                                          <p:spTgt spid="15"/>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1000"/>
                                        <p:tgtEl>
                                          <p:spTgt spid="26"/>
                                        </p:tgtEl>
                                      </p:cBhvr>
                                    </p:animEffect>
                                    <p:anim calcmode="lin" valueType="num">
                                      <p:cBhvr>
                                        <p:cTn id="74" dur="1000" fill="hold"/>
                                        <p:tgtEl>
                                          <p:spTgt spid="26"/>
                                        </p:tgtEl>
                                        <p:attrNameLst>
                                          <p:attrName>ppt_x</p:attrName>
                                        </p:attrNameLst>
                                      </p:cBhvr>
                                      <p:tavLst>
                                        <p:tav tm="0">
                                          <p:val>
                                            <p:strVal val="#ppt_x"/>
                                          </p:val>
                                        </p:tav>
                                        <p:tav tm="100000">
                                          <p:val>
                                            <p:strVal val="#ppt_x"/>
                                          </p:val>
                                        </p:tav>
                                      </p:tavLst>
                                    </p:anim>
                                    <p:anim calcmode="lin" valueType="num">
                                      <p:cBhvr>
                                        <p:cTn id="75" dur="1000" fill="hold"/>
                                        <p:tgtEl>
                                          <p:spTgt spid="26"/>
                                        </p:tgtEl>
                                        <p:attrNameLst>
                                          <p:attrName>ppt_y</p:attrName>
                                        </p:attrNameLst>
                                      </p:cBhvr>
                                      <p:tavLst>
                                        <p:tav tm="0">
                                          <p:val>
                                            <p:strVal val="#ppt_y+.1"/>
                                          </p:val>
                                        </p:tav>
                                        <p:tav tm="100000">
                                          <p:val>
                                            <p:strVal val="#ppt_y"/>
                                          </p:val>
                                        </p:tav>
                                      </p:tavLst>
                                    </p:anim>
                                  </p:childTnLst>
                                </p:cTn>
                              </p:par>
                            </p:childTnLst>
                          </p:cTn>
                        </p:par>
                        <p:par>
                          <p:cTn id="76" fill="hold">
                            <p:stCondLst>
                              <p:cond delay="1000"/>
                            </p:stCondLst>
                            <p:childTnLst>
                              <p:par>
                                <p:cTn id="77" presetID="22" presetClass="entr" presetSubtype="4" fill="hold" nodeType="afterEffect">
                                  <p:stCondLst>
                                    <p:cond delay="0"/>
                                  </p:stCondLst>
                                  <p:childTnLst>
                                    <p:set>
                                      <p:cBhvr>
                                        <p:cTn id="78" dur="1" fill="hold">
                                          <p:stCondLst>
                                            <p:cond delay="0"/>
                                          </p:stCondLst>
                                        </p:cTn>
                                        <p:tgtEl>
                                          <p:spTgt spid="5"/>
                                        </p:tgtEl>
                                        <p:attrNameLst>
                                          <p:attrName>style.visibility</p:attrName>
                                        </p:attrNameLst>
                                      </p:cBhvr>
                                      <p:to>
                                        <p:strVal val="visible"/>
                                      </p:to>
                                    </p:set>
                                    <p:animEffect transition="in" filter="wipe(down)">
                                      <p:cBhvr>
                                        <p:cTn id="79" dur="500"/>
                                        <p:tgtEl>
                                          <p:spTgt spid="5"/>
                                        </p:tgtEl>
                                      </p:cBhvr>
                                    </p:animEffect>
                                  </p:childTnLst>
                                </p:cTn>
                              </p:par>
                            </p:childTnLst>
                          </p:cTn>
                        </p:par>
                        <p:par>
                          <p:cTn id="80" fill="hold">
                            <p:stCondLst>
                              <p:cond delay="1500"/>
                            </p:stCondLst>
                            <p:childTnLst>
                              <p:par>
                                <p:cTn id="81" presetID="22" presetClass="entr" presetSubtype="4" fill="hold"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down)">
                                      <p:cBhvr>
                                        <p:cTn id="83" dur="500"/>
                                        <p:tgtEl>
                                          <p:spTgt spid="17"/>
                                        </p:tgtEl>
                                      </p:cBhvr>
                                    </p:animEffect>
                                  </p:childTnLst>
                                </p:cTn>
                              </p:par>
                            </p:childTnLst>
                          </p:cTn>
                        </p:par>
                        <p:par>
                          <p:cTn id="84" fill="hold">
                            <p:stCondLst>
                              <p:cond delay="2000"/>
                            </p:stCondLst>
                            <p:childTnLst>
                              <p:par>
                                <p:cTn id="85" presetID="22" presetClass="entr" presetSubtype="4" fill="hold"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ipe(down)">
                                      <p:cBhvr>
                                        <p:cTn id="87" dur="500"/>
                                        <p:tgtEl>
                                          <p:spTgt spid="8"/>
                                        </p:tgtEl>
                                      </p:cBhvr>
                                    </p:animEffect>
                                  </p:childTnLst>
                                </p:cTn>
                              </p:par>
                            </p:childTnLst>
                          </p:cTn>
                        </p:par>
                        <p:par>
                          <p:cTn id="88" fill="hold">
                            <p:stCondLst>
                              <p:cond delay="2500"/>
                            </p:stCondLst>
                            <p:childTnLst>
                              <p:par>
                                <p:cTn id="89" presetID="22" presetClass="entr" presetSubtype="4" fill="hold"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ipe(down)">
                                      <p:cBhvr>
                                        <p:cTn id="91" dur="500"/>
                                        <p:tgtEl>
                                          <p:spTgt spid="10"/>
                                        </p:tgtEl>
                                      </p:cBhvr>
                                    </p:animEffect>
                                  </p:childTnLst>
                                </p:cTn>
                              </p:par>
                            </p:childTnLst>
                          </p:cTn>
                        </p:par>
                        <p:par>
                          <p:cTn id="92" fill="hold">
                            <p:stCondLst>
                              <p:cond delay="3000"/>
                            </p:stCondLst>
                            <p:childTnLst>
                              <p:par>
                                <p:cTn id="93" presetID="22" presetClass="entr" presetSubtype="8" fill="hold" nodeType="afterEffect">
                                  <p:stCondLst>
                                    <p:cond delay="0"/>
                                  </p:stCondLst>
                                  <p:childTnLst>
                                    <p:set>
                                      <p:cBhvr>
                                        <p:cTn id="94" dur="1" fill="hold">
                                          <p:stCondLst>
                                            <p:cond delay="0"/>
                                          </p:stCondLst>
                                        </p:cTn>
                                        <p:tgtEl>
                                          <p:spTgt spid="1026"/>
                                        </p:tgtEl>
                                        <p:attrNameLst>
                                          <p:attrName>style.visibility</p:attrName>
                                        </p:attrNameLst>
                                      </p:cBhvr>
                                      <p:to>
                                        <p:strVal val="visible"/>
                                      </p:to>
                                    </p:set>
                                    <p:animEffect transition="in" filter="wipe(left)">
                                      <p:cBhvr>
                                        <p:cTn id="95" dur="1000"/>
                                        <p:tgtEl>
                                          <p:spTgt spid="1026"/>
                                        </p:tgtEl>
                                      </p:cBhvr>
                                    </p:animEffect>
                                  </p:childTnLst>
                                </p:cTn>
                              </p:par>
                            </p:childTnLst>
                          </p:cTn>
                        </p:par>
                        <p:par>
                          <p:cTn id="96" fill="hold">
                            <p:stCondLst>
                              <p:cond delay="4000"/>
                            </p:stCondLst>
                            <p:childTnLst>
                              <p:par>
                                <p:cTn id="97" presetID="42" presetClass="path" presetSubtype="0" accel="50000" decel="50000" fill="hold" nodeType="afterEffect">
                                  <p:stCondLst>
                                    <p:cond delay="0"/>
                                  </p:stCondLst>
                                  <p:childTnLst>
                                    <p:animMotion origin="layout" path="M 3.33333E-6 1.11022E-16 L 3.33333E-6 0.17222 " pathEditMode="relative" rAng="0" ptsTypes="AA">
                                      <p:cBhvr>
                                        <p:cTn id="98" dur="2000" fill="hold"/>
                                        <p:tgtEl>
                                          <p:spTgt spid="19"/>
                                        </p:tgtEl>
                                        <p:attrNameLst>
                                          <p:attrName>ppt_x</p:attrName>
                                          <p:attrName>ppt_y</p:attrName>
                                        </p:attrNameLst>
                                      </p:cBhvr>
                                      <p:rCtr x="0" y="8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44525" y="685800"/>
            <a:ext cx="7983538" cy="619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110000"/>
              </a:lnSpc>
            </a:pPr>
            <a:r>
              <a:rPr lang="en-US" sz="3000" dirty="0">
                <a:cs typeface="Times New Roman" pitchFamily="18" charset="0"/>
              </a:rPr>
              <a:t>Can be used for defining new classes by extending existing classes: supports code reuse.</a:t>
            </a:r>
          </a:p>
          <a:p>
            <a:pPr marL="479425" indent="-479425" defTabSz="966788">
              <a:lnSpc>
                <a:spcPct val="110000"/>
              </a:lnSpc>
            </a:pPr>
            <a:r>
              <a:rPr lang="en-US" sz="3000" dirty="0">
                <a:cs typeface="Times New Roman" pitchFamily="18" charset="0"/>
              </a:rPr>
              <a:t>All OOPLs (to some extent) support:</a:t>
            </a:r>
          </a:p>
          <a:p>
            <a:pPr marL="479425" indent="-479425" defTabSz="966788">
              <a:lnSpc>
                <a:spcPct val="110000"/>
              </a:lnSpc>
              <a:buFontTx/>
              <a:buChar char="•"/>
            </a:pPr>
            <a:r>
              <a:rPr lang="en-US" sz="3000" dirty="0">
                <a:cs typeface="Times New Roman" pitchFamily="18" charset="0"/>
              </a:rPr>
              <a:t>New class inherits (copies) the existing members (variables and functions) from the base class</a:t>
            </a:r>
          </a:p>
          <a:p>
            <a:pPr marL="479425" indent="-479425" defTabSz="966788">
              <a:lnSpc>
                <a:spcPct val="110000"/>
              </a:lnSpc>
              <a:buFontTx/>
              <a:buChar char="•"/>
            </a:pPr>
            <a:r>
              <a:rPr lang="en-US" sz="3000" dirty="0">
                <a:cs typeface="Times New Roman" pitchFamily="18" charset="0"/>
              </a:rPr>
              <a:t>May add members</a:t>
            </a:r>
          </a:p>
          <a:p>
            <a:pPr marL="479425" indent="-479425" defTabSz="966788">
              <a:lnSpc>
                <a:spcPct val="110000"/>
              </a:lnSpc>
              <a:buFontTx/>
              <a:buChar char="•"/>
            </a:pPr>
            <a:r>
              <a:rPr lang="en-US" sz="3000" dirty="0">
                <a:cs typeface="Times New Roman" pitchFamily="18" charset="0"/>
              </a:rPr>
              <a:t>May redefine/override members</a:t>
            </a:r>
          </a:p>
          <a:p>
            <a:pPr marL="479425" indent="-479425" defTabSz="966788">
              <a:lnSpc>
                <a:spcPct val="110000"/>
              </a:lnSpc>
            </a:pPr>
            <a:r>
              <a:rPr lang="en-US" sz="3000" dirty="0">
                <a:cs typeface="Times New Roman" pitchFamily="18" charset="0"/>
              </a:rPr>
              <a:t>C++: </a:t>
            </a:r>
            <a:r>
              <a:rPr lang="en-US" sz="3000" b="1" dirty="0">
                <a:cs typeface="Times New Roman" pitchFamily="18" charset="0"/>
              </a:rPr>
              <a:t>base</a:t>
            </a:r>
            <a:r>
              <a:rPr lang="en-US" sz="3000" dirty="0">
                <a:cs typeface="Times New Roman" pitchFamily="18" charset="0"/>
              </a:rPr>
              <a:t> class and </a:t>
            </a:r>
            <a:r>
              <a:rPr lang="en-US" sz="3000" b="1" dirty="0">
                <a:cs typeface="Times New Roman" pitchFamily="18" charset="0"/>
              </a:rPr>
              <a:t>derived</a:t>
            </a:r>
            <a:r>
              <a:rPr lang="en-US" sz="3000" dirty="0">
                <a:cs typeface="Times New Roman" pitchFamily="18" charset="0"/>
              </a:rPr>
              <a:t> class</a:t>
            </a:r>
          </a:p>
          <a:p>
            <a:pPr marL="479425" indent="-479425" defTabSz="966788">
              <a:lnSpc>
                <a:spcPct val="110000"/>
              </a:lnSpc>
            </a:pPr>
            <a:r>
              <a:rPr lang="en-US" sz="3000" dirty="0">
                <a:cs typeface="Times New Roman" pitchFamily="18" charset="0"/>
              </a:rPr>
              <a:t>Java: </a:t>
            </a:r>
            <a:r>
              <a:rPr lang="en-US" sz="3000" b="1" dirty="0">
                <a:cs typeface="Times New Roman" pitchFamily="18" charset="0"/>
              </a:rPr>
              <a:t>parent</a:t>
            </a:r>
            <a:r>
              <a:rPr lang="en-US" sz="3000" dirty="0">
                <a:cs typeface="Times New Roman" pitchFamily="18" charset="0"/>
              </a:rPr>
              <a:t> (super) class and </a:t>
            </a:r>
            <a:r>
              <a:rPr lang="en-US" sz="3000" b="1" dirty="0">
                <a:cs typeface="Times New Roman" pitchFamily="18" charset="0"/>
              </a:rPr>
              <a:t>child</a:t>
            </a:r>
            <a:r>
              <a:rPr lang="en-US" sz="3000" dirty="0">
                <a:cs typeface="Times New Roman" pitchFamily="18" charset="0"/>
              </a:rPr>
              <a:t> (sub) class </a:t>
            </a:r>
          </a:p>
          <a:p>
            <a:pPr marL="479425" indent="-479425" defTabSz="966788">
              <a:lnSpc>
                <a:spcPct val="110000"/>
              </a:lnSpc>
            </a:pPr>
            <a:r>
              <a:rPr lang="en-US" sz="3000" dirty="0">
                <a:latin typeface="Times" pitchFamily="18" charset="0"/>
                <a:cs typeface="Times New Roman" pitchFamily="18" charset="0"/>
              </a:rPr>
              <a:t>Example: create a </a:t>
            </a:r>
            <a:r>
              <a:rPr lang="en-US" sz="3000" i="1" dirty="0" err="1">
                <a:latin typeface="Times" pitchFamily="18" charset="0"/>
                <a:cs typeface="Times New Roman" pitchFamily="18" charset="0"/>
              </a:rPr>
              <a:t>PriQueue</a:t>
            </a:r>
            <a:r>
              <a:rPr lang="en-US" sz="3000" dirty="0">
                <a:latin typeface="Times" pitchFamily="18" charset="0"/>
                <a:cs typeface="Times New Roman" pitchFamily="18" charset="0"/>
              </a:rPr>
              <a:t> class based on </a:t>
            </a:r>
            <a:r>
              <a:rPr lang="en-US" sz="3000" i="1" dirty="0">
                <a:latin typeface="Times" pitchFamily="18" charset="0"/>
                <a:cs typeface="Times New Roman" pitchFamily="18" charset="0"/>
              </a:rPr>
              <a:t>Queue</a:t>
            </a:r>
            <a:r>
              <a:rPr lang="en-US" sz="3000" dirty="0">
                <a:latin typeface="Times" pitchFamily="18" charset="0"/>
                <a:cs typeface="Times New Roman" pitchFamily="18" charset="0"/>
              </a:rPr>
              <a:t> class.</a:t>
            </a:r>
            <a:r>
              <a:rPr lang="en-US" sz="3000" dirty="0">
                <a:cs typeface="Times New Roman" pitchFamily="18" charset="0"/>
              </a:rPr>
              <a:t> </a:t>
            </a:r>
            <a:endParaRPr lang="en-GB" sz="3000" dirty="0">
              <a:cs typeface="Times New Roman" pitchFamily="18" charset="0"/>
            </a:endParaRPr>
          </a:p>
        </p:txBody>
      </p:sp>
      <p:sp>
        <p:nvSpPr>
          <p:cNvPr id="35843" name="Rectangle 3"/>
          <p:cNvSpPr>
            <a:spLocks noChangeArrowheads="1"/>
          </p:cNvSpPr>
          <p:nvPr/>
        </p:nvSpPr>
        <p:spPr bwMode="auto">
          <a:xfrm>
            <a:off x="565150" y="16192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Inheritance</a:t>
            </a:r>
          </a:p>
        </p:txBody>
      </p:sp>
    </p:spTree>
    <p:extLst>
      <p:ext uri="{BB962C8B-B14F-4D97-AF65-F5344CB8AC3E}">
        <p14:creationId xmlns:p14="http://schemas.microsoft.com/office/powerpoint/2010/main" val="2664566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671513" y="15240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Queue Class Definition</a:t>
            </a:r>
            <a:endParaRPr lang="en-US" sz="3400" b="1" dirty="0">
              <a:solidFill>
                <a:schemeClr val="accent2"/>
              </a:solidFill>
            </a:endParaRPr>
          </a:p>
        </p:txBody>
      </p:sp>
      <p:sp>
        <p:nvSpPr>
          <p:cNvPr id="5124" name="Rectangle 5"/>
          <p:cNvSpPr>
            <a:spLocks noChangeArrowheads="1"/>
          </p:cNvSpPr>
          <p:nvPr/>
        </p:nvSpPr>
        <p:spPr bwMode="auto">
          <a:xfrm>
            <a:off x="1425178" y="1066800"/>
            <a:ext cx="6288881" cy="526833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defTabSz="971550">
              <a:tabLst>
                <a:tab pos="457200" algn="l"/>
                <a:tab pos="1449388" algn="l"/>
              </a:tabLst>
            </a:pPr>
            <a:r>
              <a:rPr lang="en-US" dirty="0">
                <a:latin typeface="Arial" pitchFamily="34" charset="0"/>
                <a:cs typeface="Times New Roman" pitchFamily="18" charset="0"/>
              </a:rPr>
              <a:t>class </a:t>
            </a:r>
            <a:r>
              <a:rPr lang="en-US" b="1" dirty="0">
                <a:latin typeface="Arial" pitchFamily="34" charset="0"/>
              </a:rPr>
              <a:t>Queue</a:t>
            </a:r>
            <a:r>
              <a:rPr lang="en-US" dirty="0">
                <a:latin typeface="Arial" pitchFamily="34" charset="0"/>
              </a:rPr>
              <a:t> {	</a:t>
            </a:r>
          </a:p>
          <a:p>
            <a:pPr defTabSz="971550">
              <a:tabLst>
                <a:tab pos="457200" algn="l"/>
                <a:tab pos="1449388" algn="l"/>
              </a:tabLst>
            </a:pPr>
            <a:r>
              <a:rPr lang="en-US" dirty="0">
                <a:solidFill>
                  <a:srgbClr val="0033CC"/>
                </a:solidFill>
                <a:latin typeface="Arial" pitchFamily="34" charset="0"/>
              </a:rPr>
              <a:t>private</a:t>
            </a:r>
            <a:r>
              <a:rPr lang="en-US" dirty="0">
                <a:latin typeface="Arial" pitchFamily="34" charset="0"/>
              </a:rPr>
              <a:t>:	 // for this class only</a:t>
            </a:r>
          </a:p>
          <a:p>
            <a:pPr defTabSz="971550">
              <a:tabLst>
                <a:tab pos="457200" algn="l"/>
                <a:tab pos="1449388" algn="l"/>
              </a:tabLst>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queue_size</a:t>
            </a:r>
            <a:r>
              <a:rPr lang="en-US" dirty="0">
                <a:latin typeface="Arial" pitchFamily="34" charset="0"/>
              </a:rPr>
              <a:t>;</a:t>
            </a:r>
          </a:p>
          <a:p>
            <a:pPr defTabSz="971550">
              <a:tabLst>
                <a:tab pos="457200" algn="l"/>
                <a:tab pos="1449388" algn="l"/>
              </a:tabLst>
            </a:pPr>
            <a:r>
              <a:rPr lang="en-US" dirty="0">
                <a:solidFill>
                  <a:srgbClr val="0033CC"/>
                </a:solidFill>
                <a:latin typeface="Arial" pitchFamily="34" charset="0"/>
              </a:rPr>
              <a:t>protected</a:t>
            </a:r>
            <a:r>
              <a:rPr lang="en-US" dirty="0">
                <a:latin typeface="Arial" pitchFamily="34" charset="0"/>
              </a:rPr>
              <a:t>:	 // also for derived classes</a:t>
            </a:r>
          </a:p>
          <a:p>
            <a:pPr defTabSz="971550">
              <a:tabLst>
                <a:tab pos="457200" algn="l"/>
                <a:tab pos="1449388" algn="l"/>
              </a:tabLst>
            </a:pPr>
            <a:r>
              <a:rPr lang="en-US" dirty="0">
                <a:latin typeface="Arial" pitchFamily="34" charset="0"/>
              </a:rPr>
              <a:t>	</a:t>
            </a:r>
            <a:r>
              <a:rPr lang="en-US" dirty="0" err="1">
                <a:latin typeface="Arial" pitchFamily="34" charset="0"/>
              </a:rPr>
              <a:t>int</a:t>
            </a:r>
            <a:r>
              <a:rPr lang="en-US" dirty="0">
                <a:latin typeface="Arial" pitchFamily="34" charset="0"/>
              </a:rPr>
              <a:t> *buffer;	</a:t>
            </a:r>
          </a:p>
          <a:p>
            <a:pPr defTabSz="971550">
              <a:tabLst>
                <a:tab pos="457200" algn="l"/>
                <a:tab pos="1449388" algn="l"/>
              </a:tabLst>
            </a:pPr>
            <a:r>
              <a:rPr lang="en-US" dirty="0">
                <a:latin typeface="Arial" pitchFamily="34" charset="0"/>
              </a:rPr>
              <a:t>	</a:t>
            </a:r>
            <a:r>
              <a:rPr lang="en-US" dirty="0" err="1">
                <a:latin typeface="Arial" pitchFamily="34" charset="0"/>
              </a:rPr>
              <a:t>int</a:t>
            </a:r>
            <a:r>
              <a:rPr lang="en-US" dirty="0">
                <a:latin typeface="Arial" pitchFamily="34" charset="0"/>
              </a:rPr>
              <a:t> front;	</a:t>
            </a:r>
          </a:p>
          <a:p>
            <a:pPr defTabSz="971550">
              <a:tabLst>
                <a:tab pos="457200" algn="l"/>
                <a:tab pos="1449388" algn="l"/>
              </a:tabLst>
            </a:pPr>
            <a:r>
              <a:rPr lang="en-US" dirty="0">
                <a:latin typeface="Arial" pitchFamily="34" charset="0"/>
              </a:rPr>
              <a:t>	</a:t>
            </a:r>
            <a:r>
              <a:rPr lang="en-US" dirty="0" err="1">
                <a:latin typeface="Arial" pitchFamily="34" charset="0"/>
              </a:rPr>
              <a:t>int</a:t>
            </a:r>
            <a:r>
              <a:rPr lang="en-US" dirty="0">
                <a:latin typeface="Arial" pitchFamily="34" charset="0"/>
              </a:rPr>
              <a:t> rear; 	</a:t>
            </a:r>
          </a:p>
          <a:p>
            <a:pPr defTabSz="971550">
              <a:tabLst>
                <a:tab pos="457200" algn="l"/>
                <a:tab pos="1449388" algn="l"/>
              </a:tabLst>
            </a:pPr>
            <a:r>
              <a:rPr lang="en-US" dirty="0">
                <a:solidFill>
                  <a:srgbClr val="0033CC"/>
                </a:solidFill>
                <a:latin typeface="Arial" pitchFamily="34" charset="0"/>
              </a:rPr>
              <a:t>public</a:t>
            </a:r>
            <a:r>
              <a:rPr lang="en-US" dirty="0">
                <a:latin typeface="Arial" pitchFamily="34" charset="0"/>
              </a:rPr>
              <a:t>:	 // for all classes in the project</a:t>
            </a:r>
          </a:p>
          <a:p>
            <a:pPr>
              <a:tabLst>
                <a:tab pos="457200" algn="l"/>
                <a:tab pos="1449388" algn="l"/>
              </a:tabLst>
            </a:pPr>
            <a:r>
              <a:rPr lang="en-US" dirty="0">
                <a:solidFill>
                  <a:schemeClr val="accent2"/>
                </a:solidFill>
                <a:latin typeface="Arial" pitchFamily="34" charset="0"/>
              </a:rPr>
              <a:t>	</a:t>
            </a:r>
            <a:r>
              <a:rPr lang="en-US" dirty="0">
                <a:latin typeface="Arial" pitchFamily="34" charset="0"/>
              </a:rPr>
              <a:t>Queue(int n) { … } // constructor</a:t>
            </a:r>
          </a:p>
          <a:p>
            <a:pPr>
              <a:tabLst>
                <a:tab pos="457200" algn="l"/>
                <a:tab pos="1449388" algn="l"/>
              </a:tabLst>
            </a:pPr>
            <a:r>
              <a:rPr lang="en-US" dirty="0">
                <a:latin typeface="Arial" pitchFamily="34" charset="0"/>
              </a:rPr>
              <a:t>	</a:t>
            </a:r>
            <a:r>
              <a:rPr lang="en-US" dirty="0">
                <a:solidFill>
                  <a:srgbClr val="0033CC"/>
                </a:solidFill>
                <a:latin typeface="Arial" pitchFamily="34" charset="0"/>
              </a:rPr>
              <a:t>virtual</a:t>
            </a:r>
            <a:r>
              <a:rPr lang="en-US" dirty="0">
                <a:latin typeface="Arial" pitchFamily="34" charset="0"/>
              </a:rPr>
              <a:t> ~Queue(void) { … } // destructor, </a:t>
            </a:r>
          </a:p>
          <a:p>
            <a:pPr>
              <a:tabLst>
                <a:tab pos="457200" algn="l"/>
                <a:tab pos="1449388" algn="l"/>
              </a:tabLst>
            </a:pPr>
            <a:r>
              <a:rPr lang="en-US" dirty="0">
                <a:latin typeface="Arial" pitchFamily="34" charset="0"/>
              </a:rPr>
              <a:t>	void enqueue(</a:t>
            </a:r>
            <a:r>
              <a:rPr lang="en-US" dirty="0" err="1">
                <a:latin typeface="Arial" pitchFamily="34" charset="0"/>
              </a:rPr>
              <a:t>int</a:t>
            </a:r>
            <a:r>
              <a:rPr lang="en-US" dirty="0">
                <a:latin typeface="Arial" pitchFamily="34" charset="0"/>
              </a:rPr>
              <a:t> v) {...}</a:t>
            </a:r>
          </a:p>
          <a:p>
            <a:pPr defTabSz="971550">
              <a:tabLst>
                <a:tab pos="457200" algn="l"/>
                <a:tab pos="1449388" algn="l"/>
              </a:tabLst>
            </a:pPr>
            <a:r>
              <a:rPr lang="en-US" dirty="0">
                <a:latin typeface="Arial" pitchFamily="34" charset="0"/>
              </a:rPr>
              <a:t>	</a:t>
            </a:r>
            <a:r>
              <a:rPr lang="en-US" dirty="0" err="1">
                <a:latin typeface="Arial" pitchFamily="34" charset="0"/>
              </a:rPr>
              <a:t>int</a:t>
            </a:r>
            <a:r>
              <a:rPr lang="en-US" dirty="0">
                <a:latin typeface="Arial" pitchFamily="34" charset="0"/>
              </a:rPr>
              <a:t> dequeue(void){... </a:t>
            </a:r>
            <a:r>
              <a:rPr lang="en-US" dirty="0">
                <a:latin typeface="Arial" pitchFamily="34" charset="0"/>
                <a:cs typeface="Times New Roman" pitchFamily="18" charset="0"/>
              </a:rPr>
              <a:t>} </a:t>
            </a:r>
          </a:p>
          <a:p>
            <a:pPr defTabSz="971550">
              <a:tabLst>
                <a:tab pos="457200" algn="l"/>
                <a:tab pos="1449388" algn="l"/>
              </a:tabLst>
            </a:pPr>
            <a:r>
              <a:rPr lang="en-US" dirty="0">
                <a:latin typeface="Arial" pitchFamily="34" charset="0"/>
              </a:rPr>
              <a:t>	bool compact(void);</a:t>
            </a:r>
            <a:endParaRPr lang="en-US" dirty="0">
              <a:latin typeface="Arial" pitchFamily="34" charset="0"/>
              <a:cs typeface="Times New Roman" pitchFamily="18" charset="0"/>
            </a:endParaRPr>
          </a:p>
          <a:p>
            <a:pPr defTabSz="971550">
              <a:tabLst>
                <a:tab pos="457200" algn="l"/>
                <a:tab pos="1449388" algn="l"/>
              </a:tabLst>
            </a:pPr>
            <a:r>
              <a:rPr lang="en-US" dirty="0">
                <a:latin typeface="Arial" pitchFamily="34" charset="0"/>
                <a:cs typeface="Times New Roman" pitchFamily="18" charset="0"/>
              </a:rPr>
              <a:t>}</a:t>
            </a:r>
          </a:p>
        </p:txBody>
      </p:sp>
      <p:sp>
        <p:nvSpPr>
          <p:cNvPr id="2" name="Rounded Rectangular Callout 1"/>
          <p:cNvSpPr/>
          <p:nvPr/>
        </p:nvSpPr>
        <p:spPr bwMode="auto">
          <a:xfrm>
            <a:off x="53578" y="4419600"/>
            <a:ext cx="1470422" cy="1143000"/>
          </a:xfrm>
          <a:prstGeom prst="wedgeRoundRectCallout">
            <a:avLst>
              <a:gd name="adj1" fmla="val 79257"/>
              <a:gd name="adj2" fmla="val -32972"/>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tabLst>
                <a:tab pos="457200" algn="l"/>
                <a:tab pos="1449388" algn="l"/>
              </a:tabLst>
            </a:pPr>
            <a:r>
              <a:rPr lang="en-US" sz="1800" dirty="0">
                <a:latin typeface="Arial" panose="020B0604020202020204" pitchFamily="34" charset="0"/>
                <a:cs typeface="Arial" panose="020B0604020202020204" pitchFamily="34" charset="0"/>
              </a:rPr>
              <a:t>virtual</a:t>
            </a:r>
            <a:r>
              <a:rPr lang="en-US" sz="2000" dirty="0">
                <a:latin typeface="+mn-lt"/>
              </a:rPr>
              <a:t> for overriding/redefining</a:t>
            </a:r>
          </a:p>
        </p:txBody>
      </p:sp>
    </p:spTree>
    <p:extLst>
      <p:ext uri="{BB962C8B-B14F-4D97-AF65-F5344CB8AC3E}">
        <p14:creationId xmlns:p14="http://schemas.microsoft.com/office/powerpoint/2010/main" val="149907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565151" y="887413"/>
            <a:ext cx="8426450" cy="578540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06400" indent="-406400" defTabSz="966788">
              <a:lnSpc>
                <a:spcPct val="110000"/>
              </a:lnSpc>
              <a:tabLst>
                <a:tab pos="914400" algn="l"/>
                <a:tab pos="2971800" algn="l"/>
              </a:tabLst>
            </a:pPr>
            <a:r>
              <a:rPr lang="en-US" sz="2800" dirty="0">
                <a:latin typeface="Arial" pitchFamily="34" charset="0"/>
                <a:cs typeface="Times New Roman" pitchFamily="18" charset="0"/>
              </a:rPr>
              <a:t>class </a:t>
            </a:r>
            <a:r>
              <a:rPr lang="en-US" sz="2800" dirty="0" err="1">
                <a:latin typeface="Arial" pitchFamily="34" charset="0"/>
                <a:cs typeface="Times New Roman" pitchFamily="18" charset="0"/>
              </a:rPr>
              <a:t>PriQueue</a:t>
            </a:r>
            <a:r>
              <a:rPr lang="en-US" sz="2800" dirty="0">
                <a:latin typeface="Arial" pitchFamily="34" charset="0"/>
                <a:cs typeface="Times New Roman" pitchFamily="18" charset="0"/>
              </a:rPr>
              <a:t> </a:t>
            </a:r>
            <a:r>
              <a:rPr lang="en-US" sz="2800" dirty="0">
                <a:solidFill>
                  <a:schemeClr val="accent2"/>
                </a:solidFill>
                <a:latin typeface="Arial" pitchFamily="34" charset="0"/>
                <a:cs typeface="Times New Roman" pitchFamily="18" charset="0"/>
              </a:rPr>
              <a:t>: </a:t>
            </a:r>
            <a:r>
              <a:rPr lang="en-US" sz="2800" dirty="0">
                <a:latin typeface="Arial" pitchFamily="34" charset="0"/>
                <a:cs typeface="Times New Roman" pitchFamily="18" charset="0"/>
              </a:rPr>
              <a:t>public</a:t>
            </a:r>
            <a:r>
              <a:rPr lang="en-US" sz="2800" dirty="0">
                <a:solidFill>
                  <a:schemeClr val="accent2"/>
                </a:solidFill>
                <a:latin typeface="Arial" pitchFamily="34" charset="0"/>
                <a:cs typeface="Times New Roman" pitchFamily="18" charset="0"/>
              </a:rPr>
              <a:t> Queue</a:t>
            </a:r>
            <a:r>
              <a:rPr lang="en-US" sz="2800" dirty="0">
                <a:latin typeface="Arial" pitchFamily="34" charset="0"/>
                <a:cs typeface="Times New Roman" pitchFamily="18" charset="0"/>
              </a:rPr>
              <a:t> {</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public:</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a:t>
            </a:r>
            <a:r>
              <a:rPr lang="en-US" sz="2800" dirty="0" err="1">
                <a:solidFill>
                  <a:srgbClr val="0033CC"/>
                </a:solidFill>
                <a:latin typeface="Arial" pitchFamily="34" charset="0"/>
                <a:cs typeface="Times New Roman" pitchFamily="18" charset="0"/>
              </a:rPr>
              <a:t>PriQueue</a:t>
            </a:r>
            <a:r>
              <a:rPr lang="en-US" sz="2800" dirty="0">
                <a:solidFill>
                  <a:srgbClr val="0033CC"/>
                </a:solidFill>
                <a:latin typeface="Arial" pitchFamily="34" charset="0"/>
                <a:cs typeface="Times New Roman" pitchFamily="18" charset="0"/>
              </a:rPr>
              <a:t>(</a:t>
            </a:r>
            <a:r>
              <a:rPr lang="en-US" sz="2800" dirty="0" err="1">
                <a:solidFill>
                  <a:srgbClr val="0033CC"/>
                </a:solidFill>
                <a:latin typeface="Arial" pitchFamily="34" charset="0"/>
                <a:cs typeface="Times New Roman" pitchFamily="18" charset="0"/>
              </a:rPr>
              <a:t>int</a:t>
            </a:r>
            <a:r>
              <a:rPr lang="en-US" sz="2800" dirty="0">
                <a:solidFill>
                  <a:srgbClr val="0033CC"/>
                </a:solidFill>
                <a:latin typeface="Arial" pitchFamily="34" charset="0"/>
                <a:cs typeface="Times New Roman" pitchFamily="18" charset="0"/>
              </a:rPr>
              <a:t> n)</a:t>
            </a:r>
            <a:r>
              <a:rPr lang="en-US" sz="2800" dirty="0">
                <a:latin typeface="Arial" pitchFamily="34" charset="0"/>
                <a:cs typeface="Times New Roman" pitchFamily="18" charset="0"/>
              </a:rPr>
              <a:t> : Queue(n) { }; // in-class</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 constructor just calls constructor Queue(n);</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	</a:t>
            </a:r>
            <a:r>
              <a:rPr lang="en-US" sz="2800" dirty="0">
                <a:solidFill>
                  <a:srgbClr val="0033CC"/>
                </a:solidFill>
                <a:latin typeface="Arial" pitchFamily="34" charset="0"/>
              </a:rPr>
              <a:t>~</a:t>
            </a:r>
            <a:r>
              <a:rPr lang="en-US" sz="2800" dirty="0" err="1">
                <a:solidFill>
                  <a:srgbClr val="0033CC"/>
                </a:solidFill>
                <a:latin typeface="Arial" pitchFamily="34" charset="0"/>
              </a:rPr>
              <a:t>PriQueue</a:t>
            </a:r>
            <a:r>
              <a:rPr lang="en-US" sz="2800" dirty="0">
                <a:solidFill>
                  <a:srgbClr val="0033CC"/>
                </a:solidFill>
                <a:latin typeface="Arial" pitchFamily="34" charset="0"/>
              </a:rPr>
              <a:t>() </a:t>
            </a:r>
            <a:r>
              <a:rPr lang="en-US" sz="2800" dirty="0">
                <a:latin typeface="Arial" pitchFamily="34" charset="0"/>
              </a:rPr>
              <a:t>{ 	// base class destructor may not 		// be called here or inherited. </a:t>
            </a:r>
          </a:p>
          <a:p>
            <a:pPr marL="406400" indent="-406400" defTabSz="966788">
              <a:lnSpc>
                <a:spcPct val="110000"/>
              </a:lnSpc>
              <a:tabLst>
                <a:tab pos="914400" algn="l"/>
                <a:tab pos="2971800" algn="l"/>
              </a:tabLst>
            </a:pPr>
            <a:r>
              <a:rPr lang="en-US" sz="2800" dirty="0">
                <a:latin typeface="Arial" pitchFamily="34" charset="0"/>
              </a:rPr>
              <a:t>			// We must explicitly repeat code.</a:t>
            </a:r>
          </a:p>
          <a:p>
            <a:pPr marL="406400" indent="-406400" defTabSz="966788">
              <a:lnSpc>
                <a:spcPct val="110000"/>
              </a:lnSpc>
              <a:tabLst>
                <a:tab pos="914400" algn="l"/>
                <a:tab pos="2971800" algn="l"/>
              </a:tabLst>
            </a:pPr>
            <a:r>
              <a:rPr lang="en-US" sz="2800" dirty="0">
                <a:latin typeface="Arial" pitchFamily="34" charset="0"/>
              </a:rPr>
              <a:t>		delete buffer; </a:t>
            </a:r>
          </a:p>
          <a:p>
            <a:pPr marL="406400" indent="-406400" defTabSz="966788">
              <a:lnSpc>
                <a:spcPct val="110000"/>
              </a:lnSpc>
              <a:tabLst>
                <a:tab pos="914400" algn="l"/>
                <a:tab pos="2971800" algn="l"/>
              </a:tabLst>
            </a:pPr>
            <a:r>
              <a:rPr lang="en-US" dirty="0"/>
              <a:t>		</a:t>
            </a:r>
            <a:r>
              <a:rPr lang="en-US" sz="2800" dirty="0">
                <a:latin typeface="Arial" pitchFamily="34" charset="0"/>
              </a:rPr>
              <a:t>buffer = NULL;</a:t>
            </a:r>
          </a:p>
          <a:p>
            <a:pPr marL="406400" indent="-406400" defTabSz="966788">
              <a:lnSpc>
                <a:spcPct val="110000"/>
              </a:lnSpc>
              <a:tabLst>
                <a:tab pos="914400" algn="l"/>
                <a:tab pos="2971800" algn="l"/>
              </a:tabLst>
            </a:pPr>
            <a:r>
              <a:rPr lang="en-US" sz="2800" dirty="0">
                <a:latin typeface="Arial" pitchFamily="34" charset="0"/>
              </a:rPr>
              <a:t>	}; 	</a:t>
            </a:r>
          </a:p>
          <a:p>
            <a:pPr marL="406400" indent="-406400" defTabSz="966788">
              <a:lnSpc>
                <a:spcPct val="110000"/>
              </a:lnSpc>
              <a:tabLst>
                <a:tab pos="914400" algn="l"/>
                <a:tab pos="2971800" algn="l"/>
              </a:tabLst>
            </a:pPr>
            <a:r>
              <a:rPr lang="en-US" sz="2800" dirty="0">
                <a:latin typeface="Arial" pitchFamily="34" charset="0"/>
              </a:rPr>
              <a:t>	</a:t>
            </a:r>
            <a:r>
              <a:rPr lang="en-US" sz="2800" dirty="0" err="1">
                <a:solidFill>
                  <a:srgbClr val="0033CC"/>
                </a:solidFill>
                <a:latin typeface="Arial" pitchFamily="34" charset="0"/>
              </a:rPr>
              <a:t>int</a:t>
            </a:r>
            <a:r>
              <a:rPr lang="en-US" sz="2800" dirty="0">
                <a:solidFill>
                  <a:srgbClr val="0033CC"/>
                </a:solidFill>
                <a:latin typeface="Arial" pitchFamily="34" charset="0"/>
              </a:rPr>
              <a:t> </a:t>
            </a:r>
            <a:r>
              <a:rPr lang="en-US" sz="2800" dirty="0" err="1">
                <a:solidFill>
                  <a:srgbClr val="0033CC"/>
                </a:solidFill>
                <a:latin typeface="Arial" pitchFamily="34" charset="0"/>
              </a:rPr>
              <a:t>getMax</a:t>
            </a:r>
            <a:r>
              <a:rPr lang="en-US" sz="2800" dirty="0">
                <a:solidFill>
                  <a:srgbClr val="0033CC"/>
                </a:solidFill>
                <a:latin typeface="Arial" pitchFamily="34" charset="0"/>
              </a:rPr>
              <a:t>(void);   </a:t>
            </a:r>
            <a:r>
              <a:rPr lang="en-US" sz="2800" dirty="0">
                <a:solidFill>
                  <a:srgbClr val="00B0F0"/>
                </a:solidFill>
                <a:latin typeface="Arial" pitchFamily="34" charset="0"/>
              </a:rPr>
              <a:t>// new function, out-class</a:t>
            </a:r>
          </a:p>
          <a:p>
            <a:pPr marL="406400" indent="-406400" defTabSz="966788">
              <a:lnSpc>
                <a:spcPct val="110000"/>
              </a:lnSpc>
              <a:tabLst>
                <a:tab pos="914400" algn="l"/>
                <a:tab pos="2971800" algn="l"/>
              </a:tabLst>
            </a:pPr>
            <a:r>
              <a:rPr lang="en-US" sz="2800" dirty="0">
                <a:latin typeface="Arial" pitchFamily="34" charset="0"/>
                <a:cs typeface="Times New Roman" pitchFamily="18" charset="0"/>
              </a:rPr>
              <a:t>};</a:t>
            </a:r>
          </a:p>
        </p:txBody>
      </p:sp>
      <p:sp>
        <p:nvSpPr>
          <p:cNvPr id="36867" name="Rectangle 3"/>
          <p:cNvSpPr>
            <a:spLocks noChangeArrowheads="1"/>
          </p:cNvSpPr>
          <p:nvPr/>
        </p:nvSpPr>
        <p:spPr bwMode="auto">
          <a:xfrm>
            <a:off x="565150" y="16192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Example</a:t>
            </a:r>
          </a:p>
        </p:txBody>
      </p:sp>
    </p:spTree>
    <p:extLst>
      <p:ext uri="{BB962C8B-B14F-4D97-AF65-F5344CB8AC3E}">
        <p14:creationId xmlns:p14="http://schemas.microsoft.com/office/powerpoint/2010/main" val="2333052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644525" y="844550"/>
            <a:ext cx="8347075" cy="60071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tabLst>
                <a:tab pos="457200" algn="l"/>
                <a:tab pos="914400" algn="l"/>
                <a:tab pos="1371600" algn="l"/>
                <a:tab pos="1828800" algn="l"/>
              </a:tabLst>
            </a:pPr>
            <a:r>
              <a:rPr lang="en-US" dirty="0" err="1">
                <a:latin typeface="Arial" pitchFamily="34" charset="0"/>
              </a:rPr>
              <a:t>int</a:t>
            </a:r>
            <a:r>
              <a:rPr lang="en-US" dirty="0">
                <a:latin typeface="Arial" pitchFamily="34" charset="0"/>
              </a:rPr>
              <a:t> </a:t>
            </a:r>
            <a:r>
              <a:rPr lang="en-US" dirty="0" err="1">
                <a:latin typeface="Arial" pitchFamily="34" charset="0"/>
              </a:rPr>
              <a:t>PriQueue</a:t>
            </a:r>
            <a:r>
              <a:rPr lang="en-US" dirty="0">
                <a:latin typeface="Arial" pitchFamily="34" charset="0"/>
              </a:rPr>
              <a:t>::</a:t>
            </a:r>
            <a:r>
              <a:rPr lang="en-US" dirty="0" err="1">
                <a:solidFill>
                  <a:srgbClr val="0033CC"/>
                </a:solidFill>
                <a:latin typeface="Arial" pitchFamily="34" charset="0"/>
              </a:rPr>
              <a:t>getMax</a:t>
            </a:r>
            <a:r>
              <a:rPr lang="en-US" dirty="0">
                <a:solidFill>
                  <a:srgbClr val="0033CC"/>
                </a:solidFill>
                <a:latin typeface="Arial" pitchFamily="34" charset="0"/>
              </a:rPr>
              <a:t>(void)</a:t>
            </a:r>
            <a:r>
              <a:rPr lang="en-US" dirty="0">
                <a:latin typeface="Arial" pitchFamily="34" charset="0"/>
              </a:rPr>
              <a:t> { </a:t>
            </a:r>
            <a:r>
              <a:rPr lang="en-US" dirty="0">
                <a:solidFill>
                  <a:srgbClr val="00B0F0"/>
                </a:solidFill>
                <a:latin typeface="Arial" pitchFamily="34" charset="0"/>
              </a:rPr>
              <a:t>// get and remove max value</a:t>
            </a:r>
          </a:p>
          <a:p>
            <a:pPr defTabSz="966788">
              <a:tabLst>
                <a:tab pos="457200" algn="l"/>
                <a:tab pos="914400" algn="l"/>
                <a:tab pos="1371600" algn="l"/>
                <a:tab pos="1828800" algn="l"/>
              </a:tabLst>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i</a:t>
            </a:r>
            <a:r>
              <a:rPr lang="en-US" dirty="0">
                <a:latin typeface="Arial" pitchFamily="34" charset="0"/>
              </a:rPr>
              <a:t>, max, </a:t>
            </a:r>
            <a:r>
              <a:rPr lang="en-US" dirty="0" err="1">
                <a:latin typeface="Arial" pitchFamily="34" charset="0"/>
              </a:rPr>
              <a:t>imax</a:t>
            </a:r>
            <a:r>
              <a:rPr lang="en-US" dirty="0">
                <a:latin typeface="Arial" pitchFamily="34" charset="0"/>
              </a:rPr>
              <a:t>;</a:t>
            </a:r>
          </a:p>
          <a:p>
            <a:pPr defTabSz="966788">
              <a:tabLst>
                <a:tab pos="457200" algn="l"/>
                <a:tab pos="914400" algn="l"/>
                <a:tab pos="1371600" algn="l"/>
                <a:tab pos="1828800" algn="l"/>
              </a:tabLst>
            </a:pPr>
            <a:r>
              <a:rPr lang="en-US" dirty="0">
                <a:latin typeface="Arial" pitchFamily="34" charset="0"/>
              </a:rPr>
              <a:t>	if (front &lt; rear) {		</a:t>
            </a:r>
            <a:r>
              <a:rPr lang="en-US" dirty="0">
                <a:solidFill>
                  <a:srgbClr val="00B0F0"/>
                </a:solidFill>
                <a:latin typeface="Arial" pitchFamily="34" charset="0"/>
              </a:rPr>
              <a:t>// search the max value</a:t>
            </a:r>
          </a:p>
          <a:p>
            <a:pPr defTabSz="966788">
              <a:tabLst>
                <a:tab pos="457200" algn="l"/>
                <a:tab pos="914400" algn="l"/>
                <a:tab pos="1371600" algn="l"/>
                <a:tab pos="1828800" algn="l"/>
              </a:tabLst>
            </a:pPr>
            <a:r>
              <a:rPr lang="en-US" dirty="0">
                <a:latin typeface="Arial" pitchFamily="34" charset="0"/>
              </a:rPr>
              <a:t>		max = buffer[front];</a:t>
            </a:r>
          </a:p>
          <a:p>
            <a:pPr defTabSz="966788">
              <a:tabLst>
                <a:tab pos="457200" algn="l"/>
                <a:tab pos="914400" algn="l"/>
                <a:tab pos="1371600" algn="l"/>
                <a:tab pos="1828800" algn="l"/>
              </a:tabLst>
            </a:pPr>
            <a:r>
              <a:rPr lang="en-US" dirty="0">
                <a:latin typeface="Arial" pitchFamily="34" charset="0"/>
              </a:rPr>
              <a:t>		</a:t>
            </a:r>
            <a:r>
              <a:rPr lang="en-US" dirty="0" err="1">
                <a:latin typeface="Arial" pitchFamily="34" charset="0"/>
              </a:rPr>
              <a:t>imax</a:t>
            </a:r>
            <a:r>
              <a:rPr lang="en-US" dirty="0">
                <a:latin typeface="Arial" pitchFamily="34" charset="0"/>
              </a:rPr>
              <a:t> = front;   // </a:t>
            </a:r>
            <a:r>
              <a:rPr lang="en-US" dirty="0" err="1">
                <a:latin typeface="Arial" pitchFamily="34" charset="0"/>
              </a:rPr>
              <a:t>imax</a:t>
            </a:r>
            <a:r>
              <a:rPr lang="en-US" dirty="0">
                <a:latin typeface="Arial" pitchFamily="34" charset="0"/>
              </a:rPr>
              <a:t> holds the index of current max</a:t>
            </a:r>
          </a:p>
          <a:p>
            <a:pPr defTabSz="966788">
              <a:tabLst>
                <a:tab pos="457200" algn="l"/>
                <a:tab pos="914400" algn="l"/>
                <a:tab pos="1371600" algn="l"/>
                <a:tab pos="1828800" algn="l"/>
              </a:tabLst>
            </a:pPr>
            <a:r>
              <a:rPr lang="en-US" dirty="0">
                <a:latin typeface="Arial" pitchFamily="34" charset="0"/>
              </a:rPr>
              <a:t>		for (</a:t>
            </a:r>
            <a:r>
              <a:rPr lang="en-US" dirty="0" err="1">
                <a:latin typeface="Arial" pitchFamily="34" charset="0"/>
              </a:rPr>
              <a:t>i</a:t>
            </a:r>
            <a:r>
              <a:rPr lang="en-US" dirty="0">
                <a:latin typeface="Arial" pitchFamily="34" charset="0"/>
              </a:rPr>
              <a:t> = front; </a:t>
            </a:r>
            <a:r>
              <a:rPr lang="en-US" dirty="0" err="1">
                <a:latin typeface="Arial" pitchFamily="34" charset="0"/>
              </a:rPr>
              <a:t>i</a:t>
            </a:r>
            <a:r>
              <a:rPr lang="en-US" dirty="0">
                <a:latin typeface="Arial" pitchFamily="34" charset="0"/>
              </a:rPr>
              <a:t> &lt; rear; </a:t>
            </a:r>
            <a:r>
              <a:rPr lang="en-US" dirty="0" err="1">
                <a:latin typeface="Arial" pitchFamily="34" charset="0"/>
              </a:rPr>
              <a:t>i</a:t>
            </a: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if (max &lt; buffer[</a:t>
            </a:r>
            <a:r>
              <a:rPr lang="en-US" dirty="0" err="1">
                <a:latin typeface="Arial" pitchFamily="34" charset="0"/>
              </a:rPr>
              <a:t>i</a:t>
            </a:r>
            <a:r>
              <a:rPr lang="en-US" dirty="0">
                <a:latin typeface="Arial" pitchFamily="34" charset="0"/>
              </a:rPr>
              <a:t>]) { max = buffer[</a:t>
            </a:r>
            <a:r>
              <a:rPr lang="en-US" dirty="0" err="1">
                <a:latin typeface="Arial" pitchFamily="34" charset="0"/>
              </a:rPr>
              <a:t>i</a:t>
            </a:r>
            <a:r>
              <a:rPr lang="en-US" dirty="0">
                <a:latin typeface="Arial" pitchFamily="34" charset="0"/>
              </a:rPr>
              <a:t>]; </a:t>
            </a:r>
            <a:r>
              <a:rPr lang="en-US" dirty="0" err="1">
                <a:latin typeface="Arial" pitchFamily="34" charset="0"/>
              </a:rPr>
              <a:t>imax</a:t>
            </a:r>
            <a:r>
              <a:rPr lang="en-US" dirty="0">
                <a:latin typeface="Arial" pitchFamily="34" charset="0"/>
              </a:rPr>
              <a:t> = </a:t>
            </a:r>
            <a:r>
              <a:rPr lang="en-US" dirty="0" err="1">
                <a:latin typeface="Arial" pitchFamily="34" charset="0"/>
              </a:rPr>
              <a:t>i</a:t>
            </a: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for (</a:t>
            </a:r>
            <a:r>
              <a:rPr lang="en-US" dirty="0" err="1">
                <a:latin typeface="Arial" pitchFamily="34" charset="0"/>
              </a:rPr>
              <a:t>i</a:t>
            </a:r>
            <a:r>
              <a:rPr lang="en-US" dirty="0">
                <a:latin typeface="Arial" pitchFamily="34" charset="0"/>
              </a:rPr>
              <a:t> = </a:t>
            </a:r>
            <a:r>
              <a:rPr lang="en-US" dirty="0" err="1">
                <a:latin typeface="Arial" pitchFamily="34" charset="0"/>
              </a:rPr>
              <a:t>imax</a:t>
            </a:r>
            <a:r>
              <a:rPr lang="en-US" dirty="0">
                <a:latin typeface="Arial" pitchFamily="34" charset="0"/>
              </a:rPr>
              <a:t>; </a:t>
            </a:r>
            <a:r>
              <a:rPr lang="en-US" dirty="0" err="1">
                <a:latin typeface="Arial" pitchFamily="34" charset="0"/>
              </a:rPr>
              <a:t>i</a:t>
            </a:r>
            <a:r>
              <a:rPr lang="en-US" dirty="0">
                <a:latin typeface="Arial" pitchFamily="34" charset="0"/>
              </a:rPr>
              <a:t> &lt; rear-1; </a:t>
            </a:r>
            <a:r>
              <a:rPr lang="en-US" dirty="0" err="1">
                <a:latin typeface="Arial" pitchFamily="34" charset="0"/>
              </a:rPr>
              <a:t>i</a:t>
            </a:r>
            <a:r>
              <a:rPr lang="en-US" dirty="0">
                <a:latin typeface="Arial" pitchFamily="34" charset="0"/>
              </a:rPr>
              <a:t>++)</a:t>
            </a:r>
          </a:p>
          <a:p>
            <a:pPr defTabSz="966788">
              <a:tabLst>
                <a:tab pos="457200" algn="l"/>
                <a:tab pos="914400" algn="l"/>
                <a:tab pos="1371600" algn="l"/>
                <a:tab pos="1828800" algn="l"/>
              </a:tabLst>
            </a:pPr>
            <a:r>
              <a:rPr lang="en-US" dirty="0">
                <a:latin typeface="Arial" pitchFamily="34" charset="0"/>
              </a:rPr>
              <a:t>			buffer[</a:t>
            </a:r>
            <a:r>
              <a:rPr lang="en-US" dirty="0" err="1">
                <a:latin typeface="Arial" pitchFamily="34" charset="0"/>
              </a:rPr>
              <a:t>i</a:t>
            </a:r>
            <a:r>
              <a:rPr lang="en-US" dirty="0">
                <a:latin typeface="Arial" pitchFamily="34" charset="0"/>
              </a:rPr>
              <a:t>]=buffer[i+1];   </a:t>
            </a:r>
            <a:r>
              <a:rPr lang="en-US" dirty="0">
                <a:solidFill>
                  <a:srgbClr val="00B0F0"/>
                </a:solidFill>
                <a:latin typeface="Arial" pitchFamily="34" charset="0"/>
              </a:rPr>
              <a:t>// remove the max value</a:t>
            </a:r>
          </a:p>
          <a:p>
            <a:pPr defTabSz="966788">
              <a:tabLst>
                <a:tab pos="457200" algn="l"/>
                <a:tab pos="914400" algn="l"/>
                <a:tab pos="1371600" algn="l"/>
                <a:tab pos="1828800" algn="l"/>
              </a:tabLst>
            </a:pPr>
            <a:r>
              <a:rPr lang="en-US" dirty="0">
                <a:latin typeface="Arial" pitchFamily="34" charset="0"/>
              </a:rPr>
              <a:t>		rear = rear - 1;</a:t>
            </a:r>
          </a:p>
          <a:p>
            <a:pPr defTabSz="966788">
              <a:tabLst>
                <a:tab pos="457200" algn="l"/>
                <a:tab pos="914400" algn="l"/>
                <a:tab pos="1371600" algn="l"/>
                <a:tab pos="1828800" algn="l"/>
              </a:tabLst>
            </a:pPr>
            <a:r>
              <a:rPr lang="en-US" dirty="0">
                <a:latin typeface="Arial" pitchFamily="34" charset="0"/>
              </a:rPr>
              <a:t>		return max;</a:t>
            </a:r>
          </a:p>
          <a:p>
            <a:pPr defTabSz="966788">
              <a:tabLst>
                <a:tab pos="457200" algn="l"/>
                <a:tab pos="914400" algn="l"/>
                <a:tab pos="1371600" algn="l"/>
                <a:tab pos="1828800" algn="l"/>
              </a:tabLst>
            </a:pP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else {</a:t>
            </a:r>
          </a:p>
          <a:p>
            <a:pPr defTabSz="966788">
              <a:tabLst>
                <a:tab pos="457200" algn="l"/>
                <a:tab pos="914400" algn="l"/>
                <a:tab pos="1371600" algn="l"/>
                <a:tab pos="1828800" algn="l"/>
              </a:tabLst>
            </a:pPr>
            <a:r>
              <a:rPr lang="en-US" dirty="0">
                <a:latin typeface="Arial" pitchFamily="34" charset="0"/>
              </a:rPr>
              <a:t>		cout&lt;&lt; "Error: Queue empty"&lt;&lt;</a:t>
            </a:r>
            <a:r>
              <a:rPr lang="en-US" dirty="0" err="1">
                <a:latin typeface="Arial" pitchFamily="34" charset="0"/>
              </a:rPr>
              <a:t>endl</a:t>
            </a:r>
            <a:r>
              <a:rPr lang="en-US" dirty="0">
                <a:latin typeface="Arial" pitchFamily="34" charset="0"/>
              </a:rPr>
              <a:t>; return -1;</a:t>
            </a:r>
          </a:p>
          <a:p>
            <a:pPr defTabSz="966788">
              <a:tabLst>
                <a:tab pos="457200" algn="l"/>
                <a:tab pos="914400" algn="l"/>
                <a:tab pos="1371600" algn="l"/>
                <a:tab pos="1828800" algn="l"/>
              </a:tabLst>
            </a:pPr>
            <a:r>
              <a:rPr lang="en-US" dirty="0">
                <a:latin typeface="Arial" pitchFamily="34" charset="0"/>
              </a:rPr>
              <a:t>	}</a:t>
            </a:r>
          </a:p>
          <a:p>
            <a:pPr defTabSz="966788">
              <a:tabLst>
                <a:tab pos="457200" algn="l"/>
                <a:tab pos="914400" algn="l"/>
                <a:tab pos="1371600" algn="l"/>
                <a:tab pos="1828800" algn="l"/>
              </a:tabLst>
            </a:pPr>
            <a:r>
              <a:rPr lang="en-US" dirty="0">
                <a:latin typeface="Arial" pitchFamily="34" charset="0"/>
              </a:rPr>
              <a:t>} </a:t>
            </a:r>
          </a:p>
        </p:txBody>
      </p:sp>
      <p:sp>
        <p:nvSpPr>
          <p:cNvPr id="37891" name="Rectangle 5"/>
          <p:cNvSpPr>
            <a:spLocks noChangeArrowheads="1"/>
          </p:cNvSpPr>
          <p:nvPr/>
        </p:nvSpPr>
        <p:spPr bwMode="auto">
          <a:xfrm>
            <a:off x="565150" y="76200"/>
            <a:ext cx="8062913" cy="457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000" b="1" dirty="0">
                <a:solidFill>
                  <a:schemeClr val="accent2"/>
                </a:solidFill>
                <a:cs typeface="Times New Roman" pitchFamily="18" charset="0"/>
              </a:rPr>
              <a:t>Define the New Member Function</a:t>
            </a:r>
          </a:p>
        </p:txBody>
      </p:sp>
      <p:sp>
        <p:nvSpPr>
          <p:cNvPr id="24" name="Text Box 62"/>
          <p:cNvSpPr txBox="1">
            <a:spLocks noChangeArrowheads="1"/>
          </p:cNvSpPr>
          <p:nvPr/>
        </p:nvSpPr>
        <p:spPr bwMode="auto">
          <a:xfrm>
            <a:off x="7639050" y="5320507"/>
            <a:ext cx="1504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err="1"/>
              <a:t>queue_size</a:t>
            </a:r>
            <a:r>
              <a:rPr lang="en-US" sz="1800" dirty="0"/>
              <a:t> - 1</a:t>
            </a:r>
          </a:p>
        </p:txBody>
      </p:sp>
      <p:sp>
        <p:nvSpPr>
          <p:cNvPr id="10" name="Rectangle 42"/>
          <p:cNvSpPr>
            <a:spLocks noChangeArrowheads="1"/>
          </p:cNvSpPr>
          <p:nvPr/>
        </p:nvSpPr>
        <p:spPr bwMode="auto">
          <a:xfrm>
            <a:off x="3894137"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43"/>
          <p:cNvSpPr>
            <a:spLocks noChangeArrowheads="1"/>
          </p:cNvSpPr>
          <p:nvPr/>
        </p:nvSpPr>
        <p:spPr bwMode="auto">
          <a:xfrm>
            <a:off x="4303712"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44"/>
          <p:cNvSpPr>
            <a:spLocks noChangeArrowheads="1"/>
          </p:cNvSpPr>
          <p:nvPr/>
        </p:nvSpPr>
        <p:spPr bwMode="auto">
          <a:xfrm>
            <a:off x="4713287" y="4881562"/>
            <a:ext cx="411163" cy="55382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45"/>
          <p:cNvSpPr>
            <a:spLocks noChangeArrowheads="1"/>
          </p:cNvSpPr>
          <p:nvPr/>
        </p:nvSpPr>
        <p:spPr bwMode="auto">
          <a:xfrm>
            <a:off x="5124450" y="4881563"/>
            <a:ext cx="409575" cy="553825"/>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46"/>
          <p:cNvSpPr>
            <a:spLocks noChangeArrowheads="1"/>
          </p:cNvSpPr>
          <p:nvPr/>
        </p:nvSpPr>
        <p:spPr bwMode="auto">
          <a:xfrm>
            <a:off x="5534025" y="4881563"/>
            <a:ext cx="409575" cy="546100"/>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400" dirty="0"/>
          </a:p>
        </p:txBody>
      </p:sp>
      <p:sp>
        <p:nvSpPr>
          <p:cNvPr id="15" name="Rectangle 47"/>
          <p:cNvSpPr>
            <a:spLocks noChangeArrowheads="1"/>
          </p:cNvSpPr>
          <p:nvPr/>
        </p:nvSpPr>
        <p:spPr bwMode="auto">
          <a:xfrm>
            <a:off x="5943600" y="4881562"/>
            <a:ext cx="409575" cy="541338"/>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6" name="Rectangle 48"/>
          <p:cNvSpPr>
            <a:spLocks noChangeArrowheads="1"/>
          </p:cNvSpPr>
          <p:nvPr/>
        </p:nvSpPr>
        <p:spPr bwMode="auto">
          <a:xfrm>
            <a:off x="6353175"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49"/>
          <p:cNvSpPr>
            <a:spLocks noChangeArrowheads="1"/>
          </p:cNvSpPr>
          <p:nvPr/>
        </p:nvSpPr>
        <p:spPr bwMode="auto">
          <a:xfrm>
            <a:off x="6762750"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50"/>
          <p:cNvSpPr>
            <a:spLocks noChangeShapeType="1"/>
          </p:cNvSpPr>
          <p:nvPr/>
        </p:nvSpPr>
        <p:spPr bwMode="auto">
          <a:xfrm flipH="1">
            <a:off x="4876800" y="4622007"/>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52"/>
          <p:cNvSpPr txBox="1">
            <a:spLocks noChangeArrowheads="1"/>
          </p:cNvSpPr>
          <p:nvPr/>
        </p:nvSpPr>
        <p:spPr bwMode="auto">
          <a:xfrm>
            <a:off x="4572000" y="4343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dirty="0"/>
              <a:t>front</a:t>
            </a:r>
          </a:p>
        </p:txBody>
      </p:sp>
      <p:sp>
        <p:nvSpPr>
          <p:cNvPr id="21" name="Rectangle 59"/>
          <p:cNvSpPr>
            <a:spLocks noChangeArrowheads="1"/>
          </p:cNvSpPr>
          <p:nvPr/>
        </p:nvSpPr>
        <p:spPr bwMode="auto">
          <a:xfrm>
            <a:off x="7883525"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60"/>
          <p:cNvSpPr>
            <a:spLocks noChangeArrowheads="1"/>
          </p:cNvSpPr>
          <p:nvPr/>
        </p:nvSpPr>
        <p:spPr bwMode="auto">
          <a:xfrm>
            <a:off x="8293100" y="4881563"/>
            <a:ext cx="409575" cy="54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61"/>
          <p:cNvSpPr txBox="1">
            <a:spLocks noChangeArrowheads="1"/>
          </p:cNvSpPr>
          <p:nvPr/>
        </p:nvSpPr>
        <p:spPr bwMode="auto">
          <a:xfrm>
            <a:off x="7172325" y="4884738"/>
            <a:ext cx="469900" cy="258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60000"/>
              </a:lnSpc>
            </a:pPr>
            <a:r>
              <a:rPr lang="en-US" sz="1800"/>
              <a:t>. . .</a:t>
            </a:r>
          </a:p>
        </p:txBody>
      </p:sp>
      <p:sp>
        <p:nvSpPr>
          <p:cNvPr id="25" name="Line 63"/>
          <p:cNvSpPr>
            <a:spLocks noChangeShapeType="1"/>
          </p:cNvSpPr>
          <p:nvPr/>
        </p:nvSpPr>
        <p:spPr bwMode="auto">
          <a:xfrm>
            <a:off x="7053262" y="4881563"/>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64"/>
          <p:cNvSpPr>
            <a:spLocks noChangeShapeType="1"/>
          </p:cNvSpPr>
          <p:nvPr/>
        </p:nvSpPr>
        <p:spPr bwMode="auto">
          <a:xfrm>
            <a:off x="7053262" y="5427663"/>
            <a:ext cx="9556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 name="Group 1"/>
          <p:cNvGrpSpPr/>
          <p:nvPr/>
        </p:nvGrpSpPr>
        <p:grpSpPr>
          <a:xfrm>
            <a:off x="6203950" y="4343400"/>
            <a:ext cx="577850" cy="507207"/>
            <a:chOff x="6203950" y="4343400"/>
            <a:chExt cx="577850" cy="507207"/>
          </a:xfrm>
        </p:grpSpPr>
        <p:sp>
          <p:nvSpPr>
            <p:cNvPr id="20" name="Text Box 53"/>
            <p:cNvSpPr txBox="1">
              <a:spLocks noChangeArrowheads="1"/>
            </p:cNvSpPr>
            <p:nvPr/>
          </p:nvSpPr>
          <p:spPr bwMode="auto">
            <a:xfrm>
              <a:off x="6203950" y="4343400"/>
              <a:ext cx="577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i="1" dirty="0"/>
                <a:t>rear</a:t>
              </a:r>
            </a:p>
          </p:txBody>
        </p:sp>
        <p:sp>
          <p:nvSpPr>
            <p:cNvPr id="27" name="Line 65"/>
            <p:cNvSpPr>
              <a:spLocks noChangeShapeType="1"/>
            </p:cNvSpPr>
            <p:nvPr/>
          </p:nvSpPr>
          <p:spPr bwMode="auto">
            <a:xfrm flipH="1">
              <a:off x="6508750" y="4622007"/>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8" name="Group 102"/>
          <p:cNvGrpSpPr>
            <a:grpSpLocks/>
          </p:cNvGrpSpPr>
          <p:nvPr/>
        </p:nvGrpSpPr>
        <p:grpSpPr bwMode="auto">
          <a:xfrm>
            <a:off x="3886200" y="5413375"/>
            <a:ext cx="3194050" cy="377825"/>
            <a:chOff x="1392" y="2352"/>
            <a:chExt cx="2012" cy="238"/>
          </a:xfrm>
        </p:grpSpPr>
        <p:sp>
          <p:nvSpPr>
            <p:cNvPr id="31" name="Text Box 93"/>
            <p:cNvSpPr txBox="1">
              <a:spLocks noChangeArrowheads="1"/>
            </p:cNvSpPr>
            <p:nvPr/>
          </p:nvSpPr>
          <p:spPr bwMode="auto">
            <a:xfrm>
              <a:off x="1392" y="2352"/>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0</a:t>
              </a:r>
            </a:p>
          </p:txBody>
        </p:sp>
        <p:sp>
          <p:nvSpPr>
            <p:cNvPr id="32" name="Text Box 94"/>
            <p:cNvSpPr txBox="1">
              <a:spLocks noChangeArrowheads="1"/>
            </p:cNvSpPr>
            <p:nvPr/>
          </p:nvSpPr>
          <p:spPr bwMode="auto">
            <a:xfrm>
              <a:off x="1632" y="2353"/>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1</a:t>
              </a:r>
            </a:p>
          </p:txBody>
        </p:sp>
        <p:sp>
          <p:nvSpPr>
            <p:cNvPr id="33" name="Text Box 95"/>
            <p:cNvSpPr txBox="1">
              <a:spLocks noChangeArrowheads="1"/>
            </p:cNvSpPr>
            <p:nvPr/>
          </p:nvSpPr>
          <p:spPr bwMode="auto">
            <a:xfrm>
              <a:off x="1924" y="2354"/>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2</a:t>
              </a:r>
            </a:p>
          </p:txBody>
        </p:sp>
        <p:sp>
          <p:nvSpPr>
            <p:cNvPr id="34" name="Text Box 96"/>
            <p:cNvSpPr txBox="1">
              <a:spLocks noChangeArrowheads="1"/>
            </p:cNvSpPr>
            <p:nvPr/>
          </p:nvSpPr>
          <p:spPr bwMode="auto">
            <a:xfrm>
              <a:off x="2212" y="2355"/>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3</a:t>
              </a:r>
            </a:p>
          </p:txBody>
        </p:sp>
        <p:sp>
          <p:nvSpPr>
            <p:cNvPr id="35" name="Text Box 97"/>
            <p:cNvSpPr txBox="1">
              <a:spLocks noChangeArrowheads="1"/>
            </p:cNvSpPr>
            <p:nvPr/>
          </p:nvSpPr>
          <p:spPr bwMode="auto">
            <a:xfrm>
              <a:off x="2452" y="2356"/>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4</a:t>
              </a:r>
            </a:p>
          </p:txBody>
        </p:sp>
        <p:sp>
          <p:nvSpPr>
            <p:cNvPr id="36" name="Text Box 98"/>
            <p:cNvSpPr txBox="1">
              <a:spLocks noChangeArrowheads="1"/>
            </p:cNvSpPr>
            <p:nvPr/>
          </p:nvSpPr>
          <p:spPr bwMode="auto">
            <a:xfrm>
              <a:off x="2740" y="2357"/>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5</a:t>
              </a:r>
            </a:p>
          </p:txBody>
        </p:sp>
        <p:sp>
          <p:nvSpPr>
            <p:cNvPr id="37" name="Text Box 99"/>
            <p:cNvSpPr txBox="1">
              <a:spLocks noChangeArrowheads="1"/>
            </p:cNvSpPr>
            <p:nvPr/>
          </p:nvSpPr>
          <p:spPr bwMode="auto">
            <a:xfrm>
              <a:off x="2928" y="2358"/>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6</a:t>
              </a:r>
            </a:p>
          </p:txBody>
        </p:sp>
        <p:sp>
          <p:nvSpPr>
            <p:cNvPr id="38" name="Text Box 100"/>
            <p:cNvSpPr txBox="1">
              <a:spLocks noChangeArrowheads="1"/>
            </p:cNvSpPr>
            <p:nvPr/>
          </p:nvSpPr>
          <p:spPr bwMode="auto">
            <a:xfrm>
              <a:off x="3216" y="2359"/>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a:t>7</a:t>
              </a:r>
            </a:p>
          </p:txBody>
        </p:sp>
      </p:grpSp>
      <p:sp>
        <p:nvSpPr>
          <p:cNvPr id="39" name="Rectangle 46"/>
          <p:cNvSpPr>
            <a:spLocks noChangeArrowheads="1"/>
          </p:cNvSpPr>
          <p:nvPr/>
        </p:nvSpPr>
        <p:spPr bwMode="auto">
          <a:xfrm>
            <a:off x="5534025" y="4885425"/>
            <a:ext cx="409575" cy="549963"/>
          </a:xfrm>
          <a:prstGeom prst="rect">
            <a:avLst/>
          </a:prstGeom>
          <a:solidFill>
            <a:schemeClr val="accent1">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dirty="0"/>
              <a:t>max</a:t>
            </a:r>
          </a:p>
        </p:txBody>
      </p:sp>
      <p:sp>
        <p:nvSpPr>
          <p:cNvPr id="40" name="Rectangle 47"/>
          <p:cNvSpPr>
            <a:spLocks noChangeArrowheads="1"/>
          </p:cNvSpPr>
          <p:nvPr/>
        </p:nvSpPr>
        <p:spPr bwMode="auto">
          <a:xfrm>
            <a:off x="5943600" y="4885423"/>
            <a:ext cx="409575" cy="549964"/>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8441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16667E-6 -1.26735E-6 L -0.56093 -0.00647 " pathEditMode="relative" rAng="0" ptsTypes="AA">
                                      <p:cBhvr>
                                        <p:cTn id="6" dur="2000" fill="hold"/>
                                        <p:tgtEl>
                                          <p:spTgt spid="39"/>
                                        </p:tgtEl>
                                        <p:attrNameLst>
                                          <p:attrName>ppt_x</p:attrName>
                                          <p:attrName>ppt_y</p:attrName>
                                        </p:attrNameLst>
                                      </p:cBhvr>
                                      <p:rCtr x="-28056" y="-324"/>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0" nodeType="clickEffect">
                                  <p:stCondLst>
                                    <p:cond delay="0"/>
                                  </p:stCondLst>
                                  <p:childTnLst>
                                    <p:animMotion origin="layout" path="M 0.00261 -0.00463 L -0.04479 3.38575E-6 " pathEditMode="relative" rAng="0" ptsTypes="AA">
                                      <p:cBhvr>
                                        <p:cTn id="10" dur="2000" fill="hold"/>
                                        <p:tgtEl>
                                          <p:spTgt spid="40"/>
                                        </p:tgtEl>
                                        <p:attrNameLst>
                                          <p:attrName>ppt_x</p:attrName>
                                          <p:attrName>ppt_y</p:attrName>
                                        </p:attrNameLst>
                                      </p:cBhvr>
                                      <p:rCtr x="-2378" y="23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5.55556E-7 0.0037 L -0.0434 -2.31267E-7 " pathEditMode="relative" rAng="0" ptsTypes="AA">
                                      <p:cBhvr>
                                        <p:cTn id="14" dur="2000" fill="hold"/>
                                        <p:tgtEl>
                                          <p:spTgt spid="2"/>
                                        </p:tgtEl>
                                        <p:attrNameLst>
                                          <p:attrName>ppt_x</p:attrName>
                                          <p:attrName>ppt_y</p:attrName>
                                        </p:attrNameLst>
                                      </p:cBhvr>
                                      <p:rCtr x="-2170"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219200" y="666335"/>
            <a:ext cx="7162800" cy="619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366713" indent="-366713" defTabSz="966788">
              <a:lnSpc>
                <a:spcPct val="110000"/>
              </a:lnSpc>
              <a:buFont typeface="Wingdings" pitchFamily="2" charset="2"/>
              <a:buChar char="§"/>
            </a:pPr>
            <a:r>
              <a:rPr lang="en-US" dirty="0">
                <a:solidFill>
                  <a:schemeClr val="bg1">
                    <a:lumMod val="65000"/>
                  </a:schemeClr>
                </a:solidFill>
                <a:cs typeface="Times New Roman" pitchFamily="18" charset="0"/>
              </a:rPr>
              <a:t>Principles and features of object orientation</a:t>
            </a:r>
            <a:endParaRPr lang="en-GB" dirty="0">
              <a:solidFill>
                <a:schemeClr val="bg1">
                  <a:lumMod val="65000"/>
                </a:schemeClr>
              </a:solidFill>
              <a:cs typeface="Times New Roman" pitchFamily="18" charset="0"/>
            </a:endParaRPr>
          </a:p>
          <a:p>
            <a:pPr marL="366713" indent="-366713" defTabSz="966788">
              <a:lnSpc>
                <a:spcPct val="110000"/>
              </a:lnSpc>
              <a:buFont typeface="Wingdings" pitchFamily="2" charset="2"/>
              <a:buChar char="§"/>
            </a:pPr>
            <a:r>
              <a:rPr lang="en-GB" dirty="0">
                <a:solidFill>
                  <a:schemeClr val="bg1">
                    <a:lumMod val="65000"/>
                  </a:schemeClr>
                </a:solidFill>
                <a:cs typeface="Times New Roman" pitchFamily="18" charset="0"/>
              </a:rPr>
              <a:t>Class composition and definition</a:t>
            </a:r>
          </a:p>
          <a:p>
            <a:pPr marL="844550" lvl="1" indent="-357188" defTabSz="966788">
              <a:lnSpc>
                <a:spcPct val="110000"/>
              </a:lnSpc>
              <a:buFontTx/>
              <a:buChar char="•"/>
            </a:pPr>
            <a:r>
              <a:rPr lang="en-GB" dirty="0">
                <a:solidFill>
                  <a:schemeClr val="bg1">
                    <a:lumMod val="65000"/>
                  </a:schemeClr>
                </a:solidFill>
                <a:cs typeface="Times New Roman" pitchFamily="18" charset="0"/>
              </a:rPr>
              <a:t>information hiding: public, protected and private </a:t>
            </a:r>
          </a:p>
          <a:p>
            <a:pPr marL="366713" indent="-366713" defTabSz="966788">
              <a:lnSpc>
                <a:spcPct val="110000"/>
              </a:lnSpc>
              <a:buFont typeface="Wingdings" pitchFamily="2" charset="2"/>
              <a:buChar char="§"/>
            </a:pPr>
            <a:r>
              <a:rPr lang="en-US" dirty="0">
                <a:solidFill>
                  <a:schemeClr val="bg1">
                    <a:lumMod val="65000"/>
                  </a:schemeClr>
                </a:solidFill>
                <a:cs typeface="Times New Roman" pitchFamily="18" charset="0"/>
              </a:rPr>
              <a:t>Scope Resolution Operator </a:t>
            </a:r>
          </a:p>
          <a:p>
            <a:pPr marL="844550" lvl="1" indent="-357188" defTabSz="966788">
              <a:lnSpc>
                <a:spcPct val="110000"/>
              </a:lnSpc>
              <a:buFontTx/>
              <a:buChar char="•"/>
            </a:pPr>
            <a:r>
              <a:rPr lang="en-GB" dirty="0">
                <a:solidFill>
                  <a:schemeClr val="bg1">
                    <a:lumMod val="65000"/>
                  </a:schemeClr>
                </a:solidFill>
                <a:cs typeface="Times New Roman" pitchFamily="18" charset="0"/>
              </a:rPr>
              <a:t>Queue class example and time class example</a:t>
            </a:r>
          </a:p>
          <a:p>
            <a:pPr marL="366713" indent="-366713" defTabSz="966788">
              <a:lnSpc>
                <a:spcPct val="110000"/>
              </a:lnSpc>
              <a:buFont typeface="Wingdings" pitchFamily="2" charset="2"/>
              <a:buChar char="§"/>
            </a:pPr>
            <a:r>
              <a:rPr lang="en-GB" dirty="0">
                <a:solidFill>
                  <a:schemeClr val="bg1">
                    <a:lumMod val="65000"/>
                  </a:schemeClr>
                </a:solidFill>
                <a:cs typeface="Times New Roman" pitchFamily="18" charset="0"/>
              </a:rPr>
              <a:t>Memory management (static, stack, and heap)</a:t>
            </a:r>
          </a:p>
          <a:p>
            <a:pPr marL="366713" indent="-366713" defTabSz="966788">
              <a:lnSpc>
                <a:spcPct val="110000"/>
              </a:lnSpc>
              <a:buFont typeface="Wingdings" pitchFamily="2" charset="2"/>
              <a:buChar char="§"/>
            </a:pPr>
            <a:r>
              <a:rPr lang="en-GB" dirty="0">
                <a:solidFill>
                  <a:srgbClr val="0033CC"/>
                </a:solidFill>
                <a:cs typeface="Times New Roman" pitchFamily="18" charset="0"/>
              </a:rPr>
              <a:t>Garbage collection, constructor, destructor</a:t>
            </a:r>
          </a:p>
          <a:p>
            <a:pPr marL="366713" indent="-366713" defTabSz="966788">
              <a:lnSpc>
                <a:spcPct val="110000"/>
              </a:lnSpc>
              <a:buFont typeface="Wingdings" pitchFamily="2" charset="2"/>
              <a:buChar char="§"/>
            </a:pPr>
            <a:r>
              <a:rPr lang="en-GB" dirty="0">
                <a:solidFill>
                  <a:srgbClr val="0033CC"/>
                </a:solidFill>
                <a:cs typeface="Times New Roman" pitchFamily="18" charset="0"/>
              </a:rPr>
              <a:t>Inheritance</a:t>
            </a:r>
            <a:r>
              <a:rPr lang="en-GB" dirty="0">
                <a:cs typeface="Times New Roman" pitchFamily="18" charset="0"/>
              </a:rPr>
              <a:t>, </a:t>
            </a:r>
            <a:r>
              <a:rPr lang="en-GB" dirty="0">
                <a:solidFill>
                  <a:srgbClr val="0033CC"/>
                </a:solidFill>
                <a:cs typeface="Times New Roman" pitchFamily="18" charset="0"/>
              </a:rPr>
              <a:t>hierarchy</a:t>
            </a:r>
            <a:r>
              <a:rPr lang="en-GB" dirty="0">
                <a:cs typeface="Times New Roman" pitchFamily="18" charset="0"/>
              </a:rPr>
              <a:t>, and multiple inheritance</a:t>
            </a:r>
          </a:p>
          <a:p>
            <a:pPr marL="844550" lvl="1" indent="-357188" defTabSz="966788">
              <a:lnSpc>
                <a:spcPct val="110000"/>
              </a:lnSpc>
              <a:buFontTx/>
              <a:buChar char="•"/>
            </a:pPr>
            <a:r>
              <a:rPr lang="en-GB" dirty="0">
                <a:cs typeface="Times New Roman" pitchFamily="18" charset="0"/>
              </a:rPr>
              <a:t>Derived </a:t>
            </a:r>
            <a:r>
              <a:rPr lang="en-GB" dirty="0" err="1">
                <a:cs typeface="Times New Roman" pitchFamily="18" charset="0"/>
              </a:rPr>
              <a:t>PriQueue</a:t>
            </a:r>
            <a:r>
              <a:rPr lang="en-GB" dirty="0">
                <a:cs typeface="Times New Roman" pitchFamily="18" charset="0"/>
              </a:rPr>
              <a:t> class from a Queue class</a:t>
            </a:r>
          </a:p>
          <a:p>
            <a:pPr marL="366713" indent="-366713" defTabSz="966788">
              <a:lnSpc>
                <a:spcPct val="110000"/>
              </a:lnSpc>
              <a:buFont typeface="Wingdings" pitchFamily="2" charset="2"/>
              <a:buChar char="§"/>
            </a:pPr>
            <a:r>
              <a:rPr lang="en-GB" dirty="0">
                <a:cs typeface="Times New Roman" pitchFamily="18" charset="0"/>
              </a:rPr>
              <a:t>Polymorphism</a:t>
            </a:r>
          </a:p>
          <a:p>
            <a:pPr marL="844550" lvl="1" indent="-357188" defTabSz="966788">
              <a:lnSpc>
                <a:spcPct val="110000"/>
              </a:lnSpc>
              <a:buFontTx/>
              <a:buChar char="•"/>
            </a:pPr>
            <a:r>
              <a:rPr lang="en-GB" dirty="0">
                <a:cs typeface="Times New Roman" pitchFamily="18" charset="0"/>
              </a:rPr>
              <a:t>Publication and Personnel examples</a:t>
            </a:r>
          </a:p>
          <a:p>
            <a:pPr marL="366713" indent="-366713" defTabSz="966788">
              <a:lnSpc>
                <a:spcPct val="110000"/>
              </a:lnSpc>
              <a:buFont typeface="Wingdings" pitchFamily="2" charset="2"/>
              <a:buChar char="§"/>
            </a:pPr>
            <a:r>
              <a:rPr lang="en-GB" dirty="0">
                <a:cs typeface="Times New Roman" pitchFamily="18" charset="0"/>
              </a:rPr>
              <a:t>Inheritance vs. Containment</a:t>
            </a:r>
          </a:p>
          <a:p>
            <a:pPr marL="366713" indent="-366713" defTabSz="966788">
              <a:lnSpc>
                <a:spcPct val="110000"/>
              </a:lnSpc>
              <a:buFont typeface="Wingdings" pitchFamily="2" charset="2"/>
              <a:buChar char="§"/>
            </a:pPr>
            <a:r>
              <a:rPr lang="en-GB" dirty="0">
                <a:cs typeface="Times New Roman" pitchFamily="18" charset="0"/>
              </a:rPr>
              <a:t>File operations</a:t>
            </a:r>
          </a:p>
          <a:p>
            <a:pPr marL="366713" indent="-366713" defTabSz="966788">
              <a:lnSpc>
                <a:spcPct val="110000"/>
              </a:lnSpc>
              <a:buFont typeface="Wingdings" pitchFamily="2" charset="2"/>
              <a:buChar char="§"/>
            </a:pPr>
            <a:r>
              <a:rPr lang="en-GB" dirty="0">
                <a:cs typeface="Times New Roman" pitchFamily="18" charset="0"/>
              </a:rPr>
              <a:t>Exception handling</a:t>
            </a:r>
          </a:p>
          <a:p>
            <a:pPr marL="366713" indent="-366713" defTabSz="966788">
              <a:lnSpc>
                <a:spcPct val="110000"/>
              </a:lnSpc>
              <a:buFont typeface="Wingdings" pitchFamily="2" charset="2"/>
              <a:buChar char="§"/>
            </a:pPr>
            <a:r>
              <a:rPr lang="en-GB" dirty="0">
                <a:cs typeface="Times New Roman" pitchFamily="18" charset="0"/>
              </a:rPr>
              <a:t>Summary</a:t>
            </a:r>
          </a:p>
        </p:txBody>
      </p:sp>
      <p:sp>
        <p:nvSpPr>
          <p:cNvPr id="3075" name="Rectangle 3"/>
          <p:cNvSpPr>
            <a:spLocks noChangeArrowheads="1"/>
          </p:cNvSpPr>
          <p:nvPr/>
        </p:nvSpPr>
        <p:spPr bwMode="auto">
          <a:xfrm>
            <a:off x="671513" y="7620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Chapter Outline</a:t>
            </a:r>
            <a:endParaRPr lang="en-US" sz="3400" b="1" dirty="0">
              <a:solidFill>
                <a:schemeClr val="accent2"/>
              </a:solidFill>
            </a:endParaRPr>
          </a:p>
        </p:txBody>
      </p:sp>
      <p:sp>
        <p:nvSpPr>
          <p:cNvPr id="2" name="Right Arrow 1"/>
          <p:cNvSpPr/>
          <p:nvPr/>
        </p:nvSpPr>
        <p:spPr bwMode="auto">
          <a:xfrm>
            <a:off x="754902" y="3103562"/>
            <a:ext cx="395287"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5005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8178">
                                            <p:txEl>
                                              <p:pRg st="1" end="1"/>
                                            </p:txEl>
                                          </p:spTgt>
                                        </p:tgtEl>
                                        <p:attrNameLst>
                                          <p:attrName>style.visibility</p:attrName>
                                        </p:attrNameLst>
                                      </p:cBhvr>
                                      <p:to>
                                        <p:strVal val="visible"/>
                                      </p:to>
                                    </p:set>
                                    <p:animEffect transition="in" filter="wipe(up)">
                                      <p:cBhvr>
                                        <p:cTn id="7" dur="500"/>
                                        <p:tgtEl>
                                          <p:spTgt spid="178178">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78178">
                                            <p:txEl>
                                              <p:pRg st="2" end="2"/>
                                            </p:txEl>
                                          </p:spTgt>
                                        </p:tgtEl>
                                        <p:attrNameLst>
                                          <p:attrName>style.visibility</p:attrName>
                                        </p:attrNameLst>
                                      </p:cBhvr>
                                      <p:to>
                                        <p:strVal val="visible"/>
                                      </p:to>
                                    </p:set>
                                    <p:animEffect transition="in" filter="wipe(up)">
                                      <p:cBhvr>
                                        <p:cTn id="10" dur="500"/>
                                        <p:tgtEl>
                                          <p:spTgt spid="178178">
                                            <p:txEl>
                                              <p:pRg st="2" end="2"/>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78178">
                                            <p:txEl>
                                              <p:pRg st="3" end="3"/>
                                            </p:txEl>
                                          </p:spTgt>
                                        </p:tgtEl>
                                        <p:attrNameLst>
                                          <p:attrName>style.visibility</p:attrName>
                                        </p:attrNameLst>
                                      </p:cBhvr>
                                      <p:to>
                                        <p:strVal val="visible"/>
                                      </p:to>
                                    </p:set>
                                    <p:animEffect transition="in" filter="wipe(up)">
                                      <p:cBhvr>
                                        <p:cTn id="14" dur="500"/>
                                        <p:tgtEl>
                                          <p:spTgt spid="178178">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8178">
                                            <p:txEl>
                                              <p:pRg st="4" end="4"/>
                                            </p:txEl>
                                          </p:spTgt>
                                        </p:tgtEl>
                                        <p:attrNameLst>
                                          <p:attrName>style.visibility</p:attrName>
                                        </p:attrNameLst>
                                      </p:cBhvr>
                                      <p:to>
                                        <p:strVal val="visible"/>
                                      </p:to>
                                    </p:set>
                                    <p:animEffect transition="in" filter="wipe(up)">
                                      <p:cBhvr>
                                        <p:cTn id="17" dur="500"/>
                                        <p:tgtEl>
                                          <p:spTgt spid="178178">
                                            <p:txEl>
                                              <p:pRg st="4" end="4"/>
                                            </p:txEl>
                                          </p:spTgt>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78178">
                                            <p:txEl>
                                              <p:pRg st="5" end="5"/>
                                            </p:txEl>
                                          </p:spTgt>
                                        </p:tgtEl>
                                        <p:attrNameLst>
                                          <p:attrName>style.visibility</p:attrName>
                                        </p:attrNameLst>
                                      </p:cBhvr>
                                      <p:to>
                                        <p:strVal val="visible"/>
                                      </p:to>
                                    </p:set>
                                    <p:animEffect transition="in" filter="wipe(up)">
                                      <p:cBhvr>
                                        <p:cTn id="21" dur="500"/>
                                        <p:tgtEl>
                                          <p:spTgt spid="178178">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78178">
                                            <p:txEl>
                                              <p:pRg st="6" end="6"/>
                                            </p:txEl>
                                          </p:spTgt>
                                        </p:tgtEl>
                                        <p:attrNameLst>
                                          <p:attrName>style.visibility</p:attrName>
                                        </p:attrNameLst>
                                      </p:cBhvr>
                                      <p:to>
                                        <p:strVal val="visible"/>
                                      </p:to>
                                    </p:set>
                                    <p:animEffect transition="in" filter="wipe(up)">
                                      <p:cBhvr>
                                        <p:cTn id="24" dur="500"/>
                                        <p:tgtEl>
                                          <p:spTgt spid="178178">
                                            <p:txEl>
                                              <p:pRg st="6" end="6"/>
                                            </p:txEl>
                                          </p:spTgt>
                                        </p:tgtEl>
                                      </p:cBhvr>
                                    </p:animEffect>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178178">
                                            <p:txEl>
                                              <p:pRg st="7" end="7"/>
                                            </p:txEl>
                                          </p:spTgt>
                                        </p:tgtEl>
                                        <p:attrNameLst>
                                          <p:attrName>style.visibility</p:attrName>
                                        </p:attrNameLst>
                                      </p:cBhvr>
                                      <p:to>
                                        <p:strVal val="visible"/>
                                      </p:to>
                                    </p:set>
                                    <p:animEffect transition="in" filter="wipe(up)">
                                      <p:cBhvr>
                                        <p:cTn id="33" dur="500"/>
                                        <p:tgtEl>
                                          <p:spTgt spid="178178">
                                            <p:txEl>
                                              <p:pRg st="7" end="7"/>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178178">
                                            <p:txEl>
                                              <p:pRg st="8" end="8"/>
                                            </p:txEl>
                                          </p:spTgt>
                                        </p:tgtEl>
                                        <p:attrNameLst>
                                          <p:attrName>style.visibility</p:attrName>
                                        </p:attrNameLst>
                                      </p:cBhvr>
                                      <p:to>
                                        <p:strVal val="visible"/>
                                      </p:to>
                                    </p:set>
                                    <p:animEffect transition="in" filter="wipe(up)">
                                      <p:cBhvr>
                                        <p:cTn id="36" dur="500"/>
                                        <p:tgtEl>
                                          <p:spTgt spid="178178">
                                            <p:txEl>
                                              <p:pRg st="8" end="8"/>
                                            </p:txEl>
                                          </p:spTgt>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178178">
                                            <p:txEl>
                                              <p:pRg st="9" end="9"/>
                                            </p:txEl>
                                          </p:spTgt>
                                        </p:tgtEl>
                                        <p:attrNameLst>
                                          <p:attrName>style.visibility</p:attrName>
                                        </p:attrNameLst>
                                      </p:cBhvr>
                                      <p:to>
                                        <p:strVal val="visible"/>
                                      </p:to>
                                    </p:set>
                                    <p:animEffect transition="in" filter="wipe(up)">
                                      <p:cBhvr>
                                        <p:cTn id="40" dur="500"/>
                                        <p:tgtEl>
                                          <p:spTgt spid="178178">
                                            <p:txEl>
                                              <p:pRg st="9" end="9"/>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178178">
                                            <p:txEl>
                                              <p:pRg st="10" end="10"/>
                                            </p:txEl>
                                          </p:spTgt>
                                        </p:tgtEl>
                                        <p:attrNameLst>
                                          <p:attrName>style.visibility</p:attrName>
                                        </p:attrNameLst>
                                      </p:cBhvr>
                                      <p:to>
                                        <p:strVal val="visible"/>
                                      </p:to>
                                    </p:set>
                                    <p:animEffect transition="in" filter="wipe(up)">
                                      <p:cBhvr>
                                        <p:cTn id="43" dur="500"/>
                                        <p:tgtEl>
                                          <p:spTgt spid="178178">
                                            <p:txEl>
                                              <p:pRg st="10" end="10"/>
                                            </p:txEl>
                                          </p:spTgt>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178178">
                                            <p:txEl>
                                              <p:pRg st="11" end="11"/>
                                            </p:txEl>
                                          </p:spTgt>
                                        </p:tgtEl>
                                        <p:attrNameLst>
                                          <p:attrName>style.visibility</p:attrName>
                                        </p:attrNameLst>
                                      </p:cBhvr>
                                      <p:to>
                                        <p:strVal val="visible"/>
                                      </p:to>
                                    </p:set>
                                    <p:animEffect transition="in" filter="wipe(left)">
                                      <p:cBhvr>
                                        <p:cTn id="47" dur="500"/>
                                        <p:tgtEl>
                                          <p:spTgt spid="178178">
                                            <p:txEl>
                                              <p:pRg st="11" end="11"/>
                                            </p:txEl>
                                          </p:spTgt>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178178">
                                            <p:txEl>
                                              <p:pRg st="12" end="12"/>
                                            </p:txEl>
                                          </p:spTgt>
                                        </p:tgtEl>
                                        <p:attrNameLst>
                                          <p:attrName>style.visibility</p:attrName>
                                        </p:attrNameLst>
                                      </p:cBhvr>
                                      <p:to>
                                        <p:strVal val="visible"/>
                                      </p:to>
                                    </p:set>
                                    <p:animEffect transition="in" filter="wipe(left)">
                                      <p:cBhvr>
                                        <p:cTn id="51" dur="500"/>
                                        <p:tgtEl>
                                          <p:spTgt spid="178178">
                                            <p:txEl>
                                              <p:pRg st="12" end="12"/>
                                            </p:txEl>
                                          </p:spTgt>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178178">
                                            <p:txEl>
                                              <p:pRg st="13" end="13"/>
                                            </p:txEl>
                                          </p:spTgt>
                                        </p:tgtEl>
                                        <p:attrNameLst>
                                          <p:attrName>style.visibility</p:attrName>
                                        </p:attrNameLst>
                                      </p:cBhvr>
                                      <p:to>
                                        <p:strVal val="visible"/>
                                      </p:to>
                                    </p:set>
                                    <p:animEffect transition="in" filter="wipe(left)">
                                      <p:cBhvr>
                                        <p:cTn id="55" dur="500"/>
                                        <p:tgtEl>
                                          <p:spTgt spid="178178">
                                            <p:txEl>
                                              <p:pRg st="13" end="13"/>
                                            </p:txEl>
                                          </p:spTgt>
                                        </p:tgtEl>
                                      </p:cBhvr>
                                    </p:animEffect>
                                  </p:childTnLst>
                                </p:cTn>
                              </p:par>
                            </p:childTnLst>
                          </p:cTn>
                        </p:par>
                        <p:par>
                          <p:cTn id="56" fill="hold">
                            <p:stCondLst>
                              <p:cond delay="4500"/>
                            </p:stCondLst>
                            <p:childTnLst>
                              <p:par>
                                <p:cTn id="57" presetID="22" presetClass="entr" presetSubtype="8" fill="hold" nodeType="afterEffect">
                                  <p:stCondLst>
                                    <p:cond delay="0"/>
                                  </p:stCondLst>
                                  <p:childTnLst>
                                    <p:set>
                                      <p:cBhvr>
                                        <p:cTn id="58" dur="1" fill="hold">
                                          <p:stCondLst>
                                            <p:cond delay="0"/>
                                          </p:stCondLst>
                                        </p:cTn>
                                        <p:tgtEl>
                                          <p:spTgt spid="178178">
                                            <p:txEl>
                                              <p:pRg st="14" end="14"/>
                                            </p:txEl>
                                          </p:spTgt>
                                        </p:tgtEl>
                                        <p:attrNameLst>
                                          <p:attrName>style.visibility</p:attrName>
                                        </p:attrNameLst>
                                      </p:cBhvr>
                                      <p:to>
                                        <p:strVal val="visible"/>
                                      </p:to>
                                    </p:set>
                                    <p:animEffect transition="in" filter="wipe(left)">
                                      <p:cBhvr>
                                        <p:cTn id="59" dur="500"/>
                                        <p:tgtEl>
                                          <p:spTgt spid="17817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565150" y="0"/>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Inheritance Example (contd.)</a:t>
            </a:r>
          </a:p>
        </p:txBody>
      </p:sp>
      <p:sp>
        <p:nvSpPr>
          <p:cNvPr id="38915" name="Rectangle 2"/>
          <p:cNvSpPr>
            <a:spLocks noChangeArrowheads="1"/>
          </p:cNvSpPr>
          <p:nvPr/>
        </p:nvSpPr>
        <p:spPr bwMode="auto">
          <a:xfrm>
            <a:off x="2500313" y="781050"/>
            <a:ext cx="6208712" cy="275687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60000"/>
              </a:lnSpc>
            </a:pPr>
            <a:r>
              <a:rPr lang="en-US" dirty="0">
                <a:latin typeface="Arial" pitchFamily="34" charset="0"/>
                <a:cs typeface="Times New Roman" pitchFamily="18" charset="0"/>
              </a:rPr>
              <a:t>insert( ) {</a:t>
            </a:r>
          </a:p>
          <a:p>
            <a:pPr marL="479425" indent="-479425" defTabSz="966788">
              <a:lnSpc>
                <a:spcPct val="60000"/>
              </a:lnSpc>
              <a:spcBef>
                <a:spcPct val="50000"/>
              </a:spcBef>
            </a:pPr>
            <a:r>
              <a:rPr lang="en-US" dirty="0">
                <a:latin typeface="Arial" pitchFamily="34" charset="0"/>
              </a:rPr>
              <a:t>	</a:t>
            </a:r>
            <a:r>
              <a:rPr lang="en-US" dirty="0" err="1">
                <a:latin typeface="Arial" pitchFamily="34" charset="0"/>
              </a:rPr>
              <a:t>int</a:t>
            </a:r>
            <a:r>
              <a:rPr lang="en-US" dirty="0">
                <a:latin typeface="Arial" pitchFamily="34" charset="0"/>
              </a:rPr>
              <a:t> x;</a:t>
            </a:r>
          </a:p>
          <a:p>
            <a:pPr marL="479425" indent="-479425" defTabSz="966788">
              <a:lnSpc>
                <a:spcPct val="60000"/>
              </a:lnSpc>
              <a:spcBef>
                <a:spcPct val="50000"/>
              </a:spcBef>
            </a:pPr>
            <a:r>
              <a:rPr lang="en-US" dirty="0">
                <a:latin typeface="Arial" pitchFamily="34" charset="0"/>
                <a:cs typeface="Times New Roman" pitchFamily="18" charset="0"/>
              </a:rPr>
              <a:t>	</a:t>
            </a:r>
            <a:r>
              <a:rPr lang="en-US" dirty="0" err="1">
                <a:latin typeface="Arial" pitchFamily="34" charset="0"/>
                <a:cs typeface="Times New Roman" pitchFamily="18" charset="0"/>
              </a:rPr>
              <a:t>PriQueue</a:t>
            </a:r>
            <a:r>
              <a:rPr lang="en-US" dirty="0">
                <a:latin typeface="Arial" pitchFamily="34" charset="0"/>
                <a:cs typeface="Times New Roman" pitchFamily="18" charset="0"/>
              </a:rPr>
              <a:t> myPQ1(50); </a:t>
            </a:r>
          </a:p>
          <a:p>
            <a:pPr marL="479425" indent="-479425" defTabSz="966788">
              <a:lnSpc>
                <a:spcPct val="60000"/>
              </a:lnSpc>
              <a:spcBef>
                <a:spcPct val="50000"/>
              </a:spcBef>
            </a:pPr>
            <a:r>
              <a:rPr lang="en-US" dirty="0">
                <a:latin typeface="Arial" pitchFamily="34" charset="0"/>
                <a:cs typeface="Times New Roman" pitchFamily="18" charset="0"/>
              </a:rPr>
              <a:t>	myPQ1.enqueue(5); 	</a:t>
            </a:r>
            <a:r>
              <a:rPr lang="en-US" dirty="0">
                <a:solidFill>
                  <a:srgbClr val="00B0F0"/>
                </a:solidFill>
                <a:latin typeface="Arial" pitchFamily="34" charset="0"/>
                <a:cs typeface="Times New Roman" pitchFamily="18" charset="0"/>
              </a:rPr>
              <a:t>// inherited</a:t>
            </a:r>
          </a:p>
          <a:p>
            <a:pPr marL="479425" indent="-479425" defTabSz="966788">
              <a:lnSpc>
                <a:spcPct val="60000"/>
              </a:lnSpc>
              <a:spcBef>
                <a:spcPct val="50000"/>
              </a:spcBef>
            </a:pPr>
            <a:r>
              <a:rPr lang="en-US" dirty="0">
                <a:latin typeface="Arial" pitchFamily="34" charset="0"/>
                <a:cs typeface="Times New Roman" pitchFamily="18" charset="0"/>
              </a:rPr>
              <a:t>	myPQ1.enqueue(7); 	</a:t>
            </a:r>
            <a:r>
              <a:rPr lang="en-US" dirty="0">
                <a:solidFill>
                  <a:srgbClr val="00B0F0"/>
                </a:solidFill>
                <a:latin typeface="Arial" pitchFamily="34" charset="0"/>
                <a:cs typeface="Times New Roman" pitchFamily="18" charset="0"/>
              </a:rPr>
              <a:t>// inherited</a:t>
            </a:r>
            <a:endParaRPr lang="en-US" dirty="0">
              <a:latin typeface="Arial" pitchFamily="34" charset="0"/>
              <a:cs typeface="Times New Roman" pitchFamily="18" charset="0"/>
            </a:endParaRPr>
          </a:p>
          <a:p>
            <a:pPr marL="479425" indent="-479425" defTabSz="966788">
              <a:lnSpc>
                <a:spcPct val="60000"/>
              </a:lnSpc>
              <a:spcBef>
                <a:spcPct val="50000"/>
              </a:spcBef>
            </a:pPr>
            <a:r>
              <a:rPr lang="en-US" dirty="0">
                <a:latin typeface="Arial" pitchFamily="34" charset="0"/>
                <a:cs typeface="Times New Roman" pitchFamily="18" charset="0"/>
              </a:rPr>
              <a:t>	x = myPQ1.getMax()</a:t>
            </a:r>
          </a:p>
          <a:p>
            <a:pPr marL="479425" indent="-479425" defTabSz="966788">
              <a:lnSpc>
                <a:spcPct val="60000"/>
              </a:lnSpc>
              <a:spcBef>
                <a:spcPct val="50000"/>
              </a:spcBef>
            </a:pPr>
            <a:r>
              <a:rPr lang="en-US" dirty="0">
                <a:latin typeface="Arial" pitchFamily="34" charset="0"/>
                <a:cs typeface="Times New Roman" pitchFamily="18" charset="0"/>
              </a:rPr>
              <a:t>	cout &lt;&lt; "x = " &lt;&lt; x &lt;&lt; </a:t>
            </a:r>
            <a:r>
              <a:rPr lang="en-US" dirty="0" err="1">
                <a:latin typeface="Arial" pitchFamily="34" charset="0"/>
                <a:cs typeface="Times New Roman" pitchFamily="18" charset="0"/>
              </a:rPr>
              <a:t>endl</a:t>
            </a:r>
            <a:r>
              <a:rPr lang="en-US" dirty="0">
                <a:latin typeface="Arial" pitchFamily="34" charset="0"/>
                <a:cs typeface="Times New Roman" pitchFamily="18" charset="0"/>
              </a:rPr>
              <a:t>;</a:t>
            </a:r>
          </a:p>
        </p:txBody>
      </p:sp>
      <p:sp>
        <p:nvSpPr>
          <p:cNvPr id="38916" name="Rectangle 4"/>
          <p:cNvSpPr>
            <a:spLocks noChangeArrowheads="1"/>
          </p:cNvSpPr>
          <p:nvPr/>
        </p:nvSpPr>
        <p:spPr bwMode="auto">
          <a:xfrm>
            <a:off x="76199" y="1662115"/>
            <a:ext cx="2438401" cy="928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algn="ctr" defTabSz="966788">
              <a:lnSpc>
                <a:spcPct val="90000"/>
              </a:lnSpc>
            </a:pPr>
            <a:r>
              <a:rPr lang="en-US" sz="3000" dirty="0">
                <a:latin typeface="Geneva" charset="0"/>
                <a:cs typeface="Times New Roman" pitchFamily="18" charset="0"/>
              </a:rPr>
              <a:t>Application 1 of the class:</a:t>
            </a:r>
          </a:p>
        </p:txBody>
      </p:sp>
      <p:grpSp>
        <p:nvGrpSpPr>
          <p:cNvPr id="215050" name="Group 10"/>
          <p:cNvGrpSpPr>
            <a:grpSpLocks/>
          </p:cNvGrpSpPr>
          <p:nvPr/>
        </p:nvGrpSpPr>
        <p:grpSpPr bwMode="auto">
          <a:xfrm>
            <a:off x="76200" y="3505201"/>
            <a:ext cx="8610600" cy="3460751"/>
            <a:chOff x="48" y="2208"/>
            <a:chExt cx="5424" cy="2180"/>
          </a:xfrm>
        </p:grpSpPr>
        <p:sp>
          <p:nvSpPr>
            <p:cNvPr id="38918" name="Rectangle 5"/>
            <p:cNvSpPr>
              <a:spLocks noChangeArrowheads="1"/>
            </p:cNvSpPr>
            <p:nvPr/>
          </p:nvSpPr>
          <p:spPr bwMode="auto">
            <a:xfrm>
              <a:off x="48" y="2622"/>
              <a:ext cx="1536" cy="5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algn="ctr" defTabSz="966788">
                <a:lnSpc>
                  <a:spcPct val="80000"/>
                </a:lnSpc>
                <a:spcBef>
                  <a:spcPct val="50000"/>
                </a:spcBef>
              </a:pPr>
              <a:r>
                <a:rPr lang="en-US" sz="3000" dirty="0">
                  <a:latin typeface="Geneva" charset="0"/>
                  <a:cs typeface="Times New Roman" pitchFamily="18" charset="0"/>
                </a:rPr>
                <a:t>Application 2 of the class:</a:t>
              </a:r>
            </a:p>
          </p:txBody>
        </p:sp>
        <p:sp>
          <p:nvSpPr>
            <p:cNvPr id="38919" name="Rectangle 6"/>
            <p:cNvSpPr>
              <a:spLocks noChangeArrowheads="1"/>
            </p:cNvSpPr>
            <p:nvPr/>
          </p:nvSpPr>
          <p:spPr bwMode="auto">
            <a:xfrm>
              <a:off x="1561" y="2208"/>
              <a:ext cx="3911" cy="218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50000"/>
                </a:lnSpc>
                <a:spcBef>
                  <a:spcPct val="50000"/>
                </a:spcBef>
              </a:pPr>
              <a:endParaRPr lang="en-US" sz="2500" dirty="0">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a:t>
              </a:r>
              <a:r>
                <a:rPr lang="en-US" sz="2500" dirty="0" err="1">
                  <a:latin typeface="Arial" pitchFamily="34" charset="0"/>
                  <a:cs typeface="Times New Roman" pitchFamily="18" charset="0"/>
                </a:rPr>
                <a:t>PriQueue</a:t>
              </a:r>
              <a:r>
                <a:rPr lang="en-US" sz="2500" dirty="0">
                  <a:latin typeface="Arial" pitchFamily="34" charset="0"/>
                  <a:cs typeface="Times New Roman" pitchFamily="18" charset="0"/>
                </a:rPr>
                <a:t> *myPQ2; </a:t>
              </a:r>
            </a:p>
            <a:p>
              <a:pPr marL="479425" indent="-479425" defTabSz="966788">
                <a:lnSpc>
                  <a:spcPct val="50000"/>
                </a:lnSpc>
                <a:spcBef>
                  <a:spcPct val="50000"/>
                </a:spcBef>
              </a:pPr>
              <a:r>
                <a:rPr lang="en-US" sz="2500" dirty="0">
                  <a:latin typeface="Arial" pitchFamily="34" charset="0"/>
                  <a:cs typeface="Times New Roman" pitchFamily="18" charset="0"/>
                </a:rPr>
                <a:t>	myPQ2 = new </a:t>
              </a:r>
              <a:r>
                <a:rPr lang="en-US" sz="2500" dirty="0" err="1">
                  <a:latin typeface="Arial" pitchFamily="34" charset="0"/>
                  <a:cs typeface="Times New Roman" pitchFamily="18" charset="0"/>
                </a:rPr>
                <a:t>PriQueue</a:t>
              </a:r>
              <a:r>
                <a:rPr lang="en-US" sz="2500" dirty="0">
                  <a:latin typeface="Arial" pitchFamily="34" charset="0"/>
                  <a:cs typeface="Times New Roman" pitchFamily="18" charset="0"/>
                </a:rPr>
                <a:t>(50);</a:t>
              </a:r>
            </a:p>
            <a:p>
              <a:pPr marL="479425" indent="-479425" defTabSz="966788">
                <a:lnSpc>
                  <a:spcPct val="50000"/>
                </a:lnSpc>
                <a:spcBef>
                  <a:spcPct val="50000"/>
                </a:spcBef>
              </a:pPr>
              <a:r>
                <a:rPr lang="en-US" sz="2500" dirty="0">
                  <a:latin typeface="Arial" pitchFamily="34" charset="0"/>
                  <a:cs typeface="Times New Roman" pitchFamily="18" charset="0"/>
                </a:rPr>
                <a:t>	myPQ2-&gt;enqueue(15);</a:t>
              </a:r>
              <a:r>
                <a:rPr lang="en-US" sz="2800" dirty="0">
                  <a:latin typeface="Arial" pitchFamily="34" charset="0"/>
                  <a:cs typeface="Times New Roman" pitchFamily="18" charset="0"/>
                </a:rPr>
                <a:t> 	</a:t>
              </a:r>
              <a:r>
                <a:rPr lang="en-US" sz="2800" dirty="0">
                  <a:solidFill>
                    <a:srgbClr val="00B0F0"/>
                  </a:solidFill>
                  <a:latin typeface="Arial" pitchFamily="34" charset="0"/>
                  <a:cs typeface="Times New Roman" pitchFamily="18" charset="0"/>
                </a:rPr>
                <a:t>// inherited</a:t>
              </a:r>
              <a:endParaRPr lang="en-US" sz="2500" dirty="0">
                <a:solidFill>
                  <a:srgbClr val="00B0F0"/>
                </a:solidFill>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myPQ2-&gt;enqueue(17);</a:t>
              </a:r>
              <a:r>
                <a:rPr lang="en-US" sz="2800" dirty="0">
                  <a:latin typeface="Arial" pitchFamily="34" charset="0"/>
                  <a:cs typeface="Times New Roman" pitchFamily="18" charset="0"/>
                </a:rPr>
                <a:t> 	</a:t>
              </a:r>
              <a:r>
                <a:rPr lang="en-US" sz="2800" dirty="0">
                  <a:solidFill>
                    <a:srgbClr val="00B0F0"/>
                  </a:solidFill>
                  <a:latin typeface="Arial" pitchFamily="34" charset="0"/>
                  <a:cs typeface="Times New Roman" pitchFamily="18" charset="0"/>
                </a:rPr>
                <a:t>// inherited</a:t>
              </a:r>
              <a:endParaRPr lang="en-US" sz="2500" dirty="0">
                <a:solidFill>
                  <a:srgbClr val="00B0F0"/>
                </a:solidFill>
                <a:latin typeface="Arial" pitchFamily="34" charset="0"/>
                <a:cs typeface="Times New Roman" pitchFamily="18" charset="0"/>
              </a:endParaRPr>
            </a:p>
            <a:p>
              <a:pPr marL="479425" indent="-479425" defTabSz="966788">
                <a:lnSpc>
                  <a:spcPct val="50000"/>
                </a:lnSpc>
                <a:spcBef>
                  <a:spcPct val="50000"/>
                </a:spcBef>
              </a:pPr>
              <a:r>
                <a:rPr lang="en-US" sz="2500" dirty="0">
                  <a:latin typeface="Arial" pitchFamily="34" charset="0"/>
                  <a:cs typeface="Times New Roman" pitchFamily="18" charset="0"/>
                </a:rPr>
                <a:t>	x = myPQ2-&gt;</a:t>
              </a:r>
              <a:r>
                <a:rPr lang="en-US" sz="2500" dirty="0" err="1">
                  <a:latin typeface="Arial" pitchFamily="34" charset="0"/>
                  <a:cs typeface="Times New Roman" pitchFamily="18" charset="0"/>
                </a:rPr>
                <a:t>getMax</a:t>
              </a:r>
              <a:r>
                <a:rPr lang="en-US" sz="2500" dirty="0">
                  <a:latin typeface="Arial" pitchFamily="34" charset="0"/>
                  <a:cs typeface="Times New Roman" pitchFamily="18" charset="0"/>
                </a:rPr>
                <a:t>();</a:t>
              </a:r>
            </a:p>
            <a:p>
              <a:pPr marL="479425" indent="-479425" defTabSz="966788">
                <a:lnSpc>
                  <a:spcPct val="50000"/>
                </a:lnSpc>
                <a:spcBef>
                  <a:spcPct val="50000"/>
                </a:spcBef>
              </a:pPr>
              <a:r>
                <a:rPr lang="en-US" sz="2500" dirty="0">
                  <a:latin typeface="Arial" pitchFamily="34" charset="0"/>
                  <a:cs typeface="Times New Roman" pitchFamily="18" charset="0"/>
                </a:rPr>
                <a:t>	cout &lt;&lt; "x = " &lt;&lt; x &lt;&lt; </a:t>
              </a:r>
              <a:r>
                <a:rPr lang="en-US" sz="2500" dirty="0" err="1">
                  <a:latin typeface="Arial" pitchFamily="34" charset="0"/>
                  <a:cs typeface="Times New Roman" pitchFamily="18" charset="0"/>
                </a:rPr>
                <a:t>endl</a:t>
              </a:r>
              <a:r>
                <a:rPr lang="en-US" sz="2500" dirty="0">
                  <a:latin typeface="Arial" pitchFamily="34" charset="0"/>
                  <a:cs typeface="Times New Roman" pitchFamily="18" charset="0"/>
                </a:rPr>
                <a:t>;</a:t>
              </a:r>
            </a:p>
            <a:p>
              <a:pPr marL="479425" indent="-479425" defTabSz="966788">
                <a:lnSpc>
                  <a:spcPct val="50000"/>
                </a:lnSpc>
                <a:spcBef>
                  <a:spcPct val="50000"/>
                </a:spcBef>
              </a:pPr>
              <a:r>
                <a:rPr lang="en-US" sz="2500" dirty="0">
                  <a:latin typeface="Arial" pitchFamily="34" charset="0"/>
                  <a:cs typeface="Times New Roman" pitchFamily="18" charset="0"/>
                </a:rPr>
                <a:t>	delete myPQ2;  // or define destructor</a:t>
              </a:r>
            </a:p>
            <a:p>
              <a:pPr marL="479425" indent="-479425" defTabSz="966788">
                <a:lnSpc>
                  <a:spcPct val="50000"/>
                </a:lnSpc>
                <a:spcBef>
                  <a:spcPct val="50000"/>
                </a:spcBef>
              </a:pPr>
              <a:r>
                <a:rPr lang="en-US" sz="2500" dirty="0">
                  <a:latin typeface="Arial" pitchFamily="34" charset="0"/>
                  <a:cs typeface="Times New Roman" pitchFamily="18" charset="0"/>
                </a:rPr>
                <a:t>}</a:t>
              </a:r>
            </a:p>
          </p:txBody>
        </p:sp>
        <p:sp>
          <p:nvSpPr>
            <p:cNvPr id="38920" name="Line 9"/>
            <p:cNvSpPr>
              <a:spLocks noChangeShapeType="1"/>
            </p:cNvSpPr>
            <p:nvPr/>
          </p:nvSpPr>
          <p:spPr bwMode="auto">
            <a:xfrm>
              <a:off x="384" y="2304"/>
              <a:ext cx="504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607664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15050"/>
                                        </p:tgtEl>
                                        <p:attrNameLst>
                                          <p:attrName>style.visibility</p:attrName>
                                        </p:attrNameLst>
                                      </p:cBhvr>
                                      <p:to>
                                        <p:strVal val="visible"/>
                                      </p:to>
                                    </p:set>
                                    <p:anim calcmode="lin" valueType="num">
                                      <p:cBhvr>
                                        <p:cTn id="7" dur="1000" fill="hold"/>
                                        <p:tgtEl>
                                          <p:spTgt spid="215050"/>
                                        </p:tgtEl>
                                        <p:attrNameLst>
                                          <p:attrName>ppt_w</p:attrName>
                                        </p:attrNameLst>
                                      </p:cBhvr>
                                      <p:tavLst>
                                        <p:tav tm="0">
                                          <p:val>
                                            <p:fltVal val="0"/>
                                          </p:val>
                                        </p:tav>
                                        <p:tav tm="100000">
                                          <p:val>
                                            <p:strVal val="#ppt_w"/>
                                          </p:val>
                                        </p:tav>
                                      </p:tavLst>
                                    </p:anim>
                                    <p:anim calcmode="lin" valueType="num">
                                      <p:cBhvr>
                                        <p:cTn id="8" dur="1000" fill="hold"/>
                                        <p:tgtEl>
                                          <p:spTgt spid="215050"/>
                                        </p:tgtEl>
                                        <p:attrNameLst>
                                          <p:attrName>ppt_h</p:attrName>
                                        </p:attrNameLst>
                                      </p:cBhvr>
                                      <p:tavLst>
                                        <p:tav tm="0">
                                          <p:val>
                                            <p:fltVal val="0"/>
                                          </p:val>
                                        </p:tav>
                                        <p:tav tm="100000">
                                          <p:val>
                                            <p:strVal val="#ppt_h"/>
                                          </p:val>
                                        </p:tav>
                                      </p:tavLst>
                                    </p:anim>
                                    <p:anim calcmode="lin" valueType="num">
                                      <p:cBhvr>
                                        <p:cTn id="9" dur="1000" fill="hold"/>
                                        <p:tgtEl>
                                          <p:spTgt spid="215050"/>
                                        </p:tgtEl>
                                        <p:attrNameLst>
                                          <p:attrName>style.rotation</p:attrName>
                                        </p:attrNameLst>
                                      </p:cBhvr>
                                      <p:tavLst>
                                        <p:tav tm="0">
                                          <p:val>
                                            <p:fltVal val="90"/>
                                          </p:val>
                                        </p:tav>
                                        <p:tav tm="100000">
                                          <p:val>
                                            <p:fltVal val="0"/>
                                          </p:val>
                                        </p:tav>
                                      </p:tavLst>
                                    </p:anim>
                                    <p:animEffect transition="in" filter="fade">
                                      <p:cBhvr>
                                        <p:cTn id="10" dur="1000"/>
                                        <p:tgtEl>
                                          <p:spTgt spid="215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65150" y="25364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Class Inheritance and Hierarchy</a:t>
            </a:r>
          </a:p>
        </p:txBody>
      </p:sp>
      <p:sp>
        <p:nvSpPr>
          <p:cNvPr id="39939" name="Rectangle 3"/>
          <p:cNvSpPr>
            <a:spLocks noChangeArrowheads="1"/>
          </p:cNvSpPr>
          <p:nvPr/>
        </p:nvSpPr>
        <p:spPr bwMode="auto">
          <a:xfrm>
            <a:off x="565150" y="961670"/>
            <a:ext cx="8305800" cy="125185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defTabSz="966788"/>
            <a:r>
              <a:rPr lang="en-US" sz="2500" dirty="0">
                <a:cs typeface="Times New Roman" pitchFamily="18" charset="0"/>
              </a:rPr>
              <a:t>Inheritance is useful in associating many classes, so that they can reuse the design and share the code.</a:t>
            </a:r>
          </a:p>
          <a:p>
            <a:pPr defTabSz="966788"/>
            <a:r>
              <a:rPr lang="en-US" sz="2500" dirty="0">
                <a:cs typeface="Times New Roman" pitchFamily="18" charset="0"/>
              </a:rPr>
              <a:t>Consider the resource management of a library</a:t>
            </a:r>
          </a:p>
        </p:txBody>
      </p:sp>
      <p:sp>
        <p:nvSpPr>
          <p:cNvPr id="55" name="Oval 54"/>
          <p:cNvSpPr/>
          <p:nvPr/>
        </p:nvSpPr>
        <p:spPr bwMode="auto">
          <a:xfrm>
            <a:off x="3934621" y="3232300"/>
            <a:ext cx="759040" cy="759040"/>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endParaRPr>
          </a:p>
        </p:txBody>
      </p:sp>
      <p:sp>
        <p:nvSpPr>
          <p:cNvPr id="56" name="Oval 55"/>
          <p:cNvSpPr/>
          <p:nvPr/>
        </p:nvSpPr>
        <p:spPr bwMode="auto">
          <a:xfrm>
            <a:off x="2054440" y="4280498"/>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7" name="Oval 56"/>
          <p:cNvSpPr/>
          <p:nvPr/>
        </p:nvSpPr>
        <p:spPr bwMode="auto">
          <a:xfrm>
            <a:off x="3934621" y="4280498"/>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58" name="Oval 57"/>
          <p:cNvSpPr/>
          <p:nvPr/>
        </p:nvSpPr>
        <p:spPr bwMode="auto">
          <a:xfrm>
            <a:off x="5925242" y="4280498"/>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59" name="Straight Arrow Connector 58"/>
          <p:cNvCxnSpPr>
            <a:stCxn id="55" idx="2"/>
            <a:endCxn id="56" idx="7"/>
          </p:cNvCxnSpPr>
          <p:nvPr/>
        </p:nvCxnSpPr>
        <p:spPr bwMode="auto">
          <a:xfrm flipH="1">
            <a:off x="2702321" y="3611820"/>
            <a:ext cx="1232300" cy="77983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p:cNvCxnSpPr>
            <a:stCxn id="55" idx="4"/>
            <a:endCxn id="57" idx="0"/>
          </p:cNvCxnSpPr>
          <p:nvPr/>
        </p:nvCxnSpPr>
        <p:spPr bwMode="auto">
          <a:xfrm>
            <a:off x="4314141" y="3991340"/>
            <a:ext cx="0" cy="289158"/>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p:cNvCxnSpPr>
            <a:endCxn id="55" idx="0"/>
          </p:cNvCxnSpPr>
          <p:nvPr/>
        </p:nvCxnSpPr>
        <p:spPr bwMode="auto">
          <a:xfrm>
            <a:off x="4314141" y="2906997"/>
            <a:ext cx="0" cy="32530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Straight Arrow Connector 61"/>
          <p:cNvCxnSpPr>
            <a:stCxn id="55" idx="6"/>
            <a:endCxn id="58" idx="1"/>
          </p:cNvCxnSpPr>
          <p:nvPr/>
        </p:nvCxnSpPr>
        <p:spPr bwMode="auto">
          <a:xfrm>
            <a:off x="4693661" y="3611820"/>
            <a:ext cx="1342740" cy="779837"/>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 name="TextBox 62"/>
          <p:cNvSpPr txBox="1"/>
          <p:nvPr/>
        </p:nvSpPr>
        <p:spPr>
          <a:xfrm>
            <a:off x="4326599" y="2590773"/>
            <a:ext cx="1234536" cy="569365"/>
          </a:xfrm>
          <a:prstGeom prst="rect">
            <a:avLst/>
          </a:prstGeom>
          <a:noFill/>
        </p:spPr>
        <p:txBody>
          <a:bodyPr wrap="none" rtlCol="0">
            <a:spAutoFit/>
          </a:bodyPr>
          <a:lstStyle/>
          <a:p>
            <a:r>
              <a:rPr lang="en-US" sz="2000" dirty="0"/>
              <a:t>Object</a:t>
            </a:r>
          </a:p>
        </p:txBody>
      </p:sp>
      <p:sp>
        <p:nvSpPr>
          <p:cNvPr id="64" name="TextBox 63"/>
          <p:cNvSpPr txBox="1"/>
          <p:nvPr/>
        </p:nvSpPr>
        <p:spPr>
          <a:xfrm>
            <a:off x="1677736" y="3850236"/>
            <a:ext cx="1617763" cy="569365"/>
          </a:xfrm>
          <a:prstGeom prst="rect">
            <a:avLst/>
          </a:prstGeom>
          <a:noFill/>
        </p:spPr>
        <p:txBody>
          <a:bodyPr wrap="none" rtlCol="0">
            <a:spAutoFit/>
          </a:bodyPr>
          <a:lstStyle/>
          <a:p>
            <a:r>
              <a:rPr lang="en-US" sz="2000" dirty="0"/>
              <a:t>Furniture</a:t>
            </a:r>
          </a:p>
        </p:txBody>
      </p:sp>
      <p:sp>
        <p:nvSpPr>
          <p:cNvPr id="65" name="Oval 64"/>
          <p:cNvSpPr/>
          <p:nvPr/>
        </p:nvSpPr>
        <p:spPr bwMode="auto">
          <a:xfrm>
            <a:off x="1295400" y="5075683"/>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66" name="Oval 65"/>
          <p:cNvSpPr/>
          <p:nvPr/>
        </p:nvSpPr>
        <p:spPr bwMode="auto">
          <a:xfrm>
            <a:off x="2813480" y="5075683"/>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67" name="Straight Arrow Connector 66"/>
          <p:cNvCxnSpPr>
            <a:stCxn id="56" idx="5"/>
            <a:endCxn id="66" idx="1"/>
          </p:cNvCxnSpPr>
          <p:nvPr/>
        </p:nvCxnSpPr>
        <p:spPr bwMode="auto">
          <a:xfrm>
            <a:off x="2702321" y="4928379"/>
            <a:ext cx="222319" cy="258464"/>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Straight Arrow Connector 67"/>
          <p:cNvCxnSpPr>
            <a:stCxn id="56" idx="3"/>
            <a:endCxn id="65" idx="7"/>
          </p:cNvCxnSpPr>
          <p:nvPr/>
        </p:nvCxnSpPr>
        <p:spPr bwMode="auto">
          <a:xfrm flipH="1">
            <a:off x="1943281" y="4928379"/>
            <a:ext cx="222319" cy="258464"/>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68"/>
          <p:cNvSpPr txBox="1"/>
          <p:nvPr/>
        </p:nvSpPr>
        <p:spPr>
          <a:xfrm>
            <a:off x="1308523" y="5831436"/>
            <a:ext cx="1072577" cy="569365"/>
          </a:xfrm>
          <a:prstGeom prst="rect">
            <a:avLst/>
          </a:prstGeom>
          <a:noFill/>
        </p:spPr>
        <p:txBody>
          <a:bodyPr wrap="none" rtlCol="0">
            <a:spAutoFit/>
          </a:bodyPr>
          <a:lstStyle/>
          <a:p>
            <a:r>
              <a:rPr lang="en-US" sz="2000" dirty="0"/>
              <a:t>Chair</a:t>
            </a:r>
          </a:p>
        </p:txBody>
      </p:sp>
      <p:sp>
        <p:nvSpPr>
          <p:cNvPr id="70" name="TextBox 69"/>
          <p:cNvSpPr txBox="1"/>
          <p:nvPr/>
        </p:nvSpPr>
        <p:spPr>
          <a:xfrm>
            <a:off x="2837448" y="5831436"/>
            <a:ext cx="1067651" cy="569365"/>
          </a:xfrm>
          <a:prstGeom prst="rect">
            <a:avLst/>
          </a:prstGeom>
          <a:noFill/>
        </p:spPr>
        <p:txBody>
          <a:bodyPr wrap="none" rtlCol="0">
            <a:spAutoFit/>
          </a:bodyPr>
          <a:lstStyle/>
          <a:p>
            <a:r>
              <a:rPr lang="en-US" sz="2000" dirty="0"/>
              <a:t>Table</a:t>
            </a:r>
          </a:p>
        </p:txBody>
      </p:sp>
      <p:sp>
        <p:nvSpPr>
          <p:cNvPr id="71" name="TextBox 70"/>
          <p:cNvSpPr txBox="1"/>
          <p:nvPr/>
        </p:nvSpPr>
        <p:spPr>
          <a:xfrm>
            <a:off x="5775049" y="3756356"/>
            <a:ext cx="1921151" cy="569365"/>
          </a:xfrm>
          <a:prstGeom prst="rect">
            <a:avLst/>
          </a:prstGeom>
          <a:noFill/>
        </p:spPr>
        <p:txBody>
          <a:bodyPr wrap="none" rtlCol="0">
            <a:spAutoFit/>
          </a:bodyPr>
          <a:lstStyle/>
          <a:p>
            <a:r>
              <a:rPr lang="en-US" sz="2000" dirty="0"/>
              <a:t>Publication</a:t>
            </a:r>
          </a:p>
        </p:txBody>
      </p:sp>
      <p:sp>
        <p:nvSpPr>
          <p:cNvPr id="72" name="Oval 71"/>
          <p:cNvSpPr/>
          <p:nvPr/>
        </p:nvSpPr>
        <p:spPr bwMode="auto">
          <a:xfrm>
            <a:off x="6688706" y="5410065"/>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3" name="Straight Arrow Connector 72"/>
          <p:cNvCxnSpPr>
            <a:stCxn id="58" idx="5"/>
            <a:endCxn id="72" idx="0"/>
          </p:cNvCxnSpPr>
          <p:nvPr/>
        </p:nvCxnSpPr>
        <p:spPr bwMode="auto">
          <a:xfrm>
            <a:off x="6573123" y="4928379"/>
            <a:ext cx="495104" cy="481686"/>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Box 73"/>
          <p:cNvSpPr txBox="1"/>
          <p:nvPr/>
        </p:nvSpPr>
        <p:spPr>
          <a:xfrm>
            <a:off x="3668532" y="4930913"/>
            <a:ext cx="1436868" cy="707887"/>
          </a:xfrm>
          <a:prstGeom prst="rect">
            <a:avLst/>
          </a:prstGeom>
          <a:noFill/>
        </p:spPr>
        <p:txBody>
          <a:bodyPr wrap="square" rtlCol="0">
            <a:spAutoFit/>
          </a:bodyPr>
          <a:lstStyle/>
          <a:p>
            <a:pPr algn="ctr"/>
            <a:r>
              <a:rPr lang="en-US" sz="2000" dirty="0"/>
              <a:t>Computing devices</a:t>
            </a:r>
          </a:p>
        </p:txBody>
      </p:sp>
      <p:sp>
        <p:nvSpPr>
          <p:cNvPr id="75" name="TextBox 74"/>
          <p:cNvSpPr txBox="1"/>
          <p:nvPr/>
        </p:nvSpPr>
        <p:spPr>
          <a:xfrm>
            <a:off x="5164706" y="6136235"/>
            <a:ext cx="1054328" cy="569365"/>
          </a:xfrm>
          <a:prstGeom prst="rect">
            <a:avLst/>
          </a:prstGeom>
          <a:noFill/>
        </p:spPr>
        <p:txBody>
          <a:bodyPr wrap="none" rtlCol="0">
            <a:spAutoFit/>
          </a:bodyPr>
          <a:lstStyle/>
          <a:p>
            <a:r>
              <a:rPr lang="en-US" sz="2000" dirty="0"/>
              <a:t>Book</a:t>
            </a:r>
          </a:p>
        </p:txBody>
      </p:sp>
      <p:sp>
        <p:nvSpPr>
          <p:cNvPr id="77" name="Oval 76"/>
          <p:cNvSpPr/>
          <p:nvPr/>
        </p:nvSpPr>
        <p:spPr bwMode="auto">
          <a:xfrm>
            <a:off x="5164706" y="5410201"/>
            <a:ext cx="759040" cy="759040"/>
          </a:xfrm>
          <a:prstGeom prst="ellipse">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cxnSp>
        <p:nvCxnSpPr>
          <p:cNvPr id="79" name="Straight Arrow Connector 78"/>
          <p:cNvCxnSpPr>
            <a:stCxn id="58" idx="3"/>
            <a:endCxn id="77" idx="0"/>
          </p:cNvCxnSpPr>
          <p:nvPr/>
        </p:nvCxnSpPr>
        <p:spPr bwMode="auto">
          <a:xfrm flipH="1">
            <a:off x="5544226" y="4928379"/>
            <a:ext cx="492174" cy="481823"/>
          </a:xfrm>
          <a:prstGeom prst="straightConnector1">
            <a:avLst/>
          </a:prstGeom>
          <a:solidFill>
            <a:srgbClr val="00B8FF"/>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TextBox 81"/>
          <p:cNvSpPr txBox="1"/>
          <p:nvPr/>
        </p:nvSpPr>
        <p:spPr>
          <a:xfrm>
            <a:off x="6735625" y="6136235"/>
            <a:ext cx="881973" cy="400110"/>
          </a:xfrm>
          <a:prstGeom prst="rect">
            <a:avLst/>
          </a:prstGeom>
          <a:noFill/>
        </p:spPr>
        <p:txBody>
          <a:bodyPr wrap="none" rtlCol="0">
            <a:spAutoFit/>
          </a:bodyPr>
          <a:lstStyle/>
          <a:p>
            <a:r>
              <a:rPr lang="en-US" sz="2000" dirty="0"/>
              <a:t>Report</a:t>
            </a:r>
          </a:p>
        </p:txBody>
      </p:sp>
      <p:sp>
        <p:nvSpPr>
          <p:cNvPr id="2" name="Rounded Rectangular Callout 1"/>
          <p:cNvSpPr/>
          <p:nvPr/>
        </p:nvSpPr>
        <p:spPr bwMode="auto">
          <a:xfrm>
            <a:off x="6096000" y="2514600"/>
            <a:ext cx="2774950" cy="990600"/>
          </a:xfrm>
          <a:prstGeom prst="wedgeRoundRectCallout">
            <a:avLst>
              <a:gd name="adj1" fmla="val -83741"/>
              <a:gd name="adj2" fmla="val -21416"/>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Object is the root class of all classes</a:t>
            </a:r>
          </a:p>
        </p:txBody>
      </p:sp>
      <p:sp>
        <p:nvSpPr>
          <p:cNvPr id="3" name="Left Arrow 2"/>
          <p:cNvSpPr/>
          <p:nvPr/>
        </p:nvSpPr>
        <p:spPr bwMode="auto">
          <a:xfrm>
            <a:off x="6938084" y="4256897"/>
            <a:ext cx="477054" cy="533400"/>
          </a:xfrm>
          <a:prstGeom prst="lef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0767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250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Class Inheritance and Hierarchy</a:t>
            </a:r>
          </a:p>
        </p:txBody>
      </p:sp>
      <p:sp>
        <p:nvSpPr>
          <p:cNvPr id="39939" name="Rectangle 3"/>
          <p:cNvSpPr>
            <a:spLocks noChangeArrowheads="1"/>
          </p:cNvSpPr>
          <p:nvPr/>
        </p:nvSpPr>
        <p:spPr bwMode="auto">
          <a:xfrm>
            <a:off x="565150" y="788988"/>
            <a:ext cx="8305800" cy="144241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479425" indent="-479425" defTabSz="966788">
              <a:lnSpc>
                <a:spcPct val="120000"/>
              </a:lnSpc>
            </a:pPr>
            <a:r>
              <a:rPr lang="en-US" sz="2500" dirty="0">
                <a:cs typeface="Times New Roman" pitchFamily="18" charset="0"/>
              </a:rPr>
              <a:t>Example: Many kinds of publications. </a:t>
            </a:r>
          </a:p>
          <a:p>
            <a:pPr defTabSz="966788">
              <a:lnSpc>
                <a:spcPct val="120000"/>
              </a:lnSpc>
            </a:pPr>
            <a:r>
              <a:rPr lang="en-US" sz="2500" dirty="0">
                <a:cs typeface="Times New Roman" pitchFamily="18" charset="0"/>
              </a:rPr>
              <a:t>Different independent classes? or better to organize them into a hierarchy of inherited classes.</a:t>
            </a:r>
            <a:r>
              <a:rPr lang="en-US" sz="2500" dirty="0"/>
              <a:t> </a:t>
            </a:r>
          </a:p>
        </p:txBody>
      </p:sp>
      <p:grpSp>
        <p:nvGrpSpPr>
          <p:cNvPr id="216120" name="Group 56"/>
          <p:cNvGrpSpPr>
            <a:grpSpLocks/>
          </p:cNvGrpSpPr>
          <p:nvPr/>
        </p:nvGrpSpPr>
        <p:grpSpPr bwMode="auto">
          <a:xfrm>
            <a:off x="152400" y="2362200"/>
            <a:ext cx="8750300" cy="4027488"/>
            <a:chOff x="96" y="1682"/>
            <a:chExt cx="5512" cy="2537"/>
          </a:xfrm>
        </p:grpSpPr>
        <p:sp>
          <p:nvSpPr>
            <p:cNvPr id="39941" name="Rectangle 4"/>
            <p:cNvSpPr>
              <a:spLocks noChangeArrowheads="1"/>
            </p:cNvSpPr>
            <p:nvPr/>
          </p:nvSpPr>
          <p:spPr bwMode="auto">
            <a:xfrm>
              <a:off x="5045" y="3159"/>
              <a:ext cx="0" cy="1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endParaRPr lang="en-US" sz="1700"/>
            </a:p>
          </p:txBody>
        </p:sp>
        <p:grpSp>
          <p:nvGrpSpPr>
            <p:cNvPr id="39942" name="Group 5"/>
            <p:cNvGrpSpPr>
              <a:grpSpLocks/>
            </p:cNvGrpSpPr>
            <p:nvPr/>
          </p:nvGrpSpPr>
          <p:grpSpPr bwMode="auto">
            <a:xfrm>
              <a:off x="2273" y="1848"/>
              <a:ext cx="1231" cy="779"/>
              <a:chOff x="2273" y="1894"/>
              <a:chExt cx="1375" cy="779"/>
            </a:xfrm>
          </p:grpSpPr>
          <p:sp>
            <p:nvSpPr>
              <p:cNvPr id="39987" name="Rectangle 6"/>
              <p:cNvSpPr>
                <a:spLocks noChangeArrowheads="1"/>
              </p:cNvSpPr>
              <p:nvPr/>
            </p:nvSpPr>
            <p:spPr bwMode="auto">
              <a:xfrm>
                <a:off x="2273" y="1894"/>
                <a:ext cx="1375" cy="261"/>
              </a:xfrm>
              <a:prstGeom prst="rect">
                <a:avLst/>
              </a:prstGeom>
              <a:solidFill>
                <a:schemeClr val="bg1"/>
              </a:solidFill>
              <a:ln w="6350">
                <a:solidFill>
                  <a:srgbClr val="000000"/>
                </a:solidFill>
                <a:miter lim="800000"/>
                <a:headEnd/>
                <a:tailEnd/>
              </a:ln>
            </p:spPr>
            <p:txBody>
              <a:bodyPr/>
              <a:lstStyle/>
              <a:p>
                <a:endParaRPr lang="en-US"/>
              </a:p>
            </p:txBody>
          </p:sp>
          <p:sp>
            <p:nvSpPr>
              <p:cNvPr id="39988" name="Rectangle 7"/>
              <p:cNvSpPr>
                <a:spLocks noChangeArrowheads="1"/>
              </p:cNvSpPr>
              <p:nvPr/>
            </p:nvSpPr>
            <p:spPr bwMode="auto">
              <a:xfrm>
                <a:off x="2273" y="2149"/>
                <a:ext cx="1375" cy="261"/>
              </a:xfrm>
              <a:prstGeom prst="rect">
                <a:avLst/>
              </a:prstGeom>
              <a:solidFill>
                <a:schemeClr val="bg1"/>
              </a:solidFill>
              <a:ln w="6350">
                <a:solidFill>
                  <a:srgbClr val="000000"/>
                </a:solidFill>
                <a:miter lim="800000"/>
                <a:headEnd/>
                <a:tailEnd/>
              </a:ln>
            </p:spPr>
            <p:txBody>
              <a:bodyPr/>
              <a:lstStyle/>
              <a:p>
                <a:endParaRPr lang="en-US"/>
              </a:p>
            </p:txBody>
          </p:sp>
          <p:sp>
            <p:nvSpPr>
              <p:cNvPr id="39989" name="Rectangle 8"/>
              <p:cNvSpPr>
                <a:spLocks noChangeArrowheads="1"/>
              </p:cNvSpPr>
              <p:nvPr/>
            </p:nvSpPr>
            <p:spPr bwMode="auto">
              <a:xfrm>
                <a:off x="2273" y="2400"/>
                <a:ext cx="1375" cy="273"/>
              </a:xfrm>
              <a:prstGeom prst="rect">
                <a:avLst/>
              </a:prstGeom>
              <a:solidFill>
                <a:schemeClr val="bg1"/>
              </a:solidFill>
              <a:ln w="6350">
                <a:solidFill>
                  <a:srgbClr val="000000"/>
                </a:solidFill>
                <a:miter lim="800000"/>
                <a:headEnd/>
                <a:tailEnd/>
              </a:ln>
            </p:spPr>
            <p:txBody>
              <a:bodyPr/>
              <a:lstStyle/>
              <a:p>
                <a:endParaRPr lang="en-US"/>
              </a:p>
            </p:txBody>
          </p:sp>
        </p:grpSp>
        <p:grpSp>
          <p:nvGrpSpPr>
            <p:cNvPr id="39943" name="Group 9"/>
            <p:cNvGrpSpPr>
              <a:grpSpLocks/>
            </p:cNvGrpSpPr>
            <p:nvPr/>
          </p:nvGrpSpPr>
          <p:grpSpPr bwMode="auto">
            <a:xfrm>
              <a:off x="816" y="2964"/>
              <a:ext cx="1066" cy="516"/>
              <a:chOff x="1809" y="2882"/>
              <a:chExt cx="359" cy="340"/>
            </a:xfrm>
          </p:grpSpPr>
          <p:sp>
            <p:nvSpPr>
              <p:cNvPr id="39985" name="Rectangle 10"/>
              <p:cNvSpPr>
                <a:spLocks noChangeArrowheads="1"/>
              </p:cNvSpPr>
              <p:nvPr/>
            </p:nvSpPr>
            <p:spPr bwMode="auto">
              <a:xfrm>
                <a:off x="1809" y="2882"/>
                <a:ext cx="359" cy="172"/>
              </a:xfrm>
              <a:prstGeom prst="rect">
                <a:avLst/>
              </a:prstGeom>
              <a:solidFill>
                <a:schemeClr val="bg1"/>
              </a:solidFill>
              <a:ln w="6350">
                <a:solidFill>
                  <a:srgbClr val="000000"/>
                </a:solidFill>
                <a:miter lim="800000"/>
                <a:headEnd/>
                <a:tailEnd/>
              </a:ln>
            </p:spPr>
            <p:txBody>
              <a:bodyPr/>
              <a:lstStyle/>
              <a:p>
                <a:endParaRPr lang="en-US"/>
              </a:p>
            </p:txBody>
          </p:sp>
          <p:sp>
            <p:nvSpPr>
              <p:cNvPr id="39986" name="Rectangle 11"/>
              <p:cNvSpPr>
                <a:spLocks noChangeArrowheads="1"/>
              </p:cNvSpPr>
              <p:nvPr/>
            </p:nvSpPr>
            <p:spPr bwMode="auto">
              <a:xfrm>
                <a:off x="1809" y="3050"/>
                <a:ext cx="359" cy="172"/>
              </a:xfrm>
              <a:prstGeom prst="rect">
                <a:avLst/>
              </a:prstGeom>
              <a:solidFill>
                <a:schemeClr val="bg1"/>
              </a:solidFill>
              <a:ln w="6350">
                <a:solidFill>
                  <a:srgbClr val="000000"/>
                </a:solidFill>
                <a:miter lim="800000"/>
                <a:headEnd/>
                <a:tailEnd/>
              </a:ln>
            </p:spPr>
            <p:txBody>
              <a:bodyPr/>
              <a:lstStyle/>
              <a:p>
                <a:endParaRPr lang="en-US"/>
              </a:p>
            </p:txBody>
          </p:sp>
        </p:grpSp>
        <p:sp>
          <p:nvSpPr>
            <p:cNvPr id="39944" name="Rectangle 12"/>
            <p:cNvSpPr>
              <a:spLocks noChangeArrowheads="1"/>
            </p:cNvSpPr>
            <p:nvPr/>
          </p:nvSpPr>
          <p:spPr bwMode="auto">
            <a:xfrm>
              <a:off x="2342" y="2964"/>
              <a:ext cx="781" cy="261"/>
            </a:xfrm>
            <a:prstGeom prst="rect">
              <a:avLst/>
            </a:prstGeom>
            <a:solidFill>
              <a:schemeClr val="bg1"/>
            </a:solidFill>
            <a:ln w="6350">
              <a:solidFill>
                <a:srgbClr val="000000"/>
              </a:solidFill>
              <a:miter lim="800000"/>
              <a:headEnd/>
              <a:tailEnd/>
            </a:ln>
          </p:spPr>
          <p:txBody>
            <a:bodyPr/>
            <a:lstStyle/>
            <a:p>
              <a:endParaRPr lang="en-US"/>
            </a:p>
          </p:txBody>
        </p:sp>
        <p:sp>
          <p:nvSpPr>
            <p:cNvPr id="39945" name="Rectangle 13"/>
            <p:cNvSpPr>
              <a:spLocks noChangeArrowheads="1"/>
            </p:cNvSpPr>
            <p:nvPr/>
          </p:nvSpPr>
          <p:spPr bwMode="auto">
            <a:xfrm>
              <a:off x="2342" y="3218"/>
              <a:ext cx="781" cy="262"/>
            </a:xfrm>
            <a:prstGeom prst="rect">
              <a:avLst/>
            </a:prstGeom>
            <a:solidFill>
              <a:schemeClr val="bg1"/>
            </a:solidFill>
            <a:ln w="6350">
              <a:solidFill>
                <a:srgbClr val="000000"/>
              </a:solidFill>
              <a:miter lim="800000"/>
              <a:headEnd/>
              <a:tailEnd/>
            </a:ln>
          </p:spPr>
          <p:txBody>
            <a:bodyPr/>
            <a:lstStyle/>
            <a:p>
              <a:endParaRPr lang="en-US"/>
            </a:p>
          </p:txBody>
        </p:sp>
        <p:sp>
          <p:nvSpPr>
            <p:cNvPr id="39946" name="Rectangle 14"/>
            <p:cNvSpPr>
              <a:spLocks noChangeArrowheads="1"/>
            </p:cNvSpPr>
            <p:nvPr/>
          </p:nvSpPr>
          <p:spPr bwMode="auto">
            <a:xfrm>
              <a:off x="2342" y="3473"/>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47" name="Rectangle 15"/>
            <p:cNvSpPr>
              <a:spLocks noChangeArrowheads="1"/>
            </p:cNvSpPr>
            <p:nvPr/>
          </p:nvSpPr>
          <p:spPr bwMode="auto">
            <a:xfrm>
              <a:off x="3763" y="2964"/>
              <a:ext cx="781" cy="261"/>
            </a:xfrm>
            <a:prstGeom prst="rect">
              <a:avLst/>
            </a:pr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9948" name="Rectangle 16"/>
            <p:cNvSpPr>
              <a:spLocks noChangeArrowheads="1"/>
            </p:cNvSpPr>
            <p:nvPr/>
          </p:nvSpPr>
          <p:spPr bwMode="auto">
            <a:xfrm>
              <a:off x="2592" y="1682"/>
              <a:ext cx="69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Publication</a:t>
              </a:r>
              <a:endParaRPr lang="en-US" sz="1900"/>
            </a:p>
          </p:txBody>
        </p:sp>
        <p:sp>
          <p:nvSpPr>
            <p:cNvPr id="39949" name="Rectangle 17"/>
            <p:cNvSpPr>
              <a:spLocks noChangeArrowheads="1"/>
            </p:cNvSpPr>
            <p:nvPr/>
          </p:nvSpPr>
          <p:spPr bwMode="auto">
            <a:xfrm>
              <a:off x="672" y="2786"/>
              <a:ext cx="61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Periodical</a:t>
              </a:r>
              <a:endParaRPr lang="en-US" sz="1900"/>
            </a:p>
          </p:txBody>
        </p:sp>
        <p:sp>
          <p:nvSpPr>
            <p:cNvPr id="39950" name="Rectangle 18"/>
            <p:cNvSpPr>
              <a:spLocks noChangeArrowheads="1"/>
            </p:cNvSpPr>
            <p:nvPr/>
          </p:nvSpPr>
          <p:spPr bwMode="auto">
            <a:xfrm>
              <a:off x="2316" y="2796"/>
              <a:ext cx="329"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Book</a:t>
              </a:r>
              <a:endParaRPr lang="en-US" sz="1900"/>
            </a:p>
          </p:txBody>
        </p:sp>
        <p:sp>
          <p:nvSpPr>
            <p:cNvPr id="39951" name="Rectangle 19"/>
            <p:cNvSpPr>
              <a:spLocks noChangeArrowheads="1"/>
            </p:cNvSpPr>
            <p:nvPr/>
          </p:nvSpPr>
          <p:spPr bwMode="auto">
            <a:xfrm>
              <a:off x="4270" y="2748"/>
              <a:ext cx="41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Report</a:t>
              </a:r>
              <a:endParaRPr lang="en-US" sz="1900"/>
            </a:p>
          </p:txBody>
        </p:sp>
        <p:sp>
          <p:nvSpPr>
            <p:cNvPr id="39952" name="Rectangle 20"/>
            <p:cNvSpPr>
              <a:spLocks noChangeArrowheads="1"/>
            </p:cNvSpPr>
            <p:nvPr/>
          </p:nvSpPr>
          <p:spPr bwMode="auto">
            <a:xfrm>
              <a:off x="2496" y="1874"/>
              <a:ext cx="895"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CopiesPrinted( )</a:t>
              </a:r>
              <a:endParaRPr lang="en-US" sz="1700"/>
            </a:p>
          </p:txBody>
        </p:sp>
        <p:sp>
          <p:nvSpPr>
            <p:cNvPr id="39953" name="Rectangle 21"/>
            <p:cNvSpPr>
              <a:spLocks noChangeArrowheads="1"/>
            </p:cNvSpPr>
            <p:nvPr/>
          </p:nvSpPr>
          <p:spPr bwMode="auto">
            <a:xfrm>
              <a:off x="2639" y="2161"/>
              <a:ext cx="381"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Title( )</a:t>
              </a:r>
              <a:endParaRPr lang="en-US" sz="1700"/>
            </a:p>
          </p:txBody>
        </p:sp>
        <p:sp>
          <p:nvSpPr>
            <p:cNvPr id="39954" name="Rectangle 22"/>
            <p:cNvSpPr>
              <a:spLocks noChangeArrowheads="1"/>
            </p:cNvSpPr>
            <p:nvPr/>
          </p:nvSpPr>
          <p:spPr bwMode="auto">
            <a:xfrm>
              <a:off x="2448" y="2415"/>
              <a:ext cx="99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b="1" i="1">
                  <a:solidFill>
                    <a:schemeClr val="accent2"/>
                  </a:solidFill>
                </a:rPr>
                <a:t>virtual</a:t>
              </a:r>
              <a:r>
                <a:rPr lang="en-US" sz="1700">
                  <a:solidFill>
                    <a:srgbClr val="000000"/>
                  </a:solidFill>
                </a:rPr>
                <a:t> Medium( )</a:t>
              </a:r>
              <a:endParaRPr lang="en-US" sz="1700"/>
            </a:p>
          </p:txBody>
        </p:sp>
        <p:sp>
          <p:nvSpPr>
            <p:cNvPr id="39955" name="Rectangle 23"/>
            <p:cNvSpPr>
              <a:spLocks noChangeArrowheads="1"/>
            </p:cNvSpPr>
            <p:nvPr/>
          </p:nvSpPr>
          <p:spPr bwMode="auto">
            <a:xfrm>
              <a:off x="864" y="2973"/>
              <a:ext cx="9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SubsriptionRate( )</a:t>
              </a:r>
              <a:endParaRPr lang="en-US" sz="1600"/>
            </a:p>
          </p:txBody>
        </p:sp>
        <p:sp>
          <p:nvSpPr>
            <p:cNvPr id="39956" name="Rectangle 24"/>
            <p:cNvSpPr>
              <a:spLocks noChangeArrowheads="1"/>
            </p:cNvSpPr>
            <p:nvPr/>
          </p:nvSpPr>
          <p:spPr bwMode="auto">
            <a:xfrm>
              <a:off x="1115" y="3239"/>
              <a:ext cx="38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Date( )</a:t>
              </a:r>
              <a:endParaRPr lang="en-US" sz="1700"/>
            </a:p>
          </p:txBody>
        </p:sp>
        <p:sp>
          <p:nvSpPr>
            <p:cNvPr id="39957" name="Rectangle 25"/>
            <p:cNvSpPr>
              <a:spLocks noChangeArrowheads="1"/>
            </p:cNvSpPr>
            <p:nvPr/>
          </p:nvSpPr>
          <p:spPr bwMode="auto">
            <a:xfrm>
              <a:off x="2515" y="3022"/>
              <a:ext cx="4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ISBN( )</a:t>
              </a:r>
              <a:endParaRPr lang="en-US" sz="1700"/>
            </a:p>
          </p:txBody>
        </p:sp>
        <p:sp>
          <p:nvSpPr>
            <p:cNvPr id="39958" name="Rectangle 26"/>
            <p:cNvSpPr>
              <a:spLocks noChangeArrowheads="1"/>
            </p:cNvSpPr>
            <p:nvPr/>
          </p:nvSpPr>
          <p:spPr bwMode="auto">
            <a:xfrm>
              <a:off x="2515" y="3239"/>
              <a:ext cx="50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Author( )</a:t>
              </a:r>
              <a:endParaRPr lang="en-US" sz="1700"/>
            </a:p>
          </p:txBody>
        </p:sp>
        <p:sp>
          <p:nvSpPr>
            <p:cNvPr id="39959" name="Rectangle 27"/>
            <p:cNvSpPr>
              <a:spLocks noChangeArrowheads="1"/>
            </p:cNvSpPr>
            <p:nvPr/>
          </p:nvSpPr>
          <p:spPr bwMode="auto">
            <a:xfrm>
              <a:off x="2400" y="3494"/>
              <a:ext cx="6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Publisher( )</a:t>
              </a:r>
              <a:endParaRPr lang="en-US" sz="1700"/>
            </a:p>
          </p:txBody>
        </p:sp>
        <p:sp>
          <p:nvSpPr>
            <p:cNvPr id="39960" name="Rectangle 28"/>
            <p:cNvSpPr>
              <a:spLocks noChangeArrowheads="1"/>
            </p:cNvSpPr>
            <p:nvPr/>
          </p:nvSpPr>
          <p:spPr bwMode="auto">
            <a:xfrm>
              <a:off x="3840" y="3022"/>
              <a:ext cx="6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Institution( )</a:t>
              </a:r>
              <a:endParaRPr lang="en-US" sz="1600"/>
            </a:p>
          </p:txBody>
        </p:sp>
        <p:sp>
          <p:nvSpPr>
            <p:cNvPr id="39961" name="Line 31"/>
            <p:cNvSpPr>
              <a:spLocks noChangeShapeType="1"/>
            </p:cNvSpPr>
            <p:nvPr/>
          </p:nvSpPr>
          <p:spPr bwMode="auto">
            <a:xfrm flipH="1" flipV="1">
              <a:off x="4464" y="3218"/>
              <a:ext cx="565" cy="49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2" name="Line 32"/>
            <p:cNvSpPr>
              <a:spLocks noChangeShapeType="1"/>
            </p:cNvSpPr>
            <p:nvPr/>
          </p:nvSpPr>
          <p:spPr bwMode="auto">
            <a:xfrm flipV="1">
              <a:off x="3302" y="3218"/>
              <a:ext cx="490" cy="74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3" name="Line 33"/>
            <p:cNvSpPr>
              <a:spLocks noChangeShapeType="1"/>
            </p:cNvSpPr>
            <p:nvPr/>
          </p:nvSpPr>
          <p:spPr bwMode="auto">
            <a:xfrm flipH="1" flipV="1">
              <a:off x="1879" y="3457"/>
              <a:ext cx="254" cy="5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4" name="Line 34"/>
            <p:cNvSpPr>
              <a:spLocks noChangeShapeType="1"/>
            </p:cNvSpPr>
            <p:nvPr/>
          </p:nvSpPr>
          <p:spPr bwMode="auto">
            <a:xfrm flipV="1">
              <a:off x="711" y="3508"/>
              <a:ext cx="254" cy="45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5" name="Line 35"/>
            <p:cNvSpPr>
              <a:spLocks noChangeShapeType="1"/>
            </p:cNvSpPr>
            <p:nvPr/>
          </p:nvSpPr>
          <p:spPr bwMode="auto">
            <a:xfrm flipV="1">
              <a:off x="1321" y="2645"/>
              <a:ext cx="965"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6" name="Line 36"/>
            <p:cNvSpPr>
              <a:spLocks noChangeShapeType="1"/>
            </p:cNvSpPr>
            <p:nvPr/>
          </p:nvSpPr>
          <p:spPr bwMode="auto">
            <a:xfrm flipV="1">
              <a:off x="2743" y="2645"/>
              <a:ext cx="0"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7" name="Line 37"/>
            <p:cNvSpPr>
              <a:spLocks noChangeShapeType="1"/>
            </p:cNvSpPr>
            <p:nvPr/>
          </p:nvSpPr>
          <p:spPr bwMode="auto">
            <a:xfrm flipH="1" flipV="1">
              <a:off x="3251" y="2645"/>
              <a:ext cx="914" cy="3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68" name="Rectangle 38"/>
            <p:cNvSpPr>
              <a:spLocks noChangeArrowheads="1"/>
            </p:cNvSpPr>
            <p:nvPr/>
          </p:nvSpPr>
          <p:spPr bwMode="auto">
            <a:xfrm>
              <a:off x="432" y="3946"/>
              <a:ext cx="779" cy="273"/>
            </a:xfrm>
            <a:prstGeom prst="rect">
              <a:avLst/>
            </a:prstGeom>
            <a:solidFill>
              <a:schemeClr val="bg1"/>
            </a:solidFill>
            <a:ln w="6350">
              <a:solidFill>
                <a:srgbClr val="000000"/>
              </a:solidFill>
              <a:miter lim="800000"/>
              <a:headEnd/>
              <a:tailEnd/>
            </a:ln>
          </p:spPr>
          <p:txBody>
            <a:bodyPr/>
            <a:lstStyle/>
            <a:p>
              <a:endParaRPr lang="en-US"/>
            </a:p>
          </p:txBody>
        </p:sp>
        <p:sp>
          <p:nvSpPr>
            <p:cNvPr id="39969" name="Rectangle 39"/>
            <p:cNvSpPr>
              <a:spLocks noChangeArrowheads="1"/>
            </p:cNvSpPr>
            <p:nvPr/>
          </p:nvSpPr>
          <p:spPr bwMode="auto">
            <a:xfrm>
              <a:off x="1781" y="3946"/>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70" name="Rectangle 40"/>
            <p:cNvSpPr>
              <a:spLocks noChangeArrowheads="1"/>
            </p:cNvSpPr>
            <p:nvPr/>
          </p:nvSpPr>
          <p:spPr bwMode="auto">
            <a:xfrm>
              <a:off x="2913" y="3946"/>
              <a:ext cx="781" cy="273"/>
            </a:xfrm>
            <a:prstGeom prst="rect">
              <a:avLst/>
            </a:prstGeom>
            <a:solidFill>
              <a:schemeClr val="bg1"/>
            </a:solidFill>
            <a:ln w="6350">
              <a:solidFill>
                <a:srgbClr val="000000"/>
              </a:solidFill>
              <a:miter lim="800000"/>
              <a:headEnd/>
              <a:tailEnd/>
            </a:ln>
          </p:spPr>
          <p:txBody>
            <a:bodyPr/>
            <a:lstStyle/>
            <a:p>
              <a:endParaRPr lang="en-US"/>
            </a:p>
          </p:txBody>
        </p:sp>
        <p:sp>
          <p:nvSpPr>
            <p:cNvPr id="39971" name="Rectangle 41"/>
            <p:cNvSpPr>
              <a:spLocks noChangeArrowheads="1"/>
            </p:cNvSpPr>
            <p:nvPr/>
          </p:nvSpPr>
          <p:spPr bwMode="auto">
            <a:xfrm>
              <a:off x="3763" y="3946"/>
              <a:ext cx="797" cy="273"/>
            </a:xfrm>
            <a:prstGeom prst="rect">
              <a:avLst/>
            </a:prstGeom>
            <a:solidFill>
              <a:schemeClr val="bg1"/>
            </a:solidFill>
            <a:ln w="6350">
              <a:solidFill>
                <a:srgbClr val="000000"/>
              </a:solidFill>
              <a:miter lim="800000"/>
              <a:headEnd/>
              <a:tailEnd/>
            </a:ln>
          </p:spPr>
          <p:txBody>
            <a:bodyPr/>
            <a:lstStyle/>
            <a:p>
              <a:endParaRPr lang="en-US"/>
            </a:p>
          </p:txBody>
        </p:sp>
        <p:sp>
          <p:nvSpPr>
            <p:cNvPr id="39972" name="Rectangle 42"/>
            <p:cNvSpPr>
              <a:spLocks noChangeArrowheads="1"/>
            </p:cNvSpPr>
            <p:nvPr/>
          </p:nvSpPr>
          <p:spPr bwMode="auto">
            <a:xfrm>
              <a:off x="96" y="3698"/>
              <a:ext cx="649"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newspaper</a:t>
              </a:r>
              <a:endParaRPr lang="en-US" sz="1900"/>
            </a:p>
          </p:txBody>
        </p:sp>
        <p:sp>
          <p:nvSpPr>
            <p:cNvPr id="39973" name="Rectangle 43"/>
            <p:cNvSpPr>
              <a:spLocks noChangeArrowheads="1"/>
            </p:cNvSpPr>
            <p:nvPr/>
          </p:nvSpPr>
          <p:spPr bwMode="auto">
            <a:xfrm>
              <a:off x="1440" y="3794"/>
              <a:ext cx="580"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magazine</a:t>
              </a:r>
              <a:endParaRPr lang="en-US" sz="1900"/>
            </a:p>
          </p:txBody>
        </p:sp>
        <p:sp>
          <p:nvSpPr>
            <p:cNvPr id="39974" name="Rectangle 44"/>
            <p:cNvSpPr>
              <a:spLocks noChangeArrowheads="1"/>
            </p:cNvSpPr>
            <p:nvPr/>
          </p:nvSpPr>
          <p:spPr bwMode="auto">
            <a:xfrm>
              <a:off x="2832" y="3794"/>
              <a:ext cx="39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Thesis</a:t>
              </a:r>
              <a:endParaRPr lang="en-US" sz="1900"/>
            </a:p>
          </p:txBody>
        </p:sp>
        <p:sp>
          <p:nvSpPr>
            <p:cNvPr id="39975" name="Rectangle 45"/>
            <p:cNvSpPr>
              <a:spLocks noChangeArrowheads="1"/>
            </p:cNvSpPr>
            <p:nvPr/>
          </p:nvSpPr>
          <p:spPr bwMode="auto">
            <a:xfrm>
              <a:off x="4992" y="3516"/>
              <a:ext cx="616"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FtpReport</a:t>
              </a:r>
              <a:endParaRPr lang="en-US" sz="1900"/>
            </a:p>
          </p:txBody>
        </p:sp>
        <p:sp>
          <p:nvSpPr>
            <p:cNvPr id="39976" name="Rectangle 46"/>
            <p:cNvSpPr>
              <a:spLocks noChangeArrowheads="1"/>
            </p:cNvSpPr>
            <p:nvPr/>
          </p:nvSpPr>
          <p:spPr bwMode="auto">
            <a:xfrm>
              <a:off x="716" y="4004"/>
              <a:ext cx="35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700">
                  <a:solidFill>
                    <a:srgbClr val="000000"/>
                  </a:solidFill>
                </a:rPr>
                <a:t>City( )</a:t>
              </a:r>
              <a:endParaRPr lang="en-US" sz="1700"/>
            </a:p>
          </p:txBody>
        </p:sp>
        <p:sp>
          <p:nvSpPr>
            <p:cNvPr id="39977" name="Rectangle 47"/>
            <p:cNvSpPr>
              <a:spLocks noChangeArrowheads="1"/>
            </p:cNvSpPr>
            <p:nvPr/>
          </p:nvSpPr>
          <p:spPr bwMode="auto">
            <a:xfrm>
              <a:off x="1824" y="4004"/>
              <a:ext cx="65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Frequency( )</a:t>
              </a:r>
              <a:endParaRPr lang="en-US" sz="1600"/>
            </a:p>
          </p:txBody>
        </p:sp>
        <p:sp>
          <p:nvSpPr>
            <p:cNvPr id="39978" name="Rectangle 48"/>
            <p:cNvSpPr>
              <a:spLocks noChangeArrowheads="1"/>
            </p:cNvSpPr>
            <p:nvPr/>
          </p:nvSpPr>
          <p:spPr bwMode="auto">
            <a:xfrm>
              <a:off x="2928" y="4004"/>
              <a:ext cx="67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Supervisor( )</a:t>
              </a:r>
              <a:endParaRPr lang="en-US" sz="1600"/>
            </a:p>
          </p:txBody>
        </p:sp>
        <p:sp>
          <p:nvSpPr>
            <p:cNvPr id="39979" name="Rectangle 49"/>
            <p:cNvSpPr>
              <a:spLocks noChangeArrowheads="1"/>
            </p:cNvSpPr>
            <p:nvPr/>
          </p:nvSpPr>
          <p:spPr bwMode="auto">
            <a:xfrm>
              <a:off x="3802" y="4004"/>
              <a:ext cx="7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600">
                  <a:solidFill>
                    <a:srgbClr val="000000"/>
                  </a:solidFill>
                </a:rPr>
                <a:t>TR-number( )</a:t>
              </a:r>
              <a:endParaRPr lang="en-US" sz="1600"/>
            </a:p>
          </p:txBody>
        </p:sp>
        <p:sp>
          <p:nvSpPr>
            <p:cNvPr id="39980" name="Rectangle 50"/>
            <p:cNvSpPr>
              <a:spLocks noChangeArrowheads="1"/>
            </p:cNvSpPr>
            <p:nvPr/>
          </p:nvSpPr>
          <p:spPr bwMode="auto">
            <a:xfrm>
              <a:off x="4673" y="3958"/>
              <a:ext cx="768" cy="261"/>
            </a:xfrm>
            <a:prstGeom prst="rect">
              <a:avLst/>
            </a:prstGeom>
            <a:solidFill>
              <a:srgbClr val="EAEAEA"/>
            </a:solidFill>
            <a:ln w="6350">
              <a:solidFill>
                <a:srgbClr val="000000"/>
              </a:solidFill>
              <a:miter lim="800000"/>
              <a:headEnd/>
              <a:tailEnd/>
            </a:ln>
          </p:spPr>
          <p:txBody>
            <a:bodyPr/>
            <a:lstStyle/>
            <a:p>
              <a:endParaRPr lang="en-US"/>
            </a:p>
          </p:txBody>
        </p:sp>
        <p:sp>
          <p:nvSpPr>
            <p:cNvPr id="39981" name="Rectangle 51"/>
            <p:cNvSpPr>
              <a:spLocks noChangeArrowheads="1"/>
            </p:cNvSpPr>
            <p:nvPr/>
          </p:nvSpPr>
          <p:spPr bwMode="auto">
            <a:xfrm>
              <a:off x="4673" y="3711"/>
              <a:ext cx="768" cy="262"/>
            </a:xfrm>
            <a:prstGeom prst="rect">
              <a:avLst/>
            </a:prstGeom>
            <a:solidFill>
              <a:schemeClr val="bg1"/>
            </a:solidFill>
            <a:ln w="6350">
              <a:solidFill>
                <a:srgbClr val="000000"/>
              </a:solidFill>
              <a:miter lim="800000"/>
              <a:headEnd/>
              <a:tailEnd/>
            </a:ln>
          </p:spPr>
          <p:txBody>
            <a:bodyPr/>
            <a:lstStyle/>
            <a:p>
              <a:endParaRPr lang="en-US"/>
            </a:p>
          </p:txBody>
        </p:sp>
        <p:sp>
          <p:nvSpPr>
            <p:cNvPr id="39982" name="Rectangle 52"/>
            <p:cNvSpPr>
              <a:spLocks noChangeArrowheads="1"/>
            </p:cNvSpPr>
            <p:nvPr/>
          </p:nvSpPr>
          <p:spPr bwMode="auto">
            <a:xfrm>
              <a:off x="4767" y="3761"/>
              <a:ext cx="585" cy="424"/>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966788"/>
              <a:r>
                <a:rPr lang="en-US" sz="1700">
                  <a:solidFill>
                    <a:srgbClr val="000000"/>
                  </a:solidFill>
                </a:rPr>
                <a:t>Site( )</a:t>
              </a:r>
            </a:p>
            <a:p>
              <a:pPr algn="ctr" defTabSz="966788">
                <a:lnSpc>
                  <a:spcPct val="160000"/>
                </a:lnSpc>
              </a:pPr>
              <a:r>
                <a:rPr lang="en-US" sz="1700">
                  <a:solidFill>
                    <a:srgbClr val="000000"/>
                  </a:solidFill>
                </a:rPr>
                <a:t>Medium( )</a:t>
              </a:r>
            </a:p>
          </p:txBody>
        </p:sp>
        <p:sp>
          <p:nvSpPr>
            <p:cNvPr id="39983" name="Line 53"/>
            <p:cNvSpPr>
              <a:spLocks noChangeShapeType="1"/>
            </p:cNvSpPr>
            <p:nvPr/>
          </p:nvSpPr>
          <p:spPr bwMode="auto">
            <a:xfrm flipV="1">
              <a:off x="4128" y="3218"/>
              <a:ext cx="0" cy="72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84" name="Rectangle 54"/>
            <p:cNvSpPr>
              <a:spLocks noChangeArrowheads="1"/>
            </p:cNvSpPr>
            <p:nvPr/>
          </p:nvSpPr>
          <p:spPr bwMode="auto">
            <a:xfrm>
              <a:off x="3600" y="3746"/>
              <a:ext cx="597" cy="18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r>
                <a:rPr lang="en-US" sz="1900">
                  <a:solidFill>
                    <a:srgbClr val="000000"/>
                  </a:solidFill>
                </a:rPr>
                <a:t>Technical</a:t>
              </a:r>
              <a:endParaRPr lang="en-US" sz="1900"/>
            </a:p>
          </p:txBody>
        </p:sp>
      </p:grpSp>
    </p:spTree>
    <p:extLst>
      <p:ext uri="{BB962C8B-B14F-4D97-AF65-F5344CB8AC3E}">
        <p14:creationId xmlns:p14="http://schemas.microsoft.com/office/powerpoint/2010/main" val="1970995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6120"/>
                                        </p:tgtEl>
                                        <p:attrNameLst>
                                          <p:attrName>style.visibility</p:attrName>
                                        </p:attrNameLst>
                                      </p:cBhvr>
                                      <p:to>
                                        <p:strVal val="visible"/>
                                      </p:to>
                                    </p:set>
                                    <p:animEffect transition="in" filter="checkerboard(across)">
                                      <p:cBhvr>
                                        <p:cTn id="7" dur="500"/>
                                        <p:tgtEl>
                                          <p:spTgt spid="216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565150" y="80963"/>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Class Inheritance and Hierarchy (contd.)</a:t>
            </a:r>
          </a:p>
        </p:txBody>
      </p:sp>
      <p:sp>
        <p:nvSpPr>
          <p:cNvPr id="40963" name="Rectangle 3"/>
          <p:cNvSpPr>
            <a:spLocks noChangeArrowheads="1"/>
          </p:cNvSpPr>
          <p:nvPr/>
        </p:nvSpPr>
        <p:spPr bwMode="auto">
          <a:xfrm>
            <a:off x="228600" y="1084263"/>
            <a:ext cx="8399463" cy="520678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79425" indent="-479425" algn="just" defTabSz="966788">
              <a:buFont typeface="Wingdings" panose="05000000000000000000" pitchFamily="2" charset="2"/>
              <a:buChar char="§"/>
            </a:pPr>
            <a:r>
              <a:rPr lang="en-US" sz="3000" dirty="0">
                <a:cs typeface="Times New Roman" pitchFamily="18" charset="0"/>
              </a:rPr>
              <a:t>We can put a particular member at a different layer of the hierarchy.</a:t>
            </a:r>
          </a:p>
          <a:p>
            <a:pPr marL="479425" indent="-479425" algn="just" defTabSz="966788">
              <a:lnSpc>
                <a:spcPct val="120000"/>
              </a:lnSpc>
              <a:buFont typeface="Wingdings" panose="05000000000000000000" pitchFamily="2" charset="2"/>
              <a:buChar char="§"/>
            </a:pPr>
            <a:r>
              <a:rPr lang="en-US" sz="3000" dirty="0">
                <a:cs typeface="Times New Roman" pitchFamily="18" charset="0"/>
              </a:rPr>
              <a:t>Principle: as high as possible if shared. E.g., features that all publications have should be in the root. </a:t>
            </a:r>
          </a:p>
          <a:p>
            <a:pPr marL="479425" indent="-479425" algn="just" defTabSz="966788">
              <a:lnSpc>
                <a:spcPct val="120000"/>
              </a:lnSpc>
              <a:buFont typeface="Wingdings" panose="05000000000000000000" pitchFamily="2" charset="2"/>
              <a:buChar char="§"/>
            </a:pPr>
            <a:r>
              <a:rPr lang="en-US" sz="3000" dirty="0">
                <a:cs typeface="Times New Roman" pitchFamily="18" charset="0"/>
              </a:rPr>
              <a:t>Override/Redefine: subclass can redefine a field or an operation (a function)</a:t>
            </a:r>
          </a:p>
          <a:p>
            <a:pPr marL="936625" lvl="1" indent="-479425" algn="just" defTabSz="966788"/>
            <a:r>
              <a:rPr lang="en-US" sz="3000" dirty="0">
                <a:cs typeface="Times New Roman" pitchFamily="18" charset="0"/>
              </a:rPr>
              <a:t>•	</a:t>
            </a:r>
            <a:r>
              <a:rPr lang="en-US" sz="3000" i="1" dirty="0" err="1">
                <a:cs typeface="Times New Roman" pitchFamily="18" charset="0"/>
              </a:rPr>
              <a:t>Publication.Medium</a:t>
            </a:r>
            <a:r>
              <a:rPr lang="en-US" sz="3000" dirty="0">
                <a:cs typeface="Times New Roman" pitchFamily="18" charset="0"/>
              </a:rPr>
              <a:t> can be initialized to "paper</a:t>
            </a:r>
            <a:r>
              <a:rPr lang="en-US" sz="3200" dirty="0"/>
              <a:t>"</a:t>
            </a:r>
            <a:r>
              <a:rPr lang="en-US" sz="3000" dirty="0">
                <a:cs typeface="Times New Roman" pitchFamily="18" charset="0"/>
              </a:rPr>
              <a:t>, but redefined later -- </a:t>
            </a:r>
            <a:r>
              <a:rPr lang="en-US" sz="3000" i="1" dirty="0">
                <a:solidFill>
                  <a:schemeClr val="accent2"/>
                </a:solidFill>
                <a:cs typeface="Times New Roman" pitchFamily="18" charset="0"/>
              </a:rPr>
              <a:t>virtual</a:t>
            </a:r>
          </a:p>
          <a:p>
            <a:pPr marL="936625" lvl="1" indent="-479425" defTabSz="966788"/>
            <a:r>
              <a:rPr lang="en-US" sz="3000" dirty="0">
                <a:cs typeface="Times New Roman" pitchFamily="18" charset="0"/>
              </a:rPr>
              <a:t>•	</a:t>
            </a:r>
            <a:r>
              <a:rPr lang="en-US" sz="3000" i="1" dirty="0" err="1">
                <a:cs typeface="Times New Roman" pitchFamily="18" charset="0"/>
              </a:rPr>
              <a:t>FtpReport.Medium</a:t>
            </a:r>
            <a:r>
              <a:rPr lang="en-US" sz="3000" dirty="0">
                <a:cs typeface="Times New Roman" pitchFamily="18" charset="0"/>
              </a:rPr>
              <a:t> can be initialized to "disk".</a:t>
            </a:r>
            <a:r>
              <a:rPr lang="en-US" sz="3000" dirty="0"/>
              <a:t> </a:t>
            </a:r>
          </a:p>
        </p:txBody>
      </p:sp>
      <p:sp>
        <p:nvSpPr>
          <p:cNvPr id="40964" name="Rectangle 4"/>
          <p:cNvSpPr>
            <a:spLocks noChangeArrowheads="1"/>
          </p:cNvSpPr>
          <p:nvPr/>
        </p:nvSpPr>
        <p:spPr bwMode="auto">
          <a:xfrm>
            <a:off x="8008938" y="5014913"/>
            <a:ext cx="0" cy="25876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defTabSz="966788"/>
            <a:endParaRPr lang="en-US" sz="1700"/>
          </a:p>
        </p:txBody>
      </p:sp>
    </p:spTree>
    <p:extLst>
      <p:ext uri="{BB962C8B-B14F-4D97-AF65-F5344CB8AC3E}">
        <p14:creationId xmlns:p14="http://schemas.microsoft.com/office/powerpoint/2010/main" val="2777659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1219200" y="666335"/>
            <a:ext cx="7162800" cy="619166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366713" indent="-366713" defTabSz="966788">
              <a:lnSpc>
                <a:spcPct val="110000"/>
              </a:lnSpc>
              <a:buFont typeface="Wingdings" pitchFamily="2" charset="2"/>
              <a:buChar char="§"/>
            </a:pPr>
            <a:r>
              <a:rPr lang="en-US" dirty="0">
                <a:solidFill>
                  <a:schemeClr val="bg1">
                    <a:lumMod val="65000"/>
                  </a:schemeClr>
                </a:solidFill>
                <a:cs typeface="Times New Roman" pitchFamily="18" charset="0"/>
              </a:rPr>
              <a:t>Principles and features of object orientation</a:t>
            </a:r>
            <a:endParaRPr lang="en-GB" dirty="0">
              <a:solidFill>
                <a:schemeClr val="bg1">
                  <a:lumMod val="65000"/>
                </a:schemeClr>
              </a:solidFill>
              <a:cs typeface="Times New Roman" pitchFamily="18" charset="0"/>
            </a:endParaRPr>
          </a:p>
          <a:p>
            <a:pPr marL="366713" indent="-366713" defTabSz="966788">
              <a:lnSpc>
                <a:spcPct val="110000"/>
              </a:lnSpc>
              <a:buFont typeface="Wingdings" pitchFamily="2" charset="2"/>
              <a:buChar char="§"/>
            </a:pPr>
            <a:r>
              <a:rPr lang="en-GB" dirty="0">
                <a:solidFill>
                  <a:schemeClr val="bg1">
                    <a:lumMod val="65000"/>
                  </a:schemeClr>
                </a:solidFill>
                <a:cs typeface="Times New Roman" pitchFamily="18" charset="0"/>
              </a:rPr>
              <a:t>Class composition and definition</a:t>
            </a:r>
          </a:p>
          <a:p>
            <a:pPr marL="844550" lvl="1" indent="-357188" defTabSz="966788">
              <a:lnSpc>
                <a:spcPct val="110000"/>
              </a:lnSpc>
              <a:buFontTx/>
              <a:buChar char="•"/>
            </a:pPr>
            <a:r>
              <a:rPr lang="en-GB" dirty="0">
                <a:solidFill>
                  <a:schemeClr val="bg1">
                    <a:lumMod val="65000"/>
                  </a:schemeClr>
                </a:solidFill>
                <a:cs typeface="Times New Roman" pitchFamily="18" charset="0"/>
              </a:rPr>
              <a:t>information hiding: public, protected and private </a:t>
            </a:r>
          </a:p>
          <a:p>
            <a:pPr marL="366713" indent="-366713" defTabSz="966788">
              <a:lnSpc>
                <a:spcPct val="110000"/>
              </a:lnSpc>
              <a:buFont typeface="Wingdings" pitchFamily="2" charset="2"/>
              <a:buChar char="§"/>
            </a:pPr>
            <a:r>
              <a:rPr lang="en-US" dirty="0">
                <a:solidFill>
                  <a:schemeClr val="bg1">
                    <a:lumMod val="65000"/>
                  </a:schemeClr>
                </a:solidFill>
                <a:cs typeface="Times New Roman" pitchFamily="18" charset="0"/>
              </a:rPr>
              <a:t>Scope Resolution Operator </a:t>
            </a:r>
          </a:p>
          <a:p>
            <a:pPr marL="844550" lvl="1" indent="-357188" defTabSz="966788">
              <a:lnSpc>
                <a:spcPct val="110000"/>
              </a:lnSpc>
              <a:buFontTx/>
              <a:buChar char="•"/>
            </a:pPr>
            <a:r>
              <a:rPr lang="en-GB" dirty="0">
                <a:solidFill>
                  <a:schemeClr val="bg1">
                    <a:lumMod val="65000"/>
                  </a:schemeClr>
                </a:solidFill>
                <a:cs typeface="Times New Roman" pitchFamily="18" charset="0"/>
              </a:rPr>
              <a:t>Queue class example and time class example</a:t>
            </a:r>
          </a:p>
          <a:p>
            <a:pPr marL="366713" indent="-366713" defTabSz="966788">
              <a:lnSpc>
                <a:spcPct val="110000"/>
              </a:lnSpc>
              <a:buFont typeface="Wingdings" pitchFamily="2" charset="2"/>
              <a:buChar char="§"/>
            </a:pPr>
            <a:r>
              <a:rPr lang="en-GB" dirty="0">
                <a:solidFill>
                  <a:schemeClr val="bg1">
                    <a:lumMod val="65000"/>
                  </a:schemeClr>
                </a:solidFill>
                <a:cs typeface="Times New Roman" pitchFamily="18" charset="0"/>
              </a:rPr>
              <a:t>Memory management (static, stack, and heap)</a:t>
            </a:r>
          </a:p>
          <a:p>
            <a:pPr marL="366713" indent="-366713" defTabSz="966788">
              <a:lnSpc>
                <a:spcPct val="110000"/>
              </a:lnSpc>
              <a:buFont typeface="Wingdings" pitchFamily="2" charset="2"/>
              <a:buChar char="§"/>
            </a:pPr>
            <a:r>
              <a:rPr lang="en-GB" dirty="0">
                <a:solidFill>
                  <a:srgbClr val="0033CC"/>
                </a:solidFill>
                <a:cs typeface="Times New Roman" pitchFamily="18" charset="0"/>
              </a:rPr>
              <a:t>Garbage collection, constructor, destructor</a:t>
            </a:r>
          </a:p>
          <a:p>
            <a:pPr marL="366713" indent="-366713" defTabSz="966788">
              <a:lnSpc>
                <a:spcPct val="110000"/>
              </a:lnSpc>
              <a:buFont typeface="Wingdings" pitchFamily="2" charset="2"/>
              <a:buChar char="§"/>
            </a:pPr>
            <a:r>
              <a:rPr lang="en-GB" dirty="0">
                <a:solidFill>
                  <a:srgbClr val="0033CC"/>
                </a:solidFill>
                <a:cs typeface="Times New Roman" pitchFamily="18" charset="0"/>
              </a:rPr>
              <a:t>Inheritance</a:t>
            </a:r>
            <a:r>
              <a:rPr lang="en-GB" dirty="0">
                <a:cs typeface="Times New Roman" pitchFamily="18" charset="0"/>
              </a:rPr>
              <a:t> and multiple inheritance</a:t>
            </a:r>
          </a:p>
          <a:p>
            <a:pPr marL="844550" lvl="1" indent="-357188" defTabSz="966788">
              <a:lnSpc>
                <a:spcPct val="110000"/>
              </a:lnSpc>
              <a:buFontTx/>
              <a:buChar char="•"/>
            </a:pPr>
            <a:r>
              <a:rPr lang="en-GB" dirty="0">
                <a:cs typeface="Times New Roman" pitchFamily="18" charset="0"/>
              </a:rPr>
              <a:t>Derived </a:t>
            </a:r>
            <a:r>
              <a:rPr lang="en-GB" dirty="0" err="1">
                <a:cs typeface="Times New Roman" pitchFamily="18" charset="0"/>
              </a:rPr>
              <a:t>PriQueue</a:t>
            </a:r>
            <a:r>
              <a:rPr lang="en-GB" dirty="0">
                <a:cs typeface="Times New Roman" pitchFamily="18" charset="0"/>
              </a:rPr>
              <a:t> class from a Queue class</a:t>
            </a:r>
          </a:p>
          <a:p>
            <a:pPr marL="366713" indent="-366713" defTabSz="966788">
              <a:lnSpc>
                <a:spcPct val="110000"/>
              </a:lnSpc>
              <a:buFont typeface="Wingdings" pitchFamily="2" charset="2"/>
              <a:buChar char="§"/>
            </a:pPr>
            <a:r>
              <a:rPr lang="en-GB" dirty="0">
                <a:cs typeface="Times New Roman" pitchFamily="18" charset="0"/>
              </a:rPr>
              <a:t>Hierarchy and polymorphism</a:t>
            </a:r>
          </a:p>
          <a:p>
            <a:pPr marL="844550" lvl="1" indent="-357188" defTabSz="966788">
              <a:lnSpc>
                <a:spcPct val="110000"/>
              </a:lnSpc>
              <a:buFontTx/>
              <a:buChar char="•"/>
            </a:pPr>
            <a:r>
              <a:rPr lang="en-GB" dirty="0">
                <a:cs typeface="Times New Roman" pitchFamily="18" charset="0"/>
              </a:rPr>
              <a:t>Publication and Personnel examples</a:t>
            </a:r>
          </a:p>
          <a:p>
            <a:pPr marL="366713" indent="-366713" defTabSz="966788">
              <a:lnSpc>
                <a:spcPct val="110000"/>
              </a:lnSpc>
              <a:buFont typeface="Wingdings" pitchFamily="2" charset="2"/>
              <a:buChar char="§"/>
            </a:pPr>
            <a:r>
              <a:rPr lang="en-GB" dirty="0">
                <a:cs typeface="Times New Roman" pitchFamily="18" charset="0"/>
              </a:rPr>
              <a:t>Inheritance vs. Containment</a:t>
            </a:r>
          </a:p>
          <a:p>
            <a:pPr marL="366713" indent="-366713" defTabSz="966788">
              <a:lnSpc>
                <a:spcPct val="110000"/>
              </a:lnSpc>
              <a:buFont typeface="Wingdings" pitchFamily="2" charset="2"/>
              <a:buChar char="§"/>
            </a:pPr>
            <a:r>
              <a:rPr lang="en-GB" dirty="0">
                <a:cs typeface="Times New Roman" pitchFamily="18" charset="0"/>
              </a:rPr>
              <a:t>File operations</a:t>
            </a:r>
          </a:p>
          <a:p>
            <a:pPr marL="366713" indent="-366713" defTabSz="966788">
              <a:lnSpc>
                <a:spcPct val="110000"/>
              </a:lnSpc>
              <a:buFont typeface="Wingdings" pitchFamily="2" charset="2"/>
              <a:buChar char="§"/>
            </a:pPr>
            <a:r>
              <a:rPr lang="en-GB" dirty="0">
                <a:cs typeface="Times New Roman" pitchFamily="18" charset="0"/>
              </a:rPr>
              <a:t>Exception handling</a:t>
            </a:r>
          </a:p>
          <a:p>
            <a:pPr marL="366713" indent="-366713" defTabSz="966788">
              <a:lnSpc>
                <a:spcPct val="110000"/>
              </a:lnSpc>
              <a:buFont typeface="Wingdings" pitchFamily="2" charset="2"/>
              <a:buChar char="§"/>
            </a:pPr>
            <a:r>
              <a:rPr lang="en-GB" dirty="0">
                <a:cs typeface="Times New Roman" pitchFamily="18" charset="0"/>
              </a:rPr>
              <a:t>Summary</a:t>
            </a:r>
          </a:p>
        </p:txBody>
      </p:sp>
      <p:sp>
        <p:nvSpPr>
          <p:cNvPr id="3075" name="Rectangle 3"/>
          <p:cNvSpPr>
            <a:spLocks noChangeArrowheads="1"/>
          </p:cNvSpPr>
          <p:nvPr/>
        </p:nvSpPr>
        <p:spPr bwMode="auto">
          <a:xfrm>
            <a:off x="671513" y="76200"/>
            <a:ext cx="7796212"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Chapter Outline</a:t>
            </a:r>
            <a:endParaRPr lang="en-US" sz="3400" b="1" dirty="0">
              <a:solidFill>
                <a:schemeClr val="accent2"/>
              </a:solidFill>
            </a:endParaRPr>
          </a:p>
        </p:txBody>
      </p:sp>
      <p:sp>
        <p:nvSpPr>
          <p:cNvPr id="2" name="Right Arrow 1"/>
          <p:cNvSpPr/>
          <p:nvPr/>
        </p:nvSpPr>
        <p:spPr bwMode="auto">
          <a:xfrm>
            <a:off x="754902" y="3103562"/>
            <a:ext cx="395287"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01101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78178">
                                            <p:txEl>
                                              <p:pRg st="1" end="1"/>
                                            </p:txEl>
                                          </p:spTgt>
                                        </p:tgtEl>
                                        <p:attrNameLst>
                                          <p:attrName>style.visibility</p:attrName>
                                        </p:attrNameLst>
                                      </p:cBhvr>
                                      <p:to>
                                        <p:strVal val="visible"/>
                                      </p:to>
                                    </p:set>
                                    <p:animEffect transition="in" filter="wipe(up)">
                                      <p:cBhvr>
                                        <p:cTn id="7" dur="500"/>
                                        <p:tgtEl>
                                          <p:spTgt spid="178178">
                                            <p:txEl>
                                              <p:pRg st="1" end="1"/>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178178">
                                            <p:txEl>
                                              <p:pRg st="2" end="2"/>
                                            </p:txEl>
                                          </p:spTgt>
                                        </p:tgtEl>
                                        <p:attrNameLst>
                                          <p:attrName>style.visibility</p:attrName>
                                        </p:attrNameLst>
                                      </p:cBhvr>
                                      <p:to>
                                        <p:strVal val="visible"/>
                                      </p:to>
                                    </p:set>
                                    <p:animEffect transition="in" filter="wipe(up)">
                                      <p:cBhvr>
                                        <p:cTn id="10" dur="500"/>
                                        <p:tgtEl>
                                          <p:spTgt spid="178178">
                                            <p:txEl>
                                              <p:pRg st="2" end="2"/>
                                            </p:txEl>
                                          </p:spTgt>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78178">
                                            <p:txEl>
                                              <p:pRg st="3" end="3"/>
                                            </p:txEl>
                                          </p:spTgt>
                                        </p:tgtEl>
                                        <p:attrNameLst>
                                          <p:attrName>style.visibility</p:attrName>
                                        </p:attrNameLst>
                                      </p:cBhvr>
                                      <p:to>
                                        <p:strVal val="visible"/>
                                      </p:to>
                                    </p:set>
                                    <p:animEffect transition="in" filter="wipe(up)">
                                      <p:cBhvr>
                                        <p:cTn id="14" dur="500"/>
                                        <p:tgtEl>
                                          <p:spTgt spid="178178">
                                            <p:txEl>
                                              <p:pRg st="3" end="3"/>
                                            </p:txEl>
                                          </p:spTgt>
                                        </p:tgtEl>
                                      </p:cBhvr>
                                    </p:animEffect>
                                  </p:childTnLst>
                                </p:cTn>
                              </p:par>
                              <p:par>
                                <p:cTn id="15" presetID="22" presetClass="entr" presetSubtype="1" fill="hold" nodeType="withEffect">
                                  <p:stCondLst>
                                    <p:cond delay="0"/>
                                  </p:stCondLst>
                                  <p:childTnLst>
                                    <p:set>
                                      <p:cBhvr>
                                        <p:cTn id="16" dur="1" fill="hold">
                                          <p:stCondLst>
                                            <p:cond delay="0"/>
                                          </p:stCondLst>
                                        </p:cTn>
                                        <p:tgtEl>
                                          <p:spTgt spid="178178">
                                            <p:txEl>
                                              <p:pRg st="4" end="4"/>
                                            </p:txEl>
                                          </p:spTgt>
                                        </p:tgtEl>
                                        <p:attrNameLst>
                                          <p:attrName>style.visibility</p:attrName>
                                        </p:attrNameLst>
                                      </p:cBhvr>
                                      <p:to>
                                        <p:strVal val="visible"/>
                                      </p:to>
                                    </p:set>
                                    <p:animEffect transition="in" filter="wipe(up)">
                                      <p:cBhvr>
                                        <p:cTn id="17" dur="500"/>
                                        <p:tgtEl>
                                          <p:spTgt spid="178178">
                                            <p:txEl>
                                              <p:pRg st="4" end="4"/>
                                            </p:txEl>
                                          </p:spTgt>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178178">
                                            <p:txEl>
                                              <p:pRg st="5" end="5"/>
                                            </p:txEl>
                                          </p:spTgt>
                                        </p:tgtEl>
                                        <p:attrNameLst>
                                          <p:attrName>style.visibility</p:attrName>
                                        </p:attrNameLst>
                                      </p:cBhvr>
                                      <p:to>
                                        <p:strVal val="visible"/>
                                      </p:to>
                                    </p:set>
                                    <p:animEffect transition="in" filter="wipe(up)">
                                      <p:cBhvr>
                                        <p:cTn id="21" dur="500"/>
                                        <p:tgtEl>
                                          <p:spTgt spid="178178">
                                            <p:txEl>
                                              <p:pRg st="5" end="5"/>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178178">
                                            <p:txEl>
                                              <p:pRg st="6" end="6"/>
                                            </p:txEl>
                                          </p:spTgt>
                                        </p:tgtEl>
                                        <p:attrNameLst>
                                          <p:attrName>style.visibility</p:attrName>
                                        </p:attrNameLst>
                                      </p:cBhvr>
                                      <p:to>
                                        <p:strVal val="visible"/>
                                      </p:to>
                                    </p:set>
                                    <p:animEffect transition="in" filter="wipe(up)">
                                      <p:cBhvr>
                                        <p:cTn id="24" dur="500"/>
                                        <p:tgtEl>
                                          <p:spTgt spid="178178">
                                            <p:txEl>
                                              <p:pRg st="6" end="6"/>
                                            </p:txEl>
                                          </p:spTgt>
                                        </p:tgtEl>
                                      </p:cBhvr>
                                    </p:animEffect>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2" presetClass="entr" presetSubtype="1" fill="hold" nodeType="afterEffect">
                                  <p:stCondLst>
                                    <p:cond delay="0"/>
                                  </p:stCondLst>
                                  <p:childTnLst>
                                    <p:set>
                                      <p:cBhvr>
                                        <p:cTn id="32" dur="1" fill="hold">
                                          <p:stCondLst>
                                            <p:cond delay="0"/>
                                          </p:stCondLst>
                                        </p:cTn>
                                        <p:tgtEl>
                                          <p:spTgt spid="178178">
                                            <p:txEl>
                                              <p:pRg st="7" end="7"/>
                                            </p:txEl>
                                          </p:spTgt>
                                        </p:tgtEl>
                                        <p:attrNameLst>
                                          <p:attrName>style.visibility</p:attrName>
                                        </p:attrNameLst>
                                      </p:cBhvr>
                                      <p:to>
                                        <p:strVal val="visible"/>
                                      </p:to>
                                    </p:set>
                                    <p:animEffect transition="in" filter="wipe(up)">
                                      <p:cBhvr>
                                        <p:cTn id="33" dur="500"/>
                                        <p:tgtEl>
                                          <p:spTgt spid="178178">
                                            <p:txEl>
                                              <p:pRg st="7" end="7"/>
                                            </p:txEl>
                                          </p:spTgt>
                                        </p:tgtEl>
                                      </p:cBhvr>
                                    </p:animEffect>
                                  </p:childTnLst>
                                </p:cTn>
                              </p:par>
                              <p:par>
                                <p:cTn id="34" presetID="22" presetClass="entr" presetSubtype="1" fill="hold" nodeType="withEffect">
                                  <p:stCondLst>
                                    <p:cond delay="0"/>
                                  </p:stCondLst>
                                  <p:childTnLst>
                                    <p:set>
                                      <p:cBhvr>
                                        <p:cTn id="35" dur="1" fill="hold">
                                          <p:stCondLst>
                                            <p:cond delay="0"/>
                                          </p:stCondLst>
                                        </p:cTn>
                                        <p:tgtEl>
                                          <p:spTgt spid="178178">
                                            <p:txEl>
                                              <p:pRg st="8" end="8"/>
                                            </p:txEl>
                                          </p:spTgt>
                                        </p:tgtEl>
                                        <p:attrNameLst>
                                          <p:attrName>style.visibility</p:attrName>
                                        </p:attrNameLst>
                                      </p:cBhvr>
                                      <p:to>
                                        <p:strVal val="visible"/>
                                      </p:to>
                                    </p:set>
                                    <p:animEffect transition="in" filter="wipe(up)">
                                      <p:cBhvr>
                                        <p:cTn id="36" dur="500"/>
                                        <p:tgtEl>
                                          <p:spTgt spid="178178">
                                            <p:txEl>
                                              <p:pRg st="8" end="8"/>
                                            </p:txEl>
                                          </p:spTgt>
                                        </p:tgtEl>
                                      </p:cBhvr>
                                    </p:animEffect>
                                  </p:childTnLst>
                                </p:cTn>
                              </p:par>
                            </p:childTnLst>
                          </p:cTn>
                        </p:par>
                        <p:par>
                          <p:cTn id="37" fill="hold">
                            <p:stCondLst>
                              <p:cond delay="2500"/>
                            </p:stCondLst>
                            <p:childTnLst>
                              <p:par>
                                <p:cTn id="38" presetID="22" presetClass="entr" presetSubtype="1" fill="hold" nodeType="afterEffect">
                                  <p:stCondLst>
                                    <p:cond delay="0"/>
                                  </p:stCondLst>
                                  <p:childTnLst>
                                    <p:set>
                                      <p:cBhvr>
                                        <p:cTn id="39" dur="1" fill="hold">
                                          <p:stCondLst>
                                            <p:cond delay="0"/>
                                          </p:stCondLst>
                                        </p:cTn>
                                        <p:tgtEl>
                                          <p:spTgt spid="178178">
                                            <p:txEl>
                                              <p:pRg st="9" end="9"/>
                                            </p:txEl>
                                          </p:spTgt>
                                        </p:tgtEl>
                                        <p:attrNameLst>
                                          <p:attrName>style.visibility</p:attrName>
                                        </p:attrNameLst>
                                      </p:cBhvr>
                                      <p:to>
                                        <p:strVal val="visible"/>
                                      </p:to>
                                    </p:set>
                                    <p:animEffect transition="in" filter="wipe(up)">
                                      <p:cBhvr>
                                        <p:cTn id="40" dur="500"/>
                                        <p:tgtEl>
                                          <p:spTgt spid="178178">
                                            <p:txEl>
                                              <p:pRg st="9" end="9"/>
                                            </p:txEl>
                                          </p:spTgt>
                                        </p:tgtEl>
                                      </p:cBhvr>
                                    </p:animEffect>
                                  </p:childTnLst>
                                </p:cTn>
                              </p:par>
                              <p:par>
                                <p:cTn id="41" presetID="22" presetClass="entr" presetSubtype="1" fill="hold" nodeType="withEffect">
                                  <p:stCondLst>
                                    <p:cond delay="0"/>
                                  </p:stCondLst>
                                  <p:childTnLst>
                                    <p:set>
                                      <p:cBhvr>
                                        <p:cTn id="42" dur="1" fill="hold">
                                          <p:stCondLst>
                                            <p:cond delay="0"/>
                                          </p:stCondLst>
                                        </p:cTn>
                                        <p:tgtEl>
                                          <p:spTgt spid="178178">
                                            <p:txEl>
                                              <p:pRg st="10" end="10"/>
                                            </p:txEl>
                                          </p:spTgt>
                                        </p:tgtEl>
                                        <p:attrNameLst>
                                          <p:attrName>style.visibility</p:attrName>
                                        </p:attrNameLst>
                                      </p:cBhvr>
                                      <p:to>
                                        <p:strVal val="visible"/>
                                      </p:to>
                                    </p:set>
                                    <p:animEffect transition="in" filter="wipe(up)">
                                      <p:cBhvr>
                                        <p:cTn id="43" dur="500"/>
                                        <p:tgtEl>
                                          <p:spTgt spid="178178">
                                            <p:txEl>
                                              <p:pRg st="10" end="10"/>
                                            </p:txEl>
                                          </p:spTgt>
                                        </p:tgtEl>
                                      </p:cBhvr>
                                    </p:animEffect>
                                  </p:childTnLst>
                                </p:cTn>
                              </p:par>
                            </p:childTnLst>
                          </p:cTn>
                        </p:par>
                        <p:par>
                          <p:cTn id="44" fill="hold">
                            <p:stCondLst>
                              <p:cond delay="3000"/>
                            </p:stCondLst>
                            <p:childTnLst>
                              <p:par>
                                <p:cTn id="45" presetID="22" presetClass="entr" presetSubtype="8" fill="hold" nodeType="afterEffect">
                                  <p:stCondLst>
                                    <p:cond delay="0"/>
                                  </p:stCondLst>
                                  <p:childTnLst>
                                    <p:set>
                                      <p:cBhvr>
                                        <p:cTn id="46" dur="1" fill="hold">
                                          <p:stCondLst>
                                            <p:cond delay="0"/>
                                          </p:stCondLst>
                                        </p:cTn>
                                        <p:tgtEl>
                                          <p:spTgt spid="178178">
                                            <p:txEl>
                                              <p:pRg st="11" end="11"/>
                                            </p:txEl>
                                          </p:spTgt>
                                        </p:tgtEl>
                                        <p:attrNameLst>
                                          <p:attrName>style.visibility</p:attrName>
                                        </p:attrNameLst>
                                      </p:cBhvr>
                                      <p:to>
                                        <p:strVal val="visible"/>
                                      </p:to>
                                    </p:set>
                                    <p:animEffect transition="in" filter="wipe(left)">
                                      <p:cBhvr>
                                        <p:cTn id="47" dur="500"/>
                                        <p:tgtEl>
                                          <p:spTgt spid="178178">
                                            <p:txEl>
                                              <p:pRg st="11" end="11"/>
                                            </p:txEl>
                                          </p:spTgt>
                                        </p:tgtEl>
                                      </p:cBhvr>
                                    </p:animEffect>
                                  </p:childTnLst>
                                </p:cTn>
                              </p:par>
                            </p:childTnLst>
                          </p:cTn>
                        </p:par>
                        <p:par>
                          <p:cTn id="48" fill="hold">
                            <p:stCondLst>
                              <p:cond delay="3500"/>
                            </p:stCondLst>
                            <p:childTnLst>
                              <p:par>
                                <p:cTn id="49" presetID="22" presetClass="entr" presetSubtype="8" fill="hold" nodeType="afterEffect">
                                  <p:stCondLst>
                                    <p:cond delay="0"/>
                                  </p:stCondLst>
                                  <p:childTnLst>
                                    <p:set>
                                      <p:cBhvr>
                                        <p:cTn id="50" dur="1" fill="hold">
                                          <p:stCondLst>
                                            <p:cond delay="0"/>
                                          </p:stCondLst>
                                        </p:cTn>
                                        <p:tgtEl>
                                          <p:spTgt spid="178178">
                                            <p:txEl>
                                              <p:pRg st="12" end="12"/>
                                            </p:txEl>
                                          </p:spTgt>
                                        </p:tgtEl>
                                        <p:attrNameLst>
                                          <p:attrName>style.visibility</p:attrName>
                                        </p:attrNameLst>
                                      </p:cBhvr>
                                      <p:to>
                                        <p:strVal val="visible"/>
                                      </p:to>
                                    </p:set>
                                    <p:animEffect transition="in" filter="wipe(left)">
                                      <p:cBhvr>
                                        <p:cTn id="51" dur="500"/>
                                        <p:tgtEl>
                                          <p:spTgt spid="178178">
                                            <p:txEl>
                                              <p:pRg st="12" end="12"/>
                                            </p:txEl>
                                          </p:spTgt>
                                        </p:tgtEl>
                                      </p:cBhvr>
                                    </p:animEffect>
                                  </p:childTnLst>
                                </p:cTn>
                              </p:par>
                            </p:childTnLst>
                          </p:cTn>
                        </p:par>
                        <p:par>
                          <p:cTn id="52" fill="hold">
                            <p:stCondLst>
                              <p:cond delay="4000"/>
                            </p:stCondLst>
                            <p:childTnLst>
                              <p:par>
                                <p:cTn id="53" presetID="22" presetClass="entr" presetSubtype="8" fill="hold" nodeType="afterEffect">
                                  <p:stCondLst>
                                    <p:cond delay="0"/>
                                  </p:stCondLst>
                                  <p:childTnLst>
                                    <p:set>
                                      <p:cBhvr>
                                        <p:cTn id="54" dur="1" fill="hold">
                                          <p:stCondLst>
                                            <p:cond delay="0"/>
                                          </p:stCondLst>
                                        </p:cTn>
                                        <p:tgtEl>
                                          <p:spTgt spid="178178">
                                            <p:txEl>
                                              <p:pRg st="13" end="13"/>
                                            </p:txEl>
                                          </p:spTgt>
                                        </p:tgtEl>
                                        <p:attrNameLst>
                                          <p:attrName>style.visibility</p:attrName>
                                        </p:attrNameLst>
                                      </p:cBhvr>
                                      <p:to>
                                        <p:strVal val="visible"/>
                                      </p:to>
                                    </p:set>
                                    <p:animEffect transition="in" filter="wipe(left)">
                                      <p:cBhvr>
                                        <p:cTn id="55" dur="500"/>
                                        <p:tgtEl>
                                          <p:spTgt spid="178178">
                                            <p:txEl>
                                              <p:pRg st="13" end="13"/>
                                            </p:txEl>
                                          </p:spTgt>
                                        </p:tgtEl>
                                      </p:cBhvr>
                                    </p:animEffect>
                                  </p:childTnLst>
                                </p:cTn>
                              </p:par>
                            </p:childTnLst>
                          </p:cTn>
                        </p:par>
                        <p:par>
                          <p:cTn id="56" fill="hold">
                            <p:stCondLst>
                              <p:cond delay="4500"/>
                            </p:stCondLst>
                            <p:childTnLst>
                              <p:par>
                                <p:cTn id="57" presetID="22" presetClass="entr" presetSubtype="8" fill="hold" nodeType="afterEffect">
                                  <p:stCondLst>
                                    <p:cond delay="0"/>
                                  </p:stCondLst>
                                  <p:childTnLst>
                                    <p:set>
                                      <p:cBhvr>
                                        <p:cTn id="58" dur="1" fill="hold">
                                          <p:stCondLst>
                                            <p:cond delay="0"/>
                                          </p:stCondLst>
                                        </p:cTn>
                                        <p:tgtEl>
                                          <p:spTgt spid="178178">
                                            <p:txEl>
                                              <p:pRg st="14" end="14"/>
                                            </p:txEl>
                                          </p:spTgt>
                                        </p:tgtEl>
                                        <p:attrNameLst>
                                          <p:attrName>style.visibility</p:attrName>
                                        </p:attrNameLst>
                                      </p:cBhvr>
                                      <p:to>
                                        <p:strVal val="visible"/>
                                      </p:to>
                                    </p:set>
                                    <p:animEffect transition="in" filter="wipe(left)">
                                      <p:cBhvr>
                                        <p:cTn id="59" dur="500"/>
                                        <p:tgtEl>
                                          <p:spTgt spid="17817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565150" y="117475"/>
            <a:ext cx="8062913"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Garbage Collection in Java, C++ and C#</a:t>
            </a:r>
            <a:endParaRPr lang="en-US" sz="3400" b="1">
              <a:solidFill>
                <a:schemeClr val="accent2"/>
              </a:solidFill>
            </a:endParaRPr>
          </a:p>
        </p:txBody>
      </p:sp>
      <p:sp>
        <p:nvSpPr>
          <p:cNvPr id="26627" name="Rectangle 3"/>
          <p:cNvSpPr>
            <a:spLocks noChangeArrowheads="1"/>
          </p:cNvSpPr>
          <p:nvPr/>
        </p:nvSpPr>
        <p:spPr bwMode="auto">
          <a:xfrm>
            <a:off x="304800" y="857250"/>
            <a:ext cx="8610600" cy="5830027"/>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342900" indent="-276225" defTabSz="966788">
              <a:tabLst>
                <a:tab pos="800100" algn="l"/>
              </a:tabLst>
            </a:pPr>
            <a:r>
              <a:rPr lang="en-US" sz="2500" dirty="0">
                <a:solidFill>
                  <a:srgbClr val="0070C0"/>
                </a:solidFill>
                <a:cs typeface="Times New Roman" pitchFamily="18" charset="0"/>
              </a:rPr>
              <a:t>Java</a:t>
            </a:r>
            <a:r>
              <a:rPr lang="en-US" sz="2500" dirty="0">
                <a:cs typeface="Times New Roman" pitchFamily="18" charset="0"/>
              </a:rPr>
              <a:t>: Automatic garbage collection is used, which is implemented by a </a:t>
            </a:r>
            <a:r>
              <a:rPr lang="en-US" sz="2500" dirty="0">
                <a:solidFill>
                  <a:srgbClr val="C00000"/>
                </a:solidFill>
                <a:cs typeface="Times New Roman" pitchFamily="18" charset="0"/>
              </a:rPr>
              <a:t>reference counter </a:t>
            </a:r>
            <a:r>
              <a:rPr lang="en-US" sz="2500" dirty="0">
                <a:cs typeface="Times New Roman" pitchFamily="18" charset="0"/>
              </a:rPr>
              <a:t>in each object. A zero-value implies zero-reference and thus can be garbage collected. </a:t>
            </a:r>
            <a:br>
              <a:rPr lang="en-US" sz="2500" dirty="0">
                <a:cs typeface="Times New Roman" pitchFamily="18" charset="0"/>
              </a:rPr>
            </a:br>
            <a:r>
              <a:rPr lang="en-US" sz="2500" dirty="0">
                <a:cs typeface="Times New Roman" pitchFamily="18" charset="0"/>
              </a:rPr>
              <a:t>Analogy: </a:t>
            </a:r>
            <a:r>
              <a:rPr lang="en-US" sz="2500" dirty="0">
                <a:solidFill>
                  <a:schemeClr val="accent5">
                    <a:lumMod val="50000"/>
                  </a:schemeClr>
                </a:solidFill>
                <a:cs typeface="Times New Roman" pitchFamily="18" charset="0"/>
              </a:rPr>
              <a:t>How many people have your email address?</a:t>
            </a:r>
          </a:p>
          <a:p>
            <a:pPr marL="342900" indent="-276225" algn="just" defTabSz="966788">
              <a:tabLst>
                <a:tab pos="800100" algn="l"/>
              </a:tabLst>
            </a:pPr>
            <a:r>
              <a:rPr lang="en-US" sz="2500" dirty="0">
                <a:cs typeface="Times New Roman" pitchFamily="18" charset="0"/>
              </a:rPr>
              <a:t>+	Programmers don't need to deal with memory management</a:t>
            </a:r>
          </a:p>
          <a:p>
            <a:pPr marL="342900" indent="-276225" algn="just" defTabSz="966788">
              <a:tabLst>
                <a:tab pos="800100" algn="l"/>
              </a:tabLst>
            </a:pPr>
            <a:r>
              <a:rPr lang="en-US" sz="2500" dirty="0">
                <a:cs typeface="Times New Roman" pitchFamily="18" charset="0"/>
              </a:rPr>
              <a:t>-	Automatic garbage collection may not run too often. Then it may come too late or at wrong time. Bad for real time system</a:t>
            </a:r>
          </a:p>
          <a:p>
            <a:pPr marL="342900" indent="-276225" algn="just" defTabSz="966788">
              <a:lnSpc>
                <a:spcPct val="130000"/>
              </a:lnSpc>
              <a:tabLst>
                <a:tab pos="800100" algn="l"/>
              </a:tabLst>
            </a:pPr>
            <a:r>
              <a:rPr lang="en-US" sz="2500" dirty="0">
                <a:solidFill>
                  <a:srgbClr val="0070C0"/>
                </a:solidFill>
                <a:cs typeface="Times New Roman" pitchFamily="18" charset="0"/>
              </a:rPr>
              <a:t>C++</a:t>
            </a:r>
            <a:r>
              <a:rPr lang="en-US" sz="2500" dirty="0">
                <a:cs typeface="Times New Roman" pitchFamily="18" charset="0"/>
              </a:rPr>
              <a:t>: programmers must correctly decide when to delete an object</a:t>
            </a:r>
          </a:p>
          <a:p>
            <a:pPr marL="342900" indent="-276225" algn="just" defTabSz="966788">
              <a:buFontTx/>
              <a:buChar char="•"/>
              <a:tabLst>
                <a:tab pos="800100" algn="l"/>
              </a:tabLst>
            </a:pPr>
            <a:r>
              <a:rPr lang="en-US" sz="2500" dirty="0">
                <a:cs typeface="Times New Roman" pitchFamily="18" charset="0"/>
              </a:rPr>
              <a:t>Memory leakage: if a programmer forgets to delete unused objects, the program will eventually run out of memory.</a:t>
            </a:r>
          </a:p>
          <a:p>
            <a:pPr marL="342900" indent="-276225" algn="just" defTabSz="966788">
              <a:buFontTx/>
              <a:buChar char="•"/>
              <a:tabLst>
                <a:tab pos="800100" algn="l"/>
              </a:tabLst>
            </a:pPr>
            <a:r>
              <a:rPr lang="en-US" sz="2500" dirty="0">
                <a:cs typeface="Times New Roman" pitchFamily="18" charset="0"/>
              </a:rPr>
              <a:t>Dangling reference: Try to access an object that has been deleted or go out of scope.</a:t>
            </a:r>
          </a:p>
          <a:p>
            <a:pPr marL="342900" indent="-276225" algn="just" defTabSz="966788">
              <a:lnSpc>
                <a:spcPct val="130000"/>
              </a:lnSpc>
              <a:tabLst>
                <a:tab pos="800100" algn="l"/>
              </a:tabLst>
            </a:pPr>
            <a:r>
              <a:rPr lang="en-US" sz="2500" dirty="0">
                <a:solidFill>
                  <a:srgbClr val="0070C0"/>
                </a:solidFill>
                <a:cs typeface="Times New Roman" pitchFamily="18" charset="0"/>
              </a:rPr>
              <a:t>C#</a:t>
            </a:r>
            <a:r>
              <a:rPr lang="en-US" sz="2500" dirty="0">
                <a:cs typeface="Times New Roman" pitchFamily="18" charset="0"/>
              </a:rPr>
              <a:t>: Automatic garbage collection or explicit deletion/destructor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84188" y="-7620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Constructor and Destructor in C++</a:t>
            </a:r>
          </a:p>
        </p:txBody>
      </p:sp>
      <p:sp>
        <p:nvSpPr>
          <p:cNvPr id="27651" name="Rectangle 3"/>
          <p:cNvSpPr>
            <a:spLocks noChangeArrowheads="1"/>
          </p:cNvSpPr>
          <p:nvPr/>
        </p:nvSpPr>
        <p:spPr bwMode="auto">
          <a:xfrm>
            <a:off x="838200" y="2438400"/>
            <a:ext cx="3200400" cy="41116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defTabSz="966788">
              <a:tabLst>
                <a:tab pos="428625" algn="l"/>
                <a:tab pos="781050" algn="l"/>
                <a:tab pos="1209675" algn="l"/>
                <a:tab pos="1687513" algn="l"/>
                <a:tab pos="3022600" algn="l"/>
                <a:tab pos="7129463" algn="l"/>
              </a:tabLst>
            </a:pPr>
            <a:r>
              <a:rPr lang="en-US" dirty="0">
                <a:latin typeface="Arial" pitchFamily="34" charset="0"/>
              </a:rPr>
              <a:t>class </a:t>
            </a:r>
            <a:r>
              <a:rPr lang="en-US" b="1" dirty="0">
                <a:latin typeface="Arial" pitchFamily="34" charset="0"/>
              </a:rPr>
              <a:t>Queue</a:t>
            </a:r>
            <a:r>
              <a:rPr lang="en-US" dirty="0">
                <a:latin typeface="Arial" pitchFamily="34" charset="0"/>
              </a:rPr>
              <a:t> {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private:</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a:t>
            </a:r>
            <a:r>
              <a:rPr lang="en-US" dirty="0" err="1">
                <a:latin typeface="Arial" pitchFamily="34" charset="0"/>
              </a:rPr>
              <a:t>queue_size</a:t>
            </a:r>
            <a:r>
              <a:rPr lang="en-US" dirty="0">
                <a:latin typeface="Arial" pitchFamily="34" charset="0"/>
              </a:rPr>
              <a:t>;</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protected: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*buffer;</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front;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r>
              <a:rPr lang="en-US" dirty="0" err="1">
                <a:latin typeface="Arial" pitchFamily="34" charset="0"/>
              </a:rPr>
              <a:t>int</a:t>
            </a:r>
            <a:r>
              <a:rPr lang="en-US" dirty="0">
                <a:latin typeface="Arial" pitchFamily="34" charset="0"/>
              </a:rPr>
              <a:t> rear;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public: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	...</a:t>
            </a:r>
          </a:p>
          <a:p>
            <a:pPr marL="63500" indent="3175" defTabSz="966788">
              <a:tabLst>
                <a:tab pos="428625" algn="l"/>
                <a:tab pos="781050" algn="l"/>
                <a:tab pos="1209675" algn="l"/>
                <a:tab pos="1687513" algn="l"/>
                <a:tab pos="3022600" algn="l"/>
                <a:tab pos="7129463" algn="l"/>
              </a:tabLst>
            </a:pPr>
            <a:r>
              <a:rPr lang="en-US" dirty="0">
                <a:latin typeface="Arial" pitchFamily="34" charset="0"/>
              </a:rPr>
              <a:t>}</a:t>
            </a:r>
          </a:p>
        </p:txBody>
      </p:sp>
      <p:sp>
        <p:nvSpPr>
          <p:cNvPr id="27652" name="Text Box 4"/>
          <p:cNvSpPr txBox="1">
            <a:spLocks noChangeArrowheads="1"/>
          </p:cNvSpPr>
          <p:nvPr/>
        </p:nvSpPr>
        <p:spPr bwMode="auto">
          <a:xfrm>
            <a:off x="644525" y="457200"/>
            <a:ext cx="8386763" cy="1636572"/>
          </a:xfrm>
          <a:prstGeom prst="rect">
            <a:avLst/>
          </a:prstGeom>
          <a:solidFill>
            <a:schemeClr val="bg1"/>
          </a:solidFill>
          <a:ln>
            <a:noFill/>
          </a:ln>
          <a:effectLst/>
          <a:extLs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lvl1pPr defTabSz="966788">
              <a:defRPr sz="2400">
                <a:solidFill>
                  <a:schemeClr val="tx1"/>
                </a:solidFill>
                <a:latin typeface="Times New Roman" pitchFamily="18" charset="0"/>
              </a:defRPr>
            </a:lvl1pPr>
            <a:lvl2pPr marL="742950" indent="-285750" defTabSz="966788">
              <a:defRPr sz="2400">
                <a:solidFill>
                  <a:schemeClr val="tx1"/>
                </a:solidFill>
                <a:latin typeface="Times New Roman" pitchFamily="18" charset="0"/>
              </a:defRPr>
            </a:lvl2pPr>
            <a:lvl3pPr marL="1143000" indent="-228600" defTabSz="966788">
              <a:defRPr sz="2400">
                <a:solidFill>
                  <a:schemeClr val="tx1"/>
                </a:solidFill>
                <a:latin typeface="Times New Roman" pitchFamily="18" charset="0"/>
              </a:defRPr>
            </a:lvl3pPr>
            <a:lvl4pPr marL="1600200" indent="-228600" defTabSz="966788">
              <a:defRPr sz="2400">
                <a:solidFill>
                  <a:schemeClr val="tx1"/>
                </a:solidFill>
                <a:latin typeface="Times New Roman" pitchFamily="18" charset="0"/>
              </a:defRPr>
            </a:lvl4pPr>
            <a:lvl5pPr marL="2057400" indent="-228600" defTabSz="966788">
              <a:defRPr sz="2400">
                <a:solidFill>
                  <a:schemeClr val="tx1"/>
                </a:solidFill>
                <a:latin typeface="Times New Roman" pitchFamily="18" charset="0"/>
              </a:defRPr>
            </a:lvl5pPr>
            <a:lvl6pPr marL="2514600" indent="-228600" defTabSz="966788" eaLnBrk="0" fontAlgn="base" hangingPunct="0">
              <a:spcBef>
                <a:spcPct val="0"/>
              </a:spcBef>
              <a:spcAft>
                <a:spcPct val="0"/>
              </a:spcAft>
              <a:defRPr sz="2400">
                <a:solidFill>
                  <a:schemeClr val="tx1"/>
                </a:solidFill>
                <a:latin typeface="Times New Roman" pitchFamily="18" charset="0"/>
              </a:defRPr>
            </a:lvl6pPr>
            <a:lvl7pPr marL="2971800" indent="-228600" defTabSz="966788" eaLnBrk="0" fontAlgn="base" hangingPunct="0">
              <a:spcBef>
                <a:spcPct val="0"/>
              </a:spcBef>
              <a:spcAft>
                <a:spcPct val="0"/>
              </a:spcAft>
              <a:defRPr sz="2400">
                <a:solidFill>
                  <a:schemeClr val="tx1"/>
                </a:solidFill>
                <a:latin typeface="Times New Roman" pitchFamily="18" charset="0"/>
              </a:defRPr>
            </a:lvl7pPr>
            <a:lvl8pPr marL="3429000" indent="-228600" defTabSz="966788" eaLnBrk="0" fontAlgn="base" hangingPunct="0">
              <a:spcBef>
                <a:spcPct val="0"/>
              </a:spcBef>
              <a:spcAft>
                <a:spcPct val="0"/>
              </a:spcAft>
              <a:defRPr sz="2400">
                <a:solidFill>
                  <a:schemeClr val="tx1"/>
                </a:solidFill>
                <a:latin typeface="Times New Roman" pitchFamily="18" charset="0"/>
              </a:defRPr>
            </a:lvl8pPr>
            <a:lvl9pPr marL="3886200" indent="-228600" defTabSz="966788" eaLnBrk="0" fontAlgn="base" hangingPunct="0">
              <a:spcBef>
                <a:spcPct val="0"/>
              </a:spcBef>
              <a:spcAft>
                <a:spcPct val="0"/>
              </a:spcAft>
              <a:defRPr sz="2400">
                <a:solidFill>
                  <a:schemeClr val="tx1"/>
                </a:solidFill>
                <a:latin typeface="Times New Roman" pitchFamily="18" charset="0"/>
              </a:defRPr>
            </a:lvl9pPr>
          </a:lstStyle>
          <a:p>
            <a:r>
              <a:rPr lang="en-US" sz="2500" dirty="0">
                <a:latin typeface="Times" pitchFamily="18" charset="0"/>
                <a:cs typeface="Times New Roman" pitchFamily="18" charset="0"/>
              </a:rPr>
              <a:t>A </a:t>
            </a:r>
            <a:r>
              <a:rPr lang="en-US" sz="2500" b="1" dirty="0">
                <a:solidFill>
                  <a:schemeClr val="accent5">
                    <a:lumMod val="50000"/>
                  </a:schemeClr>
                </a:solidFill>
                <a:latin typeface="Times" pitchFamily="18" charset="0"/>
                <a:cs typeface="Times New Roman" pitchFamily="18" charset="0"/>
              </a:rPr>
              <a:t>constructor</a:t>
            </a:r>
            <a:r>
              <a:rPr lang="en-US" sz="2500" dirty="0">
                <a:solidFill>
                  <a:schemeClr val="accent5">
                    <a:lumMod val="50000"/>
                  </a:schemeClr>
                </a:solidFill>
                <a:latin typeface="Times" pitchFamily="18" charset="0"/>
                <a:cs typeface="Times New Roman" pitchFamily="18" charset="0"/>
              </a:rPr>
              <a:t> </a:t>
            </a:r>
            <a:r>
              <a:rPr lang="en-US" sz="2500" dirty="0">
                <a:latin typeface="Times" pitchFamily="18" charset="0"/>
                <a:cs typeface="Times New Roman" pitchFamily="18" charset="0"/>
              </a:rPr>
              <a:t>in a class is a function whose name is same as the class name and is used to automatically initialize objects.</a:t>
            </a:r>
          </a:p>
          <a:p>
            <a:r>
              <a:rPr lang="en-US" sz="2500" dirty="0">
                <a:latin typeface="Times" pitchFamily="18" charset="0"/>
                <a:cs typeface="Times New Roman" pitchFamily="18" charset="0"/>
              </a:rPr>
              <a:t>A </a:t>
            </a:r>
            <a:r>
              <a:rPr lang="en-US" sz="2500" b="1" dirty="0">
                <a:solidFill>
                  <a:srgbClr val="C00000"/>
                </a:solidFill>
                <a:latin typeface="Times" pitchFamily="18" charset="0"/>
                <a:cs typeface="Times New Roman" pitchFamily="18" charset="0"/>
              </a:rPr>
              <a:t>destructor</a:t>
            </a:r>
            <a:r>
              <a:rPr lang="en-US" sz="2500" dirty="0">
                <a:solidFill>
                  <a:srgbClr val="C00000"/>
                </a:solidFill>
                <a:latin typeface="Times" pitchFamily="18" charset="0"/>
                <a:cs typeface="Times New Roman" pitchFamily="18" charset="0"/>
              </a:rPr>
              <a:t> </a:t>
            </a:r>
            <a:r>
              <a:rPr lang="en-US" sz="2500" dirty="0">
                <a:latin typeface="Times" pitchFamily="18" charset="0"/>
                <a:cs typeface="Times New Roman" pitchFamily="18" charset="0"/>
              </a:rPr>
              <a:t>is used to </a:t>
            </a:r>
          </a:p>
          <a:p>
            <a:r>
              <a:rPr lang="en-US" sz="2500" dirty="0">
                <a:latin typeface="Times" pitchFamily="18" charset="0"/>
                <a:cs typeface="Times New Roman" pitchFamily="18" charset="0"/>
              </a:rPr>
              <a:t>collect garbage.</a:t>
            </a:r>
            <a:endParaRPr lang="en-US" sz="2500" dirty="0"/>
          </a:p>
        </p:txBody>
      </p:sp>
      <p:grpSp>
        <p:nvGrpSpPr>
          <p:cNvPr id="210955" name="Group 11"/>
          <p:cNvGrpSpPr>
            <a:grpSpLocks/>
          </p:cNvGrpSpPr>
          <p:nvPr/>
        </p:nvGrpSpPr>
        <p:grpSpPr bwMode="auto">
          <a:xfrm>
            <a:off x="4267200" y="1654175"/>
            <a:ext cx="4724400" cy="5262563"/>
            <a:chOff x="2688" y="1042"/>
            <a:chExt cx="2976" cy="3315"/>
          </a:xfrm>
        </p:grpSpPr>
        <p:sp>
          <p:nvSpPr>
            <p:cNvPr id="27654" name="Line 6"/>
            <p:cNvSpPr>
              <a:spLocks noChangeShapeType="1"/>
            </p:cNvSpPr>
            <p:nvPr/>
          </p:nvSpPr>
          <p:spPr bwMode="auto">
            <a:xfrm>
              <a:off x="2688" y="1104"/>
              <a:ext cx="0" cy="321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5" name="Text Box 10"/>
            <p:cNvSpPr txBox="1">
              <a:spLocks noChangeArrowheads="1"/>
            </p:cNvSpPr>
            <p:nvPr/>
          </p:nvSpPr>
          <p:spPr bwMode="auto">
            <a:xfrm>
              <a:off x="2774" y="1042"/>
              <a:ext cx="2890" cy="331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342900" algn="l"/>
                </a:tabLst>
                <a:defRPr sz="2400">
                  <a:solidFill>
                    <a:schemeClr val="tx1"/>
                  </a:solidFill>
                  <a:latin typeface="Times New Roman" pitchFamily="18" charset="0"/>
                </a:defRPr>
              </a:lvl1pPr>
              <a:lvl2pPr marL="742950" indent="-285750">
                <a:tabLst>
                  <a:tab pos="342900" algn="l"/>
                </a:tabLst>
                <a:defRPr sz="2400">
                  <a:solidFill>
                    <a:schemeClr val="tx1"/>
                  </a:solidFill>
                  <a:latin typeface="Times New Roman" pitchFamily="18" charset="0"/>
                </a:defRPr>
              </a:lvl2pPr>
              <a:lvl3pPr marL="1143000" indent="-228600">
                <a:tabLst>
                  <a:tab pos="342900" algn="l"/>
                </a:tabLst>
                <a:defRPr sz="2400">
                  <a:solidFill>
                    <a:schemeClr val="tx1"/>
                  </a:solidFill>
                  <a:latin typeface="Times New Roman" pitchFamily="18" charset="0"/>
                </a:defRPr>
              </a:lvl3pPr>
              <a:lvl4pPr marL="1600200" indent="-228600">
                <a:tabLst>
                  <a:tab pos="342900" algn="l"/>
                </a:tabLst>
                <a:defRPr sz="2400">
                  <a:solidFill>
                    <a:schemeClr val="tx1"/>
                  </a:solidFill>
                  <a:latin typeface="Times New Roman" pitchFamily="18" charset="0"/>
                </a:defRPr>
              </a:lvl4pPr>
              <a:lvl5pPr marL="2057400" indent="-228600">
                <a:tabLst>
                  <a:tab pos="342900" algn="l"/>
                </a:tabLst>
                <a:defRPr sz="2400">
                  <a:solidFill>
                    <a:schemeClr val="tx1"/>
                  </a:solidFill>
                  <a:latin typeface="Times New Roman" pitchFamily="18" charset="0"/>
                </a:defRPr>
              </a:lvl5pPr>
              <a:lvl6pPr marL="2514600" indent="-228600" eaLnBrk="0" fontAlgn="base" hangingPunct="0">
                <a:spcBef>
                  <a:spcPct val="0"/>
                </a:spcBef>
                <a:spcAft>
                  <a:spcPct val="0"/>
                </a:spcAft>
                <a:tabLst>
                  <a:tab pos="342900" algn="l"/>
                </a:tabLst>
                <a:defRPr sz="2400">
                  <a:solidFill>
                    <a:schemeClr val="tx1"/>
                  </a:solidFill>
                  <a:latin typeface="Times New Roman" pitchFamily="18" charset="0"/>
                </a:defRPr>
              </a:lvl6pPr>
              <a:lvl7pPr marL="2971800" indent="-228600" eaLnBrk="0" fontAlgn="base" hangingPunct="0">
                <a:spcBef>
                  <a:spcPct val="0"/>
                </a:spcBef>
                <a:spcAft>
                  <a:spcPct val="0"/>
                </a:spcAft>
                <a:tabLst>
                  <a:tab pos="342900" algn="l"/>
                </a:tabLst>
                <a:defRPr sz="2400">
                  <a:solidFill>
                    <a:schemeClr val="tx1"/>
                  </a:solidFill>
                  <a:latin typeface="Times New Roman" pitchFamily="18" charset="0"/>
                </a:defRPr>
              </a:lvl7pPr>
              <a:lvl8pPr marL="3429000" indent="-228600" eaLnBrk="0" fontAlgn="base" hangingPunct="0">
                <a:spcBef>
                  <a:spcPct val="0"/>
                </a:spcBef>
                <a:spcAft>
                  <a:spcPct val="0"/>
                </a:spcAft>
                <a:tabLst>
                  <a:tab pos="342900" algn="l"/>
                </a:tabLst>
                <a:defRPr sz="2400">
                  <a:solidFill>
                    <a:schemeClr val="tx1"/>
                  </a:solidFill>
                  <a:latin typeface="Times New Roman" pitchFamily="18" charset="0"/>
                </a:defRPr>
              </a:lvl8pPr>
              <a:lvl9pPr marL="3886200" indent="-228600" eaLnBrk="0" fontAlgn="base" hangingPunct="0">
                <a:spcBef>
                  <a:spcPct val="0"/>
                </a:spcBef>
                <a:spcAft>
                  <a:spcPct val="0"/>
                </a:spcAft>
                <a:tabLst>
                  <a:tab pos="342900" algn="l"/>
                </a:tabLst>
                <a:defRPr sz="2400">
                  <a:solidFill>
                    <a:schemeClr val="tx1"/>
                  </a:solidFill>
                  <a:latin typeface="Times New Roman" pitchFamily="18" charset="0"/>
                </a:defRPr>
              </a:lvl9pPr>
            </a:lstStyle>
            <a:p>
              <a:r>
                <a:rPr lang="en-US" dirty="0">
                  <a:solidFill>
                    <a:schemeClr val="accent2"/>
                  </a:solidFill>
                  <a:latin typeface="Arial" pitchFamily="34" charset="0"/>
                </a:rPr>
                <a:t>Queue(void</a:t>
              </a:r>
              <a:r>
                <a:rPr lang="en-US" dirty="0">
                  <a:latin typeface="Arial" pitchFamily="34" charset="0"/>
                </a:rPr>
                <a:t>) { // constructor</a:t>
              </a:r>
            </a:p>
            <a:p>
              <a:r>
                <a:rPr lang="en-US" dirty="0">
                  <a:latin typeface="Arial" pitchFamily="34" charset="0"/>
                </a:rPr>
                <a:t>	front = 0; rear = 0;</a:t>
              </a:r>
            </a:p>
            <a:p>
              <a:r>
                <a:rPr lang="en-US" dirty="0">
                  <a:latin typeface="Arial" pitchFamily="34" charset="0"/>
                </a:rPr>
                <a:t>	</a:t>
              </a:r>
              <a:r>
                <a:rPr lang="en-US" dirty="0" err="1">
                  <a:latin typeface="Arial" pitchFamily="34" charset="0"/>
                </a:rPr>
                <a:t>queue_size</a:t>
              </a:r>
              <a:r>
                <a:rPr lang="en-US" dirty="0">
                  <a:latin typeface="Arial" pitchFamily="34" charset="0"/>
                </a:rPr>
                <a:t> = 0;</a:t>
              </a:r>
            </a:p>
            <a:p>
              <a:r>
                <a:rPr lang="en-US" dirty="0">
                  <a:latin typeface="Arial" pitchFamily="34" charset="0"/>
                </a:rPr>
                <a:t>	buffer = NULL; </a:t>
              </a:r>
            </a:p>
            <a:p>
              <a:r>
                <a:rPr lang="en-US" dirty="0">
                  <a:latin typeface="Arial" pitchFamily="34" charset="0"/>
                </a:rPr>
                <a:t>}</a:t>
              </a:r>
            </a:p>
            <a:p>
              <a:r>
                <a:rPr lang="en-US" dirty="0">
                  <a:solidFill>
                    <a:schemeClr val="accent2"/>
                  </a:solidFill>
                  <a:latin typeface="Arial" pitchFamily="34" charset="0"/>
                </a:rPr>
                <a:t>Queue</a:t>
              </a:r>
              <a:r>
                <a:rPr lang="en-US" dirty="0">
                  <a:latin typeface="Arial" pitchFamily="34" charset="0"/>
                </a:rPr>
                <a:t>(</a:t>
              </a:r>
              <a:r>
                <a:rPr lang="en-US" dirty="0" err="1">
                  <a:latin typeface="Arial" pitchFamily="34" charset="0"/>
                </a:rPr>
                <a:t>int</a:t>
              </a:r>
              <a:r>
                <a:rPr lang="en-US" dirty="0">
                  <a:latin typeface="Arial" pitchFamily="34" charset="0"/>
                </a:rPr>
                <a:t> n) { // constructor</a:t>
              </a:r>
            </a:p>
            <a:p>
              <a:r>
                <a:rPr lang="en-US" dirty="0">
                  <a:latin typeface="Arial" pitchFamily="34" charset="0"/>
                </a:rPr>
                <a:t>	front = 0; rear = 0;</a:t>
              </a:r>
            </a:p>
            <a:p>
              <a:r>
                <a:rPr lang="en-US" dirty="0">
                  <a:latin typeface="Arial" pitchFamily="34" charset="0"/>
                </a:rPr>
                <a:t>	</a:t>
              </a:r>
              <a:r>
                <a:rPr lang="en-US" dirty="0" err="1">
                  <a:latin typeface="Arial" pitchFamily="34" charset="0"/>
                </a:rPr>
                <a:t>queue_size</a:t>
              </a:r>
              <a:r>
                <a:rPr lang="en-US" dirty="0">
                  <a:latin typeface="Arial" pitchFamily="34" charset="0"/>
                </a:rPr>
                <a:t> = n;</a:t>
              </a:r>
            </a:p>
            <a:p>
              <a:r>
                <a:rPr lang="en-US" dirty="0">
                  <a:latin typeface="Arial" pitchFamily="34" charset="0"/>
                </a:rPr>
                <a:t>	</a:t>
              </a:r>
              <a:r>
                <a:rPr lang="en-US" dirty="0">
                  <a:solidFill>
                    <a:srgbClr val="CC3300"/>
                  </a:solidFill>
                  <a:latin typeface="Arial" pitchFamily="34" charset="0"/>
                </a:rPr>
                <a:t>buffer = new </a:t>
              </a:r>
              <a:r>
                <a:rPr lang="en-US" dirty="0" err="1">
                  <a:solidFill>
                    <a:srgbClr val="CC3300"/>
                  </a:solidFill>
                  <a:latin typeface="Arial" pitchFamily="34" charset="0"/>
                </a:rPr>
                <a:t>int</a:t>
              </a:r>
              <a:r>
                <a:rPr lang="en-US" dirty="0">
                  <a:solidFill>
                    <a:srgbClr val="CC3300"/>
                  </a:solidFill>
                  <a:latin typeface="Arial" pitchFamily="34" charset="0"/>
                </a:rPr>
                <a:t>[</a:t>
              </a:r>
              <a:r>
                <a:rPr lang="en-US" dirty="0" err="1">
                  <a:solidFill>
                    <a:srgbClr val="CC3300"/>
                  </a:solidFill>
                  <a:latin typeface="Arial" pitchFamily="34" charset="0"/>
                </a:rPr>
                <a:t>queue_size</a:t>
              </a:r>
              <a:r>
                <a:rPr lang="en-US" dirty="0">
                  <a:solidFill>
                    <a:srgbClr val="CC3300"/>
                  </a:solidFill>
                  <a:latin typeface="Arial" pitchFamily="34" charset="0"/>
                </a:rPr>
                <a:t>];</a:t>
              </a:r>
            </a:p>
            <a:p>
              <a:r>
                <a:rPr lang="en-US" dirty="0">
                  <a:latin typeface="Arial" pitchFamily="34" charset="0"/>
                </a:rPr>
                <a:t>}	</a:t>
              </a:r>
              <a:r>
                <a:rPr lang="en-US" dirty="0">
                  <a:solidFill>
                    <a:schemeClr val="accent1"/>
                  </a:solidFill>
                  <a:latin typeface="Arial" pitchFamily="34" charset="0"/>
                </a:rPr>
                <a:t>// Constructor Overload</a:t>
              </a:r>
            </a:p>
            <a:p>
              <a:r>
                <a:rPr lang="en-US" dirty="0">
                  <a:solidFill>
                    <a:schemeClr val="accent2"/>
                  </a:solidFill>
                  <a:latin typeface="Arial" pitchFamily="34" charset="0"/>
                </a:rPr>
                <a:t>virtual ~Queue(void)</a:t>
              </a:r>
              <a:r>
                <a:rPr lang="en-US" dirty="0">
                  <a:latin typeface="Arial" pitchFamily="34" charset="0"/>
                </a:rPr>
                <a:t> { </a:t>
              </a:r>
              <a:r>
                <a:rPr lang="en-US" dirty="0">
                  <a:solidFill>
                    <a:schemeClr val="hlink"/>
                  </a:solidFill>
                  <a:latin typeface="Arial" pitchFamily="34" charset="0"/>
                </a:rPr>
                <a:t>// ~ tilde</a:t>
              </a:r>
            </a:p>
            <a:p>
              <a:r>
                <a:rPr lang="en-US" dirty="0">
                  <a:latin typeface="Arial" pitchFamily="34" charset="0"/>
                </a:rPr>
                <a:t>    </a:t>
              </a:r>
              <a:r>
                <a:rPr lang="en-US" dirty="0">
                  <a:solidFill>
                    <a:srgbClr val="CC3300"/>
                  </a:solidFill>
                  <a:latin typeface="Arial" pitchFamily="34" charset="0"/>
                </a:rPr>
                <a:t>delete buffer;</a:t>
              </a:r>
            </a:p>
            <a:p>
              <a:r>
                <a:rPr lang="en-US" dirty="0">
                  <a:latin typeface="Arial" pitchFamily="34" charset="0"/>
                </a:rPr>
                <a:t>    buffer = NULL;</a:t>
              </a:r>
            </a:p>
            <a:p>
              <a:r>
                <a:rPr lang="en-US" dirty="0">
                  <a:latin typeface="Arial" pitchFamily="34" charset="0"/>
                </a:rPr>
                <a:t>}</a:t>
              </a:r>
            </a:p>
          </p:txBody>
        </p:sp>
      </p:grpSp>
      <p:sp>
        <p:nvSpPr>
          <p:cNvPr id="5" name="Freeform 4"/>
          <p:cNvSpPr/>
          <p:nvPr/>
        </p:nvSpPr>
        <p:spPr bwMode="auto">
          <a:xfrm>
            <a:off x="1841500" y="1854200"/>
            <a:ext cx="2336800" cy="4241800"/>
          </a:xfrm>
          <a:custGeom>
            <a:avLst/>
            <a:gdLst>
              <a:gd name="connsiteX0" fmla="*/ 0 w 2247900"/>
              <a:gd name="connsiteY0" fmla="*/ 4457700 h 4457700"/>
              <a:gd name="connsiteX1" fmla="*/ 1943100 w 2247900"/>
              <a:gd name="connsiteY1" fmla="*/ 4457700 h 4457700"/>
              <a:gd name="connsiteX2" fmla="*/ 1981200 w 2247900"/>
              <a:gd name="connsiteY2" fmla="*/ 0 h 4457700"/>
              <a:gd name="connsiteX3" fmla="*/ 2247900 w 2247900"/>
              <a:gd name="connsiteY3" fmla="*/ 12700 h 4457700"/>
              <a:gd name="connsiteX0" fmla="*/ 0 w 2336800"/>
              <a:gd name="connsiteY0" fmla="*/ 4483100 h 4483100"/>
              <a:gd name="connsiteX1" fmla="*/ 1943100 w 2336800"/>
              <a:gd name="connsiteY1" fmla="*/ 4483100 h 4483100"/>
              <a:gd name="connsiteX2" fmla="*/ 1981200 w 2336800"/>
              <a:gd name="connsiteY2" fmla="*/ 25400 h 4483100"/>
              <a:gd name="connsiteX3" fmla="*/ 2336800 w 2336800"/>
              <a:gd name="connsiteY3" fmla="*/ 0 h 4483100"/>
              <a:gd name="connsiteX0" fmla="*/ 0 w 2336800"/>
              <a:gd name="connsiteY0" fmla="*/ 4483100 h 4521200"/>
              <a:gd name="connsiteX1" fmla="*/ 1930400 w 2336800"/>
              <a:gd name="connsiteY1" fmla="*/ 4521200 h 4521200"/>
              <a:gd name="connsiteX2" fmla="*/ 1981200 w 2336800"/>
              <a:gd name="connsiteY2" fmla="*/ 25400 h 4521200"/>
              <a:gd name="connsiteX3" fmla="*/ 2336800 w 2336800"/>
              <a:gd name="connsiteY3" fmla="*/ 0 h 4521200"/>
              <a:gd name="connsiteX0" fmla="*/ 0 w 2336800"/>
              <a:gd name="connsiteY0" fmla="*/ 4483100 h 4521200"/>
              <a:gd name="connsiteX1" fmla="*/ 1981200 w 2336800"/>
              <a:gd name="connsiteY1" fmla="*/ 4521200 h 4521200"/>
              <a:gd name="connsiteX2" fmla="*/ 1981200 w 2336800"/>
              <a:gd name="connsiteY2" fmla="*/ 25400 h 4521200"/>
              <a:gd name="connsiteX3" fmla="*/ 2336800 w 2336800"/>
              <a:gd name="connsiteY3" fmla="*/ 0 h 4521200"/>
              <a:gd name="connsiteX0" fmla="*/ 0 w 2336800"/>
              <a:gd name="connsiteY0" fmla="*/ 4483100 h 4483100"/>
              <a:gd name="connsiteX1" fmla="*/ 1981200 w 2336800"/>
              <a:gd name="connsiteY1" fmla="*/ 4483100 h 4483100"/>
              <a:gd name="connsiteX2" fmla="*/ 1981200 w 2336800"/>
              <a:gd name="connsiteY2" fmla="*/ 25400 h 4483100"/>
              <a:gd name="connsiteX3" fmla="*/ 2336800 w 2336800"/>
              <a:gd name="connsiteY3" fmla="*/ 0 h 4483100"/>
              <a:gd name="connsiteX0" fmla="*/ 0 w 2336800"/>
              <a:gd name="connsiteY0" fmla="*/ 4495800 h 4495800"/>
              <a:gd name="connsiteX1" fmla="*/ 1981200 w 2336800"/>
              <a:gd name="connsiteY1" fmla="*/ 4495800 h 4495800"/>
              <a:gd name="connsiteX2" fmla="*/ 1981200 w 2336800"/>
              <a:gd name="connsiteY2" fmla="*/ 0 h 4495800"/>
              <a:gd name="connsiteX3" fmla="*/ 2336800 w 2336800"/>
              <a:gd name="connsiteY3" fmla="*/ 12700 h 4495800"/>
            </a:gdLst>
            <a:ahLst/>
            <a:cxnLst>
              <a:cxn ang="0">
                <a:pos x="connsiteX0" y="connsiteY0"/>
              </a:cxn>
              <a:cxn ang="0">
                <a:pos x="connsiteX1" y="connsiteY1"/>
              </a:cxn>
              <a:cxn ang="0">
                <a:pos x="connsiteX2" y="connsiteY2"/>
              </a:cxn>
              <a:cxn ang="0">
                <a:pos x="connsiteX3" y="connsiteY3"/>
              </a:cxn>
            </a:cxnLst>
            <a:rect l="l" t="t" r="r" b="b"/>
            <a:pathLst>
              <a:path w="2336800" h="4495800">
                <a:moveTo>
                  <a:pt x="0" y="4495800"/>
                </a:moveTo>
                <a:lnTo>
                  <a:pt x="1981200" y="4495800"/>
                </a:lnTo>
                <a:lnTo>
                  <a:pt x="1981200" y="0"/>
                </a:lnTo>
                <a:lnTo>
                  <a:pt x="2336800" y="12700"/>
                </a:lnTo>
              </a:path>
            </a:pathLst>
          </a:custGeom>
          <a:noFill/>
          <a:ln w="952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 name="Rounded Rectangular Callout 1"/>
          <p:cNvSpPr/>
          <p:nvPr/>
        </p:nvSpPr>
        <p:spPr bwMode="auto">
          <a:xfrm>
            <a:off x="7543800" y="2286000"/>
            <a:ext cx="1524000" cy="1143000"/>
          </a:xfrm>
          <a:prstGeom prst="wedgeRoundRectCallout">
            <a:avLst>
              <a:gd name="adj1" fmla="val -64884"/>
              <a:gd name="adj2" fmla="val 55411"/>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What </a:t>
            </a:r>
            <a:r>
              <a:rPr lang="en-US" sz="2000" dirty="0"/>
              <a:t>are overloaded methods?</a:t>
            </a:r>
            <a:endParaRPr kumimoji="0" lang="en-US" sz="2000" b="0" i="0" u="none" strike="noStrike" cap="none" normalizeH="0" baseline="0" dirty="0">
              <a:ln>
                <a:noFill/>
              </a:ln>
              <a:solidFill>
                <a:schemeClr val="tx1"/>
              </a:solidFill>
              <a:effectLst/>
              <a:latin typeface="Times New Roman" pitchFamily="18" charset="0"/>
            </a:endParaRPr>
          </a:p>
        </p:txBody>
      </p:sp>
      <p:sp>
        <p:nvSpPr>
          <p:cNvPr id="10" name="Rounded Rectangular Callout 9"/>
          <p:cNvSpPr/>
          <p:nvPr/>
        </p:nvSpPr>
        <p:spPr bwMode="auto">
          <a:xfrm>
            <a:off x="7543800" y="2286000"/>
            <a:ext cx="1524000" cy="1143000"/>
          </a:xfrm>
          <a:prstGeom prst="wedgeRoundRectCallout">
            <a:avLst>
              <a:gd name="adj1" fmla="val -63365"/>
              <a:gd name="adj2" fmla="val -60032"/>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rPr>
              <a:t>What </a:t>
            </a:r>
            <a:r>
              <a:rPr lang="en-US" sz="2000" dirty="0"/>
              <a:t>are overloaded methods?</a:t>
            </a:r>
            <a:endParaRPr kumimoji="0" lang="en-US" sz="2000" b="0" i="0" u="none" strike="noStrike" cap="none" normalizeH="0" baseline="0" dirty="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0"/>
                                          </p:stCondLst>
                                        </p:cTn>
                                        <p:tgtEl>
                                          <p:spTgt spid="210955"/>
                                        </p:tgtEl>
                                        <p:attrNameLst>
                                          <p:attrName>style.visibility</p:attrName>
                                        </p:attrNameLst>
                                      </p:cBhvr>
                                      <p:to>
                                        <p:strVal val="visible"/>
                                      </p:to>
                                    </p:set>
                                    <p:anim to="" calcmode="lin" valueType="num">
                                      <p:cBhvr>
                                        <p:cTn id="11" dur="1" fill="hold"/>
                                        <p:tgtEl>
                                          <p:spTgt spid="210955"/>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84188" y="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a:solidFill>
                  <a:schemeClr val="accent2"/>
                </a:solidFill>
                <a:cs typeface="Times New Roman" pitchFamily="18" charset="0"/>
              </a:rPr>
              <a:t>Using Constructor and Destructor</a:t>
            </a:r>
          </a:p>
        </p:txBody>
      </p:sp>
      <p:sp>
        <p:nvSpPr>
          <p:cNvPr id="28675" name="Rectangle 3"/>
          <p:cNvSpPr>
            <a:spLocks noChangeArrowheads="1"/>
          </p:cNvSpPr>
          <p:nvPr/>
        </p:nvSpPr>
        <p:spPr bwMode="auto">
          <a:xfrm>
            <a:off x="565150" y="528637"/>
            <a:ext cx="8426450" cy="342167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void application() {</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Queue </a:t>
            </a:r>
            <a:r>
              <a:rPr lang="en-US" dirty="0" err="1">
                <a:latin typeface="Arial" pitchFamily="34" charset="0"/>
                <a:cs typeface="Times New Roman" pitchFamily="18" charset="0"/>
              </a:rPr>
              <a:t>myQueue</a:t>
            </a:r>
            <a:r>
              <a:rPr lang="en-US" dirty="0">
                <a:latin typeface="Arial" pitchFamily="34" charset="0"/>
                <a:cs typeface="Times New Roman" pitchFamily="18" charset="0"/>
              </a:rPr>
              <a:t>(500);  	// will call "constructor"</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int</a:t>
            </a:r>
            <a:r>
              <a:rPr lang="en-US" dirty="0">
                <a:latin typeface="Arial" pitchFamily="34" charset="0"/>
                <a:cs typeface="Times New Roman" pitchFamily="18" charset="0"/>
              </a:rPr>
              <a:t> x, y;</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.enqueue</a:t>
            </a:r>
            <a:r>
              <a:rPr lang="en-US" dirty="0">
                <a:latin typeface="Arial" pitchFamily="34" charset="0"/>
                <a:cs typeface="Times New Roman" pitchFamily="18" charset="0"/>
              </a:rPr>
              <a:t>(23);    // push 23 into </a:t>
            </a:r>
            <a:r>
              <a:rPr lang="en-US" dirty="0" err="1">
                <a:latin typeface="Arial" pitchFamily="34" charset="0"/>
                <a:cs typeface="Times New Roman" pitchFamily="18" charset="0"/>
              </a:rPr>
              <a:t>myQueue</a:t>
            </a:r>
            <a:endParaRPr lang="en-US" dirty="0">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.enqueue</a:t>
            </a:r>
            <a:r>
              <a:rPr lang="en-US" dirty="0">
                <a:latin typeface="Arial" pitchFamily="34" charset="0"/>
                <a:cs typeface="Times New Roman" pitchFamily="18" charset="0"/>
              </a:rPr>
              <a:t>(8);</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x =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.dequeue</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y = </a:t>
            </a:r>
            <a:r>
              <a:rPr lang="en-US" dirty="0" err="1">
                <a:latin typeface="Arial" pitchFamily="34" charset="0"/>
                <a:cs typeface="Times New Roman" pitchFamily="18" charset="0"/>
              </a:rPr>
              <a:t>my</a:t>
            </a:r>
            <a:r>
              <a:rPr lang="en-US" dirty="0" err="1">
                <a:latin typeface="Arial" pitchFamily="34" charset="0"/>
              </a:rPr>
              <a:t>Queue</a:t>
            </a:r>
            <a:r>
              <a:rPr lang="en-US" dirty="0" err="1">
                <a:latin typeface="Arial" pitchFamily="34" charset="0"/>
                <a:cs typeface="Times New Roman" pitchFamily="18" charset="0"/>
              </a:rPr>
              <a:t>.dequeue</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cout &lt;&lt; </a:t>
            </a:r>
            <a:r>
              <a:rPr lang="en-US" dirty="0"/>
              <a:t>"</a:t>
            </a:r>
            <a:r>
              <a:rPr lang="en-US" dirty="0">
                <a:latin typeface="Arial" pitchFamily="34" charset="0"/>
                <a:cs typeface="Times New Roman" pitchFamily="18" charset="0"/>
              </a:rPr>
              <a:t>sum = </a:t>
            </a:r>
            <a:r>
              <a:rPr lang="en-US" dirty="0"/>
              <a:t>"</a:t>
            </a:r>
            <a:r>
              <a:rPr lang="en-US" dirty="0">
                <a:latin typeface="Arial" pitchFamily="34" charset="0"/>
                <a:cs typeface="Times New Roman" pitchFamily="18" charset="0"/>
              </a:rPr>
              <a:t> &lt;&lt; x + y &lt;&lt; </a:t>
            </a:r>
            <a:r>
              <a:rPr lang="en-US" dirty="0" err="1">
                <a:latin typeface="Arial" pitchFamily="34" charset="0"/>
                <a:cs typeface="Times New Roman" pitchFamily="18" charset="0"/>
              </a:rPr>
              <a:t>endl</a:t>
            </a:r>
            <a:r>
              <a:rPr lang="en-US" dirty="0">
                <a:latin typeface="Arial" pitchFamily="34" charset="0"/>
                <a:cs typeface="Times New Roman" pitchFamily="18" charset="0"/>
              </a:rPr>
              <a:t>;</a:t>
            </a:r>
          </a:p>
          <a:p>
            <a:pPr marL="63500" indent="3175" algn="just" defTabSz="966788">
              <a:tabLst>
                <a:tab pos="428625" algn="l"/>
                <a:tab pos="781050" algn="l"/>
                <a:tab pos="1209675" algn="l"/>
                <a:tab pos="1687513" algn="l"/>
                <a:tab pos="3022600" algn="l"/>
                <a:tab pos="4000500" algn="l"/>
              </a:tabLst>
            </a:pPr>
            <a:r>
              <a:rPr lang="en-US" dirty="0">
                <a:latin typeface="Arial" pitchFamily="34" charset="0"/>
                <a:cs typeface="Times New Roman" pitchFamily="18" charset="0"/>
              </a:rPr>
              <a:t>}  </a:t>
            </a:r>
          </a:p>
        </p:txBody>
      </p:sp>
      <p:grpSp>
        <p:nvGrpSpPr>
          <p:cNvPr id="212007" name="Group 39"/>
          <p:cNvGrpSpPr>
            <a:grpSpLocks/>
          </p:cNvGrpSpPr>
          <p:nvPr/>
        </p:nvGrpSpPr>
        <p:grpSpPr bwMode="auto">
          <a:xfrm>
            <a:off x="977900" y="3581400"/>
            <a:ext cx="7099300" cy="2290763"/>
            <a:chOff x="616" y="2880"/>
            <a:chExt cx="4472" cy="1443"/>
          </a:xfrm>
        </p:grpSpPr>
        <p:sp>
          <p:nvSpPr>
            <p:cNvPr id="28680" name="Rectangle 8"/>
            <p:cNvSpPr>
              <a:spLocks noChangeArrowheads="1"/>
            </p:cNvSpPr>
            <p:nvPr/>
          </p:nvSpPr>
          <p:spPr bwMode="auto">
            <a:xfrm>
              <a:off x="1584" y="331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1" name="Text Box 12"/>
            <p:cNvSpPr txBox="1">
              <a:spLocks noChangeArrowheads="1"/>
            </p:cNvSpPr>
            <p:nvPr/>
          </p:nvSpPr>
          <p:spPr bwMode="auto">
            <a:xfrm>
              <a:off x="616" y="3253"/>
              <a:ext cx="968" cy="107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ct val="110000"/>
                </a:lnSpc>
              </a:pPr>
              <a:r>
                <a:rPr lang="en-US"/>
                <a:t>*buffer</a:t>
              </a:r>
            </a:p>
            <a:p>
              <a:pPr algn="r">
                <a:lnSpc>
                  <a:spcPct val="110000"/>
                </a:lnSpc>
              </a:pPr>
              <a:r>
                <a:rPr lang="en-US"/>
                <a:t>front</a:t>
              </a:r>
            </a:p>
            <a:p>
              <a:pPr algn="r">
                <a:lnSpc>
                  <a:spcPct val="110000"/>
                </a:lnSpc>
              </a:pPr>
              <a:r>
                <a:rPr lang="en-US"/>
                <a:t>rear</a:t>
              </a:r>
            </a:p>
            <a:p>
              <a:pPr algn="r">
                <a:lnSpc>
                  <a:spcPct val="110000"/>
                </a:lnSpc>
              </a:pPr>
              <a:r>
                <a:rPr lang="en-US"/>
                <a:t>queue_size</a:t>
              </a:r>
            </a:p>
          </p:txBody>
        </p:sp>
        <p:sp>
          <p:nvSpPr>
            <p:cNvPr id="28682" name="Rectangle 13"/>
            <p:cNvSpPr>
              <a:spLocks noChangeArrowheads="1"/>
            </p:cNvSpPr>
            <p:nvPr/>
          </p:nvSpPr>
          <p:spPr bwMode="auto">
            <a:xfrm>
              <a:off x="3416" y="292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3" name="Rectangle 15"/>
            <p:cNvSpPr>
              <a:spLocks noChangeArrowheads="1"/>
            </p:cNvSpPr>
            <p:nvPr/>
          </p:nvSpPr>
          <p:spPr bwMode="auto">
            <a:xfrm>
              <a:off x="3416" y="302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4" name="Rectangle 16"/>
            <p:cNvSpPr>
              <a:spLocks noChangeArrowheads="1"/>
            </p:cNvSpPr>
            <p:nvPr/>
          </p:nvSpPr>
          <p:spPr bwMode="auto">
            <a:xfrm>
              <a:off x="3416" y="312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5" name="Rectangle 17"/>
            <p:cNvSpPr>
              <a:spLocks noChangeArrowheads="1"/>
            </p:cNvSpPr>
            <p:nvPr/>
          </p:nvSpPr>
          <p:spPr bwMode="auto">
            <a:xfrm>
              <a:off x="3416" y="321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6" name="Rectangle 18"/>
            <p:cNvSpPr>
              <a:spLocks noChangeArrowheads="1"/>
            </p:cNvSpPr>
            <p:nvPr/>
          </p:nvSpPr>
          <p:spPr bwMode="auto">
            <a:xfrm>
              <a:off x="3416" y="3312"/>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7" name="Rectangle 19"/>
            <p:cNvSpPr>
              <a:spLocks noChangeArrowheads="1"/>
            </p:cNvSpPr>
            <p:nvPr/>
          </p:nvSpPr>
          <p:spPr bwMode="auto">
            <a:xfrm>
              <a:off x="3416" y="340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8" name="Rectangle 20"/>
            <p:cNvSpPr>
              <a:spLocks noChangeArrowheads="1"/>
            </p:cNvSpPr>
            <p:nvPr/>
          </p:nvSpPr>
          <p:spPr bwMode="auto">
            <a:xfrm>
              <a:off x="3416" y="350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89" name="Rectangle 21"/>
            <p:cNvSpPr>
              <a:spLocks noChangeArrowheads="1"/>
            </p:cNvSpPr>
            <p:nvPr/>
          </p:nvSpPr>
          <p:spPr bwMode="auto">
            <a:xfrm>
              <a:off x="3416" y="360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0" name="Rectangle 22"/>
            <p:cNvSpPr>
              <a:spLocks noChangeArrowheads="1"/>
            </p:cNvSpPr>
            <p:nvPr/>
          </p:nvSpPr>
          <p:spPr bwMode="auto">
            <a:xfrm>
              <a:off x="3416" y="388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1" name="Rectangle 25"/>
            <p:cNvSpPr>
              <a:spLocks noChangeArrowheads="1"/>
            </p:cNvSpPr>
            <p:nvPr/>
          </p:nvSpPr>
          <p:spPr bwMode="auto">
            <a:xfrm>
              <a:off x="3416" y="398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2" name="Rectangle 26"/>
            <p:cNvSpPr>
              <a:spLocks noChangeArrowheads="1"/>
            </p:cNvSpPr>
            <p:nvPr/>
          </p:nvSpPr>
          <p:spPr bwMode="auto">
            <a:xfrm>
              <a:off x="3416" y="408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3" name="Line 29"/>
            <p:cNvSpPr>
              <a:spLocks noChangeShapeType="1"/>
            </p:cNvSpPr>
            <p:nvPr/>
          </p:nvSpPr>
          <p:spPr bwMode="auto">
            <a:xfrm>
              <a:off x="3416" y="36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4" name="Line 30"/>
            <p:cNvSpPr>
              <a:spLocks noChangeShapeType="1"/>
            </p:cNvSpPr>
            <p:nvPr/>
          </p:nvSpPr>
          <p:spPr bwMode="auto">
            <a:xfrm>
              <a:off x="4184" y="3696"/>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5" name="Text Box 31"/>
            <p:cNvSpPr txBox="1">
              <a:spLocks noChangeArrowheads="1"/>
            </p:cNvSpPr>
            <p:nvPr/>
          </p:nvSpPr>
          <p:spPr bwMode="auto">
            <a:xfrm>
              <a:off x="3648" y="3657"/>
              <a:ext cx="296"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 . .</a:t>
              </a:r>
            </a:p>
          </p:txBody>
        </p:sp>
        <p:sp>
          <p:nvSpPr>
            <p:cNvPr id="28696" name="Text Box 32"/>
            <p:cNvSpPr txBox="1">
              <a:spLocks noChangeArrowheads="1"/>
            </p:cNvSpPr>
            <p:nvPr/>
          </p:nvSpPr>
          <p:spPr bwMode="auto">
            <a:xfrm>
              <a:off x="4280" y="2880"/>
              <a:ext cx="80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int array </a:t>
              </a:r>
            </a:p>
            <a:p>
              <a:r>
                <a:rPr lang="en-US"/>
                <a:t>of 500 </a:t>
              </a:r>
            </a:p>
            <a:p>
              <a:r>
                <a:rPr lang="en-US"/>
                <a:t>elements</a:t>
              </a:r>
              <a:endParaRPr lang="en-US">
                <a:solidFill>
                  <a:schemeClr val="accent2"/>
                </a:solidFill>
              </a:endParaRPr>
            </a:p>
          </p:txBody>
        </p:sp>
        <p:cxnSp>
          <p:nvCxnSpPr>
            <p:cNvPr id="28697" name="AutoShape 33"/>
            <p:cNvCxnSpPr>
              <a:cxnSpLocks noChangeShapeType="1"/>
              <a:stCxn id="28680" idx="3"/>
            </p:cNvCxnSpPr>
            <p:nvPr/>
          </p:nvCxnSpPr>
          <p:spPr bwMode="auto">
            <a:xfrm flipV="1">
              <a:off x="2352" y="3000"/>
              <a:ext cx="1056" cy="432"/>
            </a:xfrm>
            <a:prstGeom prst="bentConnector3">
              <a:avLst>
                <a:gd name="adj1" fmla="val 5000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8" name="Text Box 34"/>
            <p:cNvSpPr txBox="1">
              <a:spLocks noChangeArrowheads="1"/>
            </p:cNvSpPr>
            <p:nvPr/>
          </p:nvSpPr>
          <p:spPr bwMode="auto">
            <a:xfrm>
              <a:off x="1573" y="2976"/>
              <a:ext cx="862"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myQueue</a:t>
              </a:r>
            </a:p>
          </p:txBody>
        </p:sp>
        <p:sp>
          <p:nvSpPr>
            <p:cNvPr id="28699" name="Rectangle 36"/>
            <p:cNvSpPr>
              <a:spLocks noChangeArrowheads="1"/>
            </p:cNvSpPr>
            <p:nvPr/>
          </p:nvSpPr>
          <p:spPr bwMode="auto">
            <a:xfrm>
              <a:off x="1584" y="355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0" name="Rectangle 37"/>
            <p:cNvSpPr>
              <a:spLocks noChangeArrowheads="1"/>
            </p:cNvSpPr>
            <p:nvPr/>
          </p:nvSpPr>
          <p:spPr bwMode="auto">
            <a:xfrm>
              <a:off x="1584" y="379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701" name="Rectangle 38"/>
            <p:cNvSpPr>
              <a:spLocks noChangeArrowheads="1"/>
            </p:cNvSpPr>
            <p:nvPr/>
          </p:nvSpPr>
          <p:spPr bwMode="auto">
            <a:xfrm>
              <a:off x="1584" y="4032"/>
              <a:ext cx="768"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2011" name="Group 43"/>
          <p:cNvGrpSpPr>
            <a:grpSpLocks/>
          </p:cNvGrpSpPr>
          <p:nvPr/>
        </p:nvGrpSpPr>
        <p:grpSpPr bwMode="auto">
          <a:xfrm>
            <a:off x="3810000" y="4953000"/>
            <a:ext cx="4398963" cy="822325"/>
            <a:chOff x="2400" y="3744"/>
            <a:chExt cx="2771" cy="518"/>
          </a:xfrm>
        </p:grpSpPr>
        <p:sp>
          <p:nvSpPr>
            <p:cNvPr id="28678" name="Rectangle 40"/>
            <p:cNvSpPr>
              <a:spLocks noChangeArrowheads="1"/>
            </p:cNvSpPr>
            <p:nvPr/>
          </p:nvSpPr>
          <p:spPr bwMode="auto">
            <a:xfrm>
              <a:off x="2400" y="3744"/>
              <a:ext cx="510" cy="51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a:t>
              </a:r>
            </a:p>
            <a:p>
              <a:r>
                <a:rPr lang="en-US">
                  <a:solidFill>
                    <a:schemeClr val="accent2"/>
                  </a:solidFill>
                </a:rPr>
                <a:t>stack</a:t>
              </a:r>
            </a:p>
          </p:txBody>
        </p:sp>
        <p:sp>
          <p:nvSpPr>
            <p:cNvPr id="28679" name="Rectangle 42"/>
            <p:cNvSpPr>
              <a:spLocks noChangeArrowheads="1"/>
            </p:cNvSpPr>
            <p:nvPr/>
          </p:nvSpPr>
          <p:spPr bwMode="auto">
            <a:xfrm>
              <a:off x="4272" y="3936"/>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grpSp>
      <p:sp>
        <p:nvSpPr>
          <p:cNvPr id="2" name="Rectangle 1"/>
          <p:cNvSpPr/>
          <p:nvPr/>
        </p:nvSpPr>
        <p:spPr>
          <a:xfrm>
            <a:off x="565150" y="5943600"/>
            <a:ext cx="7969249" cy="830997"/>
          </a:xfrm>
          <a:prstGeom prst="rect">
            <a:avLst/>
          </a:prstGeom>
        </p:spPr>
        <p:txBody>
          <a:bodyPr wrap="square">
            <a:spAutoFit/>
          </a:bodyPr>
          <a:lstStyle/>
          <a:p>
            <a:pPr marL="342900" indent="-279400" algn="just" defTabSz="966788">
              <a:buFont typeface="Arial" panose="020B0604020202020204" pitchFamily="34" charset="0"/>
              <a:buChar char="•"/>
              <a:tabLst>
                <a:tab pos="428625" algn="l"/>
                <a:tab pos="781050" algn="l"/>
                <a:tab pos="1209675" algn="l"/>
                <a:tab pos="1687513" algn="l"/>
                <a:tab pos="3022600" algn="l"/>
                <a:tab pos="4000500" algn="l"/>
              </a:tabLst>
            </a:pP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 (4 fields) goes out-of-scope and be collected </a:t>
            </a:r>
          </a:p>
          <a:p>
            <a:pPr marL="342900" indent="-279400" algn="just" defTabSz="966788">
              <a:buFont typeface="Arial" panose="020B0604020202020204" pitchFamily="34" charset="0"/>
              <a:buChar char="•"/>
              <a:tabLst>
                <a:tab pos="428625" algn="l"/>
                <a:tab pos="781050" algn="l"/>
                <a:tab pos="1209675" algn="l"/>
                <a:tab pos="1687513" algn="l"/>
                <a:tab pos="3022600" algn="l"/>
                <a:tab pos="4000500" algn="l"/>
              </a:tabLst>
            </a:pPr>
            <a:r>
              <a:rPr lang="en-US" dirty="0">
                <a:latin typeface="Arial" pitchFamily="34" charset="0"/>
                <a:cs typeface="Times New Roman" pitchFamily="18" charset="0"/>
              </a:rPr>
              <a:t>the </a:t>
            </a:r>
            <a:r>
              <a:rPr lang="en-US" dirty="0">
                <a:solidFill>
                  <a:schemeClr val="accent2"/>
                </a:solidFill>
                <a:latin typeface="Arial" pitchFamily="34" charset="0"/>
                <a:cs typeface="Times New Roman" pitchFamily="18" charset="0"/>
              </a:rPr>
              <a:t>destructor </a:t>
            </a:r>
            <a:r>
              <a:rPr lang="en-US" dirty="0">
                <a:latin typeface="Arial" pitchFamily="34" charset="0"/>
                <a:cs typeface="Times New Roman" pitchFamily="18" charset="0"/>
              </a:rPr>
              <a:t>will be called to delete the array object</a:t>
            </a:r>
          </a:p>
        </p:txBody>
      </p:sp>
      <p:sp>
        <p:nvSpPr>
          <p:cNvPr id="3" name="Rounded Rectangular Callout 2"/>
          <p:cNvSpPr/>
          <p:nvPr/>
        </p:nvSpPr>
        <p:spPr bwMode="auto">
          <a:xfrm>
            <a:off x="6019800" y="2286000"/>
            <a:ext cx="3048000" cy="884725"/>
          </a:xfrm>
          <a:prstGeom prst="wedgeRoundRectCallout">
            <a:avLst>
              <a:gd name="adj1" fmla="val -84339"/>
              <a:gd name="adj2" fmla="val -34462"/>
              <a:gd name="adj3" fmla="val 16667"/>
            </a:avLst>
          </a:prstGeom>
          <a:solidFill>
            <a:srgbClr val="FDFFD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Where does the memory comes from?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par>
                          <p:cTn id="8" fill="hold">
                            <p:stCondLst>
                              <p:cond delay="1000"/>
                            </p:stCondLst>
                            <p:childTnLst>
                              <p:par>
                                <p:cTn id="9" presetID="31" presetClass="entr" presetSubtype="0" fill="hold" nodeType="afterEffect">
                                  <p:stCondLst>
                                    <p:cond delay="0"/>
                                  </p:stCondLst>
                                  <p:iterate type="lt">
                                    <p:tmPct val="5000"/>
                                  </p:iterate>
                                  <p:childTnLst>
                                    <p:set>
                                      <p:cBhvr>
                                        <p:cTn id="10" dur="1" fill="hold">
                                          <p:stCondLst>
                                            <p:cond delay="0"/>
                                          </p:stCondLst>
                                        </p:cTn>
                                        <p:tgtEl>
                                          <p:spTgt spid="212007"/>
                                        </p:tgtEl>
                                        <p:attrNameLst>
                                          <p:attrName>style.visibility</p:attrName>
                                        </p:attrNameLst>
                                      </p:cBhvr>
                                      <p:to>
                                        <p:strVal val="visible"/>
                                      </p:to>
                                    </p:set>
                                    <p:anim calcmode="lin" valueType="num">
                                      <p:cBhvr>
                                        <p:cTn id="11" dur="1000" fill="hold"/>
                                        <p:tgtEl>
                                          <p:spTgt spid="212007"/>
                                        </p:tgtEl>
                                        <p:attrNameLst>
                                          <p:attrName>ppt_w</p:attrName>
                                        </p:attrNameLst>
                                      </p:cBhvr>
                                      <p:tavLst>
                                        <p:tav tm="0">
                                          <p:val>
                                            <p:fltVal val="0"/>
                                          </p:val>
                                        </p:tav>
                                        <p:tav tm="100000">
                                          <p:val>
                                            <p:strVal val="#ppt_w"/>
                                          </p:val>
                                        </p:tav>
                                      </p:tavLst>
                                    </p:anim>
                                    <p:anim calcmode="lin" valueType="num">
                                      <p:cBhvr>
                                        <p:cTn id="12" dur="1000" fill="hold"/>
                                        <p:tgtEl>
                                          <p:spTgt spid="212007"/>
                                        </p:tgtEl>
                                        <p:attrNameLst>
                                          <p:attrName>ppt_h</p:attrName>
                                        </p:attrNameLst>
                                      </p:cBhvr>
                                      <p:tavLst>
                                        <p:tav tm="0">
                                          <p:val>
                                            <p:fltVal val="0"/>
                                          </p:val>
                                        </p:tav>
                                        <p:tav tm="100000">
                                          <p:val>
                                            <p:strVal val="#ppt_h"/>
                                          </p:val>
                                        </p:tav>
                                      </p:tavLst>
                                    </p:anim>
                                    <p:anim calcmode="lin" valueType="num">
                                      <p:cBhvr>
                                        <p:cTn id="13" dur="1000" fill="hold"/>
                                        <p:tgtEl>
                                          <p:spTgt spid="212007"/>
                                        </p:tgtEl>
                                        <p:attrNameLst>
                                          <p:attrName>style.rotation</p:attrName>
                                        </p:attrNameLst>
                                      </p:cBhvr>
                                      <p:tavLst>
                                        <p:tav tm="0">
                                          <p:val>
                                            <p:fltVal val="90"/>
                                          </p:val>
                                        </p:tav>
                                        <p:tav tm="100000">
                                          <p:val>
                                            <p:fltVal val="0"/>
                                          </p:val>
                                        </p:tav>
                                      </p:tavLst>
                                    </p:anim>
                                    <p:animEffect transition="in" filter="fade">
                                      <p:cBhvr>
                                        <p:cTn id="14" dur="1000"/>
                                        <p:tgtEl>
                                          <p:spTgt spid="212007"/>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2011"/>
                                        </p:tgtEl>
                                        <p:attrNameLst>
                                          <p:attrName>style.visibility</p:attrName>
                                        </p:attrNameLst>
                                      </p:cBhvr>
                                      <p:to>
                                        <p:strVal val="visible"/>
                                      </p:to>
                                    </p:set>
                                    <p:anim calcmode="lin" valueType="num">
                                      <p:cBhvr additive="base">
                                        <p:cTn id="19" dur="500" fill="hold"/>
                                        <p:tgtEl>
                                          <p:spTgt spid="212011"/>
                                        </p:tgtEl>
                                        <p:attrNameLst>
                                          <p:attrName>ppt_x</p:attrName>
                                        </p:attrNameLst>
                                      </p:cBhvr>
                                      <p:tavLst>
                                        <p:tav tm="0">
                                          <p:val>
                                            <p:strVal val="#ppt_x"/>
                                          </p:val>
                                        </p:tav>
                                        <p:tav tm="100000">
                                          <p:val>
                                            <p:strVal val="#ppt_x"/>
                                          </p:val>
                                        </p:tav>
                                      </p:tavLst>
                                    </p:anim>
                                    <p:anim calcmode="lin" valueType="num">
                                      <p:cBhvr additive="base">
                                        <p:cTn id="20" dur="500" fill="hold"/>
                                        <p:tgtEl>
                                          <p:spTgt spid="2120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84188" y="0"/>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Combine </a:t>
            </a:r>
            <a:r>
              <a:rPr lang="en-US" sz="3400" b="1" i="1" dirty="0">
                <a:solidFill>
                  <a:schemeClr val="accent2"/>
                </a:solidFill>
                <a:cs typeface="Times New Roman" pitchFamily="18" charset="0"/>
              </a:rPr>
              <a:t>delete</a:t>
            </a:r>
            <a:r>
              <a:rPr lang="en-US" sz="3400" b="1" dirty="0">
                <a:solidFill>
                  <a:schemeClr val="accent2"/>
                </a:solidFill>
                <a:cs typeface="Times New Roman" pitchFamily="18" charset="0"/>
              </a:rPr>
              <a:t> and Destructor (1)</a:t>
            </a:r>
          </a:p>
        </p:txBody>
      </p:sp>
      <p:sp>
        <p:nvSpPr>
          <p:cNvPr id="29699" name="Rectangle 6"/>
          <p:cNvSpPr>
            <a:spLocks noChangeArrowheads="1"/>
          </p:cNvSpPr>
          <p:nvPr/>
        </p:nvSpPr>
        <p:spPr bwMode="auto">
          <a:xfrm>
            <a:off x="533400" y="773113"/>
            <a:ext cx="8385175" cy="3052344"/>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spAutoFit/>
          </a:bodyPr>
          <a:lstStyle/>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void application() {</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Queue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  // declare a pointer only</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 = </a:t>
            </a:r>
            <a:r>
              <a:rPr lang="en-US" dirty="0">
                <a:solidFill>
                  <a:srgbClr val="0033CC"/>
                </a:solidFill>
                <a:latin typeface="Arial" pitchFamily="34" charset="0"/>
                <a:cs typeface="Times New Roman" pitchFamily="18" charset="0"/>
              </a:rPr>
              <a:t>new</a:t>
            </a:r>
            <a:r>
              <a:rPr lang="en-US" dirty="0">
                <a:latin typeface="Arial" pitchFamily="34" charset="0"/>
                <a:cs typeface="Times New Roman" pitchFamily="18" charset="0"/>
              </a:rPr>
              <a:t> Queue(500); // created in application</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-&gt;enqueue(23);    // add 23 on </a:t>
            </a:r>
            <a:r>
              <a:rPr lang="en-US" dirty="0" err="1">
                <a:latin typeface="Arial" pitchFamily="34" charset="0"/>
                <a:cs typeface="Times New Roman" pitchFamily="18" charset="0"/>
              </a:rPr>
              <a:t>myQueue</a:t>
            </a:r>
            <a:endParaRPr lang="en-US" dirty="0">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r>
              <a:rPr lang="en-US" dirty="0" err="1">
                <a:latin typeface="Arial" pitchFamily="34" charset="0"/>
                <a:cs typeface="Times New Roman" pitchFamily="18" charset="0"/>
              </a:rPr>
              <a:t>my</a:t>
            </a:r>
            <a:r>
              <a:rPr lang="en-US" dirty="0" err="1">
                <a:latin typeface="Arial" pitchFamily="34" charset="0"/>
              </a:rPr>
              <a:t>Queue</a:t>
            </a:r>
            <a:r>
              <a:rPr lang="en-US" dirty="0">
                <a:latin typeface="Arial" pitchFamily="34" charset="0"/>
                <a:cs typeface="Times New Roman" pitchFamily="18" charset="0"/>
              </a:rPr>
              <a:t>-&gt;</a:t>
            </a:r>
            <a:r>
              <a:rPr lang="en-US" dirty="0">
                <a:latin typeface="Arial" pitchFamily="34" charset="0"/>
              </a:rPr>
              <a:t>enqueue</a:t>
            </a:r>
            <a:r>
              <a:rPr lang="en-US" dirty="0">
                <a:latin typeface="Arial" pitchFamily="34" charset="0"/>
                <a:cs typeface="Times New Roman" pitchFamily="18" charset="0"/>
              </a:rPr>
              <a:t>(8);</a:t>
            </a:r>
          </a:p>
          <a:p>
            <a:pPr marL="63500" indent="3175" algn="just" defTabSz="966788">
              <a:tabLst>
                <a:tab pos="428625" algn="l"/>
                <a:tab pos="781050" algn="l"/>
                <a:tab pos="1209675" algn="l"/>
                <a:tab pos="1687513" algn="l"/>
                <a:tab pos="3022600" algn="l"/>
                <a:tab pos="7129463" algn="l"/>
              </a:tabLst>
            </a:pPr>
            <a:r>
              <a:rPr lang="en-US" dirty="0">
                <a:solidFill>
                  <a:schemeClr val="accent2"/>
                </a:solidFill>
                <a:latin typeface="Arial" pitchFamily="34" charset="0"/>
                <a:cs typeface="Times New Roman" pitchFamily="18" charset="0"/>
              </a:rPr>
              <a:t>	delete </a:t>
            </a:r>
            <a:r>
              <a:rPr lang="en-US" dirty="0" err="1">
                <a:solidFill>
                  <a:schemeClr val="accent2"/>
                </a:solidFill>
                <a:latin typeface="Arial" pitchFamily="34" charset="0"/>
                <a:cs typeface="Times New Roman" pitchFamily="18" charset="0"/>
              </a:rPr>
              <a:t>myQueue</a:t>
            </a:r>
            <a:r>
              <a:rPr lang="en-US" dirty="0">
                <a:solidFill>
                  <a:schemeClr val="accent2"/>
                </a:solidFill>
                <a:latin typeface="Arial" pitchFamily="34" charset="0"/>
                <a:cs typeface="Times New Roman" pitchFamily="18" charset="0"/>
              </a:rPr>
              <a:t>;	// delete</a:t>
            </a:r>
            <a:r>
              <a:rPr lang="en-US" dirty="0">
                <a:latin typeface="Arial" pitchFamily="34" charset="0"/>
                <a:cs typeface="Times New Roman" pitchFamily="18" charset="0"/>
              </a:rPr>
              <a:t> will call ~Queue();</a:t>
            </a: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	...</a:t>
            </a:r>
            <a:endParaRPr lang="en-US" dirty="0">
              <a:solidFill>
                <a:schemeClr val="accent2"/>
              </a:solidFill>
              <a:latin typeface="Arial" pitchFamily="34" charset="0"/>
              <a:cs typeface="Times New Roman" pitchFamily="18" charset="0"/>
            </a:endParaRPr>
          </a:p>
          <a:p>
            <a:pPr marL="63500" indent="3175" algn="just" defTabSz="966788">
              <a:tabLst>
                <a:tab pos="428625" algn="l"/>
                <a:tab pos="781050" algn="l"/>
                <a:tab pos="1209675" algn="l"/>
                <a:tab pos="1687513" algn="l"/>
                <a:tab pos="3022600" algn="l"/>
                <a:tab pos="7129463" algn="l"/>
              </a:tabLst>
            </a:pPr>
            <a:r>
              <a:rPr lang="en-US" dirty="0">
                <a:latin typeface="Arial" pitchFamily="34" charset="0"/>
                <a:cs typeface="Times New Roman" pitchFamily="18" charset="0"/>
              </a:rPr>
              <a:t>}</a:t>
            </a:r>
          </a:p>
        </p:txBody>
      </p:sp>
      <p:grpSp>
        <p:nvGrpSpPr>
          <p:cNvPr id="242731" name="Group 43"/>
          <p:cNvGrpSpPr>
            <a:grpSpLocks/>
          </p:cNvGrpSpPr>
          <p:nvPr/>
        </p:nvGrpSpPr>
        <p:grpSpPr bwMode="auto">
          <a:xfrm>
            <a:off x="1036638" y="3429000"/>
            <a:ext cx="7650162" cy="2133600"/>
            <a:chOff x="605" y="2928"/>
            <a:chExt cx="4819" cy="1344"/>
          </a:xfrm>
        </p:grpSpPr>
        <p:sp>
          <p:nvSpPr>
            <p:cNvPr id="29706" name="Rectangle 12"/>
            <p:cNvSpPr>
              <a:spLocks noChangeArrowheads="1"/>
            </p:cNvSpPr>
            <p:nvPr/>
          </p:nvSpPr>
          <p:spPr bwMode="auto">
            <a:xfrm>
              <a:off x="3797" y="302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Rectangle 13"/>
            <p:cNvSpPr>
              <a:spLocks noChangeArrowheads="1"/>
            </p:cNvSpPr>
            <p:nvPr/>
          </p:nvSpPr>
          <p:spPr bwMode="auto">
            <a:xfrm>
              <a:off x="3797" y="312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Rectangle 14"/>
            <p:cNvSpPr>
              <a:spLocks noChangeArrowheads="1"/>
            </p:cNvSpPr>
            <p:nvPr/>
          </p:nvSpPr>
          <p:spPr bwMode="auto">
            <a:xfrm>
              <a:off x="3797" y="321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Rectangle 15"/>
            <p:cNvSpPr>
              <a:spLocks noChangeArrowheads="1"/>
            </p:cNvSpPr>
            <p:nvPr/>
          </p:nvSpPr>
          <p:spPr bwMode="auto">
            <a:xfrm>
              <a:off x="3797" y="3312"/>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Rectangle 16"/>
            <p:cNvSpPr>
              <a:spLocks noChangeArrowheads="1"/>
            </p:cNvSpPr>
            <p:nvPr/>
          </p:nvSpPr>
          <p:spPr bwMode="auto">
            <a:xfrm>
              <a:off x="3797" y="3408"/>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Rectangle 17"/>
            <p:cNvSpPr>
              <a:spLocks noChangeArrowheads="1"/>
            </p:cNvSpPr>
            <p:nvPr/>
          </p:nvSpPr>
          <p:spPr bwMode="auto">
            <a:xfrm>
              <a:off x="3797" y="350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Rectangle 18"/>
            <p:cNvSpPr>
              <a:spLocks noChangeArrowheads="1"/>
            </p:cNvSpPr>
            <p:nvPr/>
          </p:nvSpPr>
          <p:spPr bwMode="auto">
            <a:xfrm>
              <a:off x="3797" y="360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Rectangle 19"/>
            <p:cNvSpPr>
              <a:spLocks noChangeArrowheads="1"/>
            </p:cNvSpPr>
            <p:nvPr/>
          </p:nvSpPr>
          <p:spPr bwMode="auto">
            <a:xfrm>
              <a:off x="3797" y="369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Rectangle 20"/>
            <p:cNvSpPr>
              <a:spLocks noChangeArrowheads="1"/>
            </p:cNvSpPr>
            <p:nvPr/>
          </p:nvSpPr>
          <p:spPr bwMode="auto">
            <a:xfrm>
              <a:off x="3797" y="3984"/>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Rectangle 21"/>
            <p:cNvSpPr>
              <a:spLocks noChangeArrowheads="1"/>
            </p:cNvSpPr>
            <p:nvPr/>
          </p:nvSpPr>
          <p:spPr bwMode="auto">
            <a:xfrm>
              <a:off x="3797" y="4080"/>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Rectangle 22"/>
            <p:cNvSpPr>
              <a:spLocks noChangeArrowheads="1"/>
            </p:cNvSpPr>
            <p:nvPr/>
          </p:nvSpPr>
          <p:spPr bwMode="auto">
            <a:xfrm>
              <a:off x="3797" y="4176"/>
              <a:ext cx="768" cy="9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3"/>
            <p:cNvSpPr>
              <a:spLocks noChangeShapeType="1"/>
            </p:cNvSpPr>
            <p:nvPr/>
          </p:nvSpPr>
          <p:spPr bwMode="auto">
            <a:xfrm>
              <a:off x="3797" y="37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8" name="Line 24"/>
            <p:cNvSpPr>
              <a:spLocks noChangeShapeType="1"/>
            </p:cNvSpPr>
            <p:nvPr/>
          </p:nvSpPr>
          <p:spPr bwMode="auto">
            <a:xfrm>
              <a:off x="4565" y="37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9" name="Text Box 25"/>
            <p:cNvSpPr txBox="1">
              <a:spLocks noChangeArrowheads="1"/>
            </p:cNvSpPr>
            <p:nvPr/>
          </p:nvSpPr>
          <p:spPr bwMode="auto">
            <a:xfrm>
              <a:off x="4029" y="3753"/>
              <a:ext cx="296" cy="231"/>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1800"/>
                <a:t>. . .</a:t>
              </a:r>
            </a:p>
          </p:txBody>
        </p:sp>
        <p:cxnSp>
          <p:nvCxnSpPr>
            <p:cNvPr id="29720" name="AutoShape 27"/>
            <p:cNvCxnSpPr>
              <a:cxnSpLocks noChangeShapeType="1"/>
            </p:cNvCxnSpPr>
            <p:nvPr/>
          </p:nvCxnSpPr>
          <p:spPr bwMode="auto">
            <a:xfrm flipV="1">
              <a:off x="2741" y="3072"/>
              <a:ext cx="1056" cy="432"/>
            </a:xfrm>
            <a:prstGeom prst="bentConnector3">
              <a:avLst>
                <a:gd name="adj1" fmla="val 50000"/>
              </a:avLst>
            </a:prstGeom>
            <a:noFill/>
            <a:ln w="9525">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1" name="Text Box 28"/>
            <p:cNvSpPr txBox="1">
              <a:spLocks noChangeArrowheads="1"/>
            </p:cNvSpPr>
            <p:nvPr/>
          </p:nvSpPr>
          <p:spPr bwMode="auto">
            <a:xfrm>
              <a:off x="605" y="3024"/>
              <a:ext cx="862"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myQueue</a:t>
              </a:r>
            </a:p>
          </p:txBody>
        </p:sp>
        <p:sp>
          <p:nvSpPr>
            <p:cNvPr id="29722" name="Text Box 29"/>
            <p:cNvSpPr txBox="1">
              <a:spLocks noChangeArrowheads="1"/>
            </p:cNvSpPr>
            <p:nvPr/>
          </p:nvSpPr>
          <p:spPr bwMode="auto">
            <a:xfrm>
              <a:off x="4616" y="2928"/>
              <a:ext cx="808" cy="74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t>int array </a:t>
              </a:r>
            </a:p>
            <a:p>
              <a:r>
                <a:rPr lang="en-US"/>
                <a:t>of 500 </a:t>
              </a:r>
            </a:p>
            <a:p>
              <a:r>
                <a:rPr lang="en-US"/>
                <a:t>elements</a:t>
              </a:r>
            </a:p>
          </p:txBody>
        </p:sp>
        <p:sp>
          <p:nvSpPr>
            <p:cNvPr id="29723" name="Rectangle 30"/>
            <p:cNvSpPr>
              <a:spLocks noChangeArrowheads="1"/>
            </p:cNvSpPr>
            <p:nvPr/>
          </p:nvSpPr>
          <p:spPr bwMode="auto">
            <a:xfrm>
              <a:off x="624" y="3312"/>
              <a:ext cx="76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29724" name="AutoShape 31"/>
            <p:cNvCxnSpPr>
              <a:cxnSpLocks noChangeShapeType="1"/>
              <a:stCxn id="29723" idx="3"/>
              <a:endCxn id="29725" idx="1"/>
            </p:cNvCxnSpPr>
            <p:nvPr/>
          </p:nvCxnSpPr>
          <p:spPr bwMode="auto">
            <a:xfrm flipV="1">
              <a:off x="1392" y="3432"/>
              <a:ext cx="541" cy="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725" name="Rectangle 34"/>
            <p:cNvSpPr>
              <a:spLocks noChangeArrowheads="1"/>
            </p:cNvSpPr>
            <p:nvPr/>
          </p:nvSpPr>
          <p:spPr bwMode="auto">
            <a:xfrm>
              <a:off x="1933" y="331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10000"/>
                </a:lnSpc>
              </a:pPr>
              <a:r>
                <a:rPr lang="en-US"/>
                <a:t>*buffer</a:t>
              </a:r>
            </a:p>
          </p:txBody>
        </p:sp>
        <p:sp>
          <p:nvSpPr>
            <p:cNvPr id="29726" name="Rectangle 37"/>
            <p:cNvSpPr>
              <a:spLocks noChangeArrowheads="1"/>
            </p:cNvSpPr>
            <p:nvPr/>
          </p:nvSpPr>
          <p:spPr bwMode="auto">
            <a:xfrm>
              <a:off x="1933" y="355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front</a:t>
              </a:r>
            </a:p>
          </p:txBody>
        </p:sp>
        <p:sp>
          <p:nvSpPr>
            <p:cNvPr id="29727" name="Rectangle 38"/>
            <p:cNvSpPr>
              <a:spLocks noChangeArrowheads="1"/>
            </p:cNvSpPr>
            <p:nvPr/>
          </p:nvSpPr>
          <p:spPr bwMode="auto">
            <a:xfrm>
              <a:off x="1933" y="379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rear</a:t>
              </a:r>
            </a:p>
          </p:txBody>
        </p:sp>
        <p:sp>
          <p:nvSpPr>
            <p:cNvPr id="29728" name="Rectangle 39"/>
            <p:cNvSpPr>
              <a:spLocks noChangeArrowheads="1"/>
            </p:cNvSpPr>
            <p:nvPr/>
          </p:nvSpPr>
          <p:spPr bwMode="auto">
            <a:xfrm>
              <a:off x="1933" y="4032"/>
              <a:ext cx="947"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queue_size</a:t>
              </a:r>
            </a:p>
          </p:txBody>
        </p:sp>
      </p:grpSp>
      <p:grpSp>
        <p:nvGrpSpPr>
          <p:cNvPr id="242737" name="Group 49"/>
          <p:cNvGrpSpPr>
            <a:grpSpLocks/>
          </p:cNvGrpSpPr>
          <p:nvPr/>
        </p:nvGrpSpPr>
        <p:grpSpPr bwMode="auto">
          <a:xfrm>
            <a:off x="990600" y="4576763"/>
            <a:ext cx="6477000" cy="1447800"/>
            <a:chOff x="576" y="3456"/>
            <a:chExt cx="4080" cy="912"/>
          </a:xfrm>
        </p:grpSpPr>
        <p:sp>
          <p:nvSpPr>
            <p:cNvPr id="29702" name="Rectangle 44"/>
            <p:cNvSpPr>
              <a:spLocks noChangeArrowheads="1"/>
            </p:cNvSpPr>
            <p:nvPr/>
          </p:nvSpPr>
          <p:spPr bwMode="auto">
            <a:xfrm>
              <a:off x="576" y="3456"/>
              <a:ext cx="931"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stack</a:t>
              </a:r>
            </a:p>
          </p:txBody>
        </p:sp>
        <p:grpSp>
          <p:nvGrpSpPr>
            <p:cNvPr id="29703" name="Group 48"/>
            <p:cNvGrpSpPr>
              <a:grpSpLocks/>
            </p:cNvGrpSpPr>
            <p:nvPr/>
          </p:nvGrpSpPr>
          <p:grpSpPr bwMode="auto">
            <a:xfrm>
              <a:off x="1968" y="4080"/>
              <a:ext cx="2688" cy="288"/>
              <a:chOff x="1968" y="4080"/>
              <a:chExt cx="2688" cy="288"/>
            </a:xfrm>
          </p:grpSpPr>
          <p:sp>
            <p:nvSpPr>
              <p:cNvPr id="29704" name="Rectangle 45"/>
              <p:cNvSpPr>
                <a:spLocks noChangeArrowheads="1"/>
              </p:cNvSpPr>
              <p:nvPr/>
            </p:nvSpPr>
            <p:spPr bwMode="auto">
              <a:xfrm>
                <a:off x="1968" y="4080"/>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sp>
            <p:nvSpPr>
              <p:cNvPr id="29705" name="Rectangle 46"/>
              <p:cNvSpPr>
                <a:spLocks noChangeArrowheads="1"/>
              </p:cNvSpPr>
              <p:nvPr/>
            </p:nvSpPr>
            <p:spPr bwMode="auto">
              <a:xfrm>
                <a:off x="3757" y="4080"/>
                <a:ext cx="899" cy="28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solidFill>
                      <a:schemeClr val="accent2"/>
                    </a:solidFill>
                  </a:rPr>
                  <a:t>from heap</a:t>
                </a:r>
              </a:p>
            </p:txBody>
          </p:sp>
        </p:grpSp>
      </p:grpSp>
      <p:sp>
        <p:nvSpPr>
          <p:cNvPr id="2" name="Rectangle 1"/>
          <p:cNvSpPr/>
          <p:nvPr/>
        </p:nvSpPr>
        <p:spPr>
          <a:xfrm>
            <a:off x="685800" y="6027003"/>
            <a:ext cx="7954962" cy="830997"/>
          </a:xfrm>
          <a:prstGeom prst="rect">
            <a:avLst/>
          </a:prstGeom>
        </p:spPr>
        <p:txBody>
          <a:bodyPr wrap="square">
            <a:spAutoFit/>
          </a:bodyPr>
          <a:lstStyle/>
          <a:p>
            <a:pPr marL="406400" indent="-342900" algn="just" defTabSz="966788">
              <a:buFont typeface="Arial" panose="020B0604020202020204" pitchFamily="34" charset="0"/>
              <a:buChar char="•"/>
              <a:tabLst>
                <a:tab pos="428625" algn="l"/>
                <a:tab pos="781050" algn="l"/>
                <a:tab pos="1209675" algn="l"/>
                <a:tab pos="1687513" algn="l"/>
                <a:tab pos="3022600" algn="l"/>
                <a:tab pos="7129463" algn="l"/>
              </a:tabLst>
            </a:pPr>
            <a:r>
              <a:rPr lang="en-US" dirty="0">
                <a:latin typeface="Arial" pitchFamily="34" charset="0"/>
                <a:cs typeface="Times New Roman" pitchFamily="18" charset="0"/>
              </a:rPr>
              <a:t>It will be too late to call ~Queue() at the end of block </a:t>
            </a:r>
          </a:p>
          <a:p>
            <a:pPr marL="406400" indent="-342900" algn="just" defTabSz="966788">
              <a:buFont typeface="Arial" panose="020B0604020202020204" pitchFamily="34" charset="0"/>
              <a:buChar char="•"/>
              <a:tabLst>
                <a:tab pos="428625" algn="l"/>
                <a:tab pos="781050" algn="l"/>
                <a:tab pos="1209675" algn="l"/>
                <a:tab pos="1687513" algn="l"/>
                <a:tab pos="3022600" algn="l"/>
                <a:tab pos="7129463" algn="l"/>
              </a:tabLst>
            </a:pPr>
            <a:r>
              <a:rPr lang="en-US" dirty="0">
                <a:latin typeface="Arial" pitchFamily="34" charset="0"/>
                <a:cs typeface="Times New Roman" pitchFamily="18" charset="0"/>
              </a:rPr>
              <a:t>The destructor is called in </a:t>
            </a:r>
            <a:r>
              <a:rPr lang="en-US" dirty="0">
                <a:solidFill>
                  <a:schemeClr val="accent2"/>
                </a:solidFill>
                <a:latin typeface="Arial" pitchFamily="34" charset="0"/>
                <a:cs typeface="Times New Roman" pitchFamily="18" charset="0"/>
              </a:rPr>
              <a:t>delete</a:t>
            </a:r>
            <a:r>
              <a:rPr lang="en-US" dirty="0">
                <a:latin typeface="Arial" pitchFamily="34" charset="0"/>
                <a:cs typeface="Times New Roman" pitchFamily="18" charset="0"/>
              </a:rPr>
              <a:t> function.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242731"/>
                                        </p:tgtEl>
                                        <p:attrNameLst>
                                          <p:attrName>style.visibility</p:attrName>
                                        </p:attrNameLst>
                                      </p:cBhvr>
                                      <p:to>
                                        <p:strVal val="visible"/>
                                      </p:to>
                                    </p:set>
                                    <p:anim calcmode="lin" valueType="num">
                                      <p:cBhvr>
                                        <p:cTn id="7" dur="1000" fill="hold"/>
                                        <p:tgtEl>
                                          <p:spTgt spid="242731"/>
                                        </p:tgtEl>
                                        <p:attrNameLst>
                                          <p:attrName>ppt_w</p:attrName>
                                        </p:attrNameLst>
                                      </p:cBhvr>
                                      <p:tavLst>
                                        <p:tav tm="0">
                                          <p:val>
                                            <p:fltVal val="0"/>
                                          </p:val>
                                        </p:tav>
                                        <p:tav tm="100000">
                                          <p:val>
                                            <p:strVal val="#ppt_w"/>
                                          </p:val>
                                        </p:tav>
                                      </p:tavLst>
                                    </p:anim>
                                    <p:anim calcmode="lin" valueType="num">
                                      <p:cBhvr>
                                        <p:cTn id="8" dur="1000" fill="hold"/>
                                        <p:tgtEl>
                                          <p:spTgt spid="242731"/>
                                        </p:tgtEl>
                                        <p:attrNameLst>
                                          <p:attrName>ppt_h</p:attrName>
                                        </p:attrNameLst>
                                      </p:cBhvr>
                                      <p:tavLst>
                                        <p:tav tm="0">
                                          <p:val>
                                            <p:fltVal val="0"/>
                                          </p:val>
                                        </p:tav>
                                        <p:tav tm="100000">
                                          <p:val>
                                            <p:strVal val="#ppt_h"/>
                                          </p:val>
                                        </p:tav>
                                      </p:tavLst>
                                    </p:anim>
                                    <p:anim calcmode="lin" valueType="num">
                                      <p:cBhvr>
                                        <p:cTn id="9" dur="1000" fill="hold"/>
                                        <p:tgtEl>
                                          <p:spTgt spid="242731"/>
                                        </p:tgtEl>
                                        <p:attrNameLst>
                                          <p:attrName>style.rotation</p:attrName>
                                        </p:attrNameLst>
                                      </p:cBhvr>
                                      <p:tavLst>
                                        <p:tav tm="0">
                                          <p:val>
                                            <p:fltVal val="90"/>
                                          </p:val>
                                        </p:tav>
                                        <p:tav tm="100000">
                                          <p:val>
                                            <p:fltVal val="0"/>
                                          </p:val>
                                        </p:tav>
                                      </p:tavLst>
                                    </p:anim>
                                    <p:animEffect transition="in" filter="fade">
                                      <p:cBhvr>
                                        <p:cTn id="10" dur="1000"/>
                                        <p:tgtEl>
                                          <p:spTgt spid="24273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nodeType="clickEffect">
                                  <p:stCondLst>
                                    <p:cond delay="0"/>
                                  </p:stCondLst>
                                  <p:iterate type="lt">
                                    <p:tmPct val="5000"/>
                                  </p:iterate>
                                  <p:childTnLst>
                                    <p:set>
                                      <p:cBhvr>
                                        <p:cTn id="14" dur="1" fill="hold">
                                          <p:stCondLst>
                                            <p:cond delay="0"/>
                                          </p:stCondLst>
                                        </p:cTn>
                                        <p:tgtEl>
                                          <p:spTgt spid="242737"/>
                                        </p:tgtEl>
                                        <p:attrNameLst>
                                          <p:attrName>style.visibility</p:attrName>
                                        </p:attrNameLst>
                                      </p:cBhvr>
                                      <p:to>
                                        <p:strVal val="visible"/>
                                      </p:to>
                                    </p:set>
                                    <p:anim calcmode="lin" valueType="num">
                                      <p:cBhvr>
                                        <p:cTn id="15" dur="1000" fill="hold"/>
                                        <p:tgtEl>
                                          <p:spTgt spid="242737"/>
                                        </p:tgtEl>
                                        <p:attrNameLst>
                                          <p:attrName>ppt_w</p:attrName>
                                        </p:attrNameLst>
                                      </p:cBhvr>
                                      <p:tavLst>
                                        <p:tav tm="0">
                                          <p:val>
                                            <p:fltVal val="0"/>
                                          </p:val>
                                        </p:tav>
                                        <p:tav tm="100000">
                                          <p:val>
                                            <p:strVal val="#ppt_w"/>
                                          </p:val>
                                        </p:tav>
                                      </p:tavLst>
                                    </p:anim>
                                    <p:anim calcmode="lin" valueType="num">
                                      <p:cBhvr>
                                        <p:cTn id="16" dur="1000" fill="hold"/>
                                        <p:tgtEl>
                                          <p:spTgt spid="242737"/>
                                        </p:tgtEl>
                                        <p:attrNameLst>
                                          <p:attrName>ppt_h</p:attrName>
                                        </p:attrNameLst>
                                      </p:cBhvr>
                                      <p:tavLst>
                                        <p:tav tm="0">
                                          <p:val>
                                            <p:fltVal val="0"/>
                                          </p:val>
                                        </p:tav>
                                        <p:tav tm="100000">
                                          <p:val>
                                            <p:strVal val="#ppt_h"/>
                                          </p:val>
                                        </p:tav>
                                      </p:tavLst>
                                    </p:anim>
                                    <p:anim calcmode="lin" valueType="num">
                                      <p:cBhvr>
                                        <p:cTn id="17" dur="1000" fill="hold"/>
                                        <p:tgtEl>
                                          <p:spTgt spid="242737"/>
                                        </p:tgtEl>
                                        <p:attrNameLst>
                                          <p:attrName>style.rotation</p:attrName>
                                        </p:attrNameLst>
                                      </p:cBhvr>
                                      <p:tavLst>
                                        <p:tav tm="0">
                                          <p:val>
                                            <p:fltVal val="90"/>
                                          </p:val>
                                        </p:tav>
                                        <p:tav tm="100000">
                                          <p:val>
                                            <p:fltVal val="0"/>
                                          </p:val>
                                        </p:tav>
                                      </p:tavLst>
                                    </p:anim>
                                    <p:animEffect transition="in" filter="fade">
                                      <p:cBhvr>
                                        <p:cTn id="18" dur="1000"/>
                                        <p:tgtEl>
                                          <p:spTgt spid="24273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000"/>
                                        <p:tgtEl>
                                          <p:spTgt spid="2"/>
                                        </p:tgtEl>
                                      </p:cBhvr>
                                    </p:animEffect>
                                    <p:anim calcmode="lin" valueType="num">
                                      <p:cBhvr>
                                        <p:cTn id="24" dur="1000" fill="hold"/>
                                        <p:tgtEl>
                                          <p:spTgt spid="2"/>
                                        </p:tgtEl>
                                        <p:attrNameLst>
                                          <p:attrName>ppt_x</p:attrName>
                                        </p:attrNameLst>
                                      </p:cBhvr>
                                      <p:tavLst>
                                        <p:tav tm="0">
                                          <p:val>
                                            <p:strVal val="#ppt_x"/>
                                          </p:val>
                                        </p:tav>
                                        <p:tav tm="100000">
                                          <p:val>
                                            <p:strVal val="#ppt_x"/>
                                          </p:val>
                                        </p:tav>
                                      </p:tavLst>
                                    </p:anim>
                                    <p:anim calcmode="lin" valueType="num">
                                      <p:cBhvr>
                                        <p:cTn id="2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ChangeArrowheads="1"/>
          </p:cNvSpPr>
          <p:nvPr/>
        </p:nvSpPr>
        <p:spPr bwMode="auto">
          <a:xfrm>
            <a:off x="484187" y="41275"/>
            <a:ext cx="8224837"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538" indent="-363538" algn="ctr" defTabSz="966788">
              <a:lnSpc>
                <a:spcPct val="85000"/>
              </a:lnSpc>
              <a:spcBef>
                <a:spcPct val="20000"/>
              </a:spcBef>
            </a:pPr>
            <a:r>
              <a:rPr lang="en-US" sz="3400" b="1" dirty="0">
                <a:solidFill>
                  <a:schemeClr val="accent2"/>
                </a:solidFill>
                <a:cs typeface="Times New Roman" pitchFamily="18" charset="0"/>
              </a:rPr>
              <a:t>Combine </a:t>
            </a:r>
            <a:r>
              <a:rPr lang="en-US" sz="3400" b="1" i="1" dirty="0">
                <a:solidFill>
                  <a:schemeClr val="accent2"/>
                </a:solidFill>
                <a:cs typeface="Times New Roman" pitchFamily="18" charset="0"/>
              </a:rPr>
              <a:t>delete</a:t>
            </a:r>
            <a:r>
              <a:rPr lang="en-US" sz="3400" b="1" dirty="0">
                <a:solidFill>
                  <a:schemeClr val="accent2"/>
                </a:solidFill>
                <a:cs typeface="Times New Roman" pitchFamily="18" charset="0"/>
              </a:rPr>
              <a:t> and Destructor (2)</a:t>
            </a:r>
          </a:p>
        </p:txBody>
      </p:sp>
      <p:sp>
        <p:nvSpPr>
          <p:cNvPr id="243740" name="Text Box 1052"/>
          <p:cNvSpPr txBox="1">
            <a:spLocks noChangeArrowheads="1"/>
          </p:cNvSpPr>
          <p:nvPr/>
        </p:nvSpPr>
        <p:spPr bwMode="auto">
          <a:xfrm>
            <a:off x="367506" y="685800"/>
            <a:ext cx="8458200" cy="6251968"/>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0000"/>
              </a:lnSpc>
              <a:buFontTx/>
              <a:buChar char="•"/>
            </a:pPr>
            <a:r>
              <a:rPr lang="en-US" sz="2800" dirty="0"/>
              <a:t>All </a:t>
            </a:r>
            <a:r>
              <a:rPr lang="en-US" sz="2800" dirty="0">
                <a:solidFill>
                  <a:schemeClr val="accent2"/>
                </a:solidFill>
              </a:rPr>
              <a:t>heap objects</a:t>
            </a:r>
            <a:r>
              <a:rPr lang="en-US" sz="2800" dirty="0"/>
              <a:t> must be </a:t>
            </a:r>
            <a:r>
              <a:rPr lang="en-US" sz="2800" dirty="0">
                <a:solidFill>
                  <a:schemeClr val="accent2"/>
                </a:solidFill>
              </a:rPr>
              <a:t>explicitly</a:t>
            </a:r>
            <a:r>
              <a:rPr lang="en-US" sz="2800" dirty="0"/>
              <a:t> deleted before leaving the function, if they  are no longer needed.</a:t>
            </a:r>
          </a:p>
          <a:p>
            <a:pPr>
              <a:lnSpc>
                <a:spcPct val="120000"/>
              </a:lnSpc>
              <a:buFontTx/>
              <a:buChar char="•"/>
            </a:pPr>
            <a:r>
              <a:rPr lang="en-US" sz="2800" dirty="0"/>
              <a:t>Destructor can only delete an object created in the class (normally in the constructor) that is linked to a variable in the class.</a:t>
            </a:r>
          </a:p>
          <a:p>
            <a:pPr>
              <a:lnSpc>
                <a:spcPct val="120000"/>
              </a:lnSpc>
              <a:buFontTx/>
              <a:buChar char="•"/>
            </a:pPr>
            <a:r>
              <a:rPr lang="en-US" sz="2800" dirty="0"/>
              <a:t>The function </a:t>
            </a:r>
            <a:r>
              <a:rPr lang="en-US" sz="2800" i="1" dirty="0"/>
              <a:t>delete</a:t>
            </a:r>
            <a:r>
              <a:rPr lang="en-US" sz="2800" dirty="0"/>
              <a:t> will implicitly call the destructor of the class, so that an object linked to a variable in the to-be-deleted object can be de-allocated too.</a:t>
            </a:r>
          </a:p>
          <a:p>
            <a:pPr>
              <a:lnSpc>
                <a:spcPct val="120000"/>
              </a:lnSpc>
              <a:buFontTx/>
              <a:buChar char="•"/>
            </a:pPr>
            <a:r>
              <a:rPr lang="en-US" sz="2800" dirty="0"/>
              <a:t>If an object is on the stack (which points to a heap object), instead of on the heap, destructor will be called when the object goes out of scope. No </a:t>
            </a:r>
            <a:r>
              <a:rPr lang="en-US" sz="2800" i="1" dirty="0"/>
              <a:t>delete</a:t>
            </a:r>
            <a:r>
              <a:rPr lang="en-US" sz="2800" dirty="0"/>
              <a:t> operation is necessary.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243740">
                                            <p:txEl>
                                              <p:pRg st="0" end="0"/>
                                            </p:txEl>
                                          </p:spTgt>
                                        </p:tgtEl>
                                        <p:attrNameLst>
                                          <p:attrName>style.visibility</p:attrName>
                                        </p:attrNameLst>
                                      </p:cBhvr>
                                      <p:to>
                                        <p:strVal val="visible"/>
                                      </p:to>
                                    </p:set>
                                    <p:animEffect transition="in" filter="wipe(left)">
                                      <p:cBhvr>
                                        <p:cTn id="7" dur="500"/>
                                        <p:tgtEl>
                                          <p:spTgt spid="2437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43740">
                                            <p:txEl>
                                              <p:pRg st="1" end="1"/>
                                            </p:txEl>
                                          </p:spTgt>
                                        </p:tgtEl>
                                        <p:attrNameLst>
                                          <p:attrName>style.visibility</p:attrName>
                                        </p:attrNameLst>
                                      </p:cBhvr>
                                      <p:to>
                                        <p:strVal val="visible"/>
                                      </p:to>
                                    </p:set>
                                    <p:animEffect transition="in" filter="wipe(left)">
                                      <p:cBhvr>
                                        <p:cTn id="12" dur="500"/>
                                        <p:tgtEl>
                                          <p:spTgt spid="24374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3740">
                                            <p:txEl>
                                              <p:pRg st="2" end="2"/>
                                            </p:txEl>
                                          </p:spTgt>
                                        </p:tgtEl>
                                        <p:attrNameLst>
                                          <p:attrName>style.visibility</p:attrName>
                                        </p:attrNameLst>
                                      </p:cBhvr>
                                      <p:to>
                                        <p:strVal val="visible"/>
                                      </p:to>
                                    </p:set>
                                    <p:animEffect transition="in" filter="wipe(left)">
                                      <p:cBhvr>
                                        <p:cTn id="17" dur="500"/>
                                        <p:tgtEl>
                                          <p:spTgt spid="24374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43740">
                                            <p:txEl>
                                              <p:pRg st="3" end="3"/>
                                            </p:txEl>
                                          </p:spTgt>
                                        </p:tgtEl>
                                        <p:attrNameLst>
                                          <p:attrName>style.visibility</p:attrName>
                                        </p:attrNameLst>
                                      </p:cBhvr>
                                      <p:to>
                                        <p:strVal val="visible"/>
                                      </p:to>
                                    </p:set>
                                    <p:animEffect transition="in" filter="wipe(left)">
                                      <p:cBhvr>
                                        <p:cTn id="22" dur="500"/>
                                        <p:tgtEl>
                                          <p:spTgt spid="24374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ChangeArrowheads="1"/>
          </p:cNvSpPr>
          <p:nvPr/>
        </p:nvSpPr>
        <p:spPr bwMode="auto">
          <a:xfrm>
            <a:off x="671513" y="152400"/>
            <a:ext cx="7807325" cy="5635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algn="ctr" eaLnBrk="1" hangingPunct="1"/>
            <a:r>
              <a:rPr lang="en-US" sz="3600" b="1" dirty="0">
                <a:solidFill>
                  <a:schemeClr val="accent2"/>
                </a:solidFill>
              </a:rPr>
              <a:t>When is a destructor called?</a:t>
            </a:r>
          </a:p>
        </p:txBody>
      </p:sp>
      <p:sp>
        <p:nvSpPr>
          <p:cNvPr id="31747" name="Text Box 1027"/>
          <p:cNvSpPr txBox="1">
            <a:spLocks noChangeArrowheads="1"/>
          </p:cNvSpPr>
          <p:nvPr/>
        </p:nvSpPr>
        <p:spPr bwMode="auto">
          <a:xfrm>
            <a:off x="898525" y="838200"/>
            <a:ext cx="7864475" cy="5864225"/>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buFontTx/>
              <a:buChar char="•"/>
            </a:pPr>
            <a:r>
              <a:rPr lang="en-US" sz="2800" dirty="0"/>
              <a:t>When the </a:t>
            </a:r>
            <a:r>
              <a:rPr lang="en-US" sz="2800" b="1" dirty="0"/>
              <a:t>delete</a:t>
            </a:r>
            <a:r>
              <a:rPr lang="en-US" sz="2800" dirty="0"/>
              <a:t> function is called. An object allocated using the </a:t>
            </a:r>
            <a:r>
              <a:rPr lang="en-US" sz="2800" b="1" dirty="0"/>
              <a:t>new</a:t>
            </a:r>
            <a:r>
              <a:rPr lang="en-US" sz="2800" dirty="0"/>
              <a:t> operator (from heap) must be explicitly de-allocated using the </a:t>
            </a:r>
            <a:r>
              <a:rPr lang="en-US" sz="2800" b="1" dirty="0"/>
              <a:t>delete</a:t>
            </a:r>
            <a:r>
              <a:rPr lang="en-US" sz="2800" dirty="0"/>
              <a:t> operator. </a:t>
            </a:r>
          </a:p>
          <a:p>
            <a:pPr>
              <a:lnSpc>
                <a:spcPct val="150000"/>
              </a:lnSpc>
              <a:buFontTx/>
              <a:buChar char="•"/>
            </a:pPr>
            <a:r>
              <a:rPr lang="en-US" sz="2800" dirty="0"/>
              <a:t>When a local object (from stack) with block scope goes out of scope.</a:t>
            </a:r>
          </a:p>
          <a:p>
            <a:pPr>
              <a:lnSpc>
                <a:spcPct val="150000"/>
              </a:lnSpc>
              <a:buFontTx/>
              <a:buChar char="•"/>
            </a:pPr>
            <a:r>
              <a:rPr lang="en-US" sz="2800" dirty="0"/>
              <a:t>When a program (main function) ends and global or static objects exist (OS will collect them anyway).</a:t>
            </a:r>
          </a:p>
          <a:p>
            <a:pPr>
              <a:lnSpc>
                <a:spcPct val="150000"/>
              </a:lnSpc>
              <a:buFontTx/>
              <a:buChar char="•"/>
            </a:pPr>
            <a:r>
              <a:rPr lang="en-US" sz="2800" dirty="0"/>
              <a:t>When the destructor is explicitly called.</a:t>
            </a:r>
          </a:p>
        </p:txBody>
      </p:sp>
      <p:sp>
        <p:nvSpPr>
          <p:cNvPr id="2" name="Right Arrow 1"/>
          <p:cNvSpPr/>
          <p:nvPr/>
        </p:nvSpPr>
        <p:spPr bwMode="auto">
          <a:xfrm>
            <a:off x="381000" y="990600"/>
            <a:ext cx="381000" cy="457200"/>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3"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path" presetSubtype="0" accel="50000" decel="50000" fill="hold" grpId="0" nodeType="clickEffect">
                                  <p:stCondLst>
                                    <p:cond delay="0"/>
                                  </p:stCondLst>
                                  <p:childTnLst>
                                    <p:animMotion origin="layout" path="M 1.38778E-17 2.22222E-6 L 0.00417 0.28889 " pathEditMode="relative" rAng="0" ptsTypes="AA">
                                      <p:cBhvr>
                                        <p:cTn id="13" dur="2000" fill="hold"/>
                                        <p:tgtEl>
                                          <p:spTgt spid="2"/>
                                        </p:tgtEl>
                                        <p:attrNameLst>
                                          <p:attrName>ppt_x</p:attrName>
                                          <p:attrName>ppt_y</p:attrName>
                                        </p:attrNameLst>
                                      </p:cBhvr>
                                      <p:rCtr x="208" y="14444"/>
                                    </p:animMotion>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00417 0.28889 L 0.00417 0.46666 " pathEditMode="relative" rAng="0" ptsTypes="AA">
                                      <p:cBhvr>
                                        <p:cTn id="17" dur="2000" fill="hold"/>
                                        <p:tgtEl>
                                          <p:spTgt spid="2"/>
                                        </p:tgtEl>
                                        <p:attrNameLst>
                                          <p:attrName>ppt_x</p:attrName>
                                          <p:attrName>ppt_y</p:attrName>
                                        </p:attrNameLst>
                                      </p:cBhvr>
                                      <p:rCtr x="0" y="8889"/>
                                    </p:animMotion>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2" nodeType="clickEffect">
                                  <p:stCondLst>
                                    <p:cond delay="0"/>
                                  </p:stCondLst>
                                  <p:childTnLst>
                                    <p:animMotion origin="layout" path="M 0.00417 0.46666 L 0.00417 0.75555 " pathEditMode="relative" rAng="0" ptsTypes="AA">
                                      <p:cBhvr>
                                        <p:cTn id="21" dur="2000" fill="hold"/>
                                        <p:tgtEl>
                                          <p:spTgt spid="2"/>
                                        </p:tgtEl>
                                        <p:attrNameLst>
                                          <p:attrName>ppt_x</p:attrName>
                                          <p:attrName>ppt_y</p:attrName>
                                        </p:attrNameLst>
                                      </p:cBhvr>
                                      <p:rCtr x="0" y="14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2" grpId="3"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22936</TotalTime>
  <Words>1353</Words>
  <Application>Microsoft Office PowerPoint</Application>
  <PresentationFormat>Letter Paper (8.5x11 in)</PresentationFormat>
  <Paragraphs>368</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Geneva</vt:lpstr>
      <vt:lpstr>StarBats</vt:lpstr>
      <vt:lpstr>ZapfDingbats</vt:lpstr>
      <vt:lpstr>Arial</vt:lpstr>
      <vt:lpstr>Times</vt:lpstr>
      <vt:lpstr>Times New Roman</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Responsibilities of Garbage-Collecting Heap Memory</vt:lpstr>
      <vt:lpstr>Deleting Linked List of Structures</vt:lpstr>
      <vt:lpstr>C Review: Deleting an Entire Linked List</vt:lpstr>
      <vt:lpstr>Binary Tree Deletion Example</vt:lpstr>
      <vt:lpstr>Delete an Array of Objects</vt:lpstr>
      <vt:lpstr>Delete an Array of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CSE240</dc:title>
  <dc:creator>Y. Chen</dc:creator>
  <cp:lastModifiedBy>Yinong Chen</cp:lastModifiedBy>
  <cp:revision>1784</cp:revision>
  <dcterms:created xsi:type="dcterms:W3CDTF">2000-01-15T20:24:49Z</dcterms:created>
  <dcterms:modified xsi:type="dcterms:W3CDTF">2019-10-24T15:36:04Z</dcterms:modified>
</cp:coreProperties>
</file>