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83" r:id="rId2"/>
    <p:sldId id="586" r:id="rId3"/>
    <p:sldId id="584" r:id="rId4"/>
    <p:sldId id="433" r:id="rId5"/>
    <p:sldId id="398" r:id="rId6"/>
    <p:sldId id="399" r:id="rId7"/>
    <p:sldId id="423" r:id="rId8"/>
    <p:sldId id="424" r:id="rId9"/>
    <p:sldId id="425" r:id="rId10"/>
    <p:sldId id="450" r:id="rId11"/>
    <p:sldId id="454" r:id="rId12"/>
    <p:sldId id="459" r:id="rId13"/>
    <p:sldId id="460" r:id="rId14"/>
    <p:sldId id="504" r:id="rId15"/>
    <p:sldId id="505" r:id="rId16"/>
    <p:sldId id="515" r:id="rId17"/>
    <p:sldId id="585" r:id="rId18"/>
    <p:sldId id="516" r:id="rId19"/>
    <p:sldId id="517" r:id="rId20"/>
    <p:sldId id="518" r:id="rId21"/>
    <p:sldId id="519" r:id="rId22"/>
    <p:sldId id="543" r:id="rId23"/>
    <p:sldId id="520" r:id="rId24"/>
    <p:sldId id="521" r:id="rId25"/>
    <p:sldId id="522" r:id="rId26"/>
    <p:sldId id="523" r:id="rId27"/>
    <p:sldId id="524" r:id="rId28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312">
          <p15:clr>
            <a:srgbClr val="A4A3A4"/>
          </p15:clr>
        </p15:guide>
        <p15:guide id="3" orient="horz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DFFDD"/>
    <a:srgbClr val="CC3300"/>
    <a:srgbClr val="FFFF00"/>
    <a:srgbClr val="33CCFF"/>
    <a:srgbClr val="FFCC00"/>
    <a:srgbClr val="00FF00"/>
    <a:srgbClr val="CC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952" autoAdjust="0"/>
  </p:normalViewPr>
  <p:slideViewPr>
    <p:cSldViewPr>
      <p:cViewPr varScale="1">
        <p:scale>
          <a:sx n="94" d="100"/>
          <a:sy n="94" d="100"/>
        </p:scale>
        <p:origin x="132" y="90"/>
      </p:cViewPr>
      <p:guideLst>
        <p:guide orient="horz" pos="4224"/>
        <p:guide pos="3312"/>
        <p:guide orient="horz" pos="4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334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fld id="{F112EA3D-2064-4F3D-9EF2-7642692AC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07988" defTabSz="8159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159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2223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630363" defTabSz="8159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0875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5447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0019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4591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70491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6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fld id="{D636B343-5843-4433-A0FD-01CCBAF11330}" type="slidenum"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t>Ch 3</a:t>
            </a:r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7625" y="6183313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00013" y="6451600"/>
            <a:ext cx="758826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FAF125FB-500D-483E-890E-931427BD7B15}" type="datetime1">
              <a:rPr lang="en-US" sz="1100" smtClean="0">
                <a:solidFill>
                  <a:schemeClr val="folHlink"/>
                </a:solidFill>
                <a:latin typeface="Times New Roman" pitchFamily="18" charset="0"/>
              </a:rPr>
              <a:pPr algn="r">
                <a:defRPr/>
              </a:pPr>
              <a:t>3/14/2019</a:t>
            </a:fld>
            <a:endParaRPr lang="en-US" sz="1100" smtClean="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Chapter 3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Object-Oriented </a:t>
            </a:r>
            <a:r>
              <a:rPr lang="en-US" sz="2800" dirty="0">
                <a:solidFill>
                  <a:schemeClr val="accent2"/>
                </a:solidFill>
              </a:rPr>
              <a:t>Language C++</a:t>
            </a:r>
          </a:p>
          <a:p>
            <a:pPr marL="363538" indent="-363538"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17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GB" sz="3200" b="1" dirty="0" smtClean="0">
                <a:solidFill>
                  <a:srgbClr val="0033CC"/>
                </a:solidFill>
                <a:cs typeface="Times New Roman" pitchFamily="18" charset="0"/>
              </a:rPr>
              <a:t>Garbage Collection and Destructor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GB" sz="3200" b="1" dirty="0">
                <a:solidFill>
                  <a:srgbClr val="0033CC"/>
                </a:solidFill>
                <a:cs typeface="Times New Roman" pitchFamily="18" charset="0"/>
              </a:rPr>
              <a:t>a</a:t>
            </a:r>
            <a:r>
              <a:rPr lang="en-GB" sz="3200" b="1" dirty="0" smtClean="0">
                <a:solidFill>
                  <a:srgbClr val="0033CC"/>
                </a:solidFill>
                <a:cs typeface="Times New Roman" pitchFamily="18" charset="0"/>
              </a:rPr>
              <a:t>nd Inheritance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Reading: Textbook Section 3.3 and Appendix A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84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152400"/>
            <a:ext cx="8478837" cy="563563"/>
          </a:xfrm>
        </p:spPr>
        <p:txBody>
          <a:bodyPr/>
          <a:lstStyle/>
          <a:p>
            <a:r>
              <a:rPr lang="en-US" sz="2800" smtClean="0">
                <a:solidFill>
                  <a:schemeClr val="accent2"/>
                </a:solidFill>
              </a:rPr>
              <a:t>Responsibilities of Garbage-Collecting Heap Memory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1143000"/>
            <a:ext cx="7959725" cy="5419725"/>
          </a:xfrm>
        </p:spPr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800" dirty="0" smtClean="0"/>
              <a:t>Class-Writer: If heap memory </a:t>
            </a:r>
            <a:r>
              <a:rPr lang="en-US" sz="2800" dirty="0"/>
              <a:t>is used (</a:t>
            </a:r>
            <a:r>
              <a:rPr lang="en-US" sz="2800" dirty="0" smtClean="0"/>
              <a:t>through 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</a:rPr>
              <a:t>new()</a:t>
            </a:r>
            <a:r>
              <a:rPr lang="en-US" sz="2800" dirty="0" smtClean="0"/>
              <a:t> operator) in the class (constructor), a destructor must be used to delete the memory – Class users are NOT responsible the garbage collection of memory they did not explicitly create.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800" dirty="0" smtClean="0"/>
              <a:t>For </a:t>
            </a:r>
            <a:r>
              <a:rPr lang="en-US" sz="2800" u="sng" dirty="0" smtClean="0"/>
              <a:t>each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</a:rPr>
              <a:t>new()</a:t>
            </a:r>
            <a:r>
              <a:rPr lang="en-US" sz="2800" dirty="0" smtClean="0"/>
              <a:t> operation, one must use a 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</a:rPr>
              <a:t>delete</a:t>
            </a:r>
            <a:r>
              <a:rPr lang="en-US" sz="2800" dirty="0" smtClean="0"/>
              <a:t> somewhere to delete the memory created by the 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</a:rPr>
              <a:t>new()</a:t>
            </a:r>
            <a:r>
              <a:rPr lang="en-US" sz="2800" dirty="0" smtClean="0"/>
              <a:t>.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800" dirty="0" smtClean="0"/>
              <a:t>How many 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</a:rPr>
              <a:t>new()</a:t>
            </a:r>
            <a:r>
              <a:rPr lang="en-US" sz="2800" dirty="0" smtClean="0"/>
              <a:t>s you have used, how many 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</a:rPr>
              <a:t>delete</a:t>
            </a:r>
            <a:r>
              <a:rPr lang="en-US" sz="2800" dirty="0" smtClean="0"/>
              <a:t>s you must use!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381000" y="1219200"/>
            <a:ext cx="3810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0.01111 L 0.00417 0.344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34445 L 0.00417 0.55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Linked </a:t>
            </a:r>
            <a:r>
              <a:rPr lang="en-US" smtClean="0"/>
              <a:t>List of Structures</a:t>
            </a:r>
            <a:endParaRPr lang="en-US" dirty="0" smtClean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209675"/>
            <a:ext cx="7807325" cy="5495925"/>
          </a:xfrm>
        </p:spPr>
        <p:txBody>
          <a:bodyPr/>
          <a:lstStyle/>
          <a:p>
            <a:pPr marL="647700" indent="-647700">
              <a:lnSpc>
                <a:spcPct val="75000"/>
              </a:lnSpc>
              <a:buFont typeface="Wingdings" pitchFamily="2" charset="2"/>
              <a:buChar char="§"/>
            </a:pPr>
            <a:r>
              <a:rPr lang="en-US" sz="2700" dirty="0" smtClean="0"/>
              <a:t>What is the best way of deleting a linked list of structures?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Char char="q"/>
            </a:pPr>
            <a:r>
              <a:rPr lang="en-US" sz="2000" dirty="0" smtClean="0"/>
              <a:t>Delete the head;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Char char="q"/>
            </a:pPr>
            <a:r>
              <a:rPr lang="en-US" sz="2000" dirty="0" smtClean="0"/>
              <a:t>Use a loop and use a temporal pointer to delete each node forwards (from head to tail) one by one;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Char char="q"/>
            </a:pPr>
            <a:r>
              <a:rPr lang="en-US" sz="2000" dirty="0" smtClean="0"/>
              <a:t>Use a loop to delete each node backwards one by one;</a:t>
            </a:r>
          </a:p>
          <a:p>
            <a:pPr marL="647700" indent="-647700">
              <a:lnSpc>
                <a:spcPct val="75000"/>
              </a:lnSpc>
              <a:buFont typeface="Wingdings" pitchFamily="2" charset="2"/>
              <a:buChar char="§"/>
            </a:pPr>
            <a:r>
              <a:rPr lang="en-US" sz="2700" dirty="0" smtClean="0"/>
              <a:t>What is the best way of deleting a tree of structures?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Char char="q"/>
            </a:pPr>
            <a:r>
              <a:rPr lang="en-US" sz="2000" dirty="0" smtClean="0"/>
              <a:t>Delete the root;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Char char="q"/>
            </a:pPr>
            <a:r>
              <a:rPr lang="en-US" sz="2000" dirty="0" smtClean="0"/>
              <a:t>Using pre-order traversing to delete each node one by one;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Char char="q"/>
            </a:pPr>
            <a:r>
              <a:rPr lang="en-US" sz="2000" dirty="0" smtClean="0"/>
              <a:t>Using in-order traversing to delete each node one by one;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Char char="q"/>
            </a:pPr>
            <a:r>
              <a:rPr lang="en-US" sz="2000" dirty="0" smtClean="0"/>
              <a:t>Using post-order traversing to delete each node one by one</a:t>
            </a:r>
          </a:p>
          <a:p>
            <a:pPr marL="647700" indent="-647700">
              <a:lnSpc>
                <a:spcPct val="75000"/>
              </a:lnSpc>
              <a:buFont typeface="Wingdings" pitchFamily="2" charset="2"/>
              <a:buChar char="§"/>
            </a:pPr>
            <a:r>
              <a:rPr lang="en-US" sz="2700" dirty="0" smtClean="0"/>
              <a:t>How do you delete an array of structures or an array of array?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AutoNum type="alphaUcPeriod"/>
            </a:pPr>
            <a:r>
              <a:rPr lang="en-US" sz="2000" dirty="0" smtClean="0"/>
              <a:t>Delete A;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AutoNum type="alphaUcPeriod"/>
            </a:pPr>
            <a:r>
              <a:rPr lang="en-US" sz="2000" dirty="0" smtClean="0"/>
              <a:t>Delete each pointer stored in array A;</a:t>
            </a:r>
          </a:p>
          <a:p>
            <a:pPr marL="1200150" lvl="1" indent="-438150">
              <a:lnSpc>
                <a:spcPct val="75000"/>
              </a:lnSpc>
              <a:buFont typeface="Wingdings" pitchFamily="2" charset="2"/>
              <a:buAutoNum type="alphaUcPeriod"/>
            </a:pPr>
            <a:r>
              <a:rPr lang="en-US" sz="2000" dirty="0" smtClean="0"/>
              <a:t>Delete each structure pointed to by the pointers in the array;</a:t>
            </a:r>
            <a:endParaRPr lang="en-US" sz="2200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533400" y="1143000"/>
            <a:ext cx="3810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416 0.2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25556 L 0.00416 0.5333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7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1371600" y="15430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null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dirty="0" smtClean="0"/>
              <a:t>C Review: Deleting an Entire Linked List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447800" y="1604963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974850" y="1757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432050" y="1604963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965450" y="1757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422650" y="1604963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956050" y="1757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413250" y="1604963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4946650" y="1757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403850" y="1604963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5937250" y="1757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7232650" y="1604963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6927850" y="1757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7613650" y="16049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0</a:t>
            </a: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381000" y="154305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head</a:t>
            </a:r>
          </a:p>
        </p:txBody>
      </p:sp>
      <p:grpSp>
        <p:nvGrpSpPr>
          <p:cNvPr id="292902" name="Group 38"/>
          <p:cNvGrpSpPr>
            <a:grpSpLocks/>
          </p:cNvGrpSpPr>
          <p:nvPr/>
        </p:nvGrpSpPr>
        <p:grpSpPr bwMode="auto">
          <a:xfrm>
            <a:off x="1981200" y="4316413"/>
            <a:ext cx="1143000" cy="304800"/>
            <a:chOff x="1248" y="2476"/>
            <a:chExt cx="720" cy="192"/>
          </a:xfrm>
        </p:grpSpPr>
        <p:sp>
          <p:nvSpPr>
            <p:cNvPr id="34862" name="Line 20"/>
            <p:cNvSpPr>
              <a:spLocks noChangeShapeType="1"/>
            </p:cNvSpPr>
            <p:nvPr/>
          </p:nvSpPr>
          <p:spPr bwMode="auto">
            <a:xfrm>
              <a:off x="1248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Rectangle 21"/>
            <p:cNvSpPr>
              <a:spLocks noChangeArrowheads="1"/>
            </p:cNvSpPr>
            <p:nvPr/>
          </p:nvSpPr>
          <p:spPr bwMode="auto">
            <a:xfrm>
              <a:off x="1536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904" name="Group 40"/>
          <p:cNvGrpSpPr>
            <a:grpSpLocks/>
          </p:cNvGrpSpPr>
          <p:nvPr/>
        </p:nvGrpSpPr>
        <p:grpSpPr bwMode="auto">
          <a:xfrm>
            <a:off x="2971800" y="4316413"/>
            <a:ext cx="1143000" cy="304800"/>
            <a:chOff x="1872" y="2476"/>
            <a:chExt cx="720" cy="192"/>
          </a:xfrm>
        </p:grpSpPr>
        <p:sp>
          <p:nvSpPr>
            <p:cNvPr id="34860" name="Line 22"/>
            <p:cNvSpPr>
              <a:spLocks noChangeShapeType="1"/>
            </p:cNvSpPr>
            <p:nvPr/>
          </p:nvSpPr>
          <p:spPr bwMode="auto">
            <a:xfrm>
              <a:off x="1872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Rectangle 23"/>
            <p:cNvSpPr>
              <a:spLocks noChangeArrowheads="1"/>
            </p:cNvSpPr>
            <p:nvPr/>
          </p:nvSpPr>
          <p:spPr bwMode="auto">
            <a:xfrm>
              <a:off x="2160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905" name="Group 41"/>
          <p:cNvGrpSpPr>
            <a:grpSpLocks/>
          </p:cNvGrpSpPr>
          <p:nvPr/>
        </p:nvGrpSpPr>
        <p:grpSpPr bwMode="auto">
          <a:xfrm>
            <a:off x="3962400" y="4316413"/>
            <a:ext cx="1143000" cy="304800"/>
            <a:chOff x="2496" y="2476"/>
            <a:chExt cx="720" cy="192"/>
          </a:xfrm>
        </p:grpSpPr>
        <p:sp>
          <p:nvSpPr>
            <p:cNvPr id="34858" name="Line 24"/>
            <p:cNvSpPr>
              <a:spLocks noChangeShapeType="1"/>
            </p:cNvSpPr>
            <p:nvPr/>
          </p:nvSpPr>
          <p:spPr bwMode="auto">
            <a:xfrm>
              <a:off x="2496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Rectangle 25"/>
            <p:cNvSpPr>
              <a:spLocks noChangeArrowheads="1"/>
            </p:cNvSpPr>
            <p:nvPr/>
          </p:nvSpPr>
          <p:spPr bwMode="auto">
            <a:xfrm>
              <a:off x="2784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908" name="Group 44"/>
          <p:cNvGrpSpPr>
            <a:grpSpLocks/>
          </p:cNvGrpSpPr>
          <p:nvPr/>
        </p:nvGrpSpPr>
        <p:grpSpPr bwMode="auto">
          <a:xfrm>
            <a:off x="4953000" y="4316413"/>
            <a:ext cx="1447800" cy="304800"/>
            <a:chOff x="3120" y="2476"/>
            <a:chExt cx="912" cy="192"/>
          </a:xfrm>
        </p:grpSpPr>
        <p:grpSp>
          <p:nvGrpSpPr>
            <p:cNvPr id="34854" name="Group 42"/>
            <p:cNvGrpSpPr>
              <a:grpSpLocks/>
            </p:cNvGrpSpPr>
            <p:nvPr/>
          </p:nvGrpSpPr>
          <p:grpSpPr bwMode="auto">
            <a:xfrm>
              <a:off x="3120" y="2476"/>
              <a:ext cx="720" cy="192"/>
              <a:chOff x="3120" y="2476"/>
              <a:chExt cx="720" cy="192"/>
            </a:xfrm>
          </p:grpSpPr>
          <p:sp>
            <p:nvSpPr>
              <p:cNvPr id="34856" name="Line 26"/>
              <p:cNvSpPr>
                <a:spLocks noChangeShapeType="1"/>
              </p:cNvSpPr>
              <p:nvPr/>
            </p:nvSpPr>
            <p:spPr bwMode="auto">
              <a:xfrm>
                <a:off x="3120" y="25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7" name="Rectangle 27"/>
              <p:cNvSpPr>
                <a:spLocks noChangeArrowheads="1"/>
              </p:cNvSpPr>
              <p:nvPr/>
            </p:nvSpPr>
            <p:spPr bwMode="auto">
              <a:xfrm>
                <a:off x="3408" y="2476"/>
                <a:ext cx="432" cy="192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55" name="Line 28"/>
            <p:cNvSpPr>
              <a:spLocks noChangeShapeType="1"/>
            </p:cNvSpPr>
            <p:nvPr/>
          </p:nvSpPr>
          <p:spPr bwMode="auto">
            <a:xfrm>
              <a:off x="3744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909" name="Group 45"/>
          <p:cNvGrpSpPr>
            <a:grpSpLocks/>
          </p:cNvGrpSpPr>
          <p:nvPr/>
        </p:nvGrpSpPr>
        <p:grpSpPr bwMode="auto">
          <a:xfrm>
            <a:off x="6934200" y="4316413"/>
            <a:ext cx="990600" cy="336550"/>
            <a:chOff x="4368" y="2476"/>
            <a:chExt cx="624" cy="212"/>
          </a:xfrm>
        </p:grpSpPr>
        <p:sp>
          <p:nvSpPr>
            <p:cNvPr id="34851" name="Rectangle 29"/>
            <p:cNvSpPr>
              <a:spLocks noChangeArrowheads="1"/>
            </p:cNvSpPr>
            <p:nvPr/>
          </p:nvSpPr>
          <p:spPr bwMode="auto">
            <a:xfrm>
              <a:off x="4560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30"/>
            <p:cNvSpPr>
              <a:spLocks noChangeShapeType="1"/>
            </p:cNvSpPr>
            <p:nvPr/>
          </p:nvSpPr>
          <p:spPr bwMode="auto">
            <a:xfrm>
              <a:off x="4368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Text Box 31"/>
            <p:cNvSpPr txBox="1">
              <a:spLocks noChangeArrowheads="1"/>
            </p:cNvSpPr>
            <p:nvPr/>
          </p:nvSpPr>
          <p:spPr bwMode="auto">
            <a:xfrm>
              <a:off x="4800" y="24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0</a:t>
              </a:r>
            </a:p>
          </p:txBody>
        </p:sp>
      </p:grpSp>
      <p:grpSp>
        <p:nvGrpSpPr>
          <p:cNvPr id="292903" name="Group 39"/>
          <p:cNvGrpSpPr>
            <a:grpSpLocks/>
          </p:cNvGrpSpPr>
          <p:nvPr/>
        </p:nvGrpSpPr>
        <p:grpSpPr bwMode="auto">
          <a:xfrm>
            <a:off x="990600" y="4316413"/>
            <a:ext cx="1143000" cy="304800"/>
            <a:chOff x="624" y="2476"/>
            <a:chExt cx="720" cy="192"/>
          </a:xfrm>
        </p:grpSpPr>
        <p:sp>
          <p:nvSpPr>
            <p:cNvPr id="34849" name="Rectangle 19"/>
            <p:cNvSpPr>
              <a:spLocks noChangeArrowheads="1"/>
            </p:cNvSpPr>
            <p:nvPr/>
          </p:nvSpPr>
          <p:spPr bwMode="auto">
            <a:xfrm>
              <a:off x="912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Line 32"/>
            <p:cNvSpPr>
              <a:spLocks noChangeShapeType="1"/>
            </p:cNvSpPr>
            <p:nvPr/>
          </p:nvSpPr>
          <p:spPr bwMode="auto">
            <a:xfrm>
              <a:off x="624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2897" name="Text Box 33"/>
          <p:cNvSpPr txBox="1">
            <a:spLocks noChangeArrowheads="1"/>
          </p:cNvSpPr>
          <p:nvPr/>
        </p:nvSpPr>
        <p:spPr bwMode="auto">
          <a:xfrm>
            <a:off x="450850" y="427196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head</a:t>
            </a:r>
          </a:p>
        </p:txBody>
      </p:sp>
      <p:grpSp>
        <p:nvGrpSpPr>
          <p:cNvPr id="292900" name="Group 36"/>
          <p:cNvGrpSpPr>
            <a:grpSpLocks/>
          </p:cNvGrpSpPr>
          <p:nvPr/>
        </p:nvGrpSpPr>
        <p:grpSpPr bwMode="auto">
          <a:xfrm>
            <a:off x="730250" y="3829050"/>
            <a:ext cx="717550" cy="519113"/>
            <a:chOff x="460" y="2169"/>
            <a:chExt cx="452" cy="327"/>
          </a:xfrm>
        </p:grpSpPr>
        <p:sp>
          <p:nvSpPr>
            <p:cNvPr id="34847" name="Freeform 34"/>
            <p:cNvSpPr>
              <a:spLocks/>
            </p:cNvSpPr>
            <p:nvPr/>
          </p:nvSpPr>
          <p:spPr bwMode="auto">
            <a:xfrm>
              <a:off x="672" y="235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0 w 240"/>
                <a:gd name="T3" fmla="*/ 144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144">
                  <a:moveTo>
                    <a:pt x="0" y="0"/>
                  </a:moveTo>
                  <a:lnTo>
                    <a:pt x="0" y="144"/>
                  </a:lnTo>
                  <a:lnTo>
                    <a:pt x="24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Text Box 35"/>
            <p:cNvSpPr txBox="1">
              <a:spLocks noChangeArrowheads="1"/>
            </p:cNvSpPr>
            <p:nvPr/>
          </p:nvSpPr>
          <p:spPr bwMode="auto">
            <a:xfrm>
              <a:off x="460" y="21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temp</a:t>
              </a:r>
            </a:p>
          </p:txBody>
        </p:sp>
      </p:grpSp>
      <p:sp>
        <p:nvSpPr>
          <p:cNvPr id="292910" name="Text Box 46"/>
          <p:cNvSpPr txBox="1">
            <a:spLocks noChangeArrowheads="1"/>
          </p:cNvSpPr>
          <p:nvPr/>
        </p:nvSpPr>
        <p:spPr bwMode="auto">
          <a:xfrm>
            <a:off x="3581400" y="1909763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Become uncollectable garbage!</a:t>
            </a:r>
          </a:p>
        </p:txBody>
      </p:sp>
      <p:sp>
        <p:nvSpPr>
          <p:cNvPr id="292911" name="Text Box 47"/>
          <p:cNvSpPr txBox="1">
            <a:spLocks noChangeArrowheads="1"/>
          </p:cNvSpPr>
          <p:nvPr/>
        </p:nvSpPr>
        <p:spPr bwMode="auto">
          <a:xfrm>
            <a:off x="762000" y="3205163"/>
            <a:ext cx="7887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Deleting </a:t>
            </a:r>
            <a:r>
              <a:rPr lang="en-US" dirty="0"/>
              <a:t>the linked List Step by Step </a:t>
            </a:r>
            <a:r>
              <a:rPr lang="en-US" dirty="0" smtClean="0"/>
              <a:t>Forwards (While-Loop)</a:t>
            </a:r>
            <a:endParaRPr lang="en-US" dirty="0"/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381000" y="838200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CC3300"/>
                </a:solidFill>
                <a:latin typeface="Arial" pitchFamily="34" charset="0"/>
              </a:rPr>
              <a:t>delete head;</a:t>
            </a:r>
          </a:p>
          <a:p>
            <a:r>
              <a:rPr lang="en-US" sz="1800" dirty="0">
                <a:solidFill>
                  <a:srgbClr val="CC3300"/>
                </a:solidFill>
                <a:latin typeface="Arial" pitchFamily="34" charset="0"/>
              </a:rPr>
              <a:t>head= null;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2725738" y="4881563"/>
            <a:ext cx="52870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</a:rPr>
              <a:t>temp = head;</a:t>
            </a:r>
          </a:p>
          <a:p>
            <a:r>
              <a:rPr lang="en-US" sz="2000" dirty="0">
                <a:latin typeface="Arial" pitchFamily="34" charset="0"/>
              </a:rPr>
              <a:t>while (temp != null) {</a:t>
            </a:r>
          </a:p>
          <a:p>
            <a:r>
              <a:rPr lang="en-US" sz="2000" dirty="0">
                <a:latin typeface="Arial" pitchFamily="34" charset="0"/>
              </a:rPr>
              <a:t>	temp = temp-&gt;next;</a:t>
            </a:r>
          </a:p>
          <a:p>
            <a:r>
              <a:rPr lang="en-US" sz="2000" dirty="0">
                <a:latin typeface="Arial" pitchFamily="34" charset="0"/>
              </a:rPr>
              <a:t>	delete head</a:t>
            </a:r>
            <a:r>
              <a:rPr lang="en-US" sz="2000" dirty="0" smtClean="0">
                <a:latin typeface="Arial" pitchFamily="34" charset="0"/>
              </a:rPr>
              <a:t>;	// C uses free(head);</a:t>
            </a:r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	head = temp;</a:t>
            </a:r>
          </a:p>
          <a:p>
            <a:r>
              <a:rPr lang="en-US" sz="2000" dirty="0">
                <a:latin typeface="Arial" pitchFamily="34" charset="0"/>
              </a:rPr>
              <a:t>}</a:t>
            </a: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>
            <a:off x="984250" y="1757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7.03704E-6 L 0.10833 7.03704E-6 " pathEditMode="relative" ptsTypes="AA">
                                      <p:cBhvr>
                                        <p:cTn id="80" dur="2000" fill="hold"/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1.48148E-6 L 0.21666 1.48148E-6 " pathEditMode="relative" ptsTypes="AA">
                                      <p:cBhvr>
                                        <p:cTn id="90" dur="2000" fill="hold"/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2.96296E-6 L 0.20868 -0.0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1" grpId="0"/>
      <p:bldP spid="292901" grpId="1"/>
      <p:bldP spid="292901" grpId="2"/>
      <p:bldP spid="292868" grpId="0" animBg="1"/>
      <p:bldP spid="292882" grpId="0"/>
      <p:bldP spid="292897" grpId="0"/>
      <p:bldP spid="292897" grpId="1"/>
      <p:bldP spid="292897" grpId="2"/>
      <p:bldP spid="292910" grpId="0"/>
      <p:bldP spid="292911" grpId="0"/>
      <p:bldP spid="292912" grpId="0"/>
      <p:bldP spid="292913" grpId="0"/>
      <p:bldP spid="2928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881439" y="228302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600700" cy="4419600"/>
          </a:xfrm>
        </p:spPr>
        <p:txBody>
          <a:bodyPr/>
          <a:lstStyle/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void </a:t>
            </a:r>
            <a:r>
              <a:rPr lang="en-US" sz="2400" noProof="1">
                <a:solidFill>
                  <a:srgbClr val="C00000"/>
                </a:solidFill>
                <a:latin typeface="Arial" pitchFamily="34" charset="0"/>
              </a:rPr>
              <a:t>d</a:t>
            </a:r>
            <a:r>
              <a:rPr lang="en-US" sz="2400" noProof="1" smtClean="0">
                <a:solidFill>
                  <a:srgbClr val="C00000"/>
                </a:solidFill>
                <a:latin typeface="Arial" pitchFamily="34" charset="0"/>
              </a:rPr>
              <a:t>Tree</a:t>
            </a:r>
            <a:r>
              <a:rPr lang="en-US" sz="2400" noProof="1" smtClean="0">
                <a:latin typeface="Arial" pitchFamily="34" charset="0"/>
              </a:rPr>
              <a:t>(TreeNote *p) </a:t>
            </a: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{  </a:t>
            </a: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	if (p== 0) return;</a:t>
            </a: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	if (p-&gt;left != 0)</a:t>
            </a:r>
            <a:r>
              <a:rPr lang="en-US" sz="2400" dirty="0" smtClean="0">
                <a:latin typeface="Arial" pitchFamily="34" charset="0"/>
              </a:rPr>
              <a:t>  // size-m problem</a:t>
            </a:r>
            <a:endParaRPr lang="en-US" sz="2400" noProof="1" smtClean="0">
              <a:latin typeface="Arial" pitchFamily="34" charset="0"/>
            </a:endParaRP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		</a:t>
            </a:r>
            <a:r>
              <a:rPr lang="en-US" sz="2400" noProof="1" smtClean="0">
                <a:solidFill>
                  <a:srgbClr val="C00000"/>
                </a:solidFill>
                <a:latin typeface="Arial" pitchFamily="34" charset="0"/>
              </a:rPr>
              <a:t>dTree</a:t>
            </a:r>
            <a:r>
              <a:rPr lang="en-US" sz="2400" noProof="1" smtClean="0">
                <a:latin typeface="Arial" pitchFamily="34" charset="0"/>
              </a:rPr>
              <a:t> (p-&gt;left);</a:t>
            </a: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	if (p-&gt;right !=0) </a:t>
            </a:r>
            <a:r>
              <a:rPr lang="en-US" sz="2400" dirty="0">
                <a:latin typeface="Arial" pitchFamily="34" charset="0"/>
              </a:rPr>
              <a:t>// size-m problem</a:t>
            </a:r>
            <a:endParaRPr lang="en-US" sz="2400" noProof="1" smtClean="0">
              <a:latin typeface="Arial" pitchFamily="34" charset="0"/>
            </a:endParaRP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		</a:t>
            </a:r>
            <a:r>
              <a:rPr lang="en-US" sz="2400" noProof="1" smtClean="0">
                <a:solidFill>
                  <a:srgbClr val="C00000"/>
                </a:solidFill>
                <a:latin typeface="Arial" pitchFamily="34" charset="0"/>
              </a:rPr>
              <a:t>dTree</a:t>
            </a:r>
            <a:r>
              <a:rPr lang="en-US" sz="2400" noProof="1" smtClean="0">
                <a:latin typeface="Arial" pitchFamily="34" charset="0"/>
              </a:rPr>
              <a:t> (p-&gt;right);</a:t>
            </a: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>
                <a:latin typeface="Arial" pitchFamily="34" charset="0"/>
              </a:rPr>
              <a:t>	</a:t>
            </a:r>
            <a:r>
              <a:rPr lang="en-US" sz="2400" noProof="1" smtClean="0">
                <a:solidFill>
                  <a:srgbClr val="0033CC"/>
                </a:solidFill>
                <a:latin typeface="Arial" pitchFamily="34" charset="0"/>
              </a:rPr>
              <a:t>delete </a:t>
            </a:r>
            <a:r>
              <a:rPr lang="en-US" sz="2400" noProof="1">
                <a:solidFill>
                  <a:srgbClr val="0033CC"/>
                </a:solidFill>
                <a:latin typeface="Arial" pitchFamily="34" charset="0"/>
              </a:rPr>
              <a:t>p</a:t>
            </a:r>
            <a:r>
              <a:rPr lang="en-US" sz="2400" noProof="1" smtClean="0">
                <a:solidFill>
                  <a:srgbClr val="0033CC"/>
                </a:solidFill>
                <a:latin typeface="Arial" pitchFamily="34" charset="0"/>
              </a:rPr>
              <a:t>;</a:t>
            </a: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	return</a:t>
            </a:r>
          </a:p>
          <a:p>
            <a:pPr>
              <a:lnSpc>
                <a:spcPct val="105000"/>
              </a:lnSpc>
              <a:tabLst>
                <a:tab pos="800100" algn="l"/>
                <a:tab pos="1257300" algn="l"/>
                <a:tab pos="1714500" algn="l"/>
              </a:tabLst>
            </a:pPr>
            <a:r>
              <a:rPr lang="en-US" sz="2400" noProof="1" smtClean="0">
                <a:latin typeface="Arial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71513" y="228600"/>
            <a:ext cx="7807325" cy="762000"/>
          </a:xfrm>
          <a:noFill/>
        </p:spPr>
        <p:txBody>
          <a:bodyPr/>
          <a:lstStyle/>
          <a:p>
            <a:pPr marL="0" indent="0" algn="l"/>
            <a:r>
              <a:rPr lang="en-US" dirty="0" smtClean="0"/>
              <a:t>Binary Tree Deletion Example</a:t>
            </a:r>
          </a:p>
        </p:txBody>
      </p:sp>
      <p:sp>
        <p:nvSpPr>
          <p:cNvPr id="327685" name="Oval 5"/>
          <p:cNvSpPr>
            <a:spLocks noChangeArrowheads="1"/>
          </p:cNvSpPr>
          <p:nvPr/>
        </p:nvSpPr>
        <p:spPr bwMode="auto">
          <a:xfrm>
            <a:off x="6934200" y="22098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72200" y="2665085"/>
            <a:ext cx="840115" cy="916315"/>
            <a:chOff x="5638800" y="2817485"/>
            <a:chExt cx="840115" cy="916315"/>
          </a:xfrm>
        </p:grpSpPr>
        <p:sp>
          <p:nvSpPr>
            <p:cNvPr id="327690" name="Oval 10"/>
            <p:cNvSpPr>
              <a:spLocks noChangeArrowheads="1"/>
            </p:cNvSpPr>
            <p:nvPr/>
          </p:nvSpPr>
          <p:spPr bwMode="auto">
            <a:xfrm>
              <a:off x="5638800" y="3200400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cxnSp>
          <p:nvCxnSpPr>
            <p:cNvPr id="136202" name="AutoShape 11"/>
            <p:cNvCxnSpPr>
              <a:cxnSpLocks noChangeShapeType="1"/>
              <a:stCxn id="327685" idx="3"/>
              <a:endCxn id="327690" idx="7"/>
            </p:cNvCxnSpPr>
            <p:nvPr/>
          </p:nvCxnSpPr>
          <p:spPr bwMode="auto">
            <a:xfrm flipH="1">
              <a:off x="6094085" y="2817485"/>
              <a:ext cx="384830" cy="4610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7389485" y="2665085"/>
            <a:ext cx="916315" cy="916315"/>
            <a:chOff x="6856085" y="2817485"/>
            <a:chExt cx="916315" cy="916315"/>
          </a:xfrm>
        </p:grpSpPr>
        <p:sp>
          <p:nvSpPr>
            <p:cNvPr id="327689" name="Oval 9"/>
            <p:cNvSpPr>
              <a:spLocks noChangeArrowheads="1"/>
            </p:cNvSpPr>
            <p:nvPr/>
          </p:nvSpPr>
          <p:spPr bwMode="auto">
            <a:xfrm>
              <a:off x="7239000" y="3200400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cxnSp>
          <p:nvCxnSpPr>
            <p:cNvPr id="136203" name="AutoShape 12"/>
            <p:cNvCxnSpPr>
              <a:cxnSpLocks noChangeShapeType="1"/>
              <a:stCxn id="327685" idx="5"/>
              <a:endCxn id="327689" idx="1"/>
            </p:cNvCxnSpPr>
            <p:nvPr/>
          </p:nvCxnSpPr>
          <p:spPr bwMode="auto">
            <a:xfrm>
              <a:off x="6856085" y="2817485"/>
              <a:ext cx="461030" cy="4610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0" name="Group 29"/>
          <p:cNvGrpSpPr/>
          <p:nvPr/>
        </p:nvGrpSpPr>
        <p:grpSpPr>
          <a:xfrm>
            <a:off x="6781800" y="4341485"/>
            <a:ext cx="535315" cy="992515"/>
            <a:chOff x="6248400" y="4493885"/>
            <a:chExt cx="535315" cy="992515"/>
          </a:xfrm>
        </p:grpSpPr>
        <p:sp>
          <p:nvSpPr>
            <p:cNvPr id="327686" name="Oval 6"/>
            <p:cNvSpPr>
              <a:spLocks noChangeArrowheads="1"/>
            </p:cNvSpPr>
            <p:nvPr/>
          </p:nvSpPr>
          <p:spPr bwMode="auto">
            <a:xfrm>
              <a:off x="6248400" y="4953000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cxnSp>
          <p:nvCxnSpPr>
            <p:cNvPr id="136206" name="AutoShape 16"/>
            <p:cNvCxnSpPr>
              <a:cxnSpLocks noChangeShapeType="1"/>
              <a:stCxn id="327693" idx="3"/>
              <a:endCxn id="327686" idx="0"/>
            </p:cNvCxnSpPr>
            <p:nvPr/>
          </p:nvCxnSpPr>
          <p:spPr bwMode="auto">
            <a:xfrm flipH="1">
              <a:off x="6515100" y="4493885"/>
              <a:ext cx="268615" cy="4591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" name="Group 26"/>
          <p:cNvGrpSpPr/>
          <p:nvPr/>
        </p:nvGrpSpPr>
        <p:grpSpPr>
          <a:xfrm>
            <a:off x="5638800" y="3503285"/>
            <a:ext cx="611515" cy="992515"/>
            <a:chOff x="5105400" y="3655685"/>
            <a:chExt cx="611515" cy="992515"/>
          </a:xfrm>
        </p:grpSpPr>
        <p:sp>
          <p:nvSpPr>
            <p:cNvPr id="327694" name="Oval 14"/>
            <p:cNvSpPr>
              <a:spLocks noChangeArrowheads="1"/>
            </p:cNvSpPr>
            <p:nvPr/>
          </p:nvSpPr>
          <p:spPr bwMode="auto">
            <a:xfrm>
              <a:off x="5105400" y="4114800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36207" name="AutoShape 17"/>
            <p:cNvCxnSpPr>
              <a:cxnSpLocks noChangeShapeType="1"/>
              <a:stCxn id="327690" idx="3"/>
              <a:endCxn id="327694" idx="0"/>
            </p:cNvCxnSpPr>
            <p:nvPr/>
          </p:nvCxnSpPr>
          <p:spPr bwMode="auto">
            <a:xfrm flipH="1">
              <a:off x="5372100" y="3655685"/>
              <a:ext cx="344815" cy="4591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2" name="Group 31"/>
          <p:cNvGrpSpPr/>
          <p:nvPr/>
        </p:nvGrpSpPr>
        <p:grpSpPr>
          <a:xfrm>
            <a:off x="8227685" y="3503285"/>
            <a:ext cx="611515" cy="916315"/>
            <a:chOff x="7694285" y="3655685"/>
            <a:chExt cx="611515" cy="916315"/>
          </a:xfrm>
        </p:grpSpPr>
        <p:sp>
          <p:nvSpPr>
            <p:cNvPr id="327688" name="Oval 8"/>
            <p:cNvSpPr>
              <a:spLocks noChangeArrowheads="1"/>
            </p:cNvSpPr>
            <p:nvPr/>
          </p:nvSpPr>
          <p:spPr bwMode="auto">
            <a:xfrm>
              <a:off x="7772400" y="4038600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17</a:t>
              </a:r>
            </a:p>
          </p:txBody>
        </p:sp>
        <p:cxnSp>
          <p:nvCxnSpPr>
            <p:cNvPr id="136208" name="AutoShape 18"/>
            <p:cNvCxnSpPr>
              <a:cxnSpLocks noChangeShapeType="1"/>
              <a:stCxn id="327689" idx="5"/>
              <a:endCxn id="327688" idx="0"/>
            </p:cNvCxnSpPr>
            <p:nvPr/>
          </p:nvCxnSpPr>
          <p:spPr bwMode="auto">
            <a:xfrm>
              <a:off x="7694285" y="3655685"/>
              <a:ext cx="344815" cy="3829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7239000" y="3503285"/>
            <a:ext cx="611515" cy="916315"/>
            <a:chOff x="6705600" y="3655685"/>
            <a:chExt cx="611515" cy="916315"/>
          </a:xfrm>
        </p:grpSpPr>
        <p:sp>
          <p:nvSpPr>
            <p:cNvPr id="327693" name="Oval 13"/>
            <p:cNvSpPr>
              <a:spLocks noChangeArrowheads="1"/>
            </p:cNvSpPr>
            <p:nvPr/>
          </p:nvSpPr>
          <p:spPr bwMode="auto">
            <a:xfrm>
              <a:off x="6705600" y="4038600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36210" name="AutoShape 20"/>
            <p:cNvCxnSpPr>
              <a:cxnSpLocks noChangeShapeType="1"/>
              <a:stCxn id="327689" idx="3"/>
              <a:endCxn id="327693" idx="0"/>
            </p:cNvCxnSpPr>
            <p:nvPr/>
          </p:nvCxnSpPr>
          <p:spPr bwMode="auto">
            <a:xfrm flipH="1">
              <a:off x="6972300" y="3655685"/>
              <a:ext cx="344815" cy="3829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9" name="Group 28"/>
          <p:cNvGrpSpPr/>
          <p:nvPr/>
        </p:nvGrpSpPr>
        <p:grpSpPr>
          <a:xfrm>
            <a:off x="7237080" y="5255881"/>
            <a:ext cx="687715" cy="916316"/>
            <a:chOff x="6778177" y="5476998"/>
            <a:chExt cx="613223" cy="847602"/>
          </a:xfrm>
        </p:grpSpPr>
        <p:sp>
          <p:nvSpPr>
            <p:cNvPr id="327703" name="Oval 23"/>
            <p:cNvSpPr>
              <a:spLocks noChangeArrowheads="1"/>
            </p:cNvSpPr>
            <p:nvPr/>
          </p:nvSpPr>
          <p:spPr bwMode="auto">
            <a:xfrm>
              <a:off x="6858000" y="5791200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cxnSp>
          <p:nvCxnSpPr>
            <p:cNvPr id="136212" name="AutoShape 24"/>
            <p:cNvCxnSpPr>
              <a:cxnSpLocks noChangeShapeType="1"/>
              <a:stCxn id="327686" idx="5"/>
              <a:endCxn id="327703" idx="0"/>
            </p:cNvCxnSpPr>
            <p:nvPr/>
          </p:nvCxnSpPr>
          <p:spPr bwMode="auto">
            <a:xfrm>
              <a:off x="6778177" y="5476998"/>
              <a:ext cx="346523" cy="314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136214" name="AutoShape 26"/>
          <p:cNvCxnSpPr>
            <a:cxnSpLocks noChangeShapeType="1"/>
          </p:cNvCxnSpPr>
          <p:nvPr/>
        </p:nvCxnSpPr>
        <p:spPr bwMode="auto">
          <a:xfrm>
            <a:off x="7196138" y="1828800"/>
            <a:ext cx="4762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" name="Group 25"/>
          <p:cNvGrpSpPr/>
          <p:nvPr/>
        </p:nvGrpSpPr>
        <p:grpSpPr>
          <a:xfrm>
            <a:off x="6094085" y="4417685"/>
            <a:ext cx="536903" cy="917903"/>
            <a:chOff x="5560685" y="4570085"/>
            <a:chExt cx="536903" cy="917903"/>
          </a:xfrm>
        </p:grpSpPr>
        <p:sp>
          <p:nvSpPr>
            <p:cNvPr id="327707" name="Oval 27"/>
            <p:cNvSpPr>
              <a:spLocks noChangeArrowheads="1"/>
            </p:cNvSpPr>
            <p:nvPr/>
          </p:nvSpPr>
          <p:spPr bwMode="auto">
            <a:xfrm>
              <a:off x="5564188" y="4954588"/>
              <a:ext cx="533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136216" name="AutoShape 28"/>
            <p:cNvCxnSpPr>
              <a:cxnSpLocks noChangeShapeType="1"/>
              <a:stCxn id="327694" idx="5"/>
              <a:endCxn id="327707" idx="0"/>
            </p:cNvCxnSpPr>
            <p:nvPr/>
          </p:nvCxnSpPr>
          <p:spPr bwMode="auto">
            <a:xfrm>
              <a:off x="5560685" y="4570085"/>
              <a:ext cx="270203" cy="3845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27709" name="Text Box 29"/>
          <p:cNvSpPr txBox="1">
            <a:spLocks noChangeArrowheads="1"/>
          </p:cNvSpPr>
          <p:nvPr/>
        </p:nvSpPr>
        <p:spPr bwMode="auto">
          <a:xfrm>
            <a:off x="6705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667000" y="5348288"/>
            <a:ext cx="2590800" cy="914400"/>
          </a:xfrm>
          <a:prstGeom prst="wedgeRoundRectCallout">
            <a:avLst>
              <a:gd name="adj1" fmla="val -60539"/>
              <a:gd name="adj2" fmla="val -11527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traversing order is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3.33333E-6 L -0.08333 0.1111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0.11101 L -0.15 0.25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25533 L -0.11007 0.433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  <p:bldP spid="327685" grpId="1" animBg="1"/>
      <p:bldP spid="327709" grpId="0"/>
      <p:bldP spid="327709" grpId="1"/>
      <p:bldP spid="327709" grpId="2"/>
      <p:bldP spid="327709" grpId="3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07325" cy="563563"/>
          </a:xfrm>
        </p:spPr>
        <p:txBody>
          <a:bodyPr/>
          <a:lstStyle/>
          <a:p>
            <a:r>
              <a:rPr lang="en-US" dirty="0" smtClean="0"/>
              <a:t>Delete an Array </a:t>
            </a:r>
            <a:r>
              <a:rPr lang="en-US" smtClean="0"/>
              <a:t>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77199" cy="541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How do </a:t>
            </a:r>
            <a:r>
              <a:rPr lang="en-US" sz="2800" dirty="0" smtClean="0"/>
              <a:t>we delete </a:t>
            </a:r>
            <a:r>
              <a:rPr lang="en-US" sz="2800" dirty="0"/>
              <a:t>an array of objects? </a:t>
            </a:r>
            <a:endParaRPr lang="en-US" sz="2800" dirty="0" smtClean="0"/>
          </a:p>
          <a:p>
            <a:pPr marL="406400" indent="0"/>
            <a:r>
              <a:rPr lang="en-US" sz="2800" dirty="0" smtClean="0"/>
              <a:t>We can </a:t>
            </a:r>
            <a:r>
              <a:rPr lang="en-US" sz="2800" dirty="0"/>
              <a:t>use a loop to delete each element, just like we did in </a:t>
            </a:r>
            <a:r>
              <a:rPr lang="en-US" sz="2800" dirty="0" smtClean="0"/>
              <a:t>for Linked List.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However</a:t>
            </a:r>
            <a:r>
              <a:rPr lang="en-US" sz="2800" dirty="0"/>
              <a:t>, the language provides a library function to delete all the elements one by one without the user to explicitly use a </a:t>
            </a:r>
            <a:r>
              <a:rPr lang="en-US" sz="2800" dirty="0" smtClean="0"/>
              <a:t>loop:</a:t>
            </a:r>
          </a:p>
          <a:p>
            <a:pPr marL="0" indent="0"/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delete[] p;</a:t>
            </a:r>
          </a:p>
          <a:p>
            <a:pPr marL="406400" indent="-406400">
              <a:tabLst>
                <a:tab pos="406400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where p is pointing to an array of objects or </a:t>
            </a:r>
            <a:r>
              <a:rPr lang="en-US" sz="2800" dirty="0"/>
              <a:t>an array of structures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  <a:tabLst>
                <a:tab pos="406400" algn="l"/>
              </a:tabLst>
            </a:pPr>
            <a:r>
              <a:rPr lang="en-US" sz="2800" dirty="0"/>
              <a:t>The output of the </a:t>
            </a:r>
            <a:r>
              <a:rPr lang="en-US" sz="2800" dirty="0" smtClean="0"/>
              <a:t>program (next page) </a:t>
            </a:r>
            <a:r>
              <a:rPr lang="en-US" sz="2800" dirty="0"/>
              <a:t>shows the destructor is called four times (size of the array), because the delete operation is called four times to delete each element of the array</a:t>
            </a:r>
          </a:p>
        </p:txBody>
      </p:sp>
    </p:spTree>
    <p:extLst>
      <p:ext uri="{BB962C8B-B14F-4D97-AF65-F5344CB8AC3E}">
        <p14:creationId xmlns:p14="http://schemas.microsoft.com/office/powerpoint/2010/main" val="1855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848600" y="1600200"/>
            <a:ext cx="121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0"/>
            <a:ext cx="7807325" cy="563563"/>
          </a:xfrm>
        </p:spPr>
        <p:txBody>
          <a:bodyPr/>
          <a:lstStyle/>
          <a:p>
            <a:r>
              <a:rPr lang="en-US" dirty="0" smtClean="0"/>
              <a:t>Delete an Array of Object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" y="609600"/>
            <a:ext cx="8686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defRPr sz="3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3000">
                <a:solidFill>
                  <a:srgbClr val="000000"/>
                </a:solidFill>
                <a:latin typeface="+mn-lt"/>
              </a:defRPr>
            </a:lvl2pPr>
            <a:lvl3pPr marL="1209675" indent="-242888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500">
                <a:solidFill>
                  <a:srgbClr val="000000"/>
                </a:solidFill>
                <a:latin typeface="+mn-lt"/>
              </a:defRPr>
            </a:lvl3pPr>
            <a:lvl4pPr marL="1692275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100">
                <a:solidFill>
                  <a:srgbClr val="000000"/>
                </a:solidFill>
                <a:latin typeface="+mn-lt"/>
              </a:defRPr>
            </a:lvl4pPr>
            <a:lvl5pPr marL="21764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5pPr>
            <a:lvl6pPr marL="26336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6pPr>
            <a:lvl7pPr marL="30908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7pPr>
            <a:lvl8pPr marL="35480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8pPr>
            <a:lvl9pPr marL="40052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9pPr>
          </a:lstStyle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iostream&gt; using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#define size 4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arrayObject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x; double </a:t>
            </a:r>
            <a:r>
              <a:rPr lang="en-US" sz="1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y;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arrayObject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constructor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showing it is called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through printing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 cout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&lt;&lt; 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arrayObject's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constructor called" &lt;&lt;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~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arrayObject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// </a:t>
            </a:r>
            <a:r>
              <a:rPr lang="en-US" sz="1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destructor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showing it is called by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printing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 cout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&lt;&lt; 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arrayObject's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destructor called" &lt;&lt;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};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main() {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arrayObject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*p,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*q;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// declare two pointer variables to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objects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p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arrayObject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[size]; // Create an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array of objects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p;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 p + size;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q++)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{// Initialize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objects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q-&gt;x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10; q-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&gt;y = 1.5;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p;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 p + size;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q++)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cout &lt;&lt; "Element address " &lt;&lt;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&lt;&lt; " Element x value: " &lt;&lt; q-&gt;x &lt;&lt; endl;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cout &lt;&lt; "Element address " &lt;&lt;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&lt;&lt; " Element y value: " &lt;&lt; q-&gt;y &lt;&lt; endl;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}  </a:t>
            </a:r>
            <a:r>
              <a:rPr lang="en-US" sz="1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delete[] p;</a:t>
            </a:r>
          </a:p>
          <a:p>
            <a:pPr marL="292100" indent="-292100">
              <a:tabLst>
                <a:tab pos="635000" algn="l"/>
                <a:tab pos="9779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676400" y="2819400"/>
            <a:ext cx="2758556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072756" y="3729728"/>
            <a:ext cx="2362200" cy="15035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676400" y="4572000"/>
            <a:ext cx="2764906" cy="1600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oup 14"/>
          <p:cNvGrpSpPr/>
          <p:nvPr/>
        </p:nvGrpSpPr>
        <p:grpSpPr>
          <a:xfrm>
            <a:off x="4517506" y="3124200"/>
            <a:ext cx="165100" cy="971550"/>
            <a:chOff x="8001000" y="101600"/>
            <a:chExt cx="165100" cy="1295400"/>
          </a:xfrm>
        </p:grpSpPr>
        <p:sp>
          <p:nvSpPr>
            <p:cNvPr id="14" name="Freeform 13"/>
            <p:cNvSpPr/>
            <p:nvPr/>
          </p:nvSpPr>
          <p:spPr bwMode="auto">
            <a:xfrm>
              <a:off x="8001000" y="101600"/>
              <a:ext cx="165100" cy="647700"/>
            </a:xfrm>
            <a:custGeom>
              <a:avLst/>
              <a:gdLst>
                <a:gd name="connsiteX0" fmla="*/ 165100 w 165100"/>
                <a:gd name="connsiteY0" fmla="*/ 0 h 647700"/>
                <a:gd name="connsiteX1" fmla="*/ 76200 w 165100"/>
                <a:gd name="connsiteY1" fmla="*/ 88900 h 647700"/>
                <a:gd name="connsiteX2" fmla="*/ 76200 w 165100"/>
                <a:gd name="connsiteY2" fmla="*/ 558800 h 647700"/>
                <a:gd name="connsiteX3" fmla="*/ 0 w 16510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47700">
                  <a:moveTo>
                    <a:pt x="165100" y="0"/>
                  </a:moveTo>
                  <a:lnTo>
                    <a:pt x="76200" y="88900"/>
                  </a:lnTo>
                  <a:lnTo>
                    <a:pt x="76200" y="558800"/>
                  </a:lnTo>
                  <a:lnTo>
                    <a:pt x="0" y="647700"/>
                  </a:lnTo>
                </a:path>
              </a:pathLst>
            </a:custGeom>
            <a:noFill/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 flipV="1">
              <a:off x="8001000" y="749300"/>
              <a:ext cx="165100" cy="647700"/>
            </a:xfrm>
            <a:custGeom>
              <a:avLst/>
              <a:gdLst>
                <a:gd name="connsiteX0" fmla="*/ 165100 w 165100"/>
                <a:gd name="connsiteY0" fmla="*/ 0 h 647700"/>
                <a:gd name="connsiteX1" fmla="*/ 76200 w 165100"/>
                <a:gd name="connsiteY1" fmla="*/ 88900 h 647700"/>
                <a:gd name="connsiteX2" fmla="*/ 76200 w 165100"/>
                <a:gd name="connsiteY2" fmla="*/ 558800 h 647700"/>
                <a:gd name="connsiteX3" fmla="*/ 0 w 16510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47700">
                  <a:moveTo>
                    <a:pt x="165100" y="0"/>
                  </a:moveTo>
                  <a:lnTo>
                    <a:pt x="76200" y="88900"/>
                  </a:lnTo>
                  <a:lnTo>
                    <a:pt x="76200" y="558800"/>
                  </a:lnTo>
                  <a:lnTo>
                    <a:pt x="0" y="647700"/>
                  </a:lnTo>
                </a:path>
              </a:pathLst>
            </a:custGeom>
            <a:noFill/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11156" y="2514600"/>
            <a:ext cx="213244" cy="457200"/>
            <a:chOff x="8001000" y="228600"/>
            <a:chExt cx="165100" cy="1295400"/>
          </a:xfrm>
        </p:grpSpPr>
        <p:sp>
          <p:nvSpPr>
            <p:cNvPr id="22" name="Freeform 21"/>
            <p:cNvSpPr/>
            <p:nvPr/>
          </p:nvSpPr>
          <p:spPr bwMode="auto">
            <a:xfrm>
              <a:off x="8001000" y="228600"/>
              <a:ext cx="165100" cy="647700"/>
            </a:xfrm>
            <a:custGeom>
              <a:avLst/>
              <a:gdLst>
                <a:gd name="connsiteX0" fmla="*/ 165100 w 165100"/>
                <a:gd name="connsiteY0" fmla="*/ 0 h 647700"/>
                <a:gd name="connsiteX1" fmla="*/ 76200 w 165100"/>
                <a:gd name="connsiteY1" fmla="*/ 88900 h 647700"/>
                <a:gd name="connsiteX2" fmla="*/ 76200 w 165100"/>
                <a:gd name="connsiteY2" fmla="*/ 558800 h 647700"/>
                <a:gd name="connsiteX3" fmla="*/ 0 w 16510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47700">
                  <a:moveTo>
                    <a:pt x="165100" y="0"/>
                  </a:moveTo>
                  <a:lnTo>
                    <a:pt x="76200" y="88900"/>
                  </a:lnTo>
                  <a:lnTo>
                    <a:pt x="76200" y="558800"/>
                  </a:lnTo>
                  <a:lnTo>
                    <a:pt x="0" y="647700"/>
                  </a:lnTo>
                </a:path>
              </a:pathLst>
            </a:custGeom>
            <a:noFill/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 flipV="1">
              <a:off x="8001000" y="876300"/>
              <a:ext cx="165100" cy="647700"/>
            </a:xfrm>
            <a:custGeom>
              <a:avLst/>
              <a:gdLst>
                <a:gd name="connsiteX0" fmla="*/ 165100 w 165100"/>
                <a:gd name="connsiteY0" fmla="*/ 0 h 647700"/>
                <a:gd name="connsiteX1" fmla="*/ 76200 w 165100"/>
                <a:gd name="connsiteY1" fmla="*/ 88900 h 647700"/>
                <a:gd name="connsiteX2" fmla="*/ 76200 w 165100"/>
                <a:gd name="connsiteY2" fmla="*/ 558800 h 647700"/>
                <a:gd name="connsiteX3" fmla="*/ 0 w 16510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47700">
                  <a:moveTo>
                    <a:pt x="165100" y="0"/>
                  </a:moveTo>
                  <a:lnTo>
                    <a:pt x="76200" y="88900"/>
                  </a:lnTo>
                  <a:lnTo>
                    <a:pt x="76200" y="558800"/>
                  </a:lnTo>
                  <a:lnTo>
                    <a:pt x="0" y="647700"/>
                  </a:lnTo>
                </a:path>
              </a:pathLst>
            </a:custGeom>
            <a:noFill/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11156" y="4267200"/>
            <a:ext cx="213244" cy="457200"/>
            <a:chOff x="8001000" y="228600"/>
            <a:chExt cx="165100" cy="1295400"/>
          </a:xfrm>
        </p:grpSpPr>
        <p:sp>
          <p:nvSpPr>
            <p:cNvPr id="27" name="Freeform 26"/>
            <p:cNvSpPr/>
            <p:nvPr/>
          </p:nvSpPr>
          <p:spPr bwMode="auto">
            <a:xfrm>
              <a:off x="8001000" y="228600"/>
              <a:ext cx="165100" cy="647700"/>
            </a:xfrm>
            <a:custGeom>
              <a:avLst/>
              <a:gdLst>
                <a:gd name="connsiteX0" fmla="*/ 165100 w 165100"/>
                <a:gd name="connsiteY0" fmla="*/ 0 h 647700"/>
                <a:gd name="connsiteX1" fmla="*/ 76200 w 165100"/>
                <a:gd name="connsiteY1" fmla="*/ 88900 h 647700"/>
                <a:gd name="connsiteX2" fmla="*/ 76200 w 165100"/>
                <a:gd name="connsiteY2" fmla="*/ 558800 h 647700"/>
                <a:gd name="connsiteX3" fmla="*/ 0 w 16510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47700">
                  <a:moveTo>
                    <a:pt x="165100" y="0"/>
                  </a:moveTo>
                  <a:lnTo>
                    <a:pt x="76200" y="88900"/>
                  </a:lnTo>
                  <a:lnTo>
                    <a:pt x="76200" y="558800"/>
                  </a:lnTo>
                  <a:lnTo>
                    <a:pt x="0" y="647700"/>
                  </a:lnTo>
                </a:path>
              </a:pathLst>
            </a:custGeom>
            <a:noFill/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 flipV="1">
              <a:off x="8001000" y="876300"/>
              <a:ext cx="165100" cy="647700"/>
            </a:xfrm>
            <a:custGeom>
              <a:avLst/>
              <a:gdLst>
                <a:gd name="connsiteX0" fmla="*/ 165100 w 165100"/>
                <a:gd name="connsiteY0" fmla="*/ 0 h 647700"/>
                <a:gd name="connsiteX1" fmla="*/ 76200 w 165100"/>
                <a:gd name="connsiteY1" fmla="*/ 88900 h 647700"/>
                <a:gd name="connsiteX2" fmla="*/ 76200 w 165100"/>
                <a:gd name="connsiteY2" fmla="*/ 558800 h 647700"/>
                <a:gd name="connsiteX3" fmla="*/ 0 w 16510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47700">
                  <a:moveTo>
                    <a:pt x="165100" y="0"/>
                  </a:moveTo>
                  <a:lnTo>
                    <a:pt x="76200" y="88900"/>
                  </a:lnTo>
                  <a:lnTo>
                    <a:pt x="76200" y="558800"/>
                  </a:lnTo>
                  <a:lnTo>
                    <a:pt x="0" y="647700"/>
                  </a:lnTo>
                </a:path>
              </a:pathLst>
            </a:custGeom>
            <a:noFill/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V="1">
            <a:off x="2148956" y="3657600"/>
            <a:ext cx="2286000" cy="7238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ounded Rectangular Callout 2"/>
          <p:cNvSpPr/>
          <p:nvPr/>
        </p:nvSpPr>
        <p:spPr bwMode="auto">
          <a:xfrm>
            <a:off x="4343400" y="990600"/>
            <a:ext cx="2819400" cy="990600"/>
          </a:xfrm>
          <a:prstGeom prst="wedgeRoundRectCallout">
            <a:avLst>
              <a:gd name="adj1" fmla="val -99662"/>
              <a:gd name="adj2" fmla="val 5737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do not have to write constructor or destructor in this case. Just print.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438400"/>
            <a:ext cx="43529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924800" y="1676400"/>
            <a:ext cx="533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458200" y="1676400"/>
            <a:ext cx="533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010400" y="3657601"/>
            <a:ext cx="2057400" cy="1600200"/>
            <a:chOff x="7010400" y="3653135"/>
            <a:chExt cx="2057400" cy="1833265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7348954" y="3883968"/>
              <a:ext cx="490537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7010400" y="3653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p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848600" y="3657600"/>
              <a:ext cx="1219200" cy="457200"/>
              <a:chOff x="8001000" y="1752600"/>
              <a:chExt cx="1219200" cy="4572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8001000" y="1752600"/>
                <a:ext cx="12192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80772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86106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/>
                  <a:t>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48600" y="4114800"/>
              <a:ext cx="1219200" cy="457200"/>
              <a:chOff x="8001000" y="1752600"/>
              <a:chExt cx="1219200" cy="4572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8001000" y="1752600"/>
                <a:ext cx="12192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80772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86106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/>
                  <a:t>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848600" y="4572000"/>
              <a:ext cx="1219200" cy="457200"/>
              <a:chOff x="8001000" y="1752600"/>
              <a:chExt cx="1219200" cy="4572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8001000" y="1752600"/>
                <a:ext cx="12192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80772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86106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/>
                  <a:t>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848600" y="5029200"/>
              <a:ext cx="1219200" cy="457200"/>
              <a:chOff x="8001000" y="1752600"/>
              <a:chExt cx="1219200" cy="457200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8001000" y="1752600"/>
                <a:ext cx="12192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80772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8610600" y="1828800"/>
                <a:ext cx="533400" cy="304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/>
                  <a:t>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6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3.33333E-6 0.1722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44525" y="685800"/>
            <a:ext cx="7983538" cy="61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79425" indent="-479425" defTabSz="966788">
              <a:lnSpc>
                <a:spcPct val="110000"/>
              </a:lnSpc>
            </a:pPr>
            <a:r>
              <a:rPr lang="en-US" sz="3000" dirty="0">
                <a:cs typeface="Times New Roman" pitchFamily="18" charset="0"/>
              </a:rPr>
              <a:t>Can </a:t>
            </a:r>
            <a:r>
              <a:rPr lang="en-US" sz="3000" dirty="0" smtClean="0">
                <a:cs typeface="Times New Roman" pitchFamily="18" charset="0"/>
              </a:rPr>
              <a:t>be used for defining </a:t>
            </a:r>
            <a:r>
              <a:rPr lang="en-US" sz="3000" dirty="0">
                <a:cs typeface="Times New Roman" pitchFamily="18" charset="0"/>
              </a:rPr>
              <a:t>new classes by extending existing classes: supports code reuse.</a:t>
            </a:r>
          </a:p>
          <a:p>
            <a:pPr marL="479425" indent="-479425" defTabSz="966788">
              <a:lnSpc>
                <a:spcPct val="110000"/>
              </a:lnSpc>
            </a:pPr>
            <a:r>
              <a:rPr lang="en-US" sz="3000" dirty="0">
                <a:cs typeface="Times New Roman" pitchFamily="18" charset="0"/>
              </a:rPr>
              <a:t>All OOPLs (to some extent) support:</a:t>
            </a:r>
          </a:p>
          <a:p>
            <a:pPr marL="479425" indent="-479425" defTabSz="966788">
              <a:lnSpc>
                <a:spcPct val="110000"/>
              </a:lnSpc>
              <a:buFontTx/>
              <a:buChar char="•"/>
            </a:pPr>
            <a:r>
              <a:rPr lang="en-US" sz="3000" dirty="0">
                <a:cs typeface="Times New Roman" pitchFamily="18" charset="0"/>
              </a:rPr>
              <a:t>New class inherits </a:t>
            </a:r>
            <a:r>
              <a:rPr lang="en-US" sz="3000" dirty="0" smtClean="0">
                <a:cs typeface="Times New Roman" pitchFamily="18" charset="0"/>
              </a:rPr>
              <a:t>(copies) the existing </a:t>
            </a:r>
            <a:r>
              <a:rPr lang="en-US" sz="3000" dirty="0">
                <a:cs typeface="Times New Roman" pitchFamily="18" charset="0"/>
              </a:rPr>
              <a:t>members (variables and functions</a:t>
            </a:r>
            <a:r>
              <a:rPr lang="en-US" sz="3000" dirty="0" smtClean="0">
                <a:cs typeface="Times New Roman" pitchFamily="18" charset="0"/>
              </a:rPr>
              <a:t>) from the base class</a:t>
            </a:r>
            <a:endParaRPr lang="en-US" sz="3000" dirty="0">
              <a:cs typeface="Times New Roman" pitchFamily="18" charset="0"/>
            </a:endParaRPr>
          </a:p>
          <a:p>
            <a:pPr marL="479425" indent="-479425" defTabSz="966788">
              <a:lnSpc>
                <a:spcPct val="110000"/>
              </a:lnSpc>
              <a:buFontTx/>
              <a:buChar char="•"/>
            </a:pPr>
            <a:r>
              <a:rPr lang="en-US" sz="3000" dirty="0">
                <a:cs typeface="Times New Roman" pitchFamily="18" charset="0"/>
              </a:rPr>
              <a:t>May add members</a:t>
            </a:r>
          </a:p>
          <a:p>
            <a:pPr marL="479425" indent="-479425" defTabSz="966788">
              <a:lnSpc>
                <a:spcPct val="110000"/>
              </a:lnSpc>
              <a:buFontTx/>
              <a:buChar char="•"/>
            </a:pPr>
            <a:r>
              <a:rPr lang="en-US" sz="3000" dirty="0">
                <a:cs typeface="Times New Roman" pitchFamily="18" charset="0"/>
              </a:rPr>
              <a:t>May </a:t>
            </a:r>
            <a:r>
              <a:rPr lang="en-US" sz="3000" dirty="0" smtClean="0">
                <a:cs typeface="Times New Roman" pitchFamily="18" charset="0"/>
              </a:rPr>
              <a:t>redefine/override </a:t>
            </a:r>
            <a:r>
              <a:rPr lang="en-US" sz="3000" dirty="0">
                <a:cs typeface="Times New Roman" pitchFamily="18" charset="0"/>
              </a:rPr>
              <a:t>members</a:t>
            </a:r>
          </a:p>
          <a:p>
            <a:pPr marL="479425" indent="-479425" defTabSz="966788">
              <a:lnSpc>
                <a:spcPct val="110000"/>
              </a:lnSpc>
            </a:pPr>
            <a:r>
              <a:rPr lang="en-US" sz="3000" dirty="0" smtClean="0">
                <a:cs typeface="Times New Roman" pitchFamily="18" charset="0"/>
              </a:rPr>
              <a:t>C</a:t>
            </a:r>
            <a:r>
              <a:rPr lang="en-US" sz="3000" dirty="0">
                <a:cs typeface="Times New Roman" pitchFamily="18" charset="0"/>
              </a:rPr>
              <a:t>++: </a:t>
            </a:r>
            <a:r>
              <a:rPr lang="en-US" sz="3000" b="1" dirty="0">
                <a:cs typeface="Times New Roman" pitchFamily="18" charset="0"/>
              </a:rPr>
              <a:t>base</a:t>
            </a:r>
            <a:r>
              <a:rPr lang="en-US" sz="3000" dirty="0">
                <a:cs typeface="Times New Roman" pitchFamily="18" charset="0"/>
              </a:rPr>
              <a:t> class and </a:t>
            </a:r>
            <a:r>
              <a:rPr lang="en-US" sz="3000" b="1" dirty="0">
                <a:cs typeface="Times New Roman" pitchFamily="18" charset="0"/>
              </a:rPr>
              <a:t>derived</a:t>
            </a:r>
            <a:r>
              <a:rPr lang="en-US" sz="3000" dirty="0">
                <a:cs typeface="Times New Roman" pitchFamily="18" charset="0"/>
              </a:rPr>
              <a:t> class</a:t>
            </a:r>
          </a:p>
          <a:p>
            <a:pPr marL="479425" indent="-479425" defTabSz="966788">
              <a:lnSpc>
                <a:spcPct val="110000"/>
              </a:lnSpc>
            </a:pPr>
            <a:r>
              <a:rPr lang="en-US" sz="3000" dirty="0">
                <a:cs typeface="Times New Roman" pitchFamily="18" charset="0"/>
              </a:rPr>
              <a:t>Java: </a:t>
            </a:r>
            <a:r>
              <a:rPr lang="en-US" sz="3000" b="1" dirty="0">
                <a:cs typeface="Times New Roman" pitchFamily="18" charset="0"/>
              </a:rPr>
              <a:t>parent</a:t>
            </a:r>
            <a:r>
              <a:rPr lang="en-US" sz="3000" dirty="0">
                <a:cs typeface="Times New Roman" pitchFamily="18" charset="0"/>
              </a:rPr>
              <a:t> (super) class and </a:t>
            </a:r>
            <a:r>
              <a:rPr lang="en-US" sz="3000" b="1" dirty="0">
                <a:cs typeface="Times New Roman" pitchFamily="18" charset="0"/>
              </a:rPr>
              <a:t>child</a:t>
            </a:r>
            <a:r>
              <a:rPr lang="en-US" sz="3000" dirty="0">
                <a:cs typeface="Times New Roman" pitchFamily="18" charset="0"/>
              </a:rPr>
              <a:t> (sub) class </a:t>
            </a:r>
          </a:p>
          <a:p>
            <a:pPr marL="479425" indent="-479425" defTabSz="966788">
              <a:lnSpc>
                <a:spcPct val="110000"/>
              </a:lnSpc>
            </a:pPr>
            <a:r>
              <a:rPr lang="en-US" sz="3000" dirty="0">
                <a:latin typeface="Times" pitchFamily="18" charset="0"/>
                <a:cs typeface="Times New Roman" pitchFamily="18" charset="0"/>
              </a:rPr>
              <a:t>Example: create a </a:t>
            </a:r>
            <a:r>
              <a:rPr lang="en-US" sz="3000" i="1" dirty="0" err="1">
                <a:latin typeface="Times" pitchFamily="18" charset="0"/>
                <a:cs typeface="Times New Roman" pitchFamily="18" charset="0"/>
              </a:rPr>
              <a:t>PriQueue</a:t>
            </a:r>
            <a:r>
              <a:rPr lang="en-US" sz="3000" dirty="0">
                <a:latin typeface="Times" pitchFamily="18" charset="0"/>
                <a:cs typeface="Times New Roman" pitchFamily="18" charset="0"/>
              </a:rPr>
              <a:t> class based on </a:t>
            </a:r>
            <a:r>
              <a:rPr lang="en-US" sz="3000" i="1" dirty="0">
                <a:latin typeface="Times" pitchFamily="18" charset="0"/>
                <a:cs typeface="Times New Roman" pitchFamily="18" charset="0"/>
              </a:rPr>
              <a:t>Queue</a:t>
            </a:r>
            <a:r>
              <a:rPr lang="en-US" sz="3000" dirty="0">
                <a:latin typeface="Times" pitchFamily="18" charset="0"/>
                <a:cs typeface="Times New Roman" pitchFamily="18" charset="0"/>
              </a:rPr>
              <a:t> class.</a:t>
            </a:r>
            <a:r>
              <a:rPr lang="en-US" sz="3000" dirty="0">
                <a:cs typeface="Times New Roman" pitchFamily="18" charset="0"/>
              </a:rPr>
              <a:t> </a:t>
            </a:r>
            <a:endParaRPr lang="en-GB" sz="3000" dirty="0"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65150" y="161925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645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71513" y="15240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Queue Class Definition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425178" y="1066800"/>
            <a:ext cx="6288881" cy="526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class </a:t>
            </a:r>
            <a:r>
              <a:rPr lang="en-US" b="1" dirty="0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</a:rPr>
              <a:t> {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private</a:t>
            </a:r>
            <a:r>
              <a:rPr lang="en-US" dirty="0">
                <a:latin typeface="Arial" pitchFamily="34" charset="0"/>
              </a:rPr>
              <a:t>:	 // for </a:t>
            </a:r>
            <a:r>
              <a:rPr lang="en-US" dirty="0" smtClean="0">
                <a:latin typeface="Arial" pitchFamily="34" charset="0"/>
              </a:rPr>
              <a:t>this class only</a:t>
            </a:r>
            <a:endParaRPr lang="en-US" dirty="0">
              <a:latin typeface="Arial" pitchFamily="34" charset="0"/>
            </a:endParaRP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queue_size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protected</a:t>
            </a:r>
            <a:r>
              <a:rPr lang="en-US" dirty="0">
                <a:latin typeface="Arial" pitchFamily="34" charset="0"/>
              </a:rPr>
              <a:t>:	</a:t>
            </a:r>
            <a:r>
              <a:rPr lang="en-US" dirty="0" smtClean="0">
                <a:latin typeface="Arial" pitchFamily="34" charset="0"/>
              </a:rPr>
              <a:t> // also for derived classes</a:t>
            </a:r>
            <a:endParaRPr lang="en-US" dirty="0">
              <a:latin typeface="Arial" pitchFamily="34" charset="0"/>
            </a:endParaRP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*buffer;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front;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rear; 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public</a:t>
            </a:r>
            <a:r>
              <a:rPr lang="en-US" dirty="0">
                <a:latin typeface="Arial" pitchFamily="34" charset="0"/>
              </a:rPr>
              <a:t>:	 </a:t>
            </a:r>
            <a:r>
              <a:rPr lang="en-US" dirty="0" smtClean="0">
                <a:latin typeface="Arial" pitchFamily="34" charset="0"/>
              </a:rPr>
              <a:t>// for all classes in the project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457200" algn="l"/>
                <a:tab pos="1449388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</a:rPr>
              <a:t>Queue(int </a:t>
            </a:r>
            <a:r>
              <a:rPr lang="en-US" dirty="0">
                <a:latin typeface="Arial" pitchFamily="34" charset="0"/>
              </a:rPr>
              <a:t>n) { </a:t>
            </a:r>
            <a:r>
              <a:rPr lang="en-US" dirty="0" smtClean="0">
                <a:latin typeface="Arial" pitchFamily="34" charset="0"/>
              </a:rPr>
              <a:t>… } // </a:t>
            </a:r>
            <a:r>
              <a:rPr lang="en-US" dirty="0">
                <a:latin typeface="Arial" pitchFamily="34" charset="0"/>
              </a:rPr>
              <a:t>constructor</a:t>
            </a:r>
          </a:p>
          <a:p>
            <a:pPr>
              <a:tabLst>
                <a:tab pos="457200" algn="l"/>
                <a:tab pos="1449388" algn="l"/>
              </a:tabLst>
            </a:pPr>
            <a:r>
              <a:rPr lang="en-US" dirty="0" smtClean="0">
                <a:latin typeface="Arial" pitchFamily="34" charset="0"/>
              </a:rPr>
              <a:t>	</a:t>
            </a:r>
            <a:r>
              <a:rPr lang="en-US" dirty="0" smtClean="0">
                <a:solidFill>
                  <a:srgbClr val="0033CC"/>
                </a:solidFill>
                <a:latin typeface="Arial" pitchFamily="34" charset="0"/>
              </a:rPr>
              <a:t>virtual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~Queue(void) { </a:t>
            </a:r>
            <a:r>
              <a:rPr lang="en-US" dirty="0" smtClean="0">
                <a:latin typeface="Arial" pitchFamily="34" charset="0"/>
              </a:rPr>
              <a:t>… } </a:t>
            </a:r>
            <a:r>
              <a:rPr lang="en-US" dirty="0">
                <a:latin typeface="Arial" pitchFamily="34" charset="0"/>
              </a:rPr>
              <a:t>// </a:t>
            </a:r>
            <a:r>
              <a:rPr lang="en-US" dirty="0" smtClean="0">
                <a:latin typeface="Arial" pitchFamily="34" charset="0"/>
              </a:rPr>
              <a:t>destructor, </a:t>
            </a:r>
          </a:p>
          <a:p>
            <a:pPr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void enqueue(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v) {...}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dequeue(void){...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} </a:t>
            </a:r>
            <a:endParaRPr lang="en-US" dirty="0" smtClean="0">
              <a:latin typeface="Arial" pitchFamily="34" charset="0"/>
              <a:cs typeface="Times New Roman" pitchFamily="18" charset="0"/>
            </a:endParaRP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 smtClean="0">
                <a:latin typeface="Arial" pitchFamily="34" charset="0"/>
              </a:rPr>
              <a:t>	bool </a:t>
            </a:r>
            <a:r>
              <a:rPr lang="en-US" dirty="0">
                <a:latin typeface="Arial" pitchFamily="34" charset="0"/>
              </a:rPr>
              <a:t>compact(void);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3578" y="4419600"/>
            <a:ext cx="1470422" cy="1143000"/>
          </a:xfrm>
          <a:prstGeom prst="wedgeRoundRectCallout">
            <a:avLst>
              <a:gd name="adj1" fmla="val 79257"/>
              <a:gd name="adj2" fmla="val -3297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457200" algn="l"/>
                <a:tab pos="1449388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2000" dirty="0">
                <a:latin typeface="+mn-lt"/>
              </a:rPr>
              <a:t> for </a:t>
            </a:r>
            <a:r>
              <a:rPr lang="en-US" sz="2000" dirty="0" smtClean="0">
                <a:latin typeface="+mn-lt"/>
              </a:rPr>
              <a:t>overriding/redefining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90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65151" y="887413"/>
            <a:ext cx="8426450" cy="578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class 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PriQueue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public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Queue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{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public: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 err="1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PriQueue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 n)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: Queue(n) { }; // in-class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// constructor just calls constructor Queue(n);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</a:rPr>
              <a:t>~</a:t>
            </a:r>
            <a:r>
              <a:rPr lang="en-US" sz="2800" dirty="0" err="1">
                <a:solidFill>
                  <a:srgbClr val="0033CC"/>
                </a:solidFill>
                <a:latin typeface="Arial" pitchFamily="34" charset="0"/>
              </a:rPr>
              <a:t>PriQueue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</a:rPr>
              <a:t>() </a:t>
            </a:r>
            <a:r>
              <a:rPr lang="en-US" sz="2800" dirty="0">
                <a:latin typeface="Arial" pitchFamily="34" charset="0"/>
              </a:rPr>
              <a:t>{ 	// base class destructor may not 		// be called here or inherited. 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</a:rPr>
              <a:t>			// We must explicitly </a:t>
            </a:r>
            <a:r>
              <a:rPr lang="en-US" sz="2800" dirty="0" smtClean="0">
                <a:latin typeface="Arial" pitchFamily="34" charset="0"/>
              </a:rPr>
              <a:t>repeat code.</a:t>
            </a:r>
            <a:endParaRPr lang="en-US" sz="2800" dirty="0">
              <a:latin typeface="Arial" pitchFamily="34" charset="0"/>
            </a:endParaRP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</a:rPr>
              <a:t>		delete buffer; 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dirty="0"/>
              <a:t>		</a:t>
            </a:r>
            <a:r>
              <a:rPr lang="en-US" sz="2800" dirty="0">
                <a:latin typeface="Arial" pitchFamily="34" charset="0"/>
              </a:rPr>
              <a:t>buffer = NULL;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</a:rPr>
              <a:t>	}; 	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</a:rPr>
              <a:t>	</a:t>
            </a:r>
            <a:r>
              <a:rPr lang="en-US" sz="2800" dirty="0" err="1">
                <a:solidFill>
                  <a:srgbClr val="0033CC"/>
                </a:solidFill>
                <a:latin typeface="Arial" pitchFamily="34" charset="0"/>
              </a:rPr>
              <a:t>int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33CC"/>
                </a:solidFill>
                <a:latin typeface="Arial" pitchFamily="34" charset="0"/>
              </a:rPr>
              <a:t>getMax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</a:rPr>
              <a:t>(void);   </a:t>
            </a:r>
            <a:r>
              <a:rPr lang="en-US" sz="2800" dirty="0">
                <a:solidFill>
                  <a:srgbClr val="00B0F0"/>
                </a:solidFill>
                <a:latin typeface="Arial" pitchFamily="34" charset="0"/>
              </a:rPr>
              <a:t>// new function, out-class</a:t>
            </a:r>
          </a:p>
          <a:p>
            <a:pPr marL="406400" indent="-406400" defTabSz="966788">
              <a:lnSpc>
                <a:spcPct val="110000"/>
              </a:lnSpc>
              <a:tabLst>
                <a:tab pos="914400" algn="l"/>
                <a:tab pos="2971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};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5150" y="161925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Inheritance Example</a:t>
            </a:r>
          </a:p>
        </p:txBody>
      </p:sp>
    </p:spTree>
    <p:extLst>
      <p:ext uri="{BB962C8B-B14F-4D97-AF65-F5344CB8AC3E}">
        <p14:creationId xmlns:p14="http://schemas.microsoft.com/office/powerpoint/2010/main" val="233305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644525" y="844550"/>
            <a:ext cx="8347075" cy="6007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PriQueue</a:t>
            </a:r>
            <a:r>
              <a:rPr lang="en-US" dirty="0">
                <a:latin typeface="Arial" pitchFamily="34" charset="0"/>
              </a:rPr>
              <a:t>::</a:t>
            </a:r>
            <a:r>
              <a:rPr lang="en-US" dirty="0" err="1">
                <a:solidFill>
                  <a:srgbClr val="0033CC"/>
                </a:solidFill>
                <a:latin typeface="Arial" pitchFamily="34" charset="0"/>
              </a:rPr>
              <a:t>getMax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(void)</a:t>
            </a:r>
            <a:r>
              <a:rPr lang="en-US" dirty="0">
                <a:latin typeface="Arial" pitchFamily="34" charset="0"/>
              </a:rPr>
              <a:t> {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// get and remove max value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, max, </a:t>
            </a:r>
            <a:r>
              <a:rPr lang="en-US" dirty="0" err="1">
                <a:latin typeface="Arial" pitchFamily="34" charset="0"/>
              </a:rPr>
              <a:t>imax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if (front &lt; rear) </a:t>
            </a:r>
            <a:r>
              <a:rPr lang="en-US" dirty="0" smtClean="0">
                <a:latin typeface="Arial" pitchFamily="34" charset="0"/>
              </a:rPr>
              <a:t>{	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// search the max value</a:t>
            </a:r>
            <a:endParaRPr lang="en-US" dirty="0">
              <a:solidFill>
                <a:srgbClr val="00B0F0"/>
              </a:solidFill>
              <a:latin typeface="Arial" pitchFamily="34" charset="0"/>
            </a:endParaRP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max = buffer[front];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</a:t>
            </a:r>
            <a:r>
              <a:rPr lang="en-US" dirty="0" err="1">
                <a:latin typeface="Arial" pitchFamily="34" charset="0"/>
              </a:rPr>
              <a:t>imax</a:t>
            </a:r>
            <a:r>
              <a:rPr lang="en-US" dirty="0">
                <a:latin typeface="Arial" pitchFamily="34" charset="0"/>
              </a:rPr>
              <a:t> = front;   // </a:t>
            </a:r>
            <a:r>
              <a:rPr lang="en-US" dirty="0" err="1">
                <a:latin typeface="Arial" pitchFamily="34" charset="0"/>
              </a:rPr>
              <a:t>imax</a:t>
            </a:r>
            <a:r>
              <a:rPr lang="en-US" dirty="0">
                <a:latin typeface="Arial" pitchFamily="34" charset="0"/>
              </a:rPr>
              <a:t> holds the index of current max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front;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rear;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 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	if (max &lt; buffer[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]) { max = buffer[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]; </a:t>
            </a:r>
            <a:r>
              <a:rPr lang="en-US" dirty="0" err="1">
                <a:latin typeface="Arial" pitchFamily="34" charset="0"/>
              </a:rPr>
              <a:t>imax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; }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imax</a:t>
            </a:r>
            <a:r>
              <a:rPr lang="en-US" dirty="0">
                <a:latin typeface="Arial" pitchFamily="34" charset="0"/>
              </a:rPr>
              <a:t>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rear-1;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	buffer[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]=buffer[i+1];  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// remove the max value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rear = rear - 1;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return max;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else {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	cout&lt;&lt; "Error: Queue empty"&lt;&lt;</a:t>
            </a:r>
            <a:r>
              <a:rPr lang="en-US" dirty="0" err="1">
                <a:latin typeface="Arial" pitchFamily="34" charset="0"/>
              </a:rPr>
              <a:t>endl</a:t>
            </a:r>
            <a:r>
              <a:rPr lang="en-US" dirty="0">
                <a:latin typeface="Arial" pitchFamily="34" charset="0"/>
              </a:rPr>
              <a:t>; return -1;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 defTabSz="966788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Arial" pitchFamily="34" charset="0"/>
              </a:rPr>
              <a:t>} 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565150" y="762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Define </a:t>
            </a:r>
            <a:r>
              <a:rPr lang="en-US" sz="3000" b="1" dirty="0" smtClean="0">
                <a:solidFill>
                  <a:schemeClr val="accent2"/>
                </a:solidFill>
                <a:cs typeface="Times New Roman" pitchFamily="18" charset="0"/>
              </a:rPr>
              <a:t>the </a:t>
            </a: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New Member Function</a:t>
            </a: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7639050" y="5320507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 err="1"/>
              <a:t>queue_size</a:t>
            </a:r>
            <a:r>
              <a:rPr lang="en-US" sz="1800" dirty="0"/>
              <a:t> - 1</a:t>
            </a: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3894137" y="4881563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4303712" y="4881563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4713287" y="4881562"/>
            <a:ext cx="411163" cy="5538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45"/>
          <p:cNvSpPr>
            <a:spLocks noChangeArrowheads="1"/>
          </p:cNvSpPr>
          <p:nvPr/>
        </p:nvSpPr>
        <p:spPr bwMode="auto">
          <a:xfrm>
            <a:off x="5124450" y="4881563"/>
            <a:ext cx="409575" cy="5538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5534025" y="4881563"/>
            <a:ext cx="40957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5943600" y="4881562"/>
            <a:ext cx="409575" cy="541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6353175" y="4881563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49"/>
          <p:cNvSpPr>
            <a:spLocks noChangeArrowheads="1"/>
          </p:cNvSpPr>
          <p:nvPr/>
        </p:nvSpPr>
        <p:spPr bwMode="auto">
          <a:xfrm>
            <a:off x="6762750" y="4881563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 flipH="1">
            <a:off x="4876800" y="462200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4572000" y="4343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1" dirty="0"/>
              <a:t>front</a:t>
            </a:r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auto">
          <a:xfrm>
            <a:off x="7883525" y="4881563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0"/>
          <p:cNvSpPr>
            <a:spLocks noChangeArrowheads="1"/>
          </p:cNvSpPr>
          <p:nvPr/>
        </p:nvSpPr>
        <p:spPr bwMode="auto">
          <a:xfrm>
            <a:off x="8293100" y="4881563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61"/>
          <p:cNvSpPr txBox="1">
            <a:spLocks noChangeArrowheads="1"/>
          </p:cNvSpPr>
          <p:nvPr/>
        </p:nvSpPr>
        <p:spPr bwMode="auto">
          <a:xfrm>
            <a:off x="7172325" y="4884738"/>
            <a:ext cx="4699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sz="1800"/>
              <a:t>. . .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7053262" y="4881563"/>
            <a:ext cx="95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>
            <a:off x="7053262" y="5427663"/>
            <a:ext cx="95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203950" y="4343400"/>
            <a:ext cx="577850" cy="507207"/>
            <a:chOff x="6203950" y="4343400"/>
            <a:chExt cx="577850" cy="507207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6203950" y="4343400"/>
              <a:ext cx="577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i="1" dirty="0"/>
                <a:t>rear</a:t>
              </a:r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H="1">
              <a:off x="6508750" y="462200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102"/>
          <p:cNvGrpSpPr>
            <a:grpSpLocks/>
          </p:cNvGrpSpPr>
          <p:nvPr/>
        </p:nvGrpSpPr>
        <p:grpSpPr bwMode="auto">
          <a:xfrm>
            <a:off x="3886200" y="5413375"/>
            <a:ext cx="3194050" cy="377825"/>
            <a:chOff x="1392" y="2352"/>
            <a:chExt cx="2012" cy="238"/>
          </a:xfrm>
        </p:grpSpPr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1392" y="23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0</a:t>
              </a:r>
            </a:p>
          </p:txBody>
        </p:sp>
        <p:sp>
          <p:nvSpPr>
            <p:cNvPr id="32" name="Text Box 94"/>
            <p:cNvSpPr txBox="1">
              <a:spLocks noChangeArrowheads="1"/>
            </p:cNvSpPr>
            <p:nvPr/>
          </p:nvSpPr>
          <p:spPr bwMode="auto">
            <a:xfrm>
              <a:off x="1632" y="23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33" name="Text Box 95"/>
            <p:cNvSpPr txBox="1">
              <a:spLocks noChangeArrowheads="1"/>
            </p:cNvSpPr>
            <p:nvPr/>
          </p:nvSpPr>
          <p:spPr bwMode="auto">
            <a:xfrm>
              <a:off x="1924" y="235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2212" y="23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35" name="Text Box 97"/>
            <p:cNvSpPr txBox="1">
              <a:spLocks noChangeArrowheads="1"/>
            </p:cNvSpPr>
            <p:nvPr/>
          </p:nvSpPr>
          <p:spPr bwMode="auto">
            <a:xfrm>
              <a:off x="2452" y="235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36" name="Text Box 98"/>
            <p:cNvSpPr txBox="1">
              <a:spLocks noChangeArrowheads="1"/>
            </p:cNvSpPr>
            <p:nvPr/>
          </p:nvSpPr>
          <p:spPr bwMode="auto">
            <a:xfrm>
              <a:off x="2740" y="235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37" name="Text Box 99"/>
            <p:cNvSpPr txBox="1">
              <a:spLocks noChangeArrowheads="1"/>
            </p:cNvSpPr>
            <p:nvPr/>
          </p:nvSpPr>
          <p:spPr bwMode="auto">
            <a:xfrm>
              <a:off x="2928" y="235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38" name="Text Box 100"/>
            <p:cNvSpPr txBox="1">
              <a:spLocks noChangeArrowheads="1"/>
            </p:cNvSpPr>
            <p:nvPr/>
          </p:nvSpPr>
          <p:spPr bwMode="auto">
            <a:xfrm>
              <a:off x="3216" y="235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5534025" y="4885425"/>
            <a:ext cx="409575" cy="549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max</a:t>
            </a:r>
            <a:endParaRPr lang="en-US" sz="1400" dirty="0"/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5943600" y="4885423"/>
            <a:ext cx="409575" cy="549964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26735E-6 L -0.56093 -0.006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5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463 L -0.04479 3.3857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37 L -0.0434 -2.3126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219200" y="666335"/>
            <a:ext cx="7162800" cy="61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Principles and features of object orientation</a:t>
            </a:r>
            <a:endParaRPr lang="en-GB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Class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composition and definition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information hiding: public, protected and private 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Scope Resolution Operator 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Queue class example and time class example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Memory management (static, stack, and heap)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Garbage collection, constructor</a:t>
            </a: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, </a:t>
            </a: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destructor</a:t>
            </a:r>
            <a:endParaRPr lang="en-GB" dirty="0">
              <a:solidFill>
                <a:srgbClr val="0033CC"/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Inheritance</a:t>
            </a:r>
            <a:r>
              <a:rPr lang="en-GB" dirty="0" smtClean="0">
                <a:cs typeface="Times New Roman" pitchFamily="18" charset="0"/>
              </a:rPr>
              <a:t>, </a:t>
            </a: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hierarchy</a:t>
            </a:r>
            <a:r>
              <a:rPr lang="en-GB" dirty="0" smtClean="0">
                <a:cs typeface="Times New Roman" pitchFamily="18" charset="0"/>
              </a:rPr>
              <a:t>, and </a:t>
            </a:r>
            <a:r>
              <a:rPr lang="en-GB" dirty="0">
                <a:cs typeface="Times New Roman" pitchFamily="18" charset="0"/>
              </a:rPr>
              <a:t>multiple inheritance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Derived </a:t>
            </a:r>
            <a:r>
              <a:rPr lang="en-GB" dirty="0" err="1">
                <a:cs typeface="Times New Roman" pitchFamily="18" charset="0"/>
              </a:rPr>
              <a:t>PriQueue</a:t>
            </a:r>
            <a:r>
              <a:rPr lang="en-GB" dirty="0">
                <a:cs typeface="Times New Roman" pitchFamily="18" charset="0"/>
              </a:rPr>
              <a:t> class </a:t>
            </a:r>
            <a:r>
              <a:rPr lang="en-GB" dirty="0" smtClean="0">
                <a:cs typeface="Times New Roman" pitchFamily="18" charset="0"/>
              </a:rPr>
              <a:t>from a Queue class</a:t>
            </a:r>
            <a:endParaRPr lang="en-GB" dirty="0"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Polymorphism</a:t>
            </a:r>
            <a:endParaRPr lang="en-GB" dirty="0">
              <a:cs typeface="Times New Roman" pitchFamily="18" charset="0"/>
            </a:endParaRP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Publication and Personnel examples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Inheritance vs. Containment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File operations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Exception handling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Summary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54902" y="3103562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Inheritance Example (contd.)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500313" y="781050"/>
            <a:ext cx="6208712" cy="275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79425" indent="-479425" defTabSz="966788">
              <a:lnSpc>
                <a:spcPct val="6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insert( ) {</a:t>
            </a:r>
          </a:p>
          <a:p>
            <a:pPr marL="479425" indent="-479425" defTabSz="966788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x;</a:t>
            </a:r>
          </a:p>
          <a:p>
            <a:pPr marL="479425" indent="-479425" defTabSz="966788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PriQueue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myPQ1(50); </a:t>
            </a:r>
          </a:p>
          <a:p>
            <a:pPr marL="479425" indent="-479425" defTabSz="966788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myPQ1.enqueue(5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); 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// inherited</a:t>
            </a:r>
            <a:endParaRPr lang="en-US" dirty="0">
              <a:solidFill>
                <a:srgbClr val="00B0F0"/>
              </a:solidFill>
              <a:latin typeface="Arial" pitchFamily="34" charset="0"/>
              <a:cs typeface="Times New Roman" pitchFamily="18" charset="0"/>
            </a:endParaRPr>
          </a:p>
          <a:p>
            <a:pPr marL="479425" indent="-479425" defTabSz="966788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myPQ1.enqueue(7); 	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//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inherited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79425" indent="-479425" defTabSz="966788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x = myPQ1.getMax()</a:t>
            </a:r>
          </a:p>
          <a:p>
            <a:pPr marL="479425" indent="-479425" defTabSz="966788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cout &lt;&lt; "x = " &lt;&lt; x &lt;&lt;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endl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6199" y="1662115"/>
            <a:ext cx="2438401" cy="92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algn="ctr" defTabSz="966788">
              <a:lnSpc>
                <a:spcPct val="90000"/>
              </a:lnSpc>
            </a:pPr>
            <a:r>
              <a:rPr lang="en-US" sz="3000" dirty="0" smtClean="0">
                <a:latin typeface="Geneva" charset="0"/>
                <a:cs typeface="Times New Roman" pitchFamily="18" charset="0"/>
              </a:rPr>
              <a:t>Application 1 </a:t>
            </a:r>
            <a:r>
              <a:rPr lang="en-US" sz="3000" dirty="0">
                <a:latin typeface="Geneva" charset="0"/>
                <a:cs typeface="Times New Roman" pitchFamily="18" charset="0"/>
              </a:rPr>
              <a:t>of the class</a:t>
            </a:r>
            <a:r>
              <a:rPr lang="en-US" sz="3000" dirty="0" smtClean="0">
                <a:latin typeface="Geneva" charset="0"/>
                <a:cs typeface="Times New Roman" pitchFamily="18" charset="0"/>
              </a:rPr>
              <a:t>:</a:t>
            </a:r>
            <a:endParaRPr lang="en-US" sz="3000" dirty="0">
              <a:latin typeface="Geneva" charset="0"/>
              <a:cs typeface="Times New Roman" pitchFamily="18" charset="0"/>
            </a:endParaRPr>
          </a:p>
        </p:txBody>
      </p:sp>
      <p:grpSp>
        <p:nvGrpSpPr>
          <p:cNvPr id="215050" name="Group 10"/>
          <p:cNvGrpSpPr>
            <a:grpSpLocks/>
          </p:cNvGrpSpPr>
          <p:nvPr/>
        </p:nvGrpSpPr>
        <p:grpSpPr bwMode="auto">
          <a:xfrm>
            <a:off x="76200" y="3505201"/>
            <a:ext cx="8610600" cy="3460751"/>
            <a:chOff x="48" y="2208"/>
            <a:chExt cx="5424" cy="2180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48" y="2622"/>
              <a:ext cx="1536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6744" tIns="48372" rIns="96744" bIns="48372">
              <a:spAutoFit/>
            </a:bodyPr>
            <a:lstStyle/>
            <a:p>
              <a:pPr algn="ctr" defTabSz="966788">
                <a:lnSpc>
                  <a:spcPct val="80000"/>
                </a:lnSpc>
                <a:spcBef>
                  <a:spcPct val="50000"/>
                </a:spcBef>
              </a:pPr>
              <a:r>
                <a:rPr lang="en-US" sz="3000" dirty="0" smtClean="0">
                  <a:latin typeface="Geneva" charset="0"/>
                  <a:cs typeface="Times New Roman" pitchFamily="18" charset="0"/>
                </a:rPr>
                <a:t>Application 2 </a:t>
              </a:r>
              <a:r>
                <a:rPr lang="en-US" sz="3000" dirty="0">
                  <a:latin typeface="Geneva" charset="0"/>
                  <a:cs typeface="Times New Roman" pitchFamily="18" charset="0"/>
                </a:rPr>
                <a:t>of the class</a:t>
              </a:r>
              <a:r>
                <a:rPr lang="en-US" sz="3000" dirty="0" smtClean="0">
                  <a:latin typeface="Geneva" charset="0"/>
                  <a:cs typeface="Times New Roman" pitchFamily="18" charset="0"/>
                </a:rPr>
                <a:t>:</a:t>
              </a:r>
              <a:endParaRPr lang="en-US" sz="3000" dirty="0">
                <a:latin typeface="Geneva" charset="0"/>
                <a:cs typeface="Times New Roman" pitchFamily="18" charset="0"/>
              </a:endParaRPr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1561" y="2208"/>
              <a:ext cx="3911" cy="2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endParaRPr lang="en-US" sz="2500" dirty="0">
                <a:latin typeface="Arial" pitchFamily="34" charset="0"/>
                <a:cs typeface="Times New Roman" pitchFamily="18" charset="0"/>
              </a:endParaRP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PriQueue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 *myPQ2; </a:t>
              </a: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myPQ2 = new </a:t>
              </a: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PriQueue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(50);</a:t>
              </a: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myPQ2-&gt;enqueue(15</a:t>
              </a:r>
              <a:r>
                <a:rPr lang="en-US" sz="2500" dirty="0" smtClean="0">
                  <a:latin typeface="Arial" pitchFamily="34" charset="0"/>
                  <a:cs typeface="Times New Roman" pitchFamily="18" charset="0"/>
                </a:rPr>
                <a:t>);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	</a:t>
              </a:r>
              <a:r>
                <a:rPr lang="en-US" sz="2800" dirty="0">
                  <a:solidFill>
                    <a:srgbClr val="00B0F0"/>
                  </a:solidFill>
                  <a:latin typeface="Arial" pitchFamily="34" charset="0"/>
                  <a:cs typeface="Times New Roman" pitchFamily="18" charset="0"/>
                </a:rPr>
                <a:t>// inherited</a:t>
              </a:r>
              <a:endParaRPr lang="en-US" sz="2500" dirty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endParaRP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myPQ2-&gt;enqueue(17</a:t>
              </a:r>
              <a:r>
                <a:rPr lang="en-US" sz="2500" dirty="0" smtClean="0">
                  <a:latin typeface="Arial" pitchFamily="34" charset="0"/>
                  <a:cs typeface="Times New Roman" pitchFamily="18" charset="0"/>
                </a:rPr>
                <a:t>);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	</a:t>
              </a:r>
              <a:r>
                <a:rPr lang="en-US" sz="2800" dirty="0">
                  <a:solidFill>
                    <a:srgbClr val="00B0F0"/>
                  </a:solidFill>
                  <a:latin typeface="Arial" pitchFamily="34" charset="0"/>
                  <a:cs typeface="Times New Roman" pitchFamily="18" charset="0"/>
                </a:rPr>
                <a:t>// inherited</a:t>
              </a:r>
              <a:endParaRPr lang="en-US" sz="2500" dirty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endParaRP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x = myPQ2-&gt;</a:t>
              </a: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getMax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();</a:t>
              </a: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cout &lt;&lt; "x = " &lt;&lt; x &lt;&lt; </a:t>
              </a: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endl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;</a:t>
              </a: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delete myPQ2;  // or define destructor</a:t>
              </a:r>
            </a:p>
            <a:p>
              <a:pPr marL="479425" indent="-479425" defTabSz="966788">
                <a:lnSpc>
                  <a:spcPct val="5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38920" name="Line 9"/>
            <p:cNvSpPr>
              <a:spLocks noChangeShapeType="1"/>
            </p:cNvSpPr>
            <p:nvPr/>
          </p:nvSpPr>
          <p:spPr bwMode="auto">
            <a:xfrm>
              <a:off x="384" y="2304"/>
              <a:ext cx="50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6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65150" y="253645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Class Inheritance and Hierarchy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5150" y="961670"/>
            <a:ext cx="8305800" cy="12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/>
            <a:r>
              <a:rPr lang="en-US" sz="2500" dirty="0">
                <a:cs typeface="Times New Roman" pitchFamily="18" charset="0"/>
              </a:rPr>
              <a:t>Inheritance is </a:t>
            </a:r>
            <a:r>
              <a:rPr lang="en-US" sz="2500" dirty="0" smtClean="0">
                <a:cs typeface="Times New Roman" pitchFamily="18" charset="0"/>
              </a:rPr>
              <a:t>useful </a:t>
            </a:r>
            <a:r>
              <a:rPr lang="en-US" sz="2500" dirty="0">
                <a:cs typeface="Times New Roman" pitchFamily="18" charset="0"/>
              </a:rPr>
              <a:t>in associating many </a:t>
            </a:r>
            <a:r>
              <a:rPr lang="en-US" sz="2500" dirty="0" smtClean="0">
                <a:cs typeface="Times New Roman" pitchFamily="18" charset="0"/>
              </a:rPr>
              <a:t>classes, so that they can reuse the design and share the code.</a:t>
            </a:r>
          </a:p>
          <a:p>
            <a:pPr defTabSz="966788"/>
            <a:r>
              <a:rPr lang="en-US" sz="2500" dirty="0" smtClean="0">
                <a:cs typeface="Times New Roman" pitchFamily="18" charset="0"/>
              </a:rPr>
              <a:t>Consider the resource management of a library</a:t>
            </a:r>
            <a:endParaRPr lang="en-US" sz="2500" dirty="0">
              <a:cs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3934621" y="3232300"/>
            <a:ext cx="759040" cy="75904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054440" y="4280498"/>
            <a:ext cx="759040" cy="75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934621" y="4280498"/>
            <a:ext cx="759040" cy="75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925242" y="4280498"/>
            <a:ext cx="759040" cy="75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Straight Arrow Connector 58"/>
          <p:cNvCxnSpPr>
            <a:stCxn id="55" idx="2"/>
            <a:endCxn id="56" idx="7"/>
          </p:cNvCxnSpPr>
          <p:nvPr/>
        </p:nvCxnSpPr>
        <p:spPr bwMode="auto">
          <a:xfrm flipH="1">
            <a:off x="2702321" y="3611820"/>
            <a:ext cx="1232300" cy="7798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5" idx="4"/>
            <a:endCxn id="57" idx="0"/>
          </p:cNvCxnSpPr>
          <p:nvPr/>
        </p:nvCxnSpPr>
        <p:spPr bwMode="auto">
          <a:xfrm>
            <a:off x="4314141" y="3991340"/>
            <a:ext cx="0" cy="28915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55" idx="0"/>
          </p:cNvCxnSpPr>
          <p:nvPr/>
        </p:nvCxnSpPr>
        <p:spPr bwMode="auto">
          <a:xfrm>
            <a:off x="4314141" y="2906997"/>
            <a:ext cx="0" cy="32530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55" idx="6"/>
            <a:endCxn id="58" idx="1"/>
          </p:cNvCxnSpPr>
          <p:nvPr/>
        </p:nvCxnSpPr>
        <p:spPr bwMode="auto">
          <a:xfrm>
            <a:off x="4693661" y="3611820"/>
            <a:ext cx="1342740" cy="7798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4326599" y="2590773"/>
            <a:ext cx="1234536" cy="56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77736" y="3850236"/>
            <a:ext cx="1617763" cy="56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Furniture</a:t>
            </a:r>
            <a:endParaRPr lang="en-US" sz="2000" dirty="0"/>
          </a:p>
        </p:txBody>
      </p:sp>
      <p:sp>
        <p:nvSpPr>
          <p:cNvPr id="65" name="Oval 64"/>
          <p:cNvSpPr/>
          <p:nvPr/>
        </p:nvSpPr>
        <p:spPr bwMode="auto">
          <a:xfrm>
            <a:off x="1295400" y="5075683"/>
            <a:ext cx="759040" cy="75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2813480" y="5075683"/>
            <a:ext cx="759040" cy="75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Straight Arrow Connector 66"/>
          <p:cNvCxnSpPr>
            <a:stCxn id="56" idx="5"/>
            <a:endCxn id="66" idx="1"/>
          </p:cNvCxnSpPr>
          <p:nvPr/>
        </p:nvCxnSpPr>
        <p:spPr bwMode="auto">
          <a:xfrm>
            <a:off x="2702321" y="4928379"/>
            <a:ext cx="222319" cy="2584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56" idx="3"/>
            <a:endCxn id="65" idx="7"/>
          </p:cNvCxnSpPr>
          <p:nvPr/>
        </p:nvCxnSpPr>
        <p:spPr bwMode="auto">
          <a:xfrm flipH="1">
            <a:off x="1943281" y="4928379"/>
            <a:ext cx="222319" cy="2584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1308523" y="5831436"/>
            <a:ext cx="1072577" cy="56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Chair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37448" y="5831436"/>
            <a:ext cx="1067651" cy="56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5049" y="3756356"/>
            <a:ext cx="1921151" cy="56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Publication</a:t>
            </a:r>
            <a:endParaRPr lang="en-US" sz="2000" dirty="0"/>
          </a:p>
        </p:txBody>
      </p:sp>
      <p:sp>
        <p:nvSpPr>
          <p:cNvPr id="72" name="Oval 71"/>
          <p:cNvSpPr/>
          <p:nvPr/>
        </p:nvSpPr>
        <p:spPr bwMode="auto">
          <a:xfrm>
            <a:off x="6688706" y="5410065"/>
            <a:ext cx="759040" cy="75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3" name="Straight Arrow Connector 72"/>
          <p:cNvCxnSpPr>
            <a:stCxn id="58" idx="5"/>
            <a:endCxn id="72" idx="0"/>
          </p:cNvCxnSpPr>
          <p:nvPr/>
        </p:nvCxnSpPr>
        <p:spPr bwMode="auto">
          <a:xfrm>
            <a:off x="6573123" y="4928379"/>
            <a:ext cx="495104" cy="4816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3668532" y="4930913"/>
            <a:ext cx="1436868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Computing devices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64706" y="6136235"/>
            <a:ext cx="1054328" cy="56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Book</a:t>
            </a:r>
            <a:endParaRPr lang="en-US" sz="2000" dirty="0"/>
          </a:p>
        </p:txBody>
      </p:sp>
      <p:sp>
        <p:nvSpPr>
          <p:cNvPr id="77" name="Oval 76"/>
          <p:cNvSpPr/>
          <p:nvPr/>
        </p:nvSpPr>
        <p:spPr bwMode="auto">
          <a:xfrm>
            <a:off x="5164706" y="5410201"/>
            <a:ext cx="759040" cy="75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9" name="Straight Arrow Connector 78"/>
          <p:cNvCxnSpPr>
            <a:stCxn id="58" idx="3"/>
            <a:endCxn id="77" idx="0"/>
          </p:cNvCxnSpPr>
          <p:nvPr/>
        </p:nvCxnSpPr>
        <p:spPr bwMode="auto">
          <a:xfrm flipH="1">
            <a:off x="5544226" y="4928379"/>
            <a:ext cx="492174" cy="48182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6735625" y="613623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Report</a:t>
            </a:r>
            <a:endParaRPr lang="en-US" sz="20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96000" y="2514600"/>
            <a:ext cx="2774950" cy="990600"/>
          </a:xfrm>
          <a:prstGeom prst="wedgeRoundRectCallout">
            <a:avLst>
              <a:gd name="adj1" fmla="val -83741"/>
              <a:gd name="adj2" fmla="val -21416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 is the root class of all classes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6938084" y="4256897"/>
            <a:ext cx="477054" cy="5334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Class Inheritance and Hierarchy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5150" y="788988"/>
            <a:ext cx="8305800" cy="144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79425" indent="-479425" defTabSz="966788">
              <a:lnSpc>
                <a:spcPct val="120000"/>
              </a:lnSpc>
            </a:pPr>
            <a:r>
              <a:rPr lang="en-US" sz="2500" dirty="0" smtClean="0">
                <a:cs typeface="Times New Roman" pitchFamily="18" charset="0"/>
              </a:rPr>
              <a:t>Example</a:t>
            </a:r>
            <a:r>
              <a:rPr lang="en-US" sz="2500" dirty="0">
                <a:cs typeface="Times New Roman" pitchFamily="18" charset="0"/>
              </a:rPr>
              <a:t>: Many kinds of publications. </a:t>
            </a:r>
            <a:endParaRPr lang="en-US" sz="2500" dirty="0" smtClean="0">
              <a:cs typeface="Times New Roman" pitchFamily="18" charset="0"/>
            </a:endParaRPr>
          </a:p>
          <a:p>
            <a:pPr defTabSz="966788">
              <a:lnSpc>
                <a:spcPct val="120000"/>
              </a:lnSpc>
            </a:pPr>
            <a:r>
              <a:rPr lang="en-US" sz="2500" dirty="0" smtClean="0">
                <a:cs typeface="Times New Roman" pitchFamily="18" charset="0"/>
              </a:rPr>
              <a:t>Different </a:t>
            </a:r>
            <a:r>
              <a:rPr lang="en-US" sz="2500" dirty="0">
                <a:cs typeface="Times New Roman" pitchFamily="18" charset="0"/>
              </a:rPr>
              <a:t>independent classes? or better to organize them into a hierarchy of inherited classes.</a:t>
            </a:r>
            <a:r>
              <a:rPr lang="en-US" sz="2500" dirty="0"/>
              <a:t> </a:t>
            </a:r>
          </a:p>
        </p:txBody>
      </p:sp>
      <p:grpSp>
        <p:nvGrpSpPr>
          <p:cNvPr id="216120" name="Group 56"/>
          <p:cNvGrpSpPr>
            <a:grpSpLocks/>
          </p:cNvGrpSpPr>
          <p:nvPr/>
        </p:nvGrpSpPr>
        <p:grpSpPr bwMode="auto">
          <a:xfrm>
            <a:off x="152400" y="2362200"/>
            <a:ext cx="8750300" cy="4027488"/>
            <a:chOff x="96" y="1682"/>
            <a:chExt cx="5512" cy="2537"/>
          </a:xfrm>
        </p:grpSpPr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5045" y="3159"/>
              <a:ext cx="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endParaRPr lang="en-US" sz="1700"/>
            </a:p>
          </p:txBody>
        </p:sp>
        <p:grpSp>
          <p:nvGrpSpPr>
            <p:cNvPr id="39942" name="Group 5"/>
            <p:cNvGrpSpPr>
              <a:grpSpLocks/>
            </p:cNvGrpSpPr>
            <p:nvPr/>
          </p:nvGrpSpPr>
          <p:grpSpPr bwMode="auto">
            <a:xfrm>
              <a:off x="2273" y="1848"/>
              <a:ext cx="1231" cy="779"/>
              <a:chOff x="2273" y="1894"/>
              <a:chExt cx="1375" cy="779"/>
            </a:xfrm>
          </p:grpSpPr>
          <p:sp>
            <p:nvSpPr>
              <p:cNvPr id="39987" name="Rectangle 6"/>
              <p:cNvSpPr>
                <a:spLocks noChangeArrowheads="1"/>
              </p:cNvSpPr>
              <p:nvPr/>
            </p:nvSpPr>
            <p:spPr bwMode="auto">
              <a:xfrm>
                <a:off x="2273" y="1894"/>
                <a:ext cx="1375" cy="2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Rectangle 7"/>
              <p:cNvSpPr>
                <a:spLocks noChangeArrowheads="1"/>
              </p:cNvSpPr>
              <p:nvPr/>
            </p:nvSpPr>
            <p:spPr bwMode="auto">
              <a:xfrm>
                <a:off x="2273" y="2149"/>
                <a:ext cx="1375" cy="2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Rectangle 8"/>
              <p:cNvSpPr>
                <a:spLocks noChangeArrowheads="1"/>
              </p:cNvSpPr>
              <p:nvPr/>
            </p:nvSpPr>
            <p:spPr bwMode="auto">
              <a:xfrm>
                <a:off x="2273" y="2400"/>
                <a:ext cx="1375" cy="2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43" name="Group 9"/>
            <p:cNvGrpSpPr>
              <a:grpSpLocks/>
            </p:cNvGrpSpPr>
            <p:nvPr/>
          </p:nvGrpSpPr>
          <p:grpSpPr bwMode="auto">
            <a:xfrm>
              <a:off x="816" y="2964"/>
              <a:ext cx="1066" cy="516"/>
              <a:chOff x="1809" y="2882"/>
              <a:chExt cx="359" cy="340"/>
            </a:xfrm>
          </p:grpSpPr>
          <p:sp>
            <p:nvSpPr>
              <p:cNvPr id="39985" name="Rectangle 10"/>
              <p:cNvSpPr>
                <a:spLocks noChangeArrowheads="1"/>
              </p:cNvSpPr>
              <p:nvPr/>
            </p:nvSpPr>
            <p:spPr bwMode="auto">
              <a:xfrm>
                <a:off x="1809" y="2882"/>
                <a:ext cx="359" cy="17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6" name="Rectangle 11"/>
              <p:cNvSpPr>
                <a:spLocks noChangeArrowheads="1"/>
              </p:cNvSpPr>
              <p:nvPr/>
            </p:nvSpPr>
            <p:spPr bwMode="auto">
              <a:xfrm>
                <a:off x="1809" y="3050"/>
                <a:ext cx="359" cy="17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4" name="Rectangle 12"/>
            <p:cNvSpPr>
              <a:spLocks noChangeArrowheads="1"/>
            </p:cNvSpPr>
            <p:nvPr/>
          </p:nvSpPr>
          <p:spPr bwMode="auto">
            <a:xfrm>
              <a:off x="2342" y="2964"/>
              <a:ext cx="781" cy="2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13"/>
            <p:cNvSpPr>
              <a:spLocks noChangeArrowheads="1"/>
            </p:cNvSpPr>
            <p:nvPr/>
          </p:nvSpPr>
          <p:spPr bwMode="auto">
            <a:xfrm>
              <a:off x="2342" y="3218"/>
              <a:ext cx="781" cy="2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ectangle 14"/>
            <p:cNvSpPr>
              <a:spLocks noChangeArrowheads="1"/>
            </p:cNvSpPr>
            <p:nvPr/>
          </p:nvSpPr>
          <p:spPr bwMode="auto">
            <a:xfrm>
              <a:off x="2342" y="3473"/>
              <a:ext cx="781" cy="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Rectangle 15"/>
            <p:cNvSpPr>
              <a:spLocks noChangeArrowheads="1"/>
            </p:cNvSpPr>
            <p:nvPr/>
          </p:nvSpPr>
          <p:spPr bwMode="auto">
            <a:xfrm>
              <a:off x="3763" y="2964"/>
              <a:ext cx="781" cy="26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16"/>
            <p:cNvSpPr>
              <a:spLocks noChangeArrowheads="1"/>
            </p:cNvSpPr>
            <p:nvPr/>
          </p:nvSpPr>
          <p:spPr bwMode="auto">
            <a:xfrm>
              <a:off x="2592" y="1682"/>
              <a:ext cx="6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Publication</a:t>
              </a:r>
              <a:endParaRPr lang="en-US" sz="1900"/>
            </a:p>
          </p:txBody>
        </p:sp>
        <p:sp>
          <p:nvSpPr>
            <p:cNvPr id="39949" name="Rectangle 17"/>
            <p:cNvSpPr>
              <a:spLocks noChangeArrowheads="1"/>
            </p:cNvSpPr>
            <p:nvPr/>
          </p:nvSpPr>
          <p:spPr bwMode="auto">
            <a:xfrm>
              <a:off x="672" y="2786"/>
              <a:ext cx="61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Periodical</a:t>
              </a:r>
              <a:endParaRPr lang="en-US" sz="1900"/>
            </a:p>
          </p:txBody>
        </p:sp>
        <p:sp>
          <p:nvSpPr>
            <p:cNvPr id="39950" name="Rectangle 18"/>
            <p:cNvSpPr>
              <a:spLocks noChangeArrowheads="1"/>
            </p:cNvSpPr>
            <p:nvPr/>
          </p:nvSpPr>
          <p:spPr bwMode="auto">
            <a:xfrm>
              <a:off x="2316" y="2796"/>
              <a:ext cx="32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Book</a:t>
              </a:r>
              <a:endParaRPr lang="en-US" sz="1900"/>
            </a:p>
          </p:txBody>
        </p:sp>
        <p:sp>
          <p:nvSpPr>
            <p:cNvPr id="39951" name="Rectangle 19"/>
            <p:cNvSpPr>
              <a:spLocks noChangeArrowheads="1"/>
            </p:cNvSpPr>
            <p:nvPr/>
          </p:nvSpPr>
          <p:spPr bwMode="auto">
            <a:xfrm>
              <a:off x="4270" y="2748"/>
              <a:ext cx="41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Report</a:t>
              </a:r>
              <a:endParaRPr lang="en-US" sz="1900"/>
            </a:p>
          </p:txBody>
        </p:sp>
        <p:sp>
          <p:nvSpPr>
            <p:cNvPr id="39952" name="Rectangle 20"/>
            <p:cNvSpPr>
              <a:spLocks noChangeArrowheads="1"/>
            </p:cNvSpPr>
            <p:nvPr/>
          </p:nvSpPr>
          <p:spPr bwMode="auto">
            <a:xfrm>
              <a:off x="2496" y="1874"/>
              <a:ext cx="89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>
                  <a:solidFill>
                    <a:srgbClr val="000000"/>
                  </a:solidFill>
                </a:rPr>
                <a:t>CopiesPrinted( )</a:t>
              </a:r>
              <a:endParaRPr lang="en-US" sz="1700"/>
            </a:p>
          </p:txBody>
        </p:sp>
        <p:sp>
          <p:nvSpPr>
            <p:cNvPr id="39953" name="Rectangle 21"/>
            <p:cNvSpPr>
              <a:spLocks noChangeArrowheads="1"/>
            </p:cNvSpPr>
            <p:nvPr/>
          </p:nvSpPr>
          <p:spPr bwMode="auto">
            <a:xfrm>
              <a:off x="2639" y="2161"/>
              <a:ext cx="38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>
                  <a:solidFill>
                    <a:srgbClr val="000000"/>
                  </a:solidFill>
                </a:rPr>
                <a:t>Title( )</a:t>
              </a:r>
              <a:endParaRPr lang="en-US" sz="1700"/>
            </a:p>
          </p:txBody>
        </p:sp>
        <p:sp>
          <p:nvSpPr>
            <p:cNvPr id="39954" name="Rectangle 22"/>
            <p:cNvSpPr>
              <a:spLocks noChangeArrowheads="1"/>
            </p:cNvSpPr>
            <p:nvPr/>
          </p:nvSpPr>
          <p:spPr bwMode="auto">
            <a:xfrm>
              <a:off x="2448" y="2415"/>
              <a:ext cx="99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 b="1" i="1">
                  <a:solidFill>
                    <a:schemeClr val="accent2"/>
                  </a:solidFill>
                </a:rPr>
                <a:t>virtual</a:t>
              </a:r>
              <a:r>
                <a:rPr lang="en-US" sz="1700">
                  <a:solidFill>
                    <a:srgbClr val="000000"/>
                  </a:solidFill>
                </a:rPr>
                <a:t> Medium( )</a:t>
              </a:r>
              <a:endParaRPr lang="en-US" sz="1700"/>
            </a:p>
          </p:txBody>
        </p:sp>
        <p:sp>
          <p:nvSpPr>
            <p:cNvPr id="39955" name="Rectangle 23"/>
            <p:cNvSpPr>
              <a:spLocks noChangeArrowheads="1"/>
            </p:cNvSpPr>
            <p:nvPr/>
          </p:nvSpPr>
          <p:spPr bwMode="auto">
            <a:xfrm>
              <a:off x="864" y="2973"/>
              <a:ext cx="9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600">
                  <a:solidFill>
                    <a:srgbClr val="000000"/>
                  </a:solidFill>
                </a:rPr>
                <a:t>SubsriptionRate( )</a:t>
              </a:r>
              <a:endParaRPr lang="en-US" sz="1600"/>
            </a:p>
          </p:txBody>
        </p:sp>
        <p:sp>
          <p:nvSpPr>
            <p:cNvPr id="39956" name="Rectangle 24"/>
            <p:cNvSpPr>
              <a:spLocks noChangeArrowheads="1"/>
            </p:cNvSpPr>
            <p:nvPr/>
          </p:nvSpPr>
          <p:spPr bwMode="auto">
            <a:xfrm>
              <a:off x="1115" y="3239"/>
              <a:ext cx="3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>
                  <a:solidFill>
                    <a:srgbClr val="000000"/>
                  </a:solidFill>
                </a:rPr>
                <a:t>Date( )</a:t>
              </a:r>
              <a:endParaRPr lang="en-US" sz="1700"/>
            </a:p>
          </p:txBody>
        </p:sp>
        <p:sp>
          <p:nvSpPr>
            <p:cNvPr id="39957" name="Rectangle 25"/>
            <p:cNvSpPr>
              <a:spLocks noChangeArrowheads="1"/>
            </p:cNvSpPr>
            <p:nvPr/>
          </p:nvSpPr>
          <p:spPr bwMode="auto">
            <a:xfrm>
              <a:off x="2515" y="3022"/>
              <a:ext cx="4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>
                  <a:solidFill>
                    <a:srgbClr val="000000"/>
                  </a:solidFill>
                </a:rPr>
                <a:t>ISBN( )</a:t>
              </a:r>
              <a:endParaRPr lang="en-US" sz="1700"/>
            </a:p>
          </p:txBody>
        </p:sp>
        <p:sp>
          <p:nvSpPr>
            <p:cNvPr id="39958" name="Rectangle 26"/>
            <p:cNvSpPr>
              <a:spLocks noChangeArrowheads="1"/>
            </p:cNvSpPr>
            <p:nvPr/>
          </p:nvSpPr>
          <p:spPr bwMode="auto">
            <a:xfrm>
              <a:off x="2515" y="3239"/>
              <a:ext cx="5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>
                  <a:solidFill>
                    <a:srgbClr val="000000"/>
                  </a:solidFill>
                </a:rPr>
                <a:t>Author( )</a:t>
              </a:r>
              <a:endParaRPr lang="en-US" sz="1700"/>
            </a:p>
          </p:txBody>
        </p:sp>
        <p:sp>
          <p:nvSpPr>
            <p:cNvPr id="39959" name="Rectangle 27"/>
            <p:cNvSpPr>
              <a:spLocks noChangeArrowheads="1"/>
            </p:cNvSpPr>
            <p:nvPr/>
          </p:nvSpPr>
          <p:spPr bwMode="auto">
            <a:xfrm>
              <a:off x="2400" y="3494"/>
              <a:ext cx="6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>
                  <a:solidFill>
                    <a:srgbClr val="000000"/>
                  </a:solidFill>
                </a:rPr>
                <a:t>Publisher( )</a:t>
              </a:r>
              <a:endParaRPr lang="en-US" sz="1700"/>
            </a:p>
          </p:txBody>
        </p:sp>
        <p:sp>
          <p:nvSpPr>
            <p:cNvPr id="39960" name="Rectangle 28"/>
            <p:cNvSpPr>
              <a:spLocks noChangeArrowheads="1"/>
            </p:cNvSpPr>
            <p:nvPr/>
          </p:nvSpPr>
          <p:spPr bwMode="auto">
            <a:xfrm>
              <a:off x="3840" y="3022"/>
              <a:ext cx="6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600">
                  <a:solidFill>
                    <a:srgbClr val="000000"/>
                  </a:solidFill>
                </a:rPr>
                <a:t>Institution( )</a:t>
              </a:r>
              <a:endParaRPr lang="en-US" sz="1600"/>
            </a:p>
          </p:txBody>
        </p:sp>
        <p:sp>
          <p:nvSpPr>
            <p:cNvPr id="39961" name="Line 31"/>
            <p:cNvSpPr>
              <a:spLocks noChangeShapeType="1"/>
            </p:cNvSpPr>
            <p:nvPr/>
          </p:nvSpPr>
          <p:spPr bwMode="auto">
            <a:xfrm flipH="1" flipV="1">
              <a:off x="4464" y="3218"/>
              <a:ext cx="565" cy="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32"/>
            <p:cNvSpPr>
              <a:spLocks noChangeShapeType="1"/>
            </p:cNvSpPr>
            <p:nvPr/>
          </p:nvSpPr>
          <p:spPr bwMode="auto">
            <a:xfrm flipV="1">
              <a:off x="3302" y="3218"/>
              <a:ext cx="49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33"/>
            <p:cNvSpPr>
              <a:spLocks noChangeShapeType="1"/>
            </p:cNvSpPr>
            <p:nvPr/>
          </p:nvSpPr>
          <p:spPr bwMode="auto">
            <a:xfrm flipH="1" flipV="1">
              <a:off x="1879" y="3457"/>
              <a:ext cx="254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34"/>
            <p:cNvSpPr>
              <a:spLocks noChangeShapeType="1"/>
            </p:cNvSpPr>
            <p:nvPr/>
          </p:nvSpPr>
          <p:spPr bwMode="auto">
            <a:xfrm flipV="1">
              <a:off x="711" y="3508"/>
              <a:ext cx="254" cy="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35"/>
            <p:cNvSpPr>
              <a:spLocks noChangeShapeType="1"/>
            </p:cNvSpPr>
            <p:nvPr/>
          </p:nvSpPr>
          <p:spPr bwMode="auto">
            <a:xfrm flipV="1">
              <a:off x="1321" y="2645"/>
              <a:ext cx="965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36"/>
            <p:cNvSpPr>
              <a:spLocks noChangeShapeType="1"/>
            </p:cNvSpPr>
            <p:nvPr/>
          </p:nvSpPr>
          <p:spPr bwMode="auto">
            <a:xfrm flipV="1">
              <a:off x="2743" y="2645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7"/>
            <p:cNvSpPr>
              <a:spLocks noChangeShapeType="1"/>
            </p:cNvSpPr>
            <p:nvPr/>
          </p:nvSpPr>
          <p:spPr bwMode="auto">
            <a:xfrm flipH="1" flipV="1">
              <a:off x="3251" y="2645"/>
              <a:ext cx="914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Rectangle 38"/>
            <p:cNvSpPr>
              <a:spLocks noChangeArrowheads="1"/>
            </p:cNvSpPr>
            <p:nvPr/>
          </p:nvSpPr>
          <p:spPr bwMode="auto">
            <a:xfrm>
              <a:off x="432" y="3946"/>
              <a:ext cx="779" cy="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Rectangle 39"/>
            <p:cNvSpPr>
              <a:spLocks noChangeArrowheads="1"/>
            </p:cNvSpPr>
            <p:nvPr/>
          </p:nvSpPr>
          <p:spPr bwMode="auto">
            <a:xfrm>
              <a:off x="1781" y="3946"/>
              <a:ext cx="781" cy="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Rectangle 40"/>
            <p:cNvSpPr>
              <a:spLocks noChangeArrowheads="1"/>
            </p:cNvSpPr>
            <p:nvPr/>
          </p:nvSpPr>
          <p:spPr bwMode="auto">
            <a:xfrm>
              <a:off x="2913" y="3946"/>
              <a:ext cx="781" cy="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Rectangle 41"/>
            <p:cNvSpPr>
              <a:spLocks noChangeArrowheads="1"/>
            </p:cNvSpPr>
            <p:nvPr/>
          </p:nvSpPr>
          <p:spPr bwMode="auto">
            <a:xfrm>
              <a:off x="3763" y="3946"/>
              <a:ext cx="797" cy="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Rectangle 42"/>
            <p:cNvSpPr>
              <a:spLocks noChangeArrowheads="1"/>
            </p:cNvSpPr>
            <p:nvPr/>
          </p:nvSpPr>
          <p:spPr bwMode="auto">
            <a:xfrm>
              <a:off x="96" y="3698"/>
              <a:ext cx="64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newspaper</a:t>
              </a:r>
              <a:endParaRPr lang="en-US" sz="1900"/>
            </a:p>
          </p:txBody>
        </p:sp>
        <p:sp>
          <p:nvSpPr>
            <p:cNvPr id="39973" name="Rectangle 43"/>
            <p:cNvSpPr>
              <a:spLocks noChangeArrowheads="1"/>
            </p:cNvSpPr>
            <p:nvPr/>
          </p:nvSpPr>
          <p:spPr bwMode="auto">
            <a:xfrm>
              <a:off x="1440" y="3794"/>
              <a:ext cx="58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magazine</a:t>
              </a:r>
              <a:endParaRPr lang="en-US" sz="1900"/>
            </a:p>
          </p:txBody>
        </p:sp>
        <p:sp>
          <p:nvSpPr>
            <p:cNvPr id="39974" name="Rectangle 44"/>
            <p:cNvSpPr>
              <a:spLocks noChangeArrowheads="1"/>
            </p:cNvSpPr>
            <p:nvPr/>
          </p:nvSpPr>
          <p:spPr bwMode="auto">
            <a:xfrm>
              <a:off x="2832" y="3794"/>
              <a:ext cx="3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Thesis</a:t>
              </a:r>
              <a:endParaRPr lang="en-US" sz="1900"/>
            </a:p>
          </p:txBody>
        </p:sp>
        <p:sp>
          <p:nvSpPr>
            <p:cNvPr id="39975" name="Rectangle 45"/>
            <p:cNvSpPr>
              <a:spLocks noChangeArrowheads="1"/>
            </p:cNvSpPr>
            <p:nvPr/>
          </p:nvSpPr>
          <p:spPr bwMode="auto">
            <a:xfrm>
              <a:off x="4992" y="3516"/>
              <a:ext cx="61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FtpReport</a:t>
              </a:r>
              <a:endParaRPr lang="en-US" sz="1900"/>
            </a:p>
          </p:txBody>
        </p:sp>
        <p:sp>
          <p:nvSpPr>
            <p:cNvPr id="39976" name="Rectangle 46"/>
            <p:cNvSpPr>
              <a:spLocks noChangeArrowheads="1"/>
            </p:cNvSpPr>
            <p:nvPr/>
          </p:nvSpPr>
          <p:spPr bwMode="auto">
            <a:xfrm>
              <a:off x="716" y="4004"/>
              <a:ext cx="3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700">
                  <a:solidFill>
                    <a:srgbClr val="000000"/>
                  </a:solidFill>
                </a:rPr>
                <a:t>City( )</a:t>
              </a:r>
              <a:endParaRPr lang="en-US" sz="1700"/>
            </a:p>
          </p:txBody>
        </p:sp>
        <p:sp>
          <p:nvSpPr>
            <p:cNvPr id="39977" name="Rectangle 47"/>
            <p:cNvSpPr>
              <a:spLocks noChangeArrowheads="1"/>
            </p:cNvSpPr>
            <p:nvPr/>
          </p:nvSpPr>
          <p:spPr bwMode="auto">
            <a:xfrm>
              <a:off x="1824" y="4004"/>
              <a:ext cx="65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600">
                  <a:solidFill>
                    <a:srgbClr val="000000"/>
                  </a:solidFill>
                </a:rPr>
                <a:t>Frequency( )</a:t>
              </a:r>
              <a:endParaRPr lang="en-US" sz="1600"/>
            </a:p>
          </p:txBody>
        </p:sp>
        <p:sp>
          <p:nvSpPr>
            <p:cNvPr id="39978" name="Rectangle 48"/>
            <p:cNvSpPr>
              <a:spLocks noChangeArrowheads="1"/>
            </p:cNvSpPr>
            <p:nvPr/>
          </p:nvSpPr>
          <p:spPr bwMode="auto">
            <a:xfrm>
              <a:off x="2928" y="4004"/>
              <a:ext cx="6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600">
                  <a:solidFill>
                    <a:srgbClr val="000000"/>
                  </a:solidFill>
                </a:rPr>
                <a:t>Supervisor( )</a:t>
              </a:r>
              <a:endParaRPr lang="en-US" sz="1600"/>
            </a:p>
          </p:txBody>
        </p:sp>
        <p:sp>
          <p:nvSpPr>
            <p:cNvPr id="39979" name="Rectangle 49"/>
            <p:cNvSpPr>
              <a:spLocks noChangeArrowheads="1"/>
            </p:cNvSpPr>
            <p:nvPr/>
          </p:nvSpPr>
          <p:spPr bwMode="auto">
            <a:xfrm>
              <a:off x="3802" y="4004"/>
              <a:ext cx="7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600">
                  <a:solidFill>
                    <a:srgbClr val="000000"/>
                  </a:solidFill>
                </a:rPr>
                <a:t>TR-number( )</a:t>
              </a:r>
              <a:endParaRPr lang="en-US" sz="1600"/>
            </a:p>
          </p:txBody>
        </p:sp>
        <p:sp>
          <p:nvSpPr>
            <p:cNvPr id="39980" name="Rectangle 50"/>
            <p:cNvSpPr>
              <a:spLocks noChangeArrowheads="1"/>
            </p:cNvSpPr>
            <p:nvPr/>
          </p:nvSpPr>
          <p:spPr bwMode="auto">
            <a:xfrm>
              <a:off x="4673" y="3958"/>
              <a:ext cx="768" cy="261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Rectangle 51"/>
            <p:cNvSpPr>
              <a:spLocks noChangeArrowheads="1"/>
            </p:cNvSpPr>
            <p:nvPr/>
          </p:nvSpPr>
          <p:spPr bwMode="auto">
            <a:xfrm>
              <a:off x="4673" y="3711"/>
              <a:ext cx="768" cy="2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Rectangle 52"/>
            <p:cNvSpPr>
              <a:spLocks noChangeArrowheads="1"/>
            </p:cNvSpPr>
            <p:nvPr/>
          </p:nvSpPr>
          <p:spPr bwMode="auto">
            <a:xfrm>
              <a:off x="4767" y="3761"/>
              <a:ext cx="58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66788"/>
              <a:r>
                <a:rPr lang="en-US" sz="1700">
                  <a:solidFill>
                    <a:srgbClr val="000000"/>
                  </a:solidFill>
                </a:rPr>
                <a:t>Site( )</a:t>
              </a:r>
            </a:p>
            <a:p>
              <a:pPr algn="ctr" defTabSz="966788">
                <a:lnSpc>
                  <a:spcPct val="160000"/>
                </a:lnSpc>
              </a:pPr>
              <a:r>
                <a:rPr lang="en-US" sz="1700">
                  <a:solidFill>
                    <a:srgbClr val="000000"/>
                  </a:solidFill>
                </a:rPr>
                <a:t>Medium( )</a:t>
              </a:r>
            </a:p>
          </p:txBody>
        </p:sp>
        <p:sp>
          <p:nvSpPr>
            <p:cNvPr id="39983" name="Line 53"/>
            <p:cNvSpPr>
              <a:spLocks noChangeShapeType="1"/>
            </p:cNvSpPr>
            <p:nvPr/>
          </p:nvSpPr>
          <p:spPr bwMode="auto">
            <a:xfrm flipV="1">
              <a:off x="4128" y="321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Rectangle 54"/>
            <p:cNvSpPr>
              <a:spLocks noChangeArrowheads="1"/>
            </p:cNvSpPr>
            <p:nvPr/>
          </p:nvSpPr>
          <p:spPr bwMode="auto">
            <a:xfrm>
              <a:off x="3600" y="3746"/>
              <a:ext cx="59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</a:rPr>
                <a:t>Technical</a:t>
              </a:r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19709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Class Inheritance and Hierarchy (contd.)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8600" y="1084263"/>
            <a:ext cx="8399463" cy="520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479425" indent="-479425" algn="just" defTabSz="966788">
              <a:buFont typeface="Wingdings" panose="05000000000000000000" pitchFamily="2" charset="2"/>
              <a:buChar char="§"/>
            </a:pPr>
            <a:r>
              <a:rPr lang="en-US" sz="3000" dirty="0">
                <a:cs typeface="Times New Roman" pitchFamily="18" charset="0"/>
              </a:rPr>
              <a:t>We </a:t>
            </a:r>
            <a:r>
              <a:rPr lang="en-US" sz="3000" dirty="0" smtClean="0">
                <a:cs typeface="Times New Roman" pitchFamily="18" charset="0"/>
              </a:rPr>
              <a:t>can put </a:t>
            </a:r>
            <a:r>
              <a:rPr lang="en-US" sz="3000" dirty="0">
                <a:cs typeface="Times New Roman" pitchFamily="18" charset="0"/>
              </a:rPr>
              <a:t>a particular member at </a:t>
            </a:r>
            <a:r>
              <a:rPr lang="en-US" sz="3000" dirty="0" smtClean="0">
                <a:cs typeface="Times New Roman" pitchFamily="18" charset="0"/>
              </a:rPr>
              <a:t>a different </a:t>
            </a:r>
            <a:r>
              <a:rPr lang="en-US" sz="3000" dirty="0">
                <a:cs typeface="Times New Roman" pitchFamily="18" charset="0"/>
              </a:rPr>
              <a:t>layer of the </a:t>
            </a:r>
            <a:r>
              <a:rPr lang="en-US" sz="3000" dirty="0" smtClean="0">
                <a:cs typeface="Times New Roman" pitchFamily="18" charset="0"/>
              </a:rPr>
              <a:t>hierarchy</a:t>
            </a:r>
            <a:r>
              <a:rPr lang="en-US" sz="3000" dirty="0">
                <a:cs typeface="Times New Roman" pitchFamily="18" charset="0"/>
              </a:rPr>
              <a:t>.</a:t>
            </a:r>
          </a:p>
          <a:p>
            <a:pPr marL="479425" indent="-479425" algn="just" defTabSz="966788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cs typeface="Times New Roman" pitchFamily="18" charset="0"/>
              </a:rPr>
              <a:t>Principle: as high as possible if shared. E.g., features that all publications have should be in the root. </a:t>
            </a:r>
          </a:p>
          <a:p>
            <a:pPr marL="479425" indent="-479425" algn="just" defTabSz="966788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cs typeface="Times New Roman" pitchFamily="18" charset="0"/>
              </a:rPr>
              <a:t>Override/Redefine: </a:t>
            </a:r>
            <a:r>
              <a:rPr lang="en-US" sz="3000" dirty="0">
                <a:cs typeface="Times New Roman" pitchFamily="18" charset="0"/>
              </a:rPr>
              <a:t>subclass can redefine a field or an operation (a function)</a:t>
            </a:r>
          </a:p>
          <a:p>
            <a:pPr marL="936625" lvl="1" indent="-479425" algn="just" defTabSz="966788"/>
            <a:r>
              <a:rPr lang="en-US" sz="3000" dirty="0">
                <a:cs typeface="Times New Roman" pitchFamily="18" charset="0"/>
              </a:rPr>
              <a:t>•	</a:t>
            </a:r>
            <a:r>
              <a:rPr lang="en-US" sz="3000" i="1" dirty="0" err="1">
                <a:cs typeface="Times New Roman" pitchFamily="18" charset="0"/>
              </a:rPr>
              <a:t>Publication.Medium</a:t>
            </a:r>
            <a:r>
              <a:rPr lang="en-US" sz="3000" dirty="0">
                <a:cs typeface="Times New Roman" pitchFamily="18" charset="0"/>
              </a:rPr>
              <a:t> can be initialized to "</a:t>
            </a:r>
            <a:r>
              <a:rPr lang="en-US" sz="3000" dirty="0" smtClean="0">
                <a:cs typeface="Times New Roman" pitchFamily="18" charset="0"/>
              </a:rPr>
              <a:t>paper</a:t>
            </a:r>
            <a:r>
              <a:rPr lang="en-US" sz="3200" dirty="0" smtClean="0"/>
              <a:t>"</a:t>
            </a:r>
            <a:r>
              <a:rPr lang="en-US" sz="3000" dirty="0" smtClean="0">
                <a:cs typeface="Times New Roman" pitchFamily="18" charset="0"/>
              </a:rPr>
              <a:t>, </a:t>
            </a:r>
            <a:r>
              <a:rPr lang="en-US" sz="3000" dirty="0">
                <a:cs typeface="Times New Roman" pitchFamily="18" charset="0"/>
              </a:rPr>
              <a:t>but r</a:t>
            </a:r>
            <a:r>
              <a:rPr lang="en-US" sz="3000" dirty="0" smtClean="0">
                <a:cs typeface="Times New Roman" pitchFamily="18" charset="0"/>
              </a:rPr>
              <a:t>edefined </a:t>
            </a:r>
            <a:r>
              <a:rPr lang="en-US" sz="3000" dirty="0">
                <a:cs typeface="Times New Roman" pitchFamily="18" charset="0"/>
              </a:rPr>
              <a:t>later -- </a:t>
            </a:r>
            <a:r>
              <a:rPr lang="en-US" sz="3000" i="1" dirty="0">
                <a:solidFill>
                  <a:schemeClr val="accent2"/>
                </a:solidFill>
                <a:cs typeface="Times New Roman" pitchFamily="18" charset="0"/>
              </a:rPr>
              <a:t>virtual</a:t>
            </a:r>
          </a:p>
          <a:p>
            <a:pPr marL="936625" lvl="1" indent="-479425" defTabSz="966788"/>
            <a:r>
              <a:rPr lang="en-US" sz="3000" dirty="0">
                <a:cs typeface="Times New Roman" pitchFamily="18" charset="0"/>
              </a:rPr>
              <a:t>•	</a:t>
            </a:r>
            <a:r>
              <a:rPr lang="en-US" sz="3000" i="1" dirty="0" err="1">
                <a:cs typeface="Times New Roman" pitchFamily="18" charset="0"/>
              </a:rPr>
              <a:t>FtpReport.Medium</a:t>
            </a:r>
            <a:r>
              <a:rPr lang="en-US" sz="3000" dirty="0">
                <a:cs typeface="Times New Roman" pitchFamily="18" charset="0"/>
              </a:rPr>
              <a:t> can be initialized to "disk".</a:t>
            </a:r>
            <a:r>
              <a:rPr lang="en-US" sz="3000" dirty="0"/>
              <a:t>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008938" y="5014913"/>
            <a:ext cx="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776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  <a:cs typeface="Times New Roman" pitchFamily="18" charset="0"/>
              </a:rPr>
              <a:t>Multiple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class can inherit members from more than one class;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semantics of multiple inheritances is complex and error prone. It must be used with caution.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Cases</a:t>
            </a:r>
          </a:p>
          <a:p>
            <a:pPr lvl="1"/>
            <a:r>
              <a:rPr lang="en-US" dirty="0" smtClean="0"/>
              <a:t>If the parent classes do not overlap in their members: Easy</a:t>
            </a:r>
          </a:p>
          <a:p>
            <a:pPr lvl="1"/>
            <a:r>
              <a:rPr lang="en-US" dirty="0" smtClean="0"/>
              <a:t>If they do overlap: The parent classes must be </a:t>
            </a:r>
            <a:r>
              <a:rPr lang="en-US" smtClean="0"/>
              <a:t>declared and </a:t>
            </a:r>
            <a:r>
              <a:rPr lang="en-US" dirty="0" smtClean="0"/>
              <a:t>inherited as virtual classes</a:t>
            </a:r>
          </a:p>
        </p:txBody>
      </p:sp>
    </p:spTree>
    <p:extLst>
      <p:ext uri="{BB962C8B-B14F-4D97-AF65-F5344CB8AC3E}">
        <p14:creationId xmlns:p14="http://schemas.microsoft.com/office/powerpoint/2010/main" val="9008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Multiple Inheritance with Overlapping Classes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2803525" y="1565275"/>
            <a:ext cx="2073275" cy="1200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name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id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birthday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*pContact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virtual display()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4899025" y="3225800"/>
            <a:ext cx="1654175" cy="87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department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salary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rank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5867400" y="4648200"/>
            <a:ext cx="1219200" cy="546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research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4572000" y="4643438"/>
            <a:ext cx="10922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portfolio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1371600" y="3311525"/>
            <a:ext cx="1235075" cy="873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*pCourse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GPA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2754313" y="12636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Personnel</a:t>
            </a: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5554663" y="28956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Employee</a:t>
            </a: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1079500" y="3016250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Student</a:t>
            </a:r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5972175" y="522605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Faculty</a:t>
            </a:r>
          </a:p>
        </p:txBody>
      </p:sp>
      <p:sp>
        <p:nvSpPr>
          <p:cNvPr id="43020" name="Text Box 14"/>
          <p:cNvSpPr txBox="1">
            <a:spLocks noChangeArrowheads="1"/>
          </p:cNvSpPr>
          <p:nvPr/>
        </p:nvSpPr>
        <p:spPr bwMode="auto">
          <a:xfrm>
            <a:off x="4689475" y="514985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Staff</a:t>
            </a:r>
          </a:p>
        </p:txBody>
      </p:sp>
      <p:cxnSp>
        <p:nvCxnSpPr>
          <p:cNvPr id="43021" name="AutoShape 15"/>
          <p:cNvCxnSpPr>
            <a:cxnSpLocks noChangeShapeType="1"/>
            <a:stCxn id="43011" idx="2"/>
            <a:endCxn id="43012" idx="0"/>
          </p:cNvCxnSpPr>
          <p:nvPr/>
        </p:nvCxnSpPr>
        <p:spPr bwMode="auto">
          <a:xfrm>
            <a:off x="3840163" y="2774950"/>
            <a:ext cx="188595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6"/>
          <p:cNvCxnSpPr>
            <a:cxnSpLocks noChangeShapeType="1"/>
            <a:stCxn id="43011" idx="2"/>
            <a:endCxn id="43015" idx="0"/>
          </p:cNvCxnSpPr>
          <p:nvPr/>
        </p:nvCxnSpPr>
        <p:spPr bwMode="auto">
          <a:xfrm flipH="1">
            <a:off x="1989138" y="2774950"/>
            <a:ext cx="18510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7"/>
          <p:cNvCxnSpPr>
            <a:cxnSpLocks noChangeShapeType="1"/>
            <a:stCxn id="43012" idx="2"/>
            <a:endCxn id="43013" idx="0"/>
          </p:cNvCxnSpPr>
          <p:nvPr/>
        </p:nvCxnSpPr>
        <p:spPr bwMode="auto">
          <a:xfrm>
            <a:off x="5726113" y="4108450"/>
            <a:ext cx="750887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4" name="AutoShape 18"/>
          <p:cNvCxnSpPr>
            <a:cxnSpLocks noChangeShapeType="1"/>
            <a:stCxn id="43012" idx="2"/>
            <a:endCxn id="43014" idx="0"/>
          </p:cNvCxnSpPr>
          <p:nvPr/>
        </p:nvCxnSpPr>
        <p:spPr bwMode="auto">
          <a:xfrm flipH="1">
            <a:off x="5118100" y="4108450"/>
            <a:ext cx="608013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5" name="Rectangle 19"/>
          <p:cNvSpPr>
            <a:spLocks noChangeArrowheads="1"/>
          </p:cNvSpPr>
          <p:nvPr/>
        </p:nvSpPr>
        <p:spPr bwMode="auto">
          <a:xfrm>
            <a:off x="642938" y="1589088"/>
            <a:ext cx="1090612" cy="871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address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phone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email</a:t>
            </a: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533400" y="1192213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Contact</a:t>
            </a:r>
          </a:p>
        </p:txBody>
      </p:sp>
      <p:sp>
        <p:nvSpPr>
          <p:cNvPr id="43027" name="Freeform 21"/>
          <p:cNvSpPr>
            <a:spLocks/>
          </p:cNvSpPr>
          <p:nvPr/>
        </p:nvSpPr>
        <p:spPr bwMode="auto">
          <a:xfrm flipH="1">
            <a:off x="1733550" y="1784350"/>
            <a:ext cx="1506538" cy="579438"/>
          </a:xfrm>
          <a:custGeom>
            <a:avLst/>
            <a:gdLst>
              <a:gd name="T0" fmla="*/ 0 w 1008"/>
              <a:gd name="T1" fmla="*/ 579438 h 336"/>
              <a:gd name="T2" fmla="*/ 932619 w 1008"/>
              <a:gd name="T3" fmla="*/ 579438 h 336"/>
              <a:gd name="T4" fmla="*/ 932619 w 1008"/>
              <a:gd name="T5" fmla="*/ 0 h 336"/>
              <a:gd name="T6" fmla="*/ 1506538 w 100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336">
                <a:moveTo>
                  <a:pt x="0" y="336"/>
                </a:moveTo>
                <a:lnTo>
                  <a:pt x="624" y="336"/>
                </a:lnTo>
                <a:lnTo>
                  <a:pt x="624" y="0"/>
                </a:lnTo>
                <a:lnTo>
                  <a:pt x="100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Text Box 22"/>
          <p:cNvSpPr txBox="1">
            <a:spLocks noChangeArrowheads="1"/>
          </p:cNvSpPr>
          <p:nvPr/>
        </p:nvSpPr>
        <p:spPr bwMode="auto">
          <a:xfrm rot="-5400000">
            <a:off x="7423150" y="3352800"/>
            <a:ext cx="1584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i="1">
                <a:latin typeface="Courier New" pitchFamily="49" charset="0"/>
              </a:rPr>
              <a:t>multiple</a:t>
            </a:r>
          </a:p>
          <a:p>
            <a:pPr algn="ctr" eaLnBrk="1" hangingPunct="1"/>
            <a:r>
              <a:rPr lang="en-US" sz="1600" i="1">
                <a:latin typeface="Courier New" pitchFamily="49" charset="0"/>
              </a:rPr>
              <a:t>inheritance</a:t>
            </a:r>
          </a:p>
        </p:txBody>
      </p:sp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5640388" y="1589088"/>
            <a:ext cx="1309687" cy="871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40000"/>
              </a:lnSpc>
            </a:pPr>
            <a:r>
              <a:rPr lang="en-US" sz="1600">
                <a:latin typeface="Courier New" pitchFamily="49" charset="0"/>
              </a:rPr>
              <a:t>*pNode</a:t>
            </a:r>
          </a:p>
          <a:p>
            <a:pPr algn="ctr" eaLnBrk="1" hangingPunct="1">
              <a:lnSpc>
                <a:spcPct val="140000"/>
              </a:lnSpc>
            </a:pPr>
            <a:r>
              <a:rPr lang="en-US" sz="1600">
                <a:latin typeface="Courier New" pitchFamily="49" charset="0"/>
              </a:rPr>
              <a:t>*pNext</a:t>
            </a:r>
          </a:p>
        </p:txBody>
      </p:sp>
      <p:sp>
        <p:nvSpPr>
          <p:cNvPr id="43030" name="Freeform 24"/>
          <p:cNvSpPr>
            <a:spLocks/>
          </p:cNvSpPr>
          <p:nvPr/>
        </p:nvSpPr>
        <p:spPr bwMode="auto">
          <a:xfrm flipH="1">
            <a:off x="4876800" y="1674813"/>
            <a:ext cx="982663" cy="217487"/>
          </a:xfrm>
          <a:custGeom>
            <a:avLst/>
            <a:gdLst>
              <a:gd name="T0" fmla="*/ 0 w 1008"/>
              <a:gd name="T1" fmla="*/ 217487 h 336"/>
              <a:gd name="T2" fmla="*/ 608315 w 1008"/>
              <a:gd name="T3" fmla="*/ 217487 h 336"/>
              <a:gd name="T4" fmla="*/ 608315 w 1008"/>
              <a:gd name="T5" fmla="*/ 0 h 336"/>
              <a:gd name="T6" fmla="*/ 982663 w 100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336">
                <a:moveTo>
                  <a:pt x="0" y="336"/>
                </a:moveTo>
                <a:lnTo>
                  <a:pt x="624" y="336"/>
                </a:lnTo>
                <a:lnTo>
                  <a:pt x="624" y="0"/>
                </a:lnTo>
                <a:lnTo>
                  <a:pt x="100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5422900" y="1192213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PersonnelNode</a:t>
            </a:r>
          </a:p>
        </p:txBody>
      </p:sp>
      <p:sp>
        <p:nvSpPr>
          <p:cNvPr id="43032" name="Line 26"/>
          <p:cNvSpPr>
            <a:spLocks noChangeShapeType="1"/>
          </p:cNvSpPr>
          <p:nvPr/>
        </p:nvSpPr>
        <p:spPr bwMode="auto">
          <a:xfrm>
            <a:off x="1296988" y="6172200"/>
            <a:ext cx="26281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27"/>
          <p:cNvSpPr>
            <a:spLocks noChangeShapeType="1"/>
          </p:cNvSpPr>
          <p:nvPr/>
        </p:nvSpPr>
        <p:spPr bwMode="auto">
          <a:xfrm>
            <a:off x="5008563" y="6172200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Text Box 28"/>
          <p:cNvSpPr txBox="1">
            <a:spLocks noChangeArrowheads="1"/>
          </p:cNvSpPr>
          <p:nvPr/>
        </p:nvSpPr>
        <p:spPr bwMode="auto">
          <a:xfrm>
            <a:off x="1219200" y="5843588"/>
            <a:ext cx="28432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dirty="0">
                <a:latin typeface="Courier New" pitchFamily="49" charset="0"/>
              </a:rPr>
              <a:t>inheritance relation</a:t>
            </a:r>
          </a:p>
        </p:txBody>
      </p:sp>
      <p:sp>
        <p:nvSpPr>
          <p:cNvPr id="43035" name="Text Box 29"/>
          <p:cNvSpPr txBox="1">
            <a:spLocks noChangeArrowheads="1"/>
          </p:cNvSpPr>
          <p:nvPr/>
        </p:nvSpPr>
        <p:spPr bwMode="auto">
          <a:xfrm>
            <a:off x="5087938" y="5867400"/>
            <a:ext cx="2630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>
                <a:latin typeface="Courier New" pitchFamily="49" charset="0"/>
              </a:rPr>
              <a:t>containment relation</a:t>
            </a:r>
          </a:p>
        </p:txBody>
      </p:sp>
      <p:sp>
        <p:nvSpPr>
          <p:cNvPr id="43036" name="Rectangle 30"/>
          <p:cNvSpPr>
            <a:spLocks noChangeArrowheads="1"/>
          </p:cNvSpPr>
          <p:nvPr/>
        </p:nvSpPr>
        <p:spPr bwMode="auto">
          <a:xfrm>
            <a:off x="7300913" y="4643438"/>
            <a:ext cx="1309687" cy="546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hours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37" name="Text Box 31"/>
          <p:cNvSpPr txBox="1">
            <a:spLocks noChangeArrowheads="1"/>
          </p:cNvSpPr>
          <p:nvPr/>
        </p:nvSpPr>
        <p:spPr bwMode="auto">
          <a:xfrm>
            <a:off x="7254875" y="5226050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Consultant</a:t>
            </a:r>
          </a:p>
        </p:txBody>
      </p:sp>
      <p:cxnSp>
        <p:nvCxnSpPr>
          <p:cNvPr id="43038" name="AutoShape 32"/>
          <p:cNvCxnSpPr>
            <a:cxnSpLocks noChangeShapeType="1"/>
            <a:stCxn id="43012" idx="2"/>
            <a:endCxn id="43036" idx="0"/>
          </p:cNvCxnSpPr>
          <p:nvPr/>
        </p:nvCxnSpPr>
        <p:spPr bwMode="auto">
          <a:xfrm>
            <a:off x="5726113" y="4108450"/>
            <a:ext cx="2230437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9" name="Rectangle 33"/>
          <p:cNvSpPr>
            <a:spLocks noChangeArrowheads="1"/>
          </p:cNvSpPr>
          <p:nvPr/>
        </p:nvSpPr>
        <p:spPr bwMode="auto">
          <a:xfrm>
            <a:off x="7300913" y="1589088"/>
            <a:ext cx="1309687" cy="871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division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wage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40" name="Text Box 34"/>
          <p:cNvSpPr txBox="1">
            <a:spLocks noChangeArrowheads="1"/>
          </p:cNvSpPr>
          <p:nvPr/>
        </p:nvSpPr>
        <p:spPr bwMode="auto">
          <a:xfrm>
            <a:off x="7189788" y="1192213"/>
            <a:ext cx="1652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ConsultingCo</a:t>
            </a:r>
          </a:p>
        </p:txBody>
      </p:sp>
      <p:cxnSp>
        <p:nvCxnSpPr>
          <p:cNvPr id="43041" name="AutoShape 35"/>
          <p:cNvCxnSpPr>
            <a:cxnSpLocks noChangeShapeType="1"/>
            <a:stCxn id="43039" idx="2"/>
            <a:endCxn id="43036" idx="0"/>
          </p:cNvCxnSpPr>
          <p:nvPr/>
        </p:nvCxnSpPr>
        <p:spPr bwMode="auto">
          <a:xfrm>
            <a:off x="7954963" y="2474913"/>
            <a:ext cx="0" cy="215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2" name="Rectangle 36"/>
          <p:cNvSpPr>
            <a:spLocks noChangeArrowheads="1"/>
          </p:cNvSpPr>
          <p:nvPr/>
        </p:nvSpPr>
        <p:spPr bwMode="auto">
          <a:xfrm>
            <a:off x="752475" y="4643438"/>
            <a:ext cx="120015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supervisor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43" name="Text Box 37"/>
          <p:cNvSpPr txBox="1">
            <a:spLocks noChangeArrowheads="1"/>
          </p:cNvSpPr>
          <p:nvPr/>
        </p:nvSpPr>
        <p:spPr bwMode="auto">
          <a:xfrm>
            <a:off x="914400" y="51816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Grad</a:t>
            </a:r>
          </a:p>
        </p:txBody>
      </p:sp>
      <p:sp>
        <p:nvSpPr>
          <p:cNvPr id="43044" name="Rectangle 38"/>
          <p:cNvSpPr>
            <a:spLocks noChangeArrowheads="1"/>
          </p:cNvSpPr>
          <p:nvPr/>
        </p:nvSpPr>
        <p:spPr bwMode="auto">
          <a:xfrm>
            <a:off x="2279650" y="4643438"/>
            <a:ext cx="10922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semesters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45" name="Text Box 39"/>
          <p:cNvSpPr txBox="1">
            <a:spLocks noChangeArrowheads="1"/>
          </p:cNvSpPr>
          <p:nvPr/>
        </p:nvSpPr>
        <p:spPr bwMode="auto">
          <a:xfrm>
            <a:off x="2170113" y="5203825"/>
            <a:ext cx="1285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Undergrad</a:t>
            </a:r>
          </a:p>
        </p:txBody>
      </p:sp>
      <p:cxnSp>
        <p:nvCxnSpPr>
          <p:cNvPr id="43046" name="AutoShape 40"/>
          <p:cNvCxnSpPr>
            <a:cxnSpLocks noChangeShapeType="1"/>
            <a:stCxn id="43015" idx="2"/>
            <a:endCxn id="43042" idx="0"/>
          </p:cNvCxnSpPr>
          <p:nvPr/>
        </p:nvCxnSpPr>
        <p:spPr bwMode="auto">
          <a:xfrm flipH="1">
            <a:off x="1352550" y="4184650"/>
            <a:ext cx="6365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7" name="AutoShape 41"/>
          <p:cNvCxnSpPr>
            <a:cxnSpLocks noChangeShapeType="1"/>
            <a:stCxn id="43015" idx="2"/>
            <a:endCxn id="43044" idx="0"/>
          </p:cNvCxnSpPr>
          <p:nvPr/>
        </p:nvCxnSpPr>
        <p:spPr bwMode="auto">
          <a:xfrm>
            <a:off x="1989138" y="4184650"/>
            <a:ext cx="836612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8" name="Rectangle 42"/>
          <p:cNvSpPr>
            <a:spLocks noChangeArrowheads="1"/>
          </p:cNvSpPr>
          <p:nvPr/>
        </p:nvSpPr>
        <p:spPr bwMode="auto">
          <a:xfrm>
            <a:off x="3589338" y="4643438"/>
            <a:ext cx="763587" cy="5461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600">
              <a:latin typeface="Courier New" pitchFamily="49" charset="0"/>
            </a:endParaRPr>
          </a:p>
        </p:txBody>
      </p:sp>
      <p:cxnSp>
        <p:nvCxnSpPr>
          <p:cNvPr id="43049" name="AutoShape 43"/>
          <p:cNvCxnSpPr>
            <a:cxnSpLocks noChangeShapeType="1"/>
            <a:stCxn id="43015" idx="2"/>
            <a:endCxn id="43048" idx="0"/>
          </p:cNvCxnSpPr>
          <p:nvPr/>
        </p:nvCxnSpPr>
        <p:spPr bwMode="auto">
          <a:xfrm>
            <a:off x="1989138" y="4184650"/>
            <a:ext cx="1982787" cy="458788"/>
          </a:xfrm>
          <a:prstGeom prst="straightConnector1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50" name="AutoShape 44"/>
          <p:cNvCxnSpPr>
            <a:cxnSpLocks noChangeShapeType="1"/>
            <a:stCxn id="43012" idx="2"/>
            <a:endCxn id="43048" idx="0"/>
          </p:cNvCxnSpPr>
          <p:nvPr/>
        </p:nvCxnSpPr>
        <p:spPr bwMode="auto">
          <a:xfrm flipH="1">
            <a:off x="3971925" y="4108450"/>
            <a:ext cx="1754188" cy="534988"/>
          </a:xfrm>
          <a:prstGeom prst="straightConnector1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51" name="Text Box 45"/>
          <p:cNvSpPr txBox="1">
            <a:spLocks noChangeArrowheads="1"/>
          </p:cNvSpPr>
          <p:nvPr/>
        </p:nvSpPr>
        <p:spPr bwMode="auto">
          <a:xfrm>
            <a:off x="3078163" y="3879850"/>
            <a:ext cx="16462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i="1">
                <a:latin typeface="Courier New" pitchFamily="49" charset="0"/>
              </a:rPr>
              <a:t>multiple</a:t>
            </a:r>
          </a:p>
          <a:p>
            <a:pPr algn="ctr" eaLnBrk="1" hangingPunct="1"/>
            <a:r>
              <a:rPr lang="en-US" sz="1600" i="1">
                <a:latin typeface="Courier New" pitchFamily="49" charset="0"/>
              </a:rPr>
              <a:t>inheritance</a:t>
            </a:r>
          </a:p>
        </p:txBody>
      </p:sp>
      <p:sp>
        <p:nvSpPr>
          <p:cNvPr id="43052" name="Rectangle 46"/>
          <p:cNvSpPr>
            <a:spLocks noChangeArrowheads="1"/>
          </p:cNvSpPr>
          <p:nvPr/>
        </p:nvSpPr>
        <p:spPr bwMode="auto">
          <a:xfrm>
            <a:off x="3709988" y="5149850"/>
            <a:ext cx="430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TA</a:t>
            </a:r>
          </a:p>
        </p:txBody>
      </p:sp>
    </p:spTree>
    <p:extLst>
      <p:ext uri="{BB962C8B-B14F-4D97-AF65-F5344CB8AC3E}">
        <p14:creationId xmlns:p14="http://schemas.microsoft.com/office/powerpoint/2010/main" val="21488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838200"/>
          </a:xfrm>
        </p:spPr>
        <p:txBody>
          <a:bodyPr/>
          <a:lstStyle/>
          <a:p>
            <a:r>
              <a:rPr lang="en-US" sz="2800" smtClean="0"/>
              <a:t>Declaring Virtual Classes </a:t>
            </a:r>
            <a:br>
              <a:rPr lang="en-US" sz="2800" smtClean="0"/>
            </a:br>
            <a:r>
              <a:rPr lang="en-US" sz="2800" smtClean="0"/>
              <a:t>for Member-Overlapped Multi-Inheritance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371600"/>
            <a:ext cx="7807325" cy="5410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Personnel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	// members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Employee : </a:t>
            </a:r>
            <a:r>
              <a:rPr lang="en-US" sz="2400" b="1" smtClean="0">
                <a:solidFill>
                  <a:schemeClr val="accent2"/>
                </a:solidFill>
                <a:latin typeface="Arial" pitchFamily="34" charset="0"/>
              </a:rPr>
              <a:t>virtual</a:t>
            </a:r>
            <a:r>
              <a:rPr lang="en-US" sz="2400" smtClean="0">
                <a:latin typeface="Arial" pitchFamily="34" charset="0"/>
              </a:rPr>
              <a:t> public Personnel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	// members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Student : </a:t>
            </a:r>
            <a:r>
              <a:rPr lang="en-US" sz="2400" b="1" smtClean="0">
                <a:solidFill>
                  <a:schemeClr val="accent2"/>
                </a:solidFill>
                <a:latin typeface="Arial" pitchFamily="34" charset="0"/>
              </a:rPr>
              <a:t>virtual</a:t>
            </a:r>
            <a:r>
              <a:rPr lang="en-US" sz="2400" smtClean="0">
                <a:latin typeface="Arial" pitchFamily="34" charset="0"/>
              </a:rPr>
              <a:t> public Personnel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    // members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TA : public Employee, public Student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    // Member list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void main()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	...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11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63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Another Example</a:t>
            </a:r>
          </a:p>
        </p:txBody>
      </p:sp>
      <p:sp>
        <p:nvSpPr>
          <p:cNvPr id="45059" name="Rectangle 36"/>
          <p:cNvSpPr>
            <a:spLocks noChangeArrowheads="1"/>
          </p:cNvSpPr>
          <p:nvPr/>
        </p:nvSpPr>
        <p:spPr bwMode="auto">
          <a:xfrm>
            <a:off x="2928144" y="1660525"/>
            <a:ext cx="2162969" cy="1176338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name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id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birthday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pContact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virtual display()</a:t>
            </a:r>
          </a:p>
        </p:txBody>
      </p:sp>
      <p:sp>
        <p:nvSpPr>
          <p:cNvPr id="45060" name="Rectangle 37"/>
          <p:cNvSpPr>
            <a:spLocks noChangeArrowheads="1"/>
          </p:cNvSpPr>
          <p:nvPr/>
        </p:nvSpPr>
        <p:spPr bwMode="auto">
          <a:xfrm>
            <a:off x="4953000" y="3200400"/>
            <a:ext cx="1617663" cy="1025525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school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salary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rank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61" name="Rectangle 38"/>
          <p:cNvSpPr>
            <a:spLocks noChangeArrowheads="1"/>
          </p:cNvSpPr>
          <p:nvPr/>
        </p:nvSpPr>
        <p:spPr bwMode="auto">
          <a:xfrm>
            <a:off x="5211763" y="4652963"/>
            <a:ext cx="1265237" cy="534987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research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62" name="Rectangle 39"/>
          <p:cNvSpPr>
            <a:spLocks noChangeArrowheads="1"/>
          </p:cNvSpPr>
          <p:nvPr/>
        </p:nvSpPr>
        <p:spPr bwMode="auto">
          <a:xfrm>
            <a:off x="3733800" y="4652963"/>
            <a:ext cx="1295400" cy="534987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portfolio</a:t>
            </a:r>
          </a:p>
        </p:txBody>
      </p:sp>
      <p:sp>
        <p:nvSpPr>
          <p:cNvPr id="45063" name="Rectangle 40"/>
          <p:cNvSpPr>
            <a:spLocks noChangeArrowheads="1"/>
          </p:cNvSpPr>
          <p:nvPr/>
        </p:nvSpPr>
        <p:spPr bwMode="auto">
          <a:xfrm>
            <a:off x="2409825" y="3371850"/>
            <a:ext cx="1476375" cy="854075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school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*</a:t>
            </a:r>
            <a:r>
              <a:rPr lang="en-US" sz="1600" dirty="0" err="1" smtClean="0">
                <a:latin typeface="Courier New" pitchFamily="49" charset="0"/>
              </a:rPr>
              <a:t>courseList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64" name="Text Box 41"/>
          <p:cNvSpPr txBox="1">
            <a:spLocks noChangeArrowheads="1"/>
          </p:cNvSpPr>
          <p:nvPr/>
        </p:nvSpPr>
        <p:spPr bwMode="auto">
          <a:xfrm>
            <a:off x="2954338" y="1271588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Personnel</a:t>
            </a:r>
          </a:p>
        </p:txBody>
      </p:sp>
      <p:sp>
        <p:nvSpPr>
          <p:cNvPr id="45065" name="Text Box 42"/>
          <p:cNvSpPr txBox="1">
            <a:spLocks noChangeArrowheads="1"/>
          </p:cNvSpPr>
          <p:nvPr/>
        </p:nvSpPr>
        <p:spPr bwMode="auto">
          <a:xfrm>
            <a:off x="5929313" y="28956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Employee</a:t>
            </a:r>
          </a:p>
        </p:txBody>
      </p:sp>
      <p:sp>
        <p:nvSpPr>
          <p:cNvPr id="45066" name="Text Box 43"/>
          <p:cNvSpPr txBox="1">
            <a:spLocks noChangeArrowheads="1"/>
          </p:cNvSpPr>
          <p:nvPr/>
        </p:nvSpPr>
        <p:spPr bwMode="auto">
          <a:xfrm>
            <a:off x="2286000" y="301625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Student</a:t>
            </a:r>
          </a:p>
        </p:txBody>
      </p:sp>
      <p:sp>
        <p:nvSpPr>
          <p:cNvPr id="45067" name="Text Box 44"/>
          <p:cNvSpPr txBox="1">
            <a:spLocks noChangeArrowheads="1"/>
          </p:cNvSpPr>
          <p:nvPr/>
        </p:nvSpPr>
        <p:spPr bwMode="auto">
          <a:xfrm>
            <a:off x="5243513" y="5119688"/>
            <a:ext cx="10398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Faculty</a:t>
            </a:r>
          </a:p>
        </p:txBody>
      </p:sp>
      <p:sp>
        <p:nvSpPr>
          <p:cNvPr id="45068" name="Text Box 45"/>
          <p:cNvSpPr txBox="1">
            <a:spLocks noChangeArrowheads="1"/>
          </p:cNvSpPr>
          <p:nvPr/>
        </p:nvSpPr>
        <p:spPr bwMode="auto">
          <a:xfrm>
            <a:off x="4005263" y="5119688"/>
            <a:ext cx="7969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Staff</a:t>
            </a:r>
          </a:p>
        </p:txBody>
      </p:sp>
      <p:cxnSp>
        <p:nvCxnSpPr>
          <p:cNvPr id="45069" name="AutoShape 46"/>
          <p:cNvCxnSpPr>
            <a:cxnSpLocks noChangeShapeType="1"/>
            <a:stCxn id="45059" idx="2"/>
            <a:endCxn id="45060" idx="0"/>
          </p:cNvCxnSpPr>
          <p:nvPr/>
        </p:nvCxnSpPr>
        <p:spPr bwMode="auto">
          <a:xfrm>
            <a:off x="4009629" y="2836863"/>
            <a:ext cx="1752203" cy="363537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47"/>
          <p:cNvCxnSpPr>
            <a:cxnSpLocks noChangeShapeType="1"/>
            <a:stCxn id="45059" idx="2"/>
            <a:endCxn id="45063" idx="0"/>
          </p:cNvCxnSpPr>
          <p:nvPr/>
        </p:nvCxnSpPr>
        <p:spPr bwMode="auto">
          <a:xfrm flipH="1">
            <a:off x="3148013" y="2836863"/>
            <a:ext cx="861616" cy="534987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48"/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5762625" y="4235450"/>
            <a:ext cx="82550" cy="40798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49"/>
          <p:cNvCxnSpPr>
            <a:cxnSpLocks noChangeShapeType="1"/>
            <a:stCxn id="45060" idx="2"/>
            <a:endCxn id="45062" idx="0"/>
          </p:cNvCxnSpPr>
          <p:nvPr/>
        </p:nvCxnSpPr>
        <p:spPr bwMode="auto">
          <a:xfrm flipH="1">
            <a:off x="4381500" y="4235450"/>
            <a:ext cx="1381125" cy="4175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3" name="Text Box 53"/>
          <p:cNvSpPr txBox="1">
            <a:spLocks noChangeArrowheads="1"/>
          </p:cNvSpPr>
          <p:nvPr/>
        </p:nvSpPr>
        <p:spPr bwMode="auto">
          <a:xfrm>
            <a:off x="7613650" y="3657600"/>
            <a:ext cx="1530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i="1">
                <a:latin typeface="Courier New" pitchFamily="49" charset="0"/>
              </a:rPr>
              <a:t>multiple</a:t>
            </a:r>
          </a:p>
          <a:p>
            <a:pPr algn="ctr" eaLnBrk="1" hangingPunct="1"/>
            <a:r>
              <a:rPr lang="en-US" sz="1600" i="1">
                <a:latin typeface="Courier New" pitchFamily="49" charset="0"/>
              </a:rPr>
              <a:t>inheritance</a:t>
            </a:r>
          </a:p>
        </p:txBody>
      </p:sp>
      <p:sp>
        <p:nvSpPr>
          <p:cNvPr id="45074" name="Line 57"/>
          <p:cNvSpPr>
            <a:spLocks noChangeShapeType="1"/>
          </p:cNvSpPr>
          <p:nvPr/>
        </p:nvSpPr>
        <p:spPr bwMode="auto">
          <a:xfrm>
            <a:off x="1585913" y="6172200"/>
            <a:ext cx="2459037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59"/>
          <p:cNvSpPr txBox="1">
            <a:spLocks noChangeArrowheads="1"/>
          </p:cNvSpPr>
          <p:nvPr/>
        </p:nvSpPr>
        <p:spPr bwMode="auto">
          <a:xfrm>
            <a:off x="1447800" y="5851525"/>
            <a:ext cx="283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>
                <a:latin typeface="Courier New" pitchFamily="49" charset="0"/>
              </a:rPr>
              <a:t>inheritance relation</a:t>
            </a:r>
          </a:p>
        </p:txBody>
      </p:sp>
      <p:sp>
        <p:nvSpPr>
          <p:cNvPr id="45076" name="Rectangle 61"/>
          <p:cNvSpPr>
            <a:spLocks noChangeArrowheads="1"/>
          </p:cNvSpPr>
          <p:nvPr/>
        </p:nvSpPr>
        <p:spPr bwMode="auto">
          <a:xfrm>
            <a:off x="6783388" y="4652963"/>
            <a:ext cx="1217612" cy="534987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salary</a:t>
            </a: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display()</a:t>
            </a:r>
          </a:p>
        </p:txBody>
      </p:sp>
      <p:sp>
        <p:nvSpPr>
          <p:cNvPr id="45077" name="Text Box 62"/>
          <p:cNvSpPr txBox="1">
            <a:spLocks noChangeArrowheads="1"/>
          </p:cNvSpPr>
          <p:nvPr/>
        </p:nvSpPr>
        <p:spPr bwMode="auto">
          <a:xfrm>
            <a:off x="6677025" y="5119688"/>
            <a:ext cx="14065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Consultant</a:t>
            </a:r>
          </a:p>
        </p:txBody>
      </p:sp>
      <p:cxnSp>
        <p:nvCxnSpPr>
          <p:cNvPr id="45078" name="AutoShape 63"/>
          <p:cNvCxnSpPr>
            <a:cxnSpLocks noChangeShapeType="1"/>
            <a:stCxn id="45060" idx="2"/>
            <a:endCxn id="45076" idx="0"/>
          </p:cNvCxnSpPr>
          <p:nvPr/>
        </p:nvCxnSpPr>
        <p:spPr bwMode="auto">
          <a:xfrm>
            <a:off x="5762625" y="4235450"/>
            <a:ext cx="1630363" cy="40798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9" name="Rectangle 64"/>
          <p:cNvSpPr>
            <a:spLocks noChangeArrowheads="1"/>
          </p:cNvSpPr>
          <p:nvPr/>
        </p:nvSpPr>
        <p:spPr bwMode="auto">
          <a:xfrm>
            <a:off x="7620000" y="1682750"/>
            <a:ext cx="1174750" cy="855663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division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wage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80" name="Text Box 65"/>
          <p:cNvSpPr txBox="1">
            <a:spLocks noChangeArrowheads="1"/>
          </p:cNvSpPr>
          <p:nvPr/>
        </p:nvSpPr>
        <p:spPr bwMode="auto">
          <a:xfrm>
            <a:off x="7467600" y="1293813"/>
            <a:ext cx="1652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ConsultingCo</a:t>
            </a:r>
          </a:p>
        </p:txBody>
      </p:sp>
      <p:cxnSp>
        <p:nvCxnSpPr>
          <p:cNvPr id="45081" name="AutoShape 66"/>
          <p:cNvCxnSpPr>
            <a:cxnSpLocks noChangeShapeType="1"/>
            <a:stCxn id="45079" idx="2"/>
            <a:endCxn id="45076" idx="0"/>
          </p:cNvCxnSpPr>
          <p:nvPr/>
        </p:nvCxnSpPr>
        <p:spPr bwMode="auto">
          <a:xfrm flipH="1">
            <a:off x="7392988" y="2547938"/>
            <a:ext cx="814387" cy="20955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2" name="Rectangle 67"/>
          <p:cNvSpPr>
            <a:spLocks noChangeArrowheads="1"/>
          </p:cNvSpPr>
          <p:nvPr/>
        </p:nvSpPr>
        <p:spPr bwMode="auto">
          <a:xfrm>
            <a:off x="2286000" y="4724399"/>
            <a:ext cx="1312863" cy="747077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level</a:t>
            </a:r>
          </a:p>
          <a:p>
            <a:pPr algn="ctr" eaLnBrk="1" hangingPunct="1"/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school</a:t>
            </a:r>
          </a:p>
          <a:p>
            <a:pPr algn="ctr" eaLnBrk="1" hangingPunct="1"/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display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45083" name="Text Box 68"/>
          <p:cNvSpPr txBox="1">
            <a:spLocks noChangeArrowheads="1"/>
          </p:cNvSpPr>
          <p:nvPr/>
        </p:nvSpPr>
        <p:spPr bwMode="auto">
          <a:xfrm>
            <a:off x="2692672" y="5471477"/>
            <a:ext cx="431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latin typeface="Courier New" pitchFamily="49" charset="0"/>
              </a:rPr>
              <a:t>TA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5084" name="Rectangle 69"/>
          <p:cNvSpPr>
            <a:spLocks noChangeArrowheads="1"/>
          </p:cNvSpPr>
          <p:nvPr/>
        </p:nvSpPr>
        <p:spPr bwMode="auto">
          <a:xfrm>
            <a:off x="838200" y="4800600"/>
            <a:ext cx="1255713" cy="534988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semesters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5085" name="Text Box 70"/>
          <p:cNvSpPr txBox="1">
            <a:spLocks noChangeArrowheads="1"/>
          </p:cNvSpPr>
          <p:nvPr/>
        </p:nvSpPr>
        <p:spPr bwMode="auto">
          <a:xfrm>
            <a:off x="838200" y="5289550"/>
            <a:ext cx="128428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Undergrad</a:t>
            </a:r>
          </a:p>
        </p:txBody>
      </p:sp>
      <p:cxnSp>
        <p:nvCxnSpPr>
          <p:cNvPr id="45086" name="AutoShape 71"/>
          <p:cNvCxnSpPr>
            <a:cxnSpLocks noChangeShapeType="1"/>
            <a:stCxn id="45063" idx="2"/>
            <a:endCxn id="45082" idx="0"/>
          </p:cNvCxnSpPr>
          <p:nvPr/>
        </p:nvCxnSpPr>
        <p:spPr bwMode="auto">
          <a:xfrm flipH="1">
            <a:off x="2942432" y="4225925"/>
            <a:ext cx="205581" cy="498474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7" name="AutoShape 72"/>
          <p:cNvCxnSpPr>
            <a:cxnSpLocks noChangeShapeType="1"/>
            <a:stCxn id="45063" idx="2"/>
            <a:endCxn id="45084" idx="0"/>
          </p:cNvCxnSpPr>
          <p:nvPr/>
        </p:nvCxnSpPr>
        <p:spPr bwMode="auto">
          <a:xfrm flipH="1">
            <a:off x="1466850" y="4225925"/>
            <a:ext cx="1681163" cy="574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76200" y="1293813"/>
            <a:ext cx="7824788" cy="4910137"/>
            <a:chOff x="48" y="815"/>
            <a:chExt cx="4929" cy="3093"/>
          </a:xfrm>
        </p:grpSpPr>
        <p:sp>
          <p:nvSpPr>
            <p:cNvPr id="45092" name="Text Box 56"/>
            <p:cNvSpPr txBox="1">
              <a:spLocks noChangeArrowheads="1"/>
            </p:cNvSpPr>
            <p:nvPr/>
          </p:nvSpPr>
          <p:spPr bwMode="auto">
            <a:xfrm>
              <a:off x="3544" y="815"/>
              <a:ext cx="11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</a:rPr>
                <a:t>PersonnelNode</a:t>
              </a:r>
            </a:p>
          </p:txBody>
        </p:sp>
        <p:sp>
          <p:nvSpPr>
            <p:cNvPr id="45093" name="Rectangle 50"/>
            <p:cNvSpPr>
              <a:spLocks noChangeArrowheads="1"/>
            </p:cNvSpPr>
            <p:nvPr/>
          </p:nvSpPr>
          <p:spPr bwMode="auto">
            <a:xfrm>
              <a:off x="595" y="1060"/>
              <a:ext cx="674" cy="5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address</a:t>
              </a:r>
            </a:p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phone</a:t>
              </a:r>
            </a:p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email</a:t>
              </a:r>
            </a:p>
          </p:txBody>
        </p:sp>
        <p:sp>
          <p:nvSpPr>
            <p:cNvPr id="45094" name="Text Box 51"/>
            <p:cNvSpPr txBox="1">
              <a:spLocks noChangeArrowheads="1"/>
            </p:cNvSpPr>
            <p:nvPr/>
          </p:nvSpPr>
          <p:spPr bwMode="auto">
            <a:xfrm>
              <a:off x="528" y="815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</a:rPr>
                <a:t>Contact</a:t>
              </a:r>
            </a:p>
          </p:txBody>
        </p:sp>
        <p:sp>
          <p:nvSpPr>
            <p:cNvPr id="45095" name="Freeform 52"/>
            <p:cNvSpPr>
              <a:spLocks/>
            </p:cNvSpPr>
            <p:nvPr/>
          </p:nvSpPr>
          <p:spPr bwMode="auto">
            <a:xfrm flipH="1">
              <a:off x="1269" y="1226"/>
              <a:ext cx="928" cy="358"/>
            </a:xfrm>
            <a:custGeom>
              <a:avLst/>
              <a:gdLst>
                <a:gd name="T0" fmla="*/ 0 w 1008"/>
                <a:gd name="T1" fmla="*/ 358 h 336"/>
                <a:gd name="T2" fmla="*/ 574 w 1008"/>
                <a:gd name="T3" fmla="*/ 358 h 336"/>
                <a:gd name="T4" fmla="*/ 574 w 1008"/>
                <a:gd name="T5" fmla="*/ 0 h 336"/>
                <a:gd name="T6" fmla="*/ 928 w 100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336">
                  <a:moveTo>
                    <a:pt x="0" y="336"/>
                  </a:moveTo>
                  <a:lnTo>
                    <a:pt x="624" y="336"/>
                  </a:lnTo>
                  <a:lnTo>
                    <a:pt x="624" y="0"/>
                  </a:lnTo>
                  <a:lnTo>
                    <a:pt x="100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Rectangle 54"/>
            <p:cNvSpPr>
              <a:spLocks noChangeArrowheads="1"/>
            </p:cNvSpPr>
            <p:nvPr/>
          </p:nvSpPr>
          <p:spPr bwMode="auto">
            <a:xfrm>
              <a:off x="3679" y="1060"/>
              <a:ext cx="807" cy="5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40000"/>
                </a:lnSpc>
              </a:pPr>
              <a:r>
                <a:rPr lang="en-US" sz="1600">
                  <a:latin typeface="Courier New" pitchFamily="49" charset="0"/>
                </a:rPr>
                <a:t>*pNode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sz="1600">
                  <a:latin typeface="Courier New" pitchFamily="49" charset="0"/>
                </a:rPr>
                <a:t>*pNext</a:t>
              </a:r>
            </a:p>
          </p:txBody>
        </p:sp>
        <p:sp>
          <p:nvSpPr>
            <p:cNvPr id="45097" name="Freeform 55"/>
            <p:cNvSpPr>
              <a:spLocks/>
            </p:cNvSpPr>
            <p:nvPr/>
          </p:nvSpPr>
          <p:spPr bwMode="auto">
            <a:xfrm flipH="1">
              <a:off x="3207" y="1114"/>
              <a:ext cx="606" cy="134"/>
            </a:xfrm>
            <a:custGeom>
              <a:avLst/>
              <a:gdLst>
                <a:gd name="T0" fmla="*/ 0 w 1008"/>
                <a:gd name="T1" fmla="*/ 134 h 336"/>
                <a:gd name="T2" fmla="*/ 375 w 1008"/>
                <a:gd name="T3" fmla="*/ 134 h 336"/>
                <a:gd name="T4" fmla="*/ 375 w 1008"/>
                <a:gd name="T5" fmla="*/ 0 h 336"/>
                <a:gd name="T6" fmla="*/ 606 w 100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336">
                  <a:moveTo>
                    <a:pt x="0" y="336"/>
                  </a:moveTo>
                  <a:lnTo>
                    <a:pt x="624" y="336"/>
                  </a:lnTo>
                  <a:lnTo>
                    <a:pt x="624" y="0"/>
                  </a:lnTo>
                  <a:lnTo>
                    <a:pt x="100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58"/>
            <p:cNvSpPr>
              <a:spLocks noChangeShapeType="1"/>
            </p:cNvSpPr>
            <p:nvPr/>
          </p:nvSpPr>
          <p:spPr bwMode="auto">
            <a:xfrm>
              <a:off x="3289" y="3888"/>
              <a:ext cx="16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Text Box 60"/>
            <p:cNvSpPr txBox="1">
              <a:spLocks noChangeArrowheads="1"/>
            </p:cNvSpPr>
            <p:nvPr/>
          </p:nvSpPr>
          <p:spPr bwMode="auto">
            <a:xfrm>
              <a:off x="3321" y="3696"/>
              <a:ext cx="16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ourier New" pitchFamily="49" charset="0"/>
                </a:rPr>
                <a:t>containment relation</a:t>
              </a:r>
            </a:p>
          </p:txBody>
        </p:sp>
        <p:sp>
          <p:nvSpPr>
            <p:cNvPr id="45100" name="Rectangle 73"/>
            <p:cNvSpPr>
              <a:spLocks noChangeArrowheads="1"/>
            </p:cNvSpPr>
            <p:nvPr/>
          </p:nvSpPr>
          <p:spPr bwMode="auto">
            <a:xfrm>
              <a:off x="4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int queue_size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Course *buffer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int front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int rear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enqueue()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dequeue()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compact()</a:t>
              </a:r>
            </a:p>
          </p:txBody>
        </p:sp>
        <p:sp>
          <p:nvSpPr>
            <p:cNvPr id="45101" name="Text Box 74"/>
            <p:cNvSpPr txBox="1">
              <a:spLocks noChangeArrowheads="1"/>
            </p:cNvSpPr>
            <p:nvPr/>
          </p:nvSpPr>
          <p:spPr bwMode="auto">
            <a:xfrm>
              <a:off x="48" y="1584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</a:rPr>
                <a:t>Queue</a:t>
              </a:r>
            </a:p>
          </p:txBody>
        </p:sp>
        <p:sp>
          <p:nvSpPr>
            <p:cNvPr id="45102" name="Freeform 76"/>
            <p:cNvSpPr>
              <a:spLocks/>
            </p:cNvSpPr>
            <p:nvPr/>
          </p:nvSpPr>
          <p:spPr bwMode="auto">
            <a:xfrm>
              <a:off x="1152" y="1872"/>
              <a:ext cx="384" cy="501"/>
            </a:xfrm>
            <a:custGeom>
              <a:avLst/>
              <a:gdLst>
                <a:gd name="T0" fmla="*/ 384 w 384"/>
                <a:gd name="T1" fmla="*/ 432 h 432"/>
                <a:gd name="T2" fmla="*/ 240 w 384"/>
                <a:gd name="T3" fmla="*/ 432 h 432"/>
                <a:gd name="T4" fmla="*/ 240 w 384"/>
                <a:gd name="T5" fmla="*/ 0 h 432"/>
                <a:gd name="T6" fmla="*/ 0 w 384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432">
                  <a:moveTo>
                    <a:pt x="384" y="432"/>
                  </a:moveTo>
                  <a:lnTo>
                    <a:pt x="240" y="432"/>
                  </a:lnTo>
                  <a:lnTo>
                    <a:pt x="240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058" name="Group 82"/>
          <p:cNvGrpSpPr>
            <a:grpSpLocks/>
          </p:cNvGrpSpPr>
          <p:nvPr/>
        </p:nvGrpSpPr>
        <p:grpSpPr bwMode="auto">
          <a:xfrm>
            <a:off x="2943225" y="4225925"/>
            <a:ext cx="2819400" cy="498475"/>
            <a:chOff x="1854" y="2662"/>
            <a:chExt cx="1776" cy="314"/>
          </a:xfrm>
        </p:grpSpPr>
        <p:cxnSp>
          <p:nvCxnSpPr>
            <p:cNvPr id="45090" name="AutoShape 79"/>
            <p:cNvCxnSpPr>
              <a:cxnSpLocks noChangeShapeType="1"/>
            </p:cNvCxnSpPr>
            <p:nvPr/>
          </p:nvCxnSpPr>
          <p:spPr bwMode="auto">
            <a:xfrm flipH="1">
              <a:off x="1854" y="2668"/>
              <a:ext cx="1776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91" name="Text Box 80"/>
            <p:cNvSpPr txBox="1">
              <a:spLocks noChangeArrowheads="1"/>
            </p:cNvSpPr>
            <p:nvPr/>
          </p:nvSpPr>
          <p:spPr bwMode="auto">
            <a:xfrm rot="21025621">
              <a:off x="1907" y="2698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>
                  <a:latin typeface="Courier New" pitchFamily="49" charset="0"/>
                </a:rPr>
                <a:t>virtual</a:t>
              </a:r>
            </a:p>
          </p:txBody>
        </p:sp>
        <p:cxnSp>
          <p:nvCxnSpPr>
            <p:cNvPr id="49" name="AutoShape 79"/>
            <p:cNvCxnSpPr>
              <a:cxnSpLocks noChangeShapeType="1"/>
              <a:stCxn id="45063" idx="2"/>
              <a:endCxn id="45082" idx="0"/>
            </p:cNvCxnSpPr>
            <p:nvPr/>
          </p:nvCxnSpPr>
          <p:spPr bwMode="auto">
            <a:xfrm flipH="1">
              <a:off x="1854" y="2662"/>
              <a:ext cx="129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1"/>
          <p:cNvSpPr/>
          <p:nvPr/>
        </p:nvSpPr>
        <p:spPr>
          <a:xfrm>
            <a:off x="7744748" y="1947438"/>
            <a:ext cx="92525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salary</a:t>
            </a:r>
          </a:p>
        </p:txBody>
      </p:sp>
      <p:sp>
        <p:nvSpPr>
          <p:cNvPr id="50" name="Text Box 80"/>
          <p:cNvSpPr txBox="1">
            <a:spLocks noChangeArrowheads="1"/>
          </p:cNvSpPr>
          <p:nvPr/>
        </p:nvSpPr>
        <p:spPr bwMode="auto">
          <a:xfrm rot="17514616">
            <a:off x="7169836" y="3214547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Courier New" pitchFamily="49" charset="0"/>
              </a:rPr>
              <a:t>virtual</a:t>
            </a:r>
          </a:p>
        </p:txBody>
      </p:sp>
      <p:sp>
        <p:nvSpPr>
          <p:cNvPr id="51" name="Text Box 80"/>
          <p:cNvSpPr txBox="1">
            <a:spLocks noChangeArrowheads="1"/>
          </p:cNvSpPr>
          <p:nvPr/>
        </p:nvSpPr>
        <p:spPr bwMode="auto">
          <a:xfrm rot="979042">
            <a:off x="6321706" y="4244388"/>
            <a:ext cx="1150819" cy="33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Courier New" pitchFamily="49" charset="0"/>
              </a:rPr>
              <a:t>virtual</a:t>
            </a:r>
          </a:p>
        </p:txBody>
      </p:sp>
      <p:cxnSp>
        <p:nvCxnSpPr>
          <p:cNvPr id="52" name="AutoShape 79"/>
          <p:cNvCxnSpPr>
            <a:cxnSpLocks noChangeShapeType="1"/>
            <a:stCxn id="45079" idx="2"/>
          </p:cNvCxnSpPr>
          <p:nvPr/>
        </p:nvCxnSpPr>
        <p:spPr bwMode="auto">
          <a:xfrm flipH="1">
            <a:off x="7392194" y="2538413"/>
            <a:ext cx="815181" cy="21145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79"/>
          <p:cNvCxnSpPr>
            <a:cxnSpLocks noChangeShapeType="1"/>
            <a:stCxn id="45060" idx="2"/>
            <a:endCxn id="45076" idx="0"/>
          </p:cNvCxnSpPr>
          <p:nvPr/>
        </p:nvCxnSpPr>
        <p:spPr bwMode="auto">
          <a:xfrm>
            <a:off x="5761832" y="4225925"/>
            <a:ext cx="1630362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44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5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219200" y="666335"/>
            <a:ext cx="7162800" cy="61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Principles and features of object orientation</a:t>
            </a:r>
            <a:endParaRPr lang="en-GB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Class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composition and definition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information hiding: public, protected and private 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Scope Resolution Operator 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Queue class example and time class example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Memory management (static, stack, and heap)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Garbage collection, constructor</a:t>
            </a: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, </a:t>
            </a: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destructor</a:t>
            </a:r>
            <a:endParaRPr lang="en-GB" dirty="0">
              <a:solidFill>
                <a:srgbClr val="0033CC"/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Inheritance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and multiple inheritance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Derived </a:t>
            </a:r>
            <a:r>
              <a:rPr lang="en-GB" dirty="0" err="1">
                <a:cs typeface="Times New Roman" pitchFamily="18" charset="0"/>
              </a:rPr>
              <a:t>PriQueue</a:t>
            </a:r>
            <a:r>
              <a:rPr lang="en-GB" dirty="0">
                <a:cs typeface="Times New Roman" pitchFamily="18" charset="0"/>
              </a:rPr>
              <a:t> class </a:t>
            </a:r>
            <a:r>
              <a:rPr lang="en-GB" dirty="0" smtClean="0">
                <a:cs typeface="Times New Roman" pitchFamily="18" charset="0"/>
              </a:rPr>
              <a:t>from a Queue class</a:t>
            </a:r>
            <a:endParaRPr lang="en-GB" dirty="0"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Hierarchy and polymorphism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Publication and Personnel examples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Inheritance vs. Containment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File operations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Exception handling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Summary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54902" y="3103562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65150" y="117475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Garbage Collection in Java, C++ and C#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857250"/>
            <a:ext cx="8610600" cy="583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42900" indent="-276225" defTabSz="966788">
              <a:tabLst>
                <a:tab pos="800100" algn="l"/>
              </a:tabLst>
            </a:pPr>
            <a:r>
              <a:rPr lang="en-US" sz="2500" dirty="0">
                <a:solidFill>
                  <a:srgbClr val="0070C0"/>
                </a:solidFill>
                <a:cs typeface="Times New Roman" pitchFamily="18" charset="0"/>
              </a:rPr>
              <a:t>Java</a:t>
            </a:r>
            <a:r>
              <a:rPr lang="en-US" sz="2500" dirty="0">
                <a:cs typeface="Times New Roman" pitchFamily="18" charset="0"/>
              </a:rPr>
              <a:t>: </a:t>
            </a:r>
            <a:r>
              <a:rPr lang="en-US" sz="2500" dirty="0" smtClean="0">
                <a:cs typeface="Times New Roman" pitchFamily="18" charset="0"/>
              </a:rPr>
              <a:t>Automatic </a:t>
            </a:r>
            <a:r>
              <a:rPr lang="en-US" sz="2500" dirty="0">
                <a:cs typeface="Times New Roman" pitchFamily="18" charset="0"/>
              </a:rPr>
              <a:t>garbage collection is used, which is implemented by a </a:t>
            </a:r>
            <a:r>
              <a:rPr lang="en-US" sz="2500" dirty="0">
                <a:solidFill>
                  <a:srgbClr val="C00000"/>
                </a:solidFill>
                <a:cs typeface="Times New Roman" pitchFamily="18" charset="0"/>
              </a:rPr>
              <a:t>reference counter </a:t>
            </a:r>
            <a:r>
              <a:rPr lang="en-US" sz="2500" dirty="0">
                <a:cs typeface="Times New Roman" pitchFamily="18" charset="0"/>
              </a:rPr>
              <a:t>in each object. A zero-value implies zero-reference and thus can be garbage collected</a:t>
            </a:r>
            <a:r>
              <a:rPr lang="en-US" sz="2500" dirty="0" smtClean="0">
                <a:cs typeface="Times New Roman" pitchFamily="18" charset="0"/>
              </a:rPr>
              <a:t>. </a:t>
            </a:r>
            <a:br>
              <a:rPr lang="en-US" sz="2500" dirty="0" smtClean="0">
                <a:cs typeface="Times New Roman" pitchFamily="18" charset="0"/>
              </a:rPr>
            </a:br>
            <a:r>
              <a:rPr lang="en-US" sz="2500" dirty="0" smtClean="0">
                <a:cs typeface="Times New Roman" pitchFamily="18" charset="0"/>
              </a:rPr>
              <a:t>Analogy: 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How many people have your email address?</a:t>
            </a:r>
            <a:endParaRPr lang="en-US" sz="2500" dirty="0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+	Programmers don't need to deal with memory management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-	Automatic garbage collection may not run too often. Then it may come too late or at wrong time. Bad for real time system</a:t>
            </a:r>
          </a:p>
          <a:p>
            <a:pPr marL="342900" indent="-276225" algn="just" defTabSz="966788">
              <a:lnSpc>
                <a:spcPct val="130000"/>
              </a:lnSpc>
              <a:tabLst>
                <a:tab pos="800100" algn="l"/>
              </a:tabLst>
            </a:pPr>
            <a:r>
              <a:rPr lang="en-US" sz="2500" dirty="0">
                <a:solidFill>
                  <a:srgbClr val="0070C0"/>
                </a:solidFill>
                <a:cs typeface="Times New Roman" pitchFamily="18" charset="0"/>
              </a:rPr>
              <a:t>C</a:t>
            </a:r>
            <a:r>
              <a:rPr lang="en-US" sz="2500" dirty="0" smtClean="0">
                <a:solidFill>
                  <a:srgbClr val="0070C0"/>
                </a:solidFill>
                <a:cs typeface="Times New Roman" pitchFamily="18" charset="0"/>
              </a:rPr>
              <a:t>++</a:t>
            </a:r>
            <a:r>
              <a:rPr lang="en-US" sz="2500" dirty="0" smtClean="0">
                <a:cs typeface="Times New Roman" pitchFamily="18" charset="0"/>
              </a:rPr>
              <a:t>: </a:t>
            </a:r>
            <a:r>
              <a:rPr lang="en-US" sz="2500" dirty="0">
                <a:cs typeface="Times New Roman" pitchFamily="18" charset="0"/>
              </a:rPr>
              <a:t>programmers must correctly decide when to delete an object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Memory leakage: if a programmer forgets to delete unused </a:t>
            </a:r>
            <a:r>
              <a:rPr lang="en-US" sz="2500" dirty="0" smtClean="0">
                <a:cs typeface="Times New Roman" pitchFamily="18" charset="0"/>
              </a:rPr>
              <a:t>objects, </a:t>
            </a:r>
            <a:r>
              <a:rPr lang="en-US" sz="2500" dirty="0">
                <a:cs typeface="Times New Roman" pitchFamily="18" charset="0"/>
              </a:rPr>
              <a:t>the program will eventually run out of memory.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Dangling reference: Try to access an object that has been deleted or go out of scope.</a:t>
            </a:r>
          </a:p>
          <a:p>
            <a:pPr marL="342900" indent="-276225" algn="just" defTabSz="966788">
              <a:lnSpc>
                <a:spcPct val="130000"/>
              </a:lnSpc>
              <a:tabLst>
                <a:tab pos="800100" algn="l"/>
              </a:tabLst>
            </a:pPr>
            <a:r>
              <a:rPr lang="en-US" sz="2500" dirty="0">
                <a:solidFill>
                  <a:srgbClr val="0070C0"/>
                </a:solidFill>
                <a:cs typeface="Times New Roman" pitchFamily="18" charset="0"/>
              </a:rPr>
              <a:t>C#</a:t>
            </a:r>
            <a:r>
              <a:rPr lang="en-US" sz="2500" dirty="0">
                <a:cs typeface="Times New Roman" pitchFamily="18" charset="0"/>
              </a:rPr>
              <a:t>: </a:t>
            </a:r>
            <a:r>
              <a:rPr lang="en-US" sz="2500" dirty="0" smtClean="0">
                <a:cs typeface="Times New Roman" pitchFamily="18" charset="0"/>
              </a:rPr>
              <a:t>Automatic </a:t>
            </a:r>
            <a:r>
              <a:rPr lang="en-US" sz="2500" dirty="0">
                <a:cs typeface="Times New Roman" pitchFamily="18" charset="0"/>
              </a:rPr>
              <a:t>garbage collection or explicit deletion/destructor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84188" y="-76200"/>
            <a:ext cx="82248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Constructor and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Destructor in C++</a:t>
            </a:r>
            <a:endParaRPr lang="en-US" sz="34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38200" y="2438400"/>
            <a:ext cx="3200400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class </a:t>
            </a:r>
            <a:r>
              <a:rPr lang="en-US" b="1" dirty="0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</a:rPr>
              <a:t> {	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private: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queue_size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protected:	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*buffer;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front;	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rear; 	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public:	 	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	...</a:t>
            </a:r>
          </a:p>
          <a:p>
            <a:pPr marL="63500" indent="3175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4525" y="457200"/>
            <a:ext cx="8386763" cy="1636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 dirty="0">
                <a:latin typeface="Times" pitchFamily="18" charset="0"/>
                <a:cs typeface="Times New Roman" pitchFamily="18" charset="0"/>
              </a:rPr>
              <a:t>A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constructor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in a class is a function whose name is same as the class name and is used to automatically initialize objects.</a:t>
            </a:r>
          </a:p>
          <a:p>
            <a:r>
              <a:rPr lang="en-US" sz="2500" dirty="0">
                <a:latin typeface="Times" pitchFamily="18" charset="0"/>
                <a:cs typeface="Times New Roman" pitchFamily="18" charset="0"/>
              </a:rPr>
              <a:t>A </a:t>
            </a:r>
            <a:r>
              <a:rPr lang="en-US" sz="2500" b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destructor</a:t>
            </a:r>
            <a:r>
              <a:rPr lang="en-US" sz="2500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is used to </a:t>
            </a:r>
          </a:p>
          <a:p>
            <a:r>
              <a:rPr lang="en-US" sz="2500" dirty="0">
                <a:latin typeface="Times" pitchFamily="18" charset="0"/>
                <a:cs typeface="Times New Roman" pitchFamily="18" charset="0"/>
              </a:rPr>
              <a:t>collect garbage.</a:t>
            </a:r>
            <a:endParaRPr lang="en-US" sz="2500" dirty="0"/>
          </a:p>
        </p:txBody>
      </p:sp>
      <p:grpSp>
        <p:nvGrpSpPr>
          <p:cNvPr id="210955" name="Group 11"/>
          <p:cNvGrpSpPr>
            <a:grpSpLocks/>
          </p:cNvGrpSpPr>
          <p:nvPr/>
        </p:nvGrpSpPr>
        <p:grpSpPr bwMode="auto">
          <a:xfrm>
            <a:off x="4267200" y="1654175"/>
            <a:ext cx="4724400" cy="5262563"/>
            <a:chOff x="2688" y="1042"/>
            <a:chExt cx="2976" cy="3315"/>
          </a:xfrm>
        </p:grpSpPr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2688" y="1104"/>
              <a:ext cx="0" cy="321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10"/>
            <p:cNvSpPr txBox="1">
              <a:spLocks noChangeArrowheads="1"/>
            </p:cNvSpPr>
            <p:nvPr/>
          </p:nvSpPr>
          <p:spPr bwMode="auto">
            <a:xfrm>
              <a:off x="2774" y="1042"/>
              <a:ext cx="2890" cy="3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Arial" pitchFamily="34" charset="0"/>
                </a:rPr>
                <a:t>Queue(void</a:t>
              </a:r>
              <a:r>
                <a:rPr lang="en-US" dirty="0">
                  <a:latin typeface="Arial" pitchFamily="34" charset="0"/>
                </a:rPr>
                <a:t>) </a:t>
              </a:r>
              <a:r>
                <a:rPr lang="en-US" dirty="0" smtClean="0">
                  <a:latin typeface="Arial" pitchFamily="34" charset="0"/>
                </a:rPr>
                <a:t>{ // constructor</a:t>
              </a:r>
              <a:endParaRPr lang="en-US" dirty="0">
                <a:latin typeface="Arial" pitchFamily="34" charset="0"/>
              </a:endParaRPr>
            </a:p>
            <a:p>
              <a:r>
                <a:rPr lang="en-US" dirty="0">
                  <a:latin typeface="Arial" pitchFamily="34" charset="0"/>
                </a:rPr>
                <a:t>	front = 0; rear = 0;</a:t>
              </a:r>
            </a:p>
            <a:p>
              <a:r>
                <a:rPr lang="en-US" dirty="0">
                  <a:latin typeface="Arial" pitchFamily="34" charset="0"/>
                </a:rPr>
                <a:t>	</a:t>
              </a:r>
              <a:r>
                <a:rPr lang="en-US" dirty="0" err="1">
                  <a:latin typeface="Arial" pitchFamily="34" charset="0"/>
                </a:rPr>
                <a:t>queue_size</a:t>
              </a:r>
              <a:r>
                <a:rPr lang="en-US" dirty="0">
                  <a:latin typeface="Arial" pitchFamily="34" charset="0"/>
                </a:rPr>
                <a:t> = 0;</a:t>
              </a:r>
            </a:p>
            <a:p>
              <a:r>
                <a:rPr lang="en-US" dirty="0">
                  <a:latin typeface="Arial" pitchFamily="34" charset="0"/>
                </a:rPr>
                <a:t>	buffer = NULL; </a:t>
              </a:r>
            </a:p>
            <a:p>
              <a:r>
                <a:rPr lang="en-US" dirty="0">
                  <a:latin typeface="Arial" pitchFamily="34" charset="0"/>
                </a:rPr>
                <a:t>}</a:t>
              </a:r>
            </a:p>
            <a:p>
              <a:r>
                <a:rPr lang="en-US" dirty="0">
                  <a:solidFill>
                    <a:schemeClr val="accent2"/>
                  </a:solidFill>
                  <a:latin typeface="Arial" pitchFamily="34" charset="0"/>
                </a:rPr>
                <a:t>Queue</a:t>
              </a:r>
              <a:r>
                <a:rPr lang="en-US" dirty="0">
                  <a:latin typeface="Arial" pitchFamily="34" charset="0"/>
                </a:rPr>
                <a:t>(</a:t>
              </a:r>
              <a:r>
                <a:rPr lang="en-US" dirty="0" err="1">
                  <a:latin typeface="Arial" pitchFamily="34" charset="0"/>
                </a:rPr>
                <a:t>int</a:t>
              </a:r>
              <a:r>
                <a:rPr lang="en-US" dirty="0">
                  <a:latin typeface="Arial" pitchFamily="34" charset="0"/>
                </a:rPr>
                <a:t> n) </a:t>
              </a:r>
              <a:r>
                <a:rPr lang="en-US" dirty="0" smtClean="0">
                  <a:latin typeface="Arial" pitchFamily="34" charset="0"/>
                </a:rPr>
                <a:t>{ // </a:t>
              </a:r>
              <a:r>
                <a:rPr lang="en-US" dirty="0">
                  <a:latin typeface="Arial" pitchFamily="34" charset="0"/>
                </a:rPr>
                <a:t>constructor</a:t>
              </a:r>
            </a:p>
            <a:p>
              <a:r>
                <a:rPr lang="en-US" dirty="0">
                  <a:latin typeface="Arial" pitchFamily="34" charset="0"/>
                </a:rPr>
                <a:t>	front = 0; rear = 0;</a:t>
              </a:r>
            </a:p>
            <a:p>
              <a:r>
                <a:rPr lang="en-US" dirty="0">
                  <a:latin typeface="Arial" pitchFamily="34" charset="0"/>
                </a:rPr>
                <a:t>	</a:t>
              </a:r>
              <a:r>
                <a:rPr lang="en-US" dirty="0" err="1">
                  <a:latin typeface="Arial" pitchFamily="34" charset="0"/>
                </a:rPr>
                <a:t>queue_size</a:t>
              </a:r>
              <a:r>
                <a:rPr lang="en-US" dirty="0">
                  <a:latin typeface="Arial" pitchFamily="34" charset="0"/>
                </a:rPr>
                <a:t> = n;</a:t>
              </a:r>
            </a:p>
            <a:p>
              <a:r>
                <a:rPr lang="en-US" dirty="0">
                  <a:latin typeface="Arial" pitchFamily="34" charset="0"/>
                </a:rPr>
                <a:t>	</a:t>
              </a:r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buffer = new </a:t>
              </a:r>
              <a:r>
                <a:rPr lang="en-US" dirty="0" err="1">
                  <a:solidFill>
                    <a:srgbClr val="CC3300"/>
                  </a:solidFill>
                  <a:latin typeface="Arial" pitchFamily="34" charset="0"/>
                </a:rPr>
                <a:t>int</a:t>
              </a:r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[</a:t>
              </a:r>
              <a:r>
                <a:rPr lang="en-US" dirty="0" err="1">
                  <a:solidFill>
                    <a:srgbClr val="CC3300"/>
                  </a:solidFill>
                  <a:latin typeface="Arial" pitchFamily="34" charset="0"/>
                </a:rPr>
                <a:t>queue_size</a:t>
              </a:r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];</a:t>
              </a:r>
            </a:p>
            <a:p>
              <a:r>
                <a:rPr lang="en-US" dirty="0">
                  <a:latin typeface="Arial" pitchFamily="34" charset="0"/>
                </a:rPr>
                <a:t>}	</a:t>
              </a:r>
              <a:r>
                <a:rPr lang="en-US" dirty="0">
                  <a:solidFill>
                    <a:schemeClr val="accent1"/>
                  </a:solidFill>
                  <a:latin typeface="Arial" pitchFamily="34" charset="0"/>
                </a:rPr>
                <a:t>// Constructor Overload</a:t>
              </a:r>
            </a:p>
            <a:p>
              <a:r>
                <a:rPr lang="en-US" dirty="0">
                  <a:solidFill>
                    <a:schemeClr val="accent2"/>
                  </a:solidFill>
                  <a:latin typeface="Arial" pitchFamily="34" charset="0"/>
                </a:rPr>
                <a:t>virtual ~Queue(void)</a:t>
              </a:r>
              <a:r>
                <a:rPr lang="en-US" dirty="0">
                  <a:latin typeface="Arial" pitchFamily="34" charset="0"/>
                </a:rPr>
                <a:t> { </a:t>
              </a:r>
              <a:r>
                <a:rPr lang="en-US" dirty="0">
                  <a:solidFill>
                    <a:schemeClr val="hlink"/>
                  </a:solidFill>
                  <a:latin typeface="Arial" pitchFamily="34" charset="0"/>
                </a:rPr>
                <a:t>// ~ tilde</a:t>
              </a:r>
            </a:p>
            <a:p>
              <a:r>
                <a:rPr lang="en-US" dirty="0">
                  <a:latin typeface="Arial" pitchFamily="34" charset="0"/>
                </a:rPr>
                <a:t>    </a:t>
              </a:r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delete buffer;</a:t>
              </a:r>
            </a:p>
            <a:p>
              <a:r>
                <a:rPr lang="en-US" dirty="0">
                  <a:latin typeface="Arial" pitchFamily="34" charset="0"/>
                </a:rPr>
                <a:t>    buffer = NULL;</a:t>
              </a:r>
            </a:p>
            <a:p>
              <a:r>
                <a:rPr lang="en-US" dirty="0">
                  <a:latin typeface="Arial" pitchFamily="34" charset="0"/>
                </a:rPr>
                <a:t>}</a:t>
              </a:r>
            </a:p>
          </p:txBody>
        </p:sp>
      </p:grpSp>
      <p:sp>
        <p:nvSpPr>
          <p:cNvPr id="5" name="Freeform 4"/>
          <p:cNvSpPr/>
          <p:nvPr/>
        </p:nvSpPr>
        <p:spPr bwMode="auto">
          <a:xfrm>
            <a:off x="1841500" y="1854200"/>
            <a:ext cx="2336800" cy="4241800"/>
          </a:xfrm>
          <a:custGeom>
            <a:avLst/>
            <a:gdLst>
              <a:gd name="connsiteX0" fmla="*/ 0 w 2247900"/>
              <a:gd name="connsiteY0" fmla="*/ 4457700 h 4457700"/>
              <a:gd name="connsiteX1" fmla="*/ 1943100 w 2247900"/>
              <a:gd name="connsiteY1" fmla="*/ 4457700 h 4457700"/>
              <a:gd name="connsiteX2" fmla="*/ 1981200 w 2247900"/>
              <a:gd name="connsiteY2" fmla="*/ 0 h 4457700"/>
              <a:gd name="connsiteX3" fmla="*/ 2247900 w 2247900"/>
              <a:gd name="connsiteY3" fmla="*/ 12700 h 4457700"/>
              <a:gd name="connsiteX0" fmla="*/ 0 w 2336800"/>
              <a:gd name="connsiteY0" fmla="*/ 4483100 h 4483100"/>
              <a:gd name="connsiteX1" fmla="*/ 1943100 w 2336800"/>
              <a:gd name="connsiteY1" fmla="*/ 4483100 h 4483100"/>
              <a:gd name="connsiteX2" fmla="*/ 1981200 w 2336800"/>
              <a:gd name="connsiteY2" fmla="*/ 25400 h 4483100"/>
              <a:gd name="connsiteX3" fmla="*/ 2336800 w 2336800"/>
              <a:gd name="connsiteY3" fmla="*/ 0 h 4483100"/>
              <a:gd name="connsiteX0" fmla="*/ 0 w 2336800"/>
              <a:gd name="connsiteY0" fmla="*/ 4483100 h 4521200"/>
              <a:gd name="connsiteX1" fmla="*/ 1930400 w 2336800"/>
              <a:gd name="connsiteY1" fmla="*/ 4521200 h 4521200"/>
              <a:gd name="connsiteX2" fmla="*/ 1981200 w 2336800"/>
              <a:gd name="connsiteY2" fmla="*/ 25400 h 4521200"/>
              <a:gd name="connsiteX3" fmla="*/ 2336800 w 2336800"/>
              <a:gd name="connsiteY3" fmla="*/ 0 h 4521200"/>
              <a:gd name="connsiteX0" fmla="*/ 0 w 2336800"/>
              <a:gd name="connsiteY0" fmla="*/ 4483100 h 4521200"/>
              <a:gd name="connsiteX1" fmla="*/ 1981200 w 2336800"/>
              <a:gd name="connsiteY1" fmla="*/ 4521200 h 4521200"/>
              <a:gd name="connsiteX2" fmla="*/ 1981200 w 2336800"/>
              <a:gd name="connsiteY2" fmla="*/ 25400 h 4521200"/>
              <a:gd name="connsiteX3" fmla="*/ 2336800 w 2336800"/>
              <a:gd name="connsiteY3" fmla="*/ 0 h 4521200"/>
              <a:gd name="connsiteX0" fmla="*/ 0 w 2336800"/>
              <a:gd name="connsiteY0" fmla="*/ 4483100 h 4483100"/>
              <a:gd name="connsiteX1" fmla="*/ 1981200 w 2336800"/>
              <a:gd name="connsiteY1" fmla="*/ 4483100 h 4483100"/>
              <a:gd name="connsiteX2" fmla="*/ 1981200 w 2336800"/>
              <a:gd name="connsiteY2" fmla="*/ 25400 h 4483100"/>
              <a:gd name="connsiteX3" fmla="*/ 2336800 w 2336800"/>
              <a:gd name="connsiteY3" fmla="*/ 0 h 4483100"/>
              <a:gd name="connsiteX0" fmla="*/ 0 w 2336800"/>
              <a:gd name="connsiteY0" fmla="*/ 4495800 h 4495800"/>
              <a:gd name="connsiteX1" fmla="*/ 1981200 w 2336800"/>
              <a:gd name="connsiteY1" fmla="*/ 4495800 h 4495800"/>
              <a:gd name="connsiteX2" fmla="*/ 1981200 w 2336800"/>
              <a:gd name="connsiteY2" fmla="*/ 0 h 4495800"/>
              <a:gd name="connsiteX3" fmla="*/ 2336800 w 2336800"/>
              <a:gd name="connsiteY3" fmla="*/ 127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4495800">
                <a:moveTo>
                  <a:pt x="0" y="4495800"/>
                </a:moveTo>
                <a:lnTo>
                  <a:pt x="1981200" y="4495800"/>
                </a:lnTo>
                <a:lnTo>
                  <a:pt x="1981200" y="0"/>
                </a:lnTo>
                <a:lnTo>
                  <a:pt x="2336800" y="127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543800" y="2286000"/>
            <a:ext cx="1524000" cy="1143000"/>
          </a:xfrm>
          <a:prstGeom prst="wedgeRoundRectCallout">
            <a:avLst>
              <a:gd name="adj1" fmla="val -64884"/>
              <a:gd name="adj2" fmla="val 5541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</a:t>
            </a:r>
            <a:r>
              <a:rPr lang="en-US" sz="2000" dirty="0" smtClean="0"/>
              <a:t>are overloaded methods?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543800" y="2286000"/>
            <a:ext cx="1524000" cy="1143000"/>
          </a:xfrm>
          <a:prstGeom prst="wedgeRoundRectCallout">
            <a:avLst>
              <a:gd name="adj1" fmla="val -63365"/>
              <a:gd name="adj2" fmla="val -6003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</a:t>
            </a:r>
            <a:r>
              <a:rPr lang="en-US" sz="2000" dirty="0" smtClean="0"/>
              <a:t>are overloaded methods?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84188" y="0"/>
            <a:ext cx="82248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Using Constructor and Destructor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65150" y="528637"/>
            <a:ext cx="8426450" cy="342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void application() {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Queue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(500); 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//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will call "constructor"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x, y;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.enqueue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(23);    // push 23 into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myQueue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.enqueue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(8);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x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.dequeue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y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.dequeue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cout &lt;&lt; </a:t>
            </a:r>
            <a:r>
              <a:rPr lang="en-US" dirty="0" smtClean="0"/>
              <a:t>"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sum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 </a:t>
            </a:r>
            <a:r>
              <a:rPr lang="en-US" dirty="0"/>
              <a:t>"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&lt;&lt; x + y &lt;&lt;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endl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  </a:t>
            </a:r>
            <a:endParaRPr lang="en-US" dirty="0" smtClean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12007" name="Group 39"/>
          <p:cNvGrpSpPr>
            <a:grpSpLocks/>
          </p:cNvGrpSpPr>
          <p:nvPr/>
        </p:nvGrpSpPr>
        <p:grpSpPr bwMode="auto">
          <a:xfrm>
            <a:off x="977900" y="3581400"/>
            <a:ext cx="7099300" cy="2290763"/>
            <a:chOff x="616" y="2880"/>
            <a:chExt cx="4472" cy="1443"/>
          </a:xfrm>
        </p:grpSpPr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1584" y="3312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Text Box 12"/>
            <p:cNvSpPr txBox="1">
              <a:spLocks noChangeArrowheads="1"/>
            </p:cNvSpPr>
            <p:nvPr/>
          </p:nvSpPr>
          <p:spPr bwMode="auto">
            <a:xfrm>
              <a:off x="616" y="3253"/>
              <a:ext cx="968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/>
                <a:t>*buffer</a:t>
              </a:r>
            </a:p>
            <a:p>
              <a:pPr algn="r">
                <a:lnSpc>
                  <a:spcPct val="110000"/>
                </a:lnSpc>
              </a:pPr>
              <a:r>
                <a:rPr lang="en-US"/>
                <a:t>front</a:t>
              </a:r>
            </a:p>
            <a:p>
              <a:pPr algn="r">
                <a:lnSpc>
                  <a:spcPct val="110000"/>
                </a:lnSpc>
              </a:pPr>
              <a:r>
                <a:rPr lang="en-US"/>
                <a:t>rear</a:t>
              </a:r>
            </a:p>
            <a:p>
              <a:pPr algn="r">
                <a:lnSpc>
                  <a:spcPct val="110000"/>
                </a:lnSpc>
              </a:pPr>
              <a:r>
                <a:rPr lang="en-US"/>
                <a:t>queue_size</a:t>
              </a:r>
            </a:p>
          </p:txBody>
        </p:sp>
        <p:sp>
          <p:nvSpPr>
            <p:cNvPr id="28682" name="Rectangle 13"/>
            <p:cNvSpPr>
              <a:spLocks noChangeArrowheads="1"/>
            </p:cNvSpPr>
            <p:nvPr/>
          </p:nvSpPr>
          <p:spPr bwMode="auto">
            <a:xfrm>
              <a:off x="3416" y="2928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5"/>
            <p:cNvSpPr>
              <a:spLocks noChangeArrowheads="1"/>
            </p:cNvSpPr>
            <p:nvPr/>
          </p:nvSpPr>
          <p:spPr bwMode="auto">
            <a:xfrm>
              <a:off x="3416" y="3024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16"/>
            <p:cNvSpPr>
              <a:spLocks noChangeArrowheads="1"/>
            </p:cNvSpPr>
            <p:nvPr/>
          </p:nvSpPr>
          <p:spPr bwMode="auto">
            <a:xfrm>
              <a:off x="3416" y="3120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3416" y="3216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Rectangle 18"/>
            <p:cNvSpPr>
              <a:spLocks noChangeArrowheads="1"/>
            </p:cNvSpPr>
            <p:nvPr/>
          </p:nvSpPr>
          <p:spPr bwMode="auto">
            <a:xfrm>
              <a:off x="3416" y="3312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9"/>
            <p:cNvSpPr>
              <a:spLocks noChangeArrowheads="1"/>
            </p:cNvSpPr>
            <p:nvPr/>
          </p:nvSpPr>
          <p:spPr bwMode="auto">
            <a:xfrm>
              <a:off x="3416" y="3408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20"/>
            <p:cNvSpPr>
              <a:spLocks noChangeArrowheads="1"/>
            </p:cNvSpPr>
            <p:nvPr/>
          </p:nvSpPr>
          <p:spPr bwMode="auto">
            <a:xfrm>
              <a:off x="3416" y="3504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Rectangle 21"/>
            <p:cNvSpPr>
              <a:spLocks noChangeArrowheads="1"/>
            </p:cNvSpPr>
            <p:nvPr/>
          </p:nvSpPr>
          <p:spPr bwMode="auto">
            <a:xfrm>
              <a:off x="3416" y="3600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Rectangle 22"/>
            <p:cNvSpPr>
              <a:spLocks noChangeArrowheads="1"/>
            </p:cNvSpPr>
            <p:nvPr/>
          </p:nvSpPr>
          <p:spPr bwMode="auto">
            <a:xfrm>
              <a:off x="3416" y="3888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25"/>
            <p:cNvSpPr>
              <a:spLocks noChangeArrowheads="1"/>
            </p:cNvSpPr>
            <p:nvPr/>
          </p:nvSpPr>
          <p:spPr bwMode="auto">
            <a:xfrm>
              <a:off x="3416" y="3984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Rectangle 26"/>
            <p:cNvSpPr>
              <a:spLocks noChangeArrowheads="1"/>
            </p:cNvSpPr>
            <p:nvPr/>
          </p:nvSpPr>
          <p:spPr bwMode="auto">
            <a:xfrm>
              <a:off x="3416" y="4080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29"/>
            <p:cNvSpPr>
              <a:spLocks noChangeShapeType="1"/>
            </p:cNvSpPr>
            <p:nvPr/>
          </p:nvSpPr>
          <p:spPr bwMode="auto">
            <a:xfrm>
              <a:off x="3416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30"/>
            <p:cNvSpPr>
              <a:spLocks noChangeShapeType="1"/>
            </p:cNvSpPr>
            <p:nvPr/>
          </p:nvSpPr>
          <p:spPr bwMode="auto">
            <a:xfrm>
              <a:off x="418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Text Box 31"/>
            <p:cNvSpPr txBox="1">
              <a:spLocks noChangeArrowheads="1"/>
            </p:cNvSpPr>
            <p:nvPr/>
          </p:nvSpPr>
          <p:spPr bwMode="auto">
            <a:xfrm>
              <a:off x="3648" y="3657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. . .</a:t>
              </a:r>
            </a:p>
          </p:txBody>
        </p:sp>
        <p:sp>
          <p:nvSpPr>
            <p:cNvPr id="28696" name="Text Box 32"/>
            <p:cNvSpPr txBox="1">
              <a:spLocks noChangeArrowheads="1"/>
            </p:cNvSpPr>
            <p:nvPr/>
          </p:nvSpPr>
          <p:spPr bwMode="auto">
            <a:xfrm>
              <a:off x="4280" y="2880"/>
              <a:ext cx="80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int array </a:t>
              </a:r>
            </a:p>
            <a:p>
              <a:r>
                <a:rPr lang="en-US"/>
                <a:t>of 500 </a:t>
              </a:r>
            </a:p>
            <a:p>
              <a:r>
                <a:rPr lang="en-US"/>
                <a:t>elements</a:t>
              </a:r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28697" name="AutoShape 33"/>
            <p:cNvCxnSpPr>
              <a:cxnSpLocks noChangeShapeType="1"/>
              <a:stCxn id="28680" idx="3"/>
            </p:cNvCxnSpPr>
            <p:nvPr/>
          </p:nvCxnSpPr>
          <p:spPr bwMode="auto">
            <a:xfrm flipV="1">
              <a:off x="2352" y="3000"/>
              <a:ext cx="1056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98" name="Text Box 34"/>
            <p:cNvSpPr txBox="1">
              <a:spLocks noChangeArrowheads="1"/>
            </p:cNvSpPr>
            <p:nvPr/>
          </p:nvSpPr>
          <p:spPr bwMode="auto">
            <a:xfrm>
              <a:off x="1573" y="2976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myQueue</a:t>
              </a:r>
            </a:p>
          </p:txBody>
        </p:sp>
        <p:sp>
          <p:nvSpPr>
            <p:cNvPr id="28699" name="Rectangle 36"/>
            <p:cNvSpPr>
              <a:spLocks noChangeArrowheads="1"/>
            </p:cNvSpPr>
            <p:nvPr/>
          </p:nvSpPr>
          <p:spPr bwMode="auto">
            <a:xfrm>
              <a:off x="1584" y="3552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37"/>
            <p:cNvSpPr>
              <a:spLocks noChangeArrowheads="1"/>
            </p:cNvSpPr>
            <p:nvPr/>
          </p:nvSpPr>
          <p:spPr bwMode="auto">
            <a:xfrm>
              <a:off x="1584" y="3792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38"/>
            <p:cNvSpPr>
              <a:spLocks noChangeArrowheads="1"/>
            </p:cNvSpPr>
            <p:nvPr/>
          </p:nvSpPr>
          <p:spPr bwMode="auto">
            <a:xfrm>
              <a:off x="1584" y="4032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11" name="Group 43"/>
          <p:cNvGrpSpPr>
            <a:grpSpLocks/>
          </p:cNvGrpSpPr>
          <p:nvPr/>
        </p:nvGrpSpPr>
        <p:grpSpPr bwMode="auto">
          <a:xfrm>
            <a:off x="3810000" y="4953000"/>
            <a:ext cx="4398963" cy="822325"/>
            <a:chOff x="2400" y="3744"/>
            <a:chExt cx="2771" cy="518"/>
          </a:xfrm>
        </p:grpSpPr>
        <p:sp>
          <p:nvSpPr>
            <p:cNvPr id="28678" name="Rectangle 40"/>
            <p:cNvSpPr>
              <a:spLocks noChangeArrowheads="1"/>
            </p:cNvSpPr>
            <p:nvPr/>
          </p:nvSpPr>
          <p:spPr bwMode="auto">
            <a:xfrm>
              <a:off x="2400" y="3744"/>
              <a:ext cx="5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from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stack</a:t>
              </a:r>
            </a:p>
          </p:txBody>
        </p:sp>
        <p:sp>
          <p:nvSpPr>
            <p:cNvPr id="28679" name="Rectangle 42"/>
            <p:cNvSpPr>
              <a:spLocks noChangeArrowheads="1"/>
            </p:cNvSpPr>
            <p:nvPr/>
          </p:nvSpPr>
          <p:spPr bwMode="auto">
            <a:xfrm>
              <a:off x="4272" y="3936"/>
              <a:ext cx="8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from heap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65150" y="5943600"/>
            <a:ext cx="796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9400" algn="just" defTabSz="966788">
              <a:buFont typeface="Arial" panose="020B0604020202020204" pitchFamily="34" charset="0"/>
              <a:buChar char="•"/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 smtClean="0">
                <a:latin typeface="Arial" pitchFamily="34" charset="0"/>
              </a:rPr>
              <a:t>Queue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(4 fields) goes out-of-scope and be collected </a:t>
            </a:r>
          </a:p>
          <a:p>
            <a:pPr marL="342900" indent="-279400" algn="just" defTabSz="966788">
              <a:buFont typeface="Arial" panose="020B0604020202020204" pitchFamily="34" charset="0"/>
              <a:buChar char="•"/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4000500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destructor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will be called to delete the array object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019800" y="2286000"/>
            <a:ext cx="3048000" cy="884725"/>
          </a:xfrm>
          <a:prstGeom prst="wedgeRoundRectCallout">
            <a:avLst>
              <a:gd name="adj1" fmla="val -84339"/>
              <a:gd name="adj2" fmla="val -3446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Where does the memory comes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84188" y="0"/>
            <a:ext cx="82248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Combine </a:t>
            </a:r>
            <a:r>
              <a:rPr lang="en-US" sz="3400" b="1" i="1" dirty="0">
                <a:solidFill>
                  <a:schemeClr val="accent2"/>
                </a:solidFill>
                <a:cs typeface="Times New Roman" pitchFamily="18" charset="0"/>
              </a:rPr>
              <a:t>delete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 and Destructor (1)</a:t>
            </a: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533400" y="773113"/>
            <a:ext cx="8385175" cy="305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void application() {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Queue *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  // declare a pointer only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new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Queue(500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); // created in application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-&gt;enqueue(23);    // add 23 on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myQueue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my</a:t>
            </a:r>
            <a:r>
              <a:rPr lang="en-US" dirty="0" err="1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-&gt;</a:t>
            </a:r>
            <a:r>
              <a:rPr lang="en-US" dirty="0">
                <a:latin typeface="Arial" pitchFamily="34" charset="0"/>
              </a:rPr>
              <a:t>enqueue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(8);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delete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myQueue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	// delete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will call ~Queue();</a:t>
            </a: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...</a:t>
            </a:r>
            <a:endParaRPr lang="en-US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63500" indent="3175" algn="just" defTabSz="966788"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grpSp>
        <p:nvGrpSpPr>
          <p:cNvPr id="242731" name="Group 43"/>
          <p:cNvGrpSpPr>
            <a:grpSpLocks/>
          </p:cNvGrpSpPr>
          <p:nvPr/>
        </p:nvGrpSpPr>
        <p:grpSpPr bwMode="auto">
          <a:xfrm>
            <a:off x="1036638" y="3429000"/>
            <a:ext cx="7650162" cy="2133600"/>
            <a:chOff x="605" y="2928"/>
            <a:chExt cx="4819" cy="1344"/>
          </a:xfrm>
        </p:grpSpPr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3797" y="3024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Rectangle 13"/>
            <p:cNvSpPr>
              <a:spLocks noChangeArrowheads="1"/>
            </p:cNvSpPr>
            <p:nvPr/>
          </p:nvSpPr>
          <p:spPr bwMode="auto">
            <a:xfrm>
              <a:off x="3797" y="3120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4"/>
            <p:cNvSpPr>
              <a:spLocks noChangeArrowheads="1"/>
            </p:cNvSpPr>
            <p:nvPr/>
          </p:nvSpPr>
          <p:spPr bwMode="auto">
            <a:xfrm>
              <a:off x="3797" y="3216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Rectangle 15"/>
            <p:cNvSpPr>
              <a:spLocks noChangeArrowheads="1"/>
            </p:cNvSpPr>
            <p:nvPr/>
          </p:nvSpPr>
          <p:spPr bwMode="auto">
            <a:xfrm>
              <a:off x="3797" y="3312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Rectangle 16"/>
            <p:cNvSpPr>
              <a:spLocks noChangeArrowheads="1"/>
            </p:cNvSpPr>
            <p:nvPr/>
          </p:nvSpPr>
          <p:spPr bwMode="auto">
            <a:xfrm>
              <a:off x="3797" y="3408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Rectangle 17"/>
            <p:cNvSpPr>
              <a:spLocks noChangeArrowheads="1"/>
            </p:cNvSpPr>
            <p:nvPr/>
          </p:nvSpPr>
          <p:spPr bwMode="auto">
            <a:xfrm>
              <a:off x="3797" y="3504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Rectangle 18"/>
            <p:cNvSpPr>
              <a:spLocks noChangeArrowheads="1"/>
            </p:cNvSpPr>
            <p:nvPr/>
          </p:nvSpPr>
          <p:spPr bwMode="auto">
            <a:xfrm>
              <a:off x="3797" y="3600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Rectangle 19"/>
            <p:cNvSpPr>
              <a:spLocks noChangeArrowheads="1"/>
            </p:cNvSpPr>
            <p:nvPr/>
          </p:nvSpPr>
          <p:spPr bwMode="auto">
            <a:xfrm>
              <a:off x="3797" y="3696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Rectangle 20"/>
            <p:cNvSpPr>
              <a:spLocks noChangeArrowheads="1"/>
            </p:cNvSpPr>
            <p:nvPr/>
          </p:nvSpPr>
          <p:spPr bwMode="auto">
            <a:xfrm>
              <a:off x="3797" y="3984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21"/>
            <p:cNvSpPr>
              <a:spLocks noChangeArrowheads="1"/>
            </p:cNvSpPr>
            <p:nvPr/>
          </p:nvSpPr>
          <p:spPr bwMode="auto">
            <a:xfrm>
              <a:off x="3797" y="4080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3797" y="4176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3"/>
            <p:cNvSpPr>
              <a:spLocks noChangeShapeType="1"/>
            </p:cNvSpPr>
            <p:nvPr/>
          </p:nvSpPr>
          <p:spPr bwMode="auto">
            <a:xfrm>
              <a:off x="3797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4"/>
            <p:cNvSpPr>
              <a:spLocks noChangeShapeType="1"/>
            </p:cNvSpPr>
            <p:nvPr/>
          </p:nvSpPr>
          <p:spPr bwMode="auto">
            <a:xfrm>
              <a:off x="4565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Text Box 25"/>
            <p:cNvSpPr txBox="1">
              <a:spLocks noChangeArrowheads="1"/>
            </p:cNvSpPr>
            <p:nvPr/>
          </p:nvSpPr>
          <p:spPr bwMode="auto">
            <a:xfrm>
              <a:off x="4029" y="3753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. . .</a:t>
              </a:r>
            </a:p>
          </p:txBody>
        </p:sp>
        <p:cxnSp>
          <p:nvCxnSpPr>
            <p:cNvPr id="29720" name="AutoShape 27"/>
            <p:cNvCxnSpPr>
              <a:cxnSpLocks noChangeShapeType="1"/>
            </p:cNvCxnSpPr>
            <p:nvPr/>
          </p:nvCxnSpPr>
          <p:spPr bwMode="auto">
            <a:xfrm flipV="1">
              <a:off x="2741" y="3072"/>
              <a:ext cx="1056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1" name="Text Box 28"/>
            <p:cNvSpPr txBox="1">
              <a:spLocks noChangeArrowheads="1"/>
            </p:cNvSpPr>
            <p:nvPr/>
          </p:nvSpPr>
          <p:spPr bwMode="auto">
            <a:xfrm>
              <a:off x="605" y="3024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myQueue</a:t>
              </a:r>
            </a:p>
          </p:txBody>
        </p:sp>
        <p:sp>
          <p:nvSpPr>
            <p:cNvPr id="29722" name="Text Box 29"/>
            <p:cNvSpPr txBox="1">
              <a:spLocks noChangeArrowheads="1"/>
            </p:cNvSpPr>
            <p:nvPr/>
          </p:nvSpPr>
          <p:spPr bwMode="auto">
            <a:xfrm>
              <a:off x="4616" y="2928"/>
              <a:ext cx="80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int array </a:t>
              </a:r>
            </a:p>
            <a:p>
              <a:r>
                <a:rPr lang="en-US"/>
                <a:t>of 500 </a:t>
              </a:r>
            </a:p>
            <a:p>
              <a:r>
                <a:rPr lang="en-US"/>
                <a:t>elements</a:t>
              </a:r>
            </a:p>
          </p:txBody>
        </p:sp>
        <p:sp>
          <p:nvSpPr>
            <p:cNvPr id="29723" name="Rectangle 30"/>
            <p:cNvSpPr>
              <a:spLocks noChangeArrowheads="1"/>
            </p:cNvSpPr>
            <p:nvPr/>
          </p:nvSpPr>
          <p:spPr bwMode="auto">
            <a:xfrm>
              <a:off x="624" y="3312"/>
              <a:ext cx="76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724" name="AutoShape 31"/>
            <p:cNvCxnSpPr>
              <a:cxnSpLocks noChangeShapeType="1"/>
              <a:stCxn id="29723" idx="3"/>
              <a:endCxn id="29725" idx="1"/>
            </p:cNvCxnSpPr>
            <p:nvPr/>
          </p:nvCxnSpPr>
          <p:spPr bwMode="auto">
            <a:xfrm flipV="1">
              <a:off x="1392" y="3432"/>
              <a:ext cx="541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5" name="Rectangle 34"/>
            <p:cNvSpPr>
              <a:spLocks noChangeArrowheads="1"/>
            </p:cNvSpPr>
            <p:nvPr/>
          </p:nvSpPr>
          <p:spPr bwMode="auto">
            <a:xfrm>
              <a:off x="1933" y="3312"/>
              <a:ext cx="947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/>
                <a:t>*buffer</a:t>
              </a:r>
            </a:p>
          </p:txBody>
        </p:sp>
        <p:sp>
          <p:nvSpPr>
            <p:cNvPr id="29726" name="Rectangle 37"/>
            <p:cNvSpPr>
              <a:spLocks noChangeArrowheads="1"/>
            </p:cNvSpPr>
            <p:nvPr/>
          </p:nvSpPr>
          <p:spPr bwMode="auto">
            <a:xfrm>
              <a:off x="1933" y="3552"/>
              <a:ext cx="947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front</a:t>
              </a:r>
            </a:p>
          </p:txBody>
        </p:sp>
        <p:sp>
          <p:nvSpPr>
            <p:cNvPr id="29727" name="Rectangle 38"/>
            <p:cNvSpPr>
              <a:spLocks noChangeArrowheads="1"/>
            </p:cNvSpPr>
            <p:nvPr/>
          </p:nvSpPr>
          <p:spPr bwMode="auto">
            <a:xfrm>
              <a:off x="1933" y="3792"/>
              <a:ext cx="947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rear</a:t>
              </a:r>
            </a:p>
          </p:txBody>
        </p:sp>
        <p:sp>
          <p:nvSpPr>
            <p:cNvPr id="29728" name="Rectangle 39"/>
            <p:cNvSpPr>
              <a:spLocks noChangeArrowheads="1"/>
            </p:cNvSpPr>
            <p:nvPr/>
          </p:nvSpPr>
          <p:spPr bwMode="auto">
            <a:xfrm>
              <a:off x="1933" y="4032"/>
              <a:ext cx="947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queue_size</a:t>
              </a:r>
            </a:p>
          </p:txBody>
        </p:sp>
      </p:grpSp>
      <p:grpSp>
        <p:nvGrpSpPr>
          <p:cNvPr id="242737" name="Group 49"/>
          <p:cNvGrpSpPr>
            <a:grpSpLocks/>
          </p:cNvGrpSpPr>
          <p:nvPr/>
        </p:nvGrpSpPr>
        <p:grpSpPr bwMode="auto">
          <a:xfrm>
            <a:off x="990600" y="4576763"/>
            <a:ext cx="6477000" cy="1447800"/>
            <a:chOff x="576" y="3456"/>
            <a:chExt cx="4080" cy="912"/>
          </a:xfrm>
        </p:grpSpPr>
        <p:sp>
          <p:nvSpPr>
            <p:cNvPr id="29702" name="Rectangle 44"/>
            <p:cNvSpPr>
              <a:spLocks noChangeArrowheads="1"/>
            </p:cNvSpPr>
            <p:nvPr/>
          </p:nvSpPr>
          <p:spPr bwMode="auto">
            <a:xfrm>
              <a:off x="576" y="3456"/>
              <a:ext cx="9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from stack</a:t>
              </a:r>
            </a:p>
          </p:txBody>
        </p:sp>
        <p:grpSp>
          <p:nvGrpSpPr>
            <p:cNvPr id="29703" name="Group 48"/>
            <p:cNvGrpSpPr>
              <a:grpSpLocks/>
            </p:cNvGrpSpPr>
            <p:nvPr/>
          </p:nvGrpSpPr>
          <p:grpSpPr bwMode="auto">
            <a:xfrm>
              <a:off x="1968" y="4080"/>
              <a:ext cx="2688" cy="288"/>
              <a:chOff x="1968" y="4080"/>
              <a:chExt cx="2688" cy="288"/>
            </a:xfrm>
          </p:grpSpPr>
          <p:sp>
            <p:nvSpPr>
              <p:cNvPr id="29704" name="Rectangle 45"/>
              <p:cNvSpPr>
                <a:spLocks noChangeArrowheads="1"/>
              </p:cNvSpPr>
              <p:nvPr/>
            </p:nvSpPr>
            <p:spPr bwMode="auto">
              <a:xfrm>
                <a:off x="1968" y="4080"/>
                <a:ext cx="8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from heap</a:t>
                </a:r>
              </a:p>
            </p:txBody>
          </p:sp>
          <p:sp>
            <p:nvSpPr>
              <p:cNvPr id="29705" name="Rectangle 46"/>
              <p:cNvSpPr>
                <a:spLocks noChangeArrowheads="1"/>
              </p:cNvSpPr>
              <p:nvPr/>
            </p:nvSpPr>
            <p:spPr bwMode="auto">
              <a:xfrm>
                <a:off x="3757" y="4080"/>
                <a:ext cx="8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from heap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685800" y="6027003"/>
            <a:ext cx="7954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342900" algn="just" defTabSz="966788">
              <a:buFont typeface="Arial" panose="020B0604020202020204" pitchFamily="34" charset="0"/>
              <a:buChar char="•"/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It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will be too late to call ~Queue() here : ~Queue() </a:t>
            </a:r>
          </a:p>
          <a:p>
            <a:pPr marL="406400" indent="-342900" algn="just" defTabSz="966788">
              <a:buFont typeface="Arial" panose="020B0604020202020204" pitchFamily="34" charset="0"/>
              <a:buChar char="•"/>
              <a:tabLst>
                <a:tab pos="428625" algn="l"/>
                <a:tab pos="781050" algn="l"/>
                <a:tab pos="1209675" algn="l"/>
                <a:tab pos="1687513" algn="l"/>
                <a:tab pos="3022600" algn="l"/>
                <a:tab pos="7129463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The destructor is called in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delete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function.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ChangeArrowheads="1"/>
          </p:cNvSpPr>
          <p:nvPr/>
        </p:nvSpPr>
        <p:spPr bwMode="auto">
          <a:xfrm>
            <a:off x="484188" y="193675"/>
            <a:ext cx="82248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Combine </a:t>
            </a:r>
            <a:r>
              <a:rPr lang="en-US" sz="3400" b="1" i="1" dirty="0">
                <a:solidFill>
                  <a:schemeClr val="accent2"/>
                </a:solidFill>
                <a:cs typeface="Times New Roman" pitchFamily="18" charset="0"/>
              </a:rPr>
              <a:t>delete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 and Destructor (2)</a:t>
            </a:r>
          </a:p>
        </p:txBody>
      </p:sp>
      <p:sp>
        <p:nvSpPr>
          <p:cNvPr id="243740" name="Text Box 1052"/>
          <p:cNvSpPr txBox="1">
            <a:spLocks noChangeArrowheads="1"/>
          </p:cNvSpPr>
          <p:nvPr/>
        </p:nvSpPr>
        <p:spPr bwMode="auto">
          <a:xfrm>
            <a:off x="533400" y="990600"/>
            <a:ext cx="81534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All </a:t>
            </a:r>
            <a:r>
              <a:rPr lang="en-US" sz="2800" dirty="0">
                <a:solidFill>
                  <a:schemeClr val="accent2"/>
                </a:solidFill>
              </a:rPr>
              <a:t>heap objects</a:t>
            </a:r>
            <a:r>
              <a:rPr lang="en-US" sz="2800" dirty="0"/>
              <a:t> must be </a:t>
            </a:r>
            <a:r>
              <a:rPr lang="en-US" sz="2800" dirty="0">
                <a:solidFill>
                  <a:schemeClr val="accent2"/>
                </a:solidFill>
              </a:rPr>
              <a:t>explicitly</a:t>
            </a:r>
            <a:r>
              <a:rPr lang="en-US" sz="2800" dirty="0"/>
              <a:t> deleted before leaving the function, if they  are no longer needed.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Destructor can only delete an object created in the class (normally in the constructor) that is linked to a variable in the class.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The function </a:t>
            </a:r>
            <a:r>
              <a:rPr lang="en-US" sz="2800" i="1" dirty="0"/>
              <a:t>delete</a:t>
            </a:r>
            <a:r>
              <a:rPr lang="en-US" sz="2800" dirty="0"/>
              <a:t> will implicitly call the destructor of the class, so that an object linked to a variable in the to-be-deleted object can be de-allocated too.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If an object is on the stack, instead of on the heap, destructor will be called when the object goes out of scope. No </a:t>
            </a:r>
            <a:r>
              <a:rPr lang="en-US" sz="2800" i="1" dirty="0"/>
              <a:t>delete</a:t>
            </a:r>
            <a:r>
              <a:rPr lang="en-US" sz="2800" dirty="0"/>
              <a:t> operation is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ChangeArrowheads="1"/>
          </p:cNvSpPr>
          <p:nvPr/>
        </p:nvSpPr>
        <p:spPr bwMode="auto">
          <a:xfrm>
            <a:off x="671513" y="152400"/>
            <a:ext cx="78073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algn="ctr" eaLnBrk="1" hangingPunct="1"/>
            <a:r>
              <a:rPr lang="en-US" sz="3600" b="1" dirty="0">
                <a:solidFill>
                  <a:schemeClr val="accent2"/>
                </a:solidFill>
              </a:rPr>
              <a:t>When is a destructor called?</a:t>
            </a: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898525" y="838200"/>
            <a:ext cx="7864475" cy="586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en-US" sz="2800" dirty="0" smtClean="0"/>
              <a:t>When the </a:t>
            </a:r>
            <a:r>
              <a:rPr lang="en-US" sz="2800" b="1" dirty="0"/>
              <a:t>delete</a:t>
            </a:r>
            <a:r>
              <a:rPr lang="en-US" sz="2800" dirty="0"/>
              <a:t> </a:t>
            </a:r>
            <a:r>
              <a:rPr lang="en-US" sz="2800" dirty="0" smtClean="0"/>
              <a:t>function is called. </a:t>
            </a:r>
            <a:r>
              <a:rPr lang="en-US" sz="2800" dirty="0"/>
              <a:t>An object allocated using the </a:t>
            </a:r>
            <a:r>
              <a:rPr lang="en-US" sz="2800" b="1" dirty="0"/>
              <a:t>new</a:t>
            </a:r>
            <a:r>
              <a:rPr lang="en-US" sz="2800" dirty="0"/>
              <a:t> operator (from heap) must be explicitly de-allocated using the </a:t>
            </a:r>
            <a:r>
              <a:rPr lang="en-US" sz="2800" b="1" dirty="0"/>
              <a:t>delete</a:t>
            </a:r>
            <a:r>
              <a:rPr lang="en-US" sz="2800" dirty="0"/>
              <a:t> operator.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800" dirty="0"/>
              <a:t>When a local object (from stack) with block scope goes out of scope.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800" dirty="0"/>
              <a:t>When a program (main function) ends and global or static objects exist (OS will collect them anyway).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800" dirty="0"/>
              <a:t>When the destructor is explicitly called.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81000" y="990600"/>
            <a:ext cx="3810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22222E-6 L 0.00417 0.2888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28889 L 0.00417 0.4666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46666 L 0.00417 0.755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22927</TotalTime>
  <Words>1542</Words>
  <Application>Microsoft Office PowerPoint</Application>
  <PresentationFormat>Letter Paper (8.5x11 in)</PresentationFormat>
  <Paragraphs>496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Geneva</vt:lpstr>
      <vt:lpstr>StarBats</vt:lpstr>
      <vt:lpstr>ZapfDingbats</vt:lpstr>
      <vt:lpstr>Arial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Responsibilities of Garbage-Collecting Heap Memory</vt:lpstr>
      <vt:lpstr>Deleting Linked List of Structures</vt:lpstr>
      <vt:lpstr>C Review: Deleting an Entire Linked List</vt:lpstr>
      <vt:lpstr>Binary Tree Deletion Example</vt:lpstr>
      <vt:lpstr>Delete an Array of Objects</vt:lpstr>
      <vt:lpstr>Delete an Array of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Multiple Inheritance with Overlapping Classes</vt:lpstr>
      <vt:lpstr>Declaring Virtual Classes  for Member-Overlapped Multi-Inheritance</vt:lpstr>
      <vt:lpstr>Another Example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1781</cp:revision>
  <dcterms:created xsi:type="dcterms:W3CDTF">2000-01-15T20:24:49Z</dcterms:created>
  <dcterms:modified xsi:type="dcterms:W3CDTF">2019-03-14T22:12:25Z</dcterms:modified>
</cp:coreProperties>
</file>