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81" r:id="rId2"/>
    <p:sldId id="582" r:id="rId3"/>
    <p:sldId id="550" r:id="rId4"/>
    <p:sldId id="554" r:id="rId5"/>
    <p:sldId id="551" r:id="rId6"/>
    <p:sldId id="553" r:id="rId7"/>
    <p:sldId id="476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575" r:id="rId17"/>
    <p:sldId id="580" r:id="rId18"/>
    <p:sldId id="572" r:id="rId19"/>
    <p:sldId id="573" r:id="rId20"/>
    <p:sldId id="574" r:id="rId21"/>
    <p:sldId id="545" r:id="rId22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312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3300"/>
    <a:srgbClr val="FDFFDD"/>
    <a:srgbClr val="FFFF00"/>
    <a:srgbClr val="33CCFF"/>
    <a:srgbClr val="FFCC00"/>
    <a:srgbClr val="00FF00"/>
    <a:srgbClr val="CC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52" autoAdjust="0"/>
  </p:normalViewPr>
  <p:slideViewPr>
    <p:cSldViewPr>
      <p:cViewPr varScale="1">
        <p:scale>
          <a:sx n="96" d="100"/>
          <a:sy n="96" d="100"/>
        </p:scale>
        <p:origin x="588" y="36"/>
      </p:cViewPr>
      <p:guideLst>
        <p:guide orient="horz" pos="4224"/>
        <p:guide pos="3312"/>
        <p:guide orient="horz" pos="4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334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fld id="{F112EA3D-2064-4F3D-9EF2-7642692AC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07988" defTabSz="8159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159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2223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630363" defTabSz="8159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0875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5447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0019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4591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704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65638"/>
            <a:ext cx="5594350" cy="3652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0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65638"/>
            <a:ext cx="5594350" cy="3652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9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6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fld id="{D636B343-5843-4433-A0FD-01CCBAF11330}" type="slidenum"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t>Ch 3</a:t>
            </a:r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7625" y="6183313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00013" y="6451600"/>
            <a:ext cx="758826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FAF125FB-500D-483E-890E-931427BD7B15}" type="datetime1">
              <a:rPr lang="en-US" sz="1100" smtClean="0">
                <a:solidFill>
                  <a:schemeClr val="folHlink"/>
                </a:solidFill>
                <a:latin typeface="Times New Roman" pitchFamily="18" charset="0"/>
              </a:rPr>
              <a:pPr algn="r">
                <a:defRPr/>
              </a:pPr>
              <a:t>3/21/2019</a:t>
            </a:fld>
            <a:endParaRPr lang="en-US" sz="1100" smtClean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</a:rPr>
              <a:t>Chapter 3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Object-Oriented </a:t>
            </a:r>
            <a:r>
              <a:rPr lang="en-US" sz="2800" dirty="0">
                <a:solidFill>
                  <a:schemeClr val="accent2"/>
                </a:solidFill>
              </a:rPr>
              <a:t>Language C++</a:t>
            </a:r>
          </a:p>
          <a:p>
            <a:pPr marL="363538" indent="-363538"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19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200" b="1" dirty="0">
                <a:solidFill>
                  <a:srgbClr val="0033CC"/>
                </a:solidFill>
                <a:cs typeface="Times New Roman" pitchFamily="18" charset="0"/>
              </a:rPr>
              <a:t>File O</a:t>
            </a: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>perations </a:t>
            </a:r>
            <a:r>
              <a:rPr lang="en-GB" sz="3200" b="1" dirty="0">
                <a:solidFill>
                  <a:srgbClr val="0033CC"/>
                </a:solidFill>
                <a:cs typeface="Times New Roman" pitchFamily="18" charset="0"/>
              </a:rPr>
              <a:t>and </a:t>
            </a: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/>
            </a:r>
            <a:b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</a:b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>Exception </a:t>
            </a:r>
            <a:r>
              <a:rPr lang="en-GB" sz="3200" b="1" dirty="0">
                <a:solidFill>
                  <a:srgbClr val="0033CC"/>
                </a:solidFill>
                <a:cs typeface="Times New Roman" pitchFamily="18" charset="0"/>
              </a:rPr>
              <a:t>handling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 3.4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60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03225"/>
            <a:ext cx="8097837" cy="563563"/>
          </a:xfrm>
        </p:spPr>
        <p:txBody>
          <a:bodyPr/>
          <a:lstStyle/>
          <a:p>
            <a:r>
              <a:rPr lang="en-US" smtClean="0"/>
              <a:t>VS .Net C++ Exception Library and Classes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9248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VS C++ exception library &lt;stdexcept&gt;  includes the following exception classes:</a:t>
            </a:r>
          </a:p>
          <a:p>
            <a:r>
              <a:rPr lang="en-US" sz="2800">
                <a:latin typeface="Courier New" pitchFamily="49" charset="0"/>
              </a:rPr>
              <a:t>	exception Class (root class)</a:t>
            </a:r>
          </a:p>
          <a:p>
            <a:r>
              <a:rPr lang="en-US" sz="2800">
                <a:latin typeface="Courier New" pitchFamily="49" charset="0"/>
              </a:rPr>
              <a:t>	domain_error Class </a:t>
            </a:r>
          </a:p>
          <a:p>
            <a:r>
              <a:rPr lang="en-US" sz="2800">
                <a:latin typeface="Courier New" pitchFamily="49" charset="0"/>
              </a:rPr>
              <a:t>	invalid_argument Class</a:t>
            </a:r>
          </a:p>
          <a:p>
            <a:r>
              <a:rPr lang="en-US" sz="2800">
                <a:latin typeface="Courier New" pitchFamily="49" charset="0"/>
              </a:rPr>
              <a:t>	length_error Class</a:t>
            </a:r>
          </a:p>
          <a:p>
            <a:r>
              <a:rPr lang="en-US" sz="2800">
                <a:latin typeface="Courier New" pitchFamily="49" charset="0"/>
              </a:rPr>
              <a:t>	logic_error Class</a:t>
            </a:r>
          </a:p>
          <a:p>
            <a:r>
              <a:rPr lang="en-US" sz="2800">
                <a:latin typeface="Courier New" pitchFamily="49" charset="0"/>
              </a:rPr>
              <a:t>	out_of_range Class</a:t>
            </a:r>
          </a:p>
          <a:p>
            <a:r>
              <a:rPr lang="en-US" sz="2800">
                <a:latin typeface="Courier New" pitchFamily="49" charset="0"/>
              </a:rPr>
              <a:t>	overflow_error Class</a:t>
            </a:r>
          </a:p>
          <a:p>
            <a:r>
              <a:rPr lang="en-US" sz="2800">
                <a:latin typeface="Courier New" pitchFamily="49" charset="0"/>
              </a:rPr>
              <a:t>	range_error Class</a:t>
            </a:r>
          </a:p>
          <a:p>
            <a:r>
              <a:rPr lang="en-US" sz="2800">
                <a:latin typeface="Courier New" pitchFamily="49" charset="0"/>
              </a:rPr>
              <a:t>	runtime_error Class</a:t>
            </a:r>
          </a:p>
          <a:p>
            <a:r>
              <a:rPr lang="en-US" sz="2800">
                <a:latin typeface="Courier New" pitchFamily="49" charset="0"/>
              </a:rPr>
              <a:t>	underflow_error Class</a:t>
            </a:r>
          </a:p>
        </p:txBody>
      </p:sp>
    </p:spTree>
    <p:extLst>
      <p:ext uri="{BB962C8B-B14F-4D97-AF65-F5344CB8AC3E}">
        <p14:creationId xmlns:p14="http://schemas.microsoft.com/office/powerpoint/2010/main" val="2662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63563"/>
          </a:xfrm>
        </p:spPr>
        <p:txBody>
          <a:bodyPr/>
          <a:lstStyle/>
          <a:p>
            <a:r>
              <a:rPr lang="en-US" dirty="0" smtClean="0"/>
              <a:t>C++ Exception Statements (BNF Syntax Definition)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533400" y="1330325"/>
            <a:ext cx="8623300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92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70000"/>
              </a:lnSpc>
            </a:pPr>
            <a:r>
              <a:rPr lang="en-US" i="1" dirty="0"/>
              <a:t>&lt;exception-structure&gt;</a:t>
            </a:r>
            <a:r>
              <a:rPr lang="en-US" dirty="0"/>
              <a:t> ::= </a:t>
            </a:r>
            <a:r>
              <a:rPr lang="en-US" b="1" dirty="0"/>
              <a:t>try</a:t>
            </a:r>
            <a:r>
              <a:rPr lang="en-US" dirty="0"/>
              <a:t> &lt;</a:t>
            </a:r>
            <a:r>
              <a:rPr lang="en-US" i="1" dirty="0"/>
              <a:t>code-block&gt; &lt;handler-list</a:t>
            </a:r>
            <a:r>
              <a:rPr lang="en-US" dirty="0"/>
              <a:t>&gt;</a:t>
            </a:r>
          </a:p>
          <a:p>
            <a:pPr>
              <a:lnSpc>
                <a:spcPct val="170000"/>
              </a:lnSpc>
            </a:pPr>
            <a:r>
              <a:rPr lang="en-US" i="1" dirty="0"/>
              <a:t>&lt;handler-list</a:t>
            </a:r>
            <a:r>
              <a:rPr lang="en-US" dirty="0"/>
              <a:t>&gt; ::= &lt;empty&gt; | &lt;</a:t>
            </a:r>
            <a:r>
              <a:rPr lang="en-US" i="1" dirty="0"/>
              <a:t>handler&gt; | &lt;handler-list&gt; &lt;handler&gt;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i="1" dirty="0"/>
              <a:t>&lt;handler</a:t>
            </a:r>
            <a:r>
              <a:rPr lang="en-US" dirty="0"/>
              <a:t>&gt; ::= </a:t>
            </a:r>
            <a:r>
              <a:rPr lang="en-US" b="1" dirty="0"/>
              <a:t>catch</a:t>
            </a:r>
            <a:r>
              <a:rPr lang="en-US" dirty="0"/>
              <a:t> ( &lt;</a:t>
            </a:r>
            <a:r>
              <a:rPr lang="en-US" i="1" dirty="0"/>
              <a:t>except-declaration</a:t>
            </a:r>
            <a:r>
              <a:rPr lang="en-US" dirty="0"/>
              <a:t>&gt;</a:t>
            </a:r>
            <a:r>
              <a:rPr lang="en-US" b="1" dirty="0"/>
              <a:t>)</a:t>
            </a:r>
            <a:r>
              <a:rPr lang="en-US" dirty="0"/>
              <a:t> &lt; </a:t>
            </a:r>
            <a:r>
              <a:rPr lang="en-US" i="1" dirty="0"/>
              <a:t>code-block</a:t>
            </a:r>
            <a:r>
              <a:rPr lang="en-US" dirty="0"/>
              <a:t> 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&lt;except-declaration</a:t>
            </a:r>
            <a:r>
              <a:rPr lang="en-US" dirty="0"/>
              <a:t>&gt; ::=	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2"/>
                </a:solidFill>
              </a:rPr>
              <a:t>type-name</a:t>
            </a:r>
            <a:r>
              <a:rPr lang="en-US" i="1" dirty="0"/>
              <a:t>&gt;  </a:t>
            </a:r>
            <a:r>
              <a:rPr lang="en-US" dirty="0"/>
              <a:t>|</a:t>
            </a:r>
          </a:p>
          <a:p>
            <a:pPr>
              <a:lnSpc>
                <a:spcPct val="170000"/>
              </a:lnSpc>
            </a:pPr>
            <a:r>
              <a:rPr lang="en-US" i="1" dirty="0"/>
              <a:t>	&lt;type-name&gt; &lt;</a:t>
            </a:r>
            <a:r>
              <a:rPr lang="en-US" i="1" dirty="0">
                <a:solidFill>
                  <a:schemeClr val="accent1"/>
                </a:solidFill>
              </a:rPr>
              <a:t>identifier</a:t>
            </a:r>
            <a:r>
              <a:rPr lang="en-US" i="1" dirty="0"/>
              <a:t>&gt; </a:t>
            </a:r>
            <a:r>
              <a:rPr lang="en-US" dirty="0"/>
              <a:t>|</a:t>
            </a:r>
          </a:p>
          <a:p>
            <a:pPr>
              <a:lnSpc>
                <a:spcPct val="170000"/>
              </a:lnSpc>
            </a:pPr>
            <a:r>
              <a:rPr lang="en-US" dirty="0"/>
              <a:t>	</a:t>
            </a:r>
            <a:r>
              <a:rPr lang="en-US" i="1" dirty="0"/>
              <a:t>&lt;type-name&gt; *&lt;</a:t>
            </a:r>
            <a:r>
              <a:rPr lang="en-US" i="1" dirty="0">
                <a:solidFill>
                  <a:schemeClr val="accent1"/>
                </a:solidFill>
              </a:rPr>
              <a:t>identifier</a:t>
            </a:r>
            <a:r>
              <a:rPr lang="en-US" i="1" dirty="0"/>
              <a:t>&gt; 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i="1" dirty="0"/>
              <a:t>&lt;throw-statement&gt;</a:t>
            </a:r>
            <a:r>
              <a:rPr lang="en-US" dirty="0"/>
              <a:t> ::= </a:t>
            </a:r>
            <a:r>
              <a:rPr lang="en-US" b="1" dirty="0">
                <a:solidFill>
                  <a:schemeClr val="accent2"/>
                </a:solidFill>
              </a:rPr>
              <a:t>throw</a:t>
            </a:r>
            <a:r>
              <a:rPr lang="en-US" dirty="0"/>
              <a:t> | </a:t>
            </a:r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1"/>
                </a:solidFill>
              </a:rPr>
              <a:t>expression</a:t>
            </a:r>
            <a:r>
              <a:rPr lang="en-US" i="1" dirty="0"/>
              <a:t>&gt;</a:t>
            </a:r>
            <a:endParaRPr lang="en-US" dirty="0"/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669925" y="914400"/>
            <a:ext cx="673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Here is a part of the C++ exception's BNF definition: </a:t>
            </a:r>
          </a:p>
        </p:txBody>
      </p:sp>
      <p:sp>
        <p:nvSpPr>
          <p:cNvPr id="265225" name="Freeform 9"/>
          <p:cNvSpPr>
            <a:spLocks/>
          </p:cNvSpPr>
          <p:nvPr/>
        </p:nvSpPr>
        <p:spPr bwMode="auto">
          <a:xfrm>
            <a:off x="3657600" y="3692525"/>
            <a:ext cx="457200" cy="1600200"/>
          </a:xfrm>
          <a:custGeom>
            <a:avLst/>
            <a:gdLst>
              <a:gd name="T0" fmla="*/ 0 w 288"/>
              <a:gd name="T1" fmla="*/ 1600200 h 1392"/>
              <a:gd name="T2" fmla="*/ 0 w 288"/>
              <a:gd name="T3" fmla="*/ 275897 h 1392"/>
              <a:gd name="T4" fmla="*/ 457200 w 288"/>
              <a:gd name="T5" fmla="*/ 0 h 1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392">
                <a:moveTo>
                  <a:pt x="0" y="1392"/>
                </a:moveTo>
                <a:lnTo>
                  <a:pt x="0" y="240"/>
                </a:lnTo>
                <a:lnTo>
                  <a:pt x="288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5228" name="Group 12"/>
          <p:cNvGrpSpPr>
            <a:grpSpLocks/>
          </p:cNvGrpSpPr>
          <p:nvPr/>
        </p:nvGrpSpPr>
        <p:grpSpPr bwMode="auto">
          <a:xfrm>
            <a:off x="6477000" y="4454525"/>
            <a:ext cx="1828800" cy="1371600"/>
            <a:chOff x="4080" y="3120"/>
            <a:chExt cx="1152" cy="864"/>
          </a:xfrm>
        </p:grpSpPr>
        <p:sp>
          <p:nvSpPr>
            <p:cNvPr id="67592" name="Freeform 10"/>
            <p:cNvSpPr>
              <a:spLocks/>
            </p:cNvSpPr>
            <p:nvPr/>
          </p:nvSpPr>
          <p:spPr bwMode="auto">
            <a:xfrm>
              <a:off x="4080" y="3120"/>
              <a:ext cx="1152" cy="864"/>
            </a:xfrm>
            <a:custGeom>
              <a:avLst/>
              <a:gdLst>
                <a:gd name="T0" fmla="*/ 0 w 1152"/>
                <a:gd name="T1" fmla="*/ 833 h 1344"/>
                <a:gd name="T2" fmla="*/ 0 w 1152"/>
                <a:gd name="T3" fmla="*/ 864 h 1344"/>
                <a:gd name="T4" fmla="*/ 1152 w 1152"/>
                <a:gd name="T5" fmla="*/ 864 h 1344"/>
                <a:gd name="T6" fmla="*/ 1152 w 1152"/>
                <a:gd name="T7" fmla="*/ 93 h 1344"/>
                <a:gd name="T8" fmla="*/ 384 w 1152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1344">
                  <a:moveTo>
                    <a:pt x="0" y="1296"/>
                  </a:moveTo>
                  <a:lnTo>
                    <a:pt x="0" y="1344"/>
                  </a:lnTo>
                  <a:lnTo>
                    <a:pt x="1152" y="1344"/>
                  </a:lnTo>
                  <a:lnTo>
                    <a:pt x="1152" y="144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3" name="Line 11"/>
            <p:cNvSpPr>
              <a:spLocks noChangeShapeType="1"/>
            </p:cNvSpPr>
            <p:nvPr/>
          </p:nvSpPr>
          <p:spPr bwMode="auto">
            <a:xfrm flipH="1">
              <a:off x="4464" y="3168"/>
              <a:ext cx="288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1049564" y="5715000"/>
            <a:ext cx="69817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95338" lvl="1" indent="-795338"/>
            <a:r>
              <a:rPr lang="en-US" dirty="0"/>
              <a:t>Note: a </a:t>
            </a:r>
            <a:r>
              <a:rPr lang="en-US" dirty="0">
                <a:solidFill>
                  <a:schemeClr val="accent2"/>
                </a:solidFill>
              </a:rPr>
              <a:t>throw</a:t>
            </a:r>
            <a:r>
              <a:rPr lang="en-US" dirty="0"/>
              <a:t> </a:t>
            </a:r>
            <a:r>
              <a:rPr lang="en-US" dirty="0" smtClean="0"/>
              <a:t>is like </a:t>
            </a:r>
            <a:r>
              <a:rPr lang="en-US" dirty="0"/>
              <a:t>a return that </a:t>
            </a:r>
            <a:r>
              <a:rPr lang="en-US" dirty="0" smtClean="0"/>
              <a:t>exits </a:t>
            </a:r>
            <a:r>
              <a:rPr lang="en-US" dirty="0"/>
              <a:t>the try </a:t>
            </a:r>
            <a:r>
              <a:rPr lang="en-US" dirty="0" smtClean="0"/>
              <a:t>block.</a:t>
            </a:r>
            <a:endParaRPr lang="en-US" dirty="0"/>
          </a:p>
          <a:p>
            <a:pPr marL="795338" lvl="1" indent="-795338"/>
            <a:r>
              <a:rPr lang="en-US" dirty="0" smtClean="0"/>
              <a:t>	a </a:t>
            </a:r>
            <a:r>
              <a:rPr lang="en-US" dirty="0">
                <a:solidFill>
                  <a:schemeClr val="accent2"/>
                </a:solidFill>
              </a:rPr>
              <a:t>throw</a:t>
            </a:r>
            <a:r>
              <a:rPr lang="en-US" dirty="0"/>
              <a:t> </a:t>
            </a:r>
            <a:r>
              <a:rPr lang="en-US" dirty="0" smtClean="0"/>
              <a:t>is like a </a:t>
            </a:r>
            <a:r>
              <a:rPr lang="en-US" dirty="0"/>
              <a:t>function call to call the catch.</a:t>
            </a:r>
          </a:p>
          <a:p>
            <a:pPr marL="795338" lvl="1" indent="-795338"/>
            <a:r>
              <a:rPr lang="en-US" dirty="0" smtClean="0">
                <a:solidFill>
                  <a:schemeClr val="accent2"/>
                </a:solidFill>
              </a:rPr>
              <a:t>	a throw and catch </a:t>
            </a:r>
            <a:r>
              <a:rPr lang="en-US" dirty="0" smtClean="0"/>
              <a:t>are both overloaded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5" grpId="0" animBg="1"/>
      <p:bldP spid="2652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381000"/>
          </a:xfrm>
        </p:spPr>
        <p:txBody>
          <a:bodyPr/>
          <a:lstStyle/>
          <a:p>
            <a:r>
              <a:rPr lang="en-US" sz="2800" smtClean="0"/>
              <a:t>Exception Example 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609600"/>
            <a:ext cx="8243887" cy="6248400"/>
          </a:xfrm>
        </p:spPr>
        <p:txBody>
          <a:bodyPr/>
          <a:lstStyle/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#include &lt;iostream&gt;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using namespace </a:t>
            </a:r>
            <a:r>
              <a:rPr lang="en-US" sz="1700" dirty="0" err="1" smtClean="0">
                <a:latin typeface="Courier New" pitchFamily="49" charset="0"/>
              </a:rPr>
              <a:t>std</a:t>
            </a:r>
            <a:r>
              <a:rPr lang="en-US" sz="1700" dirty="0" smtClean="0">
                <a:latin typeface="Courier New" pitchFamily="49" charset="0"/>
              </a:rPr>
              <a:t>;	// it includes &lt;</a:t>
            </a:r>
            <a:r>
              <a:rPr lang="en-US" sz="1700" dirty="0" err="1" smtClean="0">
                <a:latin typeface="Courier New" pitchFamily="49" charset="0"/>
              </a:rPr>
              <a:t>stdexcept</a:t>
            </a:r>
            <a:r>
              <a:rPr lang="en-US" sz="1700" dirty="0" smtClean="0">
                <a:latin typeface="Courier New" pitchFamily="49" charset="0"/>
              </a:rPr>
              <a:t>&gt; lib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err="1" smtClean="0"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main() {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    </a:t>
            </a:r>
            <a:r>
              <a:rPr lang="en-US" sz="1700" dirty="0" err="1" smtClean="0"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*queue, n;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cout &lt;&lt; "Enter queue-size </a:t>
            </a:r>
            <a:r>
              <a:rPr lang="en-US" sz="1700" dirty="0" smtClean="0">
                <a:solidFill>
                  <a:srgbClr val="CC3300"/>
                </a:solidFill>
                <a:latin typeface="Courier New" pitchFamily="49" charset="0"/>
              </a:rPr>
              <a:t>&gt;= 10</a:t>
            </a:r>
            <a:r>
              <a:rPr lang="en-US" sz="1700" dirty="0" smtClean="0">
                <a:latin typeface="Courier New" pitchFamily="49" charset="0"/>
              </a:rPr>
              <a:t>: " &lt;&lt; '\n';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cin &gt;&gt; n;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</a:t>
            </a:r>
            <a:r>
              <a:rPr lang="en-US" sz="1700" b="1" dirty="0" smtClean="0">
                <a:latin typeface="Courier New" pitchFamily="49" charset="0"/>
              </a:rPr>
              <a:t>try</a:t>
            </a:r>
            <a:r>
              <a:rPr lang="en-US" sz="1700" dirty="0" smtClean="0">
                <a:latin typeface="Courier New" pitchFamily="49" charset="0"/>
              </a:rPr>
              <a:t> {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 		if (</a:t>
            </a:r>
            <a:r>
              <a:rPr lang="en-US" sz="1700" dirty="0" smtClean="0">
                <a:solidFill>
                  <a:srgbClr val="CC3300"/>
                </a:solidFill>
                <a:latin typeface="Courier New" pitchFamily="49" charset="0"/>
              </a:rPr>
              <a:t>n &lt; 10</a:t>
            </a:r>
            <a:r>
              <a:rPr lang="en-US" sz="1700" dirty="0" smtClean="0">
                <a:latin typeface="Courier New" pitchFamily="49" charset="0"/>
              </a:rPr>
              <a:t>)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		</a:t>
            </a:r>
            <a:r>
              <a:rPr lang="en-US" sz="1700" b="1" dirty="0" smtClean="0">
                <a:latin typeface="Courier New" pitchFamily="49" charset="0"/>
              </a:rPr>
              <a:t>throw</a:t>
            </a:r>
            <a:r>
              <a:rPr lang="en-US" sz="1700" dirty="0" smtClean="0">
                <a:latin typeface="Courier New" pitchFamily="49" charset="0"/>
              </a:rPr>
              <a:t> -1;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	queue = new </a:t>
            </a:r>
            <a:r>
              <a:rPr lang="en-US" sz="1700" dirty="0" err="1" smtClean="0"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[n];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 			if( queue == 0 )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			</a:t>
            </a:r>
            <a:r>
              <a:rPr lang="en-US" sz="1700" b="1" dirty="0" smtClean="0">
                <a:latin typeface="Courier New" pitchFamily="49" charset="0"/>
              </a:rPr>
              <a:t>throw</a:t>
            </a:r>
            <a:r>
              <a:rPr lang="en-US" sz="1700" dirty="0" smtClean="0">
                <a:latin typeface="Courier New" pitchFamily="49" charset="0"/>
              </a:rPr>
              <a:t> "heap allocation failed!";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}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</a:t>
            </a:r>
            <a:r>
              <a:rPr lang="en-US" sz="1700" b="1" dirty="0" smtClean="0">
                <a:latin typeface="Courier New" pitchFamily="49" charset="0"/>
              </a:rPr>
              <a:t>catch</a:t>
            </a:r>
            <a:r>
              <a:rPr lang="en-US" sz="1700" dirty="0" smtClean="0">
                <a:latin typeface="Courier New" pitchFamily="49" charset="0"/>
              </a:rPr>
              <a:t>( char * se ) {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        cout &lt;&lt; "Exception: " &lt;&lt; se &lt;&lt; '\n';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}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</a:t>
            </a:r>
            <a:r>
              <a:rPr lang="en-US" sz="1700" b="1" dirty="0" smtClean="0">
                <a:latin typeface="Courier New" pitchFamily="49" charset="0"/>
              </a:rPr>
              <a:t>catch</a:t>
            </a:r>
            <a:r>
              <a:rPr lang="en-US" sz="1700" dirty="0" smtClean="0">
                <a:latin typeface="Courier New" pitchFamily="49" charset="0"/>
              </a:rPr>
              <a:t>( </a:t>
            </a:r>
            <a:r>
              <a:rPr lang="en-US" sz="1700" dirty="0" err="1" smtClean="0"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</a:rPr>
              <a:t>ie</a:t>
            </a:r>
            <a:r>
              <a:rPr lang="en-US" sz="1700" dirty="0" smtClean="0">
                <a:latin typeface="Courier New" pitchFamily="49" charset="0"/>
              </a:rPr>
              <a:t> ) {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        cout &lt;&lt; "Exception: " &lt;&lt; </a:t>
            </a:r>
            <a:r>
              <a:rPr lang="en-US" sz="1700" dirty="0" err="1" smtClean="0">
                <a:latin typeface="Courier New" pitchFamily="49" charset="0"/>
              </a:rPr>
              <a:t>ie</a:t>
            </a:r>
            <a:r>
              <a:rPr lang="en-US" sz="1700" dirty="0" smtClean="0">
                <a:latin typeface="Courier New" pitchFamily="49" charset="0"/>
              </a:rPr>
              <a:t> &lt;&lt; " too small" &lt;&lt; '\n';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}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// ...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	return 0;</a:t>
            </a:r>
          </a:p>
          <a:p>
            <a:pPr marL="571500" indent="-571500">
              <a:tabLst>
                <a:tab pos="914400" algn="l"/>
                <a:tab pos="1371600" algn="l"/>
                <a:tab pos="1828800" algn="l"/>
                <a:tab pos="2286000" algn="l"/>
                <a:tab pos="3543300" algn="l"/>
              </a:tabLst>
            </a:pPr>
            <a:r>
              <a:rPr lang="en-US" sz="1700" dirty="0" smtClean="0">
                <a:latin typeface="Courier New" pitchFamily="49" charset="0"/>
              </a:rPr>
              <a:t>}</a:t>
            </a:r>
          </a:p>
        </p:txBody>
      </p:sp>
      <p:grpSp>
        <p:nvGrpSpPr>
          <p:cNvPr id="266246" name="Group 6"/>
          <p:cNvGrpSpPr>
            <a:grpSpLocks/>
          </p:cNvGrpSpPr>
          <p:nvPr/>
        </p:nvGrpSpPr>
        <p:grpSpPr bwMode="auto">
          <a:xfrm>
            <a:off x="3352800" y="3886200"/>
            <a:ext cx="3124200" cy="304800"/>
            <a:chOff x="2112" y="2448"/>
            <a:chExt cx="1968" cy="192"/>
          </a:xfrm>
        </p:grpSpPr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2160" y="2448"/>
              <a:ext cx="19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7" name="Line 5"/>
            <p:cNvSpPr>
              <a:spLocks noChangeShapeType="1"/>
            </p:cNvSpPr>
            <p:nvPr/>
          </p:nvSpPr>
          <p:spPr bwMode="auto">
            <a:xfrm flipH="1">
              <a:off x="2112" y="2448"/>
              <a:ext cx="1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49" name="Group 9"/>
          <p:cNvGrpSpPr>
            <a:grpSpLocks/>
          </p:cNvGrpSpPr>
          <p:nvPr/>
        </p:nvGrpSpPr>
        <p:grpSpPr bwMode="auto">
          <a:xfrm>
            <a:off x="914400" y="2819400"/>
            <a:ext cx="2362200" cy="2209800"/>
            <a:chOff x="576" y="1776"/>
            <a:chExt cx="1488" cy="1392"/>
          </a:xfrm>
        </p:grpSpPr>
        <p:sp>
          <p:nvSpPr>
            <p:cNvPr id="68614" name="Oval 7"/>
            <p:cNvSpPr>
              <a:spLocks noChangeArrowheads="1"/>
            </p:cNvSpPr>
            <p:nvPr/>
          </p:nvSpPr>
          <p:spPr bwMode="auto">
            <a:xfrm>
              <a:off x="1824" y="1776"/>
              <a:ext cx="240" cy="19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Freeform 8"/>
            <p:cNvSpPr>
              <a:spLocks/>
            </p:cNvSpPr>
            <p:nvPr/>
          </p:nvSpPr>
          <p:spPr bwMode="auto">
            <a:xfrm>
              <a:off x="576" y="1920"/>
              <a:ext cx="1248" cy="1248"/>
            </a:xfrm>
            <a:custGeom>
              <a:avLst/>
              <a:gdLst>
                <a:gd name="T0" fmla="*/ 1248 w 1248"/>
                <a:gd name="T1" fmla="*/ 0 h 1248"/>
                <a:gd name="T2" fmla="*/ 0 w 1248"/>
                <a:gd name="T3" fmla="*/ 0 h 1248"/>
                <a:gd name="T4" fmla="*/ 0 w 1248"/>
                <a:gd name="T5" fmla="*/ 912 h 1248"/>
                <a:gd name="T6" fmla="*/ 1152 w 1248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8" h="1248">
                  <a:moveTo>
                    <a:pt x="1248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1152" y="1248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6019800" y="2133600"/>
            <a:ext cx="2514600" cy="990600"/>
          </a:xfrm>
          <a:prstGeom prst="wedgeRoundRectCallout">
            <a:avLst>
              <a:gd name="adj1" fmla="val -153661"/>
              <a:gd name="adj2" fmla="val 26603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throw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and catch match by 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019800" y="2133600"/>
            <a:ext cx="2514600" cy="990600"/>
          </a:xfrm>
          <a:prstGeom prst="wedgeRoundRectCallout">
            <a:avLst>
              <a:gd name="adj1" fmla="val -110732"/>
              <a:gd name="adj2" fmla="val 97116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throw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and catch match by 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20449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insert_Personnel</a:t>
            </a:r>
            <a:r>
              <a:rPr lang="en-US" dirty="0">
                <a:latin typeface="Courier New" pitchFamily="49" charset="0"/>
              </a:rPr>
              <a:t>(){	</a:t>
            </a:r>
          </a:p>
          <a:p>
            <a:r>
              <a:rPr lang="en-US" dirty="0">
                <a:latin typeface="Courier New" pitchFamily="49" charset="0"/>
              </a:rPr>
              <a:t>	// …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class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DateErr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{</a:t>
            </a:r>
          </a:p>
          <a:p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public:</a:t>
            </a:r>
          </a:p>
          <a:p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	char *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pdate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idate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derr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char birthday[11], </a:t>
            </a:r>
            <a:r>
              <a:rPr lang="en-US" dirty="0" err="1">
                <a:latin typeface="Courier New" pitchFamily="49" charset="0"/>
              </a:rPr>
              <a:t>atemp</a:t>
            </a:r>
            <a:r>
              <a:rPr lang="en-US" dirty="0">
                <a:latin typeface="Courier New" pitchFamily="49" charset="0"/>
              </a:rPr>
              <a:t>[11], *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cout &lt;&lt; "Enter birthday, </a:t>
            </a:r>
            <a:r>
              <a:rPr lang="en-US" dirty="0" err="1">
                <a:latin typeface="Courier New" pitchFamily="49" charset="0"/>
              </a:rPr>
              <a:t>eg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05/24/1995</a:t>
            </a:r>
            <a:r>
              <a:rPr lang="en-US" dirty="0" smtClean="0">
                <a:latin typeface="Courier New" pitchFamily="49" charset="0"/>
              </a:rPr>
              <a:t>";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dirty="0">
                <a:latin typeface="Courier New" pitchFamily="49" charset="0"/>
              </a:rPr>
              <a:t> {	// handling incorrect date input 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cin.getline</a:t>
            </a:r>
            <a:r>
              <a:rPr lang="en-US" dirty="0">
                <a:latin typeface="Courier New" pitchFamily="49" charset="0"/>
              </a:rPr>
              <a:t>(birthday, 11); </a:t>
            </a:r>
          </a:p>
          <a:p>
            <a:r>
              <a:rPr lang="en-US" dirty="0">
                <a:latin typeface="Courier New" pitchFamily="49" charset="0"/>
              </a:rPr>
              <a:t>	strcpy(</a:t>
            </a:r>
            <a:r>
              <a:rPr lang="en-US" dirty="0" err="1">
                <a:latin typeface="Courier New" pitchFamily="49" charset="0"/>
              </a:rPr>
              <a:t>atemp</a:t>
            </a:r>
            <a:r>
              <a:rPr lang="en-US" dirty="0">
                <a:latin typeface="Courier New" pitchFamily="49" charset="0"/>
              </a:rPr>
              <a:t>, birthday); //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05/24/1995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atemp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derr.pdate</a:t>
            </a:r>
            <a:r>
              <a:rPr lang="en-US" dirty="0">
                <a:latin typeface="Courier New" pitchFamily="49" charset="0"/>
              </a:rPr>
              <a:t> = birthday;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atemp</a:t>
            </a:r>
            <a:r>
              <a:rPr lang="en-US" dirty="0">
                <a:latin typeface="Courier New" pitchFamily="49" charset="0"/>
              </a:rPr>
              <a:t>[2] = '\0'; //extract the month </a:t>
            </a:r>
          </a:p>
          <a:p>
            <a:r>
              <a:rPr lang="en-US" dirty="0">
                <a:latin typeface="Courier New" pitchFamily="49" charset="0"/>
              </a:rPr>
              <a:t>	…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381000"/>
          </a:xfrm>
          <a:noFill/>
        </p:spPr>
        <p:txBody>
          <a:bodyPr/>
          <a:lstStyle/>
          <a:p>
            <a:r>
              <a:rPr lang="en-US" smtClean="0"/>
              <a:t>Exception Example 2</a:t>
            </a:r>
          </a:p>
        </p:txBody>
      </p:sp>
      <p:grpSp>
        <p:nvGrpSpPr>
          <p:cNvPr id="267301" name="Group 37"/>
          <p:cNvGrpSpPr>
            <a:grpSpLocks/>
          </p:cNvGrpSpPr>
          <p:nvPr/>
        </p:nvGrpSpPr>
        <p:grpSpPr bwMode="auto">
          <a:xfrm>
            <a:off x="1295400" y="990600"/>
            <a:ext cx="7696200" cy="3886200"/>
            <a:chOff x="816" y="624"/>
            <a:chExt cx="4848" cy="2448"/>
          </a:xfrm>
        </p:grpSpPr>
        <p:sp>
          <p:nvSpPr>
            <p:cNvPr id="69661" name="Rectangle 6"/>
            <p:cNvSpPr>
              <a:spLocks noChangeArrowheads="1"/>
            </p:cNvSpPr>
            <p:nvPr/>
          </p:nvSpPr>
          <p:spPr bwMode="auto">
            <a:xfrm>
              <a:off x="3552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9662" name="Rectangle 7"/>
            <p:cNvSpPr>
              <a:spLocks noChangeArrowheads="1"/>
            </p:cNvSpPr>
            <p:nvPr/>
          </p:nvSpPr>
          <p:spPr bwMode="auto">
            <a:xfrm>
              <a:off x="3744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9663" name="Rectangle 8"/>
            <p:cNvSpPr>
              <a:spLocks noChangeArrowheads="1"/>
            </p:cNvSpPr>
            <p:nvPr/>
          </p:nvSpPr>
          <p:spPr bwMode="auto">
            <a:xfrm>
              <a:off x="3936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69664" name="Rectangle 9"/>
            <p:cNvSpPr>
              <a:spLocks noChangeArrowheads="1"/>
            </p:cNvSpPr>
            <p:nvPr/>
          </p:nvSpPr>
          <p:spPr bwMode="auto">
            <a:xfrm>
              <a:off x="4128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665" name="Rectangle 10"/>
            <p:cNvSpPr>
              <a:spLocks noChangeArrowheads="1"/>
            </p:cNvSpPr>
            <p:nvPr/>
          </p:nvSpPr>
          <p:spPr bwMode="auto">
            <a:xfrm>
              <a:off x="4320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9666" name="Rectangle 11"/>
            <p:cNvSpPr>
              <a:spLocks noChangeArrowheads="1"/>
            </p:cNvSpPr>
            <p:nvPr/>
          </p:nvSpPr>
          <p:spPr bwMode="auto">
            <a:xfrm>
              <a:off x="4512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69667" name="Rectangle 12"/>
            <p:cNvSpPr>
              <a:spLocks noChangeArrowheads="1"/>
            </p:cNvSpPr>
            <p:nvPr/>
          </p:nvSpPr>
          <p:spPr bwMode="auto">
            <a:xfrm>
              <a:off x="4704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9668" name="Rectangle 13"/>
            <p:cNvSpPr>
              <a:spLocks noChangeArrowheads="1"/>
            </p:cNvSpPr>
            <p:nvPr/>
          </p:nvSpPr>
          <p:spPr bwMode="auto">
            <a:xfrm>
              <a:off x="4896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9669" name="Rectangle 14"/>
            <p:cNvSpPr>
              <a:spLocks noChangeArrowheads="1"/>
            </p:cNvSpPr>
            <p:nvPr/>
          </p:nvSpPr>
          <p:spPr bwMode="auto">
            <a:xfrm>
              <a:off x="5088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9670" name="Rectangle 15"/>
            <p:cNvSpPr>
              <a:spLocks noChangeArrowheads="1"/>
            </p:cNvSpPr>
            <p:nvPr/>
          </p:nvSpPr>
          <p:spPr bwMode="auto">
            <a:xfrm>
              <a:off x="5280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9671" name="Rectangle 16"/>
            <p:cNvSpPr>
              <a:spLocks noChangeArrowheads="1"/>
            </p:cNvSpPr>
            <p:nvPr/>
          </p:nvSpPr>
          <p:spPr bwMode="auto">
            <a:xfrm>
              <a:off x="5472" y="91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69672" name="Text Box 17"/>
            <p:cNvSpPr txBox="1">
              <a:spLocks noChangeArrowheads="1"/>
            </p:cNvSpPr>
            <p:nvPr/>
          </p:nvSpPr>
          <p:spPr bwMode="auto">
            <a:xfrm>
              <a:off x="3504" y="624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birthday</a:t>
              </a:r>
            </a:p>
          </p:txBody>
        </p:sp>
        <p:sp>
          <p:nvSpPr>
            <p:cNvPr id="69673" name="Line 36"/>
            <p:cNvSpPr>
              <a:spLocks noChangeShapeType="1"/>
            </p:cNvSpPr>
            <p:nvPr/>
          </p:nvSpPr>
          <p:spPr bwMode="auto">
            <a:xfrm>
              <a:off x="816" y="307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304" name="Group 40"/>
          <p:cNvGrpSpPr>
            <a:grpSpLocks/>
          </p:cNvGrpSpPr>
          <p:nvPr/>
        </p:nvGrpSpPr>
        <p:grpSpPr bwMode="auto">
          <a:xfrm>
            <a:off x="1295400" y="2057400"/>
            <a:ext cx="7696200" cy="3581400"/>
            <a:chOff x="816" y="1296"/>
            <a:chExt cx="4848" cy="2256"/>
          </a:xfrm>
        </p:grpSpPr>
        <p:sp>
          <p:nvSpPr>
            <p:cNvPr id="69645" name="Rectangle 21"/>
            <p:cNvSpPr>
              <a:spLocks noChangeArrowheads="1"/>
            </p:cNvSpPr>
            <p:nvPr/>
          </p:nvSpPr>
          <p:spPr bwMode="auto">
            <a:xfrm>
              <a:off x="3552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9646" name="Rectangle 22"/>
            <p:cNvSpPr>
              <a:spLocks noChangeArrowheads="1"/>
            </p:cNvSpPr>
            <p:nvPr/>
          </p:nvSpPr>
          <p:spPr bwMode="auto">
            <a:xfrm>
              <a:off x="3744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9647" name="Rectangle 23"/>
            <p:cNvSpPr>
              <a:spLocks noChangeArrowheads="1"/>
            </p:cNvSpPr>
            <p:nvPr/>
          </p:nvSpPr>
          <p:spPr bwMode="auto">
            <a:xfrm>
              <a:off x="3936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69648" name="Rectangle 24"/>
            <p:cNvSpPr>
              <a:spLocks noChangeArrowheads="1"/>
            </p:cNvSpPr>
            <p:nvPr/>
          </p:nvSpPr>
          <p:spPr bwMode="auto">
            <a:xfrm>
              <a:off x="4128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649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9650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69651" name="Rectangle 27"/>
            <p:cNvSpPr>
              <a:spLocks noChangeArrowheads="1"/>
            </p:cNvSpPr>
            <p:nvPr/>
          </p:nvSpPr>
          <p:spPr bwMode="auto">
            <a:xfrm>
              <a:off x="4704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9652" name="Rectangle 28"/>
            <p:cNvSpPr>
              <a:spLocks noChangeArrowheads="1"/>
            </p:cNvSpPr>
            <p:nvPr/>
          </p:nvSpPr>
          <p:spPr bwMode="auto">
            <a:xfrm>
              <a:off x="4896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9653" name="Rectangle 29"/>
            <p:cNvSpPr>
              <a:spLocks noChangeArrowheads="1"/>
            </p:cNvSpPr>
            <p:nvPr/>
          </p:nvSpPr>
          <p:spPr bwMode="auto">
            <a:xfrm>
              <a:off x="5088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9654" name="Rectangle 30"/>
            <p:cNvSpPr>
              <a:spLocks noChangeArrowheads="1"/>
            </p:cNvSpPr>
            <p:nvPr/>
          </p:nvSpPr>
          <p:spPr bwMode="auto">
            <a:xfrm>
              <a:off x="5280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9655" name="Rectangle 31"/>
            <p:cNvSpPr>
              <a:spLocks noChangeArrowheads="1"/>
            </p:cNvSpPr>
            <p:nvPr/>
          </p:nvSpPr>
          <p:spPr bwMode="auto">
            <a:xfrm>
              <a:off x="5472" y="158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69656" name="Text Box 32"/>
            <p:cNvSpPr txBox="1">
              <a:spLocks noChangeArrowheads="1"/>
            </p:cNvSpPr>
            <p:nvPr/>
          </p:nvSpPr>
          <p:spPr bwMode="auto">
            <a:xfrm>
              <a:off x="3504" y="129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atemp</a:t>
              </a:r>
            </a:p>
          </p:txBody>
        </p:sp>
        <p:sp>
          <p:nvSpPr>
            <p:cNvPr id="69657" name="Text Box 33"/>
            <p:cNvSpPr txBox="1">
              <a:spLocks noChangeArrowheads="1"/>
            </p:cNvSpPr>
            <p:nvPr/>
          </p:nvSpPr>
          <p:spPr bwMode="auto">
            <a:xfrm>
              <a:off x="2736" y="1584"/>
              <a:ext cx="5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ptemp</a:t>
              </a:r>
            </a:p>
          </p:txBody>
        </p:sp>
        <p:sp>
          <p:nvSpPr>
            <p:cNvPr id="69658" name="Line 34"/>
            <p:cNvSpPr>
              <a:spLocks noChangeShapeType="1"/>
            </p:cNvSpPr>
            <p:nvPr/>
          </p:nvSpPr>
          <p:spPr bwMode="auto">
            <a:xfrm>
              <a:off x="331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38"/>
            <p:cNvSpPr>
              <a:spLocks noChangeShapeType="1"/>
            </p:cNvSpPr>
            <p:nvPr/>
          </p:nvSpPr>
          <p:spPr bwMode="auto">
            <a:xfrm>
              <a:off x="816" y="331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39"/>
            <p:cNvSpPr>
              <a:spLocks noChangeShapeType="1"/>
            </p:cNvSpPr>
            <p:nvPr/>
          </p:nvSpPr>
          <p:spPr bwMode="auto">
            <a:xfrm>
              <a:off x="816" y="35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308" name="Group 44"/>
          <p:cNvGrpSpPr>
            <a:grpSpLocks/>
          </p:cNvGrpSpPr>
          <p:nvPr/>
        </p:nvGrpSpPr>
        <p:grpSpPr bwMode="auto">
          <a:xfrm>
            <a:off x="1371145" y="1676400"/>
            <a:ext cx="4267660" cy="4343400"/>
            <a:chOff x="859" y="1056"/>
            <a:chExt cx="2741" cy="2736"/>
          </a:xfrm>
        </p:grpSpPr>
        <p:sp>
          <p:nvSpPr>
            <p:cNvPr id="69643" name="Freeform 42"/>
            <p:cNvSpPr>
              <a:spLocks/>
            </p:cNvSpPr>
            <p:nvPr/>
          </p:nvSpPr>
          <p:spPr bwMode="auto">
            <a:xfrm>
              <a:off x="1824" y="1056"/>
              <a:ext cx="1776" cy="624"/>
            </a:xfrm>
            <a:custGeom>
              <a:avLst/>
              <a:gdLst>
                <a:gd name="T0" fmla="*/ 0 w 1776"/>
                <a:gd name="T1" fmla="*/ 624 h 624"/>
                <a:gd name="T2" fmla="*/ 672 w 1776"/>
                <a:gd name="T3" fmla="*/ 624 h 624"/>
                <a:gd name="T4" fmla="*/ 672 w 1776"/>
                <a:gd name="T5" fmla="*/ 576 h 624"/>
                <a:gd name="T6" fmla="*/ 1776 w 177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624">
                  <a:moveTo>
                    <a:pt x="0" y="624"/>
                  </a:moveTo>
                  <a:lnTo>
                    <a:pt x="672" y="624"/>
                  </a:lnTo>
                  <a:lnTo>
                    <a:pt x="672" y="576"/>
                  </a:lnTo>
                  <a:lnTo>
                    <a:pt x="1776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43"/>
            <p:cNvSpPr>
              <a:spLocks noChangeShapeType="1"/>
            </p:cNvSpPr>
            <p:nvPr/>
          </p:nvSpPr>
          <p:spPr bwMode="auto">
            <a:xfrm>
              <a:off x="859" y="3792"/>
              <a:ext cx="24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312" name="Group 48"/>
          <p:cNvGrpSpPr>
            <a:grpSpLocks/>
          </p:cNvGrpSpPr>
          <p:nvPr/>
        </p:nvGrpSpPr>
        <p:grpSpPr bwMode="auto">
          <a:xfrm>
            <a:off x="1447800" y="2971800"/>
            <a:ext cx="4953000" cy="3657600"/>
            <a:chOff x="912" y="1872"/>
            <a:chExt cx="3120" cy="2304"/>
          </a:xfrm>
        </p:grpSpPr>
        <p:sp>
          <p:nvSpPr>
            <p:cNvPr id="69641" name="Line 45"/>
            <p:cNvSpPr>
              <a:spLocks noChangeShapeType="1"/>
            </p:cNvSpPr>
            <p:nvPr/>
          </p:nvSpPr>
          <p:spPr bwMode="auto">
            <a:xfrm>
              <a:off x="912" y="40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46"/>
            <p:cNvSpPr>
              <a:spLocks/>
            </p:cNvSpPr>
            <p:nvPr/>
          </p:nvSpPr>
          <p:spPr bwMode="auto">
            <a:xfrm>
              <a:off x="2592" y="1872"/>
              <a:ext cx="1440" cy="2304"/>
            </a:xfrm>
            <a:custGeom>
              <a:avLst/>
              <a:gdLst>
                <a:gd name="T0" fmla="*/ 0 w 1536"/>
                <a:gd name="T1" fmla="*/ 2160 h 2304"/>
                <a:gd name="T2" fmla="*/ 0 w 1536"/>
                <a:gd name="T3" fmla="*/ 2304 h 2304"/>
                <a:gd name="T4" fmla="*/ 1440 w 1536"/>
                <a:gd name="T5" fmla="*/ 2304 h 2304"/>
                <a:gd name="T6" fmla="*/ 1440 w 1536"/>
                <a:gd name="T7" fmla="*/ 0 h 2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2304">
                  <a:moveTo>
                    <a:pt x="0" y="2160"/>
                  </a:moveTo>
                  <a:lnTo>
                    <a:pt x="0" y="2304"/>
                  </a:lnTo>
                  <a:lnTo>
                    <a:pt x="1536" y="2304"/>
                  </a:lnTo>
                  <a:lnTo>
                    <a:pt x="15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311" name="Oval 47"/>
          <p:cNvSpPr>
            <a:spLocks noChangeArrowheads="1"/>
          </p:cNvSpPr>
          <p:nvPr/>
        </p:nvSpPr>
        <p:spPr bwMode="auto">
          <a:xfrm>
            <a:off x="5562600" y="2514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0" y="2362200"/>
            <a:ext cx="1219200" cy="990600"/>
          </a:xfrm>
          <a:prstGeom prst="wedgeRoundRectCallout">
            <a:avLst>
              <a:gd name="adj1" fmla="val 55935"/>
              <a:gd name="adj2" fmla="val -92627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exception type</a:t>
            </a:r>
          </a:p>
        </p:txBody>
      </p:sp>
    </p:spTree>
    <p:extLst>
      <p:ext uri="{BB962C8B-B14F-4D97-AF65-F5344CB8AC3E}">
        <p14:creationId xmlns:p14="http://schemas.microsoft.com/office/powerpoint/2010/main" val="14062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857318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dirty="0">
                <a:latin typeface="Courier New" pitchFamily="49" charset="0"/>
              </a:rPr>
              <a:t>	// handling incorrect date input </a:t>
            </a:r>
          </a:p>
          <a:p>
            <a:r>
              <a:rPr lang="en-US" dirty="0">
                <a:latin typeface="Courier New" pitchFamily="49" charset="0"/>
              </a:rPr>
              <a:t>	// …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atoi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); // extract </a:t>
            </a:r>
            <a:r>
              <a:rPr lang="en-US" b="1" dirty="0">
                <a:latin typeface="Courier New" pitchFamily="49" charset="0"/>
              </a:rPr>
              <a:t>month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</a:rPr>
              <a:t>if ((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&lt;1)||(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&gt;12)) {</a:t>
            </a:r>
          </a:p>
          <a:p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derr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atemp</a:t>
            </a:r>
            <a:r>
              <a:rPr lang="en-US" dirty="0">
                <a:latin typeface="Courier New" pitchFamily="49" charset="0"/>
              </a:rPr>
              <a:t>[5] = '\0';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 + 3;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atoi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);	//extract </a:t>
            </a:r>
            <a:r>
              <a:rPr lang="en-US" b="1" dirty="0">
                <a:latin typeface="Courier New" pitchFamily="49" charset="0"/>
              </a:rPr>
              <a:t>day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</a:rPr>
              <a:t>	if ((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&lt;1)||(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&gt;31))</a:t>
            </a:r>
          </a:p>
          <a:p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derr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 + 3;	//extract the </a:t>
            </a:r>
            <a:r>
              <a:rPr lang="en-US" b="1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atoi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ptemp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</a:rPr>
              <a:t>	if ((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&lt;1900) || (</a:t>
            </a:r>
            <a:r>
              <a:rPr lang="en-US" dirty="0" err="1">
                <a:latin typeface="Courier New" pitchFamily="49" charset="0"/>
              </a:rPr>
              <a:t>derr.idate</a:t>
            </a:r>
            <a:r>
              <a:rPr lang="en-US" dirty="0">
                <a:latin typeface="Courier New" pitchFamily="49" charset="0"/>
              </a:rPr>
              <a:t>&gt;3000))</a:t>
            </a:r>
          </a:p>
          <a:p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throw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derr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671513" y="76200"/>
            <a:ext cx="7807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</a:rPr>
              <a:t>Exception Example 2 (contd.)</a:t>
            </a:r>
          </a:p>
        </p:txBody>
      </p:sp>
      <p:sp>
        <p:nvSpPr>
          <p:cNvPr id="70660" name="Rectangle 37"/>
          <p:cNvSpPr>
            <a:spLocks noChangeArrowheads="1"/>
          </p:cNvSpPr>
          <p:nvPr/>
        </p:nvSpPr>
        <p:spPr bwMode="auto">
          <a:xfrm>
            <a:off x="56388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0661" name="Rectangle 38"/>
          <p:cNvSpPr>
            <a:spLocks noChangeArrowheads="1"/>
          </p:cNvSpPr>
          <p:nvPr/>
        </p:nvSpPr>
        <p:spPr bwMode="auto">
          <a:xfrm>
            <a:off x="59436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0662" name="Rectangle 39"/>
          <p:cNvSpPr>
            <a:spLocks noChangeArrowheads="1"/>
          </p:cNvSpPr>
          <p:nvPr/>
        </p:nvSpPr>
        <p:spPr bwMode="auto">
          <a:xfrm>
            <a:off x="62484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70663" name="Rectangle 40"/>
          <p:cNvSpPr>
            <a:spLocks noChangeArrowheads="1"/>
          </p:cNvSpPr>
          <p:nvPr/>
        </p:nvSpPr>
        <p:spPr bwMode="auto">
          <a:xfrm>
            <a:off x="65532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0664" name="Rectangle 41"/>
          <p:cNvSpPr>
            <a:spLocks noChangeArrowheads="1"/>
          </p:cNvSpPr>
          <p:nvPr/>
        </p:nvSpPr>
        <p:spPr bwMode="auto">
          <a:xfrm>
            <a:off x="68580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0665" name="Rectangle 42"/>
          <p:cNvSpPr>
            <a:spLocks noChangeArrowheads="1"/>
          </p:cNvSpPr>
          <p:nvPr/>
        </p:nvSpPr>
        <p:spPr bwMode="auto">
          <a:xfrm>
            <a:off x="71628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CC3300"/>
              </a:solidFill>
            </a:endParaRPr>
          </a:p>
        </p:txBody>
      </p:sp>
      <p:sp>
        <p:nvSpPr>
          <p:cNvPr id="70666" name="Rectangle 43"/>
          <p:cNvSpPr>
            <a:spLocks noChangeArrowheads="1"/>
          </p:cNvSpPr>
          <p:nvPr/>
        </p:nvSpPr>
        <p:spPr bwMode="auto">
          <a:xfrm>
            <a:off x="74676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0667" name="Rectangle 44"/>
          <p:cNvSpPr>
            <a:spLocks noChangeArrowheads="1"/>
          </p:cNvSpPr>
          <p:nvPr/>
        </p:nvSpPr>
        <p:spPr bwMode="auto">
          <a:xfrm>
            <a:off x="77724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0668" name="Rectangle 45"/>
          <p:cNvSpPr>
            <a:spLocks noChangeArrowheads="1"/>
          </p:cNvSpPr>
          <p:nvPr/>
        </p:nvSpPr>
        <p:spPr bwMode="auto">
          <a:xfrm>
            <a:off x="80772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0669" name="Rectangle 46"/>
          <p:cNvSpPr>
            <a:spLocks noChangeArrowheads="1"/>
          </p:cNvSpPr>
          <p:nvPr/>
        </p:nvSpPr>
        <p:spPr bwMode="auto">
          <a:xfrm>
            <a:off x="83820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0670" name="Rectangle 47"/>
          <p:cNvSpPr>
            <a:spLocks noChangeArrowheads="1"/>
          </p:cNvSpPr>
          <p:nvPr/>
        </p:nvSpPr>
        <p:spPr bwMode="auto">
          <a:xfrm>
            <a:off x="8686800" y="2895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\0</a:t>
            </a:r>
          </a:p>
        </p:txBody>
      </p:sp>
      <p:sp>
        <p:nvSpPr>
          <p:cNvPr id="70671" name="Text Box 48"/>
          <p:cNvSpPr txBox="1">
            <a:spLocks noChangeArrowheads="1"/>
          </p:cNvSpPr>
          <p:nvPr/>
        </p:nvSpPr>
        <p:spPr bwMode="auto">
          <a:xfrm>
            <a:off x="5562600" y="24384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atemp</a:t>
            </a:r>
          </a:p>
        </p:txBody>
      </p:sp>
      <p:sp>
        <p:nvSpPr>
          <p:cNvPr id="70672" name="Text Box 49"/>
          <p:cNvSpPr txBox="1">
            <a:spLocks noChangeArrowheads="1"/>
          </p:cNvSpPr>
          <p:nvPr/>
        </p:nvSpPr>
        <p:spPr bwMode="auto">
          <a:xfrm>
            <a:off x="4648200" y="28956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ptemp</a:t>
            </a:r>
          </a:p>
        </p:txBody>
      </p:sp>
      <p:grpSp>
        <p:nvGrpSpPr>
          <p:cNvPr id="280635" name="Group 59"/>
          <p:cNvGrpSpPr>
            <a:grpSpLocks/>
          </p:cNvGrpSpPr>
          <p:nvPr/>
        </p:nvGrpSpPr>
        <p:grpSpPr bwMode="auto">
          <a:xfrm>
            <a:off x="685800" y="2895600"/>
            <a:ext cx="6858000" cy="533400"/>
            <a:chOff x="432" y="1824"/>
            <a:chExt cx="4320" cy="336"/>
          </a:xfrm>
        </p:grpSpPr>
        <p:sp>
          <p:nvSpPr>
            <p:cNvPr id="70686" name="Line 54"/>
            <p:cNvSpPr>
              <a:spLocks noChangeShapeType="1"/>
            </p:cNvSpPr>
            <p:nvPr/>
          </p:nvSpPr>
          <p:spPr bwMode="auto">
            <a:xfrm>
              <a:off x="432" y="2160"/>
              <a:ext cx="172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Text Box 56"/>
            <p:cNvSpPr txBox="1">
              <a:spLocks noChangeArrowheads="1"/>
            </p:cNvSpPr>
            <p:nvPr/>
          </p:nvSpPr>
          <p:spPr bwMode="auto">
            <a:xfrm>
              <a:off x="4487" y="182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CC3300"/>
                  </a:solidFill>
                </a:rPr>
                <a:t>\0</a:t>
              </a:r>
            </a:p>
          </p:txBody>
        </p:sp>
      </p:grpSp>
      <p:grpSp>
        <p:nvGrpSpPr>
          <p:cNvPr id="280636" name="Group 60"/>
          <p:cNvGrpSpPr>
            <a:grpSpLocks/>
          </p:cNvGrpSpPr>
          <p:nvPr/>
        </p:nvGrpSpPr>
        <p:grpSpPr bwMode="auto">
          <a:xfrm>
            <a:off x="762000" y="3276600"/>
            <a:ext cx="5943600" cy="533400"/>
            <a:chOff x="480" y="2064"/>
            <a:chExt cx="3744" cy="336"/>
          </a:xfrm>
        </p:grpSpPr>
        <p:sp>
          <p:nvSpPr>
            <p:cNvPr id="70684" name="Freeform 53"/>
            <p:cNvSpPr>
              <a:spLocks/>
            </p:cNvSpPr>
            <p:nvPr/>
          </p:nvSpPr>
          <p:spPr bwMode="auto">
            <a:xfrm>
              <a:off x="3216" y="2064"/>
              <a:ext cx="1008" cy="240"/>
            </a:xfrm>
            <a:custGeom>
              <a:avLst/>
              <a:gdLst>
                <a:gd name="T0" fmla="*/ 0 w 1008"/>
                <a:gd name="T1" fmla="*/ 0 h 240"/>
                <a:gd name="T2" fmla="*/ 0 w 1008"/>
                <a:gd name="T3" fmla="*/ 240 h 240"/>
                <a:gd name="T4" fmla="*/ 1008 w 1008"/>
                <a:gd name="T5" fmla="*/ 240 h 240"/>
                <a:gd name="T6" fmla="*/ 1008 w 1008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240">
                  <a:moveTo>
                    <a:pt x="0" y="0"/>
                  </a:moveTo>
                  <a:lnTo>
                    <a:pt x="0" y="240"/>
                  </a:lnTo>
                  <a:lnTo>
                    <a:pt x="1008" y="240"/>
                  </a:lnTo>
                  <a:lnTo>
                    <a:pt x="1008" y="48"/>
                  </a:ln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5" name="Line 58"/>
            <p:cNvSpPr>
              <a:spLocks noChangeShapeType="1"/>
            </p:cNvSpPr>
            <p:nvPr/>
          </p:nvSpPr>
          <p:spPr bwMode="auto">
            <a:xfrm>
              <a:off x="480" y="2400"/>
              <a:ext cx="196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38" name="Group 62"/>
          <p:cNvGrpSpPr>
            <a:grpSpLocks/>
          </p:cNvGrpSpPr>
          <p:nvPr/>
        </p:nvGrpSpPr>
        <p:grpSpPr bwMode="auto">
          <a:xfrm>
            <a:off x="762000" y="2895600"/>
            <a:ext cx="6400800" cy="1219200"/>
            <a:chOff x="480" y="1824"/>
            <a:chExt cx="4032" cy="768"/>
          </a:xfrm>
        </p:grpSpPr>
        <p:sp>
          <p:nvSpPr>
            <p:cNvPr id="70682" name="Oval 55"/>
            <p:cNvSpPr>
              <a:spLocks noChangeArrowheads="1"/>
            </p:cNvSpPr>
            <p:nvPr/>
          </p:nvSpPr>
          <p:spPr bwMode="auto">
            <a:xfrm>
              <a:off x="4128" y="1824"/>
              <a:ext cx="384" cy="288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3" name="Line 61"/>
            <p:cNvSpPr>
              <a:spLocks noChangeShapeType="1"/>
            </p:cNvSpPr>
            <p:nvPr/>
          </p:nvSpPr>
          <p:spPr bwMode="auto">
            <a:xfrm>
              <a:off x="480" y="2592"/>
              <a:ext cx="273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41" name="Group 65"/>
          <p:cNvGrpSpPr>
            <a:grpSpLocks/>
          </p:cNvGrpSpPr>
          <p:nvPr/>
        </p:nvGrpSpPr>
        <p:grpSpPr bwMode="auto">
          <a:xfrm>
            <a:off x="838200" y="3276600"/>
            <a:ext cx="6781800" cy="1981200"/>
            <a:chOff x="528" y="2064"/>
            <a:chExt cx="4272" cy="1248"/>
          </a:xfrm>
        </p:grpSpPr>
        <p:sp>
          <p:nvSpPr>
            <p:cNvPr id="70680" name="Line 63"/>
            <p:cNvSpPr>
              <a:spLocks noChangeShapeType="1"/>
            </p:cNvSpPr>
            <p:nvPr/>
          </p:nvSpPr>
          <p:spPr bwMode="auto">
            <a:xfrm>
              <a:off x="528" y="3312"/>
              <a:ext cx="196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Freeform 64"/>
            <p:cNvSpPr>
              <a:spLocks/>
            </p:cNvSpPr>
            <p:nvPr/>
          </p:nvSpPr>
          <p:spPr bwMode="auto">
            <a:xfrm>
              <a:off x="3216" y="2064"/>
              <a:ext cx="1584" cy="240"/>
            </a:xfrm>
            <a:custGeom>
              <a:avLst/>
              <a:gdLst>
                <a:gd name="T0" fmla="*/ 0 w 1584"/>
                <a:gd name="T1" fmla="*/ 0 h 240"/>
                <a:gd name="T2" fmla="*/ 0 w 1584"/>
                <a:gd name="T3" fmla="*/ 240 h 240"/>
                <a:gd name="T4" fmla="*/ 1584 w 1584"/>
                <a:gd name="T5" fmla="*/ 240 h 240"/>
                <a:gd name="T6" fmla="*/ 1584 w 1584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240">
                  <a:moveTo>
                    <a:pt x="0" y="0"/>
                  </a:moveTo>
                  <a:lnTo>
                    <a:pt x="0" y="240"/>
                  </a:lnTo>
                  <a:lnTo>
                    <a:pt x="1584" y="240"/>
                  </a:lnTo>
                  <a:lnTo>
                    <a:pt x="1584" y="48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44" name="Group 68"/>
          <p:cNvGrpSpPr>
            <a:grpSpLocks/>
          </p:cNvGrpSpPr>
          <p:nvPr/>
        </p:nvGrpSpPr>
        <p:grpSpPr bwMode="auto">
          <a:xfrm>
            <a:off x="838200" y="2819400"/>
            <a:ext cx="7848600" cy="2819400"/>
            <a:chOff x="528" y="1776"/>
            <a:chExt cx="4944" cy="1776"/>
          </a:xfrm>
        </p:grpSpPr>
        <p:sp>
          <p:nvSpPr>
            <p:cNvPr id="70678" name="Line 66"/>
            <p:cNvSpPr>
              <a:spLocks noChangeShapeType="1"/>
            </p:cNvSpPr>
            <p:nvPr/>
          </p:nvSpPr>
          <p:spPr bwMode="auto">
            <a:xfrm>
              <a:off x="528" y="3552"/>
              <a:ext cx="28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Oval 67"/>
            <p:cNvSpPr>
              <a:spLocks noChangeArrowheads="1"/>
            </p:cNvSpPr>
            <p:nvPr/>
          </p:nvSpPr>
          <p:spPr bwMode="auto">
            <a:xfrm>
              <a:off x="4656" y="1776"/>
              <a:ext cx="816" cy="38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4343400" y="6108700"/>
            <a:ext cx="1905000" cy="749300"/>
          </a:xfrm>
          <a:prstGeom prst="wedgeRoundRectCallout">
            <a:avLst>
              <a:gd name="adj1" fmla="val -104210"/>
              <a:gd name="adj2" fmla="val -3500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variable  of exception type</a:t>
            </a:r>
          </a:p>
        </p:txBody>
      </p:sp>
    </p:spTree>
    <p:extLst>
      <p:ext uri="{BB962C8B-B14F-4D97-AF65-F5344CB8AC3E}">
        <p14:creationId xmlns:p14="http://schemas.microsoft.com/office/powerpoint/2010/main" val="32522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822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92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try</a:t>
            </a:r>
            <a:r>
              <a:rPr lang="en-US" dirty="0">
                <a:latin typeface="Courier New" pitchFamily="49" charset="0"/>
              </a:rPr>
              <a:t> {	// handling incorrect date input </a:t>
            </a:r>
          </a:p>
          <a:p>
            <a:r>
              <a:rPr lang="en-US" dirty="0">
                <a:latin typeface="Courier New" pitchFamily="49" charset="0"/>
              </a:rPr>
              <a:t>	// …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DateErr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dateerr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</a:rPr>
              <a:t>	cout &lt;&lt; "Exception: " </a:t>
            </a:r>
          </a:p>
          <a:p>
            <a:r>
              <a:rPr lang="en-US" dirty="0">
                <a:latin typeface="Courier New" pitchFamily="49" charset="0"/>
              </a:rPr>
              <a:t>		&lt;&lt; </a:t>
            </a:r>
            <a:r>
              <a:rPr lang="en-US" dirty="0" err="1">
                <a:latin typeface="Courier New" pitchFamily="49" charset="0"/>
              </a:rPr>
              <a:t>dateerr.idate</a:t>
            </a:r>
            <a:r>
              <a:rPr lang="en-US" dirty="0">
                <a:latin typeface="Courier New" pitchFamily="49" charset="0"/>
              </a:rPr>
              <a:t> &lt;&lt; "incorrect in" </a:t>
            </a:r>
          </a:p>
          <a:p>
            <a:r>
              <a:rPr lang="en-US" dirty="0">
                <a:latin typeface="Courier New" pitchFamily="49" charset="0"/>
              </a:rPr>
              <a:t>		&lt;&lt; </a:t>
            </a:r>
            <a:r>
              <a:rPr lang="en-US" dirty="0" err="1">
                <a:latin typeface="Courier New" pitchFamily="49" charset="0"/>
              </a:rPr>
              <a:t>dateerr.pdate</a:t>
            </a:r>
            <a:r>
              <a:rPr lang="en-US" dirty="0">
                <a:latin typeface="Courier New" pitchFamily="49" charset="0"/>
              </a:rPr>
              <a:t> &lt;&lt; '\n';</a:t>
            </a:r>
          </a:p>
          <a:p>
            <a:r>
              <a:rPr lang="en-US" dirty="0">
                <a:latin typeface="Courier New" pitchFamily="49" charset="0"/>
              </a:rPr>
              <a:t>	}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71513" y="76200"/>
            <a:ext cx="78073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0080"/>
                </a:solidFill>
              </a:rPr>
              <a:t>Exception Example 2 (contd.)</a:t>
            </a:r>
          </a:p>
        </p:txBody>
      </p:sp>
      <p:grpSp>
        <p:nvGrpSpPr>
          <p:cNvPr id="281653" name="Group 53"/>
          <p:cNvGrpSpPr>
            <a:grpSpLocks/>
          </p:cNvGrpSpPr>
          <p:nvPr/>
        </p:nvGrpSpPr>
        <p:grpSpPr bwMode="auto">
          <a:xfrm>
            <a:off x="609600" y="4343400"/>
            <a:ext cx="8077200" cy="1917700"/>
            <a:chOff x="384" y="2736"/>
            <a:chExt cx="5088" cy="1208"/>
          </a:xfrm>
        </p:grpSpPr>
        <p:sp>
          <p:nvSpPr>
            <p:cNvPr id="71685" name="Rectangle 34"/>
            <p:cNvSpPr>
              <a:spLocks noChangeArrowheads="1"/>
            </p:cNvSpPr>
            <p:nvPr/>
          </p:nvSpPr>
          <p:spPr bwMode="auto">
            <a:xfrm>
              <a:off x="384" y="2736"/>
              <a:ext cx="288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class DateErr {</a:t>
              </a:r>
            </a:p>
            <a:p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	public:</a:t>
              </a:r>
            </a:p>
            <a:p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		char *pdate;</a:t>
              </a:r>
            </a:p>
            <a:p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		int idate;</a:t>
              </a:r>
            </a:p>
            <a:p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	}</a:t>
              </a:r>
              <a:r>
                <a:rPr lang="en-US">
                  <a:latin typeface="Courier New" pitchFamily="49" charset="0"/>
                </a:rPr>
                <a:t> derr;</a:t>
              </a:r>
            </a:p>
          </p:txBody>
        </p:sp>
        <p:sp>
          <p:nvSpPr>
            <p:cNvPr id="71686" name="Rectangle 36"/>
            <p:cNvSpPr>
              <a:spLocks noChangeArrowheads="1"/>
            </p:cNvSpPr>
            <p:nvPr/>
          </p:nvSpPr>
          <p:spPr bwMode="auto">
            <a:xfrm>
              <a:off x="3360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168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1688" name="Rectangle 38"/>
            <p:cNvSpPr>
              <a:spLocks noChangeArrowheads="1"/>
            </p:cNvSpPr>
            <p:nvPr/>
          </p:nvSpPr>
          <p:spPr bwMode="auto">
            <a:xfrm>
              <a:off x="3744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71689" name="Rectangle 39"/>
            <p:cNvSpPr>
              <a:spLocks noChangeArrowheads="1"/>
            </p:cNvSpPr>
            <p:nvPr/>
          </p:nvSpPr>
          <p:spPr bwMode="auto">
            <a:xfrm>
              <a:off x="3936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1690" name="Rectangle 40"/>
            <p:cNvSpPr>
              <a:spLocks noChangeArrowheads="1"/>
            </p:cNvSpPr>
            <p:nvPr/>
          </p:nvSpPr>
          <p:spPr bwMode="auto">
            <a:xfrm>
              <a:off x="4128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1691" name="Rectangle 41"/>
            <p:cNvSpPr>
              <a:spLocks noChangeArrowheads="1"/>
            </p:cNvSpPr>
            <p:nvPr/>
          </p:nvSpPr>
          <p:spPr bwMode="auto">
            <a:xfrm>
              <a:off x="4320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/</a:t>
              </a:r>
            </a:p>
          </p:txBody>
        </p:sp>
        <p:sp>
          <p:nvSpPr>
            <p:cNvPr id="71692" name="Rectangle 42"/>
            <p:cNvSpPr>
              <a:spLocks noChangeArrowheads="1"/>
            </p:cNvSpPr>
            <p:nvPr/>
          </p:nvSpPr>
          <p:spPr bwMode="auto">
            <a:xfrm>
              <a:off x="4512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71693" name="Rectangle 43"/>
            <p:cNvSpPr>
              <a:spLocks noChangeArrowheads="1"/>
            </p:cNvSpPr>
            <p:nvPr/>
          </p:nvSpPr>
          <p:spPr bwMode="auto">
            <a:xfrm>
              <a:off x="4704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1694" name="Rectangle 44"/>
            <p:cNvSpPr>
              <a:spLocks noChangeArrowheads="1"/>
            </p:cNvSpPr>
            <p:nvPr/>
          </p:nvSpPr>
          <p:spPr bwMode="auto">
            <a:xfrm>
              <a:off x="4896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71695" name="Rectangle 45"/>
            <p:cNvSpPr>
              <a:spLocks noChangeArrowheads="1"/>
            </p:cNvSpPr>
            <p:nvPr/>
          </p:nvSpPr>
          <p:spPr bwMode="auto">
            <a:xfrm>
              <a:off x="5088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1696" name="Rectangle 46"/>
            <p:cNvSpPr>
              <a:spLocks noChangeArrowheads="1"/>
            </p:cNvSpPr>
            <p:nvPr/>
          </p:nvSpPr>
          <p:spPr bwMode="auto">
            <a:xfrm>
              <a:off x="5280" y="3120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1697" name="Text Box 47"/>
            <p:cNvSpPr txBox="1">
              <a:spLocks noChangeArrowheads="1"/>
            </p:cNvSpPr>
            <p:nvPr/>
          </p:nvSpPr>
          <p:spPr bwMode="auto">
            <a:xfrm>
              <a:off x="3312" y="283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birthday</a:t>
              </a:r>
            </a:p>
          </p:txBody>
        </p:sp>
        <p:sp>
          <p:nvSpPr>
            <p:cNvPr id="71698" name="Line 49"/>
            <p:cNvSpPr>
              <a:spLocks noChangeShapeType="1"/>
            </p:cNvSpPr>
            <p:nvPr/>
          </p:nvSpPr>
          <p:spPr bwMode="auto">
            <a:xfrm flipV="1">
              <a:off x="3024" y="3264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Rectangle 51"/>
            <p:cNvSpPr>
              <a:spLocks noChangeArrowheads="1"/>
            </p:cNvSpPr>
            <p:nvPr/>
          </p:nvSpPr>
          <p:spPr bwMode="auto">
            <a:xfrm>
              <a:off x="4512" y="3696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95</a:t>
              </a:r>
              <a:endParaRPr lang="en-US" dirty="0"/>
            </a:p>
          </p:txBody>
        </p:sp>
        <p:sp>
          <p:nvSpPr>
            <p:cNvPr id="71700" name="Line 52"/>
            <p:cNvSpPr>
              <a:spLocks noChangeShapeType="1"/>
            </p:cNvSpPr>
            <p:nvPr/>
          </p:nvSpPr>
          <p:spPr bwMode="auto">
            <a:xfrm>
              <a:off x="2832" y="3600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ounded Rectangular Callout 20"/>
          <p:cNvSpPr/>
          <p:nvPr/>
        </p:nvSpPr>
        <p:spPr bwMode="auto">
          <a:xfrm>
            <a:off x="5562600" y="1219200"/>
            <a:ext cx="1905000" cy="749300"/>
          </a:xfrm>
          <a:prstGeom prst="wedgeRoundRectCallout">
            <a:avLst>
              <a:gd name="adj1" fmla="val -108210"/>
              <a:gd name="adj2" fmla="val 5822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variable  of exception type</a:t>
            </a:r>
          </a:p>
        </p:txBody>
      </p:sp>
    </p:spTree>
    <p:extLst>
      <p:ext uri="{BB962C8B-B14F-4D97-AF65-F5344CB8AC3E}">
        <p14:creationId xmlns:p14="http://schemas.microsoft.com/office/powerpoint/2010/main" val="9870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9"/>
          <p:cNvSpPr>
            <a:spLocks noChangeArrowheads="1"/>
          </p:cNvSpPr>
          <p:nvPr/>
        </p:nvSpPr>
        <p:spPr bwMode="auto">
          <a:xfrm>
            <a:off x="695597" y="160059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33CC"/>
                </a:solidFill>
              </a:rPr>
              <a:t>Exception and Memory Management</a:t>
            </a:r>
          </a:p>
        </p:txBody>
      </p:sp>
      <p:sp>
        <p:nvSpPr>
          <p:cNvPr id="16403" name="Rectangle 40"/>
          <p:cNvSpPr>
            <a:spLocks noChangeArrowheads="1"/>
          </p:cNvSpPr>
          <p:nvPr/>
        </p:nvSpPr>
        <p:spPr bwMode="auto">
          <a:xfrm>
            <a:off x="5888037" y="1270000"/>
            <a:ext cx="2182812" cy="442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404" name="Line 42"/>
          <p:cNvSpPr>
            <a:spLocks noChangeShapeType="1"/>
          </p:cNvSpPr>
          <p:nvPr/>
        </p:nvSpPr>
        <p:spPr bwMode="auto">
          <a:xfrm>
            <a:off x="6913562" y="1270000"/>
            <a:ext cx="0" cy="4429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16407" name="Rectangle 51"/>
          <p:cNvSpPr>
            <a:spLocks noChangeArrowheads="1"/>
          </p:cNvSpPr>
          <p:nvPr/>
        </p:nvSpPr>
        <p:spPr bwMode="auto">
          <a:xfrm>
            <a:off x="5867400" y="2905125"/>
            <a:ext cx="2200275" cy="279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408" name="Rectangle 52"/>
          <p:cNvSpPr>
            <a:spLocks noChangeArrowheads="1"/>
          </p:cNvSpPr>
          <p:nvPr/>
        </p:nvSpPr>
        <p:spPr bwMode="auto">
          <a:xfrm>
            <a:off x="5867400" y="1914525"/>
            <a:ext cx="2200275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Global and static </a:t>
            </a:r>
            <a:br>
              <a:rPr lang="en-US" sz="1800"/>
            </a:br>
            <a:r>
              <a:rPr lang="en-US" sz="1800"/>
              <a:t>variables &amp; objects</a:t>
            </a:r>
          </a:p>
        </p:txBody>
      </p:sp>
      <p:sp>
        <p:nvSpPr>
          <p:cNvPr id="16409" name="Text Box 55"/>
          <p:cNvSpPr txBox="1">
            <a:spLocks noChangeArrowheads="1"/>
          </p:cNvSpPr>
          <p:nvPr/>
        </p:nvSpPr>
        <p:spPr bwMode="auto">
          <a:xfrm>
            <a:off x="6567487" y="2879725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Heap</a:t>
            </a:r>
          </a:p>
        </p:txBody>
      </p:sp>
      <p:sp>
        <p:nvSpPr>
          <p:cNvPr id="16410" name="Text Box 56"/>
          <p:cNvSpPr txBox="1">
            <a:spLocks noChangeArrowheads="1"/>
          </p:cNvSpPr>
          <p:nvPr/>
        </p:nvSpPr>
        <p:spPr bwMode="auto">
          <a:xfrm>
            <a:off x="6567487" y="5265738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Stack</a:t>
            </a:r>
          </a:p>
        </p:txBody>
      </p:sp>
      <p:sp>
        <p:nvSpPr>
          <p:cNvPr id="16411" name="Rectangle 57"/>
          <p:cNvSpPr>
            <a:spLocks noChangeArrowheads="1"/>
          </p:cNvSpPr>
          <p:nvPr/>
        </p:nvSpPr>
        <p:spPr bwMode="auto">
          <a:xfrm>
            <a:off x="5867400" y="1273175"/>
            <a:ext cx="2200275" cy="641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/>
              <a:t>Program code</a:t>
            </a:r>
          </a:p>
        </p:txBody>
      </p: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3797300" y="1117600"/>
            <a:ext cx="2009775" cy="4537075"/>
            <a:chOff x="655" y="1046"/>
            <a:chExt cx="1266" cy="2858"/>
          </a:xfrm>
        </p:grpSpPr>
        <p:sp>
          <p:nvSpPr>
            <p:cNvPr id="16393" name="Text Box 41"/>
            <p:cNvSpPr txBox="1">
              <a:spLocks noChangeArrowheads="1"/>
            </p:cNvSpPr>
            <p:nvPr/>
          </p:nvSpPr>
          <p:spPr bwMode="auto">
            <a:xfrm>
              <a:off x="655" y="1046"/>
              <a:ext cx="10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/>
                <a:t>Starting address</a:t>
              </a:r>
            </a:p>
          </p:txBody>
        </p:sp>
        <p:sp>
          <p:nvSpPr>
            <p:cNvPr id="16394" name="Line 44"/>
            <p:cNvSpPr>
              <a:spLocks noChangeShapeType="1"/>
            </p:cNvSpPr>
            <p:nvPr/>
          </p:nvSpPr>
          <p:spPr bwMode="auto">
            <a:xfrm>
              <a:off x="1705" y="3830"/>
              <a:ext cx="2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395" name="Text Box 45"/>
            <p:cNvSpPr txBox="1">
              <a:spLocks noChangeArrowheads="1"/>
            </p:cNvSpPr>
            <p:nvPr/>
          </p:nvSpPr>
          <p:spPr bwMode="auto">
            <a:xfrm>
              <a:off x="821" y="3671"/>
              <a:ext cx="10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/>
                <a:t>Stack pointer</a:t>
              </a:r>
            </a:p>
          </p:txBody>
        </p:sp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1678" y="2252"/>
              <a:ext cx="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397" name="Text Box 47"/>
            <p:cNvSpPr txBox="1">
              <a:spLocks noChangeArrowheads="1"/>
            </p:cNvSpPr>
            <p:nvPr/>
          </p:nvSpPr>
          <p:spPr bwMode="auto">
            <a:xfrm>
              <a:off x="821" y="2111"/>
              <a:ext cx="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/>
                <a:t>Heap pointer</a:t>
              </a: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auto">
            <a:xfrm>
              <a:off x="763" y="1603"/>
              <a:ext cx="9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Static memory</a:t>
              </a:r>
            </a:p>
          </p:txBody>
        </p:sp>
        <p:grpSp>
          <p:nvGrpSpPr>
            <p:cNvPr id="16399" name="Group 60"/>
            <p:cNvGrpSpPr>
              <a:grpSpLocks/>
            </p:cNvGrpSpPr>
            <p:nvPr/>
          </p:nvGrpSpPr>
          <p:grpSpPr bwMode="auto">
            <a:xfrm>
              <a:off x="1755" y="1238"/>
              <a:ext cx="153" cy="920"/>
              <a:chOff x="2496" y="1104"/>
              <a:chExt cx="96" cy="480"/>
            </a:xfrm>
          </p:grpSpPr>
          <p:sp>
            <p:nvSpPr>
              <p:cNvPr id="1640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640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800"/>
              </a:p>
            </p:txBody>
          </p:sp>
        </p:grpSp>
        <p:sp>
          <p:nvSpPr>
            <p:cNvPr id="16400" name="Line 63"/>
            <p:cNvSpPr>
              <a:spLocks noChangeShapeType="1"/>
            </p:cNvSpPr>
            <p:nvPr/>
          </p:nvSpPr>
          <p:spPr bwMode="auto">
            <a:xfrm>
              <a:off x="1678" y="116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82677" name="Line 53"/>
          <p:cNvSpPr>
            <a:spLocks noChangeShapeType="1"/>
          </p:cNvSpPr>
          <p:nvPr/>
        </p:nvSpPr>
        <p:spPr bwMode="auto">
          <a:xfrm>
            <a:off x="6872287" y="3343275"/>
            <a:ext cx="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>
            <a:off x="6872287" y="4435475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2608" y="1524000"/>
            <a:ext cx="2381353" cy="1341436"/>
          </a:xfrm>
          <a:prstGeom prst="wedgeRoundRectCallout">
            <a:avLst>
              <a:gd name="adj1" fmla="val 87481"/>
              <a:gd name="adj2" fmla="val 5935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Can an exception mess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up the heap pointer, and what is the impact?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732607" y="3149555"/>
            <a:ext cx="2381353" cy="1341436"/>
          </a:xfrm>
          <a:prstGeom prst="wedgeRoundRectCallout">
            <a:avLst>
              <a:gd name="adj1" fmla="val 89126"/>
              <a:gd name="adj2" fmla="val 11583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Can an exception mess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up the stack pointer, and what is the impact?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2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7" grpId="0" animBg="1"/>
      <p:bldP spid="282678" grpId="0" animBg="1"/>
      <p:bldP spid="2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038" y="153530"/>
            <a:ext cx="7862887" cy="599047"/>
          </a:xfrm>
        </p:spPr>
        <p:txBody>
          <a:bodyPr/>
          <a:lstStyle/>
          <a:p>
            <a:r>
              <a:rPr lang="en-US" sz="2800" dirty="0">
                <a:solidFill>
                  <a:srgbClr val="0033CC"/>
                </a:solidFill>
              </a:rPr>
              <a:t>Exception and Memory Management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" y="2773363"/>
            <a:ext cx="2590800" cy="2971800"/>
            <a:chOff x="238125" y="2773363"/>
            <a:chExt cx="2590800" cy="2971800"/>
          </a:xfrm>
        </p:grpSpPr>
        <p:sp>
          <p:nvSpPr>
            <p:cNvPr id="22542" name="Rectangle 16"/>
            <p:cNvSpPr>
              <a:spLocks noChangeArrowheads="1"/>
            </p:cNvSpPr>
            <p:nvPr/>
          </p:nvSpPr>
          <p:spPr bwMode="auto">
            <a:xfrm>
              <a:off x="1066800" y="2773363"/>
              <a:ext cx="1482725" cy="1965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649288" y="4516438"/>
              <a:ext cx="390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 Box 18"/>
            <p:cNvSpPr txBox="1">
              <a:spLocks noChangeArrowheads="1"/>
            </p:cNvSpPr>
            <p:nvPr/>
          </p:nvSpPr>
          <p:spPr bwMode="auto">
            <a:xfrm>
              <a:off x="238125" y="4224338"/>
              <a:ext cx="45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>
                  <a:solidFill>
                    <a:srgbClr val="00B050"/>
                  </a:solidFill>
                </a:rPr>
                <a:t>sp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545" name="Text Box 19"/>
            <p:cNvSpPr txBox="1">
              <a:spLocks noChangeArrowheads="1"/>
            </p:cNvSpPr>
            <p:nvPr/>
          </p:nvSpPr>
          <p:spPr bwMode="auto">
            <a:xfrm>
              <a:off x="854075" y="5378450"/>
              <a:ext cx="197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before function call</a:t>
              </a:r>
            </a:p>
          </p:txBody>
        </p:sp>
        <p:sp>
          <p:nvSpPr>
            <p:cNvPr id="22546" name="Rectangle 20"/>
            <p:cNvSpPr>
              <a:spLocks noChangeArrowheads="1"/>
            </p:cNvSpPr>
            <p:nvPr/>
          </p:nvSpPr>
          <p:spPr bwMode="auto">
            <a:xfrm>
              <a:off x="1066800" y="4738688"/>
              <a:ext cx="1482725" cy="573087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occupied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4813" y="2898775"/>
            <a:ext cx="765175" cy="457200"/>
            <a:chOff x="3121025" y="2898775"/>
            <a:chExt cx="765175" cy="457200"/>
          </a:xfrm>
        </p:grpSpPr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3495675" y="3165475"/>
              <a:ext cx="390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24"/>
            <p:cNvSpPr txBox="1">
              <a:spLocks noChangeArrowheads="1"/>
            </p:cNvSpPr>
            <p:nvPr/>
          </p:nvSpPr>
          <p:spPr bwMode="auto">
            <a:xfrm>
              <a:off x="3121025" y="2898775"/>
              <a:ext cx="45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>
                  <a:solidFill>
                    <a:srgbClr val="CC3300"/>
                  </a:solidFill>
                </a:rPr>
                <a:t>sp</a:t>
              </a:r>
              <a:endParaRPr lang="en-US" dirty="0">
                <a:solidFill>
                  <a:srgbClr val="CC3300"/>
                </a:solidFill>
              </a:endParaRPr>
            </a:p>
          </p:txBody>
        </p:sp>
      </p:grpSp>
      <p:sp>
        <p:nvSpPr>
          <p:cNvPr id="22551" name="Text Box 25"/>
          <p:cNvSpPr txBox="1">
            <a:spLocks noChangeArrowheads="1"/>
          </p:cNvSpPr>
          <p:nvPr/>
        </p:nvSpPr>
        <p:spPr bwMode="auto">
          <a:xfrm>
            <a:off x="975518" y="845446"/>
            <a:ext cx="7254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heap memory: Most likely, leave some memory uncollected or generating garbage.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0033CC"/>
                </a:solidFill>
              </a:rPr>
              <a:t>Stack memory</a:t>
            </a:r>
            <a:r>
              <a:rPr lang="en-US" dirty="0" smtClean="0"/>
              <a:t>: Can completely mess up the stack pointer </a:t>
            </a:r>
            <a:r>
              <a:rPr lang="en-US" dirty="0" err="1" smtClean="0"/>
              <a:t>sp</a:t>
            </a:r>
            <a:r>
              <a:rPr lang="en-US" dirty="0" smtClean="0"/>
              <a:t>, and causing other functions to crash?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4354014"/>
            <a:ext cx="801688" cy="457200"/>
            <a:chOff x="3081812" y="4354014"/>
            <a:chExt cx="801688" cy="457200"/>
          </a:xfrm>
        </p:grpSpPr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492975" y="4646114"/>
              <a:ext cx="390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081812" y="4354014"/>
              <a:ext cx="45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>
                  <a:solidFill>
                    <a:srgbClr val="00B050"/>
                  </a:solidFill>
                </a:rPr>
                <a:t>sp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90848" y="2773363"/>
            <a:ext cx="1851789" cy="3251418"/>
            <a:chOff x="3702552" y="2903039"/>
            <a:chExt cx="1851789" cy="3251418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918857" y="2903039"/>
              <a:ext cx="1474355" cy="1965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3702552" y="5508126"/>
              <a:ext cx="185178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/>
                <a:t>make frame </a:t>
              </a:r>
            </a:p>
            <a:p>
              <a:pPr algn="ctr"/>
              <a:r>
                <a:rPr lang="en-US" sz="1800" dirty="0"/>
                <a:t>for local variables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918857" y="4868364"/>
              <a:ext cx="1474355" cy="573087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occupied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09054" y="3397773"/>
            <a:ext cx="1468438" cy="1341437"/>
            <a:chOff x="3886200" y="3351213"/>
            <a:chExt cx="1468438" cy="1341437"/>
          </a:xfrm>
        </p:grpSpPr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3886200" y="4305300"/>
              <a:ext cx="1468438" cy="38735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return address</a:t>
              </a:r>
            </a:p>
          </p:txBody>
        </p:sp>
        <p:sp>
          <p:nvSpPr>
            <p:cNvPr id="22539" name="Rectangle 13"/>
            <p:cNvSpPr>
              <a:spLocks noChangeArrowheads="1"/>
            </p:cNvSpPr>
            <p:nvPr/>
          </p:nvSpPr>
          <p:spPr bwMode="auto">
            <a:xfrm>
              <a:off x="3886200" y="3351213"/>
              <a:ext cx="1468438" cy="95408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stack</a:t>
              </a:r>
            </a:p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rame for </a:t>
              </a:r>
              <a:br>
                <a:rPr lang="en-US" sz="1800" dirty="0" smtClean="0"/>
              </a:br>
              <a:r>
                <a:rPr lang="en-US" sz="1800" dirty="0" smtClean="0"/>
                <a:t>local variables</a:t>
              </a:r>
              <a:endParaRPr lang="en-US" sz="1800" dirty="0"/>
            </a:p>
          </p:txBody>
        </p:sp>
      </p:grpSp>
      <p:sp>
        <p:nvSpPr>
          <p:cNvPr id="2" name="Explosion 1 1"/>
          <p:cNvSpPr/>
          <p:nvPr/>
        </p:nvSpPr>
        <p:spPr bwMode="auto">
          <a:xfrm>
            <a:off x="3138707" y="3483498"/>
            <a:ext cx="1132661" cy="782638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crash</a:t>
            </a:r>
          </a:p>
        </p:txBody>
      </p:sp>
      <p:sp>
        <p:nvSpPr>
          <p:cNvPr id="34" name="Explosion 1 33"/>
          <p:cNvSpPr/>
          <p:nvPr/>
        </p:nvSpPr>
        <p:spPr bwMode="auto">
          <a:xfrm>
            <a:off x="152014" y="4681538"/>
            <a:ext cx="1132661" cy="782638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crash</a:t>
            </a: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5973177" y="2611917"/>
            <a:ext cx="1514203" cy="1429747"/>
          </a:xfrm>
          <a:prstGeom prst="wedgeRoundRectCallout">
            <a:avLst>
              <a:gd name="adj1" fmla="val 72121"/>
              <a:gd name="adj2" fmla="val 3793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is the solution 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avoid the impact?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48" y="3326790"/>
            <a:ext cx="1053806" cy="977292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 bwMode="auto">
          <a:xfrm rot="5400000">
            <a:off x="6707901" y="4437215"/>
            <a:ext cx="533400" cy="488646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1103" y="5237331"/>
            <a:ext cx="2432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Exception Handling Mechanisms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77889" y="3810000"/>
            <a:ext cx="2473324" cy="11382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72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4" grpId="0" animBg="1"/>
      <p:bldP spid="34" grpId="1" animBg="1"/>
      <p:bldP spid="35" grpId="0" animBg="1"/>
      <p:bldP spid="37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xception and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5" y="1371600"/>
            <a:ext cx="8305800" cy="50165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++ exception handling mechanisms </a:t>
            </a:r>
            <a:r>
              <a:rPr lang="en-US" dirty="0" smtClean="0"/>
              <a:t>deal </a:t>
            </a:r>
            <a:r>
              <a:rPr lang="en-US" dirty="0"/>
              <a:t>with exceptions of varying </a:t>
            </a:r>
            <a:r>
              <a:rPr lang="en-US" dirty="0" smtClean="0"/>
              <a:t>types</a:t>
            </a:r>
            <a:r>
              <a:rPr lang="en-US" dirty="0"/>
              <a:t>;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 also manages memory: stack and heap;</a:t>
            </a:r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It makes sure the </a:t>
            </a:r>
            <a:r>
              <a:rPr lang="en-US" dirty="0" smtClean="0">
                <a:solidFill>
                  <a:srgbClr val="0033CC"/>
                </a:solidFill>
              </a:rPr>
              <a:t>stack</a:t>
            </a:r>
            <a:r>
              <a:rPr lang="en-US" dirty="0" smtClean="0"/>
              <a:t> pointer returns to its original position;</a:t>
            </a:r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throw</a:t>
            </a:r>
            <a:r>
              <a:rPr lang="en-US" dirty="0" smtClean="0"/>
              <a:t> statement automatically calls the </a:t>
            </a:r>
            <a:r>
              <a:rPr lang="en-US" dirty="0">
                <a:solidFill>
                  <a:srgbClr val="0000FF"/>
                </a:solidFill>
              </a:rPr>
              <a:t>destructor</a:t>
            </a:r>
            <a:r>
              <a:rPr lang="en-US" dirty="0"/>
              <a:t> </a:t>
            </a:r>
            <a:r>
              <a:rPr lang="en-US" dirty="0" smtClean="0"/>
              <a:t>during </a:t>
            </a:r>
            <a:r>
              <a:rPr lang="en-US" dirty="0"/>
              <a:t>stack unwinding for </a:t>
            </a:r>
            <a:r>
              <a:rPr lang="en-US" dirty="0" smtClean="0"/>
              <a:t>deleting all </a:t>
            </a:r>
            <a:r>
              <a:rPr lang="en-US" dirty="0" smtClean="0">
                <a:solidFill>
                  <a:srgbClr val="0000FF"/>
                </a:solidFill>
              </a:rPr>
              <a:t>heap objects</a:t>
            </a:r>
            <a:r>
              <a:rPr lang="en-US" dirty="0" smtClean="0"/>
              <a:t> </a:t>
            </a:r>
            <a:r>
              <a:rPr lang="en-US" dirty="0"/>
              <a:t>constructed </a:t>
            </a:r>
            <a:r>
              <a:rPr lang="en-US" dirty="0" smtClean="0"/>
              <a:t>in the constructor before </a:t>
            </a:r>
            <a:r>
              <a:rPr lang="en-US" dirty="0"/>
              <a:t>the exception was thrown</a:t>
            </a:r>
            <a:r>
              <a:rPr lang="en-US" dirty="0" smtClean="0"/>
              <a:t>. It does not delete the class user created heap objects.</a:t>
            </a:r>
          </a:p>
        </p:txBody>
      </p:sp>
    </p:spTree>
    <p:extLst>
      <p:ext uri="{BB962C8B-B14F-4D97-AF65-F5344CB8AC3E}">
        <p14:creationId xmlns:p14="http://schemas.microsoft.com/office/powerpoint/2010/main" val="1519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dirty="0" smtClean="0"/>
              <a:t>Example: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639762"/>
            <a:ext cx="7772399" cy="6142037"/>
          </a:xfrm>
        </p:spPr>
        <p:txBody>
          <a:bodyPr/>
          <a:lstStyle/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{};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  };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ShowReason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"Exception in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class."; 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{   // constructor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cout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"Constructing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endl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code here to call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 to create heap object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  {   // destructor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cout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"Destructing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endl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your code here to call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to delete 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262291" y="1143000"/>
            <a:ext cx="2514600" cy="1371600"/>
          </a:xfrm>
          <a:prstGeom prst="wedgeRoundRectCallout">
            <a:avLst>
              <a:gd name="adj1" fmla="val -116234"/>
              <a:gd name="adj2" fmla="val 5179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optional. It makes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that takes the return value a </a:t>
            </a:r>
            <a:r>
              <a:rPr lang="en-US" sz="18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07656" y="603662"/>
            <a:ext cx="1828800" cy="1371600"/>
          </a:xfrm>
          <a:prstGeom prst="wedgeRoundRectCallout">
            <a:avLst>
              <a:gd name="adj1" fmla="val -68507"/>
              <a:gd name="adj2" fmla="val 65566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print statement to show destructor is called.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8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Memory management (static, stack, and heap)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Garbage collection, constructor, destructor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Inheritance and hierarchy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Multiple inheritance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Inheritance and polymorphism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Inheritance vs. Containment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File operations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Summary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832539" y="5486400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76200"/>
            <a:ext cx="65151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92" y="294646"/>
            <a:ext cx="2149508" cy="563563"/>
          </a:xfrm>
        </p:spPr>
        <p:txBody>
          <a:bodyPr/>
          <a:lstStyle/>
          <a:p>
            <a:pPr marL="0" indent="0" algn="l"/>
            <a:r>
              <a:rPr lang="en-US" dirty="0"/>
              <a:t>E</a:t>
            </a:r>
            <a:r>
              <a:rPr lang="en-US" dirty="0" smtClean="0"/>
              <a:t>xample: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6963"/>
            <a:ext cx="8300936" cy="5648325"/>
          </a:xfrm>
        </p:spPr>
        <p:txBody>
          <a:bodyPr/>
          <a:lstStyle/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main()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bool e = true; // assuming it causes an exception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cout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"In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main now."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cout &lt;&lt; "In try block now." 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constructor of </a:t>
            </a:r>
            <a:r>
              <a:rPr lang="en-US" sz="18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FunctionClass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called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cout &lt;&lt; "In try block: Throwing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exception." 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(e)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to use F here, but not be able to reach, due to the exception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catch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cout &lt;&lt; "In catch handler." 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cout &lt;&lt; "Caught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ExceptTypeClass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exception type: ";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cout &lt;&lt;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E.ShowReason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catch (char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cout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"Caught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type exception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cout &lt;&lt; "Back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main. Execution resumes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here after handled."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&lt;&lt; endl;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227836" y="705809"/>
            <a:ext cx="3048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209800" y="378759"/>
            <a:ext cx="3048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209800" y="944563"/>
            <a:ext cx="3048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33400" y="4267200"/>
            <a:ext cx="304800" cy="3048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762000" y="533400"/>
            <a:ext cx="7981950" cy="637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dirty="0">
                <a:cs typeface="Times New Roman" pitchFamily="18" charset="0"/>
              </a:rPr>
              <a:t>Principles of object-oriented paradigm</a:t>
            </a:r>
            <a:r>
              <a:rPr lang="en-GB" dirty="0">
                <a:cs typeface="Times New Roman" pitchFamily="18" charset="0"/>
              </a:rPr>
              <a:t> 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Class composition and definition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information hiding: public and private 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use member functions to access data fields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Memory Management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constructor, destructor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garbage collection: from stack and heap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US" dirty="0">
                <a:cs typeface="Times New Roman" pitchFamily="18" charset="0"/>
              </a:rPr>
              <a:t>Scope Resolution Operator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separate implementation from specification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Class Inheritance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Queue and </a:t>
            </a:r>
            <a:r>
              <a:rPr lang="en-GB" dirty="0" err="1">
                <a:cs typeface="Times New Roman" pitchFamily="18" charset="0"/>
              </a:rPr>
              <a:t>PriQueue</a:t>
            </a:r>
            <a:r>
              <a:rPr lang="en-GB" dirty="0">
                <a:cs typeface="Times New Roman" pitchFamily="18" charset="0"/>
              </a:rPr>
              <a:t> class examples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Hierarchy, inheritance, polymorphism and typing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Publication example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>
                <a:cs typeface="Times New Roman" pitchFamily="18" charset="0"/>
              </a:rPr>
              <a:t>When to Use Inheritance?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i="1" dirty="0">
                <a:cs typeface="Times New Roman" pitchFamily="18" charset="0"/>
              </a:rPr>
              <a:t>has-a</a:t>
            </a:r>
            <a:r>
              <a:rPr lang="en-GB" dirty="0">
                <a:cs typeface="Times New Roman" pitchFamily="18" charset="0"/>
              </a:rPr>
              <a:t> and </a:t>
            </a:r>
            <a:r>
              <a:rPr lang="en-GB" i="1" dirty="0">
                <a:cs typeface="Times New Roman" pitchFamily="18" charset="0"/>
              </a:rPr>
              <a:t>is-a</a:t>
            </a:r>
            <a:r>
              <a:rPr lang="en-GB" dirty="0">
                <a:cs typeface="Times New Roman" pitchFamily="18" charset="0"/>
              </a:rPr>
              <a:t> relations</a:t>
            </a:r>
          </a:p>
          <a:p>
            <a:pPr marL="457200" indent="-457200" algn="just" defTabSz="966788">
              <a:buFont typeface="Wingdings" pitchFamily="2" charset="2"/>
              <a:buChar char="q"/>
              <a:tabLst>
                <a:tab pos="914400" algn="l"/>
              </a:tabLst>
            </a:pPr>
            <a:r>
              <a:rPr lang="en-GB" dirty="0"/>
              <a:t>Exception </a:t>
            </a:r>
            <a:r>
              <a:rPr lang="en-GB" dirty="0" smtClean="0"/>
              <a:t>Handling</a:t>
            </a:r>
          </a:p>
          <a:p>
            <a:pPr marL="844550" lvl="1" indent="-273050" algn="just" defTabSz="966788">
              <a:buFontTx/>
              <a:buChar char="•"/>
              <a:tabLst>
                <a:tab pos="914400" algn="l"/>
              </a:tabLst>
            </a:pPr>
            <a:r>
              <a:rPr lang="en-GB" i="1" dirty="0">
                <a:cs typeface="Times New Roman" pitchFamily="18" charset="0"/>
              </a:rPr>
              <a:t>with memory management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C++ Chapter Summary</a:t>
            </a:r>
            <a:endParaRPr lang="en-US" sz="3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14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1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14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14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14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14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228601"/>
            <a:ext cx="7807325" cy="738188"/>
          </a:xfrm>
        </p:spPr>
        <p:txBody>
          <a:bodyPr/>
          <a:lstStyle/>
          <a:p>
            <a:r>
              <a:rPr lang="en-US" sz="2800" dirty="0"/>
              <a:t>File </a:t>
            </a:r>
            <a:r>
              <a:rPr lang="en-US" sz="2800" dirty="0" smtClean="0"/>
              <a:t>Stream Operations </a:t>
            </a:r>
            <a:r>
              <a:rPr lang="en-US" sz="2800" dirty="0"/>
              <a:t>in C</a:t>
            </a:r>
            <a:r>
              <a:rPr lang="en-US" sz="2800" dirty="0" smtClean="0"/>
              <a:t>++</a:t>
            </a:r>
            <a:br>
              <a:rPr lang="en-US" sz="2800" dirty="0" smtClean="0"/>
            </a:br>
            <a:r>
              <a:rPr lang="en-US" sz="2800" b="0" dirty="0"/>
              <a:t>(Textbook Section 3.6)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/>
              <a:t>Derived from the </a:t>
            </a:r>
            <a:r>
              <a:rPr lang="en-US" sz="2800" dirty="0" smtClean="0"/>
              <a:t>C++ library </a:t>
            </a:r>
            <a:r>
              <a:rPr lang="en-US" sz="2800" dirty="0"/>
              <a:t>classes </a:t>
            </a:r>
            <a:r>
              <a:rPr lang="en-US" sz="2800" dirty="0" err="1">
                <a:solidFill>
                  <a:srgbClr val="0033CC"/>
                </a:solidFill>
              </a:rPr>
              <a:t>istream</a:t>
            </a:r>
            <a:r>
              <a:rPr lang="en-US" sz="2800" dirty="0"/>
              <a:t> and </a:t>
            </a:r>
            <a:r>
              <a:rPr lang="en-US" sz="2800" dirty="0" err="1" smtClean="0">
                <a:solidFill>
                  <a:srgbClr val="0033CC"/>
                </a:solidFill>
              </a:rPr>
              <a:t>ostream</a:t>
            </a:r>
            <a:r>
              <a:rPr lang="en-US" sz="2800" dirty="0" smtClean="0"/>
              <a:t>, C</a:t>
            </a:r>
            <a:r>
              <a:rPr lang="en-US" sz="2800" dirty="0"/>
              <a:t>++ provides </a:t>
            </a:r>
            <a:r>
              <a:rPr lang="en-US" sz="2800" dirty="0" smtClean="0"/>
              <a:t>stream </a:t>
            </a:r>
            <a:r>
              <a:rPr lang="en-US" sz="2800" dirty="0"/>
              <a:t>classes to perform input/output and file </a:t>
            </a:r>
            <a:r>
              <a:rPr lang="en-US" sz="2800" dirty="0" smtClean="0"/>
              <a:t>operations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ofstream</a:t>
            </a:r>
            <a:r>
              <a:rPr lang="en-US" sz="2800" dirty="0"/>
              <a:t>: Stream class for writing on files.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ifstream</a:t>
            </a:r>
            <a:r>
              <a:rPr lang="en-US" sz="2800" dirty="0"/>
              <a:t>: Stream class for reading from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fstream</a:t>
            </a:r>
            <a:r>
              <a:rPr lang="en-US" sz="2800" dirty="0"/>
              <a:t>: Stream class for both reading from and writing to files</a:t>
            </a:r>
            <a:r>
              <a:rPr lang="en-US" sz="2800" dirty="0" smtClean="0"/>
              <a:t>.</a:t>
            </a:r>
          </a:p>
          <a:p>
            <a:pPr marL="0" indent="0"/>
            <a:r>
              <a:rPr lang="en-US" sz="2800" dirty="0" smtClean="0"/>
              <a:t>These operations allow us to read file and write file in the same way as </a:t>
            </a:r>
          </a:p>
          <a:p>
            <a:pPr marL="0" indent="0" algn="ctr"/>
            <a:r>
              <a:rPr lang="en-US" sz="2800" dirty="0" err="1">
                <a:solidFill>
                  <a:srgbClr val="0033CC"/>
                </a:solidFill>
              </a:rPr>
              <a:t>c</a:t>
            </a:r>
            <a:r>
              <a:rPr lang="en-US" sz="2800" dirty="0" err="1" smtClean="0">
                <a:solidFill>
                  <a:srgbClr val="0033CC"/>
                </a:solidFill>
              </a:rPr>
              <a:t>in</a:t>
            </a:r>
            <a:r>
              <a:rPr lang="en-US" sz="2800" dirty="0" smtClean="0">
                <a:solidFill>
                  <a:srgbClr val="0033CC"/>
                </a:solidFill>
              </a:rPr>
              <a:t> &gt;&gt; x;   </a:t>
            </a:r>
            <a:r>
              <a:rPr lang="en-US" sz="2800" dirty="0" smtClean="0"/>
              <a:t>and    </a:t>
            </a:r>
            <a:r>
              <a:rPr lang="en-US" sz="2800" dirty="0" err="1" smtClean="0">
                <a:solidFill>
                  <a:srgbClr val="0033CC"/>
                </a:solidFill>
              </a:rPr>
              <a:t>cout</a:t>
            </a:r>
            <a:r>
              <a:rPr lang="en-US" sz="2800" dirty="0" smtClean="0">
                <a:solidFill>
                  <a:srgbClr val="0033CC"/>
                </a:solidFill>
              </a:rPr>
              <a:t> &lt;&lt; y &lt;&lt; </a:t>
            </a:r>
            <a:r>
              <a:rPr lang="en-US" sz="2800" dirty="0" err="1" smtClean="0">
                <a:solidFill>
                  <a:srgbClr val="0033CC"/>
                </a:solidFill>
              </a:rPr>
              <a:t>endl</a:t>
            </a:r>
            <a:r>
              <a:rPr lang="en-US" sz="2800" dirty="0" smtClean="0">
                <a:solidFill>
                  <a:srgbClr val="0033CC"/>
                </a:solidFill>
              </a:rPr>
              <a:t>;</a:t>
            </a:r>
          </a:p>
          <a:p>
            <a:pPr marL="0" indent="0"/>
            <a:r>
              <a:rPr lang="en-US" sz="2800" dirty="0" smtClean="0"/>
              <a:t>The only difference is to change </a:t>
            </a:r>
            <a:r>
              <a:rPr lang="en-US" sz="2800" dirty="0" err="1" smtClean="0">
                <a:solidFill>
                  <a:srgbClr val="C00000"/>
                </a:solidFill>
              </a:rPr>
              <a:t>cin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rgbClr val="C00000"/>
                </a:solidFill>
              </a:rPr>
              <a:t>cout</a:t>
            </a:r>
            <a:r>
              <a:rPr lang="en-US" sz="2800" dirty="0" smtClean="0"/>
              <a:t> to the file name that you choose.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37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3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of Using C++ File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762000"/>
            <a:ext cx="7807325" cy="5016500"/>
          </a:xfrm>
        </p:spPr>
        <p:txBody>
          <a:bodyPr/>
          <a:lstStyle/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// include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&lt;string&gt;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namespace std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Contact {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public:	string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name;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int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phone;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Contact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*next;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Contact *head = NULL;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 save_file(string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SavedList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load_file(string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SavedList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main() {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SavedList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load_file(</a:t>
            </a:r>
            <a:r>
              <a:rPr lang="en-US" sz="20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 other functions</a:t>
            </a:r>
          </a:p>
          <a:p>
            <a:pPr>
              <a:tabLst>
                <a:tab pos="1255713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save_file(</a:t>
            </a:r>
            <a:r>
              <a:rPr lang="en-US" sz="20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deleteList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(head); // delete all notes in a loop</a:t>
            </a:r>
          </a:p>
          <a:p>
            <a:pPr>
              <a:tabLst>
                <a:tab pos="125571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19600" y="2503487"/>
            <a:ext cx="1981200" cy="766763"/>
            <a:chOff x="4953000" y="2209800"/>
            <a:chExt cx="1600200" cy="766763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953000" y="2209800"/>
              <a:ext cx="16002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string name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953000" y="2465388"/>
              <a:ext cx="16002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nt phone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953000" y="2720975"/>
              <a:ext cx="16002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Contact </a:t>
              </a:r>
              <a:r>
                <a:rPr lang="en-US" sz="1600" dirty="0" smtClean="0">
                  <a:latin typeface="Courier New" pitchFamily="49" charset="0"/>
                </a:rPr>
                <a:t>*next</a:t>
              </a:r>
              <a:endParaRPr lang="en-US" sz="1600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0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Save a Linked List to a File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" y="689312"/>
            <a:ext cx="855394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int save_file(string </a:t>
            </a:r>
            <a:r>
              <a:rPr lang="en-US" sz="2000" dirty="0" err="1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)  { // </a:t>
            </a:r>
            <a:r>
              <a:rPr lang="en-US" sz="2000" dirty="0" err="1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 is “</a:t>
            </a:r>
            <a:r>
              <a:rPr lang="en-US" sz="2000" dirty="0" err="1">
                <a:latin typeface="Arial" pitchFamily="34" charset="0"/>
              </a:rPr>
              <a:t>contactFile</a:t>
            </a:r>
            <a:r>
              <a:rPr lang="en-US" sz="2000" dirty="0">
                <a:latin typeface="Arial" pitchFamily="34" charset="0"/>
              </a:rPr>
              <a:t>”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int </a:t>
            </a:r>
            <a:r>
              <a:rPr lang="en-US" sz="2000" dirty="0">
                <a:latin typeface="Arial" pitchFamily="34" charset="0"/>
              </a:rPr>
              <a:t>count = 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Contact *temp </a:t>
            </a:r>
            <a:r>
              <a:rPr lang="en-US" sz="2000" dirty="0">
                <a:latin typeface="Arial" pitchFamily="34" charset="0"/>
              </a:rPr>
              <a:t>= </a:t>
            </a:r>
            <a:r>
              <a:rPr lang="en-US" sz="2000" dirty="0" smtClean="0">
                <a:latin typeface="Arial" pitchFamily="34" charset="0"/>
              </a:rPr>
              <a:t>head;  </a:t>
            </a:r>
            <a:r>
              <a:rPr lang="en-US" sz="2000" dirty="0">
                <a:latin typeface="Arial" pitchFamily="34" charset="0"/>
              </a:rPr>
              <a:t>// head is global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</a:rPr>
              <a:t>ofstream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; </a:t>
            </a:r>
            <a:r>
              <a:rPr lang="en-US" sz="2000" dirty="0">
                <a:latin typeface="Arial" pitchFamily="34" charset="0"/>
              </a:rPr>
              <a:t>// declare a variable  of File type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while </a:t>
            </a:r>
            <a:r>
              <a:rPr lang="en-US" sz="2000" dirty="0">
                <a:latin typeface="Arial" pitchFamily="34" charset="0"/>
              </a:rPr>
              <a:t>(temp != NULL) </a:t>
            </a:r>
            <a:r>
              <a:rPr lang="en-US" sz="2000" dirty="0" smtClean="0">
                <a:latin typeface="Arial" pitchFamily="34" charset="0"/>
              </a:rPr>
              <a:t>{ // </a:t>
            </a:r>
            <a:r>
              <a:rPr lang="en-US" sz="2000" dirty="0">
                <a:latin typeface="Arial" pitchFamily="34" charset="0"/>
              </a:rPr>
              <a:t>count number of Contact nodes in linked </a:t>
            </a:r>
            <a:r>
              <a:rPr lang="en-US" sz="2000" dirty="0" smtClean="0">
                <a:latin typeface="Arial" pitchFamily="34" charset="0"/>
              </a:rPr>
              <a:t>list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temp </a:t>
            </a:r>
            <a:r>
              <a:rPr lang="en-US" sz="2000" dirty="0">
                <a:latin typeface="Arial" pitchFamily="34" charset="0"/>
              </a:rPr>
              <a:t>= temp-&gt;</a:t>
            </a:r>
            <a:r>
              <a:rPr lang="en-US" sz="2000" dirty="0" smtClean="0">
                <a:latin typeface="Arial" pitchFamily="34" charset="0"/>
              </a:rPr>
              <a:t>next; count</a:t>
            </a:r>
            <a:r>
              <a:rPr lang="en-US" sz="2000" dirty="0">
                <a:latin typeface="Arial" pitchFamily="34" charset="0"/>
              </a:rPr>
              <a:t>++;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</a:t>
            </a:r>
            <a:r>
              <a:rPr lang="en-US" sz="2000" dirty="0">
                <a:latin typeface="Arial" pitchFamily="34" charset="0"/>
              </a:rPr>
              <a:t>} </a:t>
            </a:r>
            <a:r>
              <a:rPr lang="en-US" sz="2000" dirty="0" smtClean="0">
                <a:latin typeface="Arial" pitchFamily="34" charset="0"/>
              </a:rPr>
              <a:t>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err="1" smtClean="0">
                <a:latin typeface="Arial" pitchFamily="34" charset="0"/>
              </a:rPr>
              <a:t>.open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if(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err="1" smtClean="0">
                <a:latin typeface="Arial" pitchFamily="34" charset="0"/>
              </a:rPr>
              <a:t>.is_open</a:t>
            </a:r>
            <a:r>
              <a:rPr lang="en-US" sz="2000" dirty="0">
                <a:latin typeface="Arial" pitchFamily="34" charset="0"/>
              </a:rPr>
              <a:t>()) 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>
                <a:latin typeface="Arial" pitchFamily="34" charset="0"/>
              </a:rPr>
              <a:t>temp = head;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count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endl;  // save count into file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while </a:t>
            </a:r>
            <a:r>
              <a:rPr lang="en-US" sz="2000" dirty="0">
                <a:latin typeface="Arial" pitchFamily="34" charset="0"/>
              </a:rPr>
              <a:t>(temp != NULL)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temp-&gt;name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endl;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temp-&gt;phone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</a:rPr>
              <a:t> endl;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temp </a:t>
            </a:r>
            <a:r>
              <a:rPr lang="en-US" sz="2000" dirty="0">
                <a:latin typeface="Arial" pitchFamily="34" charset="0"/>
              </a:rPr>
              <a:t>= temp-&gt;next</a:t>
            </a:r>
            <a:r>
              <a:rPr lang="en-US" sz="2000" dirty="0" smtClean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}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err="1">
                <a:latin typeface="Arial" pitchFamily="34" charset="0"/>
              </a:rPr>
              <a:t>.close</a:t>
            </a:r>
            <a:r>
              <a:rPr lang="en-US" sz="2000" dirty="0">
                <a:latin typeface="Arial" pitchFamily="34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return </a:t>
            </a:r>
            <a:r>
              <a:rPr lang="en-US" sz="2000" dirty="0">
                <a:latin typeface="Arial" pitchFamily="34" charset="0"/>
              </a:rPr>
              <a:t>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}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04974" y="5938837"/>
            <a:ext cx="1143000" cy="511176"/>
            <a:chOff x="2881174" y="5862637"/>
            <a:chExt cx="1143000" cy="511176"/>
          </a:xfrm>
        </p:grpSpPr>
        <p:sp>
          <p:nvSpPr>
            <p:cNvPr id="59402" name="Rectangle 5"/>
            <p:cNvSpPr>
              <a:spLocks noChangeArrowheads="1"/>
            </p:cNvSpPr>
            <p:nvPr/>
          </p:nvSpPr>
          <p:spPr bwMode="auto">
            <a:xfrm>
              <a:off x="2881174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John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9403" name="Rectangle 6"/>
            <p:cNvSpPr>
              <a:spLocks noChangeArrowheads="1"/>
            </p:cNvSpPr>
            <p:nvPr/>
          </p:nvSpPr>
          <p:spPr bwMode="auto">
            <a:xfrm>
              <a:off x="2881174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1234567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sp>
        <p:nvSpPr>
          <p:cNvPr id="59404" name="Rectangle 7"/>
          <p:cNvSpPr>
            <a:spLocks noChangeArrowheads="1"/>
          </p:cNvSpPr>
          <p:nvPr/>
        </p:nvSpPr>
        <p:spPr bwMode="auto">
          <a:xfrm>
            <a:off x="2804974" y="6450012"/>
            <a:ext cx="1143000" cy="255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next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465" y="636704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head</a:t>
            </a:r>
          </a:p>
        </p:txBody>
      </p:sp>
      <p:grpSp>
        <p:nvGrpSpPr>
          <p:cNvPr id="59392" name="Group 59391"/>
          <p:cNvGrpSpPr/>
          <p:nvPr/>
        </p:nvGrpSpPr>
        <p:grpSpPr>
          <a:xfrm>
            <a:off x="4329125" y="5938837"/>
            <a:ext cx="1143000" cy="511176"/>
            <a:chOff x="4329125" y="5862637"/>
            <a:chExt cx="1143000" cy="511176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329125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Julia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329125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2345678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29125" y="6450012"/>
            <a:ext cx="1143000" cy="255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next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4" name="Elbow Connector 3"/>
          <p:cNvCxnSpPr>
            <a:stCxn id="59404" idx="3"/>
            <a:endCxn id="25" idx="1"/>
          </p:cNvCxnSpPr>
          <p:nvPr/>
        </p:nvCxnSpPr>
        <p:spPr bwMode="auto">
          <a:xfrm flipV="1">
            <a:off x="3947974" y="6066631"/>
            <a:ext cx="381151" cy="511175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698493" y="5938837"/>
            <a:ext cx="1143000" cy="255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 dirty="0" smtClean="0">
                <a:latin typeface="Courier New" pitchFamily="49" charset="0"/>
              </a:rPr>
              <a:t>Tom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698493" y="6194425"/>
            <a:ext cx="1143000" cy="255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3456789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698493" y="6450012"/>
            <a:ext cx="1143000" cy="255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next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>
            <a:endCxn id="59402" idx="1"/>
          </p:cNvCxnSpPr>
          <p:nvPr/>
        </p:nvCxnSpPr>
        <p:spPr bwMode="auto">
          <a:xfrm flipV="1">
            <a:off x="2473856" y="6066631"/>
            <a:ext cx="331118" cy="4306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Elbow Connector 35"/>
          <p:cNvCxnSpPr/>
          <p:nvPr/>
        </p:nvCxnSpPr>
        <p:spPr bwMode="auto">
          <a:xfrm flipV="1">
            <a:off x="5485091" y="6073251"/>
            <a:ext cx="381151" cy="511175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/>
          <p:nvPr/>
        </p:nvCxnSpPr>
        <p:spPr bwMode="auto">
          <a:xfrm flipV="1">
            <a:off x="6317342" y="6066631"/>
            <a:ext cx="381151" cy="511175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879208" y="60355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743398" y="2819400"/>
            <a:ext cx="1198694" cy="26670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94971" y="247517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myFileVar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69300" y="2819400"/>
            <a:ext cx="1148728" cy="287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</a:rPr>
              <a:t>count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800698" y="5935977"/>
            <a:ext cx="1143000" cy="511176"/>
            <a:chOff x="2881174" y="5862637"/>
            <a:chExt cx="1143000" cy="511176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881174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John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881174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1234567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33401" y="5933369"/>
            <a:ext cx="1143000" cy="511176"/>
            <a:chOff x="4329125" y="5862637"/>
            <a:chExt cx="1143000" cy="511176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4329125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Julia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4329125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2345678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grpSp>
        <p:nvGrpSpPr>
          <p:cNvPr id="59393" name="Group 59392"/>
          <p:cNvGrpSpPr/>
          <p:nvPr/>
        </p:nvGrpSpPr>
        <p:grpSpPr>
          <a:xfrm>
            <a:off x="6702769" y="5933369"/>
            <a:ext cx="1143000" cy="511176"/>
            <a:chOff x="6850893" y="6015037"/>
            <a:chExt cx="1143000" cy="511176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6850893" y="60150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Tom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6850893" y="62706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3456789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sp>
        <p:nvSpPr>
          <p:cNvPr id="2" name="Oval Callout 1"/>
          <p:cNvSpPr/>
          <p:nvPr/>
        </p:nvSpPr>
        <p:spPr bwMode="auto">
          <a:xfrm>
            <a:off x="93117" y="4724400"/>
            <a:ext cx="838200" cy="457200"/>
          </a:xfrm>
          <a:prstGeom prst="wedgeEllipseCallout">
            <a:avLst>
              <a:gd name="adj1" fmla="val 135011"/>
              <a:gd name="adj2" fmla="val -88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cout</a:t>
            </a:r>
          </a:p>
        </p:txBody>
      </p:sp>
      <p:sp>
        <p:nvSpPr>
          <p:cNvPr id="34" name="Oval Callout 33"/>
          <p:cNvSpPr/>
          <p:nvPr/>
        </p:nvSpPr>
        <p:spPr bwMode="auto">
          <a:xfrm>
            <a:off x="93117" y="4769187"/>
            <a:ext cx="838200" cy="457200"/>
          </a:xfrm>
          <a:prstGeom prst="wedgeEllipseCallout">
            <a:avLst>
              <a:gd name="adj1" fmla="val 135011"/>
              <a:gd name="adj2" fmla="val -232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124200" y="2971800"/>
            <a:ext cx="4570771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Callout 37"/>
          <p:cNvSpPr/>
          <p:nvPr/>
        </p:nvSpPr>
        <p:spPr bwMode="auto">
          <a:xfrm>
            <a:off x="61430" y="3784349"/>
            <a:ext cx="838200" cy="457200"/>
          </a:xfrm>
          <a:prstGeom prst="wedgeEllipseCallout">
            <a:avLst>
              <a:gd name="adj1" fmla="val 79926"/>
              <a:gd name="adj2" fmla="val -1133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cout</a:t>
            </a:r>
          </a:p>
        </p:txBody>
      </p:sp>
    </p:spTree>
    <p:extLst>
      <p:ext uri="{BB962C8B-B14F-4D97-AF65-F5344CB8AC3E}">
        <p14:creationId xmlns:p14="http://schemas.microsoft.com/office/powerpoint/2010/main" val="21406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3.33333E-6 L 0.54375 -0.402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37639 -0.324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9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11736 -0.1629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4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161925"/>
            <a:ext cx="8610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Load data from File and Build a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Linked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List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21624" y="914400"/>
            <a:ext cx="767870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void load_file(string </a:t>
            </a:r>
            <a:r>
              <a:rPr lang="en-US" sz="2000" dirty="0" err="1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)  { // </a:t>
            </a:r>
            <a:r>
              <a:rPr lang="en-US" sz="2000" dirty="0" err="1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 is “</a:t>
            </a:r>
            <a:r>
              <a:rPr lang="en-US" sz="2000" dirty="0" err="1">
                <a:latin typeface="Arial" pitchFamily="34" charset="0"/>
              </a:rPr>
              <a:t>contactFile</a:t>
            </a:r>
            <a:r>
              <a:rPr lang="en-US" sz="2000" dirty="0">
                <a:latin typeface="Arial" pitchFamily="34" charset="0"/>
              </a:rPr>
              <a:t>”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int </a:t>
            </a:r>
            <a:r>
              <a:rPr lang="en-US" sz="2000" dirty="0">
                <a:latin typeface="Arial" pitchFamily="34" charset="0"/>
              </a:rPr>
              <a:t>count = 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Contact </a:t>
            </a:r>
            <a:r>
              <a:rPr lang="en-US" sz="2000" dirty="0">
                <a:latin typeface="Arial" pitchFamily="34" charset="0"/>
              </a:rPr>
              <a:t>* temp = head;  // head is global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</a:rPr>
              <a:t>ifstream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; </a:t>
            </a:r>
            <a:r>
              <a:rPr lang="en-US" sz="2000" dirty="0">
                <a:latin typeface="Arial" pitchFamily="34" charset="0"/>
              </a:rPr>
              <a:t>// declare a </a:t>
            </a:r>
            <a:r>
              <a:rPr lang="en-US" sz="2000" dirty="0" smtClean="0">
                <a:latin typeface="Arial" pitchFamily="34" charset="0"/>
              </a:rPr>
              <a:t>variable of File </a:t>
            </a:r>
            <a:r>
              <a:rPr lang="en-US" sz="2000" dirty="0">
                <a:latin typeface="Arial" pitchFamily="34" charset="0"/>
              </a:rPr>
              <a:t>type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</a:t>
            </a:r>
            <a:r>
              <a:rPr lang="en-US" sz="2000" dirty="0" err="1" smtClean="0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err="1" smtClean="0">
                <a:latin typeface="Arial" pitchFamily="34" charset="0"/>
              </a:rPr>
              <a:t>.open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myFileName</a:t>
            </a:r>
            <a:r>
              <a:rPr lang="en-US" sz="2000" dirty="0">
                <a:latin typeface="Arial" pitchFamily="34" charset="0"/>
              </a:rPr>
              <a:t>); // open the same file name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if(</a:t>
            </a:r>
            <a:r>
              <a:rPr lang="en-US" sz="2000" dirty="0" err="1" smtClean="0">
                <a:latin typeface="Arial" pitchFamily="34" charset="0"/>
              </a:rPr>
              <a:t>myFileVar.is_open</a:t>
            </a:r>
            <a:r>
              <a:rPr lang="en-US" sz="2000" dirty="0" smtClean="0">
                <a:latin typeface="Arial" pitchFamily="34" charset="0"/>
              </a:rPr>
              <a:t>()) </a:t>
            </a:r>
            <a:r>
              <a:rPr lang="en-US" sz="2000" dirty="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&gt;&gt;</a:t>
            </a:r>
            <a:r>
              <a:rPr lang="en-US" sz="2000" dirty="0">
                <a:latin typeface="Arial" pitchFamily="34" charset="0"/>
              </a:rPr>
              <a:t> count;  // read count from file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nn-NO" sz="2000" dirty="0" smtClean="0">
                <a:latin typeface="Arial" pitchFamily="34" charset="0"/>
              </a:rPr>
              <a:t>		for </a:t>
            </a:r>
            <a:r>
              <a:rPr lang="nn-NO" sz="2000" dirty="0">
                <a:latin typeface="Arial" pitchFamily="34" charset="0"/>
              </a:rPr>
              <a:t>(int i = 0; i &lt; count; i++)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Contact</a:t>
            </a:r>
            <a:r>
              <a:rPr lang="en-US" sz="2000" dirty="0">
                <a:latin typeface="Arial" pitchFamily="34" charset="0"/>
              </a:rPr>
              <a:t>* temp= new Contact();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&gt;&gt;</a:t>
            </a:r>
            <a:r>
              <a:rPr lang="en-US" sz="2000" dirty="0">
                <a:latin typeface="Arial" pitchFamily="34" charset="0"/>
              </a:rPr>
              <a:t> temp-&gt;name;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</a:rPr>
              <a:t>&gt;&gt;</a:t>
            </a:r>
            <a:r>
              <a:rPr lang="en-US" sz="2000" dirty="0">
                <a:latin typeface="Arial" pitchFamily="34" charset="0"/>
              </a:rPr>
              <a:t> temp-&gt;phone;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temp-</a:t>
            </a:r>
            <a:r>
              <a:rPr lang="en-US" sz="2000" dirty="0">
                <a:latin typeface="Arial" pitchFamily="34" charset="0"/>
              </a:rPr>
              <a:t>&gt;next = head;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	head </a:t>
            </a:r>
            <a:r>
              <a:rPr lang="en-US" sz="2000" dirty="0">
                <a:latin typeface="Arial" pitchFamily="34" charset="0"/>
              </a:rPr>
              <a:t>= temp;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}</a:t>
            </a:r>
            <a:endParaRPr lang="en-US" sz="20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>
                <a:solidFill>
                  <a:srgbClr val="0033CC"/>
                </a:solidFill>
                <a:latin typeface="Arial" pitchFamily="34" charset="0"/>
              </a:rPr>
              <a:t>myFileVar</a:t>
            </a:r>
            <a:r>
              <a:rPr lang="en-US" sz="2000" dirty="0" err="1" smtClean="0">
                <a:latin typeface="Arial" pitchFamily="34" charset="0"/>
              </a:rPr>
              <a:t>.close</a:t>
            </a:r>
            <a:r>
              <a:rPr lang="en-US" sz="2000" dirty="0">
                <a:latin typeface="Arial" pitchFamily="34" charset="0"/>
              </a:rPr>
              <a:t>();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>
                <a:latin typeface="Arial" pitchFamily="34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80327" y="5990431"/>
            <a:ext cx="1524151" cy="638969"/>
            <a:chOff x="2767264" y="5990431"/>
            <a:chExt cx="1524151" cy="638969"/>
          </a:xfrm>
        </p:grpSpPr>
        <p:sp>
          <p:nvSpPr>
            <p:cNvPr id="59404" name="Rectangle 7"/>
            <p:cNvSpPr>
              <a:spLocks noChangeArrowheads="1"/>
            </p:cNvSpPr>
            <p:nvPr/>
          </p:nvSpPr>
          <p:spPr bwMode="auto">
            <a:xfrm>
              <a:off x="2767264" y="6373812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next</a:t>
              </a:r>
              <a:endParaRPr lang="en-US" sz="1600" dirty="0">
                <a:latin typeface="Courier New" pitchFamily="49" charset="0"/>
              </a:endParaRPr>
            </a:p>
          </p:txBody>
        </p:sp>
        <p:cxnSp>
          <p:nvCxnSpPr>
            <p:cNvPr id="4" name="Elbow Connector 3"/>
            <p:cNvCxnSpPr>
              <a:stCxn id="59404" idx="3"/>
            </p:cNvCxnSpPr>
            <p:nvPr/>
          </p:nvCxnSpPr>
          <p:spPr bwMode="auto">
            <a:xfrm flipV="1">
              <a:off x="3910264" y="5990431"/>
              <a:ext cx="381151" cy="511175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1828800" y="5851659"/>
            <a:ext cx="976174" cy="338554"/>
            <a:chOff x="1828800" y="5851659"/>
            <a:chExt cx="976174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1828800" y="5851659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head</a:t>
              </a:r>
            </a:p>
          </p:txBody>
        </p:sp>
        <p:cxnSp>
          <p:nvCxnSpPr>
            <p:cNvPr id="9" name="Straight Arrow Connector 8"/>
            <p:cNvCxnSpPr>
              <a:endCxn id="59402" idx="1"/>
            </p:cNvCxnSpPr>
            <p:nvPr/>
          </p:nvCxnSpPr>
          <p:spPr bwMode="auto">
            <a:xfrm>
              <a:off x="2549147" y="5990431"/>
              <a:ext cx="25582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4661317" y="5997051"/>
            <a:ext cx="1555700" cy="632349"/>
            <a:chOff x="4661317" y="5997051"/>
            <a:chExt cx="1555700" cy="63234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074017" y="6373812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next</a:t>
              </a:r>
              <a:endParaRPr lang="en-US" sz="1600" dirty="0">
                <a:latin typeface="Courier New" pitchFamily="49" charset="0"/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 bwMode="auto">
            <a:xfrm flipV="1">
              <a:off x="4661317" y="5997051"/>
              <a:ext cx="381151" cy="511175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6261312" y="5990431"/>
            <a:ext cx="1555534" cy="638969"/>
            <a:chOff x="6248249" y="5990431"/>
            <a:chExt cx="1555534" cy="638969"/>
          </a:xfrm>
        </p:grpSpPr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6660783" y="6373812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next</a:t>
              </a:r>
              <a:endParaRPr lang="en-US" sz="1600" dirty="0">
                <a:latin typeface="Courier New" pitchFamily="49" charset="0"/>
              </a:endParaRPr>
            </a:p>
          </p:txBody>
        </p:sp>
        <p:cxnSp>
          <p:nvCxnSpPr>
            <p:cNvPr id="37" name="Elbow Connector 36"/>
            <p:cNvCxnSpPr/>
            <p:nvPr/>
          </p:nvCxnSpPr>
          <p:spPr bwMode="auto">
            <a:xfrm flipV="1">
              <a:off x="6248249" y="5990431"/>
              <a:ext cx="381151" cy="511175"/>
            </a:xfrm>
            <a:prstGeom prst="bentConnector3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TextBox 10"/>
          <p:cNvSpPr txBox="1"/>
          <p:nvPr/>
        </p:nvSpPr>
        <p:spPr>
          <a:xfrm>
            <a:off x="4252436" y="59762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719334" y="2819400"/>
            <a:ext cx="1198694" cy="26670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96053" y="24384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myFileVar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45236" y="2819400"/>
            <a:ext cx="1148728" cy="287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 New" pitchFamily="49" charset="0"/>
              </a:rPr>
              <a:t>count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747018" y="3134813"/>
            <a:ext cx="1143000" cy="511176"/>
            <a:chOff x="2881174" y="5862637"/>
            <a:chExt cx="1143000" cy="511176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881174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John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881174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1234567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747018" y="3702284"/>
            <a:ext cx="1143000" cy="511176"/>
            <a:chOff x="4329125" y="5862637"/>
            <a:chExt cx="1143000" cy="511176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4329125" y="58626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Julia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4329125" y="61182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2345678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grpSp>
        <p:nvGrpSpPr>
          <p:cNvPr id="59393" name="Group 59392"/>
          <p:cNvGrpSpPr/>
          <p:nvPr/>
        </p:nvGrpSpPr>
        <p:grpSpPr>
          <a:xfrm>
            <a:off x="7747018" y="4654667"/>
            <a:ext cx="1143000" cy="511176"/>
            <a:chOff x="6850893" y="6015037"/>
            <a:chExt cx="1143000" cy="511176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6850893" y="6015037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Tom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6850893" y="6270625"/>
              <a:ext cx="1143000" cy="2555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3456789</a:t>
              </a:r>
              <a:endParaRPr lang="en-US" sz="1600" dirty="0">
                <a:latin typeface="Courier New" pitchFamily="49" charset="0"/>
              </a:endParaRPr>
            </a:p>
          </p:txBody>
        </p:sp>
      </p:grpSp>
      <p:sp>
        <p:nvSpPr>
          <p:cNvPr id="29" name="Oval Callout 28"/>
          <p:cNvSpPr/>
          <p:nvPr/>
        </p:nvSpPr>
        <p:spPr bwMode="auto">
          <a:xfrm>
            <a:off x="76200" y="4070013"/>
            <a:ext cx="838200" cy="457200"/>
          </a:xfrm>
          <a:prstGeom prst="wedgeEllipseCallout">
            <a:avLst>
              <a:gd name="adj1" fmla="val 135011"/>
              <a:gd name="adj2" fmla="val -88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cin</a:t>
            </a:r>
          </a:p>
        </p:txBody>
      </p:sp>
      <p:sp>
        <p:nvSpPr>
          <p:cNvPr id="31" name="Oval Callout 30"/>
          <p:cNvSpPr/>
          <p:nvPr/>
        </p:nvSpPr>
        <p:spPr bwMode="auto">
          <a:xfrm>
            <a:off x="106680" y="2819400"/>
            <a:ext cx="838200" cy="457200"/>
          </a:xfrm>
          <a:prstGeom prst="wedgeEllipseCallout">
            <a:avLst>
              <a:gd name="adj1" fmla="val 92933"/>
              <a:gd name="adj2" fmla="val -232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cin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3592286" y="2677886"/>
            <a:ext cx="4088674" cy="300445"/>
          </a:xfrm>
          <a:custGeom>
            <a:avLst/>
            <a:gdLst>
              <a:gd name="connsiteX0" fmla="*/ 4088674 w 4088674"/>
              <a:gd name="connsiteY0" fmla="*/ 300445 h 300445"/>
              <a:gd name="connsiteX1" fmla="*/ 3788229 w 4088674"/>
              <a:gd name="connsiteY1" fmla="*/ 0 h 300445"/>
              <a:gd name="connsiteX2" fmla="*/ 326571 w 4088674"/>
              <a:gd name="connsiteY2" fmla="*/ 0 h 300445"/>
              <a:gd name="connsiteX3" fmla="*/ 0 w 4088674"/>
              <a:gd name="connsiteY3" fmla="*/ 169817 h 30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8674" h="300445">
                <a:moveTo>
                  <a:pt x="4088674" y="300445"/>
                </a:moveTo>
                <a:lnTo>
                  <a:pt x="3788229" y="0"/>
                </a:lnTo>
                <a:lnTo>
                  <a:pt x="326571" y="0"/>
                </a:lnTo>
                <a:lnTo>
                  <a:pt x="0" y="16981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4.44444E-6 L -0.11805 0.394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29305 0.311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53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54305 0.172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53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 animBg="1"/>
      <p:bldP spid="29" grpId="1" animBg="1"/>
      <p:bldP spid="29" grpId="2" animBg="1"/>
      <p:bldP spid="3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09675"/>
            <a:ext cx="8015287" cy="534352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b="1" dirty="0" smtClean="0">
                <a:cs typeface="Times New Roman" pitchFamily="18" charset="0"/>
              </a:rPr>
              <a:t>Exception</a:t>
            </a:r>
            <a:r>
              <a:rPr lang="en-US" sz="2400" dirty="0" smtClean="0">
                <a:cs typeface="Times New Roman" pitchFamily="18" charset="0"/>
              </a:rPr>
              <a:t>: a (forced) deviation caused by a known unknown event from the normal execution sequence of the program. There are internal exceptions and external exceptions.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b="1" dirty="0" smtClean="0">
                <a:cs typeface="Times New Roman" pitchFamily="18" charset="0"/>
              </a:rPr>
              <a:t>Internal exception</a:t>
            </a:r>
            <a:r>
              <a:rPr lang="en-US" sz="2400" dirty="0" smtClean="0">
                <a:cs typeface="Times New Roman" pitchFamily="18" charset="0"/>
              </a:rPr>
              <a:t>: caused by a message to the CPU seeking attention from a source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within</a:t>
            </a:r>
            <a:r>
              <a:rPr lang="en-US" sz="2400" dirty="0" smtClean="0">
                <a:cs typeface="Times New Roman" pitchFamily="18" charset="0"/>
              </a:rPr>
              <a:t> the CPU itself, e.g., </a:t>
            </a:r>
            <a:r>
              <a:rPr lang="en-US" sz="2400" u="sng" dirty="0" smtClean="0">
                <a:cs typeface="Times New Roman" pitchFamily="18" charset="0"/>
              </a:rPr>
              <a:t>division by 0</a:t>
            </a:r>
            <a:r>
              <a:rPr lang="en-US" sz="2400" dirty="0" smtClean="0">
                <a:cs typeface="Times New Roman" pitchFamily="18" charset="0"/>
              </a:rPr>
              <a:t>, overflow, illegal instruction. Also called software related exceptions.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400" b="1" dirty="0" smtClean="0">
                <a:cs typeface="Times New Roman" pitchFamily="18" charset="0"/>
              </a:rPr>
              <a:t>External exception</a:t>
            </a:r>
            <a:r>
              <a:rPr lang="en-US" sz="2400" dirty="0" smtClean="0">
                <a:cs typeface="Times New Roman" pitchFamily="18" charset="0"/>
              </a:rPr>
              <a:t>: caused by a message to the CPU seeking attention from a source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2400" dirty="0" smtClean="0">
                <a:cs typeface="Times New Roman" pitchFamily="18" charset="0"/>
              </a:rPr>
              <a:t> the CPU, e.g., </a:t>
            </a:r>
            <a:r>
              <a:rPr lang="en-US" sz="2400" u="sng" dirty="0" smtClean="0">
                <a:cs typeface="Times New Roman" pitchFamily="18" charset="0"/>
              </a:rPr>
              <a:t>out-of-memory</a:t>
            </a:r>
            <a:r>
              <a:rPr lang="en-US" sz="2400" dirty="0" smtClean="0">
                <a:cs typeface="Times New Roman" pitchFamily="18" charset="0"/>
              </a:rPr>
              <a:t>, memory access violation, bus error, device busy.</a:t>
            </a:r>
          </a:p>
        </p:txBody>
      </p:sp>
    </p:spTree>
    <p:extLst>
      <p:ext uri="{BB962C8B-B14F-4D97-AF65-F5344CB8AC3E}">
        <p14:creationId xmlns:p14="http://schemas.microsoft.com/office/powerpoint/2010/main" val="10763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smtClean="0"/>
              <a:t>Exception Handling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82000" cy="6019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 smtClean="0"/>
              <a:t>Exceptions will be handled at different levels: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/>
              <a:t>Hardware level: When an exception occurs, the hardware identifies the exception source and computes the exception handler's entry address. </a:t>
            </a:r>
            <a:r>
              <a:rPr lang="en-US" sz="2400" dirty="0" smtClean="0">
                <a:sym typeface="Wingdings" panose="05000000000000000000" pitchFamily="2" charset="2"/>
              </a:rPr>
              <a:t> CSE230</a:t>
            </a:r>
            <a:endParaRPr lang="en-US" sz="2400" dirty="0" smtClean="0"/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/>
              <a:t>OS level: For each exception, write a simple exception handler and store the handler at the specified handler's entry address.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/>
              <a:t>Programming language level: The language provides exception classes to handle the exceptions with more details.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/>
              <a:t>User program level: A programmer can write application-specific exception handler to handle the exceptions. It is better to separate the code that performs required functions from the code that handles the exceptions. </a:t>
            </a:r>
            <a:r>
              <a:rPr lang="en-US" sz="2400" dirty="0" smtClean="0">
                <a:solidFill>
                  <a:srgbClr val="0033CC"/>
                </a:solidFill>
              </a:rPr>
              <a:t>We focus on this level here</a:t>
            </a:r>
            <a:r>
              <a:rPr lang="en-US" sz="2400" dirty="0" smtClean="0"/>
              <a:t>.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/>
              <a:t>Each level above </a:t>
            </a:r>
            <a:r>
              <a:rPr lang="en-US" sz="2400" dirty="0" smtClean="0">
                <a:solidFill>
                  <a:schemeClr val="accent2"/>
                </a:solidFill>
              </a:rPr>
              <a:t>makes use of the handlers below</a:t>
            </a:r>
            <a:r>
              <a:rPr lang="en-US" sz="2400" dirty="0" smtClean="0"/>
              <a:t> and can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>consider extra exceptions and add handlers</a:t>
            </a:r>
            <a:r>
              <a:rPr lang="en-US" sz="2400" dirty="0" smtClean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105400" y="5791200"/>
            <a:ext cx="3373438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16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smtClean="0"/>
              <a:t>Uncaught Exception</a:t>
            </a:r>
          </a:p>
        </p:txBody>
      </p:sp>
      <p:pic>
        <p:nvPicPr>
          <p:cNvPr id="65539" name="Picture 5" descr="user_exception_detai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1963"/>
            <a:ext cx="6553200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609600" y="85725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If an exception is not covered by the programmer’s handlers, you may get a message like this from a lower level handler: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838200" y="6248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If you write exception handlers properly, you can avoid this.</a:t>
            </a:r>
          </a:p>
        </p:txBody>
      </p:sp>
    </p:spTree>
    <p:extLst>
      <p:ext uri="{BB962C8B-B14F-4D97-AF65-F5344CB8AC3E}">
        <p14:creationId xmlns:p14="http://schemas.microsoft.com/office/powerpoint/2010/main" val="3497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22459</TotalTime>
  <Words>1019</Words>
  <Application>Microsoft Office PowerPoint</Application>
  <PresentationFormat>Letter Paper (8.5x11 in)</PresentationFormat>
  <Paragraphs>392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StarBats</vt:lpstr>
      <vt:lpstr>ZapfDingbats</vt:lpstr>
      <vt:lpstr>Arial</vt:lpstr>
      <vt:lpstr>Courier New</vt:lpstr>
      <vt:lpstr>Times New Roman</vt:lpstr>
      <vt:lpstr>Wingdings</vt:lpstr>
      <vt:lpstr>Default Design</vt:lpstr>
      <vt:lpstr>PowerPoint Presentation</vt:lpstr>
      <vt:lpstr>PowerPoint Presentation</vt:lpstr>
      <vt:lpstr>File Stream Operations in C++ (Textbook Section 3.6)</vt:lpstr>
      <vt:lpstr>Example of Using C++ File Stream Operations</vt:lpstr>
      <vt:lpstr>PowerPoint Presentation</vt:lpstr>
      <vt:lpstr>PowerPoint Presentation</vt:lpstr>
      <vt:lpstr>Exceptions</vt:lpstr>
      <vt:lpstr>Exception Handling</vt:lpstr>
      <vt:lpstr>Uncaught Exception</vt:lpstr>
      <vt:lpstr>VS .Net C++ Exception Library and Classes</vt:lpstr>
      <vt:lpstr>C++ Exception Statements (BNF Syntax Definition)</vt:lpstr>
      <vt:lpstr>Exception Example 1</vt:lpstr>
      <vt:lpstr>Exception Example 2</vt:lpstr>
      <vt:lpstr>PowerPoint Presentation</vt:lpstr>
      <vt:lpstr>PowerPoint Presentation</vt:lpstr>
      <vt:lpstr>PowerPoint Presentation</vt:lpstr>
      <vt:lpstr>Exception and Memory Management</vt:lpstr>
      <vt:lpstr>Exception and Memory Management</vt:lpstr>
      <vt:lpstr>Example: Class Definition</vt:lpstr>
      <vt:lpstr>Example:  main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1771</cp:revision>
  <dcterms:created xsi:type="dcterms:W3CDTF">2000-01-15T20:24:49Z</dcterms:created>
  <dcterms:modified xsi:type="dcterms:W3CDTF">2019-03-22T01:07:45Z</dcterms:modified>
</cp:coreProperties>
</file>