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22" r:id="rId2"/>
    <p:sldId id="523" r:id="rId3"/>
    <p:sldId id="524" r:id="rId4"/>
    <p:sldId id="525" r:id="rId5"/>
    <p:sldId id="376" r:id="rId6"/>
    <p:sldId id="381" r:id="rId7"/>
    <p:sldId id="517" r:id="rId8"/>
    <p:sldId id="513" r:id="rId9"/>
    <p:sldId id="521" r:id="rId10"/>
    <p:sldId id="465" r:id="rId11"/>
    <p:sldId id="470" r:id="rId12"/>
    <p:sldId id="473" r:id="rId13"/>
    <p:sldId id="489" r:id="rId14"/>
    <p:sldId id="474" r:id="rId15"/>
    <p:sldId id="471" r:id="rId16"/>
    <p:sldId id="472" r:id="rId17"/>
    <p:sldId id="412" r:id="rId18"/>
    <p:sldId id="494" r:id="rId19"/>
    <p:sldId id="413" r:id="rId20"/>
    <p:sldId id="414" r:id="rId21"/>
    <p:sldId id="439" r:id="rId22"/>
    <p:sldId id="402" r:id="rId23"/>
    <p:sldId id="403" r:id="rId24"/>
    <p:sldId id="415" r:id="rId25"/>
    <p:sldId id="416" r:id="rId26"/>
    <p:sldId id="417" r:id="rId27"/>
  </p:sldIdLst>
  <p:sldSz cx="8640763" cy="6483350"/>
  <p:notesSz cx="7315200" cy="9601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22">
          <p15:clr>
            <a:srgbClr val="A4A3A4"/>
          </p15:clr>
        </p15:guide>
        <p15:guide id="2" pos="5265">
          <p15:clr>
            <a:srgbClr val="A4A3A4"/>
          </p15:clr>
        </p15:guide>
        <p15:guide id="3" pos="50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520">
          <p15:clr>
            <a:srgbClr val="A4A3A4"/>
          </p15:clr>
        </p15:guide>
        <p15:guide id="2" pos="207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33CC"/>
    <a:srgbClr val="FDFFDD"/>
    <a:srgbClr val="33CCFF"/>
    <a:srgbClr val="FFFF00"/>
    <a:srgbClr val="00FF00"/>
    <a:srgbClr val="CC3300"/>
    <a:srgbClr val="FFCC00"/>
    <a:srgbClr val="CCFF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8" autoAdjust="0"/>
    <p:restoredTop sz="94624" autoAdjust="0"/>
  </p:normalViewPr>
  <p:slideViewPr>
    <p:cSldViewPr>
      <p:cViewPr varScale="1">
        <p:scale>
          <a:sx n="106" d="100"/>
          <a:sy n="106" d="100"/>
        </p:scale>
        <p:origin x="930" y="24"/>
      </p:cViewPr>
      <p:guideLst>
        <p:guide orient="horz" pos="3722"/>
        <p:guide pos="5265"/>
        <p:guide pos="5073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686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520"/>
        <p:guide pos="207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29088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t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38855C05-2DE9-48F9-B056-43B38651DE17}" type="datetime1">
              <a:rPr lang="en-US"/>
              <a:pPr>
                <a:defRPr/>
              </a:pPr>
              <a:t>11/5/2018</a:t>
            </a:fld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955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29088" y="9099550"/>
            <a:ext cx="3171825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747" tIns="42373" rIns="84747" bIns="42373" numCol="1" anchor="b" anchorCtr="0" compatLnSpc="1">
            <a:prstTxWarp prst="textNoShape">
              <a:avLst/>
            </a:prstTxWarp>
          </a:bodyPr>
          <a:lstStyle>
            <a:lvl1pPr algn="r" defTabSz="847725">
              <a:defRPr sz="11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8D2DF0-A6FC-49CA-8D27-04458A01F9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33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44625" y="923925"/>
            <a:ext cx="4425950" cy="3321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131888" y="4568825"/>
            <a:ext cx="5056187" cy="3687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47725">
              <a:defRPr/>
            </a:pPr>
            <a:endParaRPr lang="en-US" sz="22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117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1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0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79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84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212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756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535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3950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fld id="{C3830293-A7CC-4B07-8DCC-413093B2A10B}" type="slidenum">
              <a:rPr lang="en-US" sz="1200">
                <a:solidFill>
                  <a:srgbClr val="0000FF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>
                <a:solidFill>
                  <a:srgbClr val="0000FF"/>
                </a:solidFill>
                <a:latin typeface="Times New Roman" pitchFamily="18" charset="0"/>
              </a:rPr>
              <a:t>Ch 4</a:t>
            </a:r>
            <a:endParaRPr lang="en-US" sz="240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58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59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-44450" y="58626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99CCFF"/>
                </a:solidFill>
                <a:latin typeface="Times New Roman" pitchFamily="18" charset="0"/>
              </a:rPr>
              <a:t>CSE240</a:t>
            </a:r>
          </a:p>
        </p:txBody>
      </p:sp>
      <p:sp>
        <p:nvSpPr>
          <p:cNvPr id="1062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3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4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5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66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-12700" y="6099175"/>
            <a:ext cx="635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>
                <a:solidFill>
                  <a:schemeClr val="folHlink"/>
                </a:solidFill>
                <a:latin typeface="Times New Roman" pitchFamily="18" charset="0"/>
              </a:rPr>
              <a:t>7/2/2004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rgbClr val="00008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800158" y="2098675"/>
            <a:ext cx="6048534" cy="345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/>
          <a:lstStyle/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646" dirty="0">
                <a:solidFill>
                  <a:schemeClr val="accent2"/>
                </a:solidFill>
                <a:latin typeface="+mn-lt"/>
              </a:rPr>
              <a:t>Chapter </a:t>
            </a:r>
            <a:r>
              <a:rPr lang="en-US" sz="2646" dirty="0" smtClean="0">
                <a:solidFill>
                  <a:schemeClr val="accent2"/>
                </a:solidFill>
                <a:latin typeface="+mn-lt"/>
              </a:rPr>
              <a:t>4</a:t>
            </a:r>
            <a:endParaRPr lang="en-US" sz="2646" dirty="0">
              <a:solidFill>
                <a:schemeClr val="accent2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</a:rPr>
              <a:t>Functional Language Scheme</a:t>
            </a:r>
          </a:p>
          <a:p>
            <a:pPr marL="343543" indent="-343543"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3591" b="1" dirty="0" smtClean="0">
                <a:solidFill>
                  <a:schemeClr val="accent2"/>
                </a:solidFill>
                <a:latin typeface="+mn-lt"/>
              </a:rPr>
              <a:t>Lecture 21</a:t>
            </a:r>
            <a:endParaRPr lang="en-US" sz="3591" b="1" dirty="0">
              <a:solidFill>
                <a:schemeClr val="accent2"/>
              </a:solidFill>
              <a:latin typeface="+mn-lt"/>
            </a:endParaRPr>
          </a:p>
          <a:p>
            <a:pPr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GB" sz="3024" b="1" dirty="0" smtClean="0">
                <a:solidFill>
                  <a:srgbClr val="0033CC"/>
                </a:solidFill>
                <a:latin typeface="+mn-lt"/>
                <a:cs typeface="Times New Roman" pitchFamily="18" charset="0"/>
              </a:rPr>
              <a:t>Scheme Programming</a:t>
            </a:r>
            <a:endParaRPr lang="en-GB" sz="3024" b="1" dirty="0">
              <a:solidFill>
                <a:srgbClr val="0033CC"/>
              </a:solidFill>
              <a:latin typeface="+mn-lt"/>
              <a:cs typeface="Times New Roman" pitchFamily="18" charset="0"/>
            </a:endParaRPr>
          </a:p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945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Reading: Textbook </a:t>
            </a:r>
            <a:r>
              <a:rPr lang="en-US" sz="1800" dirty="0" smtClean="0">
                <a:solidFill>
                  <a:schemeClr val="accent2"/>
                </a:solidFill>
                <a:latin typeface="+mn-lt"/>
              </a:rPr>
              <a:t>Sections 4.4 and 4.5</a:t>
            </a:r>
            <a:endParaRPr lang="en-US" sz="6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2948951" y="5833904"/>
            <a:ext cx="2241455" cy="4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6" rIns="91412" bIns="45706">
            <a:spAutoFit/>
          </a:bodyPr>
          <a:lstStyle/>
          <a:p>
            <a:pPr algn="ctr" defTabSz="913615"/>
            <a:r>
              <a:rPr lang="en-US" sz="2363" dirty="0">
                <a:latin typeface="+mn-lt"/>
              </a:rPr>
              <a:t>Dr. Yinong Chen</a:t>
            </a:r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48057" y="937472"/>
            <a:ext cx="7391153" cy="10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 anchor="ctr"/>
          <a:lstStyle/>
          <a:p>
            <a:pPr marL="343543" indent="-343543" algn="ctr" defTabSz="913615">
              <a:lnSpc>
                <a:spcPct val="115000"/>
              </a:lnSpc>
              <a:spcBef>
                <a:spcPct val="20000"/>
              </a:spcBef>
            </a:pP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CSE240</a:t>
            </a:r>
          </a:p>
          <a:p>
            <a:pPr marL="343543" indent="-343543" algn="ctr" defTabSz="913615">
              <a:lnSpc>
                <a:spcPct val="85000"/>
              </a:lnSpc>
              <a:spcBef>
                <a:spcPct val="20000"/>
              </a:spcBef>
            </a:pP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Introduction to</a:t>
            </a:r>
            <a:r>
              <a:rPr lang="en-US" altLang="en-US" sz="2835" b="1" i="1" dirty="0">
                <a:solidFill>
                  <a:srgbClr val="280099"/>
                </a:solidFill>
                <a:latin typeface="+mn-lt"/>
              </a:rPr>
              <a:t> </a:t>
            </a: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Programming Languages</a:t>
            </a: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 </a:t>
            </a:r>
            <a:endParaRPr lang="en-US" altLang="en-US" sz="1985" b="1" i="1" dirty="0">
              <a:solidFill>
                <a:srgbClr val="280099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80" y="256412"/>
            <a:ext cx="5666750" cy="485791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872165" y="3250403"/>
            <a:ext cx="590452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844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6096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Define a Procedure (multi-conditional)</a:t>
            </a:r>
          </a:p>
        </p:txBody>
      </p:sp>
      <p:sp>
        <p:nvSpPr>
          <p:cNvPr id="27651" name="Rectangle 7"/>
          <p:cNvSpPr>
            <a:spLocks noChangeArrowheads="1"/>
          </p:cNvSpPr>
          <p:nvPr/>
        </p:nvSpPr>
        <p:spPr bwMode="auto">
          <a:xfrm>
            <a:off x="1371600" y="1066800"/>
            <a:ext cx="6705600" cy="32008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(define grades (lambda(n)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(</a:t>
            </a:r>
            <a:r>
              <a:rPr lang="en-US" sz="2000" dirty="0" err="1">
                <a:solidFill>
                  <a:srgbClr val="0000FF"/>
                </a:solidFill>
                <a:latin typeface="Arial" pitchFamily="34" charset="0"/>
                <a:cs typeface="Times New Roman" pitchFamily="18" charset="0"/>
              </a:rPr>
              <a:t>cond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	((&gt;= n 90) 'A) 	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	 ((&gt;= n 80) 'B)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	 ((&gt;= n 70) 'C)	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	 ((&gt;= n 60) 'D)	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	 (else 'E)		; or use 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(true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'E) </a:t>
            </a:r>
            <a:br>
              <a:rPr lang="en-US" sz="2000" dirty="0">
                <a:latin typeface="Arial" pitchFamily="34" charset="0"/>
                <a:cs typeface="Times New Roman" pitchFamily="18" charset="0"/>
              </a:rPr>
            </a:br>
            <a:r>
              <a:rPr lang="en-US" sz="2000" dirty="0">
                <a:latin typeface="Arial" pitchFamily="34" charset="0"/>
                <a:cs typeface="Times New Roman" pitchFamily="18" charset="0"/>
              </a:rPr>
              <a:t>	)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sz="2000" dirty="0">
                <a:latin typeface="Arial" pitchFamily="34" charset="0"/>
                <a:cs typeface="Times New Roman" pitchFamily="18" charset="0"/>
              </a:rPr>
              <a:t>))</a:t>
            </a:r>
          </a:p>
        </p:txBody>
      </p:sp>
      <p:sp>
        <p:nvSpPr>
          <p:cNvPr id="280585" name="Rectangle 9"/>
          <p:cNvSpPr>
            <a:spLocks noChangeArrowheads="1"/>
          </p:cNvSpPr>
          <p:nvPr/>
        </p:nvSpPr>
        <p:spPr bwMode="auto">
          <a:xfrm>
            <a:off x="1348581" y="4267200"/>
            <a:ext cx="2133600" cy="2076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(grades 90) --&gt; A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(grades 81) --&gt; B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(grades 75) --&gt; C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(grades 62) --&gt; D</a:t>
            </a:r>
            <a:br>
              <a:rPr lang="en-US" sz="2000" dirty="0">
                <a:latin typeface="Arial" pitchFamily="34" charset="0"/>
              </a:rPr>
            </a:br>
            <a:r>
              <a:rPr lang="en-US" sz="2000" dirty="0">
                <a:latin typeface="Arial" pitchFamily="34" charset="0"/>
              </a:rPr>
              <a:t>(grades 59) --&gt; 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0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5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93675"/>
            <a:ext cx="8359775" cy="685800"/>
          </a:xfrm>
        </p:spPr>
        <p:txBody>
          <a:bodyPr/>
          <a:lstStyle/>
          <a:p>
            <a:r>
              <a:rPr lang="en-US" sz="2400" smtClean="0"/>
              <a:t>Case Study</a:t>
            </a:r>
            <a:br>
              <a:rPr lang="en-US" sz="2400" smtClean="0"/>
            </a:br>
            <a:r>
              <a:rPr lang="en-US" sz="2400" smtClean="0"/>
              <a:t>ABS (Anti-lock Braking System) and </a:t>
            </a:r>
            <a:br>
              <a:rPr lang="en-US" sz="2400" smtClean="0"/>
            </a:br>
            <a:r>
              <a:rPr lang="en-US" sz="2400" smtClean="0"/>
              <a:t>ASR (Acceleration Slip Regulation – Traction Control)</a:t>
            </a:r>
          </a:p>
        </p:txBody>
      </p:sp>
      <p:sp>
        <p:nvSpPr>
          <p:cNvPr id="287747" name="Text Box 3"/>
          <p:cNvSpPr txBox="1">
            <a:spLocks noChangeArrowheads="1"/>
          </p:cNvSpPr>
          <p:nvPr/>
        </p:nvSpPr>
        <p:spPr bwMode="auto">
          <a:xfrm>
            <a:off x="533400" y="1031875"/>
            <a:ext cx="7910513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Requirement: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	To obtain the maximum braking and traction effect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Algorithm: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Define (or measure) the wheel diameter;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Measure the wheel rotations per seconds </a:t>
            </a:r>
            <a:r>
              <a:rPr lang="en-US" sz="2800" dirty="0" err="1">
                <a:latin typeface="Times New Roman" pitchFamily="18" charset="0"/>
              </a:rPr>
              <a:t>rps</a:t>
            </a:r>
            <a:r>
              <a:rPr lang="en-US" sz="2800" dirty="0">
                <a:latin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Compute the </a:t>
            </a:r>
            <a:r>
              <a:rPr lang="en-US" sz="2800" dirty="0" smtClean="0">
                <a:latin typeface="Times New Roman" pitchFamily="18" charset="0"/>
              </a:rPr>
              <a:t>wheel-generated </a:t>
            </a:r>
            <a:r>
              <a:rPr lang="en-US" sz="2800" dirty="0">
                <a:latin typeface="Times New Roman" pitchFamily="18" charset="0"/>
              </a:rPr>
              <a:t>velocity </a:t>
            </a:r>
            <a:r>
              <a:rPr lang="en-US" sz="2800" dirty="0" err="1">
                <a:latin typeface="Times New Roman" pitchFamily="18" charset="0"/>
              </a:rPr>
              <a:t>wv</a:t>
            </a:r>
            <a:r>
              <a:rPr lang="en-US" sz="2800" dirty="0">
                <a:latin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Measure the body velocity </a:t>
            </a:r>
            <a:r>
              <a:rPr lang="en-US" sz="2800" dirty="0" err="1">
                <a:latin typeface="Times New Roman" pitchFamily="18" charset="0"/>
              </a:rPr>
              <a:t>bv</a:t>
            </a:r>
            <a:r>
              <a:rPr lang="en-US" sz="2800" dirty="0">
                <a:latin typeface="Times New Roman" pitchFamily="18" charset="0"/>
              </a:rPr>
              <a:t>;</a:t>
            </a:r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en-US" sz="2800" dirty="0">
                <a:latin typeface="Times New Roman" pitchFamily="18" charset="0"/>
              </a:rPr>
              <a:t>Error detection and action: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	if (</a:t>
            </a:r>
            <a:r>
              <a:rPr lang="en-US" sz="2800" dirty="0" err="1">
                <a:latin typeface="Times New Roman" pitchFamily="18" charset="0"/>
              </a:rPr>
              <a:t>bv</a:t>
            </a:r>
            <a:r>
              <a:rPr lang="en-US" sz="2800" dirty="0">
                <a:latin typeface="Times New Roman" pitchFamily="18" charset="0"/>
              </a:rPr>
              <a:t> &gt; </a:t>
            </a:r>
            <a:r>
              <a:rPr lang="en-US" sz="2800" dirty="0" err="1">
                <a:latin typeface="Times New Roman" pitchFamily="18" charset="0"/>
              </a:rPr>
              <a:t>wv</a:t>
            </a:r>
            <a:r>
              <a:rPr lang="en-US" sz="2800" dirty="0">
                <a:latin typeface="Times New Roman" pitchFamily="18" charset="0"/>
              </a:rPr>
              <a:t>), reduce braking force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	else  if (</a:t>
            </a:r>
            <a:r>
              <a:rPr lang="en-US" sz="2800" dirty="0" err="1">
                <a:latin typeface="Times New Roman" pitchFamily="18" charset="0"/>
              </a:rPr>
              <a:t>bv</a:t>
            </a:r>
            <a:r>
              <a:rPr lang="en-US" sz="2800" dirty="0">
                <a:latin typeface="Times New Roman" pitchFamily="18" charset="0"/>
              </a:rPr>
              <a:t> &lt; </a:t>
            </a:r>
            <a:r>
              <a:rPr lang="en-US" sz="2800" dirty="0" err="1">
                <a:latin typeface="Times New Roman" pitchFamily="18" charset="0"/>
              </a:rPr>
              <a:t>wv</a:t>
            </a:r>
            <a:r>
              <a:rPr lang="en-US" sz="2800" dirty="0">
                <a:latin typeface="Times New Roman" pitchFamily="18" charset="0"/>
              </a:rPr>
              <a:t>), reduce acceleration force 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</a:rPr>
              <a:t>		   else "no action"</a:t>
            </a:r>
          </a:p>
        </p:txBody>
      </p:sp>
      <p:sp>
        <p:nvSpPr>
          <p:cNvPr id="336898" name="AutoShape 2"/>
          <p:cNvSpPr>
            <a:spLocks noChangeArrowheads="1"/>
          </p:cNvSpPr>
          <p:nvPr/>
        </p:nvSpPr>
        <p:spPr bwMode="auto">
          <a:xfrm>
            <a:off x="7140575" y="4765675"/>
            <a:ext cx="1347788" cy="609600"/>
          </a:xfrm>
          <a:prstGeom prst="wedgeEllipseCallout">
            <a:avLst>
              <a:gd name="adj1" fmla="val -55653"/>
              <a:gd name="adj2" fmla="val 52606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latin typeface="Times New Roman" pitchFamily="18" charset="0"/>
              </a:rPr>
              <a:t>Traction control</a:t>
            </a:r>
          </a:p>
        </p:txBody>
      </p:sp>
      <p:sp>
        <p:nvSpPr>
          <p:cNvPr id="336899" name="AutoShape 3"/>
          <p:cNvSpPr>
            <a:spLocks noChangeArrowheads="1"/>
          </p:cNvSpPr>
          <p:nvPr/>
        </p:nvSpPr>
        <p:spPr bwMode="auto">
          <a:xfrm>
            <a:off x="5845175" y="4384675"/>
            <a:ext cx="838200" cy="457200"/>
          </a:xfrm>
          <a:prstGeom prst="wedgeEllipseCallout">
            <a:avLst>
              <a:gd name="adj1" fmla="val -81819"/>
              <a:gd name="adj2" fmla="val 70139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400">
                <a:latin typeface="Times New Roman" pitchFamily="18" charset="0"/>
              </a:rPr>
              <a:t>ABS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7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7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7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7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87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7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7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87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7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8" grpId="0" animBg="1"/>
      <p:bldP spid="3368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587374" y="1089739"/>
            <a:ext cx="7924007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800" dirty="0">
                <a:latin typeface="Arial" pitchFamily="34" charset="0"/>
              </a:rPr>
              <a:t>#include &lt;</a:t>
            </a:r>
            <a:r>
              <a:rPr lang="en-US" sz="2800" dirty="0" err="1">
                <a:latin typeface="Arial" pitchFamily="34" charset="0"/>
              </a:rPr>
              <a:t>iostream</a:t>
            </a:r>
            <a:r>
              <a:rPr lang="en-US" sz="2800" dirty="0">
                <a:latin typeface="Arial" pitchFamily="34" charset="0"/>
              </a:rPr>
              <a:t>&gt;  	</a:t>
            </a:r>
          </a:p>
          <a:p>
            <a:r>
              <a:rPr lang="en-US" sz="2800" dirty="0">
                <a:latin typeface="Arial" pitchFamily="34" charset="0"/>
              </a:rPr>
              <a:t>using namespace std;</a:t>
            </a:r>
          </a:p>
          <a:p>
            <a:r>
              <a:rPr lang="en-US" sz="2800" dirty="0">
                <a:latin typeface="Arial" pitchFamily="34" charset="0"/>
              </a:rPr>
              <a:t>const float </a:t>
            </a:r>
            <a:r>
              <a:rPr lang="en-US" sz="2800" dirty="0" err="1">
                <a:latin typeface="Arial" pitchFamily="34" charset="0"/>
              </a:rPr>
              <a:t>mile_inch</a:t>
            </a:r>
            <a:r>
              <a:rPr lang="en-US" sz="2800" dirty="0">
                <a:latin typeface="Arial" pitchFamily="34" charset="0"/>
              </a:rPr>
              <a:t> = 63360;</a:t>
            </a:r>
          </a:p>
          <a:p>
            <a:r>
              <a:rPr lang="en-US" sz="2800" dirty="0">
                <a:latin typeface="Arial" pitchFamily="34" charset="0"/>
              </a:rPr>
              <a:t>const float </a:t>
            </a:r>
            <a:r>
              <a:rPr lang="en-US" sz="2800" dirty="0" err="1" smtClean="0">
                <a:latin typeface="Arial" pitchFamily="34" charset="0"/>
              </a:rPr>
              <a:t>mypi</a:t>
            </a:r>
            <a:r>
              <a:rPr lang="en-US" sz="2800" dirty="0" smtClean="0">
                <a:latin typeface="Arial" pitchFamily="34" charset="0"/>
              </a:rPr>
              <a:t> </a:t>
            </a:r>
            <a:r>
              <a:rPr lang="en-US" sz="2800" dirty="0">
                <a:latin typeface="Arial" pitchFamily="34" charset="0"/>
              </a:rPr>
              <a:t>= 3.14159;	</a:t>
            </a:r>
          </a:p>
          <a:p>
            <a:r>
              <a:rPr lang="en-US" sz="2800" dirty="0">
                <a:latin typeface="Arial" pitchFamily="34" charset="0"/>
              </a:rPr>
              <a:t>float </a:t>
            </a:r>
            <a:r>
              <a:rPr lang="en-US" sz="2800" dirty="0" err="1">
                <a:latin typeface="Arial" pitchFamily="34" charset="0"/>
              </a:rPr>
              <a:t>wheel_diameter</a:t>
            </a:r>
            <a:r>
              <a:rPr lang="en-US" sz="2800" dirty="0">
                <a:latin typeface="Arial" pitchFamily="34" charset="0"/>
              </a:rPr>
              <a:t> = 15;	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// inches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rial" pitchFamily="34" charset="0"/>
              </a:rPr>
              <a:t>float </a:t>
            </a:r>
            <a:r>
              <a:rPr lang="en-US" sz="2800" dirty="0" err="1">
                <a:solidFill>
                  <a:srgbClr val="0033CC"/>
                </a:solidFill>
                <a:latin typeface="Arial" pitchFamily="34" charset="0"/>
              </a:rPr>
              <a:t>wheel_sensor</a:t>
            </a:r>
            <a:r>
              <a:rPr lang="en-US" sz="2800" dirty="0">
                <a:latin typeface="Arial" pitchFamily="34" charset="0"/>
              </a:rPr>
              <a:t>() {</a:t>
            </a:r>
          </a:p>
          <a:p>
            <a:r>
              <a:rPr lang="en-US" sz="2800" dirty="0">
                <a:latin typeface="Arial" pitchFamily="34" charset="0"/>
              </a:rPr>
              <a:t>	float </a:t>
            </a:r>
            <a:r>
              <a:rPr lang="en-US" sz="2800" dirty="0" err="1">
                <a:latin typeface="Arial" pitchFamily="34" charset="0"/>
              </a:rPr>
              <a:t>rps</a:t>
            </a:r>
            <a:r>
              <a:rPr lang="en-US" sz="2800" dirty="0">
                <a:latin typeface="Arial" pitchFamily="34" charset="0"/>
              </a:rPr>
              <a:t>;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800" dirty="0" err="1">
                <a:latin typeface="Arial" pitchFamily="34" charset="0"/>
              </a:rPr>
              <a:t>cout</a:t>
            </a:r>
            <a:r>
              <a:rPr lang="en-US" sz="2800" dirty="0">
                <a:latin typeface="Arial" pitchFamily="34" charset="0"/>
              </a:rPr>
              <a:t> &lt;&lt; "get rotations per second: " &lt;&lt; </a:t>
            </a:r>
            <a:r>
              <a:rPr lang="en-US" sz="2800" dirty="0" err="1">
                <a:latin typeface="Arial" pitchFamily="34" charset="0"/>
              </a:rPr>
              <a:t>endl</a:t>
            </a:r>
            <a:r>
              <a:rPr lang="en-US" sz="2800" dirty="0">
                <a:latin typeface="Arial" pitchFamily="34" charset="0"/>
              </a:rPr>
              <a:t>;</a:t>
            </a:r>
          </a:p>
          <a:p>
            <a:r>
              <a:rPr lang="en-US" sz="2800" dirty="0">
                <a:latin typeface="Arial" pitchFamily="34" charset="0"/>
              </a:rPr>
              <a:t>	</a:t>
            </a:r>
            <a:r>
              <a:rPr lang="en-US" sz="2800" dirty="0" err="1">
                <a:latin typeface="Arial" pitchFamily="34" charset="0"/>
              </a:rPr>
              <a:t>cin</a:t>
            </a:r>
            <a:r>
              <a:rPr lang="en-US" sz="2800" dirty="0">
                <a:latin typeface="Arial" pitchFamily="34" charset="0"/>
              </a:rPr>
              <a:t> &gt;&gt; </a:t>
            </a:r>
            <a:r>
              <a:rPr lang="en-US" sz="2800" dirty="0" err="1">
                <a:latin typeface="Arial" pitchFamily="34" charset="0"/>
              </a:rPr>
              <a:t>rps</a:t>
            </a:r>
            <a:r>
              <a:rPr lang="en-US" sz="2800" dirty="0">
                <a:latin typeface="Arial" pitchFamily="34" charset="0"/>
              </a:rPr>
              <a:t>;	</a:t>
            </a:r>
            <a:r>
              <a:rPr lang="en-US" sz="2800" dirty="0">
                <a:solidFill>
                  <a:schemeClr val="accent2"/>
                </a:solidFill>
                <a:latin typeface="Arial" pitchFamily="34" charset="0"/>
              </a:rPr>
              <a:t>// or from a sensor</a:t>
            </a:r>
          </a:p>
          <a:p>
            <a:r>
              <a:rPr lang="en-US" sz="2800" dirty="0">
                <a:latin typeface="Arial" pitchFamily="34" charset="0"/>
              </a:rPr>
              <a:t>	return </a:t>
            </a:r>
            <a:r>
              <a:rPr lang="en-US" sz="2800" dirty="0" err="1">
                <a:latin typeface="Arial" pitchFamily="34" charset="0"/>
              </a:rPr>
              <a:t>rps</a:t>
            </a:r>
            <a:r>
              <a:rPr lang="en-US" sz="2800" dirty="0">
                <a:latin typeface="Arial" pitchFamily="34" charset="0"/>
              </a:rPr>
              <a:t>;</a:t>
            </a:r>
          </a:p>
          <a:p>
            <a:r>
              <a:rPr lang="en-US" sz="2800" dirty="0" smtClean="0">
                <a:latin typeface="Arial" pitchFamily="34" charset="0"/>
              </a:rPr>
              <a:t>}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635000" y="117475"/>
            <a:ext cx="7377113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0080"/>
                </a:solidFill>
                <a:latin typeface="Arial" pitchFamily="34" charset="0"/>
              </a:rPr>
              <a:t>Implementing an ABS/ASR in C</a:t>
            </a:r>
            <a:r>
              <a:rPr lang="en-US" sz="2800" b="1" dirty="0" smtClean="0">
                <a:solidFill>
                  <a:srgbClr val="000080"/>
                </a:solidFill>
                <a:latin typeface="Arial" pitchFamily="34" charset="0"/>
              </a:rPr>
              <a:t>++</a:t>
            </a:r>
          </a:p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rgbClr val="000080"/>
                </a:solidFill>
                <a:latin typeface="Arial" pitchFamily="34" charset="0"/>
              </a:rPr>
              <a:t>i</a:t>
            </a:r>
            <a:r>
              <a:rPr lang="en-US" sz="2800" b="1" dirty="0" smtClean="0">
                <a:solidFill>
                  <a:srgbClr val="000080"/>
                </a:solidFill>
                <a:latin typeface="Arial" pitchFamily="34" charset="0"/>
              </a:rPr>
              <a:t>n a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</a:rPr>
              <a:t>functional style</a:t>
            </a:r>
            <a:endParaRPr lang="en-US" sz="2800" b="1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4"/>
          <p:cNvSpPr txBox="1">
            <a:spLocks noChangeArrowheads="1"/>
          </p:cNvSpPr>
          <p:nvPr/>
        </p:nvSpPr>
        <p:spPr bwMode="auto">
          <a:xfrm>
            <a:off x="565150" y="803275"/>
            <a:ext cx="7946231" cy="566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float </a:t>
            </a:r>
            <a:r>
              <a:rPr lang="en-US" sz="2400" dirty="0" err="1">
                <a:solidFill>
                  <a:srgbClr val="0033CC"/>
                </a:solidFill>
                <a:latin typeface="Arial" pitchFamily="34" charset="0"/>
              </a:rPr>
              <a:t>wheel_velocity</a:t>
            </a:r>
            <a:r>
              <a:rPr lang="en-US" sz="2400" dirty="0">
                <a:latin typeface="Arial" pitchFamily="34" charset="0"/>
              </a:rPr>
              <a:t>(float 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) {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float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dirty="0" smtClean="0">
                <a:latin typeface="Arial" pitchFamily="34" charset="0"/>
              </a:rPr>
              <a:t>(</a:t>
            </a:r>
            <a:r>
              <a:rPr lang="en-US" sz="2400" dirty="0" err="1" smtClean="0">
                <a:latin typeface="Arial" pitchFamily="34" charset="0"/>
              </a:rPr>
              <a:t>mypi</a:t>
            </a:r>
            <a:r>
              <a:rPr lang="en-US" sz="2400" dirty="0" smtClean="0">
                <a:latin typeface="Arial" pitchFamily="34" charset="0"/>
              </a:rPr>
              <a:t> </a:t>
            </a:r>
            <a:r>
              <a:rPr lang="en-US" sz="2400" dirty="0">
                <a:latin typeface="Arial" pitchFamily="34" charset="0"/>
              </a:rPr>
              <a:t>* </a:t>
            </a:r>
            <a:r>
              <a:rPr lang="en-US" sz="2400" dirty="0" err="1">
                <a:latin typeface="Arial" pitchFamily="34" charset="0"/>
              </a:rPr>
              <a:t>wheel_diameter</a:t>
            </a:r>
            <a:r>
              <a:rPr lang="en-US" sz="2400" dirty="0">
                <a:latin typeface="Arial" pitchFamily="34" charset="0"/>
              </a:rPr>
              <a:t> * 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 * 3600)/</a:t>
            </a:r>
            <a:r>
              <a:rPr lang="en-US" sz="2400" dirty="0" err="1">
                <a:latin typeface="Arial" pitchFamily="34" charset="0"/>
              </a:rPr>
              <a:t>mile_inch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return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;	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// miles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}</a:t>
            </a:r>
          </a:p>
          <a:p>
            <a:pPr>
              <a:lnSpc>
                <a:spcPct val="210000"/>
              </a:lnSpc>
            </a:pPr>
            <a:r>
              <a:rPr lang="en-US" sz="2400" dirty="0">
                <a:latin typeface="Arial" pitchFamily="34" charset="0"/>
              </a:rPr>
              <a:t>float </a:t>
            </a:r>
            <a:r>
              <a:rPr lang="en-US" sz="2400" dirty="0" err="1">
                <a:solidFill>
                  <a:srgbClr val="0033CC"/>
                </a:solidFill>
                <a:latin typeface="Arial" pitchFamily="34" charset="0"/>
              </a:rPr>
              <a:t>body_velocity</a:t>
            </a:r>
            <a:r>
              <a:rPr lang="en-US" sz="2400" dirty="0">
                <a:latin typeface="Arial" pitchFamily="34" charset="0"/>
              </a:rPr>
              <a:t>() {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float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cout</a:t>
            </a:r>
            <a:r>
              <a:rPr lang="en-US" sz="2400" dirty="0">
                <a:latin typeface="Arial" pitchFamily="34" charset="0"/>
              </a:rPr>
              <a:t> &lt;&lt; "get miles per hour: " &lt;&lt; </a:t>
            </a:r>
            <a:r>
              <a:rPr lang="en-US" sz="2400" dirty="0" err="1">
                <a:latin typeface="Arial" pitchFamily="34" charset="0"/>
              </a:rPr>
              <a:t>endl</a:t>
            </a:r>
            <a:r>
              <a:rPr lang="en-US" sz="2400" dirty="0">
                <a:latin typeface="Arial" pitchFamily="34" charset="0"/>
              </a:rPr>
              <a:t>;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// or sensor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cin</a:t>
            </a:r>
            <a:r>
              <a:rPr lang="en-US" sz="2400" dirty="0">
                <a:latin typeface="Arial" pitchFamily="34" charset="0"/>
              </a:rPr>
              <a:t> &gt;&gt;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;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return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}</a:t>
            </a:r>
          </a:p>
        </p:txBody>
      </p:sp>
      <p:sp>
        <p:nvSpPr>
          <p:cNvPr id="30723" name="Rectangle 5"/>
          <p:cNvSpPr>
            <a:spLocks noChangeArrowheads="1"/>
          </p:cNvSpPr>
          <p:nvPr/>
        </p:nvSpPr>
        <p:spPr bwMode="auto">
          <a:xfrm>
            <a:off x="635000" y="41275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rgbClr val="000080"/>
                </a:solidFill>
                <a:latin typeface="Arial" pitchFamily="34" charset="0"/>
              </a:rPr>
              <a:t>Implementing an ABS/ASR in C++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663575" y="803275"/>
            <a:ext cx="7794625" cy="564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void </a:t>
            </a:r>
            <a:r>
              <a:rPr lang="en-US" sz="2400" dirty="0" err="1">
                <a:latin typeface="Arial" pitchFamily="34" charset="0"/>
              </a:rPr>
              <a:t>error_detection</a:t>
            </a:r>
            <a:r>
              <a:rPr lang="en-US" sz="2400" dirty="0">
                <a:latin typeface="Arial" pitchFamily="34" charset="0"/>
              </a:rPr>
              <a:t>(float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, float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if 	(abs(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 -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) &lt; 0.01)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		</a:t>
            </a:r>
            <a:r>
              <a:rPr lang="en-US" sz="2400" dirty="0" err="1">
                <a:latin typeface="Arial" pitchFamily="34" charset="0"/>
              </a:rPr>
              <a:t>cout</a:t>
            </a:r>
            <a:r>
              <a:rPr lang="en-US" sz="2400" dirty="0">
                <a:latin typeface="Arial" pitchFamily="34" charset="0"/>
              </a:rPr>
              <a:t> &lt;&lt; "no action" &lt;&lt; </a:t>
            </a:r>
            <a:r>
              <a:rPr lang="en-US" sz="2400" dirty="0" err="1">
                <a:latin typeface="Arial" pitchFamily="34" charset="0"/>
              </a:rPr>
              <a:t>endl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else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	if	(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 &gt;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)	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// send the signal to actuators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		</a:t>
            </a:r>
            <a:r>
              <a:rPr lang="en-US" sz="2400" dirty="0" err="1">
                <a:latin typeface="Arial" pitchFamily="34" charset="0"/>
              </a:rPr>
              <a:t>cout</a:t>
            </a:r>
            <a:r>
              <a:rPr lang="en-US" sz="2400" dirty="0">
                <a:latin typeface="Arial" pitchFamily="34" charset="0"/>
              </a:rPr>
              <a:t> &lt;&lt; "reduce brake force!" &lt;&lt; </a:t>
            </a:r>
            <a:r>
              <a:rPr lang="en-US" sz="2400" dirty="0" err="1">
                <a:latin typeface="Arial" pitchFamily="34" charset="0"/>
              </a:rPr>
              <a:t>endl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	else		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		</a:t>
            </a:r>
            <a:r>
              <a:rPr lang="en-US" sz="2400" dirty="0" err="1">
                <a:latin typeface="Arial" pitchFamily="34" charset="0"/>
              </a:rPr>
              <a:t>cout</a:t>
            </a:r>
            <a:r>
              <a:rPr lang="en-US" sz="2400" dirty="0">
                <a:latin typeface="Arial" pitchFamily="34" charset="0"/>
              </a:rPr>
              <a:t> &lt;&lt; "reduce acceleration force!" &lt;&lt; </a:t>
            </a:r>
            <a:r>
              <a:rPr lang="en-US" sz="2400" dirty="0" err="1">
                <a:latin typeface="Arial" pitchFamily="34" charset="0"/>
              </a:rPr>
              <a:t>endl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void </a:t>
            </a:r>
            <a:r>
              <a:rPr lang="en-US" sz="2400" dirty="0" err="1">
                <a:latin typeface="Arial" pitchFamily="34" charset="0"/>
              </a:rPr>
              <a:t>start_engine</a:t>
            </a:r>
            <a:r>
              <a:rPr lang="en-US" sz="2400" dirty="0">
                <a:latin typeface="Arial" pitchFamily="34" charset="0"/>
              </a:rPr>
              <a:t> ()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float 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</a:rPr>
              <a:t>wheel_sensor</a:t>
            </a:r>
            <a:r>
              <a:rPr lang="en-US" sz="2400" dirty="0">
                <a:latin typeface="Arial" pitchFamily="34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</a:rPr>
              <a:t>wheel_velocity</a:t>
            </a:r>
            <a:r>
              <a:rPr lang="en-US" sz="2400" dirty="0">
                <a:latin typeface="Arial" pitchFamily="34" charset="0"/>
              </a:rPr>
              <a:t>(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 = </a:t>
            </a:r>
            <a:r>
              <a:rPr lang="en-US" sz="2400" dirty="0" err="1">
                <a:latin typeface="Arial" pitchFamily="34" charset="0"/>
              </a:rPr>
              <a:t>body_velocity</a:t>
            </a:r>
            <a:r>
              <a:rPr lang="en-US" sz="2400" dirty="0">
                <a:latin typeface="Arial" pitchFamily="34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error_detection</a:t>
            </a:r>
            <a:r>
              <a:rPr lang="en-US" sz="2400" dirty="0">
                <a:latin typeface="Arial" pitchFamily="34" charset="0"/>
              </a:rPr>
              <a:t> (</a:t>
            </a:r>
            <a:r>
              <a:rPr lang="en-US" sz="2400" dirty="0" err="1">
                <a:latin typeface="Arial" pitchFamily="34" charset="0"/>
              </a:rPr>
              <a:t>wv</a:t>
            </a:r>
            <a:r>
              <a:rPr lang="en-US" sz="2400" dirty="0">
                <a:latin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</a:rPr>
              <a:t>bv</a:t>
            </a:r>
            <a:r>
              <a:rPr lang="en-US" sz="2400" dirty="0">
                <a:latin typeface="Arial" pitchFamily="34" charset="0"/>
              </a:rPr>
              <a:t>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}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void main() {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	</a:t>
            </a:r>
            <a:r>
              <a:rPr lang="en-US" sz="2400" dirty="0" err="1">
                <a:latin typeface="Arial" pitchFamily="34" charset="0"/>
              </a:rPr>
              <a:t>start_engine</a:t>
            </a:r>
            <a:r>
              <a:rPr lang="en-US" sz="2400" dirty="0">
                <a:latin typeface="Arial" pitchFamily="34" charset="0"/>
              </a:rPr>
              <a:t>();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Arial" pitchFamily="34" charset="0"/>
              </a:rPr>
              <a:t>}</a:t>
            </a:r>
          </a:p>
        </p:txBody>
      </p:sp>
      <p:sp>
        <p:nvSpPr>
          <p:cNvPr id="31747" name="Rectangle 6"/>
          <p:cNvSpPr>
            <a:spLocks noChangeArrowheads="1"/>
          </p:cNvSpPr>
          <p:nvPr/>
        </p:nvSpPr>
        <p:spPr bwMode="auto">
          <a:xfrm>
            <a:off x="635000" y="76200"/>
            <a:ext cx="73771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rgbClr val="000080"/>
                </a:solidFill>
                <a:latin typeface="Arial" pitchFamily="34" charset="0"/>
              </a:rPr>
              <a:t>Implementing an ABS/ASR in C++ (contd.)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234781" y="4114800"/>
            <a:ext cx="0" cy="1108075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310981" y="4308475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Sequentially</a:t>
            </a:r>
            <a:endParaRPr lang="en-US" sz="2400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-23019" y="3946996"/>
            <a:ext cx="1066800" cy="722957"/>
          </a:xfrm>
          <a:prstGeom prst="wedgeRoundRectCallout">
            <a:avLst>
              <a:gd name="adj1" fmla="val 62888"/>
              <a:gd name="adj2" fmla="val -4486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Use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35000" y="76200"/>
            <a:ext cx="7377113" cy="533400"/>
          </a:xfrm>
        </p:spPr>
        <p:txBody>
          <a:bodyPr/>
          <a:lstStyle/>
          <a:p>
            <a:r>
              <a:rPr lang="en-US" dirty="0" smtClean="0"/>
              <a:t>Implementing an ABS/ASR in </a:t>
            </a:r>
            <a:r>
              <a:rPr lang="en-US" dirty="0" smtClean="0">
                <a:solidFill>
                  <a:srgbClr val="C00000"/>
                </a:solidFill>
              </a:rPr>
              <a:t>Scheme</a:t>
            </a:r>
          </a:p>
        </p:txBody>
      </p:sp>
      <p:sp>
        <p:nvSpPr>
          <p:cNvPr id="32771" name="Text Box 1028"/>
          <p:cNvSpPr txBox="1">
            <a:spLocks noChangeArrowheads="1"/>
          </p:cNvSpPr>
          <p:nvPr/>
        </p:nvSpPr>
        <p:spPr bwMode="auto">
          <a:xfrm>
            <a:off x="663575" y="574675"/>
            <a:ext cx="7446269" cy="585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714500" algn="l"/>
                <a:tab pos="508952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mile-inch 63360)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</a:t>
            </a:r>
            <a:r>
              <a:rPr lang="en-US" sz="2400" dirty="0" err="1" smtClean="0">
                <a:latin typeface="Arial" pitchFamily="34" charset="0"/>
              </a:rPr>
              <a:t>mypi</a:t>
            </a:r>
            <a:r>
              <a:rPr lang="en-US" sz="2400" dirty="0" smtClean="0">
                <a:latin typeface="Arial" pitchFamily="34" charset="0"/>
              </a:rPr>
              <a:t> 3.14159265)</a:t>
            </a:r>
            <a:endParaRPr lang="en-US" sz="2400" dirty="0">
              <a:latin typeface="Arial" pitchFamily="34" charset="0"/>
            </a:endParaRP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wheel-diameter 15)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; inches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wheel-sensor</a:t>
            </a:r>
            <a:r>
              <a:rPr lang="en-US" sz="2400" dirty="0">
                <a:latin typeface="Arial" pitchFamily="34" charset="0"/>
              </a:rPr>
              <a:t> (lambda ()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(begin	(display "get rotations per second: ")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		(read)) )) 	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wheel-velocity</a:t>
            </a:r>
            <a:r>
              <a:rPr lang="en-US" sz="2400" dirty="0">
                <a:latin typeface="Arial" pitchFamily="34" charset="0"/>
              </a:rPr>
              <a:t> (lambda (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)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</a:rPr>
              <a:t>; miles per hour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(/	(* </a:t>
            </a:r>
            <a:r>
              <a:rPr lang="en-US" sz="2400" dirty="0" err="1" smtClean="0">
                <a:latin typeface="Arial" pitchFamily="34" charset="0"/>
              </a:rPr>
              <a:t>mypi</a:t>
            </a:r>
            <a:r>
              <a:rPr lang="en-US" sz="2400" dirty="0" smtClean="0">
                <a:latin typeface="Arial" pitchFamily="34" charset="0"/>
              </a:rPr>
              <a:t>  </a:t>
            </a:r>
            <a:r>
              <a:rPr lang="en-US" sz="2400" dirty="0">
                <a:latin typeface="Arial" pitchFamily="34" charset="0"/>
              </a:rPr>
              <a:t>wheel-diameter  </a:t>
            </a:r>
            <a:r>
              <a:rPr lang="en-US" sz="2400" dirty="0" err="1">
                <a:latin typeface="Arial" pitchFamily="34" charset="0"/>
              </a:rPr>
              <a:t>rps</a:t>
            </a:r>
            <a:r>
              <a:rPr lang="en-US" sz="2400" dirty="0">
                <a:latin typeface="Arial" pitchFamily="34" charset="0"/>
              </a:rPr>
              <a:t>  3600)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	mile-inch)  ))	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body-velocity</a:t>
            </a:r>
            <a:r>
              <a:rPr lang="en-US" sz="2400" dirty="0">
                <a:latin typeface="Arial" pitchFamily="34" charset="0"/>
              </a:rPr>
              <a:t> (lambda ()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 (begin	(display "get miles per hour: ") </a:t>
            </a:r>
          </a:p>
          <a:p>
            <a:pPr>
              <a:lnSpc>
                <a:spcPct val="130000"/>
              </a:lnSpc>
            </a:pPr>
            <a:r>
              <a:rPr lang="en-US" sz="2400" dirty="0">
                <a:latin typeface="Arial" pitchFamily="34" charset="0"/>
              </a:rPr>
              <a:t>				(read)) ))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533400" y="803275"/>
            <a:ext cx="7220246" cy="541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  <a:tab pos="23495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ea typeface="Batang" pitchFamily="18" charset="-127"/>
              </a:rPr>
              <a:t>error-detection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(lambda(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wv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bv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(if 	(&lt;  (abs (- 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bv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wv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)) 0.01)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	(write "no action")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	(if	(&gt;  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bv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</a:t>
            </a:r>
            <a:r>
              <a:rPr lang="en-US" sz="2400" dirty="0" err="1">
                <a:latin typeface="Arial" pitchFamily="34" charset="0"/>
                <a:ea typeface="Batang" pitchFamily="18" charset="-127"/>
              </a:rPr>
              <a:t>wv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		(write "reduce brake force!")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		(write "reduce acceleration force!")))   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ea typeface="Batang" pitchFamily="18" charset="-127"/>
              </a:rPr>
              <a:t>start-engine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(lambda ()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600CC"/>
                </a:solidFill>
                <a:latin typeface="Arial" pitchFamily="34" charset="0"/>
                <a:ea typeface="Batang" pitchFamily="18" charset="-127"/>
              </a:rPr>
              <a:t>	(error-detection	(wheel-velocity (wheel-sensor))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6600CC"/>
                </a:solidFill>
                <a:latin typeface="Arial" pitchFamily="34" charset="0"/>
                <a:ea typeface="Batang" pitchFamily="18" charset="-127"/>
              </a:rPr>
              <a:t>						(body-velocity) )))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(define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  <a:ea typeface="Batang" pitchFamily="18" charset="-127"/>
              </a:rPr>
              <a:t>main</a:t>
            </a:r>
            <a:r>
              <a:rPr lang="en-US" sz="2400" dirty="0">
                <a:latin typeface="Arial" pitchFamily="34" charset="0"/>
                <a:ea typeface="Batang" pitchFamily="18" charset="-127"/>
              </a:rPr>
              <a:t> (lambda ()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	(start-engine)))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ea typeface="Batang" pitchFamily="18" charset="-127"/>
              </a:rPr>
              <a:t>(main)	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ea typeface="Batang" pitchFamily="18" charset="-127"/>
              </a:rPr>
              <a:t>; call the procedure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>
          <a:xfrm>
            <a:off x="282575" y="117475"/>
            <a:ext cx="8075613" cy="533400"/>
          </a:xfrm>
          <a:noFill/>
        </p:spPr>
        <p:txBody>
          <a:bodyPr/>
          <a:lstStyle/>
          <a:p>
            <a:pPr marL="0" indent="0"/>
            <a:r>
              <a:rPr lang="en-US" smtClean="0"/>
              <a:t>Implementing an ABS/ASR in Scheme (contd.)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911181" y="4822352"/>
            <a:ext cx="1371600" cy="552923"/>
          </a:xfrm>
          <a:prstGeom prst="wedgeRoundRectCallout">
            <a:avLst>
              <a:gd name="adj1" fmla="val -124156"/>
              <a:gd name="adj2" fmla="val -98145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No sequential statements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9511" y="4308475"/>
            <a:ext cx="1066800" cy="513877"/>
          </a:xfrm>
          <a:prstGeom prst="wedgeRoundRectCallout">
            <a:avLst>
              <a:gd name="adj1" fmla="val 62888"/>
              <a:gd name="adj2" fmla="val -44861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Use no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599" y="3089275"/>
            <a:ext cx="3863181" cy="3378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4818" name="Rectangle 3"/>
          <p:cNvSpPr>
            <a:spLocks noChangeArrowheads="1"/>
          </p:cNvSpPr>
          <p:nvPr/>
        </p:nvSpPr>
        <p:spPr bwMode="auto">
          <a:xfrm>
            <a:off x="635000" y="41275"/>
            <a:ext cx="7366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/ Output and Loop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609600" y="498475"/>
            <a:ext cx="7391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form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(read)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will wait for keyboard input and return the input value.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Example: Compute the average of a set of input numbers.</a:t>
            </a:r>
          </a:p>
          <a:p>
            <a:pPr algn="just"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inputs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unknown;</a:t>
            </a:r>
          </a:p>
          <a:p>
            <a:pPr algn="just"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ends when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non-number is entered;</a:t>
            </a:r>
          </a:p>
          <a:p>
            <a:pPr algn="just">
              <a:buFontTx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displays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average before exiting.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e.g.,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enter: 3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 2.7, 56, 32, 11.5, 0.6,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35874" name="Text Box 2"/>
          <p:cNvSpPr txBox="1">
            <a:spLocks noChangeArrowheads="1"/>
          </p:cNvSpPr>
          <p:nvPr/>
        </p:nvSpPr>
        <p:spPr bwMode="auto">
          <a:xfrm>
            <a:off x="663575" y="3089275"/>
            <a:ext cx="47244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400" dirty="0">
                <a:latin typeface="Arial" pitchFamily="34" charset="0"/>
                <a:cs typeface="Times New Roman" pitchFamily="18" charset="0"/>
              </a:rPr>
              <a:t>float sum = 0, n = 0, x = 0;</a:t>
            </a:r>
          </a:p>
          <a:p>
            <a:pPr algn="just"/>
            <a:r>
              <a:rPr lang="en-US" sz="2400" dirty="0">
                <a:latin typeface="Arial" pitchFamily="34" charset="0"/>
                <a:cs typeface="Times New Roman" pitchFamily="18" charset="0"/>
              </a:rPr>
              <a:t>cin &gt;&gt; x; </a:t>
            </a:r>
          </a:p>
          <a:p>
            <a:pPr algn="just"/>
            <a:r>
              <a:rPr lang="en-US" sz="2400" dirty="0">
                <a:latin typeface="Arial" pitchFamily="34" charset="0"/>
                <a:cs typeface="Times New Roman" pitchFamily="18" charset="0"/>
              </a:rPr>
              <a:t>while (</a:t>
            </a:r>
            <a:r>
              <a:rPr lang="en-US" sz="2400" dirty="0">
                <a:solidFill>
                  <a:srgbClr val="6600CC"/>
                </a:solidFill>
                <a:latin typeface="Arial" pitchFamily="34" charset="0"/>
                <a:cs typeface="Times New Roman" pitchFamily="18" charset="0"/>
              </a:rPr>
              <a:t>x is a number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{</a:t>
            </a:r>
          </a:p>
          <a:p>
            <a:pPr algn="just"/>
            <a:r>
              <a:rPr lang="en-US" sz="2400" dirty="0">
                <a:latin typeface="Arial" pitchFamily="34" charset="0"/>
                <a:cs typeface="Times New Roman" pitchFamily="18" charset="0"/>
              </a:rPr>
              <a:t>	sum = sum + x;</a:t>
            </a:r>
          </a:p>
          <a:p>
            <a:pPr algn="just"/>
            <a:r>
              <a:rPr lang="en-US" sz="2400" dirty="0">
                <a:latin typeface="Arial" pitchFamily="34" charset="0"/>
                <a:cs typeface="Times New Roman" pitchFamily="18" charset="0"/>
              </a:rPr>
              <a:t>	n++;</a:t>
            </a:r>
          </a:p>
          <a:p>
            <a:pPr algn="just"/>
            <a:r>
              <a:rPr lang="en-US" sz="2400" dirty="0">
                <a:latin typeface="Arial" pitchFamily="34" charset="0"/>
                <a:cs typeface="Times New Roman" pitchFamily="18" charset="0"/>
              </a:rPr>
              <a:t>	cin &gt;&gt; x;</a:t>
            </a:r>
          </a:p>
          <a:p>
            <a:pPr algn="just"/>
            <a:r>
              <a:rPr lang="en-US" sz="2400" dirty="0">
                <a:latin typeface="Arial" pitchFamily="34" charset="0"/>
                <a:cs typeface="Times New Roman" pitchFamily="18" charset="0"/>
              </a:rPr>
              <a:t>}</a:t>
            </a:r>
          </a:p>
          <a:p>
            <a:pPr algn="just"/>
            <a:r>
              <a:rPr lang="en-US" sz="2400" dirty="0">
                <a:latin typeface="Arial" pitchFamily="34" charset="0"/>
                <a:cs typeface="Times New Roman" pitchFamily="18" charset="0"/>
              </a:rPr>
              <a:t>if (n&gt;0) </a:t>
            </a:r>
          </a:p>
          <a:p>
            <a:pPr algn="just"/>
            <a:r>
              <a:rPr lang="en-US" sz="2400" dirty="0">
                <a:latin typeface="Arial" pitchFamily="34" charset="0"/>
                <a:cs typeface="Times New Roman" pitchFamily="18" charset="0"/>
              </a:rPr>
              <a:t>	cout &lt;&lt; sum/n;</a:t>
            </a:r>
          </a:p>
        </p:txBody>
      </p:sp>
      <p:sp>
        <p:nvSpPr>
          <p:cNvPr id="335875" name="AutoShape 3"/>
          <p:cNvSpPr>
            <a:spLocks noChangeArrowheads="1"/>
          </p:cNvSpPr>
          <p:nvPr/>
        </p:nvSpPr>
        <p:spPr bwMode="auto">
          <a:xfrm>
            <a:off x="4624388" y="3165475"/>
            <a:ext cx="3733800" cy="762000"/>
          </a:xfrm>
          <a:prstGeom prst="cloudCallout">
            <a:avLst>
              <a:gd name="adj1" fmla="val -68579"/>
              <a:gd name="adj2" fmla="val 77500"/>
            </a:avLst>
          </a:prstGeom>
          <a:solidFill>
            <a:srgbClr val="FDFF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 dirty="0">
                <a:latin typeface="Times New Roman" pitchFamily="18" charset="0"/>
              </a:rPr>
              <a:t>How can we implement the </a:t>
            </a:r>
            <a:r>
              <a:rPr lang="en-US" sz="1800" dirty="0" smtClean="0">
                <a:latin typeface="Times New Roman" pitchFamily="18" charset="0"/>
              </a:rPr>
              <a:t>loop in Scheme?</a:t>
            </a:r>
            <a:endParaRPr lang="en-US" sz="1800" dirty="0">
              <a:latin typeface="Times New Roman" pitchFamily="18" charset="0"/>
            </a:endParaRPr>
          </a:p>
        </p:txBody>
      </p:sp>
      <p:sp>
        <p:nvSpPr>
          <p:cNvPr id="335876" name="AutoShape 4"/>
          <p:cNvSpPr>
            <a:spLocks noChangeArrowheads="1"/>
          </p:cNvSpPr>
          <p:nvPr/>
        </p:nvSpPr>
        <p:spPr bwMode="auto">
          <a:xfrm>
            <a:off x="4625975" y="4156075"/>
            <a:ext cx="3581400" cy="1524000"/>
          </a:xfrm>
          <a:prstGeom prst="cloudCallout">
            <a:avLst>
              <a:gd name="adj1" fmla="val -81384"/>
              <a:gd name="adj2" fmla="val -21667"/>
            </a:avLst>
          </a:prstGeom>
          <a:solidFill>
            <a:srgbClr val="FDFF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1800" dirty="0">
                <a:latin typeface="Times New Roman" pitchFamily="18" charset="0"/>
              </a:rPr>
              <a:t>How can we implement the accumulative </a:t>
            </a:r>
            <a:r>
              <a:rPr lang="en-US" sz="1800" dirty="0" smtClean="0">
                <a:latin typeface="Times New Roman" pitchFamily="18" charset="0"/>
              </a:rPr>
              <a:t>additions in Scheme?</a:t>
            </a:r>
            <a:endParaRPr lang="en-US" sz="18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5874" grpId="0"/>
      <p:bldP spid="335875" grpId="0" animBg="1"/>
      <p:bldP spid="33587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635000" y="158750"/>
            <a:ext cx="4066381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7600" algn="l"/>
              </a:tabLst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Input and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Output:	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609600" y="838200"/>
            <a:ext cx="7902575" cy="467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  <a:tab pos="1833563" algn="l"/>
                <a:tab pos="2166938" algn="l"/>
                <a:tab pos="45720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400" dirty="0">
                <a:latin typeface="Arial" pitchFamily="34" charset="0"/>
                <a:cs typeface="Times New Roman" pitchFamily="18" charset="0"/>
              </a:rPr>
              <a:t>(define average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()	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no parameter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(accumulator 0 0 (read))))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(read) reads anything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accumulator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recursive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(sum n next)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(if (not (number? next))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; use of a sentinel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(compute-average sum n)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	(accumulator 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(+ next sum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(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+ 1 n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(read)))))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Arial" pitchFamily="34" charset="0"/>
                <a:cs typeface="Times New Roman" pitchFamily="18" charset="0"/>
              </a:rPr>
              <a:t>(define compute-average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(lambda (sum n)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	(if (&gt; n 0) (/ sum n) </a:t>
            </a:r>
            <a:endParaRPr lang="en-US" sz="2400" dirty="0" smtClean="0">
              <a:latin typeface="Arial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				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"no number")))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587375" y="5299075"/>
            <a:ext cx="47561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Arial" pitchFamily="34" charset="0"/>
              </a:rPr>
              <a:t>(average) &lt;enter&gt;</a:t>
            </a:r>
          </a:p>
          <a:p>
            <a:r>
              <a:rPr lang="en-US" sz="2400" dirty="0">
                <a:latin typeface="Arial" pitchFamily="34" charset="0"/>
              </a:rPr>
              <a:t>78, 92, 70, end			</a:t>
            </a:r>
          </a:p>
          <a:p>
            <a:r>
              <a:rPr lang="en-US" sz="2400" dirty="0">
                <a:latin typeface="Arial" pitchFamily="34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</a:rPr>
              <a:t> 80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58581" y="4232275"/>
            <a:ext cx="2667000" cy="2057400"/>
            <a:chOff x="3298" y="2666"/>
            <a:chExt cx="1680" cy="1296"/>
          </a:xfrm>
        </p:grpSpPr>
        <p:sp>
          <p:nvSpPr>
            <p:cNvPr id="35846" name="AutoShape 6"/>
            <p:cNvSpPr>
              <a:spLocks noChangeArrowheads="1"/>
            </p:cNvSpPr>
            <p:nvPr/>
          </p:nvSpPr>
          <p:spPr bwMode="auto">
            <a:xfrm>
              <a:off x="3298" y="2666"/>
              <a:ext cx="1680" cy="1296"/>
            </a:xfrm>
            <a:prstGeom prst="wedgeRoundRectCallout">
              <a:avLst>
                <a:gd name="adj1" fmla="val -13750"/>
                <a:gd name="adj2" fmla="val -66514"/>
                <a:gd name="adj3" fmla="val 16667"/>
              </a:avLst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lang="en-US" sz="1800">
                  <a:latin typeface="Times New Roman" pitchFamily="18" charset="0"/>
                </a:rPr>
                <a:t>Use parameters as variables!</a:t>
              </a:r>
            </a:p>
            <a:p>
              <a:pPr algn="ctr"/>
              <a:r>
                <a:rPr lang="en-US" sz="1800">
                  <a:latin typeface="Times New Roman" pitchFamily="18" charset="0"/>
                </a:rPr>
                <a:t>Every time you pass a different value to the parameter, it has the same effect that you modify a variable!</a:t>
              </a:r>
            </a:p>
          </p:txBody>
        </p:sp>
        <p:sp>
          <p:nvSpPr>
            <p:cNvPr id="35847" name="AutoShape 5"/>
            <p:cNvSpPr>
              <a:spLocks noChangeArrowheads="1"/>
            </p:cNvSpPr>
            <p:nvPr/>
          </p:nvSpPr>
          <p:spPr bwMode="auto">
            <a:xfrm>
              <a:off x="3298" y="2666"/>
              <a:ext cx="1680" cy="1296"/>
            </a:xfrm>
            <a:prstGeom prst="wedgeRoundRectCallout">
              <a:avLst>
                <a:gd name="adj1" fmla="val -64106"/>
                <a:gd name="adj2" fmla="val -67440"/>
                <a:gd name="adj3" fmla="val 16667"/>
              </a:avLst>
            </a:prstGeom>
            <a:solidFill>
              <a:srgbClr val="FDFF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800" dirty="0">
                  <a:latin typeface="Times New Roman" pitchFamily="18" charset="0"/>
                </a:rPr>
                <a:t>Use parameters as </a:t>
              </a:r>
              <a:r>
                <a:rPr lang="en-US" sz="1800" dirty="0" smtClean="0">
                  <a:latin typeface="Times New Roman" pitchFamily="18" charset="0"/>
                </a:rPr>
                <a:t>“variables”:</a:t>
              </a:r>
              <a:endParaRPr lang="en-US" sz="1800" dirty="0">
                <a:latin typeface="Times New Roman" pitchFamily="18" charset="0"/>
              </a:endParaRPr>
            </a:p>
            <a:p>
              <a:r>
                <a:rPr lang="en-US" sz="1800" dirty="0">
                  <a:latin typeface="Times New Roman" pitchFamily="18" charset="0"/>
                </a:rPr>
                <a:t>Every time you pass a different value to the parameter. It has the same effect as you modify variables!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4320381" y="41275"/>
            <a:ext cx="4038600" cy="118186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76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sum = 0; n = 0;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76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loop: sum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sum +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input; n++;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tabLst>
                <a:tab pos="36576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average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sum/n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663575" y="879475"/>
            <a:ext cx="7847806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output routine is: (display form)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(display (+ 2 3))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5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(display "hello world")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hello world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(* (+ 2 5) 4) 	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28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(* (</a:t>
            </a:r>
            <a:r>
              <a:rPr lang="en-US" sz="24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display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(+ 2 5) ) 4) 	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i="1" dirty="0" smtClean="0">
                <a:solidFill>
                  <a:srgbClr val="CC3300"/>
                </a:solidFill>
                <a:latin typeface="Times New Roman" pitchFamily="18" charset="0"/>
              </a:rPr>
              <a:t>expects </a:t>
            </a:r>
            <a:r>
              <a:rPr lang="en-US" sz="2400" i="1" dirty="0">
                <a:solidFill>
                  <a:srgbClr val="CC3300"/>
                </a:solidFill>
                <a:latin typeface="Times New Roman" pitchFamily="18" charset="0"/>
              </a:rPr>
              <a:t>a number as 1st argument, given (void</a:t>
            </a:r>
            <a:r>
              <a:rPr lang="en-US" sz="2400" i="1" dirty="0" smtClean="0">
                <a:solidFill>
                  <a:srgbClr val="CC3300"/>
                </a:solidFill>
                <a:latin typeface="Times New Roman" pitchFamily="18" charset="0"/>
              </a:rPr>
              <a:t>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What is a math function?  </a:t>
            </a:r>
            <a:r>
              <a:rPr lang="en-US" sz="2400" dirty="0">
                <a:latin typeface="Blackadder ITC" pitchFamily="82" charset="0"/>
                <a:cs typeface="Times New Roman" pitchFamily="18" charset="0"/>
              </a:rPr>
              <a:t>f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I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O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a functional programming language, every procedure should return a value!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nonfunctional feature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detected! 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58800" y="228600"/>
            <a:ext cx="757158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Input and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Output: Nonfunctional Feature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44181" y="3010843"/>
            <a:ext cx="69923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tabLst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1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815181" y="574675"/>
            <a:ext cx="7520781" cy="598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Functional Programming Paradigm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Terminology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Some basic scheme procedures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Order of Execution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Define </a:t>
            </a:r>
            <a:r>
              <a:rPr lang="en-GB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your own procedures -- procedure definition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Scopes: global environment and local names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 forms and unnamed procedures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Programming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data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structure</a:t>
            </a:r>
          </a:p>
          <a:p>
            <a:pPr marL="803275" lvl="1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Numbers, character,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symbols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airs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and lists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Higher order functions</a:t>
            </a:r>
          </a:p>
          <a:p>
            <a:pPr marL="346075" indent="-346075">
              <a:lnSpc>
                <a:spcPct val="110000"/>
              </a:lnSpc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Modules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their interfaces 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sz="32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419894" y="1824810"/>
            <a:ext cx="395287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1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838200" y="762000"/>
            <a:ext cx="7239000" cy="574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Unlike other scheme forms, (display form)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does 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return a value!</a:t>
            </a:r>
          </a:p>
          <a:p>
            <a:pPr algn="just"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you want to display a value of a form and use the result of the form, you can define another form to do so.</a:t>
            </a:r>
          </a:p>
          <a:p>
            <a:pPr>
              <a:lnSpc>
                <a:spcPct val="9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(define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myWrite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(begin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(display x)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(newline)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x</a:t>
            </a:r>
          </a:p>
          <a:p>
            <a:pPr>
              <a:lnSpc>
                <a:spcPct val="6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)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(*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myWrite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(+ 2 5)) 4)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7			</a:t>
            </a:r>
          </a:p>
          <a:p>
            <a:pPr>
              <a:lnSpc>
                <a:spcPct val="80000"/>
              </a:lnSpc>
              <a:spcBef>
                <a:spcPct val="50000"/>
              </a:spcBef>
              <a:tabLst>
                <a:tab pos="452438" algn="l"/>
                <a:tab pos="917575" algn="l"/>
                <a:tab pos="1370013" algn="l"/>
                <a:tab pos="1833563" algn="l"/>
                <a:tab pos="3595688" algn="l"/>
              </a:tabLst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28 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434181" y="76200"/>
            <a:ext cx="7877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egin: 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Nonfunctional Feature</a:t>
            </a:r>
          </a:p>
        </p:txBody>
      </p:sp>
      <p:sp>
        <p:nvSpPr>
          <p:cNvPr id="222212" name="AutoShape 4"/>
          <p:cNvSpPr>
            <a:spLocks noChangeArrowheads="1"/>
          </p:cNvSpPr>
          <p:nvPr/>
        </p:nvSpPr>
        <p:spPr bwMode="auto">
          <a:xfrm>
            <a:off x="4168775" y="2632075"/>
            <a:ext cx="4343400" cy="1600200"/>
          </a:xfrm>
          <a:prstGeom prst="cloudCallout">
            <a:avLst>
              <a:gd name="adj1" fmla="val -92106"/>
              <a:gd name="adj2" fmla="val -14384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latin typeface="Times New Roman" pitchFamily="18" charset="0"/>
              </a:rPr>
              <a:t>“begin” starts a sequence of actions, which is imperative!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143000"/>
            <a:ext cx="7021513" cy="4743450"/>
          </a:xfrm>
        </p:spPr>
        <p:txBody>
          <a:bodyPr/>
          <a:lstStyle/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(define </a:t>
            </a:r>
            <a:r>
              <a:rPr lang="en-US" sz="2800" dirty="0" err="1" smtClean="0"/>
              <a:t>lton</a:t>
            </a:r>
            <a:r>
              <a:rPr lang="en-US" sz="2800" dirty="0" smtClean="0"/>
              <a:t> (lambda(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(if (null? </a:t>
            </a:r>
            <a:r>
              <a:rPr lang="en-US" sz="2800" dirty="0" err="1" smtClean="0"/>
              <a:t>lst</a:t>
            </a:r>
            <a:r>
              <a:rPr lang="en-US" sz="2800" dirty="0" smtClean="0"/>
              <a:t>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	"END"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	(begin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		(write (car </a:t>
            </a:r>
            <a:r>
              <a:rPr lang="en-US" sz="2800" dirty="0" err="1" smtClean="0"/>
              <a:t>lst</a:t>
            </a:r>
            <a:r>
              <a:rPr lang="en-US" sz="2800" dirty="0" smtClean="0"/>
              <a:t>))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		(</a:t>
            </a:r>
            <a:r>
              <a:rPr lang="en-US" sz="2800" dirty="0" err="1" smtClean="0"/>
              <a:t>lton</a:t>
            </a:r>
            <a:r>
              <a:rPr lang="en-US" sz="2800" dirty="0" smtClean="0"/>
              <a:t> (</a:t>
            </a:r>
            <a:r>
              <a:rPr lang="en-US" sz="2800" dirty="0" err="1" smtClean="0"/>
              <a:t>cdr</a:t>
            </a:r>
            <a:r>
              <a:rPr lang="en-US" sz="2800" dirty="0" smtClean="0"/>
              <a:t> </a:t>
            </a:r>
            <a:r>
              <a:rPr lang="en-US" sz="2800" dirty="0" err="1" smtClean="0"/>
              <a:t>lst</a:t>
            </a:r>
            <a:r>
              <a:rPr lang="en-US" sz="2800" dirty="0" smtClean="0"/>
              <a:t>))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	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	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))</a:t>
            </a:r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endParaRPr lang="en-US" sz="2800" dirty="0" smtClean="0"/>
          </a:p>
          <a:p>
            <a:pPr marL="571500" indent="-571500">
              <a:lnSpc>
                <a:spcPct val="75000"/>
              </a:lnSpc>
              <a:buFont typeface="Wingdings" pitchFamily="2" charset="2"/>
              <a:buNone/>
              <a:tabLst>
                <a:tab pos="1371600" algn="l"/>
                <a:tab pos="2120900" algn="l"/>
                <a:tab pos="2743200" algn="l"/>
              </a:tabLst>
            </a:pPr>
            <a:r>
              <a:rPr lang="en-US" sz="2800" dirty="0" smtClean="0"/>
              <a:t>(</a:t>
            </a:r>
            <a:r>
              <a:rPr lang="en-US" sz="2800" dirty="0" err="1" smtClean="0"/>
              <a:t>lton</a:t>
            </a:r>
            <a:r>
              <a:rPr lang="en-US" sz="2800" dirty="0" smtClean="0"/>
              <a:t> '(3 6 4 2)) 	; 3642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Print a List as a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ChangeArrowheads="1"/>
          </p:cNvSpPr>
          <p:nvPr/>
        </p:nvSpPr>
        <p:spPr bwMode="auto">
          <a:xfrm>
            <a:off x="381000" y="217488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Environment : Global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Names (define)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939" name="Text Box 1027"/>
          <p:cNvSpPr txBox="1">
            <a:spLocks noChangeArrowheads="1"/>
          </p:cNvSpPr>
          <p:nvPr/>
        </p:nvSpPr>
        <p:spPr bwMode="auto">
          <a:xfrm>
            <a:off x="358775" y="955675"/>
            <a:ext cx="7771606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Environment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list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names and corresponding values that are valid (known) during and after the execution of a program.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Procedures and names are added to the environment after their definition.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examples,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x 5)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average (lambda () ( … ))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define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myWrite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x) ( … ))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you want to limit the scope of the effect, you have to define the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local scope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them by the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form. </a:t>
            </a:r>
          </a:p>
        </p:txBody>
      </p:sp>
      <p:grpSp>
        <p:nvGrpSpPr>
          <p:cNvPr id="2" name="Group 1032"/>
          <p:cNvGrpSpPr>
            <a:grpSpLocks/>
          </p:cNvGrpSpPr>
          <p:nvPr/>
        </p:nvGrpSpPr>
        <p:grpSpPr bwMode="auto">
          <a:xfrm>
            <a:off x="5981700" y="3130551"/>
            <a:ext cx="2659063" cy="1570038"/>
            <a:chOff x="3768" y="1972"/>
            <a:chExt cx="1675" cy="989"/>
          </a:xfrm>
        </p:grpSpPr>
        <p:sp>
          <p:nvSpPr>
            <p:cNvPr id="39941" name="Line 1029"/>
            <p:cNvSpPr>
              <a:spLocks noChangeShapeType="1"/>
            </p:cNvSpPr>
            <p:nvPr/>
          </p:nvSpPr>
          <p:spPr bwMode="auto">
            <a:xfrm>
              <a:off x="3778" y="2234"/>
              <a:ext cx="166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2" name="Text Box 1030"/>
            <p:cNvSpPr txBox="1">
              <a:spLocks noChangeArrowheads="1"/>
            </p:cNvSpPr>
            <p:nvPr/>
          </p:nvSpPr>
          <p:spPr bwMode="auto">
            <a:xfrm>
              <a:off x="3768" y="1972"/>
              <a:ext cx="1623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371600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name	form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x	5</a:t>
              </a:r>
            </a:p>
            <a:p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average	(lambda</a:t>
              </a:r>
            </a:p>
            <a:p>
              <a:r>
                <a:rPr lang="en-US" sz="2400" dirty="0" err="1" smtClean="0">
                  <a:solidFill>
                    <a:schemeClr val="accent2"/>
                  </a:solidFill>
                  <a:latin typeface="Times New Roman" pitchFamily="18" charset="0"/>
                </a:rPr>
                <a:t>myWrite</a:t>
              </a:r>
              <a:r>
                <a:rPr lang="en-US" sz="2400" dirty="0">
                  <a:solidFill>
                    <a:schemeClr val="accent2"/>
                  </a:solidFill>
                  <a:latin typeface="Times New Roman" pitchFamily="18" charset="0"/>
                </a:rPr>
                <a:t>	(…)</a:t>
              </a:r>
            </a:p>
          </p:txBody>
        </p:sp>
        <p:sp>
          <p:nvSpPr>
            <p:cNvPr id="39943" name="Line 1031"/>
            <p:cNvSpPr>
              <a:spLocks noChangeShapeType="1"/>
            </p:cNvSpPr>
            <p:nvPr/>
          </p:nvSpPr>
          <p:spPr bwMode="auto">
            <a:xfrm>
              <a:off x="4545" y="2042"/>
              <a:ext cx="0" cy="864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26"/>
          <p:cNvSpPr>
            <a:spLocks noChangeArrowheads="1"/>
          </p:cNvSpPr>
          <p:nvPr/>
        </p:nvSpPr>
        <p:spPr bwMode="auto">
          <a:xfrm>
            <a:off x="381000" y="217488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Scope: Local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Names (let)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3" name="Text Box 1027"/>
          <p:cNvSpPr txBox="1">
            <a:spLocks noChangeArrowheads="1"/>
          </p:cNvSpPr>
          <p:nvPr/>
        </p:nvSpPr>
        <p:spPr bwMode="auto">
          <a:xfrm>
            <a:off x="609600" y="914400"/>
            <a:ext cx="7407275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71600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marL="0" indent="0" algn="just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of a name: The region of the program in which that name is known.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	(name1 value1)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(name2 value2)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…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800" i="1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))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e.g.,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(let ((a 3) (b 4))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(+ (* a a) (* 2 a b) (* b b))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scope</a:t>
            </a:r>
            <a:r>
              <a:rPr lang="en-US" sz="2800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names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body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 only.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is different from imperative languages!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026"/>
          <p:cNvSpPr txBox="1">
            <a:spLocks noChangeArrowheads="1"/>
          </p:cNvSpPr>
          <p:nvPr/>
        </p:nvSpPr>
        <p:spPr bwMode="auto">
          <a:xfrm>
            <a:off x="609600" y="762000"/>
            <a:ext cx="2895600" cy="52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Suppose we want to build a space habitat.</a:t>
            </a: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We want to calculate the volume of the material needed to build the habitat.</a:t>
            </a:r>
            <a:r>
              <a:rPr lang="en-US" sz="3200" dirty="0">
                <a:latin typeface="Times New Roman" pitchFamily="18" charset="0"/>
              </a:rPr>
              <a:t> </a:t>
            </a:r>
          </a:p>
        </p:txBody>
      </p:sp>
      <p:sp>
        <p:nvSpPr>
          <p:cNvPr id="41987" name="Rectangle 1027"/>
          <p:cNvSpPr>
            <a:spLocks noChangeArrowheads="1"/>
          </p:cNvSpPr>
          <p:nvPr/>
        </p:nvSpPr>
        <p:spPr bwMode="auto">
          <a:xfrm>
            <a:off x="381000" y="217488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Scope Example 1</a:t>
            </a:r>
          </a:p>
        </p:txBody>
      </p:sp>
      <p:pic>
        <p:nvPicPr>
          <p:cNvPr id="41988" name="Picture 10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163" y="1219200"/>
            <a:ext cx="4800600" cy="428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Scope Example 1 (contd.)</a:t>
            </a:r>
          </a:p>
        </p:txBody>
      </p:sp>
      <p:sp>
        <p:nvSpPr>
          <p:cNvPr id="43011" name="Text Box 1027"/>
          <p:cNvSpPr txBox="1">
            <a:spLocks noChangeArrowheads="1"/>
          </p:cNvSpPr>
          <p:nvPr/>
        </p:nvSpPr>
        <p:spPr bwMode="auto">
          <a:xfrm>
            <a:off x="357981" y="938828"/>
            <a:ext cx="733117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857250" algn="l"/>
                <a:tab pos="1370013" algn="l"/>
                <a:tab pos="1833563" algn="l"/>
                <a:tab pos="2286000" algn="l"/>
                <a:tab pos="2738438" algn="l"/>
                <a:tab pos="3203575" algn="l"/>
                <a:tab pos="3656013" algn="l"/>
                <a:tab pos="4167188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(define habitat-material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(lambda (height radius thickness)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(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(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mypi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3.14159265)   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(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((cylinder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(lambda (r h)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	(* h (*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mypi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(* r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))))))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  (-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(cylinder radius height)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(cylinder	(- radius thickness)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								(- height (* 2 thickness)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	)	)	)	)	  )  	)	</a:t>
            </a:r>
          </a:p>
        </p:txBody>
      </p:sp>
      <p:pic>
        <p:nvPicPr>
          <p:cNvPr id="4" name="Picture 102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181" y="731520"/>
            <a:ext cx="2895600" cy="2583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3"/>
          <p:cNvSpPr txBox="1">
            <a:spLocks noChangeArrowheads="1"/>
          </p:cNvSpPr>
          <p:nvPr/>
        </p:nvSpPr>
        <p:spPr bwMode="auto">
          <a:xfrm>
            <a:off x="685800" y="944563"/>
            <a:ext cx="7597775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defTabSz="917575"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tabLst>
                <a:tab pos="452438" algn="l"/>
                <a:tab pos="917575" algn="l"/>
                <a:tab pos="1370013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3200" dirty="0">
                <a:latin typeface="Times New Roman" pitchFamily="18" charset="0"/>
              </a:rPr>
              <a:t>&gt; (habitat-material 1000 500 5)</a:t>
            </a:r>
          </a:p>
          <a:p>
            <a:r>
              <a:rPr lang="en-US" sz="3200" dirty="0">
                <a:latin typeface="Times New Roman" pitchFamily="18" charset="0"/>
              </a:rPr>
              <a:t>	</a:t>
            </a:r>
            <a:r>
              <a:rPr lang="en-US" sz="3200" dirty="0">
                <a:latin typeface="Times New Roman" pitchFamily="18" charset="0"/>
                <a:sym typeface="Wingdings" pitchFamily="2" charset="2"/>
              </a:rPr>
              <a:t></a:t>
            </a:r>
            <a:r>
              <a:rPr lang="en-US" sz="3200" dirty="0">
                <a:latin typeface="Times New Roman" pitchFamily="18" charset="0"/>
              </a:rPr>
              <a:t> </a:t>
            </a:r>
            <a:r>
              <a:rPr lang="en-US" sz="3200" dirty="0" smtClean="0">
                <a:latin typeface="Times New Roman" pitchFamily="18" charset="0"/>
              </a:rPr>
              <a:t>23327110.8244125 </a:t>
            </a:r>
            <a:endParaRPr lang="en-US" sz="3200" dirty="0">
              <a:latin typeface="Times New Roman" pitchFamily="18" charset="0"/>
            </a:endParaRPr>
          </a:p>
          <a:p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&gt; </a:t>
            </a:r>
            <a:r>
              <a:rPr lang="en-US" sz="2800" dirty="0" err="1" smtClean="0">
                <a:latin typeface="Arial" pitchFamily="34" charset="0"/>
                <a:cs typeface="Times New Roman" pitchFamily="18" charset="0"/>
              </a:rPr>
              <a:t>mypi</a:t>
            </a: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8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Error: unbound name: </a:t>
            </a:r>
            <a:r>
              <a:rPr lang="en-US" sz="2800" i="1" dirty="0" err="1" smtClean="0">
                <a:latin typeface="Arial" pitchFamily="34" charset="0"/>
                <a:cs typeface="Times New Roman" pitchFamily="18" charset="0"/>
              </a:rPr>
              <a:t>mypi</a:t>
            </a:r>
            <a:endParaRPr lang="en-US" sz="2800" i="1" dirty="0">
              <a:latin typeface="Arial" pitchFamily="34" charset="0"/>
              <a:cs typeface="Times New Roman" pitchFamily="18" charset="0"/>
            </a:endParaRPr>
          </a:p>
          <a:p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&gt; (cylinder 1000 500)</a:t>
            </a:r>
          </a:p>
          <a:p>
            <a:r>
              <a:rPr lang="en-US" sz="28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8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Error: unbound name: cylinder</a:t>
            </a:r>
          </a:p>
          <a:p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			</a:t>
            </a: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381000" y="76200"/>
            <a:ext cx="7848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Scope Example 1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65" y="727075"/>
            <a:ext cx="5791200" cy="192405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381" y="2695962"/>
            <a:ext cx="5791200" cy="3676650"/>
          </a:xfrm>
          <a:prstGeom prst="rect">
            <a:avLst/>
          </a:prstGeom>
        </p:spPr>
      </p:pic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281781" y="41275"/>
            <a:ext cx="822959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Order of Evaluation </a:t>
            </a:r>
            <a:r>
              <a:rPr lang="en-US" sz="28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C/C++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Text Section 2.2.1</a:t>
            </a: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5584382" y="2526648"/>
            <a:ext cx="1371600" cy="1945860"/>
          </a:xfrm>
          <a:prstGeom prst="ellips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1430" y="1412875"/>
            <a:ext cx="15699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C/C++, at the same level of precedence:</a:t>
            </a:r>
          </a:p>
          <a:p>
            <a:r>
              <a:rPr lang="en-US" sz="1400" dirty="0" err="1" smtClean="0"/>
              <a:t>a+b+c+d</a:t>
            </a:r>
            <a:endParaRPr lang="en-US" sz="1400" dirty="0"/>
          </a:p>
        </p:txBody>
      </p:sp>
      <p:cxnSp>
        <p:nvCxnSpPr>
          <p:cNvPr id="5" name="Straight Arrow Connector 4"/>
          <p:cNvCxnSpPr>
            <a:endCxn id="8" idx="7"/>
          </p:cNvCxnSpPr>
          <p:nvPr/>
        </p:nvCxnSpPr>
        <p:spPr bwMode="auto">
          <a:xfrm flipH="1">
            <a:off x="6755116" y="2526648"/>
            <a:ext cx="306562" cy="28496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6958363" y="4418691"/>
            <a:ext cx="14688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Scheme, at the same level of precedence, the order does not matter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7692778" y="4000913"/>
            <a:ext cx="461767" cy="41777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7109683" y="3021318"/>
            <a:ext cx="153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(</a:t>
            </a:r>
            <a:r>
              <a:rPr lang="en-US" sz="1400" dirty="0" err="1" smtClean="0">
                <a:solidFill>
                  <a:srgbClr val="FF0000"/>
                </a:solidFill>
              </a:rPr>
              <a:t>a+b</a:t>
            </a:r>
            <a:r>
              <a:rPr lang="en-US" sz="1400" dirty="0" smtClean="0">
                <a:solidFill>
                  <a:srgbClr val="FF0000"/>
                </a:solidFill>
              </a:rPr>
              <a:t>)+(</a:t>
            </a:r>
            <a:r>
              <a:rPr lang="en-US" sz="1400" dirty="0" err="1" smtClean="0">
                <a:solidFill>
                  <a:srgbClr val="FF0000"/>
                </a:solidFill>
              </a:rPr>
              <a:t>c+d</a:t>
            </a:r>
            <a:r>
              <a:rPr lang="en-US" sz="1400" dirty="0" smtClean="0">
                <a:solidFill>
                  <a:srgbClr val="FF0000"/>
                </a:solidFill>
              </a:rPr>
              <a:t>)?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500"/>
                            </p:stCondLst>
                            <p:childTnLst>
                              <p:par>
                                <p:cTn id="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11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381000" y="0"/>
            <a:ext cx="8001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Order of Evaluation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and Parallel Computing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579" name="Text Box 5"/>
          <p:cNvSpPr txBox="1">
            <a:spLocks noChangeArrowheads="1"/>
          </p:cNvSpPr>
          <p:nvPr/>
        </p:nvSpPr>
        <p:spPr bwMode="auto">
          <a:xfrm>
            <a:off x="609600" y="609600"/>
            <a:ext cx="748347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8788" indent="-458788"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000" dirty="0">
                <a:latin typeface="Times New Roman" pitchFamily="18" charset="0"/>
              </a:rPr>
              <a:t>Definition </a:t>
            </a:r>
            <a:r>
              <a:rPr lang="en-US" sz="2000" dirty="0" smtClean="0">
                <a:latin typeface="Times New Roman" pitchFamily="18" charset="0"/>
              </a:rPr>
              <a:t>(Textbook, Section 4.3):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</a:rPr>
              <a:t>Eager evaluation</a:t>
            </a:r>
            <a:r>
              <a:rPr lang="en-US" sz="2000" dirty="0">
                <a:latin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</a:rPr>
              <a:t>Evaluate everything that can be evaluated.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Innermost first;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Evaluate all arguments of a </a:t>
            </a:r>
            <a:r>
              <a:rPr lang="en-US" sz="2000" dirty="0" smtClean="0">
                <a:latin typeface="Times New Roman" pitchFamily="18" charset="0"/>
              </a:rPr>
              <a:t>procedure first</a:t>
            </a:r>
            <a:r>
              <a:rPr lang="en-US" sz="2000" dirty="0">
                <a:latin typeface="Times New Roman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Times New Roman" pitchFamily="18" charset="0"/>
              </a:rPr>
              <a:t>Lazy evaluation</a:t>
            </a:r>
            <a:r>
              <a:rPr lang="en-US" sz="2000" dirty="0">
                <a:latin typeface="Times New Roman" pitchFamily="18" charset="0"/>
              </a:rPr>
              <a:t>: </a:t>
            </a:r>
            <a:r>
              <a:rPr lang="en-US" sz="2000" dirty="0" smtClean="0">
                <a:latin typeface="Times New Roman" pitchFamily="18" charset="0"/>
              </a:rPr>
              <a:t>Evaluate only those that are needed.</a:t>
            </a:r>
            <a:endParaRPr lang="en-US" sz="2000" dirty="0">
              <a:latin typeface="Times New Roman" pitchFamily="18" charset="0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Outermost first; 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sz="2000" dirty="0">
                <a:latin typeface="Times New Roman" pitchFamily="18" charset="0"/>
              </a:rPr>
              <a:t>Evaluate arguments of a procedure only if their values are needed.</a:t>
            </a:r>
          </a:p>
          <a:p>
            <a:pPr marL="0" indent="0">
              <a:lnSpc>
                <a:spcPct val="110000"/>
              </a:lnSpc>
            </a:pPr>
            <a:r>
              <a:rPr lang="en-US" sz="2000" dirty="0" smtClean="0">
                <a:latin typeface="Times New Roman" pitchFamily="18" charset="0"/>
              </a:rPr>
              <a:t>Imperative programming requires of using </a:t>
            </a:r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</a:rPr>
              <a:t>lazy evaluation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</a:rPr>
              <a:t>only</a:t>
            </a:r>
            <a:r>
              <a:rPr lang="en-US" sz="2000" dirty="0" smtClean="0">
                <a:latin typeface="Times New Roman" pitchFamily="18" charset="0"/>
              </a:rPr>
              <a:t>. Functional programs guarantee </a:t>
            </a:r>
            <a:r>
              <a:rPr lang="en-US" sz="2000" dirty="0">
                <a:latin typeface="Times New Roman" pitchFamily="18" charset="0"/>
              </a:rPr>
              <a:t>that the same result will be produced no matter what order is used</a:t>
            </a:r>
            <a:r>
              <a:rPr lang="en-US" sz="2000" dirty="0" smtClean="0">
                <a:latin typeface="Times New Roman" pitchFamily="18" charset="0"/>
              </a:rPr>
              <a:t>. It is more friendly for parallel computing</a:t>
            </a:r>
            <a:endParaRPr lang="en-US" sz="2000" dirty="0">
              <a:latin typeface="Times New Roman" pitchFamily="18" charset="0"/>
            </a:endParaRPr>
          </a:p>
        </p:txBody>
      </p:sp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4701381" y="4056807"/>
            <a:ext cx="3276600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Times New Roman" pitchFamily="18" charset="0"/>
              </a:rPr>
              <a:t>Example 2:	 </a:t>
            </a:r>
            <a:br>
              <a:rPr lang="en-US" sz="2400" dirty="0">
                <a:latin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</a:rPr>
              <a:t>(</a:t>
            </a:r>
            <a:r>
              <a:rPr lang="en-US" sz="2400" dirty="0">
                <a:latin typeface="Times New Roman" pitchFamily="18" charset="0"/>
              </a:rPr>
              <a:t>if </a:t>
            </a:r>
            <a:r>
              <a:rPr lang="en-US" sz="2400" dirty="0" smtClean="0">
                <a:latin typeface="Times New Roman" pitchFamily="18" charset="0"/>
              </a:rPr>
              <a:t>c(x) a(y) b(z))</a:t>
            </a:r>
            <a:endParaRPr lang="en-US" sz="2400" dirty="0">
              <a:latin typeface="Times New Roman" pitchFamily="18" charset="0"/>
            </a:endParaRPr>
          </a:p>
          <a:p>
            <a:pPr marL="457200" indent="-457200">
              <a:buAutoNum type="arabicParenBoth"/>
            </a:pPr>
            <a:r>
              <a:rPr lang="en-US" sz="2400" dirty="0" smtClean="0">
                <a:latin typeface="Times New Roman" pitchFamily="18" charset="0"/>
              </a:rPr>
              <a:t>c, a, b, if</a:t>
            </a:r>
            <a:endParaRPr lang="en-US" sz="2400" dirty="0">
              <a:latin typeface="Times New Roman" pitchFamily="18" charset="0"/>
            </a:endParaRPr>
          </a:p>
          <a:p>
            <a:pPr marL="457200" indent="-457200">
              <a:buAutoNum type="arabicParenBoth"/>
            </a:pP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</a:rPr>
              <a:t>c,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</a:rPr>
              <a:t>if, 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</a:rPr>
              <a:t>a</a:t>
            </a:r>
            <a:r>
              <a:rPr lang="en-US" sz="2400" dirty="0" smtClean="0">
                <a:latin typeface="Times New Roman" pitchFamily="18" charset="0"/>
              </a:rPr>
              <a:t>; </a:t>
            </a:r>
            <a:r>
              <a:rPr lang="en-US" sz="2400" dirty="0">
                <a:latin typeface="Times New Roman" pitchFamily="18" charset="0"/>
              </a:rPr>
              <a:t>or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</a:rPr>
              <a:t>c, </a:t>
            </a:r>
            <a:r>
              <a:rPr lang="en-US" sz="2400" dirty="0">
                <a:solidFill>
                  <a:srgbClr val="00B050"/>
                </a:solidFill>
                <a:latin typeface="Times New Roman" pitchFamily="18" charset="0"/>
              </a:rPr>
              <a:t>if,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</a:rPr>
              <a:t>b</a:t>
            </a:r>
            <a:r>
              <a:rPr lang="en-US" sz="2400" dirty="0" smtClean="0">
                <a:latin typeface="Times New Roman" pitchFamily="18" charset="0"/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</a:rPr>
              <a:t>Which is better for parallel computing?</a:t>
            </a:r>
            <a:endParaRPr lang="en-US" sz="24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9600" y="4015533"/>
            <a:ext cx="4191000" cy="2382838"/>
            <a:chOff x="384" y="2592"/>
            <a:chExt cx="2640" cy="1501"/>
          </a:xfrm>
        </p:grpSpPr>
        <p:sp>
          <p:nvSpPr>
            <p:cNvPr id="24582" name="Text Box 8"/>
            <p:cNvSpPr txBox="1">
              <a:spLocks noChangeArrowheads="1"/>
            </p:cNvSpPr>
            <p:nvPr/>
          </p:nvSpPr>
          <p:spPr bwMode="auto">
            <a:xfrm>
              <a:off x="384" y="2592"/>
              <a:ext cx="2640" cy="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8788" indent="-458788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58788" algn="l"/>
                </a:tabLs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latin typeface="Times New Roman" pitchFamily="18" charset="0"/>
                </a:rPr>
                <a:t>Example 1:	</a:t>
              </a:r>
            </a:p>
            <a:p>
              <a:r>
                <a:rPr lang="en-US" sz="2400" dirty="0">
                  <a:latin typeface="Times New Roman" pitchFamily="18" charset="0"/>
                </a:rPr>
                <a:t>(+ (+ 3 5) (*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(+ 4 6)  (- 5 3)</a:t>
              </a:r>
              <a:r>
                <a:rPr lang="en-US" sz="2400" dirty="0">
                  <a:latin typeface="Times New Roman" pitchFamily="18" charset="0"/>
                </a:rPr>
                <a:t>))</a:t>
              </a:r>
            </a:p>
            <a:p>
              <a:pPr>
                <a:lnSpc>
                  <a:spcPct val="120000"/>
                </a:lnSpc>
              </a:pPr>
              <a:r>
                <a:rPr lang="en-US" sz="2400" dirty="0">
                  <a:latin typeface="Times New Roman" pitchFamily="18" charset="0"/>
                </a:rPr>
                <a:t>(1)	(+ 4 6), (- 5 3), (+ 3 5), </a:t>
              </a:r>
            </a:p>
            <a:p>
              <a:r>
                <a:rPr lang="en-US" sz="2400" dirty="0">
                  <a:latin typeface="Times New Roman" pitchFamily="18" charset="0"/>
                </a:rPr>
                <a:t>	(* 10  2), </a:t>
              </a:r>
              <a:r>
                <a:rPr lang="en-US" sz="2400" dirty="0" smtClean="0">
                  <a:latin typeface="Times New Roman" pitchFamily="18" charset="0"/>
                </a:rPr>
                <a:t>(+ 8 </a:t>
              </a:r>
              <a:r>
                <a:rPr lang="en-US" sz="2400" dirty="0">
                  <a:latin typeface="Times New Roman" pitchFamily="18" charset="0"/>
                </a:rPr>
                <a:t>20)</a:t>
              </a:r>
            </a:p>
            <a:p>
              <a:r>
                <a:rPr lang="en-US" sz="2400" dirty="0">
                  <a:latin typeface="Times New Roman" pitchFamily="18" charset="0"/>
                </a:rPr>
                <a:t>(2) (+ 3 5), (+ 4 6), (- 5 3), </a:t>
              </a:r>
            </a:p>
            <a:p>
              <a:r>
                <a:rPr lang="en-US" sz="2400" dirty="0">
                  <a:latin typeface="Times New Roman" pitchFamily="18" charset="0"/>
                </a:rPr>
                <a:t>	 (* 10  2), </a:t>
              </a:r>
              <a:r>
                <a:rPr lang="en-US" sz="2400" dirty="0" smtClean="0">
                  <a:latin typeface="Times New Roman" pitchFamily="18" charset="0"/>
                </a:rPr>
                <a:t>(+ 8 20</a:t>
              </a:r>
              <a:r>
                <a:rPr lang="en-US" sz="2400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24583" name="Line 9"/>
            <p:cNvSpPr>
              <a:spLocks noChangeShapeType="1"/>
            </p:cNvSpPr>
            <p:nvPr/>
          </p:nvSpPr>
          <p:spPr bwMode="auto">
            <a:xfrm>
              <a:off x="2865" y="2688"/>
              <a:ext cx="0" cy="1396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" name="Straight Connector 4"/>
          <p:cNvCxnSpPr/>
          <p:nvPr/>
        </p:nvCxnSpPr>
        <p:spPr bwMode="auto">
          <a:xfrm>
            <a:off x="609600" y="4819015"/>
            <a:ext cx="37417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586581" y="5615305"/>
            <a:ext cx="374173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4800600" y="4841875"/>
            <a:ext cx="355838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4800600" y="5206952"/>
            <a:ext cx="3535362" cy="15923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ounded Rectangular Callout 2"/>
          <p:cNvSpPr/>
          <p:nvPr/>
        </p:nvSpPr>
        <p:spPr bwMode="auto">
          <a:xfrm>
            <a:off x="7215981" y="4167933"/>
            <a:ext cx="1424782" cy="1081508"/>
          </a:xfrm>
          <a:prstGeom prst="wedgeRoundRectCallout">
            <a:avLst>
              <a:gd name="adj1" fmla="val -39411"/>
              <a:gd name="adj2" fmla="val 12479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Assuming computing a, b, and c takes one hour each</a:t>
            </a:r>
          </a:p>
        </p:txBody>
      </p:sp>
    </p:spTree>
    <p:extLst>
      <p:ext uri="{BB962C8B-B14F-4D97-AF65-F5344CB8AC3E}">
        <p14:creationId xmlns:p14="http://schemas.microsoft.com/office/powerpoint/2010/main" val="9209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5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5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5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5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2" grpId="0" uiExpand="1" build="p" autoUpdateAnimBg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6"/>
          <p:cNvSpPr txBox="1">
            <a:spLocks noChangeArrowheads="1"/>
          </p:cNvSpPr>
          <p:nvPr/>
        </p:nvSpPr>
        <p:spPr bwMode="auto">
          <a:xfrm>
            <a:off x="609600" y="914400"/>
            <a:ext cx="73914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0" algn="l"/>
                <a:tab pos="1655763" algn="l"/>
                <a:tab pos="2060575" algn="l"/>
                <a:tab pos="4918075" algn="l"/>
              </a:tabLs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just"/>
            <a:r>
              <a:rPr lang="en-US" sz="2400" dirty="0">
                <a:latin typeface="Times" charset="0"/>
                <a:cs typeface="Times New Roman" pitchFamily="18" charset="0"/>
              </a:rPr>
              <a:t>(1) Define the </a:t>
            </a:r>
            <a:r>
              <a:rPr lang="en-US" sz="2400" i="1" dirty="0" smtClean="0">
                <a:latin typeface="Times" charset="0"/>
                <a:cs typeface="Times New Roman" pitchFamily="18" charset="0"/>
              </a:rPr>
              <a:t>absolute</a:t>
            </a:r>
            <a:r>
              <a:rPr lang="en-US" sz="2400" dirty="0" smtClean="0">
                <a:latin typeface="Times" charset="0"/>
                <a:cs typeface="Times New Roman" pitchFamily="18" charset="0"/>
              </a:rPr>
              <a:t>(</a:t>
            </a:r>
            <a:r>
              <a:rPr lang="en-US" sz="2400" i="1" dirty="0" smtClean="0">
                <a:latin typeface="Times" charset="0"/>
                <a:cs typeface="Times New Roman" pitchFamily="18" charset="0"/>
              </a:rPr>
              <a:t>x</a:t>
            </a:r>
            <a:r>
              <a:rPr lang="en-US" sz="2400" dirty="0">
                <a:latin typeface="Times" charset="0"/>
                <a:cs typeface="Times New Roman" pitchFamily="18" charset="0"/>
              </a:rPr>
              <a:t>)</a:t>
            </a:r>
            <a:r>
              <a:rPr lang="en-US" sz="2400" i="1" dirty="0">
                <a:latin typeface="Times" charset="0"/>
                <a:cs typeface="Times New Roman" pitchFamily="18" charset="0"/>
              </a:rPr>
              <a:t> </a:t>
            </a:r>
            <a:r>
              <a:rPr lang="en-US" sz="2400" dirty="0">
                <a:latin typeface="Times" charset="0"/>
                <a:cs typeface="Times New Roman" pitchFamily="18" charset="0"/>
              </a:rPr>
              <a:t>procedure.</a:t>
            </a:r>
          </a:p>
          <a:p>
            <a:pPr algn="just"/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b="1" i="1" dirty="0">
                <a:latin typeface="Arial" pitchFamily="34" charset="0"/>
                <a:cs typeface="Times New Roman" pitchFamily="18" charset="0"/>
              </a:rPr>
              <a:t>define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	absolute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b="1" i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lambda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(x)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	(if	(negative? x)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		(-  x)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		x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	)</a:t>
            </a:r>
          </a:p>
          <a:p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	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endParaRPr lang="en-US" sz="2400" dirty="0">
              <a:latin typeface="Arial" pitchFamily="34" charset="0"/>
              <a:cs typeface="Times New Roman" pitchFamily="18" charset="0"/>
            </a:endParaRPr>
          </a:p>
          <a:p>
            <a:r>
              <a:rPr lang="en-US" sz="2400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absolute -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5) 	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(absolute 8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 	(</a:t>
            </a:r>
            <a:r>
              <a:rPr lang="en-US" sz="2400" dirty="0" smtClean="0">
                <a:latin typeface="Arial" pitchFamily="34" charset="0"/>
                <a:cs typeface="Times New Roman" pitchFamily="18" charset="0"/>
              </a:rPr>
              <a:t>absolute 0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)</a:t>
            </a:r>
          </a:p>
          <a:p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5			 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8	</a:t>
            </a:r>
            <a:r>
              <a:rPr lang="en-US" sz="2400" dirty="0">
                <a:latin typeface="Arial" pitchFamily="34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Arial" pitchFamily="34" charset="0"/>
                <a:cs typeface="Times New Roman" pitchFamily="18" charset="0"/>
              </a:rPr>
              <a:t> 0</a:t>
            </a:r>
          </a:p>
        </p:txBody>
      </p:sp>
      <p:sp>
        <p:nvSpPr>
          <p:cNvPr id="25603" name="Rectangle 7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Define a Procedure (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absolute value)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5029200" y="1752600"/>
            <a:ext cx="3505200" cy="2584450"/>
          </a:xfrm>
          <a:prstGeom prst="rect">
            <a:avLst/>
          </a:prstGeom>
          <a:solidFill>
            <a:schemeClr val="bg1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143000">
              <a:lnSpc>
                <a:spcPct val="8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(</a:t>
            </a:r>
            <a:r>
              <a:rPr lang="en-US" sz="2400" b="1" i="1" dirty="0">
                <a:latin typeface="Arial" pitchFamily="34" charset="0"/>
              </a:rPr>
              <a:t>define</a:t>
            </a:r>
            <a:r>
              <a:rPr lang="en-US" sz="2400" dirty="0">
                <a:latin typeface="Arial" pitchFamily="34" charset="0"/>
              </a:rPr>
              <a:t>	(</a:t>
            </a:r>
            <a:r>
              <a:rPr lang="en-US" sz="2400" dirty="0" smtClean="0">
                <a:latin typeface="Arial" pitchFamily="34" charset="0"/>
              </a:rPr>
              <a:t>absolute x</a:t>
            </a:r>
            <a:r>
              <a:rPr lang="en-US" sz="2400" dirty="0">
                <a:latin typeface="Arial" pitchFamily="34" charset="0"/>
              </a:rPr>
              <a:t>)</a:t>
            </a:r>
          </a:p>
          <a:p>
            <a:pPr defTabSz="1143000">
              <a:lnSpc>
                <a:spcPct val="7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	(if	(negative? x)</a:t>
            </a:r>
          </a:p>
          <a:p>
            <a:pPr defTabSz="1143000">
              <a:lnSpc>
                <a:spcPct val="7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		(-  x)</a:t>
            </a:r>
          </a:p>
          <a:p>
            <a:pPr defTabSz="1143000">
              <a:lnSpc>
                <a:spcPct val="7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		x</a:t>
            </a:r>
          </a:p>
          <a:p>
            <a:pPr defTabSz="1143000">
              <a:lnSpc>
                <a:spcPct val="7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	)</a:t>
            </a:r>
          </a:p>
          <a:p>
            <a:pPr defTabSz="1143000">
              <a:lnSpc>
                <a:spcPct val="70000"/>
              </a:lnSpc>
              <a:spcBef>
                <a:spcPct val="50000"/>
              </a:spcBef>
              <a:tabLst>
                <a:tab pos="1084263" algn="l"/>
                <a:tab pos="1489075" algn="l"/>
              </a:tabLst>
            </a:pPr>
            <a:r>
              <a:rPr lang="en-US" sz="2400" dirty="0">
                <a:latin typeface="Arial" pitchFamily="34" charset="0"/>
              </a:rPr>
              <a:t>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729581" y="2022475"/>
            <a:ext cx="2819400" cy="2314575"/>
          </a:xfrm>
          <a:prstGeom prst="rect">
            <a:avLst/>
          </a:prstGeom>
          <a:noFill/>
          <a:ln w="9525" cap="flat" cmpd="sng" algn="ctr">
            <a:solidFill>
              <a:srgbClr val="0000FF"/>
            </a:solidFill>
            <a:prstDash val="lg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796381" y="4565650"/>
            <a:ext cx="2362200" cy="609600"/>
          </a:xfrm>
          <a:prstGeom prst="wedgeRoundRectCallout">
            <a:avLst>
              <a:gd name="adj1" fmla="val -43419"/>
              <a:gd name="adj2" fmla="val -11873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Unnamed procedure or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Anonymous procedure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684440" y="914400"/>
            <a:ext cx="2194719" cy="381000"/>
          </a:xfrm>
          <a:prstGeom prst="wedgeRoundRectCallout">
            <a:avLst>
              <a:gd name="adj1" fmla="val -47203"/>
              <a:gd name="adj2" fmla="val 17664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Shorthand definition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6" grpId="0" animBg="1" autoUpdateAnimBg="0"/>
      <p:bldP spid="2" grpId="0" animBg="1"/>
      <p:bldP spid="2" grpId="1" animBg="1"/>
      <p:bldP spid="3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1116"/>
          <p:cNvSpPr>
            <a:spLocks noChangeArrowheads="1"/>
          </p:cNvSpPr>
          <p:nvPr/>
        </p:nvSpPr>
        <p:spPr bwMode="auto">
          <a:xfrm>
            <a:off x="609600" y="152400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Define a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Recursive Procedure in C++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Text Box 1130"/>
          <p:cNvSpPr txBox="1">
            <a:spLocks noChangeArrowheads="1"/>
          </p:cNvSpPr>
          <p:nvPr/>
        </p:nvSpPr>
        <p:spPr bwMode="auto">
          <a:xfrm>
            <a:off x="666750" y="1060450"/>
            <a:ext cx="197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Arial" pitchFamily="34" charset="0"/>
              </a:rPr>
              <a:t>factorial(n) = </a:t>
            </a:r>
          </a:p>
        </p:txBody>
      </p:sp>
      <p:grpSp>
        <p:nvGrpSpPr>
          <p:cNvPr id="26630" name="Group 1135"/>
          <p:cNvGrpSpPr>
            <a:grpSpLocks/>
          </p:cNvGrpSpPr>
          <p:nvPr/>
        </p:nvGrpSpPr>
        <p:grpSpPr bwMode="auto">
          <a:xfrm>
            <a:off x="2644775" y="890588"/>
            <a:ext cx="152400" cy="914400"/>
            <a:chOff x="1687" y="561"/>
            <a:chExt cx="96" cy="576"/>
          </a:xfrm>
        </p:grpSpPr>
        <p:sp>
          <p:nvSpPr>
            <p:cNvPr id="26633" name="Freeform 1131"/>
            <p:cNvSpPr>
              <a:spLocks/>
            </p:cNvSpPr>
            <p:nvPr/>
          </p:nvSpPr>
          <p:spPr bwMode="auto">
            <a:xfrm>
              <a:off x="1687" y="561"/>
              <a:ext cx="96" cy="288"/>
            </a:xfrm>
            <a:custGeom>
              <a:avLst/>
              <a:gdLst>
                <a:gd name="T0" fmla="*/ 96 w 96"/>
                <a:gd name="T1" fmla="*/ 0 h 288"/>
                <a:gd name="T2" fmla="*/ 48 w 96"/>
                <a:gd name="T3" fmla="*/ 48 h 288"/>
                <a:gd name="T4" fmla="*/ 48 w 96"/>
                <a:gd name="T5" fmla="*/ 240 h 288"/>
                <a:gd name="T6" fmla="*/ 0 w 9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288"/>
                <a:gd name="T14" fmla="*/ 96 w 9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288">
                  <a:moveTo>
                    <a:pt x="96" y="0"/>
                  </a:moveTo>
                  <a:lnTo>
                    <a:pt x="48" y="48"/>
                  </a:lnTo>
                  <a:lnTo>
                    <a:pt x="48" y="240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1132"/>
            <p:cNvSpPr>
              <a:spLocks/>
            </p:cNvSpPr>
            <p:nvPr/>
          </p:nvSpPr>
          <p:spPr bwMode="auto">
            <a:xfrm flipV="1">
              <a:off x="1687" y="849"/>
              <a:ext cx="96" cy="288"/>
            </a:xfrm>
            <a:custGeom>
              <a:avLst/>
              <a:gdLst>
                <a:gd name="T0" fmla="*/ 96 w 96"/>
                <a:gd name="T1" fmla="*/ 0 h 288"/>
                <a:gd name="T2" fmla="*/ 48 w 96"/>
                <a:gd name="T3" fmla="*/ 48 h 288"/>
                <a:gd name="T4" fmla="*/ 48 w 96"/>
                <a:gd name="T5" fmla="*/ 240 h 288"/>
                <a:gd name="T6" fmla="*/ 0 w 9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288"/>
                <a:gd name="T14" fmla="*/ 96 w 9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288">
                  <a:moveTo>
                    <a:pt x="96" y="0"/>
                  </a:moveTo>
                  <a:lnTo>
                    <a:pt x="48" y="48"/>
                  </a:lnTo>
                  <a:lnTo>
                    <a:pt x="48" y="240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1" name="Text Box 1133"/>
          <p:cNvSpPr txBox="1">
            <a:spLocks noChangeArrowheads="1"/>
          </p:cNvSpPr>
          <p:nvPr/>
        </p:nvSpPr>
        <p:spPr bwMode="auto">
          <a:xfrm>
            <a:off x="2830513" y="727075"/>
            <a:ext cx="3849687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</a:rPr>
              <a:t>1			if n = 0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</a:rPr>
              <a:t>n * factorial(n - 1)	if n &gt;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" y="2251075"/>
            <a:ext cx="5592097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2"/>
          <p:cNvSpPr/>
          <p:nvPr/>
        </p:nvSpPr>
        <p:spPr bwMode="auto">
          <a:xfrm>
            <a:off x="2828348" y="2503404"/>
            <a:ext cx="1720633" cy="304800"/>
          </a:xfrm>
          <a:prstGeom prst="wedgeRoundRectCallout">
            <a:avLst>
              <a:gd name="adj1" fmla="val -67135"/>
              <a:gd name="adj2" fmla="val 7828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problem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3364505" y="2949491"/>
            <a:ext cx="1717876" cy="762000"/>
          </a:xfrm>
          <a:prstGeom prst="wedgeRoundRectCallout">
            <a:avLst>
              <a:gd name="adj1" fmla="val -70497"/>
              <a:gd name="adj2" fmla="val 1386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Stopping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condition and return value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3107531" y="4157578"/>
            <a:ext cx="1974850" cy="304800"/>
          </a:xfrm>
          <a:prstGeom prst="wedgeRoundRectCallout">
            <a:avLst>
              <a:gd name="adj1" fmla="val -43740"/>
              <a:gd name="adj2" fmla="val -85922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Size-n-1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problem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" name="Left Brace 3"/>
          <p:cNvSpPr/>
          <p:nvPr/>
        </p:nvSpPr>
        <p:spPr bwMode="auto">
          <a:xfrm rot="16200000">
            <a:off x="2339592" y="3623085"/>
            <a:ext cx="178433" cy="1039945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05643" y="4255929"/>
            <a:ext cx="646331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986" y="2251075"/>
            <a:ext cx="3482182" cy="3155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eft Arrow 1"/>
          <p:cNvSpPr/>
          <p:nvPr/>
        </p:nvSpPr>
        <p:spPr bwMode="auto">
          <a:xfrm>
            <a:off x="7881811" y="3317875"/>
            <a:ext cx="7620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Left Arrow 13"/>
          <p:cNvSpPr/>
          <p:nvPr/>
        </p:nvSpPr>
        <p:spPr bwMode="auto">
          <a:xfrm>
            <a:off x="7881811" y="4197350"/>
            <a:ext cx="7620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" name="Left Arrow 14"/>
          <p:cNvSpPr/>
          <p:nvPr/>
        </p:nvSpPr>
        <p:spPr bwMode="auto">
          <a:xfrm>
            <a:off x="7901781" y="4689475"/>
            <a:ext cx="762000" cy="304800"/>
          </a:xfrm>
          <a:prstGeom prst="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7381" y="3396658"/>
            <a:ext cx="4851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(define factorial (lambda (x)</a:t>
            </a:r>
          </a:p>
          <a:p>
            <a:r>
              <a:rPr lang="en-US" sz="1800" b="1" dirty="0"/>
              <a:t>  (if (= x 0)</a:t>
            </a:r>
          </a:p>
          <a:p>
            <a:r>
              <a:rPr lang="en-US" sz="1800" b="1" dirty="0"/>
              <a:t>      1</a:t>
            </a:r>
          </a:p>
          <a:p>
            <a:r>
              <a:rPr lang="en-US" sz="1800" b="1" dirty="0"/>
              <a:t>      (* x (factorial (- x 1)))</a:t>
            </a:r>
          </a:p>
          <a:p>
            <a:r>
              <a:rPr lang="en-US" sz="1800" b="1" dirty="0"/>
              <a:t>  )</a:t>
            </a:r>
          </a:p>
          <a:p>
            <a:r>
              <a:rPr lang="en-US" sz="1800" b="1" dirty="0"/>
              <a:t>))</a:t>
            </a:r>
          </a:p>
          <a:p>
            <a:r>
              <a:rPr lang="en-US" sz="1800" b="1" dirty="0"/>
              <a:t>(factorial 49)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7" y="1886722"/>
            <a:ext cx="8505825" cy="4572000"/>
          </a:xfrm>
          <a:prstGeom prst="rect">
            <a:avLst/>
          </a:prstGeom>
        </p:spPr>
      </p:pic>
      <p:sp>
        <p:nvSpPr>
          <p:cNvPr id="26627" name="Rectangle 1116"/>
          <p:cNvSpPr>
            <a:spLocks noChangeArrowheads="1"/>
          </p:cNvSpPr>
          <p:nvPr/>
        </p:nvSpPr>
        <p:spPr bwMode="auto">
          <a:xfrm>
            <a:off x="6096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Define a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 Scheme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9" name="Text Box 1130"/>
          <p:cNvSpPr txBox="1">
            <a:spLocks noChangeArrowheads="1"/>
          </p:cNvSpPr>
          <p:nvPr/>
        </p:nvSpPr>
        <p:spPr bwMode="auto">
          <a:xfrm>
            <a:off x="666750" y="949325"/>
            <a:ext cx="197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en-US" sz="2400" dirty="0">
                <a:latin typeface="Arial" pitchFamily="34" charset="0"/>
              </a:rPr>
              <a:t>factorial(n) = </a:t>
            </a:r>
          </a:p>
        </p:txBody>
      </p:sp>
      <p:grpSp>
        <p:nvGrpSpPr>
          <p:cNvPr id="26630" name="Group 1135"/>
          <p:cNvGrpSpPr>
            <a:grpSpLocks/>
          </p:cNvGrpSpPr>
          <p:nvPr/>
        </p:nvGrpSpPr>
        <p:grpSpPr bwMode="auto">
          <a:xfrm>
            <a:off x="2644775" y="779463"/>
            <a:ext cx="152400" cy="914400"/>
            <a:chOff x="1687" y="561"/>
            <a:chExt cx="96" cy="576"/>
          </a:xfrm>
        </p:grpSpPr>
        <p:sp>
          <p:nvSpPr>
            <p:cNvPr id="26633" name="Freeform 1131"/>
            <p:cNvSpPr>
              <a:spLocks/>
            </p:cNvSpPr>
            <p:nvPr/>
          </p:nvSpPr>
          <p:spPr bwMode="auto">
            <a:xfrm>
              <a:off x="1687" y="561"/>
              <a:ext cx="96" cy="288"/>
            </a:xfrm>
            <a:custGeom>
              <a:avLst/>
              <a:gdLst>
                <a:gd name="T0" fmla="*/ 96 w 96"/>
                <a:gd name="T1" fmla="*/ 0 h 288"/>
                <a:gd name="T2" fmla="*/ 48 w 96"/>
                <a:gd name="T3" fmla="*/ 48 h 288"/>
                <a:gd name="T4" fmla="*/ 48 w 96"/>
                <a:gd name="T5" fmla="*/ 240 h 288"/>
                <a:gd name="T6" fmla="*/ 0 w 9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288"/>
                <a:gd name="T14" fmla="*/ 96 w 9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288">
                  <a:moveTo>
                    <a:pt x="96" y="0"/>
                  </a:moveTo>
                  <a:lnTo>
                    <a:pt x="48" y="48"/>
                  </a:lnTo>
                  <a:lnTo>
                    <a:pt x="48" y="240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34" name="Freeform 1132"/>
            <p:cNvSpPr>
              <a:spLocks/>
            </p:cNvSpPr>
            <p:nvPr/>
          </p:nvSpPr>
          <p:spPr bwMode="auto">
            <a:xfrm flipV="1">
              <a:off x="1687" y="849"/>
              <a:ext cx="96" cy="288"/>
            </a:xfrm>
            <a:custGeom>
              <a:avLst/>
              <a:gdLst>
                <a:gd name="T0" fmla="*/ 96 w 96"/>
                <a:gd name="T1" fmla="*/ 0 h 288"/>
                <a:gd name="T2" fmla="*/ 48 w 96"/>
                <a:gd name="T3" fmla="*/ 48 h 288"/>
                <a:gd name="T4" fmla="*/ 48 w 96"/>
                <a:gd name="T5" fmla="*/ 240 h 288"/>
                <a:gd name="T6" fmla="*/ 0 w 9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288"/>
                <a:gd name="T14" fmla="*/ 96 w 9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288">
                  <a:moveTo>
                    <a:pt x="96" y="0"/>
                  </a:moveTo>
                  <a:lnTo>
                    <a:pt x="48" y="48"/>
                  </a:lnTo>
                  <a:lnTo>
                    <a:pt x="48" y="240"/>
                  </a:lnTo>
                  <a:lnTo>
                    <a:pt x="0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631" name="Text Box 1133"/>
          <p:cNvSpPr txBox="1">
            <a:spLocks noChangeArrowheads="1"/>
          </p:cNvSpPr>
          <p:nvPr/>
        </p:nvSpPr>
        <p:spPr bwMode="auto">
          <a:xfrm>
            <a:off x="2830513" y="615950"/>
            <a:ext cx="3849687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000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</a:rPr>
              <a:t>1			if n = 0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rial" pitchFamily="34" charset="0"/>
              </a:rPr>
              <a:t>n * factorial(n - 1)	if n &gt; 0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3313874" y="2735903"/>
            <a:ext cx="1720633" cy="304800"/>
          </a:xfrm>
          <a:prstGeom prst="wedgeRoundRectCallout">
            <a:avLst>
              <a:gd name="adj1" fmla="val -56533"/>
              <a:gd name="adj2" fmla="val 11362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Size-n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problem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234781" y="2837681"/>
            <a:ext cx="1717876" cy="762000"/>
          </a:xfrm>
          <a:prstGeom prst="wedgeRoundRectCallout">
            <a:avLst>
              <a:gd name="adj1" fmla="val -161025"/>
              <a:gd name="adj2" fmla="val 53266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Stopping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condition and return value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30113" y="4412320"/>
            <a:ext cx="646331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sp>
        <p:nvSpPr>
          <p:cNvPr id="14" name="Left Brace 13"/>
          <p:cNvSpPr/>
          <p:nvPr/>
        </p:nvSpPr>
        <p:spPr bwMode="auto">
          <a:xfrm rot="16200000">
            <a:off x="3695875" y="2875581"/>
            <a:ext cx="114809" cy="2828197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329176" y="4506141"/>
            <a:ext cx="1974850" cy="304800"/>
          </a:xfrm>
          <a:prstGeom prst="wedgeRoundRectCallout">
            <a:avLst>
              <a:gd name="adj1" fmla="val -56528"/>
              <a:gd name="adj2" fmla="val -14020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Size-n-1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rPr>
              <a:t> problem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6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8" y="959551"/>
            <a:ext cx="6657975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48" y="2289"/>
            <a:ext cx="663892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ounded Rectangular Callout 1"/>
          <p:cNvSpPr/>
          <p:nvPr/>
        </p:nvSpPr>
        <p:spPr bwMode="auto">
          <a:xfrm>
            <a:off x="5911931" y="2626426"/>
            <a:ext cx="2643983" cy="2209800"/>
          </a:xfrm>
          <a:prstGeom prst="wedgeRoundRectCallout">
            <a:avLst>
              <a:gd name="adj1" fmla="val -63690"/>
              <a:gd name="adj2" fmla="val 83242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No overflow in Scheme, because math number does not overflow!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smtClean="0"/>
              <a:t>A l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ist </a:t>
            </a:r>
            <a:r>
              <a:rPr lang="en-US" sz="1800" dirty="0" smtClean="0"/>
              <a:t>is used to represent a number.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6306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33609E-7 -1.83064E-6 L 0.00404 -0.10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" y="-53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4775" y="1715434"/>
            <a:ext cx="510143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(define factorial (lambda (x)</a:t>
            </a:r>
          </a:p>
          <a:p>
            <a:r>
              <a:rPr lang="en-US" sz="1800" b="1" dirty="0"/>
              <a:t>  (if (= x 0)</a:t>
            </a:r>
          </a:p>
          <a:p>
            <a:r>
              <a:rPr lang="en-US" sz="1800" b="1" dirty="0"/>
              <a:t>      1</a:t>
            </a:r>
          </a:p>
          <a:p>
            <a:r>
              <a:rPr lang="en-US" sz="1800" b="1" dirty="0"/>
              <a:t>      (</a:t>
            </a:r>
            <a:r>
              <a:rPr lang="en-US" sz="1800" b="1" dirty="0">
                <a:solidFill>
                  <a:srgbClr val="C00000"/>
                </a:solidFill>
              </a:rPr>
              <a:t>*</a:t>
            </a:r>
            <a:r>
              <a:rPr lang="en-US" sz="1800" b="1" dirty="0"/>
              <a:t> x (factorial (- x 1)))</a:t>
            </a:r>
          </a:p>
          <a:p>
            <a:r>
              <a:rPr lang="en-US" sz="1800" b="1" dirty="0" smtClean="0"/>
              <a:t>)))</a:t>
            </a:r>
            <a:endParaRPr lang="en-US" sz="1800" b="1" dirty="0"/>
          </a:p>
          <a:p>
            <a:r>
              <a:rPr lang="en-US" sz="1800" b="1" dirty="0"/>
              <a:t>(factorial 7</a:t>
            </a:r>
            <a:r>
              <a:rPr lang="en-US" sz="1800" b="1" dirty="0" smtClean="0"/>
              <a:t>) </a:t>
            </a:r>
            <a:r>
              <a:rPr lang="en-US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5040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26627" name="Rectangle 1116"/>
          <p:cNvSpPr>
            <a:spLocks noChangeArrowheads="1"/>
          </p:cNvSpPr>
          <p:nvPr/>
        </p:nvSpPr>
        <p:spPr bwMode="auto">
          <a:xfrm>
            <a:off x="609600" y="41275"/>
            <a:ext cx="7366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Procedure </a:t>
            </a:r>
            <a:r>
              <a:rPr lang="en-US" sz="3200" b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Calling Another Procedure</a:t>
            </a:r>
            <a:endParaRPr lang="en-US" sz="32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96382" y="650875"/>
            <a:ext cx="5992436" cy="904863"/>
            <a:chOff x="666750" y="789000"/>
            <a:chExt cx="5992436" cy="904863"/>
          </a:xfrm>
        </p:grpSpPr>
        <p:sp>
          <p:nvSpPr>
            <p:cNvPr id="26629" name="Text Box 1130"/>
            <p:cNvSpPr txBox="1">
              <a:spLocks noChangeArrowheads="1"/>
            </p:cNvSpPr>
            <p:nvPr/>
          </p:nvSpPr>
          <p:spPr bwMode="auto">
            <a:xfrm>
              <a:off x="666750" y="949325"/>
              <a:ext cx="1971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r>
                <a:rPr lang="en-US" sz="2400" dirty="0">
                  <a:latin typeface="Arial" pitchFamily="34" charset="0"/>
                </a:rPr>
                <a:t>factorial(n) = </a:t>
              </a:r>
            </a:p>
          </p:txBody>
        </p:sp>
        <p:grpSp>
          <p:nvGrpSpPr>
            <p:cNvPr id="26630" name="Group 1135"/>
            <p:cNvGrpSpPr>
              <a:grpSpLocks/>
            </p:cNvGrpSpPr>
            <p:nvPr/>
          </p:nvGrpSpPr>
          <p:grpSpPr bwMode="auto">
            <a:xfrm>
              <a:off x="2567781" y="879475"/>
              <a:ext cx="158750" cy="661988"/>
              <a:chOff x="1687" y="561"/>
              <a:chExt cx="96" cy="576"/>
            </a:xfrm>
          </p:grpSpPr>
          <p:sp>
            <p:nvSpPr>
              <p:cNvPr id="26633" name="Freeform 1131"/>
              <p:cNvSpPr>
                <a:spLocks/>
              </p:cNvSpPr>
              <p:nvPr/>
            </p:nvSpPr>
            <p:spPr bwMode="auto">
              <a:xfrm>
                <a:off x="1687" y="561"/>
                <a:ext cx="96" cy="288"/>
              </a:xfrm>
              <a:custGeom>
                <a:avLst/>
                <a:gdLst>
                  <a:gd name="T0" fmla="*/ 96 w 96"/>
                  <a:gd name="T1" fmla="*/ 0 h 288"/>
                  <a:gd name="T2" fmla="*/ 48 w 96"/>
                  <a:gd name="T3" fmla="*/ 48 h 288"/>
                  <a:gd name="T4" fmla="*/ 48 w 96"/>
                  <a:gd name="T5" fmla="*/ 240 h 288"/>
                  <a:gd name="T6" fmla="*/ 0 w 96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88"/>
                  <a:gd name="T14" fmla="*/ 96 w 96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88">
                    <a:moveTo>
                      <a:pt x="96" y="0"/>
                    </a:moveTo>
                    <a:lnTo>
                      <a:pt x="48" y="48"/>
                    </a:lnTo>
                    <a:lnTo>
                      <a:pt x="48" y="240"/>
                    </a:lnTo>
                    <a:lnTo>
                      <a:pt x="0" y="28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34" name="Freeform 1132"/>
              <p:cNvSpPr>
                <a:spLocks/>
              </p:cNvSpPr>
              <p:nvPr/>
            </p:nvSpPr>
            <p:spPr bwMode="auto">
              <a:xfrm flipV="1">
                <a:off x="1687" y="849"/>
                <a:ext cx="96" cy="288"/>
              </a:xfrm>
              <a:custGeom>
                <a:avLst/>
                <a:gdLst>
                  <a:gd name="T0" fmla="*/ 96 w 96"/>
                  <a:gd name="T1" fmla="*/ 0 h 288"/>
                  <a:gd name="T2" fmla="*/ 48 w 96"/>
                  <a:gd name="T3" fmla="*/ 48 h 288"/>
                  <a:gd name="T4" fmla="*/ 48 w 96"/>
                  <a:gd name="T5" fmla="*/ 240 h 288"/>
                  <a:gd name="T6" fmla="*/ 0 w 96"/>
                  <a:gd name="T7" fmla="*/ 288 h 2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288"/>
                  <a:gd name="T14" fmla="*/ 96 w 96"/>
                  <a:gd name="T15" fmla="*/ 288 h 2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288">
                    <a:moveTo>
                      <a:pt x="96" y="0"/>
                    </a:moveTo>
                    <a:lnTo>
                      <a:pt x="48" y="48"/>
                    </a:lnTo>
                    <a:lnTo>
                      <a:pt x="48" y="240"/>
                    </a:lnTo>
                    <a:lnTo>
                      <a:pt x="0" y="28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631" name="Text Box 1133"/>
            <p:cNvSpPr txBox="1">
              <a:spLocks noChangeArrowheads="1"/>
            </p:cNvSpPr>
            <p:nvPr/>
          </p:nvSpPr>
          <p:spPr bwMode="auto">
            <a:xfrm>
              <a:off x="2773186" y="789000"/>
              <a:ext cx="3886000" cy="904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000">
                  <a:solidFill>
                    <a:schemeClr val="tx1"/>
                  </a:solidFill>
                  <a:latin typeface="Courier New" pitchFamily="49" charset="0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Courier New" pitchFamily="49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Courier New" pitchFamily="49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2400" dirty="0">
                  <a:latin typeface="Arial" pitchFamily="34" charset="0"/>
                </a:rPr>
                <a:t>1			if n = </a:t>
              </a:r>
              <a:r>
                <a:rPr lang="en-US" sz="2400" dirty="0" smtClean="0">
                  <a:latin typeface="Arial" pitchFamily="34" charset="0"/>
                </a:rPr>
                <a:t>0</a:t>
              </a:r>
              <a:endParaRPr lang="en-US" sz="2400" dirty="0">
                <a:latin typeface="Arial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en-US" sz="2400" dirty="0">
                  <a:latin typeface="Arial" pitchFamily="34" charset="0"/>
                </a:rPr>
                <a:t>n * factorial(n - 1)	if n &gt; 0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674775" y="3781856"/>
            <a:ext cx="684600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/>
              <a:t>(define </a:t>
            </a:r>
            <a:r>
              <a:rPr lang="en-US" sz="1800" b="1" dirty="0">
                <a:solidFill>
                  <a:srgbClr val="C00000"/>
                </a:solidFill>
              </a:rPr>
              <a:t>multiply</a:t>
            </a:r>
            <a:r>
              <a:rPr lang="en-US" sz="1800" b="1" dirty="0"/>
              <a:t> (lambda (x y)</a:t>
            </a:r>
          </a:p>
          <a:p>
            <a:r>
              <a:rPr lang="en-US" sz="1800" b="1" dirty="0"/>
              <a:t>   </a:t>
            </a:r>
            <a:r>
              <a:rPr lang="en-US" sz="1800" b="1" dirty="0" smtClean="0"/>
              <a:t>(* </a:t>
            </a:r>
            <a:r>
              <a:rPr lang="en-US" sz="1800" b="1" dirty="0"/>
              <a:t>x y)</a:t>
            </a:r>
          </a:p>
          <a:p>
            <a:r>
              <a:rPr lang="en-US" sz="1800" b="1" dirty="0" smtClean="0"/>
              <a:t>))</a:t>
            </a:r>
            <a:endParaRPr lang="en-US" sz="1800" b="1" dirty="0"/>
          </a:p>
          <a:p>
            <a:r>
              <a:rPr lang="en-US" sz="1800" b="1" dirty="0"/>
              <a:t>(define factorial (lambda(n)</a:t>
            </a:r>
          </a:p>
          <a:p>
            <a:r>
              <a:rPr lang="en-US" sz="1800" b="1" dirty="0"/>
              <a:t>   </a:t>
            </a:r>
            <a:r>
              <a:rPr lang="en-US" sz="1800" b="1" dirty="0" smtClean="0"/>
              <a:t>(</a:t>
            </a:r>
            <a:r>
              <a:rPr lang="en-US" sz="1800" b="1" dirty="0"/>
              <a:t>if(= n 0</a:t>
            </a:r>
            <a:r>
              <a:rPr lang="en-US" sz="1800" b="1" dirty="0" smtClean="0"/>
              <a:t>)  1</a:t>
            </a:r>
            <a:endParaRPr lang="en-US" sz="1800" b="1" dirty="0"/>
          </a:p>
          <a:p>
            <a:r>
              <a:rPr lang="en-US" sz="1800" b="1" dirty="0"/>
              <a:t>      </a:t>
            </a:r>
            <a:r>
              <a:rPr lang="en-US" sz="1800" b="1" dirty="0" smtClean="0"/>
              <a:t>         (</a:t>
            </a:r>
            <a:r>
              <a:rPr lang="en-US" sz="1800" b="1" dirty="0">
                <a:solidFill>
                  <a:srgbClr val="C00000"/>
                </a:solidFill>
              </a:rPr>
              <a:t>multiply</a:t>
            </a:r>
            <a:r>
              <a:rPr lang="en-US" sz="1800" b="1" dirty="0"/>
              <a:t> n (factorial (- n 1)))</a:t>
            </a:r>
          </a:p>
          <a:p>
            <a:r>
              <a:rPr lang="en-US" sz="1800" b="1" dirty="0" smtClean="0"/>
              <a:t>)))</a:t>
            </a:r>
            <a:endParaRPr lang="en-US" sz="1800" b="1" dirty="0"/>
          </a:p>
          <a:p>
            <a:r>
              <a:rPr lang="en-US" sz="1800" b="1" dirty="0"/>
              <a:t>(multiply 3 5</a:t>
            </a:r>
            <a:r>
              <a:rPr lang="en-US" sz="1800" b="1" dirty="0" smtClean="0"/>
              <a:t>)  </a:t>
            </a:r>
            <a:r>
              <a:rPr lang="en-US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15</a:t>
            </a:r>
            <a:endParaRPr lang="en-US" sz="1800" b="1" dirty="0">
              <a:solidFill>
                <a:srgbClr val="0000FF"/>
              </a:solidFill>
            </a:endParaRPr>
          </a:p>
          <a:p>
            <a:r>
              <a:rPr lang="en-US" sz="1800" b="1" dirty="0"/>
              <a:t>(factorial </a:t>
            </a:r>
            <a:r>
              <a:rPr lang="en-US" sz="1800" b="1" dirty="0" smtClean="0"/>
              <a:t>7)   </a:t>
            </a:r>
            <a:r>
              <a:rPr lang="en-US" sz="1800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5040</a:t>
            </a:r>
            <a:endParaRPr lang="en-US" sz="1800" b="1" dirty="0">
              <a:solidFill>
                <a:srgbClr val="0000FF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510381" y="1565275"/>
            <a:ext cx="7620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510381" y="3622675"/>
            <a:ext cx="7620000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1805781" y="2860675"/>
            <a:ext cx="762000" cy="92118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2657310" y="4153414"/>
            <a:ext cx="901071" cy="10694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0314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24627</TotalTime>
  <Words>979</Words>
  <Application>Microsoft Office PowerPoint</Application>
  <PresentationFormat>Custom</PresentationFormat>
  <Paragraphs>338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Batang</vt:lpstr>
      <vt:lpstr>StarBats</vt:lpstr>
      <vt:lpstr>ZapfDingbats</vt:lpstr>
      <vt:lpstr>Arial</vt:lpstr>
      <vt:lpstr>Blackadder ITC</vt:lpstr>
      <vt:lpstr>Courier New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ABS (Anti-lock Braking System) and  ASR (Acceleration Slip Regulation – Traction Control)</vt:lpstr>
      <vt:lpstr>PowerPoint Presentation</vt:lpstr>
      <vt:lpstr>PowerPoint Presentation</vt:lpstr>
      <vt:lpstr>PowerPoint Presentation</vt:lpstr>
      <vt:lpstr>Implementing an ABS/ASR in Scheme</vt:lpstr>
      <vt:lpstr>Implementing an ABS/ASR in Scheme (contd.)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2038</cp:revision>
  <dcterms:created xsi:type="dcterms:W3CDTF">2000-01-15T20:24:49Z</dcterms:created>
  <dcterms:modified xsi:type="dcterms:W3CDTF">2018-11-05T18:04:57Z</dcterms:modified>
</cp:coreProperties>
</file>