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516" r:id="rId2"/>
    <p:sldId id="517" r:id="rId3"/>
    <p:sldId id="403" r:id="rId4"/>
    <p:sldId id="518" r:id="rId5"/>
    <p:sldId id="519" r:id="rId6"/>
    <p:sldId id="520" r:id="rId7"/>
    <p:sldId id="379" r:id="rId8"/>
    <p:sldId id="408" r:id="rId9"/>
    <p:sldId id="469" r:id="rId10"/>
    <p:sldId id="514" r:id="rId11"/>
    <p:sldId id="455" r:id="rId12"/>
    <p:sldId id="461" r:id="rId13"/>
    <p:sldId id="460" r:id="rId14"/>
    <p:sldId id="462" r:id="rId15"/>
    <p:sldId id="463" r:id="rId16"/>
    <p:sldId id="521" r:id="rId17"/>
    <p:sldId id="496" r:id="rId18"/>
    <p:sldId id="428" r:id="rId19"/>
    <p:sldId id="377" r:id="rId20"/>
    <p:sldId id="404" r:id="rId21"/>
    <p:sldId id="405" r:id="rId22"/>
    <p:sldId id="409" r:id="rId23"/>
    <p:sldId id="410" r:id="rId24"/>
    <p:sldId id="411" r:id="rId25"/>
    <p:sldId id="418" r:id="rId26"/>
  </p:sldIdLst>
  <p:sldSz cx="8640763" cy="6483350"/>
  <p:notesSz cx="7315200" cy="96012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22">
          <p15:clr>
            <a:srgbClr val="A4A3A4"/>
          </p15:clr>
        </p15:guide>
        <p15:guide id="2" pos="5265">
          <p15:clr>
            <a:srgbClr val="A4A3A4"/>
          </p15:clr>
        </p15:guide>
        <p15:guide id="3" pos="50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520">
          <p15:clr>
            <a:srgbClr val="A4A3A4"/>
          </p15:clr>
        </p15:guide>
        <p15:guide id="2" pos="207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CC3300"/>
    <a:srgbClr val="FDFFDD"/>
    <a:srgbClr val="0033CC"/>
    <a:srgbClr val="33CCFF"/>
    <a:srgbClr val="FFFF00"/>
    <a:srgbClr val="00FF00"/>
    <a:srgbClr val="FFCC00"/>
    <a:srgbClr val="CCFF99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8" autoAdjust="0"/>
    <p:restoredTop sz="94624" autoAdjust="0"/>
  </p:normalViewPr>
  <p:slideViewPr>
    <p:cSldViewPr>
      <p:cViewPr varScale="1">
        <p:scale>
          <a:sx n="107" d="100"/>
          <a:sy n="107" d="100"/>
        </p:scale>
        <p:origin x="816" y="84"/>
      </p:cViewPr>
      <p:guideLst>
        <p:guide orient="horz" pos="3722"/>
        <p:guide pos="5265"/>
        <p:guide pos="5073"/>
      </p:guideLst>
    </p:cSldViewPr>
  </p:slideViewPr>
  <p:outlineViewPr>
    <p:cViewPr varScale="1">
      <p:scale>
        <a:sx n="170" d="200"/>
        <a:sy n="170" d="200"/>
      </p:scale>
      <p:origin x="-780" y="-84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7686"/>
    </p:cViewPr>
  </p:sorterViewPr>
  <p:notesViewPr>
    <p:cSldViewPr>
      <p:cViewPr varScale="1">
        <p:scale>
          <a:sx n="32" d="100"/>
          <a:sy n="32" d="100"/>
        </p:scale>
        <p:origin x="-1506" y="-90"/>
      </p:cViewPr>
      <p:guideLst>
        <p:guide orient="horz" pos="2520"/>
        <p:guide pos="207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8.xml"/><Relationship Id="rId2" Type="http://schemas.openxmlformats.org/officeDocument/2006/relationships/slide" Target="slides/slide7.xml"/><Relationship Id="rId1" Type="http://schemas.openxmlformats.org/officeDocument/2006/relationships/slide" Target="slides/slide1.xml"/><Relationship Id="rId4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747" tIns="42373" rIns="84747" bIns="42373" numCol="1" anchor="t" anchorCtr="0" compatLnSpc="1">
            <a:prstTxWarp prst="textNoShape">
              <a:avLst/>
            </a:prstTxWarp>
          </a:bodyPr>
          <a:lstStyle>
            <a:lvl1pPr defTabSz="847725">
              <a:defRPr sz="11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29088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747" tIns="42373" rIns="84747" bIns="42373" numCol="1" anchor="t" anchorCtr="0" compatLnSpc="1">
            <a:prstTxWarp prst="textNoShape">
              <a:avLst/>
            </a:prstTxWarp>
          </a:bodyPr>
          <a:lstStyle>
            <a:lvl1pPr algn="r" defTabSz="847725">
              <a:defRPr sz="11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38855C05-2DE9-48F9-B056-43B38651DE17}" type="datetime1">
              <a:rPr lang="en-US"/>
              <a:pPr>
                <a:defRPr/>
              </a:pPr>
              <a:t>4/2/2019</a:t>
            </a:fld>
            <a:endParaRPr lang="en-US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955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747" tIns="42373" rIns="84747" bIns="42373" numCol="1" anchor="b" anchorCtr="0" compatLnSpc="1">
            <a:prstTxWarp prst="textNoShape">
              <a:avLst/>
            </a:prstTxWarp>
          </a:bodyPr>
          <a:lstStyle>
            <a:lvl1pPr defTabSz="847725">
              <a:defRPr sz="11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29088" y="9099550"/>
            <a:ext cx="3171825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747" tIns="42373" rIns="84747" bIns="42373" numCol="1" anchor="b" anchorCtr="0" compatLnSpc="1">
            <a:prstTxWarp prst="textNoShape">
              <a:avLst/>
            </a:prstTxWarp>
          </a:bodyPr>
          <a:lstStyle>
            <a:lvl1pPr algn="r" defTabSz="847725">
              <a:defRPr sz="11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668D2DF0-A6FC-49CA-8D27-04458A01F9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33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444625" y="923925"/>
            <a:ext cx="4425950" cy="33210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131888" y="4568825"/>
            <a:ext cx="5056187" cy="368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847725">
              <a:defRPr/>
            </a:pPr>
            <a:endParaRPr lang="en-US" sz="220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5117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1BD72A9-591D-4C5C-8108-81DE2F6561FA}" type="slidenum">
              <a:rPr lang="en-US" smtClean="0">
                <a:latin typeface="Arial" pitchFamily="34" charset="0"/>
              </a:rPr>
              <a:pPr/>
              <a:t>10</a:t>
            </a:fld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883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700" y="2014538"/>
            <a:ext cx="7345363" cy="13890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673475"/>
            <a:ext cx="6049963" cy="16573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4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51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9025" y="381000"/>
            <a:ext cx="1843088" cy="5505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0" y="381000"/>
            <a:ext cx="5381625" cy="5505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59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0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4165600"/>
            <a:ext cx="7345363" cy="12874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625" y="2747963"/>
            <a:ext cx="7345363" cy="14176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8793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1143000"/>
            <a:ext cx="3611563" cy="4743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8963" y="1143000"/>
            <a:ext cx="3613150" cy="4743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48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260350"/>
            <a:ext cx="7777163" cy="1079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450975"/>
            <a:ext cx="3817938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800" y="2055813"/>
            <a:ext cx="3817938" cy="37353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89438" y="1450975"/>
            <a:ext cx="3819525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89438" y="2055813"/>
            <a:ext cx="3819525" cy="37353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7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12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756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258763"/>
            <a:ext cx="2843213" cy="10985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258763"/>
            <a:ext cx="4830763" cy="5532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1800" y="1357313"/>
            <a:ext cx="2843213" cy="44338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5351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863" y="4538663"/>
            <a:ext cx="5184775" cy="5349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3863" y="579438"/>
            <a:ext cx="5184775" cy="3889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3863" y="5073650"/>
            <a:ext cx="5184775" cy="76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950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381000"/>
            <a:ext cx="73771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00" y="1143000"/>
            <a:ext cx="7377113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42" name="Text Box 18"/>
          <p:cNvSpPr txBox="1">
            <a:spLocks noChangeArrowheads="1"/>
          </p:cNvSpPr>
          <p:nvPr/>
        </p:nvSpPr>
        <p:spPr bwMode="auto">
          <a:xfrm>
            <a:off x="8153400" y="6022975"/>
            <a:ext cx="5032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fld id="{C3830293-A7CC-4B07-8DCC-413093B2A10B}" type="slidenum">
              <a:rPr lang="en-US" sz="1200">
                <a:solidFill>
                  <a:srgbClr val="0000FF"/>
                </a:solidFill>
                <a:latin typeface="Times New Roman" pitchFamily="18" charset="0"/>
              </a:rPr>
              <a:pPr algn="ctr">
                <a:defRPr/>
              </a:pPr>
              <a:t>‹#›</a:t>
            </a:fld>
            <a:endParaRPr lang="en-US" sz="24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043" name="Text Box 19"/>
          <p:cNvSpPr txBox="1">
            <a:spLocks noChangeArrowheads="1"/>
          </p:cNvSpPr>
          <p:nvPr/>
        </p:nvSpPr>
        <p:spPr bwMode="auto">
          <a:xfrm>
            <a:off x="8153400" y="5638800"/>
            <a:ext cx="4762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>
                <a:solidFill>
                  <a:srgbClr val="0000FF"/>
                </a:solidFill>
                <a:latin typeface="Times New Roman" pitchFamily="18" charset="0"/>
              </a:rPr>
              <a:t>Ch 4</a:t>
            </a:r>
            <a:endParaRPr lang="en-US" sz="24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058" name="Line 34"/>
          <p:cNvSpPr>
            <a:spLocks noChangeShapeType="1"/>
          </p:cNvSpPr>
          <p:nvPr userDrawn="1"/>
        </p:nvSpPr>
        <p:spPr bwMode="auto">
          <a:xfrm flipV="1">
            <a:off x="579438" y="0"/>
            <a:ext cx="0" cy="6486525"/>
          </a:xfrm>
          <a:prstGeom prst="line">
            <a:avLst/>
          </a:prstGeom>
          <a:noFill/>
          <a:ln w="19050">
            <a:solidFill>
              <a:schemeClr val="hlink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59" name="Line 35"/>
          <p:cNvSpPr>
            <a:spLocks noChangeShapeType="1"/>
          </p:cNvSpPr>
          <p:nvPr userDrawn="1"/>
        </p:nvSpPr>
        <p:spPr bwMode="auto">
          <a:xfrm>
            <a:off x="0" y="6022975"/>
            <a:ext cx="990600" cy="0"/>
          </a:xfrm>
          <a:prstGeom prst="line">
            <a:avLst/>
          </a:prstGeom>
          <a:noFill/>
          <a:ln w="9525" cap="rnd">
            <a:solidFill>
              <a:schemeClr val="hlink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61" name="Text Box 37"/>
          <p:cNvSpPr txBox="1">
            <a:spLocks noChangeArrowheads="1"/>
          </p:cNvSpPr>
          <p:nvPr userDrawn="1"/>
        </p:nvSpPr>
        <p:spPr bwMode="auto">
          <a:xfrm>
            <a:off x="-44450" y="5862637"/>
            <a:ext cx="692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99CCFF"/>
                </a:solidFill>
                <a:latin typeface="Times New Roman" pitchFamily="18" charset="0"/>
              </a:rPr>
              <a:t>CSE240</a:t>
            </a:r>
          </a:p>
        </p:txBody>
      </p:sp>
      <p:sp>
        <p:nvSpPr>
          <p:cNvPr id="1062" name="Line 38"/>
          <p:cNvSpPr>
            <a:spLocks noChangeShapeType="1"/>
          </p:cNvSpPr>
          <p:nvPr userDrawn="1"/>
        </p:nvSpPr>
        <p:spPr bwMode="auto">
          <a:xfrm flipV="1">
            <a:off x="8123238" y="0"/>
            <a:ext cx="0" cy="6486525"/>
          </a:xfrm>
          <a:prstGeom prst="line">
            <a:avLst/>
          </a:prstGeom>
          <a:noFill/>
          <a:ln w="19050">
            <a:solidFill>
              <a:schemeClr val="hlink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63" name="Line 39"/>
          <p:cNvSpPr>
            <a:spLocks noChangeShapeType="1"/>
          </p:cNvSpPr>
          <p:nvPr userDrawn="1"/>
        </p:nvSpPr>
        <p:spPr bwMode="auto">
          <a:xfrm>
            <a:off x="7894638" y="5946775"/>
            <a:ext cx="792162" cy="0"/>
          </a:xfrm>
          <a:prstGeom prst="line">
            <a:avLst/>
          </a:prstGeom>
          <a:noFill/>
          <a:ln w="9525" cap="rnd">
            <a:solidFill>
              <a:schemeClr val="hlink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64" name="Oval 40"/>
          <p:cNvSpPr>
            <a:spLocks noChangeArrowheads="1"/>
          </p:cNvSpPr>
          <p:nvPr userDrawn="1"/>
        </p:nvSpPr>
        <p:spPr bwMode="auto">
          <a:xfrm>
            <a:off x="8199438" y="5946775"/>
            <a:ext cx="381000" cy="381000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65" name="Oval 41"/>
          <p:cNvSpPr>
            <a:spLocks noChangeArrowheads="1"/>
          </p:cNvSpPr>
          <p:nvPr userDrawn="1"/>
        </p:nvSpPr>
        <p:spPr bwMode="auto">
          <a:xfrm>
            <a:off x="8199438" y="5565775"/>
            <a:ext cx="381000" cy="381000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66" name="Line 42"/>
          <p:cNvSpPr>
            <a:spLocks noChangeShapeType="1"/>
          </p:cNvSpPr>
          <p:nvPr userDrawn="1"/>
        </p:nvSpPr>
        <p:spPr bwMode="auto">
          <a:xfrm>
            <a:off x="46038" y="838200"/>
            <a:ext cx="990600" cy="0"/>
          </a:xfrm>
          <a:prstGeom prst="line">
            <a:avLst/>
          </a:prstGeom>
          <a:noFill/>
          <a:ln w="9525" cap="rnd">
            <a:solidFill>
              <a:schemeClr val="hlink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67" name="Text Box 43"/>
          <p:cNvSpPr txBox="1">
            <a:spLocks noChangeArrowheads="1"/>
          </p:cNvSpPr>
          <p:nvPr userDrawn="1"/>
        </p:nvSpPr>
        <p:spPr bwMode="auto">
          <a:xfrm>
            <a:off x="-12700" y="6099175"/>
            <a:ext cx="635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>
                <a:solidFill>
                  <a:schemeClr val="folHlink"/>
                </a:solidFill>
                <a:latin typeface="Times New Roman" pitchFamily="18" charset="0"/>
              </a:rPr>
              <a:t>7/2/2004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429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rgbClr val="000080"/>
          </a:solidFill>
          <a:latin typeface="+mj-lt"/>
          <a:ea typeface="+mj-ea"/>
          <a:cs typeface="+mj-cs"/>
        </a:defRPr>
      </a:lvl1pPr>
      <a:lvl2pPr marL="3429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rgbClr val="000080"/>
          </a:solidFill>
          <a:latin typeface="Arial" pitchFamily="34" charset="0"/>
        </a:defRPr>
      </a:lvl2pPr>
      <a:lvl3pPr marL="3429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rgbClr val="000080"/>
          </a:solidFill>
          <a:latin typeface="Arial" pitchFamily="34" charset="0"/>
        </a:defRPr>
      </a:lvl3pPr>
      <a:lvl4pPr marL="3429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rgbClr val="000080"/>
          </a:solidFill>
          <a:latin typeface="Arial" pitchFamily="34" charset="0"/>
        </a:defRPr>
      </a:lvl4pPr>
      <a:lvl5pPr marL="3429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rgbClr val="000080"/>
          </a:solidFill>
          <a:latin typeface="Arial" pitchFamily="34" charset="0"/>
        </a:defRPr>
      </a:lvl5pPr>
      <a:lvl6pPr marL="8001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rgbClr val="000080"/>
          </a:solidFill>
          <a:latin typeface="Arial" pitchFamily="34" charset="0"/>
        </a:defRPr>
      </a:lvl6pPr>
      <a:lvl7pPr marL="12573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rgbClr val="000080"/>
          </a:solidFill>
          <a:latin typeface="Arial" pitchFamily="34" charset="0"/>
        </a:defRPr>
      </a:lvl7pPr>
      <a:lvl8pPr marL="17145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rgbClr val="000080"/>
          </a:solidFill>
          <a:latin typeface="Arial" pitchFamily="34" charset="0"/>
        </a:defRPr>
      </a:lvl8pPr>
      <a:lvl9pPr marL="21717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rgbClr val="000080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Wingdings" pitchFamily="2" charset="2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Wingdings" pitchFamily="2" charset="2"/>
        <a:buChar char="§"/>
        <a:defRPr sz="28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ZapfDingbats" pitchFamily="82" charset="2"/>
        <a:buChar char="s"/>
        <a:defRPr sz="2400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Char char="•"/>
        <a:defRPr sz="2000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000">
          <a:solidFill>
            <a:srgbClr val="000000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000">
          <a:solidFill>
            <a:srgbClr val="000000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000">
          <a:solidFill>
            <a:srgbClr val="000000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000">
          <a:solidFill>
            <a:srgbClr val="000000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30"/>
          <p:cNvSpPr>
            <a:spLocks noChangeArrowheads="1"/>
          </p:cNvSpPr>
          <p:nvPr/>
        </p:nvSpPr>
        <p:spPr bwMode="auto">
          <a:xfrm>
            <a:off x="1800158" y="2098675"/>
            <a:ext cx="6048534" cy="345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2" tIns="45706" rIns="91412" bIns="45706"/>
          <a:lstStyle/>
          <a:p>
            <a:pPr marL="343543" indent="-343543" defTabSz="913615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</a:pPr>
            <a:r>
              <a:rPr lang="en-US" sz="2646" dirty="0">
                <a:solidFill>
                  <a:schemeClr val="accent2"/>
                </a:solidFill>
                <a:latin typeface="+mn-lt"/>
              </a:rPr>
              <a:t>Chapter </a:t>
            </a:r>
            <a:r>
              <a:rPr lang="en-US" sz="2646" dirty="0" smtClean="0">
                <a:solidFill>
                  <a:schemeClr val="accent2"/>
                </a:solidFill>
                <a:latin typeface="+mn-lt"/>
              </a:rPr>
              <a:t>4</a:t>
            </a:r>
            <a:endParaRPr lang="en-US" sz="2646" dirty="0">
              <a:solidFill>
                <a:schemeClr val="accent2"/>
              </a:solidFill>
              <a:latin typeface="+mn-lt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solidFill>
                  <a:schemeClr val="accent2"/>
                </a:solidFill>
                <a:latin typeface="Times New Roman" pitchFamily="18" charset="0"/>
              </a:rPr>
              <a:t>Functional Language Scheme</a:t>
            </a:r>
          </a:p>
          <a:p>
            <a:pPr marL="343543" indent="-343543" defTabSz="913615">
              <a:lnSpc>
                <a:spcPct val="85000"/>
              </a:lnSpc>
              <a:spcBef>
                <a:spcPts val="1701"/>
              </a:spcBef>
              <a:buClr>
                <a:srgbClr val="000000"/>
              </a:buClr>
              <a:buSzPct val="75000"/>
            </a:pPr>
            <a:r>
              <a:rPr lang="en-US" sz="3591" b="1" dirty="0" smtClean="0">
                <a:solidFill>
                  <a:schemeClr val="accent2"/>
                </a:solidFill>
                <a:latin typeface="+mn-lt"/>
              </a:rPr>
              <a:t>Lecture 22</a:t>
            </a:r>
            <a:endParaRPr lang="en-US" sz="3591" b="1" dirty="0">
              <a:solidFill>
                <a:schemeClr val="accent2"/>
              </a:solidFill>
              <a:latin typeface="+mn-lt"/>
            </a:endParaRPr>
          </a:p>
          <a:p>
            <a:pPr defTabSz="913615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</a:pPr>
            <a:r>
              <a:rPr lang="en-GB" sz="3024" b="1" dirty="0" smtClean="0">
                <a:solidFill>
                  <a:srgbClr val="0033CC"/>
                </a:solidFill>
                <a:latin typeface="+mn-lt"/>
                <a:cs typeface="Times New Roman" pitchFamily="18" charset="0"/>
              </a:rPr>
              <a:t>Unnamed Procedures and Recursion</a:t>
            </a:r>
            <a:endParaRPr lang="en-GB" sz="3024" b="1" dirty="0">
              <a:solidFill>
                <a:srgbClr val="0033CC"/>
              </a:solidFill>
              <a:latin typeface="+mn-lt"/>
              <a:cs typeface="Times New Roman" pitchFamily="18" charset="0"/>
            </a:endParaRPr>
          </a:p>
          <a:p>
            <a:pPr marL="343543" indent="-343543" defTabSz="913615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</a:pPr>
            <a:r>
              <a:rPr lang="en-US" sz="945" dirty="0">
                <a:solidFill>
                  <a:schemeClr val="accent2"/>
                </a:solidFill>
                <a:latin typeface="+mn-lt"/>
              </a:rPr>
              <a:t> </a:t>
            </a:r>
          </a:p>
          <a:p>
            <a:pPr defTabSz="913615">
              <a:lnSpc>
                <a:spcPct val="85000"/>
              </a:lnSpc>
              <a:spcBef>
                <a:spcPts val="1701"/>
              </a:spcBef>
              <a:buClr>
                <a:srgbClr val="000000"/>
              </a:buClr>
              <a:buSzPct val="75000"/>
            </a:pPr>
            <a:r>
              <a:rPr lang="en-US" sz="1800" dirty="0">
                <a:solidFill>
                  <a:schemeClr val="accent2"/>
                </a:solidFill>
                <a:latin typeface="+mn-lt"/>
              </a:rPr>
              <a:t>Reading: Textbook </a:t>
            </a:r>
            <a:r>
              <a:rPr lang="en-US" sz="1800" dirty="0" smtClean="0">
                <a:solidFill>
                  <a:schemeClr val="accent2"/>
                </a:solidFill>
                <a:latin typeface="+mn-lt"/>
              </a:rPr>
              <a:t>Sections 4.4, 4.5, 4.6, 4.7, </a:t>
            </a:r>
            <a:r>
              <a:rPr lang="en-US" sz="1800" smtClean="0">
                <a:solidFill>
                  <a:schemeClr val="accent2"/>
                </a:solidFill>
                <a:latin typeface="+mn-lt"/>
              </a:rPr>
              <a:t>and 4.8</a:t>
            </a:r>
            <a:endParaRPr lang="en-US" sz="66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8195" name="Rectangle 131"/>
          <p:cNvSpPr>
            <a:spLocks noChangeArrowheads="1"/>
          </p:cNvSpPr>
          <p:nvPr/>
        </p:nvSpPr>
        <p:spPr bwMode="auto">
          <a:xfrm>
            <a:off x="2948951" y="5833904"/>
            <a:ext cx="2241455" cy="455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2" tIns="45706" rIns="91412" bIns="45706">
            <a:spAutoFit/>
          </a:bodyPr>
          <a:lstStyle/>
          <a:p>
            <a:pPr algn="ctr" defTabSz="913615"/>
            <a:r>
              <a:rPr lang="en-US" sz="2363" dirty="0">
                <a:latin typeface="+mn-lt"/>
              </a:rPr>
              <a:t>Dr. Yinong Chen</a:t>
            </a:r>
          </a:p>
        </p:txBody>
      </p:sp>
      <p:sp>
        <p:nvSpPr>
          <p:cNvPr id="8196" name="Rectangle 132"/>
          <p:cNvSpPr>
            <a:spLocks noChangeArrowheads="1"/>
          </p:cNvSpPr>
          <p:nvPr/>
        </p:nvSpPr>
        <p:spPr bwMode="auto">
          <a:xfrm>
            <a:off x="648057" y="937472"/>
            <a:ext cx="7391153" cy="1086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2" tIns="45706" rIns="91412" bIns="45706" anchor="ctr"/>
          <a:lstStyle/>
          <a:p>
            <a:pPr marL="343543" indent="-343543" algn="ctr" defTabSz="913615">
              <a:lnSpc>
                <a:spcPct val="115000"/>
              </a:lnSpc>
              <a:spcBef>
                <a:spcPct val="20000"/>
              </a:spcBef>
            </a:pPr>
            <a:r>
              <a:rPr lang="en-GB" altLang="en-US" sz="1985" b="1" i="1" dirty="0">
                <a:solidFill>
                  <a:srgbClr val="280099"/>
                </a:solidFill>
                <a:latin typeface="+mn-lt"/>
              </a:rPr>
              <a:t>CSE240</a:t>
            </a:r>
          </a:p>
          <a:p>
            <a:pPr marL="343543" indent="-343543" algn="ctr" defTabSz="913615">
              <a:lnSpc>
                <a:spcPct val="85000"/>
              </a:lnSpc>
              <a:spcBef>
                <a:spcPct val="20000"/>
              </a:spcBef>
            </a:pPr>
            <a:r>
              <a:rPr lang="en-GB" altLang="en-US" sz="2835" b="1" i="1" dirty="0">
                <a:solidFill>
                  <a:srgbClr val="280099"/>
                </a:solidFill>
                <a:latin typeface="+mn-lt"/>
              </a:rPr>
              <a:t>Introduction to</a:t>
            </a:r>
            <a:r>
              <a:rPr lang="en-US" altLang="en-US" sz="2835" b="1" i="1" dirty="0">
                <a:solidFill>
                  <a:srgbClr val="280099"/>
                </a:solidFill>
                <a:latin typeface="+mn-lt"/>
              </a:rPr>
              <a:t> </a:t>
            </a:r>
            <a:r>
              <a:rPr lang="en-GB" altLang="en-US" sz="2835" b="1" i="1" dirty="0">
                <a:solidFill>
                  <a:srgbClr val="280099"/>
                </a:solidFill>
                <a:latin typeface="+mn-lt"/>
              </a:rPr>
              <a:t>Programming Languages</a:t>
            </a:r>
            <a:r>
              <a:rPr lang="en-GB" altLang="en-US" sz="1985" b="1" i="1" dirty="0">
                <a:solidFill>
                  <a:srgbClr val="280099"/>
                </a:solidFill>
                <a:latin typeface="+mn-lt"/>
              </a:rPr>
              <a:t> </a:t>
            </a:r>
            <a:endParaRPr lang="en-US" altLang="en-US" sz="1985" b="1" i="1" dirty="0">
              <a:solidFill>
                <a:srgbClr val="280099"/>
              </a:solidFill>
              <a:latin typeface="+mn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38280" y="256412"/>
            <a:ext cx="5666750" cy="485791"/>
            <a:chOff x="381000" y="421716"/>
            <a:chExt cx="5996781" cy="514083"/>
          </a:xfrm>
        </p:grpSpPr>
        <p:pic>
          <p:nvPicPr>
            <p:cNvPr id="10" name="Picture 9" descr="School of Computing, Informatics, and Decision Systems Engineeri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3866" y="421716"/>
              <a:ext cx="3663915" cy="4353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421716"/>
              <a:ext cx="2143125" cy="514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3" name="Straight Connector 2"/>
          <p:cNvCxnSpPr/>
          <p:nvPr/>
        </p:nvCxnSpPr>
        <p:spPr bwMode="auto">
          <a:xfrm>
            <a:off x="1872165" y="3250403"/>
            <a:ext cx="5904521" cy="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5207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205581" y="144075"/>
            <a:ext cx="8363177" cy="589805"/>
          </a:xfrm>
        </p:spPr>
        <p:txBody>
          <a:bodyPr/>
          <a:lstStyle/>
          <a:p>
            <a:r>
              <a:rPr lang="en-US" dirty="0" smtClean="0"/>
              <a:t>Application of </a:t>
            </a:r>
            <a:r>
              <a:rPr lang="en-US" dirty="0" smtClean="0">
                <a:solidFill>
                  <a:srgbClr val="0000FF"/>
                </a:solidFill>
              </a:rPr>
              <a:t>let</a:t>
            </a:r>
            <a:r>
              <a:rPr lang="en-US" dirty="0" smtClean="0"/>
              <a:t> in  Database </a:t>
            </a:r>
            <a:r>
              <a:rPr lang="en-US" dirty="0"/>
              <a:t>Query </a:t>
            </a:r>
            <a:r>
              <a:rPr lang="en-US" dirty="0" smtClean="0"/>
              <a:t>Language LINQ: </a:t>
            </a:r>
            <a:r>
              <a:rPr lang="en-US" dirty="0"/>
              <a:t>Language Integrated </a:t>
            </a:r>
            <a:r>
              <a:rPr lang="en-US" dirty="0" smtClean="0"/>
              <a:t>Query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29382" y="936484"/>
            <a:ext cx="8511382" cy="5474829"/>
          </a:xfrm>
        </p:spPr>
        <p:txBody>
          <a:bodyPr/>
          <a:lstStyle/>
          <a:p>
            <a:pPr marL="0" indent="0">
              <a:lnSpc>
                <a:spcPts val="1701"/>
              </a:lnSpc>
              <a:buNone/>
              <a:tabLst>
                <a:tab pos="432100" algn="l"/>
                <a:tab pos="864199" algn="l"/>
                <a:tab pos="1296299" algn="l"/>
                <a:tab pos="1671386" algn="l"/>
              </a:tabLst>
            </a:pPr>
            <a:r>
              <a:rPr lang="en-US" sz="1700" dirty="0">
                <a:latin typeface="Arial" pitchFamily="34" charset="0"/>
                <a:cs typeface="Arial" pitchFamily="34" charset="0"/>
              </a:rPr>
              <a:t>from car in </a:t>
            </a:r>
            <a:r>
              <a:rPr lang="en-US" sz="1700" dirty="0" err="1">
                <a:latin typeface="Arial" pitchFamily="34" charset="0"/>
                <a:cs typeface="Arial" pitchFamily="34" charset="0"/>
              </a:rPr>
              <a:t>root.Elements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("car")</a:t>
            </a:r>
          </a:p>
          <a:p>
            <a:pPr marL="0" indent="0">
              <a:lnSpc>
                <a:spcPts val="1701"/>
              </a:lnSpc>
              <a:buNone/>
              <a:tabLst>
                <a:tab pos="432100" algn="l"/>
                <a:tab pos="864199" algn="l"/>
                <a:tab pos="1296299" algn="l"/>
                <a:tab pos="1671386" algn="l"/>
              </a:tabLst>
            </a:pPr>
            <a:r>
              <a:rPr lang="en-US" sz="17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let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profiles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 =</a:t>
            </a:r>
          </a:p>
          <a:p>
            <a:pPr marL="0" indent="0">
              <a:lnSpc>
                <a:spcPts val="1701"/>
              </a:lnSpc>
              <a:buNone/>
              <a:tabLst>
                <a:tab pos="432100" algn="l"/>
                <a:tab pos="864199" algn="l"/>
                <a:tab pos="1296299" algn="l"/>
                <a:tab pos="1671386" algn="l"/>
              </a:tabLst>
            </a:pPr>
            <a:r>
              <a:rPr lang="en-US" sz="1700" dirty="0">
                <a:latin typeface="Arial" pitchFamily="34" charset="0"/>
                <a:cs typeface="Arial" pitchFamily="34" charset="0"/>
              </a:rPr>
              <a:t>  	from profile in </a:t>
            </a:r>
            <a:r>
              <a:rPr lang="en-US" sz="1700" dirty="0" err="1">
                <a:latin typeface="Arial" pitchFamily="34" charset="0"/>
                <a:cs typeface="Arial" pitchFamily="34" charset="0"/>
              </a:rPr>
              <a:t>car.Elements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("profile")</a:t>
            </a:r>
          </a:p>
          <a:p>
            <a:pPr marL="0" indent="0">
              <a:lnSpc>
                <a:spcPts val="1701"/>
              </a:lnSpc>
              <a:buNone/>
              <a:tabLst>
                <a:tab pos="432100" algn="l"/>
                <a:tab pos="864199" algn="l"/>
                <a:tab pos="1296299" algn="l"/>
                <a:tab pos="1671386" algn="l"/>
              </a:tabLst>
            </a:pPr>
            <a:r>
              <a:rPr lang="en-US" sz="1700" dirty="0">
                <a:latin typeface="Arial" pitchFamily="34" charset="0"/>
                <a:cs typeface="Arial" pitchFamily="34" charset="0"/>
              </a:rPr>
              <a:t>  	select new {</a:t>
            </a:r>
          </a:p>
          <a:p>
            <a:pPr marL="0" indent="0">
              <a:lnSpc>
                <a:spcPts val="1701"/>
              </a:lnSpc>
              <a:buNone/>
              <a:tabLst>
                <a:tab pos="432100" algn="l"/>
                <a:tab pos="864199" algn="l"/>
                <a:tab pos="1296299" algn="l"/>
                <a:tab pos="1671386" algn="l"/>
              </a:tabLst>
            </a:pPr>
            <a:r>
              <a:rPr lang="en-US" sz="1700" dirty="0">
                <a:latin typeface="Arial" pitchFamily="34" charset="0"/>
                <a:cs typeface="Arial" pitchFamily="34" charset="0"/>
              </a:rPr>
              <a:t>    		Name = </a:t>
            </a:r>
            <a:r>
              <a:rPr lang="en-US" sz="1700" dirty="0" err="1">
                <a:latin typeface="Arial" pitchFamily="34" charset="0"/>
                <a:cs typeface="Arial" pitchFamily="34" charset="0"/>
              </a:rPr>
              <a:t>profile.Attribute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("name").Value,</a:t>
            </a:r>
          </a:p>
          <a:p>
            <a:pPr marL="0" indent="0">
              <a:lnSpc>
                <a:spcPts val="1701"/>
              </a:lnSpc>
              <a:buNone/>
              <a:tabLst>
                <a:tab pos="432100" algn="l"/>
                <a:tab pos="864199" algn="l"/>
                <a:tab pos="1296299" algn="l"/>
                <a:tab pos="1671386" algn="l"/>
              </a:tabLst>
            </a:pPr>
            <a:r>
              <a:rPr lang="en-US" sz="1700" dirty="0">
                <a:latin typeface="Arial" pitchFamily="34" charset="0"/>
                <a:cs typeface="Arial" pitchFamily="34" charset="0"/>
              </a:rPr>
              <a:t>    		Value = </a:t>
            </a:r>
            <a:r>
              <a:rPr lang="en-US" sz="1700" dirty="0" err="1">
                <a:latin typeface="Arial" pitchFamily="34" charset="0"/>
                <a:cs typeface="Arial" pitchFamily="34" charset="0"/>
              </a:rPr>
              <a:t>profile.Attribute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("value").Value</a:t>
            </a:r>
          </a:p>
          <a:p>
            <a:pPr marL="0" indent="0">
              <a:lnSpc>
                <a:spcPts val="1701"/>
              </a:lnSpc>
              <a:buNone/>
              <a:tabLst>
                <a:tab pos="432100" algn="l"/>
                <a:tab pos="864199" algn="l"/>
                <a:tab pos="1296299" algn="l"/>
                <a:tab pos="1671386" algn="l"/>
              </a:tabLst>
            </a:pPr>
            <a:r>
              <a:rPr lang="en-US" sz="1700" dirty="0">
                <a:latin typeface="Arial" pitchFamily="34" charset="0"/>
                <a:cs typeface="Arial" pitchFamily="34" charset="0"/>
              </a:rPr>
              <a:t>	}</a:t>
            </a:r>
          </a:p>
          <a:p>
            <a:pPr marL="0" indent="0">
              <a:lnSpc>
                <a:spcPts val="1701"/>
              </a:lnSpc>
              <a:buNone/>
              <a:tabLst>
                <a:tab pos="432100" algn="l"/>
                <a:tab pos="864199" algn="l"/>
                <a:tab pos="1296299" algn="l"/>
                <a:tab pos="1671386" algn="l"/>
              </a:tabLst>
            </a:pPr>
            <a:r>
              <a:rPr lang="en-US" sz="17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let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supports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 =</a:t>
            </a:r>
          </a:p>
          <a:p>
            <a:pPr marL="0" indent="0">
              <a:lnSpc>
                <a:spcPts val="1701"/>
              </a:lnSpc>
              <a:buNone/>
              <a:tabLst>
                <a:tab pos="432100" algn="l"/>
                <a:tab pos="864199" algn="l"/>
                <a:tab pos="1296299" algn="l"/>
                <a:tab pos="1671386" algn="l"/>
              </a:tabLst>
            </a:pPr>
            <a:r>
              <a:rPr lang="en-US" sz="1700" dirty="0">
                <a:latin typeface="Arial" pitchFamily="34" charset="0"/>
                <a:cs typeface="Arial" pitchFamily="34" charset="0"/>
              </a:rPr>
              <a:t>  	from support in </a:t>
            </a:r>
            <a:r>
              <a:rPr lang="en-US" sz="1700" dirty="0" err="1">
                <a:latin typeface="Arial" pitchFamily="34" charset="0"/>
                <a:cs typeface="Arial" pitchFamily="34" charset="0"/>
              </a:rPr>
              <a:t>car.Elements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("support")</a:t>
            </a:r>
          </a:p>
          <a:p>
            <a:pPr marL="0" indent="0">
              <a:lnSpc>
                <a:spcPts val="1701"/>
              </a:lnSpc>
              <a:buNone/>
              <a:tabLst>
                <a:tab pos="432100" algn="l"/>
                <a:tab pos="864199" algn="l"/>
                <a:tab pos="1296299" algn="l"/>
                <a:tab pos="1671386" algn="l"/>
              </a:tabLst>
            </a:pPr>
            <a:r>
              <a:rPr lang="en-US" sz="1700" dirty="0">
                <a:latin typeface="Arial" pitchFamily="34" charset="0"/>
                <a:cs typeface="Arial" pitchFamily="34" charset="0"/>
              </a:rPr>
              <a:t>  	select new {</a:t>
            </a:r>
          </a:p>
          <a:p>
            <a:pPr marL="0" indent="0">
              <a:lnSpc>
                <a:spcPts val="1701"/>
              </a:lnSpc>
              <a:buNone/>
              <a:tabLst>
                <a:tab pos="432100" algn="l"/>
                <a:tab pos="864199" algn="l"/>
                <a:tab pos="1296299" algn="l"/>
                <a:tab pos="1671386" algn="l"/>
              </a:tabLst>
            </a:pPr>
            <a:r>
              <a:rPr lang="en-US" sz="1700" dirty="0">
                <a:latin typeface="Arial" pitchFamily="34" charset="0"/>
                <a:cs typeface="Arial" pitchFamily="34" charset="0"/>
              </a:rPr>
              <a:t>    		Name = </a:t>
            </a:r>
            <a:r>
              <a:rPr lang="en-US" sz="1700" dirty="0" err="1">
                <a:latin typeface="Arial" pitchFamily="34" charset="0"/>
                <a:cs typeface="Arial" pitchFamily="34" charset="0"/>
              </a:rPr>
              <a:t>support.Attribute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("name").Value,</a:t>
            </a:r>
          </a:p>
          <a:p>
            <a:pPr marL="0" indent="0">
              <a:lnSpc>
                <a:spcPts val="1701"/>
              </a:lnSpc>
              <a:buNone/>
              <a:tabLst>
                <a:tab pos="432100" algn="l"/>
                <a:tab pos="864199" algn="l"/>
                <a:tab pos="1296299" algn="l"/>
                <a:tab pos="1671386" algn="l"/>
              </a:tabLst>
            </a:pPr>
            <a:r>
              <a:rPr lang="en-US" sz="1700" dirty="0">
                <a:latin typeface="Arial" pitchFamily="34" charset="0"/>
                <a:cs typeface="Arial" pitchFamily="34" charset="0"/>
              </a:rPr>
              <a:t>    		Value = </a:t>
            </a:r>
            <a:r>
              <a:rPr lang="en-US" sz="1700" dirty="0" err="1">
                <a:latin typeface="Arial" pitchFamily="34" charset="0"/>
                <a:cs typeface="Arial" pitchFamily="34" charset="0"/>
              </a:rPr>
              <a:t>support.Attribute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("value").Value</a:t>
            </a:r>
          </a:p>
          <a:p>
            <a:pPr marL="0" indent="0">
              <a:lnSpc>
                <a:spcPts val="1701"/>
              </a:lnSpc>
              <a:buNone/>
              <a:tabLst>
                <a:tab pos="432100" algn="l"/>
                <a:tab pos="864199" algn="l"/>
                <a:tab pos="1296299" algn="l"/>
                <a:tab pos="1671386" algn="l"/>
              </a:tabLst>
            </a:pPr>
            <a:r>
              <a:rPr lang="en-US" sz="1700" dirty="0">
                <a:latin typeface="Arial" pitchFamily="34" charset="0"/>
                <a:cs typeface="Arial" pitchFamily="34" charset="0"/>
              </a:rPr>
              <a:t>  	}</a:t>
            </a:r>
          </a:p>
          <a:p>
            <a:pPr marL="0" indent="0">
              <a:lnSpc>
                <a:spcPts val="1701"/>
              </a:lnSpc>
              <a:buNone/>
              <a:tabLst>
                <a:tab pos="432100" algn="l"/>
                <a:tab pos="864199" algn="l"/>
                <a:tab pos="1296299" algn="l"/>
                <a:tab pos="1671386" algn="l"/>
              </a:tabLst>
            </a:pPr>
            <a:r>
              <a:rPr lang="en-US" sz="1700" dirty="0">
                <a:latin typeface="Arial" pitchFamily="34" charset="0"/>
                <a:cs typeface="Arial" pitchFamily="34" charset="0"/>
              </a:rPr>
              <a:t>select new Car {</a:t>
            </a:r>
          </a:p>
          <a:p>
            <a:pPr marL="0" indent="0">
              <a:lnSpc>
                <a:spcPts val="1701"/>
              </a:lnSpc>
              <a:buNone/>
              <a:tabLst>
                <a:tab pos="432100" algn="l"/>
                <a:tab pos="864199" algn="l"/>
                <a:tab pos="1296299" algn="l"/>
                <a:tab pos="1671386" algn="l"/>
              </a:tabLst>
            </a:pPr>
            <a:r>
              <a:rPr lang="en-US" sz="1700" dirty="0">
                <a:latin typeface="Arial" pitchFamily="34" charset="0"/>
                <a:cs typeface="Arial" pitchFamily="34" charset="0"/>
              </a:rPr>
              <a:t>  	Name = </a:t>
            </a:r>
            <a:r>
              <a:rPr lang="en-US" sz="1700" dirty="0" err="1">
                <a:latin typeface="Arial" pitchFamily="34" charset="0"/>
                <a:cs typeface="Arial" pitchFamily="34" charset="0"/>
              </a:rPr>
              <a:t>car.Attribute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("name").Value,</a:t>
            </a:r>
          </a:p>
          <a:p>
            <a:pPr marL="0" indent="0">
              <a:lnSpc>
                <a:spcPts val="1701"/>
              </a:lnSpc>
              <a:buNone/>
              <a:tabLst>
                <a:tab pos="432100" algn="l"/>
                <a:tab pos="864199" algn="l"/>
                <a:tab pos="1296299" algn="l"/>
                <a:tab pos="1671386" algn="l"/>
              </a:tabLst>
            </a:pPr>
            <a:r>
              <a:rPr lang="en-US" sz="1700" dirty="0">
                <a:latin typeface="Arial" pitchFamily="34" charset="0"/>
                <a:cs typeface="Arial" pitchFamily="34" charset="0"/>
              </a:rPr>
              <a:t>  	Vendor = </a:t>
            </a:r>
            <a:r>
              <a:rPr lang="en-US" sz="1700" dirty="0" err="1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profiles</a:t>
            </a:r>
            <a:r>
              <a:rPr lang="en-US" sz="1700" dirty="0" err="1">
                <a:latin typeface="Arial" pitchFamily="34" charset="0"/>
                <a:cs typeface="Arial" pitchFamily="34" charset="0"/>
              </a:rPr>
              <a:t>.Single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(prof =&gt; </a:t>
            </a:r>
            <a:r>
              <a:rPr lang="en-US" sz="1700" dirty="0" err="1">
                <a:latin typeface="Arial" pitchFamily="34" charset="0"/>
                <a:cs typeface="Arial" pitchFamily="34" charset="0"/>
              </a:rPr>
              <a:t>prof.Name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 == "Vendor").Value,</a:t>
            </a:r>
          </a:p>
          <a:p>
            <a:pPr marL="0" indent="0">
              <a:lnSpc>
                <a:spcPts val="1701"/>
              </a:lnSpc>
              <a:buNone/>
              <a:tabLst>
                <a:tab pos="432100" algn="l"/>
                <a:tab pos="864199" algn="l"/>
                <a:tab pos="1296299" algn="l"/>
                <a:tab pos="1671386" algn="l"/>
              </a:tabLst>
            </a:pPr>
            <a:r>
              <a:rPr lang="en-US" sz="1700" dirty="0">
                <a:latin typeface="Arial" pitchFamily="34" charset="0"/>
                <a:cs typeface="Arial" pitchFamily="34" charset="0"/>
              </a:rPr>
              <a:t>  	Model = </a:t>
            </a:r>
            <a:r>
              <a:rPr lang="en-US" sz="1700" dirty="0" err="1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profiles</a:t>
            </a:r>
            <a:r>
              <a:rPr lang="en-US" sz="1700" dirty="0" err="1">
                <a:latin typeface="Arial" pitchFamily="34" charset="0"/>
                <a:cs typeface="Arial" pitchFamily="34" charset="0"/>
              </a:rPr>
              <a:t>.Single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(prof =&gt; </a:t>
            </a:r>
            <a:r>
              <a:rPr lang="en-US" sz="1700" dirty="0" err="1">
                <a:latin typeface="Arial" pitchFamily="34" charset="0"/>
                <a:cs typeface="Arial" pitchFamily="34" charset="0"/>
              </a:rPr>
              <a:t>prof.Name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 == "Model").Value,</a:t>
            </a:r>
          </a:p>
          <a:p>
            <a:pPr marL="0" indent="0">
              <a:lnSpc>
                <a:spcPts val="1701"/>
              </a:lnSpc>
              <a:buNone/>
              <a:tabLst>
                <a:tab pos="432100" algn="l"/>
                <a:tab pos="864199" algn="l"/>
                <a:tab pos="1296299" algn="l"/>
                <a:tab pos="1671386" algn="l"/>
              </a:tabLst>
            </a:pPr>
            <a:r>
              <a:rPr lang="en-US" sz="1700" dirty="0">
                <a:latin typeface="Arial" pitchFamily="34" charset="0"/>
                <a:cs typeface="Arial" pitchFamily="34" charset="0"/>
              </a:rPr>
              <a:t>  	Doors = </a:t>
            </a:r>
            <a:r>
              <a:rPr lang="en-US" sz="1700" dirty="0" err="1">
                <a:latin typeface="Arial" pitchFamily="34" charset="0"/>
                <a:cs typeface="Arial" pitchFamily="34" charset="0"/>
              </a:rPr>
              <a:t>int.Parse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700" dirty="0" err="1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profiles</a:t>
            </a:r>
            <a:r>
              <a:rPr lang="en-US" sz="1700" dirty="0" err="1">
                <a:latin typeface="Arial" pitchFamily="34" charset="0"/>
                <a:cs typeface="Arial" pitchFamily="34" charset="0"/>
              </a:rPr>
              <a:t>.Single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(prof =&gt; </a:t>
            </a:r>
            <a:r>
              <a:rPr lang="en-US" sz="1700" dirty="0" err="1">
                <a:latin typeface="Arial" pitchFamily="34" charset="0"/>
                <a:cs typeface="Arial" pitchFamily="34" charset="0"/>
              </a:rPr>
              <a:t>prof.Name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 == "Doors").Value),</a:t>
            </a:r>
          </a:p>
          <a:p>
            <a:pPr marL="0" indent="0">
              <a:lnSpc>
                <a:spcPts val="1701"/>
              </a:lnSpc>
              <a:buNone/>
              <a:tabLst>
                <a:tab pos="432100" algn="l"/>
                <a:tab pos="864199" algn="l"/>
                <a:tab pos="1296299" algn="l"/>
                <a:tab pos="1671386" algn="l"/>
              </a:tabLst>
            </a:pPr>
            <a:r>
              <a:rPr lang="en-US" sz="1700" dirty="0">
                <a:latin typeface="Arial" pitchFamily="34" charset="0"/>
                <a:cs typeface="Arial" pitchFamily="34" charset="0"/>
              </a:rPr>
              <a:t>  	</a:t>
            </a:r>
            <a:r>
              <a:rPr lang="en-US" sz="1700" dirty="0" err="1">
                <a:latin typeface="Arial" pitchFamily="34" charset="0"/>
                <a:cs typeface="Arial" pitchFamily="34" charset="0"/>
              </a:rPr>
              <a:t>RacingSupport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700" dirty="0" err="1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supports</a:t>
            </a:r>
            <a:r>
              <a:rPr lang="en-US" sz="1700" dirty="0" err="1">
                <a:latin typeface="Arial" pitchFamily="34" charset="0"/>
                <a:cs typeface="Arial" pitchFamily="34" charset="0"/>
              </a:rPr>
              <a:t>.Single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(sup =&gt; </a:t>
            </a:r>
            <a:r>
              <a:rPr lang="en-US" sz="1700" dirty="0" err="1">
                <a:latin typeface="Arial" pitchFamily="34" charset="0"/>
                <a:cs typeface="Arial" pitchFamily="34" charset="0"/>
              </a:rPr>
              <a:t>sup.Name</a:t>
            </a:r>
            <a:r>
              <a:rPr lang="en-US" sz="1700" dirty="0">
                <a:latin typeface="Arial" pitchFamily="34" charset="0"/>
                <a:cs typeface="Arial" pitchFamily="34" charset="0"/>
              </a:rPr>
              <a:t> == "Racing").Value == "yes"</a:t>
            </a:r>
          </a:p>
          <a:p>
            <a:pPr marL="0" indent="0">
              <a:lnSpc>
                <a:spcPts val="1701"/>
              </a:lnSpc>
              <a:buNone/>
              <a:tabLst>
                <a:tab pos="432100" algn="l"/>
                <a:tab pos="864199" algn="l"/>
                <a:tab pos="1296299" algn="l"/>
                <a:tab pos="1671386" algn="l"/>
              </a:tabLst>
            </a:pPr>
            <a:r>
              <a:rPr lang="en-US" sz="1700" dirty="0">
                <a:latin typeface="Arial" pitchFamily="34" charset="0"/>
                <a:cs typeface="Arial" pitchFamily="34" charset="0"/>
              </a:rPr>
              <a:t>};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5411597" y="3813175"/>
            <a:ext cx="3099784" cy="533400"/>
          </a:xfrm>
          <a:prstGeom prst="wedgeRoundRectCallout">
            <a:avLst>
              <a:gd name="adj1" fmla="val -71466"/>
              <a:gd name="adj2" fmla="val 162320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Lambda expressions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5768181" y="1748437"/>
            <a:ext cx="2615216" cy="1036038"/>
          </a:xfrm>
          <a:prstGeom prst="wedgeRoundRectCallout">
            <a:avLst>
              <a:gd name="adj1" fmla="val 940"/>
              <a:gd name="adj2" fmla="val 155852"/>
              <a:gd name="adj3" fmla="val 16667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Read Text 4.5*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To be taught in CSE340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3"/>
          <p:cNvSpPr txBox="1">
            <a:spLocks noChangeArrowheads="1"/>
          </p:cNvSpPr>
          <p:nvPr/>
        </p:nvSpPr>
        <p:spPr bwMode="auto">
          <a:xfrm>
            <a:off x="609600" y="1727200"/>
            <a:ext cx="7391400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0" indent="-571500"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lnSpc>
                <a:spcPct val="120000"/>
              </a:lnSpc>
              <a:buFontTx/>
              <a:buAutoNum type="arabicPeriod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Formulate the size-</a:t>
            </a:r>
            <a:r>
              <a:rPr lang="en-US" sz="3200" dirty="0">
                <a:latin typeface="Times New Roman" pitchFamily="18" charset="0"/>
                <a:cs typeface="Courier New" pitchFamily="49" charset="0"/>
              </a:rPr>
              <a:t>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problem.</a:t>
            </a:r>
          </a:p>
          <a:p>
            <a:pPr>
              <a:lnSpc>
                <a:spcPct val="120000"/>
              </a:lnSpc>
              <a:buFontTx/>
              <a:buAutoNum type="arabicPeriod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Find the stopping condition and the corresponding return value.</a:t>
            </a:r>
          </a:p>
          <a:p>
            <a:pPr>
              <a:lnSpc>
                <a:spcPct val="120000"/>
              </a:lnSpc>
              <a:buFontTx/>
              <a:buAutoNum type="arabicPeriod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Formulate the size-m problem and find m. In many cases, m = n - 1;</a:t>
            </a:r>
          </a:p>
          <a:p>
            <a:pPr>
              <a:lnSpc>
                <a:spcPct val="120000"/>
              </a:lnSpc>
              <a:buFontTx/>
              <a:buAutoNum type="arabicPeriod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Construct the solution of size-</a:t>
            </a:r>
            <a:r>
              <a:rPr lang="en-US" sz="3200" dirty="0">
                <a:latin typeface="Times New Roman" pitchFamily="18" charset="0"/>
                <a:cs typeface="Courier New" pitchFamily="49" charset="0"/>
              </a:rPr>
              <a:t>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problem from size-m problem.</a:t>
            </a:r>
          </a:p>
        </p:txBody>
      </p:sp>
      <p:sp>
        <p:nvSpPr>
          <p:cNvPr id="52227" name="Rectangle 1028"/>
          <p:cNvSpPr>
            <a:spLocks noChangeArrowheads="1"/>
          </p:cNvSpPr>
          <p:nvPr/>
        </p:nvSpPr>
        <p:spPr bwMode="auto">
          <a:xfrm>
            <a:off x="228600" y="161925"/>
            <a:ext cx="8456613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 Fantastic Four </a:t>
            </a:r>
            <a:br>
              <a:rPr lang="en-US" sz="3400" b="1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400" b="1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of Writing </a:t>
            </a:r>
            <a:r>
              <a:rPr lang="en-US" sz="3400" b="1">
                <a:solidFill>
                  <a:srgbClr val="000080"/>
                </a:solidFill>
                <a:latin typeface="Times New Roman" pitchFamily="18" charset="0"/>
              </a:rPr>
              <a:t>Recursive </a:t>
            </a:r>
            <a:r>
              <a:rPr lang="en-US" sz="3400" b="1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</a:p>
          <a:p>
            <a:pPr marL="363538" indent="-363538" algn="ctr" defTabSz="966788">
              <a:lnSpc>
                <a:spcPct val="105000"/>
              </a:lnSpc>
              <a:spcBef>
                <a:spcPct val="20000"/>
              </a:spcBef>
            </a:pPr>
            <a:r>
              <a:rPr lang="en-US" sz="2500" b="1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(The Simple Four-Step Abstract Approach)</a:t>
            </a:r>
            <a:endParaRPr lang="en-US" sz="2500" b="1">
              <a:solidFill>
                <a:srgbClr val="00008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26"/>
          <p:cNvSpPr>
            <a:spLocks noChangeArrowheads="1"/>
          </p:cNvSpPr>
          <p:nvPr/>
        </p:nvSpPr>
        <p:spPr bwMode="auto">
          <a:xfrm>
            <a:off x="685800" y="41275"/>
            <a:ext cx="7597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1546225" indent="-1546225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Hanoi Towers: Following the Design Steps</a:t>
            </a:r>
          </a:p>
        </p:txBody>
      </p:sp>
      <p:sp>
        <p:nvSpPr>
          <p:cNvPr id="53251" name="Rectangle 1028"/>
          <p:cNvSpPr>
            <a:spLocks noChangeArrowheads="1"/>
          </p:cNvSpPr>
          <p:nvPr/>
        </p:nvSpPr>
        <p:spPr bwMode="auto">
          <a:xfrm>
            <a:off x="3106738" y="1506538"/>
            <a:ext cx="4845050" cy="10477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2" name="Rectangle 1029"/>
          <p:cNvSpPr>
            <a:spLocks noChangeArrowheads="1"/>
          </p:cNvSpPr>
          <p:nvPr/>
        </p:nvSpPr>
        <p:spPr bwMode="auto">
          <a:xfrm>
            <a:off x="3768725" y="803275"/>
            <a:ext cx="96838" cy="7540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3" name="Rectangle 1030"/>
          <p:cNvSpPr>
            <a:spLocks noChangeArrowheads="1"/>
          </p:cNvSpPr>
          <p:nvPr/>
        </p:nvSpPr>
        <p:spPr bwMode="auto">
          <a:xfrm>
            <a:off x="5349875" y="803275"/>
            <a:ext cx="100013" cy="7540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4" name="Rectangle 1031"/>
          <p:cNvSpPr>
            <a:spLocks noChangeArrowheads="1"/>
          </p:cNvSpPr>
          <p:nvPr/>
        </p:nvSpPr>
        <p:spPr bwMode="auto">
          <a:xfrm>
            <a:off x="6931025" y="803275"/>
            <a:ext cx="100013" cy="7540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5" name="Text Box 1047"/>
          <p:cNvSpPr txBox="1">
            <a:spLocks noChangeArrowheads="1"/>
          </p:cNvSpPr>
          <p:nvPr/>
        </p:nvSpPr>
        <p:spPr bwMode="auto">
          <a:xfrm>
            <a:off x="706438" y="1006475"/>
            <a:ext cx="1587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1800">
                <a:latin typeface="Times New Roman" pitchFamily="18" charset="0"/>
              </a:rPr>
              <a:t>Step 1</a:t>
            </a:r>
            <a:br>
              <a:rPr lang="en-US" sz="1800">
                <a:latin typeface="Times New Roman" pitchFamily="18" charset="0"/>
              </a:rPr>
            </a:br>
            <a:r>
              <a:rPr lang="en-US" sz="1800">
                <a:latin typeface="Times New Roman" pitchFamily="18" charset="0"/>
              </a:rPr>
              <a:t>Size-n problem</a:t>
            </a:r>
          </a:p>
        </p:txBody>
      </p:sp>
      <p:grpSp>
        <p:nvGrpSpPr>
          <p:cNvPr id="53256" name="Group 1048"/>
          <p:cNvGrpSpPr>
            <a:grpSpLocks/>
          </p:cNvGrpSpPr>
          <p:nvPr/>
        </p:nvGrpSpPr>
        <p:grpSpPr bwMode="auto">
          <a:xfrm>
            <a:off x="3106738" y="892175"/>
            <a:ext cx="1470025" cy="584200"/>
            <a:chOff x="1296" y="1296"/>
            <a:chExt cx="873" cy="417"/>
          </a:xfrm>
        </p:grpSpPr>
        <p:sp>
          <p:nvSpPr>
            <p:cNvPr id="53286" name="Oval 1049"/>
            <p:cNvSpPr>
              <a:spLocks noChangeArrowheads="1"/>
            </p:cNvSpPr>
            <p:nvPr/>
          </p:nvSpPr>
          <p:spPr bwMode="auto">
            <a:xfrm>
              <a:off x="1296" y="1602"/>
              <a:ext cx="873" cy="111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7" name="Oval 1050"/>
            <p:cNvSpPr>
              <a:spLocks noChangeArrowheads="1"/>
            </p:cNvSpPr>
            <p:nvPr/>
          </p:nvSpPr>
          <p:spPr bwMode="auto">
            <a:xfrm>
              <a:off x="1427" y="1492"/>
              <a:ext cx="611" cy="7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8" name="Oval 1051"/>
            <p:cNvSpPr>
              <a:spLocks noChangeArrowheads="1"/>
            </p:cNvSpPr>
            <p:nvPr/>
          </p:nvSpPr>
          <p:spPr bwMode="auto">
            <a:xfrm>
              <a:off x="1558" y="1381"/>
              <a:ext cx="349" cy="7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9" name="Oval 1052"/>
            <p:cNvSpPr>
              <a:spLocks noChangeArrowheads="1"/>
            </p:cNvSpPr>
            <p:nvPr/>
          </p:nvSpPr>
          <p:spPr bwMode="auto">
            <a:xfrm>
              <a:off x="1632" y="1296"/>
              <a:ext cx="192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092"/>
          <p:cNvGrpSpPr>
            <a:grpSpLocks/>
          </p:cNvGrpSpPr>
          <p:nvPr/>
        </p:nvGrpSpPr>
        <p:grpSpPr bwMode="auto">
          <a:xfrm>
            <a:off x="685800" y="2098675"/>
            <a:ext cx="7265988" cy="915988"/>
            <a:chOff x="432" y="1322"/>
            <a:chExt cx="4577" cy="577"/>
          </a:xfrm>
        </p:grpSpPr>
        <p:sp>
          <p:nvSpPr>
            <p:cNvPr id="53280" name="Rectangle 1032"/>
            <p:cNvSpPr>
              <a:spLocks noChangeArrowheads="1"/>
            </p:cNvSpPr>
            <p:nvPr/>
          </p:nvSpPr>
          <p:spPr bwMode="auto">
            <a:xfrm>
              <a:off x="1957" y="1831"/>
              <a:ext cx="3052" cy="6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1" name="Rectangle 1033"/>
            <p:cNvSpPr>
              <a:spLocks noChangeArrowheads="1"/>
            </p:cNvSpPr>
            <p:nvPr/>
          </p:nvSpPr>
          <p:spPr bwMode="auto">
            <a:xfrm>
              <a:off x="2374" y="1390"/>
              <a:ext cx="61" cy="47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2" name="Rectangle 1034"/>
            <p:cNvSpPr>
              <a:spLocks noChangeArrowheads="1"/>
            </p:cNvSpPr>
            <p:nvPr/>
          </p:nvSpPr>
          <p:spPr bwMode="auto">
            <a:xfrm>
              <a:off x="3370" y="1390"/>
              <a:ext cx="63" cy="47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3" name="Rectangle 1035"/>
            <p:cNvSpPr>
              <a:spLocks noChangeArrowheads="1"/>
            </p:cNvSpPr>
            <p:nvPr/>
          </p:nvSpPr>
          <p:spPr bwMode="auto">
            <a:xfrm>
              <a:off x="4366" y="1390"/>
              <a:ext cx="63" cy="47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4" name="Text Box 1044"/>
            <p:cNvSpPr txBox="1">
              <a:spLocks noChangeArrowheads="1"/>
            </p:cNvSpPr>
            <p:nvPr/>
          </p:nvSpPr>
          <p:spPr bwMode="auto">
            <a:xfrm>
              <a:off x="432" y="1322"/>
              <a:ext cx="1216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en-US" sz="1800" dirty="0">
                  <a:latin typeface="Times New Roman" pitchFamily="18" charset="0"/>
                </a:rPr>
                <a:t>Step 2</a:t>
              </a:r>
            </a:p>
            <a:p>
              <a:r>
                <a:rPr lang="en-US" sz="1800" dirty="0">
                  <a:latin typeface="Times New Roman" pitchFamily="18" charset="0"/>
                </a:rPr>
                <a:t>Stopping condition</a:t>
              </a:r>
            </a:p>
            <a:p>
              <a:r>
                <a:rPr lang="en-US" sz="1800" dirty="0">
                  <a:latin typeface="Times New Roman" pitchFamily="18" charset="0"/>
                </a:rPr>
                <a:t>(size-1 problem):</a:t>
              </a:r>
            </a:p>
          </p:txBody>
        </p:sp>
        <p:sp>
          <p:nvSpPr>
            <p:cNvPr id="53285" name="Oval 1057"/>
            <p:cNvSpPr>
              <a:spLocks noChangeArrowheads="1"/>
            </p:cNvSpPr>
            <p:nvPr/>
          </p:nvSpPr>
          <p:spPr bwMode="auto">
            <a:xfrm>
              <a:off x="1948" y="1716"/>
              <a:ext cx="925" cy="9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091"/>
          <p:cNvGrpSpPr>
            <a:grpSpLocks/>
          </p:cNvGrpSpPr>
          <p:nvPr/>
        </p:nvGrpSpPr>
        <p:grpSpPr bwMode="auto">
          <a:xfrm>
            <a:off x="685800" y="3851275"/>
            <a:ext cx="7718425" cy="2500313"/>
            <a:chOff x="432" y="2426"/>
            <a:chExt cx="4862" cy="1575"/>
          </a:xfrm>
        </p:grpSpPr>
        <p:sp>
          <p:nvSpPr>
            <p:cNvPr id="53261" name="Rectangle 1040"/>
            <p:cNvSpPr>
              <a:spLocks noChangeArrowheads="1"/>
            </p:cNvSpPr>
            <p:nvPr/>
          </p:nvSpPr>
          <p:spPr bwMode="auto">
            <a:xfrm>
              <a:off x="1957" y="2867"/>
              <a:ext cx="3052" cy="6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2" name="Rectangle 1041"/>
            <p:cNvSpPr>
              <a:spLocks noChangeArrowheads="1"/>
            </p:cNvSpPr>
            <p:nvPr/>
          </p:nvSpPr>
          <p:spPr bwMode="auto">
            <a:xfrm>
              <a:off x="2374" y="2426"/>
              <a:ext cx="61" cy="47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3" name="Rectangle 1042"/>
            <p:cNvSpPr>
              <a:spLocks noChangeArrowheads="1"/>
            </p:cNvSpPr>
            <p:nvPr/>
          </p:nvSpPr>
          <p:spPr bwMode="auto">
            <a:xfrm>
              <a:off x="3370" y="2426"/>
              <a:ext cx="63" cy="47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4" name="Rectangle 1043"/>
            <p:cNvSpPr>
              <a:spLocks noChangeArrowheads="1"/>
            </p:cNvSpPr>
            <p:nvPr/>
          </p:nvSpPr>
          <p:spPr bwMode="auto">
            <a:xfrm>
              <a:off x="4366" y="2426"/>
              <a:ext cx="63" cy="47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5" name="Text Box 1045"/>
            <p:cNvSpPr txBox="1">
              <a:spLocks noChangeArrowheads="1"/>
            </p:cNvSpPr>
            <p:nvPr/>
          </p:nvSpPr>
          <p:spPr bwMode="auto">
            <a:xfrm>
              <a:off x="432" y="2513"/>
              <a:ext cx="121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en-US" sz="1800">
                  <a:latin typeface="Times New Roman" pitchFamily="18" charset="0"/>
                </a:rPr>
                <a:t>Step 3:</a:t>
              </a:r>
            </a:p>
            <a:p>
              <a:r>
                <a:rPr lang="en-US" sz="1800">
                  <a:latin typeface="Times New Roman" pitchFamily="18" charset="0"/>
                </a:rPr>
                <a:t>Size-(n-1) problem</a:t>
              </a:r>
            </a:p>
          </p:txBody>
        </p:sp>
        <p:grpSp>
          <p:nvGrpSpPr>
            <p:cNvPr id="53266" name="Group 1063"/>
            <p:cNvGrpSpPr>
              <a:grpSpLocks/>
            </p:cNvGrpSpPr>
            <p:nvPr/>
          </p:nvGrpSpPr>
          <p:grpSpPr bwMode="auto">
            <a:xfrm>
              <a:off x="1955" y="2579"/>
              <a:ext cx="925" cy="292"/>
              <a:chOff x="2247" y="2352"/>
              <a:chExt cx="873" cy="332"/>
            </a:xfrm>
          </p:grpSpPr>
          <p:sp>
            <p:nvSpPr>
              <p:cNvPr id="53277" name="Oval 1064"/>
              <p:cNvSpPr>
                <a:spLocks noChangeArrowheads="1"/>
              </p:cNvSpPr>
              <p:nvPr/>
            </p:nvSpPr>
            <p:spPr bwMode="auto">
              <a:xfrm>
                <a:off x="2247" y="2573"/>
                <a:ext cx="873" cy="111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78" name="Oval 1065"/>
              <p:cNvSpPr>
                <a:spLocks noChangeArrowheads="1"/>
              </p:cNvSpPr>
              <p:nvPr/>
            </p:nvSpPr>
            <p:spPr bwMode="auto">
              <a:xfrm>
                <a:off x="2378" y="2463"/>
                <a:ext cx="611" cy="74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79" name="Oval 1066"/>
              <p:cNvSpPr>
                <a:spLocks noChangeArrowheads="1"/>
              </p:cNvSpPr>
              <p:nvPr/>
            </p:nvSpPr>
            <p:spPr bwMode="auto">
              <a:xfrm>
                <a:off x="2509" y="2352"/>
                <a:ext cx="349" cy="74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267" name="Rectangle 1073"/>
            <p:cNvSpPr>
              <a:spLocks noChangeArrowheads="1"/>
            </p:cNvSpPr>
            <p:nvPr/>
          </p:nvSpPr>
          <p:spPr bwMode="auto">
            <a:xfrm>
              <a:off x="1957" y="3704"/>
              <a:ext cx="3052" cy="6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8" name="Rectangle 1074"/>
            <p:cNvSpPr>
              <a:spLocks noChangeArrowheads="1"/>
            </p:cNvSpPr>
            <p:nvPr/>
          </p:nvSpPr>
          <p:spPr bwMode="auto">
            <a:xfrm>
              <a:off x="2374" y="3263"/>
              <a:ext cx="61" cy="47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9" name="Rectangle 1075"/>
            <p:cNvSpPr>
              <a:spLocks noChangeArrowheads="1"/>
            </p:cNvSpPr>
            <p:nvPr/>
          </p:nvSpPr>
          <p:spPr bwMode="auto">
            <a:xfrm>
              <a:off x="3370" y="3263"/>
              <a:ext cx="63" cy="47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0" name="Rectangle 1076"/>
            <p:cNvSpPr>
              <a:spLocks noChangeArrowheads="1"/>
            </p:cNvSpPr>
            <p:nvPr/>
          </p:nvSpPr>
          <p:spPr bwMode="auto">
            <a:xfrm>
              <a:off x="4366" y="3263"/>
              <a:ext cx="63" cy="47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1" name="Text Box 1077"/>
            <p:cNvSpPr txBox="1">
              <a:spLocks noChangeArrowheads="1"/>
            </p:cNvSpPr>
            <p:nvPr/>
          </p:nvSpPr>
          <p:spPr bwMode="auto">
            <a:xfrm>
              <a:off x="432" y="2858"/>
              <a:ext cx="9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en-US" sz="1800">
                  <a:latin typeface="Times New Roman" pitchFamily="18" charset="0"/>
                </a:rPr>
                <a:t>Several cases:</a:t>
              </a:r>
            </a:p>
          </p:txBody>
        </p:sp>
        <p:sp>
          <p:nvSpPr>
            <p:cNvPr id="53272" name="Oval 1079"/>
            <p:cNvSpPr>
              <a:spLocks noChangeArrowheads="1"/>
            </p:cNvSpPr>
            <p:nvPr/>
          </p:nvSpPr>
          <p:spPr bwMode="auto">
            <a:xfrm>
              <a:off x="2928" y="3610"/>
              <a:ext cx="925" cy="9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3" name="Oval 1080"/>
            <p:cNvSpPr>
              <a:spLocks noChangeArrowheads="1"/>
            </p:cNvSpPr>
            <p:nvPr/>
          </p:nvSpPr>
          <p:spPr bwMode="auto">
            <a:xfrm>
              <a:off x="3067" y="3514"/>
              <a:ext cx="647" cy="65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4" name="Oval 1081"/>
            <p:cNvSpPr>
              <a:spLocks noChangeArrowheads="1"/>
            </p:cNvSpPr>
            <p:nvPr/>
          </p:nvSpPr>
          <p:spPr bwMode="auto">
            <a:xfrm>
              <a:off x="3206" y="3416"/>
              <a:ext cx="369" cy="65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5" name="Rectangle 1085"/>
            <p:cNvSpPr>
              <a:spLocks noChangeArrowheads="1"/>
            </p:cNvSpPr>
            <p:nvPr/>
          </p:nvSpPr>
          <p:spPr bwMode="auto">
            <a:xfrm>
              <a:off x="1738" y="2906"/>
              <a:ext cx="35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  <a:cs typeface="Courier New" pitchFamily="49" charset="0"/>
                </a:rPr>
                <a:t>(hanoi n-1 </a:t>
              </a:r>
              <a:r>
                <a:rPr lang="en-US" sz="1800">
                  <a:solidFill>
                    <a:srgbClr val="CC3300"/>
                  </a:solidFill>
                  <a:cs typeface="Courier New" pitchFamily="49" charset="0"/>
                </a:rPr>
                <a:t>source  center</a:t>
              </a:r>
              <a:r>
                <a:rPr lang="en-US" sz="1800">
                  <a:solidFill>
                    <a:schemeClr val="accent2"/>
                  </a:solidFill>
                  <a:cs typeface="Courier New" pitchFamily="49" charset="0"/>
                </a:rPr>
                <a:t>   destination)</a:t>
              </a:r>
            </a:p>
          </p:txBody>
        </p:sp>
        <p:sp>
          <p:nvSpPr>
            <p:cNvPr id="53276" name="Rectangle 1086"/>
            <p:cNvSpPr>
              <a:spLocks noChangeArrowheads="1"/>
            </p:cNvSpPr>
            <p:nvPr/>
          </p:nvSpPr>
          <p:spPr bwMode="auto">
            <a:xfrm>
              <a:off x="1762" y="3770"/>
              <a:ext cx="3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  <a:cs typeface="Courier New" pitchFamily="49" charset="0"/>
                </a:rPr>
                <a:t>(hanoi n-1 </a:t>
              </a:r>
              <a:r>
                <a:rPr lang="en-US" sz="1800">
                  <a:solidFill>
                    <a:srgbClr val="CC3300"/>
                  </a:solidFill>
                  <a:cs typeface="Courier New" pitchFamily="49" charset="0"/>
                </a:rPr>
                <a:t>center source</a:t>
              </a:r>
              <a:r>
                <a:rPr lang="en-US" sz="1800">
                  <a:solidFill>
                    <a:schemeClr val="accent2"/>
                  </a:solidFill>
                  <a:cs typeface="Courier New" pitchFamily="49" charset="0"/>
                </a:rPr>
                <a:t>  destination)</a:t>
              </a:r>
            </a:p>
          </p:txBody>
        </p:sp>
      </p:grpSp>
      <p:sp>
        <p:nvSpPr>
          <p:cNvPr id="53259" name="Rectangle 1093"/>
          <p:cNvSpPr>
            <a:spLocks noChangeArrowheads="1"/>
          </p:cNvSpPr>
          <p:nvPr/>
        </p:nvSpPr>
        <p:spPr bwMode="auto">
          <a:xfrm>
            <a:off x="2581275" y="1677988"/>
            <a:ext cx="5372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cs typeface="Courier New" pitchFamily="49" charset="0"/>
              </a:rPr>
              <a:t>(hanoi n source  center   destination)</a:t>
            </a:r>
          </a:p>
        </p:txBody>
      </p:sp>
      <p:sp>
        <p:nvSpPr>
          <p:cNvPr id="276550" name="Rectangle 1094"/>
          <p:cNvSpPr>
            <a:spLocks noChangeArrowheads="1"/>
          </p:cNvSpPr>
          <p:nvPr/>
        </p:nvSpPr>
        <p:spPr bwMode="auto">
          <a:xfrm>
            <a:off x="3032125" y="3179763"/>
            <a:ext cx="5099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cs typeface="Courier New" pitchFamily="49" charset="0"/>
              </a:rPr>
              <a:t>Move disk from source to destination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65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65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65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6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7"/>
          <p:cNvSpPr>
            <a:spLocks noChangeArrowheads="1"/>
          </p:cNvSpPr>
          <p:nvPr/>
        </p:nvSpPr>
        <p:spPr bwMode="auto">
          <a:xfrm>
            <a:off x="762000" y="152400"/>
            <a:ext cx="7391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1546225" indent="-1546225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Hanoi Towers Example:</a:t>
            </a:r>
          </a:p>
        </p:txBody>
      </p:sp>
      <p:sp>
        <p:nvSpPr>
          <p:cNvPr id="54275" name="Rectangle 1029"/>
          <p:cNvSpPr>
            <a:spLocks noChangeArrowheads="1"/>
          </p:cNvSpPr>
          <p:nvPr/>
        </p:nvSpPr>
        <p:spPr bwMode="auto">
          <a:xfrm>
            <a:off x="3106738" y="2303463"/>
            <a:ext cx="4845050" cy="10477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6" name="Rectangle 1030"/>
          <p:cNvSpPr>
            <a:spLocks noChangeArrowheads="1"/>
          </p:cNvSpPr>
          <p:nvPr/>
        </p:nvSpPr>
        <p:spPr bwMode="auto">
          <a:xfrm>
            <a:off x="3768725" y="1600200"/>
            <a:ext cx="96838" cy="7540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7" name="Rectangle 1031"/>
          <p:cNvSpPr>
            <a:spLocks noChangeArrowheads="1"/>
          </p:cNvSpPr>
          <p:nvPr/>
        </p:nvSpPr>
        <p:spPr bwMode="auto">
          <a:xfrm>
            <a:off x="5349875" y="1600200"/>
            <a:ext cx="100013" cy="7540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8" name="Rectangle 1032"/>
          <p:cNvSpPr>
            <a:spLocks noChangeArrowheads="1"/>
          </p:cNvSpPr>
          <p:nvPr/>
        </p:nvSpPr>
        <p:spPr bwMode="auto">
          <a:xfrm>
            <a:off x="6931025" y="1600200"/>
            <a:ext cx="100013" cy="7540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9" name="Text Box 1048"/>
          <p:cNvSpPr txBox="1">
            <a:spLocks noChangeArrowheads="1"/>
          </p:cNvSpPr>
          <p:nvPr/>
        </p:nvSpPr>
        <p:spPr bwMode="auto">
          <a:xfrm>
            <a:off x="838200" y="838200"/>
            <a:ext cx="4629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1800">
                <a:latin typeface="Times New Roman" pitchFamily="18" charset="0"/>
              </a:rPr>
              <a:t>Step 4: </a:t>
            </a:r>
            <a:r>
              <a:rPr lang="en-US" sz="1800">
                <a:latin typeface="Times" charset="0"/>
                <a:cs typeface="Times New Roman" pitchFamily="18" charset="0"/>
              </a:rPr>
              <a:t>Construct the solution of size-n problem</a:t>
            </a:r>
            <a:r>
              <a:rPr lang="en-US" sz="1800">
                <a:latin typeface="Times New Roman" pitchFamily="18" charset="0"/>
              </a:rPr>
              <a:t> </a:t>
            </a:r>
          </a:p>
        </p:txBody>
      </p:sp>
      <p:grpSp>
        <p:nvGrpSpPr>
          <p:cNvPr id="54280" name="Group 1049"/>
          <p:cNvGrpSpPr>
            <a:grpSpLocks/>
          </p:cNvGrpSpPr>
          <p:nvPr/>
        </p:nvGrpSpPr>
        <p:grpSpPr bwMode="auto">
          <a:xfrm>
            <a:off x="3106738" y="1689100"/>
            <a:ext cx="1470025" cy="584200"/>
            <a:chOff x="1296" y="1296"/>
            <a:chExt cx="873" cy="417"/>
          </a:xfrm>
        </p:grpSpPr>
        <p:sp>
          <p:nvSpPr>
            <p:cNvPr id="54315" name="Oval 1050"/>
            <p:cNvSpPr>
              <a:spLocks noChangeArrowheads="1"/>
            </p:cNvSpPr>
            <p:nvPr/>
          </p:nvSpPr>
          <p:spPr bwMode="auto">
            <a:xfrm>
              <a:off x="1296" y="1602"/>
              <a:ext cx="873" cy="111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16" name="Oval 1051"/>
            <p:cNvSpPr>
              <a:spLocks noChangeArrowheads="1"/>
            </p:cNvSpPr>
            <p:nvPr/>
          </p:nvSpPr>
          <p:spPr bwMode="auto">
            <a:xfrm>
              <a:off x="1427" y="1492"/>
              <a:ext cx="611" cy="7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17" name="Oval 1052"/>
            <p:cNvSpPr>
              <a:spLocks noChangeArrowheads="1"/>
            </p:cNvSpPr>
            <p:nvPr/>
          </p:nvSpPr>
          <p:spPr bwMode="auto">
            <a:xfrm>
              <a:off x="1558" y="1381"/>
              <a:ext cx="349" cy="7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18" name="Oval 1053"/>
            <p:cNvSpPr>
              <a:spLocks noChangeArrowheads="1"/>
            </p:cNvSpPr>
            <p:nvPr/>
          </p:nvSpPr>
          <p:spPr bwMode="auto">
            <a:xfrm>
              <a:off x="1632" y="1296"/>
              <a:ext cx="192" cy="4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070"/>
          <p:cNvGrpSpPr>
            <a:grpSpLocks/>
          </p:cNvGrpSpPr>
          <p:nvPr/>
        </p:nvGrpSpPr>
        <p:grpSpPr bwMode="auto">
          <a:xfrm>
            <a:off x="685800" y="2743200"/>
            <a:ext cx="7265988" cy="1079500"/>
            <a:chOff x="432" y="1728"/>
            <a:chExt cx="4577" cy="680"/>
          </a:xfrm>
        </p:grpSpPr>
        <p:sp>
          <p:nvSpPr>
            <p:cNvPr id="54305" name="Rectangle 1033"/>
            <p:cNvSpPr>
              <a:spLocks noChangeArrowheads="1"/>
            </p:cNvSpPr>
            <p:nvPr/>
          </p:nvSpPr>
          <p:spPr bwMode="auto">
            <a:xfrm>
              <a:off x="1957" y="2342"/>
              <a:ext cx="3052" cy="6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6" name="Rectangle 1034"/>
            <p:cNvSpPr>
              <a:spLocks noChangeArrowheads="1"/>
            </p:cNvSpPr>
            <p:nvPr/>
          </p:nvSpPr>
          <p:spPr bwMode="auto">
            <a:xfrm>
              <a:off x="2374" y="1901"/>
              <a:ext cx="61" cy="47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7" name="Rectangle 1035"/>
            <p:cNvSpPr>
              <a:spLocks noChangeArrowheads="1"/>
            </p:cNvSpPr>
            <p:nvPr/>
          </p:nvSpPr>
          <p:spPr bwMode="auto">
            <a:xfrm>
              <a:off x="3370" y="1901"/>
              <a:ext cx="63" cy="47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8" name="Rectangle 1036"/>
            <p:cNvSpPr>
              <a:spLocks noChangeArrowheads="1"/>
            </p:cNvSpPr>
            <p:nvPr/>
          </p:nvSpPr>
          <p:spPr bwMode="auto">
            <a:xfrm>
              <a:off x="4366" y="1901"/>
              <a:ext cx="63" cy="47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9" name="Text Box 1045"/>
            <p:cNvSpPr txBox="1">
              <a:spLocks noChangeArrowheads="1"/>
            </p:cNvSpPr>
            <p:nvPr/>
          </p:nvSpPr>
          <p:spPr bwMode="auto">
            <a:xfrm>
              <a:off x="432" y="1728"/>
              <a:ext cx="1077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en-US" sz="1800">
                  <a:latin typeface="Times New Roman" pitchFamily="18" charset="0"/>
                </a:rPr>
                <a:t>(1):</a:t>
              </a:r>
            </a:p>
            <a:p>
              <a:r>
                <a:rPr lang="en-US" sz="1800">
                  <a:latin typeface="Times New Roman" pitchFamily="18" charset="0"/>
                </a:rPr>
                <a:t>Move </a:t>
              </a:r>
              <a:r>
                <a:rPr lang="en-US" sz="1800"/>
                <a:t>n-1</a:t>
              </a:r>
              <a:r>
                <a:rPr lang="en-US" sz="1800">
                  <a:latin typeface="Times New Roman" pitchFamily="18" charset="0"/>
                </a:rPr>
                <a:t> disks</a:t>
              </a:r>
            </a:p>
            <a:p>
              <a:r>
                <a:rPr lang="en-US" sz="1800">
                  <a:latin typeface="Times New Roman" pitchFamily="18" charset="0"/>
                </a:rPr>
                <a:t>to the center peg</a:t>
              </a:r>
            </a:p>
          </p:txBody>
        </p:sp>
        <p:grpSp>
          <p:nvGrpSpPr>
            <p:cNvPr id="54310" name="Group 1054"/>
            <p:cNvGrpSpPr>
              <a:grpSpLocks/>
            </p:cNvGrpSpPr>
            <p:nvPr/>
          </p:nvGrpSpPr>
          <p:grpSpPr bwMode="auto">
            <a:xfrm>
              <a:off x="2924" y="2046"/>
              <a:ext cx="925" cy="292"/>
              <a:chOff x="2247" y="2352"/>
              <a:chExt cx="873" cy="332"/>
            </a:xfrm>
          </p:grpSpPr>
          <p:sp>
            <p:nvSpPr>
              <p:cNvPr id="54312" name="Oval 1055"/>
              <p:cNvSpPr>
                <a:spLocks noChangeArrowheads="1"/>
              </p:cNvSpPr>
              <p:nvPr/>
            </p:nvSpPr>
            <p:spPr bwMode="auto">
              <a:xfrm>
                <a:off x="2247" y="2573"/>
                <a:ext cx="873" cy="111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13" name="Oval 1056"/>
              <p:cNvSpPr>
                <a:spLocks noChangeArrowheads="1"/>
              </p:cNvSpPr>
              <p:nvPr/>
            </p:nvSpPr>
            <p:spPr bwMode="auto">
              <a:xfrm>
                <a:off x="2378" y="2463"/>
                <a:ext cx="611" cy="74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14" name="Oval 1057"/>
              <p:cNvSpPr>
                <a:spLocks noChangeArrowheads="1"/>
              </p:cNvSpPr>
              <p:nvPr/>
            </p:nvSpPr>
            <p:spPr bwMode="auto">
              <a:xfrm>
                <a:off x="2509" y="2352"/>
                <a:ext cx="349" cy="74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4311" name="Oval 1058"/>
            <p:cNvSpPr>
              <a:spLocks noChangeArrowheads="1"/>
            </p:cNvSpPr>
            <p:nvPr/>
          </p:nvSpPr>
          <p:spPr bwMode="auto">
            <a:xfrm>
              <a:off x="1948" y="2227"/>
              <a:ext cx="925" cy="9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072"/>
          <p:cNvGrpSpPr>
            <a:grpSpLocks/>
          </p:cNvGrpSpPr>
          <p:nvPr/>
        </p:nvGrpSpPr>
        <p:grpSpPr bwMode="auto">
          <a:xfrm>
            <a:off x="685800" y="5270500"/>
            <a:ext cx="7265988" cy="993775"/>
            <a:chOff x="432" y="3320"/>
            <a:chExt cx="4577" cy="626"/>
          </a:xfrm>
        </p:grpSpPr>
        <p:sp>
          <p:nvSpPr>
            <p:cNvPr id="54295" name="Rectangle 1037"/>
            <p:cNvSpPr>
              <a:spLocks noChangeArrowheads="1"/>
            </p:cNvSpPr>
            <p:nvPr/>
          </p:nvSpPr>
          <p:spPr bwMode="auto">
            <a:xfrm>
              <a:off x="1957" y="3882"/>
              <a:ext cx="3052" cy="64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6" name="Rectangle 1038"/>
            <p:cNvSpPr>
              <a:spLocks noChangeArrowheads="1"/>
            </p:cNvSpPr>
            <p:nvPr/>
          </p:nvSpPr>
          <p:spPr bwMode="auto">
            <a:xfrm>
              <a:off x="2374" y="3439"/>
              <a:ext cx="61" cy="47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7" name="Rectangle 1039"/>
            <p:cNvSpPr>
              <a:spLocks noChangeArrowheads="1"/>
            </p:cNvSpPr>
            <p:nvPr/>
          </p:nvSpPr>
          <p:spPr bwMode="auto">
            <a:xfrm>
              <a:off x="3370" y="3439"/>
              <a:ext cx="63" cy="47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8" name="Rectangle 1040"/>
            <p:cNvSpPr>
              <a:spLocks noChangeArrowheads="1"/>
            </p:cNvSpPr>
            <p:nvPr/>
          </p:nvSpPr>
          <p:spPr bwMode="auto">
            <a:xfrm>
              <a:off x="4366" y="3439"/>
              <a:ext cx="63" cy="47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9" name="Text Box 1047"/>
            <p:cNvSpPr txBox="1">
              <a:spLocks noChangeArrowheads="1"/>
            </p:cNvSpPr>
            <p:nvPr/>
          </p:nvSpPr>
          <p:spPr bwMode="auto">
            <a:xfrm>
              <a:off x="432" y="3320"/>
              <a:ext cx="1077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en-US" sz="1800">
                  <a:latin typeface="Times New Roman" pitchFamily="18" charset="0"/>
                </a:rPr>
                <a:t>(3):</a:t>
              </a:r>
            </a:p>
            <a:p>
              <a:r>
                <a:rPr lang="en-US" sz="1800">
                  <a:latin typeface="Times New Roman" pitchFamily="18" charset="0"/>
                </a:rPr>
                <a:t>Move </a:t>
              </a:r>
              <a:r>
                <a:rPr lang="en-US" sz="1800"/>
                <a:t>n-1</a:t>
              </a:r>
              <a:r>
                <a:rPr lang="en-US" sz="1800">
                  <a:latin typeface="Times New Roman" pitchFamily="18" charset="0"/>
                </a:rPr>
                <a:t> disks</a:t>
              </a:r>
            </a:p>
            <a:p>
              <a:r>
                <a:rPr lang="en-US" sz="1800">
                  <a:latin typeface="Times New Roman" pitchFamily="18" charset="0"/>
                </a:rPr>
                <a:t>to the right peg</a:t>
              </a:r>
            </a:p>
          </p:txBody>
        </p:sp>
        <p:grpSp>
          <p:nvGrpSpPr>
            <p:cNvPr id="54300" name="Group 1059"/>
            <p:cNvGrpSpPr>
              <a:grpSpLocks/>
            </p:cNvGrpSpPr>
            <p:nvPr/>
          </p:nvGrpSpPr>
          <p:grpSpPr bwMode="auto">
            <a:xfrm>
              <a:off x="3942" y="3494"/>
              <a:ext cx="924" cy="367"/>
              <a:chOff x="1296" y="1296"/>
              <a:chExt cx="873" cy="417"/>
            </a:xfrm>
          </p:grpSpPr>
          <p:sp>
            <p:nvSpPr>
              <p:cNvPr id="54301" name="Oval 1060"/>
              <p:cNvSpPr>
                <a:spLocks noChangeArrowheads="1"/>
              </p:cNvSpPr>
              <p:nvPr/>
            </p:nvSpPr>
            <p:spPr bwMode="auto">
              <a:xfrm>
                <a:off x="1296" y="1602"/>
                <a:ext cx="873" cy="111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02" name="Oval 1061"/>
              <p:cNvSpPr>
                <a:spLocks noChangeArrowheads="1"/>
              </p:cNvSpPr>
              <p:nvPr/>
            </p:nvSpPr>
            <p:spPr bwMode="auto">
              <a:xfrm>
                <a:off x="1427" y="1492"/>
                <a:ext cx="611" cy="74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03" name="Oval 1062"/>
              <p:cNvSpPr>
                <a:spLocks noChangeArrowheads="1"/>
              </p:cNvSpPr>
              <p:nvPr/>
            </p:nvSpPr>
            <p:spPr bwMode="auto">
              <a:xfrm>
                <a:off x="1558" y="1381"/>
                <a:ext cx="349" cy="74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04" name="Oval 1063"/>
              <p:cNvSpPr>
                <a:spLocks noChangeArrowheads="1"/>
              </p:cNvSpPr>
              <p:nvPr/>
            </p:nvSpPr>
            <p:spPr bwMode="auto">
              <a:xfrm>
                <a:off x="1632" y="1296"/>
                <a:ext cx="192" cy="4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" name="Group 1071"/>
          <p:cNvGrpSpPr>
            <a:grpSpLocks/>
          </p:cNvGrpSpPr>
          <p:nvPr/>
        </p:nvGrpSpPr>
        <p:grpSpPr bwMode="auto">
          <a:xfrm>
            <a:off x="685800" y="4035425"/>
            <a:ext cx="7265988" cy="1035050"/>
            <a:chOff x="432" y="2542"/>
            <a:chExt cx="4577" cy="652"/>
          </a:xfrm>
        </p:grpSpPr>
        <p:sp>
          <p:nvSpPr>
            <p:cNvPr id="54285" name="Rectangle 1041"/>
            <p:cNvSpPr>
              <a:spLocks noChangeArrowheads="1"/>
            </p:cNvSpPr>
            <p:nvPr/>
          </p:nvSpPr>
          <p:spPr bwMode="auto">
            <a:xfrm>
              <a:off x="1957" y="3128"/>
              <a:ext cx="3052" cy="6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6" name="Rectangle 1042"/>
            <p:cNvSpPr>
              <a:spLocks noChangeArrowheads="1"/>
            </p:cNvSpPr>
            <p:nvPr/>
          </p:nvSpPr>
          <p:spPr bwMode="auto">
            <a:xfrm>
              <a:off x="2374" y="2687"/>
              <a:ext cx="61" cy="47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7" name="Rectangle 1043"/>
            <p:cNvSpPr>
              <a:spLocks noChangeArrowheads="1"/>
            </p:cNvSpPr>
            <p:nvPr/>
          </p:nvSpPr>
          <p:spPr bwMode="auto">
            <a:xfrm>
              <a:off x="3370" y="2687"/>
              <a:ext cx="63" cy="47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8" name="Rectangle 1044"/>
            <p:cNvSpPr>
              <a:spLocks noChangeArrowheads="1"/>
            </p:cNvSpPr>
            <p:nvPr/>
          </p:nvSpPr>
          <p:spPr bwMode="auto">
            <a:xfrm>
              <a:off x="4366" y="2687"/>
              <a:ext cx="63" cy="47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9" name="Text Box 1046"/>
            <p:cNvSpPr txBox="1">
              <a:spLocks noChangeArrowheads="1"/>
            </p:cNvSpPr>
            <p:nvPr/>
          </p:nvSpPr>
          <p:spPr bwMode="auto">
            <a:xfrm>
              <a:off x="432" y="2542"/>
              <a:ext cx="993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en-US" sz="1800">
                  <a:latin typeface="Times New Roman" pitchFamily="18" charset="0"/>
                </a:rPr>
                <a:t>(2):</a:t>
              </a:r>
            </a:p>
            <a:p>
              <a:r>
                <a:rPr lang="en-US" sz="1800">
                  <a:latin typeface="Times New Roman" pitchFamily="18" charset="0"/>
                </a:rPr>
                <a:t>Move </a:t>
              </a:r>
              <a:r>
                <a:rPr lang="en-US" sz="1800"/>
                <a:t>1</a:t>
              </a:r>
              <a:r>
                <a:rPr lang="en-US" sz="1800">
                  <a:latin typeface="Times New Roman" pitchFamily="18" charset="0"/>
                </a:rPr>
                <a:t> disk</a:t>
              </a:r>
            </a:p>
            <a:p>
              <a:r>
                <a:rPr lang="en-US" sz="1800">
                  <a:latin typeface="Times New Roman" pitchFamily="18" charset="0"/>
                </a:rPr>
                <a:t>to the right peg</a:t>
              </a:r>
            </a:p>
          </p:txBody>
        </p:sp>
        <p:grpSp>
          <p:nvGrpSpPr>
            <p:cNvPr id="54290" name="Group 1064"/>
            <p:cNvGrpSpPr>
              <a:grpSpLocks/>
            </p:cNvGrpSpPr>
            <p:nvPr/>
          </p:nvGrpSpPr>
          <p:grpSpPr bwMode="auto">
            <a:xfrm>
              <a:off x="2924" y="2840"/>
              <a:ext cx="925" cy="292"/>
              <a:chOff x="2247" y="2352"/>
              <a:chExt cx="873" cy="332"/>
            </a:xfrm>
          </p:grpSpPr>
          <p:sp>
            <p:nvSpPr>
              <p:cNvPr id="54292" name="Oval 1065"/>
              <p:cNvSpPr>
                <a:spLocks noChangeArrowheads="1"/>
              </p:cNvSpPr>
              <p:nvPr/>
            </p:nvSpPr>
            <p:spPr bwMode="auto">
              <a:xfrm>
                <a:off x="2247" y="2573"/>
                <a:ext cx="873" cy="111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293" name="Oval 1066"/>
              <p:cNvSpPr>
                <a:spLocks noChangeArrowheads="1"/>
              </p:cNvSpPr>
              <p:nvPr/>
            </p:nvSpPr>
            <p:spPr bwMode="auto">
              <a:xfrm>
                <a:off x="2378" y="2463"/>
                <a:ext cx="611" cy="74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294" name="Oval 1067"/>
              <p:cNvSpPr>
                <a:spLocks noChangeArrowheads="1"/>
              </p:cNvSpPr>
              <p:nvPr/>
            </p:nvSpPr>
            <p:spPr bwMode="auto">
              <a:xfrm>
                <a:off x="2509" y="2352"/>
                <a:ext cx="349" cy="74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4291" name="Oval 1068"/>
            <p:cNvSpPr>
              <a:spLocks noChangeArrowheads="1"/>
            </p:cNvSpPr>
            <p:nvPr/>
          </p:nvSpPr>
          <p:spPr bwMode="auto">
            <a:xfrm>
              <a:off x="3982" y="3034"/>
              <a:ext cx="926" cy="9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4284" name="Text Box 1069"/>
          <p:cNvSpPr txBox="1">
            <a:spLocks noChangeArrowheads="1"/>
          </p:cNvSpPr>
          <p:nvPr/>
        </p:nvSpPr>
        <p:spPr bwMode="auto">
          <a:xfrm>
            <a:off x="663575" y="1641475"/>
            <a:ext cx="127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1800">
                <a:latin typeface="Times New Roman" pitchFamily="18" charset="0"/>
              </a:rPr>
              <a:t>Initial state:</a:t>
            </a:r>
          </a:p>
        </p:txBody>
      </p:sp>
      <p:sp>
        <p:nvSpPr>
          <p:cNvPr id="2" name="Curved Down Arrow 1"/>
          <p:cNvSpPr/>
          <p:nvPr/>
        </p:nvSpPr>
        <p:spPr bwMode="auto">
          <a:xfrm>
            <a:off x="4271501" y="2837879"/>
            <a:ext cx="618019" cy="304800"/>
          </a:xfrm>
          <a:prstGeom prst="curved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48" name="Curved Down Arrow 47"/>
          <p:cNvSpPr/>
          <p:nvPr/>
        </p:nvSpPr>
        <p:spPr bwMode="auto">
          <a:xfrm>
            <a:off x="6012415" y="4267728"/>
            <a:ext cx="618019" cy="304800"/>
          </a:xfrm>
          <a:prstGeom prst="curved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074"/>
          <p:cNvSpPr>
            <a:spLocks noChangeArrowheads="1"/>
          </p:cNvSpPr>
          <p:nvPr/>
        </p:nvSpPr>
        <p:spPr bwMode="auto">
          <a:xfrm>
            <a:off x="635000" y="152400"/>
            <a:ext cx="73771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rgbClr val="000080"/>
                </a:solidFill>
                <a:latin typeface="Times New Roman" pitchFamily="18" charset="0"/>
              </a:rPr>
              <a:t>Hanoi Towers Program</a:t>
            </a:r>
          </a:p>
        </p:txBody>
      </p:sp>
      <p:sp>
        <p:nvSpPr>
          <p:cNvPr id="55299" name="Rectangle 3075"/>
          <p:cNvSpPr>
            <a:spLocks noChangeArrowheads="1"/>
          </p:cNvSpPr>
          <p:nvPr/>
        </p:nvSpPr>
        <p:spPr bwMode="auto">
          <a:xfrm>
            <a:off x="533400" y="838200"/>
            <a:ext cx="7899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19163" algn="l"/>
                <a:tab pos="1366838" algn="l"/>
              </a:tabLst>
            </a:pPr>
            <a:r>
              <a:rPr lang="en-US" sz="1800" dirty="0">
                <a:solidFill>
                  <a:srgbClr val="000000"/>
                </a:solidFill>
                <a:cs typeface="Courier New" pitchFamily="49" charset="0"/>
              </a:rPr>
              <a:t>(define </a:t>
            </a:r>
            <a:r>
              <a:rPr lang="en-US" sz="1800" dirty="0" err="1">
                <a:solidFill>
                  <a:srgbClr val="000000"/>
                </a:solidFill>
                <a:cs typeface="Courier New" pitchFamily="49" charset="0"/>
              </a:rPr>
              <a:t>hanoi</a:t>
            </a:r>
            <a:r>
              <a:rPr lang="en-US" sz="1800" dirty="0">
                <a:solidFill>
                  <a:srgbClr val="000000"/>
                </a:solidFill>
                <a:cs typeface="Courier New" pitchFamily="49" charset="0"/>
              </a:rPr>
              <a:t> (lambda (n source center destination)</a:t>
            </a:r>
          </a:p>
          <a:p>
            <a:pPr marL="342900" indent="-3429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19163" algn="l"/>
                <a:tab pos="1366838" algn="l"/>
              </a:tabLst>
            </a:pPr>
            <a:r>
              <a:rPr lang="en-US" sz="1800" dirty="0">
                <a:solidFill>
                  <a:srgbClr val="000000"/>
                </a:solidFill>
                <a:cs typeface="Courier New" pitchFamily="49" charset="0"/>
              </a:rPr>
              <a:t>	(if (= n 1)	; stopping condition</a:t>
            </a:r>
          </a:p>
          <a:p>
            <a:pPr marL="342900" indent="-3429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19163" algn="l"/>
                <a:tab pos="1366838" algn="l"/>
              </a:tabLst>
            </a:pPr>
            <a:r>
              <a:rPr lang="en-US" sz="1800" dirty="0">
                <a:solidFill>
                  <a:srgbClr val="000000"/>
                </a:solidFill>
                <a:cs typeface="Courier New" pitchFamily="49" charset="0"/>
              </a:rPr>
              <a:t>		</a:t>
            </a:r>
            <a:r>
              <a:rPr lang="en-US" sz="1800" dirty="0">
                <a:solidFill>
                  <a:schemeClr val="accent2"/>
                </a:solidFill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CC3300"/>
                </a:solidFill>
                <a:cs typeface="Courier New" pitchFamily="49" charset="0"/>
              </a:rPr>
              <a:t>begin</a:t>
            </a:r>
            <a:r>
              <a:rPr lang="en-US" sz="1800" dirty="0">
                <a:solidFill>
                  <a:schemeClr val="accent2"/>
                </a:solidFill>
                <a:cs typeface="Courier New" pitchFamily="49" charset="0"/>
              </a:rPr>
              <a:t>							</a:t>
            </a:r>
          </a:p>
          <a:p>
            <a:pPr marL="342900" indent="-3429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19163" algn="l"/>
                <a:tab pos="1366838" algn="l"/>
              </a:tabLst>
            </a:pPr>
            <a:r>
              <a:rPr lang="en-US" sz="1800" dirty="0">
                <a:solidFill>
                  <a:schemeClr val="accent2"/>
                </a:solidFill>
                <a:cs typeface="Courier New" pitchFamily="49" charset="0"/>
              </a:rPr>
              <a:t>			(display "move top from ")</a:t>
            </a:r>
          </a:p>
          <a:p>
            <a:pPr marL="342900" indent="-3429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19163" algn="l"/>
                <a:tab pos="1366838" algn="l"/>
              </a:tabLst>
            </a:pPr>
            <a:r>
              <a:rPr lang="en-US" sz="1800" dirty="0">
                <a:solidFill>
                  <a:schemeClr val="accent2"/>
                </a:solidFill>
                <a:cs typeface="Courier New" pitchFamily="49" charset="0"/>
              </a:rPr>
              <a:t>			(display source)</a:t>
            </a:r>
          </a:p>
          <a:p>
            <a:pPr marL="342900" indent="-3429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19163" algn="l"/>
                <a:tab pos="1366838" algn="l"/>
              </a:tabLst>
            </a:pPr>
            <a:r>
              <a:rPr lang="en-US" sz="1800" dirty="0">
                <a:solidFill>
                  <a:schemeClr val="accent2"/>
                </a:solidFill>
                <a:cs typeface="Courier New" pitchFamily="49" charset="0"/>
              </a:rPr>
              <a:t>			(display " to ")</a:t>
            </a:r>
          </a:p>
          <a:p>
            <a:pPr marL="342900" indent="-3429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19163" algn="l"/>
                <a:tab pos="1366838" algn="l"/>
              </a:tabLst>
            </a:pPr>
            <a:r>
              <a:rPr lang="en-US" sz="1800" dirty="0">
                <a:solidFill>
                  <a:schemeClr val="accent2"/>
                </a:solidFill>
                <a:cs typeface="Courier New" pitchFamily="49" charset="0"/>
              </a:rPr>
              <a:t>			(display destination)</a:t>
            </a:r>
          </a:p>
          <a:p>
            <a:pPr marL="342900" indent="-3429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19163" algn="l"/>
                <a:tab pos="1366838" algn="l"/>
              </a:tabLst>
            </a:pPr>
            <a:r>
              <a:rPr lang="en-US" sz="1800" dirty="0">
                <a:solidFill>
                  <a:schemeClr val="accent2"/>
                </a:solidFill>
                <a:cs typeface="Courier New" pitchFamily="49" charset="0"/>
              </a:rPr>
              <a:t>			(newline)</a:t>
            </a:r>
          </a:p>
          <a:p>
            <a:pPr marL="342900" indent="-3429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19163" algn="l"/>
                <a:tab pos="1366838" algn="l"/>
              </a:tabLst>
            </a:pPr>
            <a:r>
              <a:rPr lang="en-US" sz="1800" dirty="0">
                <a:solidFill>
                  <a:schemeClr val="accent2"/>
                </a:solidFill>
                <a:cs typeface="Courier New" pitchFamily="49" charset="0"/>
              </a:rPr>
              <a:t>		)</a:t>
            </a:r>
          </a:p>
          <a:p>
            <a:pPr marL="342900" indent="-3429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19163" algn="l"/>
                <a:tab pos="1366838" algn="l"/>
              </a:tabLst>
            </a:pPr>
            <a:r>
              <a:rPr lang="en-US" sz="1800" dirty="0">
                <a:solidFill>
                  <a:srgbClr val="000000"/>
                </a:solidFill>
                <a:cs typeface="Courier New" pitchFamily="49" charset="0"/>
              </a:rPr>
              <a:t>		(</a:t>
            </a:r>
            <a:r>
              <a:rPr lang="en-US" sz="1800" dirty="0">
                <a:solidFill>
                  <a:srgbClr val="CC3300"/>
                </a:solidFill>
                <a:cs typeface="Courier New" pitchFamily="49" charset="0"/>
              </a:rPr>
              <a:t>begin</a:t>
            </a:r>
            <a:r>
              <a:rPr lang="en-US" sz="1800" dirty="0">
                <a:solidFill>
                  <a:srgbClr val="000000"/>
                </a:solidFill>
                <a:cs typeface="Courier New" pitchFamily="49" charset="0"/>
              </a:rPr>
              <a:t>		; from size-(n-1) to size-n problem</a:t>
            </a:r>
          </a:p>
          <a:p>
            <a:pPr marL="342900" indent="-3429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19163" algn="l"/>
                <a:tab pos="1366838" algn="l"/>
              </a:tabLst>
            </a:pPr>
            <a:r>
              <a:rPr lang="en-US" sz="1800" dirty="0">
                <a:solidFill>
                  <a:srgbClr val="000000"/>
                </a:solidFill>
                <a:cs typeface="Courier New" pitchFamily="49" charset="0"/>
              </a:rPr>
              <a:t>			(</a:t>
            </a:r>
            <a:r>
              <a:rPr lang="en-US" sz="1800" dirty="0" err="1">
                <a:solidFill>
                  <a:srgbClr val="000000"/>
                </a:solidFill>
                <a:cs typeface="Courier New" pitchFamily="49" charset="0"/>
              </a:rPr>
              <a:t>hanoi</a:t>
            </a:r>
            <a:r>
              <a:rPr lang="en-US" sz="1800" dirty="0">
                <a:solidFill>
                  <a:srgbClr val="000000"/>
                </a:solidFill>
                <a:cs typeface="Courier New" pitchFamily="49" charset="0"/>
              </a:rPr>
              <a:t> (- n 1) source destination center)</a:t>
            </a:r>
          </a:p>
          <a:p>
            <a:pPr marL="342900" indent="-3429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19163" algn="l"/>
                <a:tab pos="1366838" algn="l"/>
              </a:tabLst>
            </a:pPr>
            <a:r>
              <a:rPr lang="en-US" sz="1800" dirty="0">
                <a:solidFill>
                  <a:srgbClr val="000000"/>
                </a:solidFill>
                <a:cs typeface="Courier New" pitchFamily="49" charset="0"/>
              </a:rPr>
              <a:t>			(</a:t>
            </a:r>
            <a:r>
              <a:rPr lang="en-US" sz="1800" dirty="0" err="1">
                <a:solidFill>
                  <a:srgbClr val="000000"/>
                </a:solidFill>
                <a:cs typeface="Courier New" pitchFamily="49" charset="0"/>
              </a:rPr>
              <a:t>hanoi</a:t>
            </a:r>
            <a:r>
              <a:rPr lang="en-US" sz="1800" dirty="0">
                <a:solidFill>
                  <a:srgbClr val="000000"/>
                </a:solidFill>
                <a:cs typeface="Courier New" pitchFamily="49" charset="0"/>
              </a:rPr>
              <a:t> 1 source center destination)</a:t>
            </a:r>
          </a:p>
          <a:p>
            <a:pPr marL="342900" indent="-3429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19163" algn="l"/>
                <a:tab pos="1366838" algn="l"/>
              </a:tabLst>
            </a:pPr>
            <a:r>
              <a:rPr lang="en-US" sz="1800" dirty="0">
                <a:solidFill>
                  <a:srgbClr val="000000"/>
                </a:solidFill>
                <a:cs typeface="Courier New" pitchFamily="49" charset="0"/>
              </a:rPr>
              <a:t>			(</a:t>
            </a:r>
            <a:r>
              <a:rPr lang="en-US" sz="1800" dirty="0" err="1">
                <a:solidFill>
                  <a:srgbClr val="000000"/>
                </a:solidFill>
                <a:cs typeface="Courier New" pitchFamily="49" charset="0"/>
              </a:rPr>
              <a:t>hanoi</a:t>
            </a:r>
            <a:r>
              <a:rPr lang="en-US" sz="1800" dirty="0">
                <a:solidFill>
                  <a:srgbClr val="000000"/>
                </a:solidFill>
                <a:cs typeface="Courier New" pitchFamily="49" charset="0"/>
              </a:rPr>
              <a:t> (- n 1) center source destination)</a:t>
            </a:r>
          </a:p>
          <a:p>
            <a:pPr marL="342900" indent="-3429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19163" algn="l"/>
                <a:tab pos="1366838" algn="l"/>
              </a:tabLst>
            </a:pPr>
            <a:r>
              <a:rPr lang="en-US" sz="1800" dirty="0">
                <a:solidFill>
                  <a:srgbClr val="000000"/>
                </a:solidFill>
                <a:cs typeface="Courier New" pitchFamily="49" charset="0"/>
              </a:rPr>
              <a:t>		)</a:t>
            </a:r>
          </a:p>
          <a:p>
            <a:pPr marL="342900" indent="-3429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19163" algn="l"/>
                <a:tab pos="1366838" algn="l"/>
              </a:tabLst>
            </a:pPr>
            <a:r>
              <a:rPr lang="en-US" sz="1800" dirty="0">
                <a:solidFill>
                  <a:srgbClr val="000000"/>
                </a:solidFill>
                <a:cs typeface="Courier New" pitchFamily="49" charset="0"/>
              </a:rPr>
              <a:t>	)</a:t>
            </a:r>
          </a:p>
          <a:p>
            <a:pPr marL="342900" indent="-3429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19163" algn="l"/>
                <a:tab pos="1366838" algn="l"/>
              </a:tabLst>
            </a:pPr>
            <a:r>
              <a:rPr lang="en-US" sz="1800" dirty="0">
                <a:solidFill>
                  <a:srgbClr val="000000"/>
                </a:solidFill>
                <a:cs typeface="Times New Roman" pitchFamily="18" charset="0"/>
              </a:rPr>
              <a:t>)) 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5463381" y="2251075"/>
            <a:ext cx="3048000" cy="1524000"/>
          </a:xfrm>
          <a:prstGeom prst="roundRect">
            <a:avLst/>
          </a:prstGeom>
          <a:solidFill>
            <a:srgbClr val="FDFF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Compare this program with the same program in C.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They are very similar, because we are using the nonfunctional feature to write this program.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635000" y="152400"/>
            <a:ext cx="73771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rgbClr val="000080"/>
                </a:solidFill>
                <a:latin typeface="Times New Roman" pitchFamily="18" charset="0"/>
              </a:rPr>
              <a:t>Hanoi Towers Program Output</a:t>
            </a: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762000" y="1295400"/>
            <a:ext cx="7670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19163" algn="l"/>
                <a:tab pos="1366838" algn="l"/>
              </a:tabLst>
            </a:pPr>
            <a:r>
              <a:rPr lang="en-US" sz="2400" dirty="0">
                <a:solidFill>
                  <a:srgbClr val="000000"/>
                </a:solidFill>
                <a:cs typeface="Courier New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cs typeface="Courier New" pitchFamily="49" charset="0"/>
              </a:rPr>
              <a:t>hanoi</a:t>
            </a:r>
            <a:r>
              <a:rPr lang="en-US" sz="2400" dirty="0">
                <a:solidFill>
                  <a:srgbClr val="000000"/>
                </a:solidFill>
                <a:cs typeface="Courier New" pitchFamily="49" charset="0"/>
              </a:rPr>
              <a:t> 3 "Left" "Center" "Right")</a:t>
            </a:r>
            <a:endParaRPr lang="en-GB" sz="2400" dirty="0">
              <a:solidFill>
                <a:srgbClr val="000000"/>
              </a:solidFill>
              <a:cs typeface="Times New Roman" pitchFamily="18" charset="0"/>
            </a:endParaRPr>
          </a:p>
          <a:p>
            <a:pPr marL="342900" indent="-3429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19163" algn="l"/>
                <a:tab pos="1366838" algn="l"/>
              </a:tabLst>
            </a:pPr>
            <a:endParaRPr lang="en-GB" sz="2400" dirty="0">
              <a:solidFill>
                <a:srgbClr val="000000"/>
              </a:solidFill>
              <a:cs typeface="Times New Roman" pitchFamily="18" charset="0"/>
            </a:endParaRPr>
          </a:p>
          <a:p>
            <a:pPr marL="342900" indent="-3429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19163" algn="l"/>
                <a:tab pos="1366838" algn="l"/>
              </a:tabLst>
            </a:pPr>
            <a:r>
              <a:rPr lang="en-GB" sz="2400" dirty="0">
                <a:solidFill>
                  <a:srgbClr val="000000"/>
                </a:solidFill>
                <a:cs typeface="Times New Roman" pitchFamily="18" charset="0"/>
              </a:rPr>
              <a:t>move top from Left to Right</a:t>
            </a:r>
          </a:p>
          <a:p>
            <a:pPr marL="342900" indent="-3429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19163" algn="l"/>
                <a:tab pos="1366838" algn="l"/>
              </a:tabLst>
            </a:pPr>
            <a:r>
              <a:rPr lang="en-GB" sz="2400" dirty="0">
                <a:solidFill>
                  <a:srgbClr val="000000"/>
                </a:solidFill>
                <a:cs typeface="Times New Roman" pitchFamily="18" charset="0"/>
              </a:rPr>
              <a:t>move top from Left to </a:t>
            </a:r>
            <a:r>
              <a:rPr lang="en-GB" sz="2400" dirty="0" err="1">
                <a:solidFill>
                  <a:srgbClr val="000000"/>
                </a:solidFill>
                <a:cs typeface="Times New Roman" pitchFamily="18" charset="0"/>
              </a:rPr>
              <a:t>Center</a:t>
            </a:r>
            <a:endParaRPr lang="en-GB" sz="2400" dirty="0">
              <a:solidFill>
                <a:srgbClr val="000000"/>
              </a:solidFill>
              <a:cs typeface="Times New Roman" pitchFamily="18" charset="0"/>
            </a:endParaRPr>
          </a:p>
          <a:p>
            <a:pPr marL="342900" indent="-3429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19163" algn="l"/>
                <a:tab pos="1366838" algn="l"/>
              </a:tabLst>
            </a:pPr>
            <a:r>
              <a:rPr lang="en-GB" sz="2400" dirty="0">
                <a:solidFill>
                  <a:srgbClr val="000000"/>
                </a:solidFill>
                <a:cs typeface="Times New Roman" pitchFamily="18" charset="0"/>
              </a:rPr>
              <a:t>move top from Right to </a:t>
            </a:r>
            <a:r>
              <a:rPr lang="en-GB" sz="2400" dirty="0" err="1">
                <a:solidFill>
                  <a:srgbClr val="000000"/>
                </a:solidFill>
                <a:cs typeface="Times New Roman" pitchFamily="18" charset="0"/>
              </a:rPr>
              <a:t>Center</a:t>
            </a:r>
            <a:endParaRPr lang="en-GB" sz="2400" dirty="0">
              <a:solidFill>
                <a:srgbClr val="000000"/>
              </a:solidFill>
              <a:cs typeface="Times New Roman" pitchFamily="18" charset="0"/>
            </a:endParaRPr>
          </a:p>
          <a:p>
            <a:pPr marL="342900" indent="-3429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19163" algn="l"/>
                <a:tab pos="1366838" algn="l"/>
              </a:tabLst>
            </a:pPr>
            <a:r>
              <a:rPr lang="en-GB" sz="2400" dirty="0">
                <a:solidFill>
                  <a:srgbClr val="000000"/>
                </a:solidFill>
                <a:cs typeface="Times New Roman" pitchFamily="18" charset="0"/>
              </a:rPr>
              <a:t>move top from Left to Right</a:t>
            </a:r>
          </a:p>
          <a:p>
            <a:pPr marL="342900" indent="-3429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19163" algn="l"/>
                <a:tab pos="1366838" algn="l"/>
              </a:tabLst>
            </a:pPr>
            <a:r>
              <a:rPr lang="en-GB" sz="2400" dirty="0">
                <a:solidFill>
                  <a:srgbClr val="000000"/>
                </a:solidFill>
                <a:cs typeface="Times New Roman" pitchFamily="18" charset="0"/>
              </a:rPr>
              <a:t>move top from </a:t>
            </a:r>
            <a:r>
              <a:rPr lang="en-GB" sz="2400" dirty="0" err="1">
                <a:solidFill>
                  <a:srgbClr val="000000"/>
                </a:solidFill>
                <a:cs typeface="Times New Roman" pitchFamily="18" charset="0"/>
              </a:rPr>
              <a:t>Center</a:t>
            </a:r>
            <a:r>
              <a:rPr lang="en-GB" sz="2400" dirty="0">
                <a:solidFill>
                  <a:srgbClr val="000000"/>
                </a:solidFill>
                <a:cs typeface="Times New Roman" pitchFamily="18" charset="0"/>
              </a:rPr>
              <a:t> to Left</a:t>
            </a:r>
          </a:p>
          <a:p>
            <a:pPr marL="342900" indent="-3429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19163" algn="l"/>
                <a:tab pos="1366838" algn="l"/>
              </a:tabLst>
            </a:pPr>
            <a:r>
              <a:rPr lang="en-GB" sz="2400" dirty="0">
                <a:solidFill>
                  <a:srgbClr val="000000"/>
                </a:solidFill>
                <a:cs typeface="Times New Roman" pitchFamily="18" charset="0"/>
              </a:rPr>
              <a:t>move top from </a:t>
            </a:r>
            <a:r>
              <a:rPr lang="en-GB" sz="2400" dirty="0" err="1">
                <a:solidFill>
                  <a:srgbClr val="000000"/>
                </a:solidFill>
                <a:cs typeface="Times New Roman" pitchFamily="18" charset="0"/>
              </a:rPr>
              <a:t>Center</a:t>
            </a:r>
            <a:r>
              <a:rPr lang="en-GB" sz="2400" dirty="0">
                <a:solidFill>
                  <a:srgbClr val="000000"/>
                </a:solidFill>
                <a:cs typeface="Times New Roman" pitchFamily="18" charset="0"/>
              </a:rPr>
              <a:t> to Right</a:t>
            </a:r>
          </a:p>
          <a:p>
            <a:pPr marL="342900" indent="-3429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19163" algn="l"/>
                <a:tab pos="1366838" algn="l"/>
              </a:tabLst>
            </a:pPr>
            <a:r>
              <a:rPr lang="en-US" sz="2400" dirty="0">
                <a:solidFill>
                  <a:srgbClr val="000000"/>
                </a:solidFill>
                <a:cs typeface="Times New Roman" pitchFamily="18" charset="0"/>
              </a:rPr>
              <a:t>move top from Left to Right</a:t>
            </a:r>
            <a:r>
              <a:rPr lang="en-US" sz="2400" dirty="0">
                <a:solidFill>
                  <a:srgbClr val="000000"/>
                </a:solidFill>
                <a:cs typeface="Courier New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4"/>
          <p:cNvSpPr>
            <a:spLocks noGrp="1" noChangeArrowheads="1"/>
          </p:cNvSpPr>
          <p:nvPr>
            <p:ph type="title"/>
          </p:nvPr>
        </p:nvSpPr>
        <p:spPr>
          <a:xfrm>
            <a:off x="226366" y="92738"/>
            <a:ext cx="6287711" cy="958920"/>
          </a:xfrm>
        </p:spPr>
        <p:txBody>
          <a:bodyPr/>
          <a:lstStyle/>
          <a:p>
            <a:pPr marL="0" indent="0" algn="l"/>
            <a:r>
              <a:rPr lang="en-US" sz="2457" dirty="0"/>
              <a:t>More Recursive examples: </a:t>
            </a:r>
            <a:br>
              <a:rPr lang="en-US" sz="2457" dirty="0"/>
            </a:br>
            <a:r>
              <a:rPr lang="en-US" sz="2457" dirty="0"/>
              <a:t>Find the Greatest Common Divisor (x, y)</a:t>
            </a:r>
            <a:br>
              <a:rPr lang="en-US" sz="2457" dirty="0"/>
            </a:br>
            <a:r>
              <a:rPr lang="en-US" sz="2457" dirty="0"/>
              <a:t>(Read text page 25)</a:t>
            </a:r>
          </a:p>
        </p:txBody>
      </p:sp>
      <p:sp>
        <p:nvSpPr>
          <p:cNvPr id="117763" name="Text Box 5"/>
          <p:cNvSpPr txBox="1">
            <a:spLocks noChangeArrowheads="1"/>
          </p:cNvSpPr>
          <p:nvPr/>
        </p:nvSpPr>
        <p:spPr bwMode="auto">
          <a:xfrm>
            <a:off x="407808" y="1154433"/>
            <a:ext cx="7776686" cy="96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32054" indent="-432054"/>
            <a:r>
              <a:rPr lang="en-GB" sz="1890" b="1" dirty="0"/>
              <a:t>1. </a:t>
            </a:r>
            <a:r>
              <a:rPr lang="en-US" sz="1890" b="1" dirty="0"/>
              <a:t>Formulate the size-n problem.</a:t>
            </a:r>
            <a:endParaRPr lang="en-GB" sz="1890" b="1" dirty="0"/>
          </a:p>
          <a:p>
            <a:pPr marL="432054" indent="-432054"/>
            <a:r>
              <a:rPr lang="en-US" sz="1890" dirty="0"/>
              <a:t>	int </a:t>
            </a:r>
            <a:r>
              <a:rPr lang="en-US" sz="1890" dirty="0" err="1"/>
              <a:t>gcd</a:t>
            </a:r>
            <a:r>
              <a:rPr lang="en-US" sz="1890" dirty="0"/>
              <a:t>(int n, int m);	</a:t>
            </a:r>
          </a:p>
          <a:p>
            <a:pPr marL="432054" indent="-432054"/>
            <a:r>
              <a:rPr lang="en-US" sz="1890" dirty="0"/>
              <a:t>	// n &gt;= 0, m &gt;=0, and ((n != 0) OR (m != 0))</a:t>
            </a:r>
            <a:endParaRPr lang="en-GB" sz="1890" dirty="0"/>
          </a:p>
        </p:txBody>
      </p:sp>
      <p:sp>
        <p:nvSpPr>
          <p:cNvPr id="296968" name="Text Box 8"/>
          <p:cNvSpPr txBox="1">
            <a:spLocks noChangeArrowheads="1"/>
          </p:cNvSpPr>
          <p:nvPr/>
        </p:nvSpPr>
        <p:spPr bwMode="auto">
          <a:xfrm>
            <a:off x="439792" y="2057010"/>
            <a:ext cx="7776686" cy="1139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32054" indent="-432054">
              <a:lnSpc>
                <a:spcPct val="120000"/>
              </a:lnSpc>
            </a:pPr>
            <a:r>
              <a:rPr lang="en-GB" sz="1890" b="1" dirty="0"/>
              <a:t>2. </a:t>
            </a:r>
            <a:r>
              <a:rPr lang="en-US" sz="1890" b="1" dirty="0"/>
              <a:t>Find the stopping condition and the corresponding return value</a:t>
            </a:r>
            <a:r>
              <a:rPr lang="en-GB" sz="1890" b="1" dirty="0"/>
              <a:t>.</a:t>
            </a:r>
          </a:p>
          <a:p>
            <a:pPr marL="432054" indent="-432054">
              <a:lnSpc>
                <a:spcPct val="120000"/>
              </a:lnSpc>
            </a:pPr>
            <a:r>
              <a:rPr lang="en-GB" sz="1890" dirty="0"/>
              <a:t>	If n = 0, return m;</a:t>
            </a:r>
          </a:p>
        </p:txBody>
      </p:sp>
      <p:sp>
        <p:nvSpPr>
          <p:cNvPr id="296999" name="Text Box 39"/>
          <p:cNvSpPr txBox="1">
            <a:spLocks noChangeArrowheads="1"/>
          </p:cNvSpPr>
          <p:nvPr/>
        </p:nvSpPr>
        <p:spPr bwMode="auto">
          <a:xfrm>
            <a:off x="438578" y="3155654"/>
            <a:ext cx="7992705" cy="2419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3034" indent="-273034"/>
            <a:r>
              <a:rPr lang="en-US" sz="1890" b="1" dirty="0"/>
              <a:t>3. Formulate the size-m problem(s): Assume the </a:t>
            </a:r>
            <a:r>
              <a:rPr lang="en-US" sz="1890" b="1" dirty="0" err="1"/>
              <a:t>gcd</a:t>
            </a:r>
            <a:r>
              <a:rPr lang="en-US" sz="1890" b="1" dirty="0"/>
              <a:t> is found for the size-m </a:t>
            </a:r>
            <a:r>
              <a:rPr lang="en-US" sz="1890" b="1" dirty="0" err="1"/>
              <a:t>problemsm</a:t>
            </a:r>
            <a:r>
              <a:rPr lang="en-US" sz="1890" b="1" dirty="0"/>
              <a:t> where m MUST be strictly smaller than n.</a:t>
            </a:r>
            <a:endParaRPr lang="en-US" sz="1890" b="1" dirty="0"/>
          </a:p>
          <a:p>
            <a:pPr marL="273034" indent="-273034"/>
            <a:r>
              <a:rPr lang="en-US" sz="1890" b="1" dirty="0"/>
              <a:t>	</a:t>
            </a:r>
            <a:r>
              <a:rPr lang="en-US" sz="1890" dirty="0"/>
              <a:t>Because we have two integers, we will consider the dictionary order on the two numbers (n, m). Thus, consider two size-m problems:</a:t>
            </a:r>
          </a:p>
          <a:p>
            <a:pPr marL="273034" indent="-273034"/>
            <a:r>
              <a:rPr lang="en-US" sz="1890" b="1" dirty="0"/>
              <a:t>	</a:t>
            </a:r>
            <a:r>
              <a:rPr lang="en-US" sz="1890" dirty="0"/>
              <a:t>If n &lt;= m </a:t>
            </a:r>
            <a:r>
              <a:rPr lang="en-US" sz="1890" dirty="0">
                <a:sym typeface="Wingdings" pitchFamily="2" charset="2"/>
              </a:rPr>
              <a:t> </a:t>
            </a:r>
            <a:r>
              <a:rPr lang="en-US" sz="1890" dirty="0" err="1"/>
              <a:t>gcd</a:t>
            </a:r>
            <a:r>
              <a:rPr lang="en-US" sz="1890" dirty="0"/>
              <a:t>(n, m-n);	//(n, m-n) is smaller</a:t>
            </a:r>
          </a:p>
          <a:p>
            <a:pPr marL="273034" indent="-273034"/>
            <a:r>
              <a:rPr lang="en-US" sz="1890" dirty="0"/>
              <a:t>	If n &gt;  m </a:t>
            </a:r>
            <a:r>
              <a:rPr lang="en-US" sz="1890" dirty="0">
                <a:sym typeface="Wingdings" pitchFamily="2" charset="2"/>
              </a:rPr>
              <a:t> </a:t>
            </a:r>
            <a:r>
              <a:rPr lang="en-US" sz="1890" dirty="0" err="1"/>
              <a:t>gcd</a:t>
            </a:r>
            <a:r>
              <a:rPr lang="en-US" sz="1890" dirty="0"/>
              <a:t> (m, n);	//(m, n) is smaller</a:t>
            </a:r>
          </a:p>
        </p:txBody>
      </p:sp>
      <p:sp>
        <p:nvSpPr>
          <p:cNvPr id="297013" name="Text Box 53"/>
          <p:cNvSpPr txBox="1">
            <a:spLocks noChangeArrowheads="1"/>
          </p:cNvSpPr>
          <p:nvPr/>
        </p:nvSpPr>
        <p:spPr bwMode="auto">
          <a:xfrm>
            <a:off x="425738" y="5492510"/>
            <a:ext cx="7776686" cy="96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32054" indent="-432054"/>
            <a:r>
              <a:rPr lang="en-US" sz="1890" b="1" dirty="0"/>
              <a:t>4. Construct the solution of size-n problem.</a:t>
            </a:r>
          </a:p>
          <a:p>
            <a:pPr marL="432054" indent="-432054"/>
            <a:r>
              <a:rPr lang="en-US" sz="1890" b="1" dirty="0"/>
              <a:t>	</a:t>
            </a:r>
            <a:r>
              <a:rPr lang="en-US" sz="1890" dirty="0"/>
              <a:t>If n &lt;= m, return </a:t>
            </a:r>
            <a:r>
              <a:rPr lang="en-US" sz="1890" dirty="0" err="1"/>
              <a:t>gcd</a:t>
            </a:r>
            <a:r>
              <a:rPr lang="en-US" sz="1890" dirty="0"/>
              <a:t>(n, m-n);</a:t>
            </a:r>
          </a:p>
          <a:p>
            <a:pPr marL="432054" indent="-432054"/>
            <a:r>
              <a:rPr lang="en-US" sz="1890" dirty="0"/>
              <a:t>	else return </a:t>
            </a:r>
            <a:r>
              <a:rPr lang="en-US" sz="1890" dirty="0" err="1"/>
              <a:t>gcd</a:t>
            </a:r>
            <a:r>
              <a:rPr lang="en-US" sz="1890" dirty="0"/>
              <a:t> (m, n</a:t>
            </a:r>
            <a:r>
              <a:rPr lang="en-US" sz="1890" dirty="0" smtClean="0"/>
              <a:t>);</a:t>
            </a:r>
            <a:endParaRPr lang="en-US" sz="1890" dirty="0"/>
          </a:p>
        </p:txBody>
      </p:sp>
      <p:sp>
        <p:nvSpPr>
          <p:cNvPr id="7" name="TextBox 6"/>
          <p:cNvSpPr txBox="1"/>
          <p:nvPr/>
        </p:nvSpPr>
        <p:spPr>
          <a:xfrm>
            <a:off x="6520405" y="505434"/>
            <a:ext cx="428322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endParaRPr lang="en-US" sz="17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11945" y="517922"/>
            <a:ext cx="428322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1" dirty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endParaRPr lang="en-US" sz="17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>
            <a:stCxn id="7" idx="2"/>
            <a:endCxn id="10" idx="0"/>
          </p:cNvCxnSpPr>
          <p:nvPr/>
        </p:nvCxnSpPr>
        <p:spPr bwMode="auto">
          <a:xfrm flipH="1">
            <a:off x="6268383" y="854440"/>
            <a:ext cx="460456" cy="31007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6115136" y="1164517"/>
            <a:ext cx="306494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7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99476" y="1158760"/>
            <a:ext cx="464286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7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35836" y="1170982"/>
            <a:ext cx="464286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7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>
            <a:stCxn id="7" idx="2"/>
            <a:endCxn id="11" idx="0"/>
          </p:cNvCxnSpPr>
          <p:nvPr/>
        </p:nvCxnSpPr>
        <p:spPr bwMode="auto">
          <a:xfrm flipH="1">
            <a:off x="6631619" y="854440"/>
            <a:ext cx="97220" cy="30432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>
            <a:stCxn id="7" idx="2"/>
            <a:endCxn id="12" idx="0"/>
          </p:cNvCxnSpPr>
          <p:nvPr/>
        </p:nvCxnSpPr>
        <p:spPr bwMode="auto">
          <a:xfrm>
            <a:off x="6728839" y="854439"/>
            <a:ext cx="239140" cy="31654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>
            <a:stCxn id="8" idx="2"/>
            <a:endCxn id="16" idx="0"/>
          </p:cNvCxnSpPr>
          <p:nvPr/>
        </p:nvCxnSpPr>
        <p:spPr bwMode="auto">
          <a:xfrm flipH="1">
            <a:off x="7835186" y="866928"/>
            <a:ext cx="285193" cy="30405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7681938" y="1170982"/>
            <a:ext cx="306494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7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144404" y="1170982"/>
            <a:ext cx="464286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17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Arrow Connector 17"/>
          <p:cNvCxnSpPr>
            <a:stCxn id="8" idx="2"/>
            <a:endCxn id="17" idx="0"/>
          </p:cNvCxnSpPr>
          <p:nvPr/>
        </p:nvCxnSpPr>
        <p:spPr bwMode="auto">
          <a:xfrm>
            <a:off x="8120378" y="866928"/>
            <a:ext cx="256169" cy="30405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7047788" y="1158760"/>
            <a:ext cx="464286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1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sz="17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Arrow Connector 19"/>
          <p:cNvCxnSpPr>
            <a:stCxn id="7" idx="2"/>
            <a:endCxn id="19" idx="0"/>
          </p:cNvCxnSpPr>
          <p:nvPr/>
        </p:nvCxnSpPr>
        <p:spPr bwMode="auto">
          <a:xfrm>
            <a:off x="6728839" y="854440"/>
            <a:ext cx="551092" cy="30432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Oval 20"/>
          <p:cNvSpPr/>
          <p:nvPr/>
        </p:nvSpPr>
        <p:spPr bwMode="auto">
          <a:xfrm>
            <a:off x="6462648" y="1168827"/>
            <a:ext cx="329363" cy="329363"/>
          </a:xfrm>
          <a:prstGeom prst="ellips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6408" tIns="43204" rIns="86408" bIns="43204" numCol="1" rtlCol="0" anchor="t" anchorCtr="0" compatLnSpc="1">
            <a:prstTxWarp prst="textNoShape">
              <a:avLst/>
            </a:prstTxWarp>
          </a:bodyPr>
          <a:lstStyle/>
          <a:p>
            <a:pPr defTabSz="864108"/>
            <a:endParaRPr lang="en-US" sz="945"/>
          </a:p>
        </p:txBody>
      </p:sp>
      <p:sp>
        <p:nvSpPr>
          <p:cNvPr id="22" name="Oval 21"/>
          <p:cNvSpPr/>
          <p:nvPr/>
        </p:nvSpPr>
        <p:spPr bwMode="auto">
          <a:xfrm>
            <a:off x="7664550" y="1189207"/>
            <a:ext cx="329363" cy="329363"/>
          </a:xfrm>
          <a:prstGeom prst="ellips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6408" tIns="43204" rIns="86408" bIns="43204" numCol="1" rtlCol="0" anchor="t" anchorCtr="0" compatLnSpc="1">
            <a:prstTxWarp prst="textNoShape">
              <a:avLst/>
            </a:prstTxWarp>
          </a:bodyPr>
          <a:lstStyle/>
          <a:p>
            <a:pPr defTabSz="864108"/>
            <a:endParaRPr lang="en-US" sz="945"/>
          </a:p>
        </p:txBody>
      </p:sp>
    </p:spTree>
    <p:extLst>
      <p:ext uri="{BB962C8B-B14F-4D97-AF65-F5344CB8AC3E}">
        <p14:creationId xmlns:p14="http://schemas.microsoft.com/office/powerpoint/2010/main" val="189660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6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6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7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8" grpId="0"/>
      <p:bldP spid="296999" grpId="0"/>
      <p:bldP spid="297013" grpId="0"/>
      <p:bldP spid="21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00" y="71437"/>
            <a:ext cx="7377113" cy="712787"/>
          </a:xfrm>
        </p:spPr>
        <p:txBody>
          <a:bodyPr/>
          <a:lstStyle/>
          <a:p>
            <a:r>
              <a:rPr lang="en-US" smtClean="0"/>
              <a:t>Recursive </a:t>
            </a:r>
            <a:r>
              <a:rPr lang="en-US" dirty="0" smtClean="0"/>
              <a:t>Procedure Finding 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 smtClean="0"/>
              <a:t>GCD (Greatest Common Divisor)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381" y="1012825"/>
            <a:ext cx="7377113" cy="2381250"/>
          </a:xfrm>
        </p:spPr>
        <p:txBody>
          <a:bodyPr/>
          <a:lstStyle/>
          <a:p>
            <a:pPr>
              <a:lnSpc>
                <a:spcPct val="75000"/>
              </a:lnSpc>
              <a:buFont typeface="Wingdings" pitchFamily="2" charset="2"/>
              <a:buNone/>
            </a:pPr>
            <a:r>
              <a:rPr lang="en-US" sz="2000" b="1" noProof="1" smtClean="0">
                <a:solidFill>
                  <a:schemeClr val="bg2"/>
                </a:solidFill>
                <a:latin typeface="Arial" pitchFamily="34" charset="0"/>
              </a:rPr>
              <a:t>int gcd(int n, int m) // C/C++ program</a:t>
            </a:r>
          </a:p>
          <a:p>
            <a:pPr>
              <a:lnSpc>
                <a:spcPct val="75000"/>
              </a:lnSpc>
              <a:buFont typeface="Wingdings" pitchFamily="2" charset="2"/>
              <a:buNone/>
            </a:pPr>
            <a:r>
              <a:rPr lang="en-US" sz="2000" b="1" noProof="1" smtClean="0">
                <a:solidFill>
                  <a:schemeClr val="bg2"/>
                </a:solidFill>
                <a:latin typeface="Arial" pitchFamily="34" charset="0"/>
              </a:rPr>
              <a:t>{</a:t>
            </a:r>
          </a:p>
          <a:p>
            <a:pPr>
              <a:lnSpc>
                <a:spcPct val="75000"/>
              </a:lnSpc>
              <a:buFont typeface="Wingdings" pitchFamily="2" charset="2"/>
              <a:buNone/>
            </a:pPr>
            <a:r>
              <a:rPr lang="en-US" sz="2000" b="1" noProof="1" smtClean="0">
                <a:solidFill>
                  <a:schemeClr val="bg2"/>
                </a:solidFill>
                <a:latin typeface="Arial" pitchFamily="34" charset="0"/>
              </a:rPr>
              <a:t>	if (n == 0) return m;</a:t>
            </a:r>
          </a:p>
          <a:p>
            <a:pPr>
              <a:lnSpc>
                <a:spcPct val="75000"/>
              </a:lnSpc>
              <a:buFont typeface="Wingdings" pitchFamily="2" charset="2"/>
              <a:buNone/>
            </a:pPr>
            <a:r>
              <a:rPr lang="en-US" sz="2000" b="1" noProof="1" smtClean="0">
                <a:solidFill>
                  <a:schemeClr val="bg2"/>
                </a:solidFill>
                <a:latin typeface="Arial" pitchFamily="34" charset="0"/>
              </a:rPr>
              <a:t>	</a:t>
            </a:r>
            <a:r>
              <a:rPr lang="en-US" sz="2000" b="1" dirty="0" smtClean="0">
                <a:solidFill>
                  <a:schemeClr val="bg2"/>
                </a:solidFill>
                <a:latin typeface="Arial" pitchFamily="34" charset="0"/>
              </a:rPr>
              <a:t>else </a:t>
            </a:r>
            <a:r>
              <a:rPr lang="en-US" sz="2000" b="1" noProof="1" smtClean="0">
                <a:solidFill>
                  <a:schemeClr val="bg2"/>
                </a:solidFill>
                <a:latin typeface="Arial" pitchFamily="34" charset="0"/>
              </a:rPr>
              <a:t>if (n &lt;= m) return gcd(n, m-n);</a:t>
            </a:r>
          </a:p>
          <a:p>
            <a:pPr>
              <a:lnSpc>
                <a:spcPct val="75000"/>
              </a:lnSpc>
              <a:buFont typeface="Wingdings" pitchFamily="2" charset="2"/>
              <a:buNone/>
            </a:pPr>
            <a:r>
              <a:rPr lang="en-US" sz="2000" b="1" noProof="1" smtClean="0">
                <a:solidFill>
                  <a:schemeClr val="bg2"/>
                </a:solidFill>
                <a:latin typeface="Arial" pitchFamily="34" charset="0"/>
              </a:rPr>
              <a:t>	</a:t>
            </a:r>
            <a:r>
              <a:rPr lang="en-US" sz="2000" b="1" dirty="0" smtClean="0">
                <a:solidFill>
                  <a:schemeClr val="bg2"/>
                </a:solidFill>
                <a:latin typeface="Arial" pitchFamily="34" charset="0"/>
              </a:rPr>
              <a:t>	</a:t>
            </a:r>
            <a:r>
              <a:rPr lang="en-US" sz="2000" b="1" noProof="1" smtClean="0">
                <a:solidFill>
                  <a:schemeClr val="bg2"/>
                </a:solidFill>
                <a:latin typeface="Arial" pitchFamily="34" charset="0"/>
              </a:rPr>
              <a:t>else return gcd (m, n);</a:t>
            </a:r>
          </a:p>
          <a:p>
            <a:pPr>
              <a:lnSpc>
                <a:spcPct val="75000"/>
              </a:lnSpc>
              <a:buFont typeface="Wingdings" pitchFamily="2" charset="2"/>
              <a:buNone/>
            </a:pPr>
            <a:r>
              <a:rPr lang="en-US" sz="2000" b="1" noProof="1" smtClean="0">
                <a:solidFill>
                  <a:schemeClr val="bg2"/>
                </a:solidFill>
                <a:latin typeface="Arial" pitchFamily="34" charset="0"/>
              </a:rPr>
              <a:t>}</a:t>
            </a:r>
            <a:endParaRPr lang="en-US" sz="2000" b="1" dirty="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344069" name="Rectangle 5"/>
          <p:cNvSpPr>
            <a:spLocks noChangeArrowheads="1"/>
          </p:cNvSpPr>
          <p:nvPr/>
        </p:nvSpPr>
        <p:spPr bwMode="auto">
          <a:xfrm>
            <a:off x="965993" y="3165475"/>
            <a:ext cx="50292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pt-BR" sz="2600" b="1" dirty="0">
                <a:solidFill>
                  <a:schemeClr val="accent2"/>
                </a:solidFill>
                <a:latin typeface="Arial" pitchFamily="34" charset="0"/>
              </a:rPr>
              <a:t>(define gcd (lambda (n m)</a:t>
            </a:r>
          </a:p>
          <a:p>
            <a:pPr marL="342900" indent="-342900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pt-BR" sz="2600" b="1" dirty="0">
                <a:solidFill>
                  <a:schemeClr val="accent2"/>
                </a:solidFill>
                <a:latin typeface="Arial" pitchFamily="34" charset="0"/>
              </a:rPr>
              <a:t>              (if (= n 0)</a:t>
            </a:r>
          </a:p>
          <a:p>
            <a:pPr marL="342900" indent="-342900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pt-BR" sz="2600" b="1" dirty="0">
                <a:solidFill>
                  <a:schemeClr val="accent2"/>
                </a:solidFill>
                <a:latin typeface="Arial" pitchFamily="34" charset="0"/>
              </a:rPr>
              <a:t>                  m</a:t>
            </a:r>
          </a:p>
          <a:p>
            <a:pPr marL="342900" indent="-342900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pt-BR" sz="2600" b="1" dirty="0">
                <a:solidFill>
                  <a:schemeClr val="accent2"/>
                </a:solidFill>
                <a:latin typeface="Arial" pitchFamily="34" charset="0"/>
              </a:rPr>
              <a:t>                  (if (&lt;= n m)</a:t>
            </a:r>
          </a:p>
          <a:p>
            <a:pPr marL="342900" indent="-342900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pt-BR" sz="2600" b="1" dirty="0">
                <a:solidFill>
                  <a:schemeClr val="accent2"/>
                </a:solidFill>
                <a:latin typeface="Arial" pitchFamily="34" charset="0"/>
              </a:rPr>
              <a:t>                      (gcd n (- m n))</a:t>
            </a:r>
          </a:p>
          <a:p>
            <a:pPr marL="342900" indent="-342900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pt-BR" sz="2600" b="1" dirty="0">
                <a:solidFill>
                  <a:schemeClr val="accent2"/>
                </a:solidFill>
                <a:latin typeface="Arial" pitchFamily="34" charset="0"/>
              </a:rPr>
              <a:t>                      (gcd m n)</a:t>
            </a:r>
          </a:p>
          <a:p>
            <a:pPr marL="342900" indent="-342900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pt-BR" sz="2600" b="1" dirty="0">
                <a:solidFill>
                  <a:schemeClr val="accent2"/>
                </a:solidFill>
                <a:latin typeface="Arial" pitchFamily="34" charset="0"/>
              </a:rPr>
              <a:t>))))                           </a:t>
            </a:r>
          </a:p>
        </p:txBody>
      </p:sp>
      <p:sp>
        <p:nvSpPr>
          <p:cNvPr id="344070" name="Rectangle 6"/>
          <p:cNvSpPr>
            <a:spLocks noChangeArrowheads="1"/>
          </p:cNvSpPr>
          <p:nvPr/>
        </p:nvSpPr>
        <p:spPr bwMode="auto">
          <a:xfrm>
            <a:off x="889793" y="5948363"/>
            <a:ext cx="2627642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pt-BR" sz="2600" b="1" dirty="0">
                <a:solidFill>
                  <a:schemeClr val="accent2"/>
                </a:solidFill>
                <a:latin typeface="Arial" pitchFamily="34" charset="0"/>
              </a:rPr>
              <a:t>(gcd </a:t>
            </a:r>
            <a:r>
              <a:rPr lang="pt-BR" sz="2600" b="1" dirty="0" smtClean="0">
                <a:solidFill>
                  <a:schemeClr val="accent2"/>
                </a:solidFill>
                <a:latin typeface="Arial" pitchFamily="34" charset="0"/>
              </a:rPr>
              <a:t>18 21) </a:t>
            </a:r>
            <a:r>
              <a:rPr lang="pt-BR" sz="2600" b="1" dirty="0">
                <a:solidFill>
                  <a:schemeClr val="accent2"/>
                </a:solidFill>
                <a:latin typeface="Arial" pitchFamily="34" charset="0"/>
                <a:sym typeface="Wingdings" pitchFamily="2" charset="2"/>
              </a:rPr>
              <a:t> 3</a:t>
            </a:r>
            <a:endParaRPr lang="en-US" sz="2600" b="1" dirty="0">
              <a:solidFill>
                <a:schemeClr val="accent2"/>
              </a:solidFill>
              <a:latin typeface="Arial" pitchFamily="34" charset="0"/>
              <a:sym typeface="Wingdings" pitchFamily="2" charset="2"/>
            </a:endParaRPr>
          </a:p>
        </p:txBody>
      </p:sp>
      <p:sp>
        <p:nvSpPr>
          <p:cNvPr id="344071" name="AutoShape 7"/>
          <p:cNvSpPr>
            <a:spLocks noChangeArrowheads="1"/>
          </p:cNvSpPr>
          <p:nvPr/>
        </p:nvSpPr>
        <p:spPr bwMode="auto">
          <a:xfrm>
            <a:off x="5461793" y="2784475"/>
            <a:ext cx="3048000" cy="457200"/>
          </a:xfrm>
          <a:prstGeom prst="wedgeRoundRectCallout">
            <a:avLst>
              <a:gd name="adj1" fmla="val -60157"/>
              <a:gd name="adj2" fmla="val 78472"/>
              <a:gd name="adj3" fmla="val 16667"/>
            </a:avLst>
          </a:prstGeom>
          <a:solidFill>
            <a:srgbClr val="FDFF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400">
                <a:latin typeface="Arial" pitchFamily="34" charset="0"/>
              </a:rPr>
              <a:t>Size-n problem</a:t>
            </a:r>
          </a:p>
        </p:txBody>
      </p:sp>
      <p:sp>
        <p:nvSpPr>
          <p:cNvPr id="344072" name="AutoShape 8"/>
          <p:cNvSpPr>
            <a:spLocks noChangeArrowheads="1"/>
          </p:cNvSpPr>
          <p:nvPr/>
        </p:nvSpPr>
        <p:spPr bwMode="auto">
          <a:xfrm>
            <a:off x="5461793" y="3470275"/>
            <a:ext cx="2971800" cy="838200"/>
          </a:xfrm>
          <a:prstGeom prst="wedgeRoundRectCallout">
            <a:avLst>
              <a:gd name="adj1" fmla="val -106569"/>
              <a:gd name="adj2" fmla="val -19699"/>
              <a:gd name="adj3" fmla="val 16667"/>
            </a:avLst>
          </a:prstGeom>
          <a:solidFill>
            <a:srgbClr val="FDFF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400" dirty="0">
                <a:latin typeface="Arial" pitchFamily="34" charset="0"/>
              </a:rPr>
              <a:t>Stopping condition</a:t>
            </a:r>
          </a:p>
          <a:p>
            <a:pPr algn="ctr"/>
            <a:r>
              <a:rPr lang="en-US" sz="2400" dirty="0">
                <a:latin typeface="Arial" pitchFamily="34" charset="0"/>
              </a:rPr>
              <a:t>Return value</a:t>
            </a:r>
          </a:p>
        </p:txBody>
      </p:sp>
      <p:sp>
        <p:nvSpPr>
          <p:cNvPr id="344073" name="AutoShape 9"/>
          <p:cNvSpPr>
            <a:spLocks noChangeArrowheads="1"/>
          </p:cNvSpPr>
          <p:nvPr/>
        </p:nvSpPr>
        <p:spPr bwMode="auto">
          <a:xfrm>
            <a:off x="5461793" y="3470275"/>
            <a:ext cx="2971800" cy="838200"/>
          </a:xfrm>
          <a:prstGeom prst="wedgeRoundRectCallout">
            <a:avLst>
              <a:gd name="adj1" fmla="val -129005"/>
              <a:gd name="adj2" fmla="val 23486"/>
              <a:gd name="adj3" fmla="val 16667"/>
            </a:avLst>
          </a:prstGeom>
          <a:solidFill>
            <a:srgbClr val="FDFF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400" dirty="0">
                <a:latin typeface="Arial" pitchFamily="34" charset="0"/>
              </a:rPr>
              <a:t>Stopping condition</a:t>
            </a:r>
          </a:p>
          <a:p>
            <a:pPr algn="ctr"/>
            <a:r>
              <a:rPr lang="en-US" sz="2400" dirty="0">
                <a:latin typeface="Arial" pitchFamily="34" charset="0"/>
              </a:rPr>
              <a:t>Return value</a:t>
            </a:r>
          </a:p>
        </p:txBody>
      </p:sp>
      <p:sp>
        <p:nvSpPr>
          <p:cNvPr id="344074" name="AutoShape 10"/>
          <p:cNvSpPr>
            <a:spLocks noChangeArrowheads="1"/>
          </p:cNvSpPr>
          <p:nvPr/>
        </p:nvSpPr>
        <p:spPr bwMode="auto">
          <a:xfrm>
            <a:off x="5765006" y="4765675"/>
            <a:ext cx="2820987" cy="533400"/>
          </a:xfrm>
          <a:prstGeom prst="wedgeRoundRectCallout">
            <a:avLst>
              <a:gd name="adj1" fmla="val -65644"/>
              <a:gd name="adj2" fmla="val -30954"/>
              <a:gd name="adj3" fmla="val 16667"/>
            </a:avLst>
          </a:prstGeom>
          <a:solidFill>
            <a:srgbClr val="FDFF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400">
                <a:latin typeface="Arial" pitchFamily="34" charset="0"/>
              </a:rPr>
              <a:t>Size-m problems</a:t>
            </a:r>
          </a:p>
        </p:txBody>
      </p:sp>
      <p:sp>
        <p:nvSpPr>
          <p:cNvPr id="344075" name="AutoShape 11"/>
          <p:cNvSpPr>
            <a:spLocks noChangeArrowheads="1"/>
          </p:cNvSpPr>
          <p:nvPr/>
        </p:nvSpPr>
        <p:spPr bwMode="auto">
          <a:xfrm>
            <a:off x="5766593" y="4765675"/>
            <a:ext cx="2820988" cy="533400"/>
          </a:xfrm>
          <a:prstGeom prst="wedgeRoundRectCallout">
            <a:avLst>
              <a:gd name="adj1" fmla="val -90968"/>
              <a:gd name="adj2" fmla="val 40477"/>
              <a:gd name="adj3" fmla="val 16667"/>
            </a:avLst>
          </a:prstGeom>
          <a:solidFill>
            <a:srgbClr val="FDFF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400">
                <a:latin typeface="Arial" pitchFamily="34" charset="0"/>
              </a:rPr>
              <a:t>Size-m problems</a:t>
            </a:r>
          </a:p>
        </p:txBody>
      </p:sp>
      <p:sp>
        <p:nvSpPr>
          <p:cNvPr id="2" name="Left Brace 1"/>
          <p:cNvSpPr/>
          <p:nvPr/>
        </p:nvSpPr>
        <p:spPr bwMode="auto">
          <a:xfrm>
            <a:off x="2412999" y="4384675"/>
            <a:ext cx="228600" cy="9144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581" y="4165510"/>
            <a:ext cx="2277418" cy="1200329"/>
          </a:xfrm>
          <a:prstGeom prst="rect">
            <a:avLst/>
          </a:prstGeom>
          <a:solidFill>
            <a:srgbClr val="FDFFD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Construction size-n solution from size-m solutions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6318957" y="99960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91540" y="101282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/>
          <p:cNvCxnSpPr>
            <a:stCxn id="4" idx="2"/>
            <a:endCxn id="18" idx="0"/>
          </p:cNvCxnSpPr>
          <p:nvPr/>
        </p:nvCxnSpPr>
        <p:spPr bwMode="auto">
          <a:xfrm flipH="1">
            <a:off x="6052257" y="1368941"/>
            <a:ext cx="487273" cy="32813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5895804" y="16970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90985" y="1690985"/>
            <a:ext cx="49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46935" y="1703919"/>
            <a:ext cx="49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Arrow Connector 21"/>
          <p:cNvCxnSpPr>
            <a:stCxn id="4" idx="2"/>
            <a:endCxn id="19" idx="0"/>
          </p:cNvCxnSpPr>
          <p:nvPr/>
        </p:nvCxnSpPr>
        <p:spPr bwMode="auto">
          <a:xfrm flipH="1">
            <a:off x="6436648" y="1368941"/>
            <a:ext cx="102882" cy="32204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/>
          <p:cNvCxnSpPr>
            <a:stCxn id="4" idx="2"/>
            <a:endCxn id="20" idx="0"/>
          </p:cNvCxnSpPr>
          <p:nvPr/>
        </p:nvCxnSpPr>
        <p:spPr bwMode="auto">
          <a:xfrm>
            <a:off x="6539530" y="1368941"/>
            <a:ext cx="253068" cy="33497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/>
          <p:cNvCxnSpPr>
            <a:stCxn id="15" idx="2"/>
            <a:endCxn id="30" idx="0"/>
          </p:cNvCxnSpPr>
          <p:nvPr/>
        </p:nvCxnSpPr>
        <p:spPr bwMode="auto">
          <a:xfrm flipH="1">
            <a:off x="7710310" y="1382156"/>
            <a:ext cx="301803" cy="32176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7553857" y="17039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037538" y="1703919"/>
            <a:ext cx="49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Arrow Connector 32"/>
          <p:cNvCxnSpPr>
            <a:stCxn id="15" idx="2"/>
            <a:endCxn id="31" idx="0"/>
          </p:cNvCxnSpPr>
          <p:nvPr/>
        </p:nvCxnSpPr>
        <p:spPr bwMode="auto">
          <a:xfrm>
            <a:off x="8012113" y="1382156"/>
            <a:ext cx="271088" cy="32176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6877055" y="1690985"/>
            <a:ext cx="49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Arrow Connector 35"/>
          <p:cNvCxnSpPr>
            <a:stCxn id="4" idx="2"/>
            <a:endCxn id="35" idx="0"/>
          </p:cNvCxnSpPr>
          <p:nvPr/>
        </p:nvCxnSpPr>
        <p:spPr bwMode="auto">
          <a:xfrm>
            <a:off x="6539530" y="1368941"/>
            <a:ext cx="583188" cy="32204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4066" name="Oval 344065"/>
          <p:cNvSpPr/>
          <p:nvPr/>
        </p:nvSpPr>
        <p:spPr bwMode="auto">
          <a:xfrm>
            <a:off x="6257836" y="1701638"/>
            <a:ext cx="348545" cy="348545"/>
          </a:xfrm>
          <a:prstGeom prst="ellips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7529737" y="1723205"/>
            <a:ext cx="348545" cy="348545"/>
          </a:xfrm>
          <a:prstGeom prst="ellips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40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4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4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4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4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44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44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44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44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44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69" grpId="0"/>
      <p:bldP spid="344070" grpId="0"/>
      <p:bldP spid="344071" grpId="0" animBg="1"/>
      <p:bldP spid="344072" grpId="0" animBg="1"/>
      <p:bldP spid="344073" grpId="0" animBg="1"/>
      <p:bldP spid="344074" grpId="0" animBg="1"/>
      <p:bldP spid="344075" grpId="0" animBg="1"/>
      <p:bldP spid="2" grpId="0" animBg="1"/>
      <p:bldP spid="3" grpId="0" animBg="1"/>
      <p:bldP spid="344066" grpId="0" animBg="1"/>
      <p:bldP spid="5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00" y="228600"/>
            <a:ext cx="7377113" cy="533400"/>
          </a:xfrm>
        </p:spPr>
        <p:txBody>
          <a:bodyPr/>
          <a:lstStyle/>
          <a:p>
            <a:r>
              <a:rPr lang="en-US" sz="3200" smtClean="0">
                <a:latin typeface="Times New Roman" pitchFamily="18" charset="0"/>
              </a:rPr>
              <a:t>Programming with Data Structures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5000" y="1108075"/>
            <a:ext cx="7442200" cy="5029200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en-US" sz="2800" dirty="0" smtClean="0">
                <a:cs typeface="Times New Roman" pitchFamily="18" charset="0"/>
              </a:rPr>
              <a:t>	We have dealt with some of the data structures, and will learn more.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err="1" smtClean="0">
                <a:cs typeface="Times New Roman" pitchFamily="18" charset="0"/>
              </a:rPr>
              <a:t>boolean</a:t>
            </a:r>
            <a:endParaRPr lang="en-US" sz="2800" dirty="0" smtClean="0"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800" dirty="0" smtClean="0">
                <a:cs typeface="Times New Roman" pitchFamily="18" charset="0"/>
              </a:rPr>
              <a:t>Number: You can check if a number is</a:t>
            </a:r>
            <a:endParaRPr lang="en-US" sz="2800" dirty="0">
              <a:cs typeface="Times New Roman" pitchFamily="18" charset="0"/>
            </a:endParaRPr>
          </a:p>
          <a:p>
            <a:pPr lvl="1">
              <a:buClr>
                <a:srgbClr val="C00000"/>
              </a:buClr>
            </a:pPr>
            <a:r>
              <a:rPr lang="en-US" sz="2400" dirty="0" smtClean="0">
                <a:cs typeface="Times New Roman" pitchFamily="18" charset="0"/>
              </a:rPr>
              <a:t>integer, real, rational, positive, nonnegative, etc.</a:t>
            </a:r>
            <a:endParaRPr lang="en-US" sz="3200" dirty="0" smtClean="0"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cs typeface="Times New Roman" pitchFamily="18" charset="0"/>
              </a:rPr>
              <a:t>character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cs typeface="Times New Roman" pitchFamily="18" charset="0"/>
              </a:rPr>
              <a:t>string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cs typeface="Times New Roman" pitchFamily="18" charset="0"/>
              </a:rPr>
              <a:t>pair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cs typeface="Times New Roman" pitchFamily="18" charset="0"/>
              </a:rPr>
              <a:t>symbol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cs typeface="Times New Roman" pitchFamily="18" charset="0"/>
              </a:rPr>
              <a:t>list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cs typeface="Times New Roman" pitchFamily="18" charset="0"/>
              </a:rPr>
              <a:t>procedure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48" name="AutoShape 76"/>
          <p:cNvSpPr>
            <a:spLocks noChangeArrowheads="1"/>
          </p:cNvSpPr>
          <p:nvPr/>
        </p:nvSpPr>
        <p:spPr bwMode="auto">
          <a:xfrm>
            <a:off x="7216775" y="2174875"/>
            <a:ext cx="304800" cy="1295400"/>
          </a:xfrm>
          <a:prstGeom prst="flowChartAlternateProcess">
            <a:avLst/>
          </a:prstGeom>
          <a:solidFill>
            <a:srgbClr val="FDFFDD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2797175" y="2022475"/>
            <a:ext cx="4114800" cy="1447800"/>
            <a:chOff x="1762" y="1274"/>
            <a:chExt cx="2592" cy="912"/>
          </a:xfrm>
        </p:grpSpPr>
        <p:sp>
          <p:nvSpPr>
            <p:cNvPr id="59405" name="AutoShape 77"/>
            <p:cNvSpPr>
              <a:spLocks noChangeArrowheads="1"/>
            </p:cNvSpPr>
            <p:nvPr/>
          </p:nvSpPr>
          <p:spPr bwMode="auto">
            <a:xfrm>
              <a:off x="1762" y="1274"/>
              <a:ext cx="1728" cy="288"/>
            </a:xfrm>
            <a:prstGeom prst="flowChartAlternateProcess">
              <a:avLst/>
            </a:prstGeom>
            <a:solidFill>
              <a:srgbClr val="FDFFDD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6" name="AutoShape 75"/>
            <p:cNvSpPr>
              <a:spLocks noChangeArrowheads="1"/>
            </p:cNvSpPr>
            <p:nvPr/>
          </p:nvSpPr>
          <p:spPr bwMode="auto">
            <a:xfrm>
              <a:off x="3634" y="1370"/>
              <a:ext cx="720" cy="816"/>
            </a:xfrm>
            <a:prstGeom prst="flowChartAlternateProcess">
              <a:avLst/>
            </a:prstGeom>
            <a:solidFill>
              <a:srgbClr val="FDFFDD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396" name="Text Box 64"/>
          <p:cNvSpPr txBox="1">
            <a:spLocks noChangeArrowheads="1"/>
          </p:cNvSpPr>
          <p:nvPr/>
        </p:nvSpPr>
        <p:spPr bwMode="auto">
          <a:xfrm>
            <a:off x="533400" y="914400"/>
            <a:ext cx="530016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452438" algn="l"/>
                <a:tab pos="917575" algn="l"/>
                <a:tab pos="1370013" algn="l"/>
                <a:tab pos="1833563" algn="l"/>
                <a:tab pos="216693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452438" algn="l"/>
                <a:tab pos="917575" algn="l"/>
                <a:tab pos="1370013" algn="l"/>
                <a:tab pos="1833563" algn="l"/>
                <a:tab pos="216693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452438" algn="l"/>
                <a:tab pos="917575" algn="l"/>
                <a:tab pos="1370013" algn="l"/>
                <a:tab pos="1833563" algn="l"/>
                <a:tab pos="216693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452438" algn="l"/>
                <a:tab pos="917575" algn="l"/>
                <a:tab pos="1370013" algn="l"/>
                <a:tab pos="1833563" algn="l"/>
                <a:tab pos="216693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452438" algn="l"/>
                <a:tab pos="917575" algn="l"/>
                <a:tab pos="1370013" algn="l"/>
                <a:tab pos="1833563" algn="l"/>
                <a:tab pos="216693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33563" algn="l"/>
                <a:tab pos="216693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33563" algn="l"/>
                <a:tab pos="216693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33563" algn="l"/>
                <a:tab pos="216693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33563" algn="l"/>
                <a:tab pos="216693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400" dirty="0">
                <a:latin typeface="Arial" pitchFamily="34" charset="0"/>
                <a:cs typeface="Times New Roman" pitchFamily="18" charset="0"/>
              </a:rPr>
              <a:t>(define </a:t>
            </a:r>
            <a:r>
              <a:rPr lang="en-US" sz="2400" dirty="0" err="1">
                <a:latin typeface="Arial" pitchFamily="34" charset="0"/>
                <a:cs typeface="Times New Roman" pitchFamily="18" charset="0"/>
              </a:rPr>
              <a:t>dtob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(lambda (N) </a:t>
            </a:r>
          </a:p>
          <a:p>
            <a:r>
              <a:rPr lang="en-US" sz="2400" dirty="0">
                <a:latin typeface="Arial" pitchFamily="34" charset="0"/>
                <a:cs typeface="Times New Roman" pitchFamily="18" charset="0"/>
              </a:rPr>
              <a:t>	(if	(= N 0)</a:t>
            </a:r>
          </a:p>
          <a:p>
            <a:r>
              <a:rPr lang="en-US" sz="2400" dirty="0">
                <a:latin typeface="Arial" pitchFamily="34" charset="0"/>
                <a:cs typeface="Times New Roman" pitchFamily="18" charset="0"/>
              </a:rPr>
              <a:t>		(list </a:t>
            </a:r>
            <a:r>
              <a:rPr lang="en-US" sz="2400" dirty="0" smtClean="0">
                <a:latin typeface="Arial" pitchFamily="34" charset="0"/>
                <a:cs typeface="Times New Roman" pitchFamily="18" charset="0"/>
              </a:rPr>
              <a:t>0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)	    </a:t>
            </a:r>
          </a:p>
          <a:p>
            <a:r>
              <a:rPr lang="en-US" sz="2400" dirty="0">
                <a:latin typeface="Arial" pitchFamily="34" charset="0"/>
                <a:cs typeface="Times New Roman" pitchFamily="18" charset="0"/>
              </a:rPr>
              <a:t>		(append	(</a:t>
            </a:r>
            <a:r>
              <a:rPr lang="en-US" sz="2400" dirty="0" err="1">
                <a:latin typeface="Arial" pitchFamily="34" charset="0"/>
                <a:cs typeface="Times New Roman" pitchFamily="18" charset="0"/>
              </a:rPr>
              <a:t>dtob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(quotient N </a:t>
            </a:r>
            <a:r>
              <a:rPr lang="en-US" sz="2400" b="1" dirty="0">
                <a:latin typeface="Arial" pitchFamily="34" charset="0"/>
                <a:cs typeface="Times New Roman" pitchFamily="18" charset="0"/>
              </a:rPr>
              <a:t>2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))</a:t>
            </a:r>
          </a:p>
          <a:p>
            <a:r>
              <a:rPr lang="en-US" sz="2400" dirty="0">
                <a:latin typeface="Arial" pitchFamily="34" charset="0"/>
                <a:cs typeface="Times New Roman" pitchFamily="18" charset="0"/>
              </a:rPr>
              <a:t>					(list (remainder N </a:t>
            </a:r>
            <a:r>
              <a:rPr lang="en-US" sz="2400" b="1" dirty="0">
                <a:latin typeface="Arial" pitchFamily="34" charset="0"/>
                <a:cs typeface="Times New Roman" pitchFamily="18" charset="0"/>
              </a:rPr>
              <a:t>2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)))</a:t>
            </a:r>
          </a:p>
          <a:p>
            <a:r>
              <a:rPr lang="en-US" sz="2400" dirty="0">
                <a:latin typeface="Arial" pitchFamily="34" charset="0"/>
                <a:cs typeface="Times New Roman" pitchFamily="18" charset="0"/>
              </a:rPr>
              <a:t>))	)</a:t>
            </a:r>
            <a:r>
              <a:rPr lang="en-US" sz="2400" dirty="0">
                <a:latin typeface="Arial" pitchFamily="34" charset="0"/>
              </a:rPr>
              <a:t> </a:t>
            </a:r>
          </a:p>
        </p:txBody>
      </p:sp>
      <p:sp>
        <p:nvSpPr>
          <p:cNvPr id="59397" name="Rectangle 65"/>
          <p:cNvSpPr>
            <a:spLocks noChangeArrowheads="1"/>
          </p:cNvSpPr>
          <p:nvPr/>
        </p:nvSpPr>
        <p:spPr bwMode="auto">
          <a:xfrm>
            <a:off x="1730375" y="117475"/>
            <a:ext cx="441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Number Conversion</a:t>
            </a:r>
          </a:p>
        </p:txBody>
      </p:sp>
      <p:sp>
        <p:nvSpPr>
          <p:cNvPr id="59398" name="Rectangle 66"/>
          <p:cNvSpPr>
            <a:spLocks noChangeArrowheads="1"/>
          </p:cNvSpPr>
          <p:nvPr/>
        </p:nvSpPr>
        <p:spPr bwMode="auto">
          <a:xfrm>
            <a:off x="6302375" y="785813"/>
            <a:ext cx="18288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1800" dirty="0" err="1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dtob</a:t>
            </a:r>
            <a:r>
              <a:rPr lang="en-US" sz="18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 19) 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18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 (0 1 0 0 1 1)</a:t>
            </a:r>
            <a:r>
              <a:rPr lang="en-US" sz="1800" dirty="0">
                <a:solidFill>
                  <a:schemeClr val="accent2"/>
                </a:solidFill>
                <a:latin typeface="Arial" pitchFamily="34" charset="0"/>
              </a:rPr>
              <a:t> </a:t>
            </a:r>
          </a:p>
        </p:txBody>
      </p:sp>
      <p:grpSp>
        <p:nvGrpSpPr>
          <p:cNvPr id="3" name="Group 72"/>
          <p:cNvGrpSpPr>
            <a:grpSpLocks/>
          </p:cNvGrpSpPr>
          <p:nvPr/>
        </p:nvGrpSpPr>
        <p:grpSpPr bwMode="auto">
          <a:xfrm>
            <a:off x="609600" y="3470275"/>
            <a:ext cx="7608888" cy="3013075"/>
            <a:chOff x="384" y="2186"/>
            <a:chExt cx="4793" cy="1898"/>
          </a:xfrm>
        </p:grpSpPr>
        <p:grpSp>
          <p:nvGrpSpPr>
            <p:cNvPr id="59401" name="Group 70"/>
            <p:cNvGrpSpPr>
              <a:grpSpLocks/>
            </p:cNvGrpSpPr>
            <p:nvPr/>
          </p:nvGrpSpPr>
          <p:grpSpPr bwMode="auto">
            <a:xfrm>
              <a:off x="384" y="2186"/>
              <a:ext cx="4793" cy="1898"/>
              <a:chOff x="384" y="2186"/>
              <a:chExt cx="4793" cy="1898"/>
            </a:xfrm>
          </p:grpSpPr>
          <p:sp>
            <p:nvSpPr>
              <p:cNvPr id="59403" name="Rectangle 67"/>
              <p:cNvSpPr>
                <a:spLocks noChangeArrowheads="1"/>
              </p:cNvSpPr>
              <p:nvPr/>
            </p:nvSpPr>
            <p:spPr bwMode="auto">
              <a:xfrm>
                <a:off x="3984" y="2304"/>
                <a:ext cx="1193" cy="6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latin typeface="Arial" pitchFamily="34" charset="0"/>
                    <a:cs typeface="Times New Roman" pitchFamily="18" charset="0"/>
                  </a:rPr>
                  <a:t>(dtod 248) 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sz="2400">
                    <a:latin typeface="Arial" pitchFamily="34" charset="0"/>
                    <a:cs typeface="Times New Roman" pitchFamily="18" charset="0"/>
                    <a:sym typeface="Wingdings" pitchFamily="2" charset="2"/>
                  </a:rPr>
                  <a:t></a:t>
                </a:r>
                <a:r>
                  <a:rPr lang="en-US" sz="2400">
                    <a:latin typeface="Arial" pitchFamily="34" charset="0"/>
                    <a:cs typeface="Times New Roman" pitchFamily="18" charset="0"/>
                  </a:rPr>
                  <a:t> ?</a:t>
                </a:r>
                <a:r>
                  <a:rPr lang="en-US" sz="2400">
                    <a:latin typeface="Arial" pitchFamily="34" charset="0"/>
                  </a:rPr>
                  <a:t> </a:t>
                </a:r>
              </a:p>
            </p:txBody>
          </p:sp>
          <p:sp>
            <p:nvSpPr>
              <p:cNvPr id="59404" name="Text Box 69"/>
              <p:cNvSpPr txBox="1">
                <a:spLocks noChangeArrowheads="1"/>
              </p:cNvSpPr>
              <p:nvPr/>
            </p:nvSpPr>
            <p:spPr bwMode="auto">
              <a:xfrm>
                <a:off x="384" y="2186"/>
                <a:ext cx="3414" cy="18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tabLst>
                    <a:tab pos="452438" algn="l"/>
                    <a:tab pos="917575" algn="l"/>
                    <a:tab pos="1370013" algn="l"/>
                    <a:tab pos="1833563" algn="l"/>
                    <a:tab pos="2166938" algn="l"/>
                  </a:tabLst>
                  <a:defRPr sz="1000">
                    <a:solidFill>
                      <a:schemeClr val="tx1"/>
                    </a:solidFill>
                    <a:latin typeface="Courier New" pitchFamily="49" charset="0"/>
                  </a:defRPr>
                </a:lvl1pPr>
                <a:lvl2pPr marL="742950" indent="-285750">
                  <a:tabLst>
                    <a:tab pos="452438" algn="l"/>
                    <a:tab pos="917575" algn="l"/>
                    <a:tab pos="1370013" algn="l"/>
                    <a:tab pos="1833563" algn="l"/>
                    <a:tab pos="2166938" algn="l"/>
                  </a:tabLst>
                  <a:defRPr sz="1000">
                    <a:solidFill>
                      <a:schemeClr val="tx1"/>
                    </a:solidFill>
                    <a:latin typeface="Courier New" pitchFamily="49" charset="0"/>
                  </a:defRPr>
                </a:lvl2pPr>
                <a:lvl3pPr marL="1143000" indent="-228600">
                  <a:tabLst>
                    <a:tab pos="452438" algn="l"/>
                    <a:tab pos="917575" algn="l"/>
                    <a:tab pos="1370013" algn="l"/>
                    <a:tab pos="1833563" algn="l"/>
                    <a:tab pos="2166938" algn="l"/>
                  </a:tabLst>
                  <a:defRPr sz="1000">
                    <a:solidFill>
                      <a:schemeClr val="tx1"/>
                    </a:solidFill>
                    <a:latin typeface="Courier New" pitchFamily="49" charset="0"/>
                  </a:defRPr>
                </a:lvl3pPr>
                <a:lvl4pPr marL="1600200" indent="-228600">
                  <a:tabLst>
                    <a:tab pos="452438" algn="l"/>
                    <a:tab pos="917575" algn="l"/>
                    <a:tab pos="1370013" algn="l"/>
                    <a:tab pos="1833563" algn="l"/>
                    <a:tab pos="2166938" algn="l"/>
                  </a:tabLst>
                  <a:defRPr sz="1000">
                    <a:solidFill>
                      <a:schemeClr val="tx1"/>
                    </a:solidFill>
                    <a:latin typeface="Courier New" pitchFamily="49" charset="0"/>
                  </a:defRPr>
                </a:lvl4pPr>
                <a:lvl5pPr marL="2057400" indent="-228600">
                  <a:tabLst>
                    <a:tab pos="452438" algn="l"/>
                    <a:tab pos="917575" algn="l"/>
                    <a:tab pos="1370013" algn="l"/>
                    <a:tab pos="1833563" algn="l"/>
                    <a:tab pos="2166938" algn="l"/>
                  </a:tabLst>
                  <a:defRPr sz="1000">
                    <a:solidFill>
                      <a:schemeClr val="tx1"/>
                    </a:solidFill>
                    <a:latin typeface="Courier New" pitchFamily="49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2438" algn="l"/>
                    <a:tab pos="917575" algn="l"/>
                    <a:tab pos="1370013" algn="l"/>
                    <a:tab pos="1833563" algn="l"/>
                    <a:tab pos="2166938" algn="l"/>
                  </a:tabLst>
                  <a:defRPr sz="1000">
                    <a:solidFill>
                      <a:schemeClr val="tx1"/>
                    </a:solidFill>
                    <a:latin typeface="Courier New" pitchFamily="49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2438" algn="l"/>
                    <a:tab pos="917575" algn="l"/>
                    <a:tab pos="1370013" algn="l"/>
                    <a:tab pos="1833563" algn="l"/>
                    <a:tab pos="2166938" algn="l"/>
                  </a:tabLst>
                  <a:defRPr sz="1000">
                    <a:solidFill>
                      <a:schemeClr val="tx1"/>
                    </a:solidFill>
                    <a:latin typeface="Courier New" pitchFamily="49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2438" algn="l"/>
                    <a:tab pos="917575" algn="l"/>
                    <a:tab pos="1370013" algn="l"/>
                    <a:tab pos="1833563" algn="l"/>
                    <a:tab pos="2166938" algn="l"/>
                  </a:tabLst>
                  <a:defRPr sz="1000">
                    <a:solidFill>
                      <a:schemeClr val="tx1"/>
                    </a:solidFill>
                    <a:latin typeface="Courier New" pitchFamily="49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2438" algn="l"/>
                    <a:tab pos="917575" algn="l"/>
                    <a:tab pos="1370013" algn="l"/>
                    <a:tab pos="1833563" algn="l"/>
                    <a:tab pos="2166938" algn="l"/>
                  </a:tabLst>
                  <a:defRPr sz="1000">
                    <a:solidFill>
                      <a:schemeClr val="tx1"/>
                    </a:solidFill>
                    <a:latin typeface="Courier New" pitchFamily="49" charset="0"/>
                  </a:defRPr>
                </a:lvl9pPr>
              </a:lstStyle>
              <a:p>
                <a:r>
                  <a:rPr lang="en-US" sz="2400" dirty="0">
                    <a:latin typeface="Times New Roman" pitchFamily="18" charset="0"/>
                  </a:rPr>
                  <a:t>What does the following program do?</a:t>
                </a:r>
              </a:p>
              <a:p>
                <a:endParaRPr lang="en-US" sz="2400" dirty="0">
                  <a:latin typeface="Times New Roman" pitchFamily="18" charset="0"/>
                </a:endParaRPr>
              </a:p>
              <a:p>
                <a:r>
                  <a:rPr lang="en-US" sz="2400" dirty="0">
                    <a:latin typeface="Arial" pitchFamily="34" charset="0"/>
                    <a:cs typeface="Times New Roman" pitchFamily="18" charset="0"/>
                  </a:rPr>
                  <a:t>(define </a:t>
                </a:r>
                <a:r>
                  <a:rPr lang="en-US" sz="2400" dirty="0" err="1">
                    <a:latin typeface="Arial" pitchFamily="34" charset="0"/>
                    <a:cs typeface="Times New Roman" pitchFamily="18" charset="0"/>
                  </a:rPr>
                  <a:t>dtod</a:t>
                </a:r>
                <a:r>
                  <a:rPr lang="en-US" sz="2400" dirty="0">
                    <a:latin typeface="Arial" pitchFamily="34" charset="0"/>
                    <a:cs typeface="Times New Roman" pitchFamily="18" charset="0"/>
                  </a:rPr>
                  <a:t> (lambda (N) </a:t>
                </a:r>
              </a:p>
              <a:p>
                <a:r>
                  <a:rPr lang="en-US" sz="2400" dirty="0">
                    <a:latin typeface="Arial" pitchFamily="34" charset="0"/>
                    <a:cs typeface="Times New Roman" pitchFamily="18" charset="0"/>
                  </a:rPr>
                  <a:t>	(if	(= N 0)</a:t>
                </a:r>
              </a:p>
              <a:p>
                <a:r>
                  <a:rPr lang="en-US" sz="2400" dirty="0">
                    <a:latin typeface="Arial" pitchFamily="34" charset="0"/>
                    <a:cs typeface="Times New Roman" pitchFamily="18" charset="0"/>
                  </a:rPr>
                  <a:t>		(list '0)	    </a:t>
                </a:r>
              </a:p>
              <a:p>
                <a:r>
                  <a:rPr lang="en-US" sz="2400" dirty="0">
                    <a:latin typeface="Arial" pitchFamily="34" charset="0"/>
                    <a:cs typeface="Times New Roman" pitchFamily="18" charset="0"/>
                  </a:rPr>
                  <a:t>		(append	(</a:t>
                </a:r>
                <a:r>
                  <a:rPr lang="en-US" sz="2400" dirty="0" err="1">
                    <a:latin typeface="Arial" pitchFamily="34" charset="0"/>
                    <a:cs typeface="Times New Roman" pitchFamily="18" charset="0"/>
                  </a:rPr>
                  <a:t>dtod</a:t>
                </a:r>
                <a:r>
                  <a:rPr lang="en-US" sz="2400" dirty="0">
                    <a:latin typeface="Arial" pitchFamily="34" charset="0"/>
                    <a:cs typeface="Times New Roman" pitchFamily="18" charset="0"/>
                  </a:rPr>
                  <a:t> (quotient N </a:t>
                </a:r>
                <a:r>
                  <a:rPr lang="en-US" sz="2400" b="1" dirty="0">
                    <a:latin typeface="Arial" pitchFamily="34" charset="0"/>
                    <a:cs typeface="Times New Roman" pitchFamily="18" charset="0"/>
                  </a:rPr>
                  <a:t>10</a:t>
                </a:r>
                <a:r>
                  <a:rPr lang="en-US" sz="2400" dirty="0">
                    <a:latin typeface="Arial" pitchFamily="34" charset="0"/>
                    <a:cs typeface="Times New Roman" pitchFamily="18" charset="0"/>
                  </a:rPr>
                  <a:t>))</a:t>
                </a:r>
              </a:p>
              <a:p>
                <a:r>
                  <a:rPr lang="en-US" sz="2400" dirty="0">
                    <a:latin typeface="Arial" pitchFamily="34" charset="0"/>
                    <a:cs typeface="Times New Roman" pitchFamily="18" charset="0"/>
                  </a:rPr>
                  <a:t>					(list (remainder N </a:t>
                </a:r>
                <a:r>
                  <a:rPr lang="en-US" sz="2400" b="1" dirty="0">
                    <a:latin typeface="Arial" pitchFamily="34" charset="0"/>
                    <a:cs typeface="Times New Roman" pitchFamily="18" charset="0"/>
                  </a:rPr>
                  <a:t>10</a:t>
                </a:r>
                <a:r>
                  <a:rPr lang="en-US" sz="2400" dirty="0">
                    <a:latin typeface="Arial" pitchFamily="34" charset="0"/>
                    <a:cs typeface="Times New Roman" pitchFamily="18" charset="0"/>
                  </a:rPr>
                  <a:t>)))</a:t>
                </a:r>
              </a:p>
              <a:p>
                <a:r>
                  <a:rPr lang="en-US" sz="2400" dirty="0">
                    <a:latin typeface="Arial" pitchFamily="34" charset="0"/>
                    <a:cs typeface="Times New Roman" pitchFamily="18" charset="0"/>
                  </a:rPr>
                  <a:t>))	)</a:t>
                </a:r>
                <a:r>
                  <a:rPr lang="en-US" sz="2400" dirty="0">
                    <a:latin typeface="Arial" pitchFamily="34" charset="0"/>
                  </a:rPr>
                  <a:t> </a:t>
                </a:r>
              </a:p>
            </p:txBody>
          </p:sp>
        </p:grpSp>
        <p:sp>
          <p:nvSpPr>
            <p:cNvPr id="59402" name="Line 71"/>
            <p:cNvSpPr>
              <a:spLocks noChangeShapeType="1"/>
            </p:cNvSpPr>
            <p:nvPr/>
          </p:nvSpPr>
          <p:spPr bwMode="auto">
            <a:xfrm>
              <a:off x="384" y="2186"/>
              <a:ext cx="4704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82345" name="Picture 7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775" y="1641475"/>
            <a:ext cx="2947988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2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2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23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0" dur="2000"/>
                                        <p:tgtEl>
                                          <p:spTgt spid="182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34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815181" y="498475"/>
            <a:ext cx="7520781" cy="611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6075" indent="-346075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Functional Programming Paradigm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6075" indent="-346075">
              <a:lnSpc>
                <a:spcPct val="110000"/>
              </a:lnSpc>
              <a:buFont typeface="Wingdings" pitchFamily="2" charset="2"/>
              <a:buChar char="§"/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Terminology</a:t>
            </a:r>
          </a:p>
          <a:p>
            <a:pPr marL="346075" indent="-346075">
              <a:lnSpc>
                <a:spcPct val="110000"/>
              </a:lnSpc>
              <a:buFont typeface="Wingdings" pitchFamily="2" charset="2"/>
              <a:buChar char="§"/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Some basic scheme procedures</a:t>
            </a:r>
          </a:p>
          <a:p>
            <a:pPr marL="346075" indent="-346075">
              <a:lnSpc>
                <a:spcPct val="110000"/>
              </a:lnSpc>
              <a:buFont typeface="Wingdings" pitchFamily="2" charset="2"/>
              <a:buChar char="§"/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Order of Execution</a:t>
            </a:r>
          </a:p>
          <a:p>
            <a:pPr marL="346075" indent="-346075">
              <a:lnSpc>
                <a:spcPct val="110000"/>
              </a:lnSpc>
              <a:buFont typeface="Wingdings" pitchFamily="2" charset="2"/>
              <a:buChar char="§"/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Define your own procedures -- procedure definition</a:t>
            </a:r>
          </a:p>
          <a:p>
            <a:pPr marL="346075" indent="-346075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Scopes: global environment and local names</a:t>
            </a:r>
          </a:p>
          <a:p>
            <a:pPr marL="346075" indent="-346075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Let forms and unnamed procedures</a:t>
            </a:r>
            <a:endParaRPr lang="en-US" sz="28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6075" indent="-346075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Recursion</a:t>
            </a:r>
          </a:p>
          <a:p>
            <a:pPr marL="346075" indent="-346075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Programming with data structure</a:t>
            </a:r>
          </a:p>
          <a:p>
            <a:pPr marL="803275" lvl="1" indent="-346075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Numbers, character, </a:t>
            </a:r>
            <a:endParaRPr lang="en-US" sz="24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3275" lvl="1" indent="-346075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symbols</a:t>
            </a:r>
          </a:p>
          <a:p>
            <a:pPr marL="803275" lvl="1" indent="-346075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Pairs and lists</a:t>
            </a:r>
          </a:p>
          <a:p>
            <a:pPr marL="346075" indent="-346075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Higher order functions</a:t>
            </a:r>
          </a:p>
          <a:p>
            <a:pPr marL="346075" indent="-346075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Modules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 their interfaces </a:t>
            </a:r>
            <a:endParaRPr lang="en-GB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635000" y="41275"/>
            <a:ext cx="736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4" name="Right Arrow 3"/>
          <p:cNvSpPr/>
          <p:nvPr/>
        </p:nvSpPr>
        <p:spPr bwMode="auto">
          <a:xfrm>
            <a:off x="410455" y="2936875"/>
            <a:ext cx="395287" cy="45720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61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511175" y="849313"/>
            <a:ext cx="7772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00113">
              <a:tabLst>
                <a:tab pos="512763" algn="l"/>
                <a:tab pos="917575" algn="l"/>
                <a:tab pos="1370013" algn="l"/>
                <a:tab pos="1774825" algn="l"/>
                <a:tab pos="2286000" algn="l"/>
                <a:tab pos="2738438" algn="l"/>
                <a:tab pos="3203575" algn="l"/>
                <a:tab pos="3595688" algn="l"/>
                <a:tab pos="41671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900113">
              <a:tabLst>
                <a:tab pos="512763" algn="l"/>
                <a:tab pos="917575" algn="l"/>
                <a:tab pos="1370013" algn="l"/>
                <a:tab pos="1774825" algn="l"/>
                <a:tab pos="2286000" algn="l"/>
                <a:tab pos="2738438" algn="l"/>
                <a:tab pos="3203575" algn="l"/>
                <a:tab pos="3595688" algn="l"/>
                <a:tab pos="41671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900113">
              <a:tabLst>
                <a:tab pos="512763" algn="l"/>
                <a:tab pos="917575" algn="l"/>
                <a:tab pos="1370013" algn="l"/>
                <a:tab pos="1774825" algn="l"/>
                <a:tab pos="2286000" algn="l"/>
                <a:tab pos="2738438" algn="l"/>
                <a:tab pos="3203575" algn="l"/>
                <a:tab pos="3595688" algn="l"/>
                <a:tab pos="41671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900113">
              <a:tabLst>
                <a:tab pos="512763" algn="l"/>
                <a:tab pos="917575" algn="l"/>
                <a:tab pos="1370013" algn="l"/>
                <a:tab pos="1774825" algn="l"/>
                <a:tab pos="2286000" algn="l"/>
                <a:tab pos="2738438" algn="l"/>
                <a:tab pos="3203575" algn="l"/>
                <a:tab pos="3595688" algn="l"/>
                <a:tab pos="41671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900113">
              <a:tabLst>
                <a:tab pos="512763" algn="l"/>
                <a:tab pos="917575" algn="l"/>
                <a:tab pos="1370013" algn="l"/>
                <a:tab pos="1774825" algn="l"/>
                <a:tab pos="2286000" algn="l"/>
                <a:tab pos="2738438" algn="l"/>
                <a:tab pos="3203575" algn="l"/>
                <a:tab pos="3595688" algn="l"/>
                <a:tab pos="41671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tabLst>
                <a:tab pos="512763" algn="l"/>
                <a:tab pos="917575" algn="l"/>
                <a:tab pos="1370013" algn="l"/>
                <a:tab pos="1774825" algn="l"/>
                <a:tab pos="2286000" algn="l"/>
                <a:tab pos="2738438" algn="l"/>
                <a:tab pos="3203575" algn="l"/>
                <a:tab pos="3595688" algn="l"/>
                <a:tab pos="41671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tabLst>
                <a:tab pos="512763" algn="l"/>
                <a:tab pos="917575" algn="l"/>
                <a:tab pos="1370013" algn="l"/>
                <a:tab pos="1774825" algn="l"/>
                <a:tab pos="2286000" algn="l"/>
                <a:tab pos="2738438" algn="l"/>
                <a:tab pos="3203575" algn="l"/>
                <a:tab pos="3595688" algn="l"/>
                <a:tab pos="41671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tabLst>
                <a:tab pos="512763" algn="l"/>
                <a:tab pos="917575" algn="l"/>
                <a:tab pos="1370013" algn="l"/>
                <a:tab pos="1774825" algn="l"/>
                <a:tab pos="2286000" algn="l"/>
                <a:tab pos="2738438" algn="l"/>
                <a:tab pos="3203575" algn="l"/>
                <a:tab pos="3595688" algn="l"/>
                <a:tab pos="41671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tabLst>
                <a:tab pos="512763" algn="l"/>
                <a:tab pos="917575" algn="l"/>
                <a:tab pos="1370013" algn="l"/>
                <a:tab pos="1774825" algn="l"/>
                <a:tab pos="2286000" algn="l"/>
                <a:tab pos="2738438" algn="l"/>
                <a:tab pos="3203575" algn="l"/>
                <a:tab pos="3595688" algn="l"/>
                <a:tab pos="41671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Define a procedure to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add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two binary numbers in list form.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381000" y="152400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Addition of Binary Numbers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515103" y="1565275"/>
            <a:ext cx="1920876" cy="1295400"/>
            <a:chOff x="3960" y="986"/>
            <a:chExt cx="1210" cy="816"/>
          </a:xfrm>
        </p:grpSpPr>
        <p:sp>
          <p:nvSpPr>
            <p:cNvPr id="60427" name="Text Box 4"/>
            <p:cNvSpPr txBox="1">
              <a:spLocks noChangeArrowheads="1"/>
            </p:cNvSpPr>
            <p:nvPr/>
          </p:nvSpPr>
          <p:spPr bwMode="auto">
            <a:xfrm>
              <a:off x="3960" y="986"/>
              <a:ext cx="1134" cy="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r"/>
              <a:r>
                <a:rPr lang="en-US" sz="2400" dirty="0">
                  <a:latin typeface="Times New Roman" pitchFamily="18" charset="0"/>
                </a:rPr>
                <a:t>10110</a:t>
              </a:r>
            </a:p>
            <a:p>
              <a:pPr algn="r"/>
              <a:r>
                <a:rPr lang="en-US" sz="2400" dirty="0">
                  <a:latin typeface="Times New Roman" pitchFamily="18" charset="0"/>
                </a:rPr>
                <a:t>+ 11110111</a:t>
              </a:r>
            </a:p>
            <a:p>
              <a:pPr algn="r">
                <a:lnSpc>
                  <a:spcPct val="40000"/>
                </a:lnSpc>
              </a:pPr>
              <a:r>
                <a:rPr lang="en-US" sz="1200" dirty="0">
                  <a:latin typeface="Times New Roman" pitchFamily="18" charset="0"/>
                </a:rPr>
                <a:t>        </a:t>
              </a:r>
              <a:r>
                <a:rPr lang="en-US" sz="1200" dirty="0" smtClean="0">
                  <a:latin typeface="Times New Roman" pitchFamily="18" charset="0"/>
                </a:rPr>
                <a:t>1  1  1  </a:t>
              </a:r>
              <a:r>
                <a:rPr lang="en-US" sz="1200" dirty="0" smtClean="0">
                  <a:solidFill>
                    <a:schemeClr val="accent2"/>
                  </a:solidFill>
                  <a:latin typeface="Times New Roman" pitchFamily="18" charset="0"/>
                </a:rPr>
                <a:t>1     1  </a:t>
              </a:r>
              <a:r>
                <a:rPr lang="en-US" sz="1200" dirty="0">
                  <a:solidFill>
                    <a:schemeClr val="accent2"/>
                  </a:solidFill>
                  <a:latin typeface="Times New Roman" pitchFamily="18" charset="0"/>
                </a:rPr>
                <a:t>1</a:t>
              </a:r>
              <a:r>
                <a:rPr lang="en-US" sz="1200" dirty="0">
                  <a:latin typeface="Times New Roman" pitchFamily="18" charset="0"/>
                </a:rPr>
                <a:t> </a:t>
              </a:r>
              <a:r>
                <a:rPr lang="en-US" sz="2400" dirty="0">
                  <a:latin typeface="Times New Roman" pitchFamily="18" charset="0"/>
                </a:rPr>
                <a:t>    </a:t>
              </a:r>
            </a:p>
          </p:txBody>
        </p:sp>
        <p:sp>
          <p:nvSpPr>
            <p:cNvPr id="60428" name="Line 5"/>
            <p:cNvSpPr>
              <a:spLocks noChangeShapeType="1"/>
            </p:cNvSpPr>
            <p:nvPr/>
          </p:nvSpPr>
          <p:spPr bwMode="auto">
            <a:xfrm>
              <a:off x="4066" y="1562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29" name="Text Box 6"/>
            <p:cNvSpPr txBox="1">
              <a:spLocks noChangeArrowheads="1"/>
            </p:cNvSpPr>
            <p:nvPr/>
          </p:nvSpPr>
          <p:spPr bwMode="auto">
            <a:xfrm>
              <a:off x="4248" y="1204"/>
              <a:ext cx="1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en-US" sz="2400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60430" name="Text Box 7"/>
            <p:cNvSpPr txBox="1">
              <a:spLocks noChangeArrowheads="1"/>
            </p:cNvSpPr>
            <p:nvPr/>
          </p:nvSpPr>
          <p:spPr bwMode="auto">
            <a:xfrm>
              <a:off x="4114" y="1514"/>
              <a:ext cx="9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r"/>
              <a:r>
                <a:rPr lang="en-US" sz="2400">
                  <a:latin typeface="Times New Roman" pitchFamily="18" charset="0"/>
                </a:rPr>
                <a:t>100001101</a:t>
              </a:r>
            </a:p>
          </p:txBody>
        </p:sp>
      </p:grpSp>
      <p:sp>
        <p:nvSpPr>
          <p:cNvPr id="330754" name="Text Box 2"/>
          <p:cNvSpPr txBox="1">
            <a:spLocks noChangeArrowheads="1"/>
          </p:cNvSpPr>
          <p:nvPr/>
        </p:nvSpPr>
        <p:spPr bwMode="auto">
          <a:xfrm>
            <a:off x="205581" y="1946275"/>
            <a:ext cx="8077994" cy="4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00113">
              <a:tabLst>
                <a:tab pos="512763" algn="l"/>
                <a:tab pos="917575" algn="l"/>
                <a:tab pos="1370013" algn="l"/>
                <a:tab pos="1774825" algn="l"/>
                <a:tab pos="2286000" algn="l"/>
                <a:tab pos="2738438" algn="l"/>
                <a:tab pos="3203575" algn="l"/>
                <a:tab pos="3595688" algn="l"/>
                <a:tab pos="41671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900113">
              <a:tabLst>
                <a:tab pos="512763" algn="l"/>
                <a:tab pos="917575" algn="l"/>
                <a:tab pos="1370013" algn="l"/>
                <a:tab pos="1774825" algn="l"/>
                <a:tab pos="2286000" algn="l"/>
                <a:tab pos="2738438" algn="l"/>
                <a:tab pos="3203575" algn="l"/>
                <a:tab pos="3595688" algn="l"/>
                <a:tab pos="41671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900113">
              <a:tabLst>
                <a:tab pos="512763" algn="l"/>
                <a:tab pos="917575" algn="l"/>
                <a:tab pos="1370013" algn="l"/>
                <a:tab pos="1774825" algn="l"/>
                <a:tab pos="2286000" algn="l"/>
                <a:tab pos="2738438" algn="l"/>
                <a:tab pos="3203575" algn="l"/>
                <a:tab pos="3595688" algn="l"/>
                <a:tab pos="41671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900113">
              <a:tabLst>
                <a:tab pos="512763" algn="l"/>
                <a:tab pos="917575" algn="l"/>
                <a:tab pos="1370013" algn="l"/>
                <a:tab pos="1774825" algn="l"/>
                <a:tab pos="2286000" algn="l"/>
                <a:tab pos="2738438" algn="l"/>
                <a:tab pos="3203575" algn="l"/>
                <a:tab pos="3595688" algn="l"/>
                <a:tab pos="41671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900113">
              <a:tabLst>
                <a:tab pos="512763" algn="l"/>
                <a:tab pos="917575" algn="l"/>
                <a:tab pos="1370013" algn="l"/>
                <a:tab pos="1774825" algn="l"/>
                <a:tab pos="2286000" algn="l"/>
                <a:tab pos="2738438" algn="l"/>
                <a:tab pos="3203575" algn="l"/>
                <a:tab pos="3595688" algn="l"/>
                <a:tab pos="41671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tabLst>
                <a:tab pos="512763" algn="l"/>
                <a:tab pos="917575" algn="l"/>
                <a:tab pos="1370013" algn="l"/>
                <a:tab pos="1774825" algn="l"/>
                <a:tab pos="2286000" algn="l"/>
                <a:tab pos="2738438" algn="l"/>
                <a:tab pos="3203575" algn="l"/>
                <a:tab pos="3595688" algn="l"/>
                <a:tab pos="41671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tabLst>
                <a:tab pos="512763" algn="l"/>
                <a:tab pos="917575" algn="l"/>
                <a:tab pos="1370013" algn="l"/>
                <a:tab pos="1774825" algn="l"/>
                <a:tab pos="2286000" algn="l"/>
                <a:tab pos="2738438" algn="l"/>
                <a:tab pos="3203575" algn="l"/>
                <a:tab pos="3595688" algn="l"/>
                <a:tab pos="41671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tabLst>
                <a:tab pos="512763" algn="l"/>
                <a:tab pos="917575" algn="l"/>
                <a:tab pos="1370013" algn="l"/>
                <a:tab pos="1774825" algn="l"/>
                <a:tab pos="2286000" algn="l"/>
                <a:tab pos="2738438" algn="l"/>
                <a:tab pos="3203575" algn="l"/>
                <a:tab pos="3595688" algn="l"/>
                <a:tab pos="41671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tabLst>
                <a:tab pos="512763" algn="l"/>
                <a:tab pos="917575" algn="l"/>
                <a:tab pos="1370013" algn="l"/>
                <a:tab pos="1774825" algn="l"/>
                <a:tab pos="2286000" algn="l"/>
                <a:tab pos="2738438" algn="l"/>
                <a:tab pos="3203575" algn="l"/>
                <a:tab pos="3595688" algn="l"/>
                <a:tab pos="41671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lnSpc>
                <a:spcPct val="14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(define </a:t>
            </a:r>
            <a:r>
              <a:rPr lang="en-US" sz="2400" dirty="0" err="1">
                <a:latin typeface="Arial" pitchFamily="34" charset="0"/>
                <a:cs typeface="Times New Roman" pitchFamily="18" charset="0"/>
              </a:rPr>
              <a:t>binaryadd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(lambda(L1 L2)</a:t>
            </a:r>
          </a:p>
          <a:p>
            <a:pPr>
              <a:lnSpc>
                <a:spcPct val="14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	(let ((len1 (length L1)) (len2 (length L2)))</a:t>
            </a:r>
          </a:p>
          <a:p>
            <a:pPr>
              <a:lnSpc>
                <a:spcPct val="14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		(if	(&gt; len1 len2)</a:t>
            </a:r>
          </a:p>
          <a:p>
            <a:pPr>
              <a:lnSpc>
                <a:spcPct val="14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			(</a:t>
            </a:r>
            <a:r>
              <a:rPr lang="en-US" sz="2400" dirty="0" err="1">
                <a:latin typeface="Arial" pitchFamily="34" charset="0"/>
                <a:cs typeface="Times New Roman" pitchFamily="18" charset="0"/>
              </a:rPr>
              <a:t>binaryadd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L2 L1)</a:t>
            </a:r>
          </a:p>
          <a:p>
            <a:pPr>
              <a:lnSpc>
                <a:spcPct val="14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			(if  (&lt; len1 len2)</a:t>
            </a:r>
          </a:p>
          <a:p>
            <a:pPr>
              <a:lnSpc>
                <a:spcPct val="14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				(</a:t>
            </a:r>
            <a:r>
              <a:rPr lang="en-US" sz="2400" dirty="0" err="1">
                <a:latin typeface="Arial" pitchFamily="34" charset="0"/>
                <a:cs typeface="Times New Roman" pitchFamily="18" charset="0"/>
              </a:rPr>
              <a:t>binaryadd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CC3300"/>
                </a:solidFill>
                <a:latin typeface="Arial" pitchFamily="34" charset="0"/>
                <a:cs typeface="Times New Roman" pitchFamily="18" charset="0"/>
              </a:rPr>
              <a:t>(append '(0) L1)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L2)</a:t>
            </a:r>
          </a:p>
          <a:p>
            <a:pPr>
              <a:lnSpc>
                <a:spcPct val="14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				</a:t>
            </a:r>
            <a:r>
              <a:rPr lang="en-US" sz="2400" dirty="0" smtClean="0"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Arial" pitchFamily="34" charset="0"/>
                <a:cs typeface="Times New Roman" pitchFamily="18" charset="0"/>
              </a:rPr>
              <a:t>recursiveAdd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append </a:t>
            </a:r>
            <a:r>
              <a:rPr lang="en-US" sz="24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'(0) L1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) </a:t>
            </a:r>
            <a:r>
              <a:rPr lang="en-US" sz="24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append </a:t>
            </a:r>
            <a:r>
              <a:rPr lang="en-US" sz="24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'(0) L2)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0)</a:t>
            </a:r>
          </a:p>
          <a:p>
            <a:pPr>
              <a:lnSpc>
                <a:spcPct val="14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))	)	))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6301452" y="5937250"/>
            <a:ext cx="1204119" cy="381000"/>
          </a:xfrm>
          <a:prstGeom prst="wedgeRoundRectCallout">
            <a:avLst>
              <a:gd name="adj1" fmla="val 85129"/>
              <a:gd name="adj2" fmla="val -174709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Carry in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515100" y="3241675"/>
            <a:ext cx="1920875" cy="1295400"/>
            <a:chOff x="3960" y="986"/>
            <a:chExt cx="1210" cy="816"/>
          </a:xfrm>
        </p:grpSpPr>
        <p:sp>
          <p:nvSpPr>
            <p:cNvPr id="60423" name="Text Box 10"/>
            <p:cNvSpPr txBox="1">
              <a:spLocks noChangeArrowheads="1"/>
            </p:cNvSpPr>
            <p:nvPr/>
          </p:nvSpPr>
          <p:spPr bwMode="auto">
            <a:xfrm>
              <a:off x="3960" y="986"/>
              <a:ext cx="1134" cy="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r"/>
              <a:r>
                <a:rPr lang="en-US" sz="2400" dirty="0">
                  <a:solidFill>
                    <a:schemeClr val="accent2"/>
                  </a:solidFill>
                  <a:latin typeface="Times New Roman" pitchFamily="18" charset="0"/>
                </a:rPr>
                <a:t>0</a:t>
              </a:r>
              <a:r>
                <a:rPr lang="en-US" sz="2400" dirty="0">
                  <a:solidFill>
                    <a:srgbClr val="CC3300"/>
                  </a:solidFill>
                  <a:latin typeface="Times New Roman" pitchFamily="18" charset="0"/>
                </a:rPr>
                <a:t>000</a:t>
              </a:r>
              <a:r>
                <a:rPr lang="en-US" sz="2400" dirty="0">
                  <a:latin typeface="Times New Roman" pitchFamily="18" charset="0"/>
                </a:rPr>
                <a:t>10110</a:t>
              </a:r>
            </a:p>
            <a:p>
              <a:pPr algn="r"/>
              <a:r>
                <a:rPr lang="en-US" sz="2400" dirty="0">
                  <a:latin typeface="Times New Roman" pitchFamily="18" charset="0"/>
                </a:rPr>
                <a:t>+ </a:t>
              </a:r>
              <a:r>
                <a:rPr lang="en-US" sz="2400" dirty="0">
                  <a:solidFill>
                    <a:schemeClr val="accent2"/>
                  </a:solidFill>
                  <a:latin typeface="Times New Roman" pitchFamily="18" charset="0"/>
                </a:rPr>
                <a:t>0</a:t>
              </a:r>
              <a:r>
                <a:rPr lang="en-US" sz="2400" dirty="0">
                  <a:latin typeface="Times New Roman" pitchFamily="18" charset="0"/>
                </a:rPr>
                <a:t>11110111</a:t>
              </a:r>
            </a:p>
            <a:p>
              <a:pPr algn="r">
                <a:lnSpc>
                  <a:spcPct val="40000"/>
                </a:lnSpc>
              </a:pPr>
              <a:r>
                <a:rPr lang="en-US" sz="1200" dirty="0">
                  <a:latin typeface="Times New Roman" pitchFamily="18" charset="0"/>
                </a:rPr>
                <a:t>        </a:t>
              </a:r>
              <a:r>
                <a:rPr lang="en-US" sz="1200" dirty="0" smtClean="0">
                  <a:latin typeface="Times New Roman" pitchFamily="18" charset="0"/>
                </a:rPr>
                <a:t>1  1  1  </a:t>
              </a:r>
              <a:r>
                <a:rPr lang="en-US" sz="1200" dirty="0" smtClean="0">
                  <a:solidFill>
                    <a:schemeClr val="accent2"/>
                  </a:solidFill>
                  <a:latin typeface="Times New Roman" pitchFamily="18" charset="0"/>
                </a:rPr>
                <a:t>1     </a:t>
              </a:r>
              <a:r>
                <a:rPr lang="en-US" sz="1200" dirty="0">
                  <a:solidFill>
                    <a:schemeClr val="accent2"/>
                  </a:solidFill>
                  <a:latin typeface="Times New Roman" pitchFamily="18" charset="0"/>
                </a:rPr>
                <a:t>1  1</a:t>
              </a:r>
              <a:r>
                <a:rPr lang="en-US" sz="1200" dirty="0">
                  <a:latin typeface="Times New Roman" pitchFamily="18" charset="0"/>
                </a:rPr>
                <a:t> </a:t>
              </a:r>
              <a:r>
                <a:rPr lang="en-US" sz="2400" dirty="0">
                  <a:latin typeface="Times New Roman" pitchFamily="18" charset="0"/>
                </a:rPr>
                <a:t>    </a:t>
              </a:r>
            </a:p>
          </p:txBody>
        </p:sp>
        <p:sp>
          <p:nvSpPr>
            <p:cNvPr id="60424" name="Line 11"/>
            <p:cNvSpPr>
              <a:spLocks noChangeShapeType="1"/>
            </p:cNvSpPr>
            <p:nvPr/>
          </p:nvSpPr>
          <p:spPr bwMode="auto">
            <a:xfrm>
              <a:off x="4066" y="1562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25" name="Text Box 12"/>
            <p:cNvSpPr txBox="1">
              <a:spLocks noChangeArrowheads="1"/>
            </p:cNvSpPr>
            <p:nvPr/>
          </p:nvSpPr>
          <p:spPr bwMode="auto">
            <a:xfrm>
              <a:off x="4248" y="1204"/>
              <a:ext cx="1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en-US" sz="2400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60426" name="Text Box 13"/>
            <p:cNvSpPr txBox="1">
              <a:spLocks noChangeArrowheads="1"/>
            </p:cNvSpPr>
            <p:nvPr/>
          </p:nvSpPr>
          <p:spPr bwMode="auto">
            <a:xfrm>
              <a:off x="4114" y="1514"/>
              <a:ext cx="9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r"/>
              <a:r>
                <a:rPr lang="en-US" sz="2400">
                  <a:latin typeface="Times New Roman" pitchFamily="18" charset="0"/>
                </a:rPr>
                <a:t>100001101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30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4" grpId="0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406775" y="879475"/>
            <a:ext cx="4419600" cy="2895600"/>
            <a:chOff x="2146" y="554"/>
            <a:chExt cx="2784" cy="1824"/>
          </a:xfrm>
        </p:grpSpPr>
        <p:sp>
          <p:nvSpPr>
            <p:cNvPr id="61450" name="AutoShape 10"/>
            <p:cNvSpPr>
              <a:spLocks noChangeArrowheads="1"/>
            </p:cNvSpPr>
            <p:nvPr/>
          </p:nvSpPr>
          <p:spPr bwMode="auto">
            <a:xfrm>
              <a:off x="2146" y="1562"/>
              <a:ext cx="2278" cy="816"/>
            </a:xfrm>
            <a:prstGeom prst="flowChartAlternateProcess">
              <a:avLst/>
            </a:prstGeom>
            <a:solidFill>
              <a:srgbClr val="FDFFDD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FDFFDD"/>
                </a:solidFill>
                <a:latin typeface="Times New Roman" pitchFamily="18" charset="0"/>
              </a:endParaRPr>
            </a:p>
          </p:txBody>
        </p:sp>
        <p:sp>
          <p:nvSpPr>
            <p:cNvPr id="61451" name="AutoShape 9"/>
            <p:cNvSpPr>
              <a:spLocks noChangeArrowheads="1"/>
            </p:cNvSpPr>
            <p:nvPr/>
          </p:nvSpPr>
          <p:spPr bwMode="auto">
            <a:xfrm>
              <a:off x="3970" y="554"/>
              <a:ext cx="960" cy="816"/>
            </a:xfrm>
            <a:prstGeom prst="flowChartAlternateProcess">
              <a:avLst/>
            </a:prstGeom>
            <a:solidFill>
              <a:srgbClr val="FDFFDD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FDFFDD"/>
                </a:solidFill>
                <a:latin typeface="Times New Roman" pitchFamily="18" charset="0"/>
              </a:endParaRPr>
            </a:p>
          </p:txBody>
        </p:sp>
      </p:grpSp>
      <p:sp>
        <p:nvSpPr>
          <p:cNvPr id="61443" name="Rectangle 2"/>
          <p:cNvSpPr>
            <a:spLocks noChangeArrowheads="1"/>
          </p:cNvSpPr>
          <p:nvPr/>
        </p:nvSpPr>
        <p:spPr bwMode="auto">
          <a:xfrm>
            <a:off x="609600" y="777498"/>
            <a:ext cx="7901781" cy="581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7575">
              <a:lnSpc>
                <a:spcPct val="70000"/>
              </a:lnSpc>
              <a:spcBef>
                <a:spcPct val="50000"/>
              </a:spcBef>
              <a:tabLst>
                <a:tab pos="347663" algn="l"/>
                <a:tab pos="795338" algn="l"/>
                <a:tab pos="1370013" algn="l"/>
                <a:tab pos="1833563" algn="l"/>
                <a:tab pos="2286000" algn="l"/>
                <a:tab pos="2738438" algn="l"/>
                <a:tab pos="3260725" algn="l"/>
                <a:tab pos="3887788" algn="l"/>
                <a:tab pos="4348163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(define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recursiveAdd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(lambda(L1 L2 carry)</a:t>
            </a:r>
          </a:p>
          <a:p>
            <a:pPr defTabSz="917575">
              <a:lnSpc>
                <a:spcPct val="70000"/>
              </a:lnSpc>
              <a:spcBef>
                <a:spcPct val="50000"/>
              </a:spcBef>
              <a:tabLst>
                <a:tab pos="347663" algn="l"/>
                <a:tab pos="795338" algn="l"/>
                <a:tab pos="1370013" algn="l"/>
                <a:tab pos="1833563" algn="l"/>
                <a:tab pos="2286000" algn="l"/>
                <a:tab pos="2738438" algn="l"/>
                <a:tab pos="3260725" algn="l"/>
                <a:tab pos="3887788" algn="l"/>
                <a:tab pos="4348163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(if	(null?  L1)  </a:t>
            </a:r>
          </a:p>
          <a:p>
            <a:pPr defTabSz="917575">
              <a:lnSpc>
                <a:spcPct val="70000"/>
              </a:lnSpc>
              <a:spcBef>
                <a:spcPct val="50000"/>
              </a:spcBef>
              <a:tabLst>
                <a:tab pos="347663" algn="l"/>
                <a:tab pos="795338" algn="l"/>
                <a:tab pos="1370013" algn="l"/>
                <a:tab pos="1833563" algn="l"/>
                <a:tab pos="2286000" algn="l"/>
                <a:tab pos="2738438" algn="l"/>
                <a:tab pos="3260725" algn="l"/>
                <a:tab pos="3887788" algn="l"/>
                <a:tab pos="4348163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'()</a:t>
            </a:r>
          </a:p>
          <a:p>
            <a:pPr defTabSz="917575">
              <a:lnSpc>
                <a:spcPct val="70000"/>
              </a:lnSpc>
              <a:spcBef>
                <a:spcPct val="50000"/>
              </a:spcBef>
              <a:tabLst>
                <a:tab pos="347663" algn="l"/>
                <a:tab pos="795338" algn="l"/>
                <a:tab pos="1370013" algn="l"/>
                <a:tab pos="1833563" algn="l"/>
                <a:tab pos="2286000" algn="l"/>
                <a:tab pos="2738438" algn="l"/>
                <a:tab pos="3260725" algn="l"/>
                <a:tab pos="3887788" algn="l"/>
                <a:tab pos="4348163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(let	((t  (+ (tail L1) (tail L2) carry)))</a:t>
            </a:r>
          </a:p>
          <a:p>
            <a:pPr defTabSz="917575">
              <a:lnSpc>
                <a:spcPct val="70000"/>
              </a:lnSpc>
              <a:spcBef>
                <a:spcPct val="50000"/>
              </a:spcBef>
              <a:tabLst>
                <a:tab pos="347663" algn="l"/>
                <a:tab pos="795338" algn="l"/>
                <a:tab pos="1370013" algn="l"/>
                <a:tab pos="1833563" algn="l"/>
                <a:tab pos="2286000" algn="l"/>
                <a:tab pos="2738438" algn="l"/>
                <a:tab pos="3260725" algn="l"/>
                <a:tab pos="3887788" algn="l"/>
                <a:tab pos="4348163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	(append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recursiveAdd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rmtail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L1)</a:t>
            </a:r>
          </a:p>
          <a:p>
            <a:pPr defTabSz="917575">
              <a:lnSpc>
                <a:spcPct val="70000"/>
              </a:lnSpc>
              <a:spcBef>
                <a:spcPct val="50000"/>
              </a:spcBef>
              <a:tabLst>
                <a:tab pos="347663" algn="l"/>
                <a:tab pos="795338" algn="l"/>
                <a:tab pos="1370013" algn="l"/>
                <a:tab pos="1833563" algn="l"/>
                <a:tab pos="2286000" algn="l"/>
                <a:tab pos="2738438" algn="l"/>
                <a:tab pos="3260725" algn="l"/>
                <a:tab pos="3887788" algn="l"/>
                <a:tab pos="4348163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					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rmtail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L2) </a:t>
            </a:r>
          </a:p>
          <a:p>
            <a:pPr defTabSz="917575">
              <a:lnSpc>
                <a:spcPct val="70000"/>
              </a:lnSpc>
              <a:spcBef>
                <a:spcPct val="50000"/>
              </a:spcBef>
              <a:tabLst>
                <a:tab pos="347663" algn="l"/>
                <a:tab pos="795338" algn="l"/>
                <a:tab pos="1370013" algn="l"/>
                <a:tab pos="1833563" algn="l"/>
                <a:tab pos="2286000" algn="l"/>
                <a:tab pos="2738438" algn="l"/>
                <a:tab pos="3260725" algn="l"/>
                <a:tab pos="3887788" algn="l"/>
                <a:tab pos="4348163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					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(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quotient t 2))</a:t>
            </a:r>
          </a:p>
          <a:p>
            <a:pPr defTabSz="917575">
              <a:lnSpc>
                <a:spcPct val="70000"/>
              </a:lnSpc>
              <a:spcBef>
                <a:spcPct val="50000"/>
              </a:spcBef>
              <a:tabLst>
                <a:tab pos="347663" algn="l"/>
                <a:tab pos="795338" algn="l"/>
                <a:tab pos="1370013" algn="l"/>
                <a:tab pos="1833563" algn="l"/>
                <a:tab pos="2286000" algn="l"/>
                <a:tab pos="2738438" algn="l"/>
                <a:tab pos="3260725" algn="l"/>
                <a:tab pos="3887788" algn="l"/>
                <a:tab pos="4348163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				(list (remainder t 2))</a:t>
            </a:r>
          </a:p>
          <a:p>
            <a:pPr defTabSz="917575">
              <a:lnSpc>
                <a:spcPct val="70000"/>
              </a:lnSpc>
              <a:spcBef>
                <a:spcPct val="50000"/>
              </a:spcBef>
              <a:tabLst>
                <a:tab pos="347663" algn="l"/>
                <a:tab pos="795338" algn="l"/>
                <a:tab pos="1370013" algn="l"/>
                <a:tab pos="1833563" algn="l"/>
                <a:tab pos="2286000" algn="l"/>
                <a:tab pos="2738438" algn="l"/>
                <a:tab pos="3260725" algn="l"/>
                <a:tab pos="3887788" algn="l"/>
                <a:tab pos="4348163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))	)	)	)</a:t>
            </a:r>
          </a:p>
          <a:p>
            <a:pPr defTabSz="917575">
              <a:lnSpc>
                <a:spcPct val="110000"/>
              </a:lnSpc>
              <a:spcBef>
                <a:spcPct val="50000"/>
              </a:spcBef>
              <a:tabLst>
                <a:tab pos="347663" algn="l"/>
                <a:tab pos="795338" algn="l"/>
                <a:tab pos="1370013" algn="l"/>
                <a:tab pos="1833563" algn="l"/>
                <a:tab pos="2286000" algn="l"/>
                <a:tab pos="2738438" algn="l"/>
                <a:tab pos="3260725" algn="l"/>
                <a:tab pos="3887788" algn="l"/>
                <a:tab pos="4348163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(define (tail L)		</a:t>
            </a:r>
            <a:r>
              <a:rPr lang="en-US" sz="2400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; returns the last element of L</a:t>
            </a:r>
          </a:p>
          <a:p>
            <a:pPr defTabSz="917575">
              <a:lnSpc>
                <a:spcPct val="70000"/>
              </a:lnSpc>
              <a:spcBef>
                <a:spcPct val="50000"/>
              </a:spcBef>
              <a:tabLst>
                <a:tab pos="347663" algn="l"/>
                <a:tab pos="795338" algn="l"/>
                <a:tab pos="1370013" algn="l"/>
                <a:tab pos="1833563" algn="l"/>
                <a:tab pos="2286000" algn="l"/>
                <a:tab pos="2738438" algn="l"/>
                <a:tab pos="3260725" algn="l"/>
                <a:tab pos="3887788" algn="l"/>
                <a:tab pos="4348163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body )</a:t>
            </a:r>
          </a:p>
          <a:p>
            <a:pPr defTabSz="917575">
              <a:lnSpc>
                <a:spcPct val="70000"/>
              </a:lnSpc>
              <a:spcBef>
                <a:spcPct val="50000"/>
              </a:spcBef>
              <a:tabLst>
                <a:tab pos="347663" algn="l"/>
                <a:tab pos="795338" algn="l"/>
                <a:tab pos="1370013" algn="l"/>
                <a:tab pos="1833563" algn="l"/>
                <a:tab pos="2286000" algn="l"/>
                <a:tab pos="2738438" algn="l"/>
                <a:tab pos="3260725" algn="l"/>
                <a:tab pos="3887788" algn="l"/>
                <a:tab pos="4348163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(define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rmtail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L)		</a:t>
            </a:r>
            <a:r>
              <a:rPr lang="en-US" sz="2400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; returns list without last element</a:t>
            </a:r>
          </a:p>
          <a:p>
            <a:pPr defTabSz="917575">
              <a:lnSpc>
                <a:spcPct val="70000"/>
              </a:lnSpc>
              <a:spcBef>
                <a:spcPct val="50000"/>
              </a:spcBef>
              <a:tabLst>
                <a:tab pos="347663" algn="l"/>
                <a:tab pos="795338" algn="l"/>
                <a:tab pos="1370013" algn="l"/>
                <a:tab pos="1833563" algn="l"/>
                <a:tab pos="2286000" algn="l"/>
                <a:tab pos="2738438" algn="l"/>
                <a:tab pos="3260725" algn="l"/>
                <a:tab pos="3887788" algn="l"/>
                <a:tab pos="4348163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body )</a:t>
            </a:r>
            <a:r>
              <a:rPr lang="en-US" sz="2400" dirty="0">
                <a:latin typeface="Times New Roman" pitchFamily="18" charset="0"/>
              </a:rPr>
              <a:t> </a:t>
            </a:r>
          </a:p>
        </p:txBody>
      </p:sp>
      <p:sp>
        <p:nvSpPr>
          <p:cNvPr id="61444" name="Rectangle 3"/>
          <p:cNvSpPr>
            <a:spLocks noChangeArrowheads="1"/>
          </p:cNvSpPr>
          <p:nvPr/>
        </p:nvSpPr>
        <p:spPr bwMode="auto">
          <a:xfrm>
            <a:off x="381000" y="76200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Times New Roman" pitchFamily="18" charset="0"/>
              </a:rPr>
              <a:t>Addition of Binary Numbers </a:t>
            </a:r>
            <a:r>
              <a:rPr lang="en-US" sz="3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(contd.)</a:t>
            </a:r>
          </a:p>
        </p:txBody>
      </p:sp>
      <p:sp>
        <p:nvSpPr>
          <p:cNvPr id="61446" name="Text Box 5"/>
          <p:cNvSpPr txBox="1">
            <a:spLocks noChangeArrowheads="1"/>
          </p:cNvSpPr>
          <p:nvPr/>
        </p:nvSpPr>
        <p:spPr bwMode="auto">
          <a:xfrm>
            <a:off x="6225381" y="879475"/>
            <a:ext cx="1838325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r"/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</a:rPr>
              <a:t>0</a:t>
            </a:r>
            <a:r>
              <a:rPr lang="en-US" sz="2400" dirty="0">
                <a:solidFill>
                  <a:srgbClr val="CC3300"/>
                </a:solidFill>
                <a:latin typeface="Times New Roman" pitchFamily="18" charset="0"/>
              </a:rPr>
              <a:t>000</a:t>
            </a:r>
            <a:r>
              <a:rPr lang="en-US" sz="2400" dirty="0">
                <a:latin typeface="Times New Roman" pitchFamily="18" charset="0"/>
              </a:rPr>
              <a:t>10110</a:t>
            </a:r>
          </a:p>
          <a:p>
            <a:pPr algn="r"/>
            <a:r>
              <a:rPr lang="en-US" sz="2400" dirty="0">
                <a:latin typeface="Times New Roman" pitchFamily="18" charset="0"/>
              </a:rPr>
              <a:t>+ 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</a:rPr>
              <a:t>0</a:t>
            </a:r>
            <a:r>
              <a:rPr lang="en-US" sz="2400" dirty="0">
                <a:latin typeface="Times New Roman" pitchFamily="18" charset="0"/>
              </a:rPr>
              <a:t>11110111</a:t>
            </a:r>
          </a:p>
          <a:p>
            <a:pPr algn="r">
              <a:lnSpc>
                <a:spcPct val="40000"/>
              </a:lnSpc>
            </a:pPr>
            <a:r>
              <a:rPr lang="en-US" sz="1200" dirty="0">
                <a:latin typeface="Times New Roman" pitchFamily="18" charset="0"/>
              </a:rPr>
              <a:t>        </a:t>
            </a:r>
            <a:r>
              <a:rPr lang="en-US" sz="1200" dirty="0" smtClean="0">
                <a:latin typeface="Times New Roman" pitchFamily="18" charset="0"/>
              </a:rPr>
              <a:t>1  1  1  </a:t>
            </a:r>
            <a:r>
              <a:rPr lang="en-US" sz="1200" dirty="0" smtClean="0">
                <a:solidFill>
                  <a:schemeClr val="accent2"/>
                </a:solidFill>
                <a:latin typeface="Times New Roman" pitchFamily="18" charset="0"/>
              </a:rPr>
              <a:t>1      </a:t>
            </a:r>
            <a:r>
              <a:rPr lang="en-US" sz="1200" dirty="0">
                <a:solidFill>
                  <a:schemeClr val="accent2"/>
                </a:solidFill>
                <a:latin typeface="Times New Roman" pitchFamily="18" charset="0"/>
              </a:rPr>
              <a:t>1  1</a:t>
            </a:r>
            <a:r>
              <a:rPr lang="en-US" sz="1200" dirty="0">
                <a:latin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</a:rPr>
              <a:t>    </a:t>
            </a:r>
          </a:p>
        </p:txBody>
      </p:sp>
      <p:sp>
        <p:nvSpPr>
          <p:cNvPr id="61447" name="Line 6"/>
          <p:cNvSpPr>
            <a:spLocks noChangeShapeType="1"/>
          </p:cNvSpPr>
          <p:nvPr/>
        </p:nvSpPr>
        <p:spPr bwMode="auto">
          <a:xfrm>
            <a:off x="6473825" y="1793875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8" name="Text Box 7"/>
          <p:cNvSpPr txBox="1">
            <a:spLocks noChangeArrowheads="1"/>
          </p:cNvSpPr>
          <p:nvPr/>
        </p:nvSpPr>
        <p:spPr bwMode="auto">
          <a:xfrm>
            <a:off x="6762750" y="1225550"/>
            <a:ext cx="260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400">
                <a:latin typeface="Times New Roman" pitchFamily="18" charset="0"/>
              </a:rPr>
              <a:t> </a:t>
            </a:r>
          </a:p>
        </p:txBody>
      </p:sp>
      <p:sp>
        <p:nvSpPr>
          <p:cNvPr id="61449" name="Text Box 8"/>
          <p:cNvSpPr txBox="1">
            <a:spLocks noChangeArrowheads="1"/>
          </p:cNvSpPr>
          <p:nvPr/>
        </p:nvSpPr>
        <p:spPr bwMode="auto">
          <a:xfrm>
            <a:off x="6498431" y="1717675"/>
            <a:ext cx="155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r"/>
            <a:r>
              <a:rPr lang="en-US" sz="2400" dirty="0">
                <a:latin typeface="Times New Roman" pitchFamily="18" charset="0"/>
              </a:rPr>
              <a:t>100001101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>
            <a:spLocks noChangeArrowheads="1"/>
          </p:cNvSpPr>
          <p:nvPr/>
        </p:nvSpPr>
        <p:spPr bwMode="auto">
          <a:xfrm>
            <a:off x="381000" y="152400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Data Types: Character Type</a:t>
            </a:r>
          </a:p>
        </p:txBody>
      </p:sp>
      <p:sp>
        <p:nvSpPr>
          <p:cNvPr id="62467" name="Text Box 4"/>
          <p:cNvSpPr txBox="1">
            <a:spLocks noChangeArrowheads="1"/>
          </p:cNvSpPr>
          <p:nvPr/>
        </p:nvSpPr>
        <p:spPr bwMode="auto">
          <a:xfrm>
            <a:off x="533400" y="773113"/>
            <a:ext cx="76962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71475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371475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371475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371475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371475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1475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1475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1475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1475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differentiate a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character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type from other types, e.g.,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symbol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or string, we use #\5 for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character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5, #\A for capital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character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A, and #\b for little b.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check if a name is a character: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9730" name="Text Box 2"/>
          <p:cNvSpPr txBox="1">
            <a:spLocks noChangeArrowheads="1"/>
          </p:cNvSpPr>
          <p:nvPr/>
        </p:nvSpPr>
        <p:spPr bwMode="auto">
          <a:xfrm>
            <a:off x="510381" y="2479675"/>
            <a:ext cx="8053388" cy="3637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tabLst>
                <a:tab pos="371475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371475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371475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371475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371475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1475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1475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1475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1475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(char? 5) </a:t>
            </a:r>
            <a:r>
              <a:rPr lang="en-US" sz="2400" dirty="0">
                <a:latin typeface="Arial" pitchFamily="34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Arial" pitchFamily="34" charset="0"/>
                <a:cs typeface="Times New Roman" pitchFamily="18" charset="0"/>
              </a:rPr>
              <a:t>false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	(number? 5) </a:t>
            </a:r>
            <a:r>
              <a:rPr lang="en-US" sz="2400" dirty="0">
                <a:latin typeface="Arial" pitchFamily="34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Arial" pitchFamily="34" charset="0"/>
                <a:cs typeface="Times New Roman" pitchFamily="18" charset="0"/>
              </a:rPr>
              <a:t>true</a:t>
            </a:r>
            <a:endParaRPr lang="en-US" sz="2400" dirty="0">
              <a:latin typeface="Arial" pitchFamily="34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(char? #\5) </a:t>
            </a:r>
            <a:r>
              <a:rPr lang="en-US" sz="2400" dirty="0">
                <a:latin typeface="Arial" pitchFamily="34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Arial" pitchFamily="34" charset="0"/>
                <a:cs typeface="Times New Roman" pitchFamily="18" charset="0"/>
              </a:rPr>
              <a:t>true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	(number? #\5) </a:t>
            </a:r>
            <a:r>
              <a:rPr lang="en-US" sz="2400" dirty="0">
                <a:latin typeface="Arial" pitchFamily="34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Arial" pitchFamily="34" charset="0"/>
                <a:cs typeface="Times New Roman" pitchFamily="18" charset="0"/>
              </a:rPr>
              <a:t>false</a:t>
            </a:r>
            <a:endParaRPr lang="en-US" sz="2400" dirty="0">
              <a:latin typeface="Arial" pitchFamily="34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(+ 5 7)  </a:t>
            </a:r>
            <a:r>
              <a:rPr lang="en-US" sz="2400" dirty="0">
                <a:latin typeface="Arial" pitchFamily="34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12	(+ #\5 #\7) </a:t>
            </a:r>
            <a:r>
              <a:rPr lang="en-US" sz="2400" dirty="0">
                <a:latin typeface="Arial" pitchFamily="34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ERR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(char? </a:t>
            </a:r>
            <a:r>
              <a:rPr lang="en-US" sz="2400" dirty="0" smtClean="0">
                <a:latin typeface="Arial" pitchFamily="34" charset="0"/>
                <a:cs typeface="Times New Roman" pitchFamily="18" charset="0"/>
              </a:rPr>
              <a:t>#t) </a:t>
            </a:r>
            <a:r>
              <a:rPr lang="en-US" sz="2400" dirty="0">
                <a:latin typeface="Arial" pitchFamily="34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Arial" pitchFamily="34" charset="0"/>
                <a:cs typeface="Times New Roman" pitchFamily="18" charset="0"/>
              </a:rPr>
              <a:t>false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	(number? </a:t>
            </a:r>
            <a:r>
              <a:rPr lang="en-US" sz="2400" dirty="0" smtClean="0">
                <a:latin typeface="Arial" pitchFamily="34" charset="0"/>
                <a:cs typeface="Times New Roman" pitchFamily="18" charset="0"/>
              </a:rPr>
              <a:t>#t) </a:t>
            </a:r>
            <a:r>
              <a:rPr lang="en-US" sz="2400" dirty="0">
                <a:latin typeface="Arial" pitchFamily="34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Arial" pitchFamily="34" charset="0"/>
                <a:cs typeface="Times New Roman" pitchFamily="18" charset="0"/>
              </a:rPr>
              <a:t>false</a:t>
            </a:r>
            <a:endParaRPr lang="en-US" sz="2400" dirty="0">
              <a:latin typeface="Arial" pitchFamily="34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(boolean? </a:t>
            </a:r>
            <a:r>
              <a:rPr lang="en-US" sz="2400" dirty="0" smtClean="0">
                <a:latin typeface="Arial" pitchFamily="34" charset="0"/>
                <a:cs typeface="Times New Roman" pitchFamily="18" charset="0"/>
              </a:rPr>
              <a:t>#t) </a:t>
            </a:r>
            <a:r>
              <a:rPr lang="en-US" sz="2400" dirty="0">
                <a:latin typeface="Arial" pitchFamily="34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Arial" pitchFamily="34" charset="0"/>
                <a:cs typeface="Times New Roman" pitchFamily="18" charset="0"/>
              </a:rPr>
              <a:t>true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	(boolean? </a:t>
            </a:r>
            <a:r>
              <a:rPr lang="en-US" sz="2400" dirty="0" smtClean="0">
                <a:latin typeface="Arial" pitchFamily="34" charset="0"/>
                <a:cs typeface="Times New Roman" pitchFamily="18" charset="0"/>
              </a:rPr>
              <a:t>#f) </a:t>
            </a:r>
            <a:r>
              <a:rPr lang="en-US" sz="2400" dirty="0">
                <a:latin typeface="Arial" pitchFamily="34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Arial" pitchFamily="34" charset="0"/>
                <a:cs typeface="Times New Roman" pitchFamily="18" charset="0"/>
              </a:rPr>
              <a:t>true</a:t>
            </a:r>
            <a:r>
              <a:rPr lang="en-US" sz="2400" dirty="0" smtClean="0">
                <a:latin typeface="Arial" pitchFamily="34" charset="0"/>
              </a:rPr>
              <a:t> </a:t>
            </a:r>
            <a:endParaRPr lang="en-US" sz="2400" dirty="0">
              <a:latin typeface="Arial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(char=? #\A #\a)  </a:t>
            </a:r>
            <a:r>
              <a:rPr lang="en-US" sz="2400" dirty="0">
                <a:latin typeface="Arial" pitchFamily="34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 </a:t>
            </a:r>
            <a:r>
              <a:rPr lang="en-US" sz="2400" dirty="0" smtClean="0">
                <a:latin typeface="Arial" pitchFamily="34" charset="0"/>
                <a:cs typeface="Times New Roman" pitchFamily="18" charset="0"/>
              </a:rPr>
              <a:t>false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	(char=? #\A #\B)  </a:t>
            </a:r>
            <a:r>
              <a:rPr lang="en-US" sz="2400" dirty="0">
                <a:latin typeface="Arial" pitchFamily="34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 </a:t>
            </a:r>
            <a:r>
              <a:rPr lang="en-US" sz="2400" dirty="0" smtClean="0">
                <a:latin typeface="Arial" pitchFamily="34" charset="0"/>
                <a:cs typeface="Times New Roman" pitchFamily="18" charset="0"/>
              </a:rPr>
              <a:t>false</a:t>
            </a:r>
            <a:r>
              <a:rPr lang="en-US" sz="2400" dirty="0" smtClean="0">
                <a:latin typeface="Arial" pitchFamily="34" charset="0"/>
              </a:rPr>
              <a:t> </a:t>
            </a:r>
            <a:endParaRPr lang="en-US" sz="2400" dirty="0">
              <a:latin typeface="Arial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(char-</a:t>
            </a:r>
            <a:r>
              <a:rPr lang="en-US" sz="2400" dirty="0" err="1">
                <a:latin typeface="Arial" pitchFamily="34" charset="0"/>
                <a:cs typeface="Times New Roman" pitchFamily="18" charset="0"/>
              </a:rPr>
              <a:t>ci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=? #\A #\a) </a:t>
            </a:r>
            <a:r>
              <a:rPr lang="en-US" sz="2400" dirty="0" smtClean="0">
                <a:latin typeface="Arial" pitchFamily="34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 smtClean="0">
                <a:latin typeface="Arial" pitchFamily="34" charset="0"/>
                <a:cs typeface="Times New Roman" pitchFamily="18" charset="0"/>
              </a:rPr>
              <a:t> true</a:t>
            </a:r>
            <a:r>
              <a:rPr lang="en-US" sz="2400" dirty="0">
                <a:latin typeface="Arial" pitchFamily="34" charset="0"/>
              </a:rPr>
              <a:t>	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(char-ci=? #\A #\B)  </a:t>
            </a:r>
            <a:r>
              <a:rPr lang="en-US" sz="2400" dirty="0">
                <a:latin typeface="Arial" pitchFamily="34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 </a:t>
            </a:r>
            <a:r>
              <a:rPr lang="en-US" sz="2400" dirty="0" smtClean="0">
                <a:latin typeface="Arial" pitchFamily="34" charset="0"/>
                <a:cs typeface="Times New Roman" pitchFamily="18" charset="0"/>
              </a:rPr>
              <a:t>false</a:t>
            </a:r>
            <a:r>
              <a:rPr lang="en-US" sz="2400" dirty="0" smtClean="0">
                <a:latin typeface="Arial" pitchFamily="34" charset="0"/>
              </a:rPr>
              <a:t> </a:t>
            </a:r>
            <a:endParaRPr lang="en-US" sz="2400" dirty="0">
              <a:latin typeface="Arial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char-alphabetic? #\d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) </a:t>
            </a:r>
            <a:r>
              <a:rPr lang="en-US" sz="2400" dirty="0" smtClean="0">
                <a:latin typeface="Arial" pitchFamily="34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 smtClean="0">
                <a:latin typeface="Arial" pitchFamily="34" charset="0"/>
                <a:cs typeface="Times New Roman" pitchFamily="18" charset="0"/>
              </a:rPr>
              <a:t>true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	(char-alphabetic? #\4) </a:t>
            </a:r>
            <a:r>
              <a:rPr lang="en-US" sz="2400" dirty="0">
                <a:latin typeface="Arial" pitchFamily="34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Times New Roman" pitchFamily="18" charset="0"/>
              </a:rPr>
              <a:t>false</a:t>
            </a:r>
            <a:endParaRPr lang="en-US" sz="2400" dirty="0">
              <a:latin typeface="Arial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9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9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9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29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29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9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29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9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9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29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29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55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29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9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9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297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297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85800" y="517525"/>
            <a:ext cx="7543800" cy="603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3175" algn="just">
              <a:tabLst>
                <a:tab pos="269875" algn="l"/>
                <a:tab pos="630238" algn="l"/>
                <a:tab pos="990600" algn="l"/>
                <a:tab pos="1350963" algn="l"/>
                <a:tab pos="1711325" algn="l"/>
                <a:tab pos="2070100" algn="l"/>
                <a:tab pos="2346325" algn="l"/>
                <a:tab pos="5940425" algn="r"/>
              </a:tabLst>
            </a:pPr>
            <a:r>
              <a:rPr lang="en-GB" sz="2000" b="1" dirty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: Define a procedure to detect a vowel.</a:t>
            </a:r>
          </a:p>
          <a:p>
            <a:pPr indent="3175">
              <a:lnSpc>
                <a:spcPct val="160000"/>
              </a:lnSpc>
              <a:tabLst>
                <a:tab pos="269875" algn="l"/>
                <a:tab pos="630238" algn="l"/>
                <a:tab pos="990600" algn="l"/>
                <a:tab pos="1350963" algn="l"/>
                <a:tab pos="1711325" algn="l"/>
                <a:tab pos="2070100" algn="l"/>
                <a:tab pos="2346325" algn="l"/>
                <a:tab pos="5940425" algn="r"/>
              </a:tabLst>
            </a:pPr>
            <a:r>
              <a:rPr lang="en-GB" sz="2000" dirty="0">
                <a:latin typeface="Arial" pitchFamily="34" charset="0"/>
                <a:cs typeface="Times New Roman" pitchFamily="18" charset="0"/>
              </a:rPr>
              <a:t>(define vowel?</a:t>
            </a:r>
          </a:p>
          <a:p>
            <a:pPr indent="3175">
              <a:tabLst>
                <a:tab pos="269875" algn="l"/>
                <a:tab pos="630238" algn="l"/>
                <a:tab pos="990600" algn="l"/>
                <a:tab pos="1350963" algn="l"/>
                <a:tab pos="1711325" algn="l"/>
                <a:tab pos="2070100" algn="l"/>
                <a:tab pos="2346325" algn="l"/>
                <a:tab pos="5940425" algn="r"/>
              </a:tabLst>
            </a:pPr>
            <a:r>
              <a:rPr lang="en-GB" sz="2000" dirty="0">
                <a:latin typeface="Arial" pitchFamily="34" charset="0"/>
                <a:cs typeface="Times New Roman" pitchFamily="18" charset="0"/>
              </a:rPr>
              <a:t>	(lambda ()</a:t>
            </a:r>
          </a:p>
          <a:p>
            <a:pPr indent="3175">
              <a:tabLst>
                <a:tab pos="269875" algn="l"/>
                <a:tab pos="630238" algn="l"/>
                <a:tab pos="990600" algn="l"/>
                <a:tab pos="1350963" algn="l"/>
                <a:tab pos="1711325" algn="l"/>
                <a:tab pos="2070100" algn="l"/>
                <a:tab pos="2346325" algn="l"/>
                <a:tab pos="5940425" algn="r"/>
              </a:tabLst>
            </a:pPr>
            <a:r>
              <a:rPr lang="en-GB" sz="2000" dirty="0">
                <a:latin typeface="Arial" pitchFamily="34" charset="0"/>
                <a:cs typeface="Times New Roman" pitchFamily="18" charset="0"/>
              </a:rPr>
              <a:t>		(begin</a:t>
            </a:r>
          </a:p>
          <a:p>
            <a:pPr indent="3175">
              <a:tabLst>
                <a:tab pos="269875" algn="l"/>
                <a:tab pos="630238" algn="l"/>
                <a:tab pos="990600" algn="l"/>
                <a:tab pos="1350963" algn="l"/>
                <a:tab pos="1711325" algn="l"/>
                <a:tab pos="2070100" algn="l"/>
                <a:tab pos="2346325" algn="l"/>
                <a:tab pos="5940425" algn="r"/>
              </a:tabLst>
            </a:pPr>
            <a:r>
              <a:rPr lang="en-GB" sz="2000" dirty="0">
                <a:latin typeface="Arial" pitchFamily="34" charset="0"/>
                <a:cs typeface="Times New Roman" pitchFamily="18" charset="0"/>
              </a:rPr>
              <a:t>			(display "Please enter a character")</a:t>
            </a:r>
          </a:p>
          <a:p>
            <a:pPr indent="3175">
              <a:tabLst>
                <a:tab pos="269875" algn="l"/>
                <a:tab pos="630238" algn="l"/>
                <a:tab pos="990600" algn="l"/>
                <a:tab pos="1350963" algn="l"/>
                <a:tab pos="1711325" algn="l"/>
                <a:tab pos="2070100" algn="l"/>
                <a:tab pos="2346325" algn="l"/>
                <a:tab pos="5940425" algn="r"/>
              </a:tabLst>
            </a:pPr>
            <a:r>
              <a:rPr lang="en-GB" sz="2000" dirty="0">
                <a:latin typeface="Arial" pitchFamily="34" charset="0"/>
                <a:cs typeface="Times New Roman" pitchFamily="18" charset="0"/>
              </a:rPr>
              <a:t>			(newline)</a:t>
            </a:r>
          </a:p>
          <a:p>
            <a:pPr indent="3175">
              <a:tabLst>
                <a:tab pos="269875" algn="l"/>
                <a:tab pos="630238" algn="l"/>
                <a:tab pos="990600" algn="l"/>
                <a:tab pos="1350963" algn="l"/>
                <a:tab pos="1711325" algn="l"/>
                <a:tab pos="2070100" algn="l"/>
                <a:tab pos="2346325" algn="l"/>
                <a:tab pos="5940425" algn="r"/>
              </a:tabLst>
            </a:pPr>
            <a:r>
              <a:rPr lang="en-GB" sz="2000" dirty="0">
                <a:latin typeface="Arial" pitchFamily="34" charset="0"/>
                <a:cs typeface="Times New Roman" pitchFamily="18" charset="0"/>
              </a:rPr>
              <a:t>			(let ((</a:t>
            </a:r>
            <a:r>
              <a:rPr lang="en-GB" sz="2000" dirty="0" err="1">
                <a:latin typeface="Arial" pitchFamily="34" charset="0"/>
                <a:cs typeface="Times New Roman" pitchFamily="18" charset="0"/>
              </a:rPr>
              <a:t>ch</a:t>
            </a:r>
            <a:r>
              <a:rPr lang="en-GB" sz="2000" dirty="0">
                <a:latin typeface="Arial" pitchFamily="34" charset="0"/>
                <a:cs typeface="Times New Roman" pitchFamily="18" charset="0"/>
              </a:rPr>
              <a:t> (read))) </a:t>
            </a:r>
          </a:p>
          <a:p>
            <a:pPr indent="3175">
              <a:tabLst>
                <a:tab pos="269875" algn="l"/>
                <a:tab pos="630238" algn="l"/>
                <a:tab pos="990600" algn="l"/>
                <a:tab pos="1350963" algn="l"/>
                <a:tab pos="1711325" algn="l"/>
                <a:tab pos="2070100" algn="l"/>
                <a:tab pos="2346325" algn="l"/>
                <a:tab pos="5940425" algn="r"/>
              </a:tabLst>
            </a:pPr>
            <a:r>
              <a:rPr lang="en-GB" sz="2000" dirty="0">
                <a:latin typeface="Arial" pitchFamily="34" charset="0"/>
                <a:cs typeface="Times New Roman" pitchFamily="18" charset="0"/>
              </a:rPr>
              <a:t>				(if	(or</a:t>
            </a:r>
          </a:p>
          <a:p>
            <a:pPr indent="3175">
              <a:tabLst>
                <a:tab pos="269875" algn="l"/>
                <a:tab pos="630238" algn="l"/>
                <a:tab pos="990600" algn="l"/>
                <a:tab pos="1350963" algn="l"/>
                <a:tab pos="1711325" algn="l"/>
                <a:tab pos="2070100" algn="l"/>
                <a:tab pos="2346325" algn="l"/>
                <a:tab pos="5940425" algn="r"/>
              </a:tabLst>
            </a:pPr>
            <a:r>
              <a:rPr lang="en-GB" sz="2000" dirty="0">
                <a:latin typeface="Arial" pitchFamily="34" charset="0"/>
                <a:cs typeface="Times New Roman" pitchFamily="18" charset="0"/>
              </a:rPr>
              <a:t>						(char-ci=? </a:t>
            </a:r>
            <a:r>
              <a:rPr lang="en-GB" sz="2000" dirty="0" err="1">
                <a:latin typeface="Arial" pitchFamily="34" charset="0"/>
                <a:cs typeface="Times New Roman" pitchFamily="18" charset="0"/>
              </a:rPr>
              <a:t>ch</a:t>
            </a:r>
            <a:r>
              <a:rPr lang="en-GB" sz="2000" dirty="0">
                <a:latin typeface="Arial" pitchFamily="34" charset="0"/>
                <a:cs typeface="Times New Roman" pitchFamily="18" charset="0"/>
              </a:rPr>
              <a:t> #\A)</a:t>
            </a:r>
          </a:p>
          <a:p>
            <a:pPr indent="3175">
              <a:tabLst>
                <a:tab pos="269875" algn="l"/>
                <a:tab pos="630238" algn="l"/>
                <a:tab pos="990600" algn="l"/>
                <a:tab pos="1350963" algn="l"/>
                <a:tab pos="1711325" algn="l"/>
                <a:tab pos="2070100" algn="l"/>
                <a:tab pos="2346325" algn="l"/>
                <a:tab pos="5940425" algn="r"/>
              </a:tabLst>
            </a:pPr>
            <a:r>
              <a:rPr lang="en-GB" sz="2000" dirty="0">
                <a:latin typeface="Arial" pitchFamily="34" charset="0"/>
                <a:cs typeface="Times New Roman" pitchFamily="18" charset="0"/>
              </a:rPr>
              <a:t>						(char-ci=? </a:t>
            </a:r>
            <a:r>
              <a:rPr lang="en-GB" sz="2000" dirty="0" err="1">
                <a:latin typeface="Arial" pitchFamily="34" charset="0"/>
                <a:cs typeface="Times New Roman" pitchFamily="18" charset="0"/>
              </a:rPr>
              <a:t>ch</a:t>
            </a:r>
            <a:r>
              <a:rPr lang="en-GB" sz="2000" dirty="0">
                <a:latin typeface="Arial" pitchFamily="34" charset="0"/>
                <a:cs typeface="Times New Roman" pitchFamily="18" charset="0"/>
              </a:rPr>
              <a:t> #\E)</a:t>
            </a:r>
          </a:p>
          <a:p>
            <a:pPr indent="3175">
              <a:tabLst>
                <a:tab pos="269875" algn="l"/>
                <a:tab pos="630238" algn="l"/>
                <a:tab pos="990600" algn="l"/>
                <a:tab pos="1350963" algn="l"/>
                <a:tab pos="1711325" algn="l"/>
                <a:tab pos="2070100" algn="l"/>
                <a:tab pos="2346325" algn="l"/>
                <a:tab pos="5940425" algn="r"/>
              </a:tabLst>
            </a:pPr>
            <a:r>
              <a:rPr lang="en-GB" sz="2000" dirty="0">
                <a:latin typeface="Arial" pitchFamily="34" charset="0"/>
                <a:cs typeface="Times New Roman" pitchFamily="18" charset="0"/>
              </a:rPr>
              <a:t>						(char-ci=? </a:t>
            </a:r>
            <a:r>
              <a:rPr lang="en-GB" sz="2000" dirty="0" err="1">
                <a:latin typeface="Arial" pitchFamily="34" charset="0"/>
                <a:cs typeface="Times New Roman" pitchFamily="18" charset="0"/>
              </a:rPr>
              <a:t>ch</a:t>
            </a:r>
            <a:r>
              <a:rPr lang="en-GB" sz="2000" dirty="0">
                <a:latin typeface="Arial" pitchFamily="34" charset="0"/>
                <a:cs typeface="Times New Roman" pitchFamily="18" charset="0"/>
              </a:rPr>
              <a:t> #\</a:t>
            </a:r>
            <a:r>
              <a:rPr lang="en-GB" sz="2000" dirty="0" err="1">
                <a:latin typeface="Arial" pitchFamily="34" charset="0"/>
                <a:cs typeface="Times New Roman" pitchFamily="18" charset="0"/>
              </a:rPr>
              <a:t>i</a:t>
            </a:r>
            <a:r>
              <a:rPr lang="en-GB" sz="2000" dirty="0">
                <a:latin typeface="Arial" pitchFamily="34" charset="0"/>
                <a:cs typeface="Times New Roman" pitchFamily="18" charset="0"/>
              </a:rPr>
              <a:t>)</a:t>
            </a:r>
          </a:p>
          <a:p>
            <a:pPr indent="3175">
              <a:tabLst>
                <a:tab pos="269875" algn="l"/>
                <a:tab pos="630238" algn="l"/>
                <a:tab pos="990600" algn="l"/>
                <a:tab pos="1350963" algn="l"/>
                <a:tab pos="1711325" algn="l"/>
                <a:tab pos="2070100" algn="l"/>
                <a:tab pos="2346325" algn="l"/>
                <a:tab pos="5940425" algn="r"/>
              </a:tabLst>
            </a:pPr>
            <a:r>
              <a:rPr lang="en-GB" sz="2000" dirty="0">
                <a:latin typeface="Arial" pitchFamily="34" charset="0"/>
                <a:cs typeface="Times New Roman" pitchFamily="18" charset="0"/>
              </a:rPr>
              <a:t>						(char-ci=? </a:t>
            </a:r>
            <a:r>
              <a:rPr lang="en-GB" sz="2000" dirty="0" err="1">
                <a:latin typeface="Arial" pitchFamily="34" charset="0"/>
                <a:cs typeface="Times New Roman" pitchFamily="18" charset="0"/>
              </a:rPr>
              <a:t>ch</a:t>
            </a:r>
            <a:r>
              <a:rPr lang="en-GB" sz="2000" dirty="0">
                <a:latin typeface="Arial" pitchFamily="34" charset="0"/>
                <a:cs typeface="Times New Roman" pitchFamily="18" charset="0"/>
              </a:rPr>
              <a:t> #\o)</a:t>
            </a:r>
          </a:p>
          <a:p>
            <a:pPr indent="3175">
              <a:tabLst>
                <a:tab pos="269875" algn="l"/>
                <a:tab pos="630238" algn="l"/>
                <a:tab pos="990600" algn="l"/>
                <a:tab pos="1350963" algn="l"/>
                <a:tab pos="1711325" algn="l"/>
                <a:tab pos="2070100" algn="l"/>
                <a:tab pos="2346325" algn="l"/>
                <a:tab pos="5940425" algn="r"/>
              </a:tabLst>
            </a:pPr>
            <a:r>
              <a:rPr lang="en-GB" sz="2000" dirty="0">
                <a:latin typeface="Arial" pitchFamily="34" charset="0"/>
                <a:cs typeface="Times New Roman" pitchFamily="18" charset="0"/>
              </a:rPr>
              <a:t>						(char-ci=? </a:t>
            </a:r>
            <a:r>
              <a:rPr lang="en-GB" sz="2000" dirty="0" err="1">
                <a:latin typeface="Arial" pitchFamily="34" charset="0"/>
                <a:cs typeface="Times New Roman" pitchFamily="18" charset="0"/>
              </a:rPr>
              <a:t>ch</a:t>
            </a:r>
            <a:r>
              <a:rPr lang="en-GB" sz="2000" dirty="0">
                <a:latin typeface="Arial" pitchFamily="34" charset="0"/>
                <a:cs typeface="Times New Roman" pitchFamily="18" charset="0"/>
              </a:rPr>
              <a:t> #\u)</a:t>
            </a:r>
          </a:p>
          <a:p>
            <a:pPr indent="3175">
              <a:tabLst>
                <a:tab pos="269875" algn="l"/>
                <a:tab pos="630238" algn="l"/>
                <a:tab pos="990600" algn="l"/>
                <a:tab pos="1350963" algn="l"/>
                <a:tab pos="1711325" algn="l"/>
                <a:tab pos="2070100" algn="l"/>
                <a:tab pos="2346325" algn="l"/>
                <a:tab pos="5940425" algn="r"/>
              </a:tabLst>
            </a:pPr>
            <a:r>
              <a:rPr lang="en-GB" sz="2000" dirty="0">
                <a:latin typeface="Arial" pitchFamily="34" charset="0"/>
                <a:cs typeface="Times New Roman" pitchFamily="18" charset="0"/>
              </a:rPr>
              <a:t>					)</a:t>
            </a:r>
          </a:p>
          <a:p>
            <a:pPr indent="3175">
              <a:tabLst>
                <a:tab pos="269875" algn="l"/>
                <a:tab pos="630238" algn="l"/>
                <a:tab pos="990600" algn="l"/>
                <a:tab pos="1350963" algn="l"/>
                <a:tab pos="1711325" algn="l"/>
                <a:tab pos="2070100" algn="l"/>
                <a:tab pos="2346325" algn="l"/>
                <a:tab pos="5940425" algn="r"/>
              </a:tabLst>
            </a:pPr>
            <a:r>
              <a:rPr lang="en-GB" sz="2000" dirty="0">
                <a:latin typeface="Arial" pitchFamily="34" charset="0"/>
                <a:cs typeface="Times New Roman" pitchFamily="18" charset="0"/>
              </a:rPr>
              <a:t>				(display "Yes, it is a vowel")</a:t>
            </a:r>
          </a:p>
          <a:p>
            <a:pPr indent="3175">
              <a:tabLst>
                <a:tab pos="269875" algn="l"/>
                <a:tab pos="630238" algn="l"/>
                <a:tab pos="990600" algn="l"/>
                <a:tab pos="1350963" algn="l"/>
                <a:tab pos="1711325" algn="l"/>
                <a:tab pos="2070100" algn="l"/>
                <a:tab pos="2346325" algn="l"/>
                <a:tab pos="5940425" algn="r"/>
              </a:tabLst>
            </a:pPr>
            <a:r>
              <a:rPr lang="en-GB" sz="2000" dirty="0">
                <a:latin typeface="Arial" pitchFamily="34" charset="0"/>
                <a:cs typeface="Times New Roman" pitchFamily="18" charset="0"/>
              </a:rPr>
              <a:t>				(display "No, it is not a vowel")</a:t>
            </a:r>
          </a:p>
          <a:p>
            <a:pPr indent="3175">
              <a:tabLst>
                <a:tab pos="269875" algn="l"/>
                <a:tab pos="630238" algn="l"/>
                <a:tab pos="990600" algn="l"/>
                <a:tab pos="1350963" algn="l"/>
                <a:tab pos="1711325" algn="l"/>
                <a:tab pos="2070100" algn="l"/>
                <a:tab pos="2346325" algn="l"/>
                <a:tab pos="5940425" algn="r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)	)	)	)	)</a:t>
            </a:r>
            <a:r>
              <a:rPr lang="en-GB" sz="2000" dirty="0">
                <a:latin typeface="Arial" pitchFamily="34" charset="0"/>
              </a:rPr>
              <a:t> </a:t>
            </a:r>
          </a:p>
          <a:p>
            <a:pPr indent="3175">
              <a:lnSpc>
                <a:spcPct val="190000"/>
              </a:lnSpc>
              <a:tabLst>
                <a:tab pos="269875" algn="l"/>
                <a:tab pos="630238" algn="l"/>
                <a:tab pos="990600" algn="l"/>
                <a:tab pos="1350963" algn="l"/>
                <a:tab pos="1711325" algn="l"/>
                <a:tab pos="2070100" algn="l"/>
                <a:tab pos="2346325" algn="l"/>
                <a:tab pos="5940425" algn="r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(vowel?)</a:t>
            </a:r>
            <a:r>
              <a:rPr lang="en-US" sz="2000" dirty="0">
                <a:latin typeface="Arial" pitchFamily="34" charset="0"/>
              </a:rPr>
              <a:t> #\w --&gt; </a:t>
            </a:r>
            <a:r>
              <a:rPr lang="en-GB" sz="2000" dirty="0">
                <a:latin typeface="Arial" pitchFamily="34" charset="0"/>
                <a:cs typeface="Times New Roman" pitchFamily="18" charset="0"/>
              </a:rPr>
              <a:t>No, it is not a vowel</a:t>
            </a:r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381000" y="-76200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28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Data Types: Character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533400" y="152400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2000" b="1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ASCII</a:t>
            </a:r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b="1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American Standard Code for Information Interchange</a:t>
            </a:r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Full table at the end of the </a:t>
            </a:r>
            <a:r>
              <a:rPr lang="en-US" sz="20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Textbook </a:t>
            </a:r>
            <a:endParaRPr lang="en-US" sz="20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515" name="Rectangle 304"/>
          <p:cNvSpPr>
            <a:spLocks noChangeArrowheads="1"/>
          </p:cNvSpPr>
          <p:nvPr/>
        </p:nvSpPr>
        <p:spPr bwMode="auto">
          <a:xfrm>
            <a:off x="609600" y="5648325"/>
            <a:ext cx="1111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16" name="Rectangle 305"/>
          <p:cNvSpPr>
            <a:spLocks noChangeArrowheads="1"/>
          </p:cNvSpPr>
          <p:nvPr/>
        </p:nvSpPr>
        <p:spPr bwMode="auto">
          <a:xfrm>
            <a:off x="620713" y="5648325"/>
            <a:ext cx="3201987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17" name="Rectangle 306"/>
          <p:cNvSpPr>
            <a:spLocks noChangeArrowheads="1"/>
          </p:cNvSpPr>
          <p:nvPr/>
        </p:nvSpPr>
        <p:spPr bwMode="auto">
          <a:xfrm>
            <a:off x="3822700" y="5648325"/>
            <a:ext cx="12700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18" name="Rectangle 307"/>
          <p:cNvSpPr>
            <a:spLocks noChangeArrowheads="1"/>
          </p:cNvSpPr>
          <p:nvPr/>
        </p:nvSpPr>
        <p:spPr bwMode="auto">
          <a:xfrm>
            <a:off x="3835400" y="5648325"/>
            <a:ext cx="1377950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19" name="Rectangle 308"/>
          <p:cNvSpPr>
            <a:spLocks noChangeArrowheads="1"/>
          </p:cNvSpPr>
          <p:nvPr/>
        </p:nvSpPr>
        <p:spPr bwMode="auto">
          <a:xfrm>
            <a:off x="5213350" y="5648325"/>
            <a:ext cx="1111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0" name="Rectangle 309"/>
          <p:cNvSpPr>
            <a:spLocks noChangeArrowheads="1"/>
          </p:cNvSpPr>
          <p:nvPr/>
        </p:nvSpPr>
        <p:spPr bwMode="auto">
          <a:xfrm>
            <a:off x="5224463" y="5648325"/>
            <a:ext cx="2765425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1" name="Rectangle 310"/>
          <p:cNvSpPr>
            <a:spLocks noChangeArrowheads="1"/>
          </p:cNvSpPr>
          <p:nvPr/>
        </p:nvSpPr>
        <p:spPr bwMode="auto">
          <a:xfrm>
            <a:off x="7989888" y="5648325"/>
            <a:ext cx="11112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2" name="Rectangle 312"/>
          <p:cNvSpPr>
            <a:spLocks noChangeArrowheads="1"/>
          </p:cNvSpPr>
          <p:nvPr/>
        </p:nvSpPr>
        <p:spPr bwMode="auto">
          <a:xfrm>
            <a:off x="609600" y="6084888"/>
            <a:ext cx="11113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3" name="Rectangle 313"/>
          <p:cNvSpPr>
            <a:spLocks noChangeArrowheads="1"/>
          </p:cNvSpPr>
          <p:nvPr/>
        </p:nvSpPr>
        <p:spPr bwMode="auto">
          <a:xfrm>
            <a:off x="609600" y="6084888"/>
            <a:ext cx="11113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4" name="Rectangle 314"/>
          <p:cNvSpPr>
            <a:spLocks noChangeArrowheads="1"/>
          </p:cNvSpPr>
          <p:nvPr/>
        </p:nvSpPr>
        <p:spPr bwMode="auto">
          <a:xfrm>
            <a:off x="620713" y="6084888"/>
            <a:ext cx="3201987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5" name="Rectangle 316"/>
          <p:cNvSpPr>
            <a:spLocks noChangeArrowheads="1"/>
          </p:cNvSpPr>
          <p:nvPr/>
        </p:nvSpPr>
        <p:spPr bwMode="auto">
          <a:xfrm>
            <a:off x="3822700" y="6084888"/>
            <a:ext cx="12700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6" name="Rectangle 317"/>
          <p:cNvSpPr>
            <a:spLocks noChangeArrowheads="1"/>
          </p:cNvSpPr>
          <p:nvPr/>
        </p:nvSpPr>
        <p:spPr bwMode="auto">
          <a:xfrm>
            <a:off x="3835400" y="6084888"/>
            <a:ext cx="1377950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7" name="Rectangle 319"/>
          <p:cNvSpPr>
            <a:spLocks noChangeArrowheads="1"/>
          </p:cNvSpPr>
          <p:nvPr/>
        </p:nvSpPr>
        <p:spPr bwMode="auto">
          <a:xfrm>
            <a:off x="5213350" y="6084888"/>
            <a:ext cx="11113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8" name="Rectangle 320"/>
          <p:cNvSpPr>
            <a:spLocks noChangeArrowheads="1"/>
          </p:cNvSpPr>
          <p:nvPr/>
        </p:nvSpPr>
        <p:spPr bwMode="auto">
          <a:xfrm>
            <a:off x="5224463" y="6084888"/>
            <a:ext cx="2765425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9" name="Rectangle 128"/>
          <p:cNvSpPr>
            <a:spLocks noChangeArrowheads="1"/>
          </p:cNvSpPr>
          <p:nvPr/>
        </p:nvSpPr>
        <p:spPr bwMode="auto">
          <a:xfrm>
            <a:off x="609600" y="1266825"/>
            <a:ext cx="1111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0" name="Rectangle 129"/>
          <p:cNvSpPr>
            <a:spLocks noChangeArrowheads="1"/>
          </p:cNvSpPr>
          <p:nvPr/>
        </p:nvSpPr>
        <p:spPr bwMode="auto">
          <a:xfrm>
            <a:off x="620713" y="1266825"/>
            <a:ext cx="3201987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1" name="Rectangle 130"/>
          <p:cNvSpPr>
            <a:spLocks noChangeArrowheads="1"/>
          </p:cNvSpPr>
          <p:nvPr/>
        </p:nvSpPr>
        <p:spPr bwMode="auto">
          <a:xfrm>
            <a:off x="3822700" y="1266825"/>
            <a:ext cx="12700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2" name="Rectangle 131"/>
          <p:cNvSpPr>
            <a:spLocks noChangeArrowheads="1"/>
          </p:cNvSpPr>
          <p:nvPr/>
        </p:nvSpPr>
        <p:spPr bwMode="auto">
          <a:xfrm>
            <a:off x="3835400" y="1266825"/>
            <a:ext cx="1377950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3" name="Rectangle 132"/>
          <p:cNvSpPr>
            <a:spLocks noChangeArrowheads="1"/>
          </p:cNvSpPr>
          <p:nvPr/>
        </p:nvSpPr>
        <p:spPr bwMode="auto">
          <a:xfrm>
            <a:off x="5213350" y="1266825"/>
            <a:ext cx="1111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4" name="Rectangle 133"/>
          <p:cNvSpPr>
            <a:spLocks noChangeArrowheads="1"/>
          </p:cNvSpPr>
          <p:nvPr/>
        </p:nvSpPr>
        <p:spPr bwMode="auto">
          <a:xfrm>
            <a:off x="5224463" y="1266825"/>
            <a:ext cx="2765425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5" name="Rectangle 134"/>
          <p:cNvSpPr>
            <a:spLocks noChangeArrowheads="1"/>
          </p:cNvSpPr>
          <p:nvPr/>
        </p:nvSpPr>
        <p:spPr bwMode="auto">
          <a:xfrm>
            <a:off x="7989888" y="1266825"/>
            <a:ext cx="11112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6" name="Rectangle 171"/>
          <p:cNvSpPr>
            <a:spLocks noChangeArrowheads="1"/>
          </p:cNvSpPr>
          <p:nvPr/>
        </p:nvSpPr>
        <p:spPr bwMode="auto">
          <a:xfrm>
            <a:off x="609600" y="2906713"/>
            <a:ext cx="11113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7" name="Rectangle 172"/>
          <p:cNvSpPr>
            <a:spLocks noChangeArrowheads="1"/>
          </p:cNvSpPr>
          <p:nvPr/>
        </p:nvSpPr>
        <p:spPr bwMode="auto">
          <a:xfrm>
            <a:off x="620713" y="2906713"/>
            <a:ext cx="3201987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8" name="Rectangle 173"/>
          <p:cNvSpPr>
            <a:spLocks noChangeArrowheads="1"/>
          </p:cNvSpPr>
          <p:nvPr/>
        </p:nvSpPr>
        <p:spPr bwMode="auto">
          <a:xfrm>
            <a:off x="3822700" y="2906713"/>
            <a:ext cx="12700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39" name="Rectangle 174"/>
          <p:cNvSpPr>
            <a:spLocks noChangeArrowheads="1"/>
          </p:cNvSpPr>
          <p:nvPr/>
        </p:nvSpPr>
        <p:spPr bwMode="auto">
          <a:xfrm>
            <a:off x="3835400" y="2906713"/>
            <a:ext cx="1377950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40" name="Rectangle 175"/>
          <p:cNvSpPr>
            <a:spLocks noChangeArrowheads="1"/>
          </p:cNvSpPr>
          <p:nvPr/>
        </p:nvSpPr>
        <p:spPr bwMode="auto">
          <a:xfrm>
            <a:off x="5213350" y="2906713"/>
            <a:ext cx="11113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41" name="Rectangle 176"/>
          <p:cNvSpPr>
            <a:spLocks noChangeArrowheads="1"/>
          </p:cNvSpPr>
          <p:nvPr/>
        </p:nvSpPr>
        <p:spPr bwMode="auto">
          <a:xfrm>
            <a:off x="5224463" y="2906713"/>
            <a:ext cx="2765425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42" name="Rectangle 177"/>
          <p:cNvSpPr>
            <a:spLocks noChangeArrowheads="1"/>
          </p:cNvSpPr>
          <p:nvPr/>
        </p:nvSpPr>
        <p:spPr bwMode="auto">
          <a:xfrm>
            <a:off x="7989888" y="2906713"/>
            <a:ext cx="11112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43" name="Rectangle 282"/>
          <p:cNvSpPr>
            <a:spLocks noChangeArrowheads="1"/>
          </p:cNvSpPr>
          <p:nvPr/>
        </p:nvSpPr>
        <p:spPr bwMode="auto">
          <a:xfrm>
            <a:off x="609600" y="5213350"/>
            <a:ext cx="1111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44" name="Rectangle 283"/>
          <p:cNvSpPr>
            <a:spLocks noChangeArrowheads="1"/>
          </p:cNvSpPr>
          <p:nvPr/>
        </p:nvSpPr>
        <p:spPr bwMode="auto">
          <a:xfrm>
            <a:off x="620713" y="5213350"/>
            <a:ext cx="3201987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45" name="Rectangle 284"/>
          <p:cNvSpPr>
            <a:spLocks noChangeArrowheads="1"/>
          </p:cNvSpPr>
          <p:nvPr/>
        </p:nvSpPr>
        <p:spPr bwMode="auto">
          <a:xfrm>
            <a:off x="3822700" y="5213350"/>
            <a:ext cx="12700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46" name="Rectangle 285"/>
          <p:cNvSpPr>
            <a:spLocks noChangeArrowheads="1"/>
          </p:cNvSpPr>
          <p:nvPr/>
        </p:nvSpPr>
        <p:spPr bwMode="auto">
          <a:xfrm>
            <a:off x="3835400" y="5213350"/>
            <a:ext cx="1377950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47" name="Rectangle 286"/>
          <p:cNvSpPr>
            <a:spLocks noChangeArrowheads="1"/>
          </p:cNvSpPr>
          <p:nvPr/>
        </p:nvSpPr>
        <p:spPr bwMode="auto">
          <a:xfrm>
            <a:off x="5213350" y="5213350"/>
            <a:ext cx="1111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48" name="Rectangle 287"/>
          <p:cNvSpPr>
            <a:spLocks noChangeArrowheads="1"/>
          </p:cNvSpPr>
          <p:nvPr/>
        </p:nvSpPr>
        <p:spPr bwMode="auto">
          <a:xfrm>
            <a:off x="5224463" y="5213350"/>
            <a:ext cx="2765425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49" name="Rectangle 288"/>
          <p:cNvSpPr>
            <a:spLocks noChangeArrowheads="1"/>
          </p:cNvSpPr>
          <p:nvPr/>
        </p:nvSpPr>
        <p:spPr bwMode="auto">
          <a:xfrm>
            <a:off x="7989888" y="5213350"/>
            <a:ext cx="11112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50" name="Rectangle 322"/>
          <p:cNvSpPr>
            <a:spLocks noChangeArrowheads="1"/>
          </p:cNvSpPr>
          <p:nvPr/>
        </p:nvSpPr>
        <p:spPr bwMode="auto">
          <a:xfrm>
            <a:off x="7989888" y="6084888"/>
            <a:ext cx="11112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51" name="Rectangle 323"/>
          <p:cNvSpPr>
            <a:spLocks noChangeArrowheads="1"/>
          </p:cNvSpPr>
          <p:nvPr/>
        </p:nvSpPr>
        <p:spPr bwMode="auto">
          <a:xfrm>
            <a:off x="7989888" y="6084888"/>
            <a:ext cx="11112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4552" name="Group 328"/>
          <p:cNvGrpSpPr>
            <a:grpSpLocks/>
          </p:cNvGrpSpPr>
          <p:nvPr/>
        </p:nvGrpSpPr>
        <p:grpSpPr bwMode="auto">
          <a:xfrm>
            <a:off x="609600" y="830263"/>
            <a:ext cx="7391400" cy="5265737"/>
            <a:chOff x="384" y="523"/>
            <a:chExt cx="4656" cy="3317"/>
          </a:xfrm>
        </p:grpSpPr>
        <p:sp>
          <p:nvSpPr>
            <p:cNvPr id="64553" name="Rectangle 95"/>
            <p:cNvSpPr>
              <a:spLocks noChangeArrowheads="1"/>
            </p:cNvSpPr>
            <p:nvPr/>
          </p:nvSpPr>
          <p:spPr bwMode="auto">
            <a:xfrm>
              <a:off x="599" y="633"/>
              <a:ext cx="103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Binary representation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554" name="Rectangle 96"/>
            <p:cNvSpPr>
              <a:spLocks noChangeArrowheads="1"/>
            </p:cNvSpPr>
            <p:nvPr/>
          </p:nvSpPr>
          <p:spPr bwMode="auto">
            <a:xfrm>
              <a:off x="2200" y="633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555" name="Rectangle 97"/>
            <p:cNvSpPr>
              <a:spLocks noChangeArrowheads="1"/>
            </p:cNvSpPr>
            <p:nvPr/>
          </p:nvSpPr>
          <p:spPr bwMode="auto">
            <a:xfrm>
              <a:off x="2535" y="633"/>
              <a:ext cx="43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Decimal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556" name="Rectangle 98"/>
            <p:cNvSpPr>
              <a:spLocks noChangeArrowheads="1"/>
            </p:cNvSpPr>
            <p:nvPr/>
          </p:nvSpPr>
          <p:spPr bwMode="auto">
            <a:xfrm>
              <a:off x="3211" y="633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557" name="Rectangle 99"/>
            <p:cNvSpPr>
              <a:spLocks noChangeArrowheads="1"/>
            </p:cNvSpPr>
            <p:nvPr/>
          </p:nvSpPr>
          <p:spPr bwMode="auto">
            <a:xfrm>
              <a:off x="3704" y="633"/>
              <a:ext cx="59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Character(s)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558" name="Rectangle 101"/>
            <p:cNvSpPr>
              <a:spLocks noChangeArrowheads="1"/>
            </p:cNvSpPr>
            <p:nvPr/>
          </p:nvSpPr>
          <p:spPr bwMode="auto">
            <a:xfrm>
              <a:off x="4620" y="633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559" name="Rectangle 102"/>
            <p:cNvSpPr>
              <a:spLocks noChangeArrowheads="1"/>
            </p:cNvSpPr>
            <p:nvPr/>
          </p:nvSpPr>
          <p:spPr bwMode="auto">
            <a:xfrm>
              <a:off x="384" y="523"/>
              <a:ext cx="7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60" name="Rectangle 103"/>
            <p:cNvSpPr>
              <a:spLocks noChangeArrowheads="1"/>
            </p:cNvSpPr>
            <p:nvPr/>
          </p:nvSpPr>
          <p:spPr bwMode="auto">
            <a:xfrm>
              <a:off x="384" y="523"/>
              <a:ext cx="7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61" name="Rectangle 104"/>
            <p:cNvSpPr>
              <a:spLocks noChangeArrowheads="1"/>
            </p:cNvSpPr>
            <p:nvPr/>
          </p:nvSpPr>
          <p:spPr bwMode="auto">
            <a:xfrm>
              <a:off x="391" y="523"/>
              <a:ext cx="2017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62" name="Rectangle 105"/>
            <p:cNvSpPr>
              <a:spLocks noChangeArrowheads="1"/>
            </p:cNvSpPr>
            <p:nvPr/>
          </p:nvSpPr>
          <p:spPr bwMode="auto">
            <a:xfrm>
              <a:off x="2408" y="523"/>
              <a:ext cx="8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63" name="Rectangle 106"/>
            <p:cNvSpPr>
              <a:spLocks noChangeArrowheads="1"/>
            </p:cNvSpPr>
            <p:nvPr/>
          </p:nvSpPr>
          <p:spPr bwMode="auto">
            <a:xfrm>
              <a:off x="2416" y="523"/>
              <a:ext cx="868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64" name="Rectangle 107"/>
            <p:cNvSpPr>
              <a:spLocks noChangeArrowheads="1"/>
            </p:cNvSpPr>
            <p:nvPr/>
          </p:nvSpPr>
          <p:spPr bwMode="auto">
            <a:xfrm>
              <a:off x="3284" y="523"/>
              <a:ext cx="7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65" name="Rectangle 108"/>
            <p:cNvSpPr>
              <a:spLocks noChangeArrowheads="1"/>
            </p:cNvSpPr>
            <p:nvPr/>
          </p:nvSpPr>
          <p:spPr bwMode="auto">
            <a:xfrm>
              <a:off x="3291" y="523"/>
              <a:ext cx="1742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66" name="Rectangle 109"/>
            <p:cNvSpPr>
              <a:spLocks noChangeArrowheads="1"/>
            </p:cNvSpPr>
            <p:nvPr/>
          </p:nvSpPr>
          <p:spPr bwMode="auto">
            <a:xfrm>
              <a:off x="5033" y="523"/>
              <a:ext cx="7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67" name="Rectangle 110"/>
            <p:cNvSpPr>
              <a:spLocks noChangeArrowheads="1"/>
            </p:cNvSpPr>
            <p:nvPr/>
          </p:nvSpPr>
          <p:spPr bwMode="auto">
            <a:xfrm>
              <a:off x="5033" y="523"/>
              <a:ext cx="7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68" name="Rectangle 111"/>
            <p:cNvSpPr>
              <a:spLocks noChangeArrowheads="1"/>
            </p:cNvSpPr>
            <p:nvPr/>
          </p:nvSpPr>
          <p:spPr bwMode="auto">
            <a:xfrm>
              <a:off x="384" y="528"/>
              <a:ext cx="7" cy="27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69" name="Rectangle 112"/>
            <p:cNvSpPr>
              <a:spLocks noChangeArrowheads="1"/>
            </p:cNvSpPr>
            <p:nvPr/>
          </p:nvSpPr>
          <p:spPr bwMode="auto">
            <a:xfrm>
              <a:off x="2408" y="528"/>
              <a:ext cx="8" cy="27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70" name="Rectangle 113"/>
            <p:cNvSpPr>
              <a:spLocks noChangeArrowheads="1"/>
            </p:cNvSpPr>
            <p:nvPr/>
          </p:nvSpPr>
          <p:spPr bwMode="auto">
            <a:xfrm>
              <a:off x="3284" y="528"/>
              <a:ext cx="7" cy="27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71" name="Rectangle 114"/>
            <p:cNvSpPr>
              <a:spLocks noChangeArrowheads="1"/>
            </p:cNvSpPr>
            <p:nvPr/>
          </p:nvSpPr>
          <p:spPr bwMode="auto">
            <a:xfrm>
              <a:off x="5033" y="528"/>
              <a:ext cx="7" cy="27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72" name="Rectangle 115"/>
            <p:cNvSpPr>
              <a:spLocks noChangeArrowheads="1"/>
            </p:cNvSpPr>
            <p:nvPr/>
          </p:nvSpPr>
          <p:spPr bwMode="auto">
            <a:xfrm>
              <a:off x="628" y="908"/>
              <a:ext cx="4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000 0000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573" name="Rectangle 116"/>
            <p:cNvSpPr>
              <a:spLocks noChangeArrowheads="1"/>
            </p:cNvSpPr>
            <p:nvPr/>
          </p:nvSpPr>
          <p:spPr bwMode="auto">
            <a:xfrm>
              <a:off x="1370" y="908"/>
              <a:ext cx="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-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574" name="Rectangle 117"/>
            <p:cNvSpPr>
              <a:spLocks noChangeArrowheads="1"/>
            </p:cNvSpPr>
            <p:nvPr/>
          </p:nvSpPr>
          <p:spPr bwMode="auto">
            <a:xfrm>
              <a:off x="1432" y="908"/>
              <a:ext cx="4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 001 1111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575" name="Rectangle 118"/>
            <p:cNvSpPr>
              <a:spLocks noChangeArrowheads="1"/>
            </p:cNvSpPr>
            <p:nvPr/>
          </p:nvSpPr>
          <p:spPr bwMode="auto">
            <a:xfrm>
              <a:off x="2171" y="908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576" name="Rectangle 119"/>
            <p:cNvSpPr>
              <a:spLocks noChangeArrowheads="1"/>
            </p:cNvSpPr>
            <p:nvPr/>
          </p:nvSpPr>
          <p:spPr bwMode="auto">
            <a:xfrm>
              <a:off x="2633" y="908"/>
              <a:ext cx="9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0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577" name="Rectangle 120"/>
            <p:cNvSpPr>
              <a:spLocks noChangeArrowheads="1"/>
            </p:cNvSpPr>
            <p:nvPr/>
          </p:nvSpPr>
          <p:spPr bwMode="auto">
            <a:xfrm>
              <a:off x="2772" y="908"/>
              <a:ext cx="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-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578" name="Rectangle 121"/>
            <p:cNvSpPr>
              <a:spLocks noChangeArrowheads="1"/>
            </p:cNvSpPr>
            <p:nvPr/>
          </p:nvSpPr>
          <p:spPr bwMode="auto">
            <a:xfrm>
              <a:off x="2834" y="908"/>
              <a:ext cx="15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 31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579" name="Rectangle 122"/>
            <p:cNvSpPr>
              <a:spLocks noChangeArrowheads="1"/>
            </p:cNvSpPr>
            <p:nvPr/>
          </p:nvSpPr>
          <p:spPr bwMode="auto">
            <a:xfrm>
              <a:off x="3066" y="908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580" name="Rectangle 123"/>
            <p:cNvSpPr>
              <a:spLocks noChangeArrowheads="1"/>
            </p:cNvSpPr>
            <p:nvPr/>
          </p:nvSpPr>
          <p:spPr bwMode="auto">
            <a:xfrm>
              <a:off x="3582" y="842"/>
              <a:ext cx="78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Times" charset="0"/>
                </a:rPr>
                <a:t>control codes, e.g.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581" name="Rectangle 124"/>
            <p:cNvSpPr>
              <a:spLocks noChangeArrowheads="1"/>
            </p:cNvSpPr>
            <p:nvPr/>
          </p:nvSpPr>
          <p:spPr bwMode="auto">
            <a:xfrm>
              <a:off x="3516" y="1004"/>
              <a:ext cx="84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Times" charset="0"/>
                </a:rPr>
                <a:t>carriage return, line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582" name="Rectangle 125"/>
            <p:cNvSpPr>
              <a:spLocks noChangeArrowheads="1"/>
            </p:cNvSpPr>
            <p:nvPr/>
          </p:nvSpPr>
          <p:spPr bwMode="auto">
            <a:xfrm>
              <a:off x="3529" y="1165"/>
              <a:ext cx="82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Times" charset="0"/>
                </a:rPr>
                <a:t>feed, other teletype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583" name="Rectangle 126"/>
            <p:cNvSpPr>
              <a:spLocks noChangeArrowheads="1"/>
            </p:cNvSpPr>
            <p:nvPr/>
          </p:nvSpPr>
          <p:spPr bwMode="auto">
            <a:xfrm>
              <a:off x="3835" y="1327"/>
              <a:ext cx="413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Times" charset="0"/>
                </a:rPr>
                <a:t>functions.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584" name="Rectangle 127"/>
            <p:cNvSpPr>
              <a:spLocks noChangeArrowheads="1"/>
            </p:cNvSpPr>
            <p:nvPr/>
          </p:nvSpPr>
          <p:spPr bwMode="auto">
            <a:xfrm>
              <a:off x="4489" y="1327"/>
              <a:ext cx="2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585" name="Rectangle 135"/>
            <p:cNvSpPr>
              <a:spLocks noChangeArrowheads="1"/>
            </p:cNvSpPr>
            <p:nvPr/>
          </p:nvSpPr>
          <p:spPr bwMode="auto">
            <a:xfrm>
              <a:off x="384" y="803"/>
              <a:ext cx="7" cy="67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86" name="Rectangle 136"/>
            <p:cNvSpPr>
              <a:spLocks noChangeArrowheads="1"/>
            </p:cNvSpPr>
            <p:nvPr/>
          </p:nvSpPr>
          <p:spPr bwMode="auto">
            <a:xfrm>
              <a:off x="2408" y="803"/>
              <a:ext cx="8" cy="67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87" name="Rectangle 137"/>
            <p:cNvSpPr>
              <a:spLocks noChangeArrowheads="1"/>
            </p:cNvSpPr>
            <p:nvPr/>
          </p:nvSpPr>
          <p:spPr bwMode="auto">
            <a:xfrm>
              <a:off x="3284" y="803"/>
              <a:ext cx="7" cy="67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88" name="Rectangle 138"/>
            <p:cNvSpPr>
              <a:spLocks noChangeArrowheads="1"/>
            </p:cNvSpPr>
            <p:nvPr/>
          </p:nvSpPr>
          <p:spPr bwMode="auto">
            <a:xfrm>
              <a:off x="5033" y="803"/>
              <a:ext cx="7" cy="67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89" name="Rectangle 139"/>
            <p:cNvSpPr>
              <a:spLocks noChangeArrowheads="1"/>
            </p:cNvSpPr>
            <p:nvPr/>
          </p:nvSpPr>
          <p:spPr bwMode="auto">
            <a:xfrm>
              <a:off x="1052" y="1586"/>
              <a:ext cx="45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010 0000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590" name="Rectangle 140"/>
            <p:cNvSpPr>
              <a:spLocks noChangeArrowheads="1"/>
            </p:cNvSpPr>
            <p:nvPr/>
          </p:nvSpPr>
          <p:spPr bwMode="auto">
            <a:xfrm>
              <a:off x="1747" y="1586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591" name="Rectangle 141"/>
            <p:cNvSpPr>
              <a:spLocks noChangeArrowheads="1"/>
            </p:cNvSpPr>
            <p:nvPr/>
          </p:nvSpPr>
          <p:spPr bwMode="auto">
            <a:xfrm>
              <a:off x="2756" y="1586"/>
              <a:ext cx="12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32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592" name="Rectangle 142"/>
            <p:cNvSpPr>
              <a:spLocks noChangeArrowheads="1"/>
            </p:cNvSpPr>
            <p:nvPr/>
          </p:nvSpPr>
          <p:spPr bwMode="auto">
            <a:xfrm>
              <a:off x="2942" y="1586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593" name="Rectangle 143"/>
            <p:cNvSpPr>
              <a:spLocks noChangeArrowheads="1"/>
            </p:cNvSpPr>
            <p:nvPr/>
          </p:nvSpPr>
          <p:spPr bwMode="auto">
            <a:xfrm>
              <a:off x="3458" y="1505"/>
              <a:ext cx="9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the blank character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594" name="Rectangle 144"/>
            <p:cNvSpPr>
              <a:spLocks noChangeArrowheads="1"/>
            </p:cNvSpPr>
            <p:nvPr/>
          </p:nvSpPr>
          <p:spPr bwMode="auto">
            <a:xfrm>
              <a:off x="3895" y="1666"/>
              <a:ext cx="34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(space)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595" name="Rectangle 145"/>
            <p:cNvSpPr>
              <a:spLocks noChangeArrowheads="1"/>
            </p:cNvSpPr>
            <p:nvPr/>
          </p:nvSpPr>
          <p:spPr bwMode="auto">
            <a:xfrm>
              <a:off x="4430" y="1666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596" name="Rectangle 146"/>
            <p:cNvSpPr>
              <a:spLocks noChangeArrowheads="1"/>
            </p:cNvSpPr>
            <p:nvPr/>
          </p:nvSpPr>
          <p:spPr bwMode="auto">
            <a:xfrm>
              <a:off x="384" y="1476"/>
              <a:ext cx="7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97" name="Rectangle 147"/>
            <p:cNvSpPr>
              <a:spLocks noChangeArrowheads="1"/>
            </p:cNvSpPr>
            <p:nvPr/>
          </p:nvSpPr>
          <p:spPr bwMode="auto">
            <a:xfrm>
              <a:off x="391" y="1476"/>
              <a:ext cx="2017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98" name="Rectangle 148"/>
            <p:cNvSpPr>
              <a:spLocks noChangeArrowheads="1"/>
            </p:cNvSpPr>
            <p:nvPr/>
          </p:nvSpPr>
          <p:spPr bwMode="auto">
            <a:xfrm>
              <a:off x="2408" y="1476"/>
              <a:ext cx="8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99" name="Rectangle 149"/>
            <p:cNvSpPr>
              <a:spLocks noChangeArrowheads="1"/>
            </p:cNvSpPr>
            <p:nvPr/>
          </p:nvSpPr>
          <p:spPr bwMode="auto">
            <a:xfrm>
              <a:off x="2416" y="1476"/>
              <a:ext cx="868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00" name="Rectangle 150"/>
            <p:cNvSpPr>
              <a:spLocks noChangeArrowheads="1"/>
            </p:cNvSpPr>
            <p:nvPr/>
          </p:nvSpPr>
          <p:spPr bwMode="auto">
            <a:xfrm>
              <a:off x="3284" y="1476"/>
              <a:ext cx="7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01" name="Rectangle 151"/>
            <p:cNvSpPr>
              <a:spLocks noChangeArrowheads="1"/>
            </p:cNvSpPr>
            <p:nvPr/>
          </p:nvSpPr>
          <p:spPr bwMode="auto">
            <a:xfrm>
              <a:off x="3291" y="1476"/>
              <a:ext cx="1742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02" name="Rectangle 152"/>
            <p:cNvSpPr>
              <a:spLocks noChangeArrowheads="1"/>
            </p:cNvSpPr>
            <p:nvPr/>
          </p:nvSpPr>
          <p:spPr bwMode="auto">
            <a:xfrm>
              <a:off x="5033" y="1476"/>
              <a:ext cx="7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03" name="Rectangle 153"/>
            <p:cNvSpPr>
              <a:spLocks noChangeArrowheads="1"/>
            </p:cNvSpPr>
            <p:nvPr/>
          </p:nvSpPr>
          <p:spPr bwMode="auto">
            <a:xfrm>
              <a:off x="384" y="1481"/>
              <a:ext cx="7" cy="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04" name="Rectangle 154"/>
            <p:cNvSpPr>
              <a:spLocks noChangeArrowheads="1"/>
            </p:cNvSpPr>
            <p:nvPr/>
          </p:nvSpPr>
          <p:spPr bwMode="auto">
            <a:xfrm>
              <a:off x="2408" y="1481"/>
              <a:ext cx="8" cy="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05" name="Rectangle 155"/>
            <p:cNvSpPr>
              <a:spLocks noChangeArrowheads="1"/>
            </p:cNvSpPr>
            <p:nvPr/>
          </p:nvSpPr>
          <p:spPr bwMode="auto">
            <a:xfrm>
              <a:off x="3284" y="1481"/>
              <a:ext cx="7" cy="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06" name="Rectangle 156"/>
            <p:cNvSpPr>
              <a:spLocks noChangeArrowheads="1"/>
            </p:cNvSpPr>
            <p:nvPr/>
          </p:nvSpPr>
          <p:spPr bwMode="auto">
            <a:xfrm>
              <a:off x="5033" y="1481"/>
              <a:ext cx="7" cy="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07" name="Rectangle 157"/>
            <p:cNvSpPr>
              <a:spLocks noChangeArrowheads="1"/>
            </p:cNvSpPr>
            <p:nvPr/>
          </p:nvSpPr>
          <p:spPr bwMode="auto">
            <a:xfrm>
              <a:off x="628" y="1941"/>
              <a:ext cx="4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010 0001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08" name="Rectangle 158"/>
            <p:cNvSpPr>
              <a:spLocks noChangeArrowheads="1"/>
            </p:cNvSpPr>
            <p:nvPr/>
          </p:nvSpPr>
          <p:spPr bwMode="auto">
            <a:xfrm>
              <a:off x="1370" y="1941"/>
              <a:ext cx="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-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09" name="Rectangle 159"/>
            <p:cNvSpPr>
              <a:spLocks noChangeArrowheads="1"/>
            </p:cNvSpPr>
            <p:nvPr/>
          </p:nvSpPr>
          <p:spPr bwMode="auto">
            <a:xfrm>
              <a:off x="1432" y="1941"/>
              <a:ext cx="4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 010 1111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10" name="Rectangle 160"/>
            <p:cNvSpPr>
              <a:spLocks noChangeArrowheads="1"/>
            </p:cNvSpPr>
            <p:nvPr/>
          </p:nvSpPr>
          <p:spPr bwMode="auto">
            <a:xfrm>
              <a:off x="2171" y="1941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11" name="Rectangle 161"/>
            <p:cNvSpPr>
              <a:spLocks noChangeArrowheads="1"/>
            </p:cNvSpPr>
            <p:nvPr/>
          </p:nvSpPr>
          <p:spPr bwMode="auto">
            <a:xfrm>
              <a:off x="2586" y="1941"/>
              <a:ext cx="15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33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12" name="Rectangle 162"/>
            <p:cNvSpPr>
              <a:spLocks noChangeArrowheads="1"/>
            </p:cNvSpPr>
            <p:nvPr/>
          </p:nvSpPr>
          <p:spPr bwMode="auto">
            <a:xfrm>
              <a:off x="2818" y="1941"/>
              <a:ext cx="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-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13" name="Rectangle 163"/>
            <p:cNvSpPr>
              <a:spLocks noChangeArrowheads="1"/>
            </p:cNvSpPr>
            <p:nvPr/>
          </p:nvSpPr>
          <p:spPr bwMode="auto">
            <a:xfrm>
              <a:off x="2880" y="1941"/>
              <a:ext cx="15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 47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14" name="Rectangle 164"/>
            <p:cNvSpPr>
              <a:spLocks noChangeArrowheads="1"/>
            </p:cNvSpPr>
            <p:nvPr/>
          </p:nvSpPr>
          <p:spPr bwMode="auto">
            <a:xfrm>
              <a:off x="3112" y="1941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15" name="Rectangle 165"/>
            <p:cNvSpPr>
              <a:spLocks noChangeArrowheads="1"/>
            </p:cNvSpPr>
            <p:nvPr/>
          </p:nvSpPr>
          <p:spPr bwMode="auto">
            <a:xfrm>
              <a:off x="3507" y="1860"/>
              <a:ext cx="84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special characters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16" name="Rectangle 166"/>
            <p:cNvSpPr>
              <a:spLocks noChangeArrowheads="1"/>
            </p:cNvSpPr>
            <p:nvPr/>
          </p:nvSpPr>
          <p:spPr bwMode="auto">
            <a:xfrm>
              <a:off x="4818" y="1860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17" name="Rectangle 167"/>
            <p:cNvSpPr>
              <a:spLocks noChangeArrowheads="1"/>
            </p:cNvSpPr>
            <p:nvPr/>
          </p:nvSpPr>
          <p:spPr bwMode="auto">
            <a:xfrm>
              <a:off x="3644" y="2022"/>
              <a:ext cx="59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(e.g. !, *, +,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18" name="Rectangle 168"/>
            <p:cNvSpPr>
              <a:spLocks noChangeArrowheads="1"/>
            </p:cNvSpPr>
            <p:nvPr/>
          </p:nvSpPr>
          <p:spPr bwMode="auto">
            <a:xfrm>
              <a:off x="4232" y="2022"/>
              <a:ext cx="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-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19" name="Rectangle 169"/>
            <p:cNvSpPr>
              <a:spLocks noChangeArrowheads="1"/>
            </p:cNvSpPr>
            <p:nvPr/>
          </p:nvSpPr>
          <p:spPr bwMode="auto">
            <a:xfrm>
              <a:off x="4368" y="2022"/>
              <a:ext cx="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)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20" name="Rectangle 170"/>
            <p:cNvSpPr>
              <a:spLocks noChangeArrowheads="1"/>
            </p:cNvSpPr>
            <p:nvPr/>
          </p:nvSpPr>
          <p:spPr bwMode="auto">
            <a:xfrm>
              <a:off x="4681" y="2022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21" name="Rectangle 178"/>
            <p:cNvSpPr>
              <a:spLocks noChangeArrowheads="1"/>
            </p:cNvSpPr>
            <p:nvPr/>
          </p:nvSpPr>
          <p:spPr bwMode="auto">
            <a:xfrm>
              <a:off x="384" y="1836"/>
              <a:ext cx="7" cy="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22" name="Rectangle 179"/>
            <p:cNvSpPr>
              <a:spLocks noChangeArrowheads="1"/>
            </p:cNvSpPr>
            <p:nvPr/>
          </p:nvSpPr>
          <p:spPr bwMode="auto">
            <a:xfrm>
              <a:off x="2408" y="1836"/>
              <a:ext cx="8" cy="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23" name="Rectangle 180"/>
            <p:cNvSpPr>
              <a:spLocks noChangeArrowheads="1"/>
            </p:cNvSpPr>
            <p:nvPr/>
          </p:nvSpPr>
          <p:spPr bwMode="auto">
            <a:xfrm>
              <a:off x="3284" y="1836"/>
              <a:ext cx="7" cy="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24" name="Rectangle 181"/>
            <p:cNvSpPr>
              <a:spLocks noChangeArrowheads="1"/>
            </p:cNvSpPr>
            <p:nvPr/>
          </p:nvSpPr>
          <p:spPr bwMode="auto">
            <a:xfrm>
              <a:off x="5033" y="1836"/>
              <a:ext cx="7" cy="3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25" name="Rectangle 182"/>
            <p:cNvSpPr>
              <a:spLocks noChangeArrowheads="1"/>
            </p:cNvSpPr>
            <p:nvPr/>
          </p:nvSpPr>
          <p:spPr bwMode="auto">
            <a:xfrm>
              <a:off x="628" y="2296"/>
              <a:ext cx="4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011 0000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26" name="Rectangle 183"/>
            <p:cNvSpPr>
              <a:spLocks noChangeArrowheads="1"/>
            </p:cNvSpPr>
            <p:nvPr/>
          </p:nvSpPr>
          <p:spPr bwMode="auto">
            <a:xfrm>
              <a:off x="1370" y="2296"/>
              <a:ext cx="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-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27" name="Rectangle 184"/>
            <p:cNvSpPr>
              <a:spLocks noChangeArrowheads="1"/>
            </p:cNvSpPr>
            <p:nvPr/>
          </p:nvSpPr>
          <p:spPr bwMode="auto">
            <a:xfrm>
              <a:off x="1432" y="2296"/>
              <a:ext cx="4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 011 1001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28" name="Rectangle 185"/>
            <p:cNvSpPr>
              <a:spLocks noChangeArrowheads="1"/>
            </p:cNvSpPr>
            <p:nvPr/>
          </p:nvSpPr>
          <p:spPr bwMode="auto">
            <a:xfrm>
              <a:off x="2171" y="2296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29" name="Rectangle 186"/>
            <p:cNvSpPr>
              <a:spLocks noChangeArrowheads="1"/>
            </p:cNvSpPr>
            <p:nvPr/>
          </p:nvSpPr>
          <p:spPr bwMode="auto">
            <a:xfrm>
              <a:off x="2586" y="2296"/>
              <a:ext cx="15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48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30" name="Rectangle 187"/>
            <p:cNvSpPr>
              <a:spLocks noChangeArrowheads="1"/>
            </p:cNvSpPr>
            <p:nvPr/>
          </p:nvSpPr>
          <p:spPr bwMode="auto">
            <a:xfrm>
              <a:off x="2818" y="2296"/>
              <a:ext cx="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-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31" name="Rectangle 188"/>
            <p:cNvSpPr>
              <a:spLocks noChangeArrowheads="1"/>
            </p:cNvSpPr>
            <p:nvPr/>
          </p:nvSpPr>
          <p:spPr bwMode="auto">
            <a:xfrm>
              <a:off x="2880" y="2296"/>
              <a:ext cx="15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 57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32" name="Rectangle 189"/>
            <p:cNvSpPr>
              <a:spLocks noChangeArrowheads="1"/>
            </p:cNvSpPr>
            <p:nvPr/>
          </p:nvSpPr>
          <p:spPr bwMode="auto">
            <a:xfrm>
              <a:off x="3112" y="2296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33" name="Rectangle 190"/>
            <p:cNvSpPr>
              <a:spLocks noChangeArrowheads="1"/>
            </p:cNvSpPr>
            <p:nvPr/>
          </p:nvSpPr>
          <p:spPr bwMode="auto">
            <a:xfrm>
              <a:off x="3762" y="2296"/>
              <a:ext cx="54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digits 0 - 9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34" name="Rectangle 194"/>
            <p:cNvSpPr>
              <a:spLocks noChangeArrowheads="1"/>
            </p:cNvSpPr>
            <p:nvPr/>
          </p:nvSpPr>
          <p:spPr bwMode="auto">
            <a:xfrm>
              <a:off x="384" y="2186"/>
              <a:ext cx="7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35" name="Rectangle 195"/>
            <p:cNvSpPr>
              <a:spLocks noChangeArrowheads="1"/>
            </p:cNvSpPr>
            <p:nvPr/>
          </p:nvSpPr>
          <p:spPr bwMode="auto">
            <a:xfrm>
              <a:off x="391" y="2186"/>
              <a:ext cx="2017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36" name="Rectangle 196"/>
            <p:cNvSpPr>
              <a:spLocks noChangeArrowheads="1"/>
            </p:cNvSpPr>
            <p:nvPr/>
          </p:nvSpPr>
          <p:spPr bwMode="auto">
            <a:xfrm>
              <a:off x="2408" y="2186"/>
              <a:ext cx="8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37" name="Rectangle 197"/>
            <p:cNvSpPr>
              <a:spLocks noChangeArrowheads="1"/>
            </p:cNvSpPr>
            <p:nvPr/>
          </p:nvSpPr>
          <p:spPr bwMode="auto">
            <a:xfrm>
              <a:off x="2416" y="2186"/>
              <a:ext cx="868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38" name="Rectangle 198"/>
            <p:cNvSpPr>
              <a:spLocks noChangeArrowheads="1"/>
            </p:cNvSpPr>
            <p:nvPr/>
          </p:nvSpPr>
          <p:spPr bwMode="auto">
            <a:xfrm>
              <a:off x="3284" y="2186"/>
              <a:ext cx="7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39" name="Rectangle 199"/>
            <p:cNvSpPr>
              <a:spLocks noChangeArrowheads="1"/>
            </p:cNvSpPr>
            <p:nvPr/>
          </p:nvSpPr>
          <p:spPr bwMode="auto">
            <a:xfrm>
              <a:off x="3291" y="2186"/>
              <a:ext cx="1742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40" name="Rectangle 200"/>
            <p:cNvSpPr>
              <a:spLocks noChangeArrowheads="1"/>
            </p:cNvSpPr>
            <p:nvPr/>
          </p:nvSpPr>
          <p:spPr bwMode="auto">
            <a:xfrm>
              <a:off x="5033" y="2186"/>
              <a:ext cx="7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41" name="Rectangle 201"/>
            <p:cNvSpPr>
              <a:spLocks noChangeArrowheads="1"/>
            </p:cNvSpPr>
            <p:nvPr/>
          </p:nvSpPr>
          <p:spPr bwMode="auto">
            <a:xfrm>
              <a:off x="384" y="2191"/>
              <a:ext cx="7" cy="27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42" name="Rectangle 202"/>
            <p:cNvSpPr>
              <a:spLocks noChangeArrowheads="1"/>
            </p:cNvSpPr>
            <p:nvPr/>
          </p:nvSpPr>
          <p:spPr bwMode="auto">
            <a:xfrm>
              <a:off x="2408" y="2191"/>
              <a:ext cx="8" cy="27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43" name="Rectangle 203"/>
            <p:cNvSpPr>
              <a:spLocks noChangeArrowheads="1"/>
            </p:cNvSpPr>
            <p:nvPr/>
          </p:nvSpPr>
          <p:spPr bwMode="auto">
            <a:xfrm>
              <a:off x="3284" y="2191"/>
              <a:ext cx="7" cy="27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44" name="Rectangle 204"/>
            <p:cNvSpPr>
              <a:spLocks noChangeArrowheads="1"/>
            </p:cNvSpPr>
            <p:nvPr/>
          </p:nvSpPr>
          <p:spPr bwMode="auto">
            <a:xfrm>
              <a:off x="5033" y="2191"/>
              <a:ext cx="7" cy="27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45" name="Rectangle 205"/>
            <p:cNvSpPr>
              <a:spLocks noChangeArrowheads="1"/>
            </p:cNvSpPr>
            <p:nvPr/>
          </p:nvSpPr>
          <p:spPr bwMode="auto">
            <a:xfrm>
              <a:off x="628" y="2571"/>
              <a:ext cx="4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011 1010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46" name="Rectangle 206"/>
            <p:cNvSpPr>
              <a:spLocks noChangeArrowheads="1"/>
            </p:cNvSpPr>
            <p:nvPr/>
          </p:nvSpPr>
          <p:spPr bwMode="auto">
            <a:xfrm>
              <a:off x="1370" y="2571"/>
              <a:ext cx="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-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47" name="Rectangle 207"/>
            <p:cNvSpPr>
              <a:spLocks noChangeArrowheads="1"/>
            </p:cNvSpPr>
            <p:nvPr/>
          </p:nvSpPr>
          <p:spPr bwMode="auto">
            <a:xfrm>
              <a:off x="1432" y="2571"/>
              <a:ext cx="4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 100 0000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48" name="Rectangle 208"/>
            <p:cNvSpPr>
              <a:spLocks noChangeArrowheads="1"/>
            </p:cNvSpPr>
            <p:nvPr/>
          </p:nvSpPr>
          <p:spPr bwMode="auto">
            <a:xfrm>
              <a:off x="2171" y="2571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49" name="Rectangle 209"/>
            <p:cNvSpPr>
              <a:spLocks noChangeArrowheads="1"/>
            </p:cNvSpPr>
            <p:nvPr/>
          </p:nvSpPr>
          <p:spPr bwMode="auto">
            <a:xfrm>
              <a:off x="2586" y="2571"/>
              <a:ext cx="15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58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50" name="Rectangle 210"/>
            <p:cNvSpPr>
              <a:spLocks noChangeArrowheads="1"/>
            </p:cNvSpPr>
            <p:nvPr/>
          </p:nvSpPr>
          <p:spPr bwMode="auto">
            <a:xfrm>
              <a:off x="2818" y="2571"/>
              <a:ext cx="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-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51" name="Rectangle 211"/>
            <p:cNvSpPr>
              <a:spLocks noChangeArrowheads="1"/>
            </p:cNvSpPr>
            <p:nvPr/>
          </p:nvSpPr>
          <p:spPr bwMode="auto">
            <a:xfrm>
              <a:off x="2880" y="2571"/>
              <a:ext cx="15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 64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52" name="Rectangle 212"/>
            <p:cNvSpPr>
              <a:spLocks noChangeArrowheads="1"/>
            </p:cNvSpPr>
            <p:nvPr/>
          </p:nvSpPr>
          <p:spPr bwMode="auto">
            <a:xfrm>
              <a:off x="3112" y="2571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53" name="Rectangle 213"/>
            <p:cNvSpPr>
              <a:spLocks noChangeArrowheads="1"/>
            </p:cNvSpPr>
            <p:nvPr/>
          </p:nvSpPr>
          <p:spPr bwMode="auto">
            <a:xfrm>
              <a:off x="3507" y="2571"/>
              <a:ext cx="84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special characters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54" name="Rectangle 214"/>
            <p:cNvSpPr>
              <a:spLocks noChangeArrowheads="1"/>
            </p:cNvSpPr>
            <p:nvPr/>
          </p:nvSpPr>
          <p:spPr bwMode="auto">
            <a:xfrm>
              <a:off x="4818" y="2571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55" name="Rectangle 215"/>
            <p:cNvSpPr>
              <a:spLocks noChangeArrowheads="1"/>
            </p:cNvSpPr>
            <p:nvPr/>
          </p:nvSpPr>
          <p:spPr bwMode="auto">
            <a:xfrm>
              <a:off x="384" y="2461"/>
              <a:ext cx="7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56" name="Rectangle 216"/>
            <p:cNvSpPr>
              <a:spLocks noChangeArrowheads="1"/>
            </p:cNvSpPr>
            <p:nvPr/>
          </p:nvSpPr>
          <p:spPr bwMode="auto">
            <a:xfrm>
              <a:off x="391" y="2461"/>
              <a:ext cx="2017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57" name="Rectangle 217"/>
            <p:cNvSpPr>
              <a:spLocks noChangeArrowheads="1"/>
            </p:cNvSpPr>
            <p:nvPr/>
          </p:nvSpPr>
          <p:spPr bwMode="auto">
            <a:xfrm>
              <a:off x="2408" y="2461"/>
              <a:ext cx="8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58" name="Rectangle 218"/>
            <p:cNvSpPr>
              <a:spLocks noChangeArrowheads="1"/>
            </p:cNvSpPr>
            <p:nvPr/>
          </p:nvSpPr>
          <p:spPr bwMode="auto">
            <a:xfrm>
              <a:off x="2416" y="2461"/>
              <a:ext cx="868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59" name="Rectangle 219"/>
            <p:cNvSpPr>
              <a:spLocks noChangeArrowheads="1"/>
            </p:cNvSpPr>
            <p:nvPr/>
          </p:nvSpPr>
          <p:spPr bwMode="auto">
            <a:xfrm>
              <a:off x="3284" y="2461"/>
              <a:ext cx="7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60" name="Rectangle 220"/>
            <p:cNvSpPr>
              <a:spLocks noChangeArrowheads="1"/>
            </p:cNvSpPr>
            <p:nvPr/>
          </p:nvSpPr>
          <p:spPr bwMode="auto">
            <a:xfrm>
              <a:off x="3291" y="2461"/>
              <a:ext cx="1742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61" name="Rectangle 221"/>
            <p:cNvSpPr>
              <a:spLocks noChangeArrowheads="1"/>
            </p:cNvSpPr>
            <p:nvPr/>
          </p:nvSpPr>
          <p:spPr bwMode="auto">
            <a:xfrm>
              <a:off x="5033" y="2461"/>
              <a:ext cx="7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62" name="Rectangle 222"/>
            <p:cNvSpPr>
              <a:spLocks noChangeArrowheads="1"/>
            </p:cNvSpPr>
            <p:nvPr/>
          </p:nvSpPr>
          <p:spPr bwMode="auto">
            <a:xfrm>
              <a:off x="384" y="2466"/>
              <a:ext cx="7" cy="26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63" name="Rectangle 223"/>
            <p:cNvSpPr>
              <a:spLocks noChangeArrowheads="1"/>
            </p:cNvSpPr>
            <p:nvPr/>
          </p:nvSpPr>
          <p:spPr bwMode="auto">
            <a:xfrm>
              <a:off x="2408" y="2466"/>
              <a:ext cx="8" cy="26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64" name="Rectangle 224"/>
            <p:cNvSpPr>
              <a:spLocks noChangeArrowheads="1"/>
            </p:cNvSpPr>
            <p:nvPr/>
          </p:nvSpPr>
          <p:spPr bwMode="auto">
            <a:xfrm>
              <a:off x="3284" y="2466"/>
              <a:ext cx="7" cy="26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65" name="Rectangle 225"/>
            <p:cNvSpPr>
              <a:spLocks noChangeArrowheads="1"/>
            </p:cNvSpPr>
            <p:nvPr/>
          </p:nvSpPr>
          <p:spPr bwMode="auto">
            <a:xfrm>
              <a:off x="5033" y="2466"/>
              <a:ext cx="7" cy="26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66" name="Rectangle 226"/>
            <p:cNvSpPr>
              <a:spLocks noChangeArrowheads="1"/>
            </p:cNvSpPr>
            <p:nvPr/>
          </p:nvSpPr>
          <p:spPr bwMode="auto">
            <a:xfrm>
              <a:off x="628" y="2845"/>
              <a:ext cx="4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100 0001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67" name="Rectangle 227"/>
            <p:cNvSpPr>
              <a:spLocks noChangeArrowheads="1"/>
            </p:cNvSpPr>
            <p:nvPr/>
          </p:nvSpPr>
          <p:spPr bwMode="auto">
            <a:xfrm>
              <a:off x="1370" y="2845"/>
              <a:ext cx="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-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68" name="Rectangle 228"/>
            <p:cNvSpPr>
              <a:spLocks noChangeArrowheads="1"/>
            </p:cNvSpPr>
            <p:nvPr/>
          </p:nvSpPr>
          <p:spPr bwMode="auto">
            <a:xfrm>
              <a:off x="1432" y="2845"/>
              <a:ext cx="4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 101 1010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69" name="Rectangle 229"/>
            <p:cNvSpPr>
              <a:spLocks noChangeArrowheads="1"/>
            </p:cNvSpPr>
            <p:nvPr/>
          </p:nvSpPr>
          <p:spPr bwMode="auto">
            <a:xfrm>
              <a:off x="2171" y="2845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70" name="Rectangle 230"/>
            <p:cNvSpPr>
              <a:spLocks noChangeArrowheads="1"/>
            </p:cNvSpPr>
            <p:nvPr/>
          </p:nvSpPr>
          <p:spPr bwMode="auto">
            <a:xfrm>
              <a:off x="2586" y="2845"/>
              <a:ext cx="15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65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71" name="Rectangle 231"/>
            <p:cNvSpPr>
              <a:spLocks noChangeArrowheads="1"/>
            </p:cNvSpPr>
            <p:nvPr/>
          </p:nvSpPr>
          <p:spPr bwMode="auto">
            <a:xfrm>
              <a:off x="2818" y="2845"/>
              <a:ext cx="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-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72" name="Rectangle 232"/>
            <p:cNvSpPr>
              <a:spLocks noChangeArrowheads="1"/>
            </p:cNvSpPr>
            <p:nvPr/>
          </p:nvSpPr>
          <p:spPr bwMode="auto">
            <a:xfrm>
              <a:off x="2880" y="2845"/>
              <a:ext cx="15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 90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73" name="Rectangle 233"/>
            <p:cNvSpPr>
              <a:spLocks noChangeArrowheads="1"/>
            </p:cNvSpPr>
            <p:nvPr/>
          </p:nvSpPr>
          <p:spPr bwMode="auto">
            <a:xfrm>
              <a:off x="3112" y="2845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74" name="Rectangle 234"/>
            <p:cNvSpPr>
              <a:spLocks noChangeArrowheads="1"/>
            </p:cNvSpPr>
            <p:nvPr/>
          </p:nvSpPr>
          <p:spPr bwMode="auto">
            <a:xfrm>
              <a:off x="3691" y="2845"/>
              <a:ext cx="63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capital A - Z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75" name="Rectangle 237"/>
            <p:cNvSpPr>
              <a:spLocks noChangeArrowheads="1"/>
            </p:cNvSpPr>
            <p:nvPr/>
          </p:nvSpPr>
          <p:spPr bwMode="auto">
            <a:xfrm>
              <a:off x="4633" y="2845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76" name="Rectangle 238"/>
            <p:cNvSpPr>
              <a:spLocks noChangeArrowheads="1"/>
            </p:cNvSpPr>
            <p:nvPr/>
          </p:nvSpPr>
          <p:spPr bwMode="auto">
            <a:xfrm>
              <a:off x="384" y="2735"/>
              <a:ext cx="7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77" name="Rectangle 239"/>
            <p:cNvSpPr>
              <a:spLocks noChangeArrowheads="1"/>
            </p:cNvSpPr>
            <p:nvPr/>
          </p:nvSpPr>
          <p:spPr bwMode="auto">
            <a:xfrm>
              <a:off x="391" y="2735"/>
              <a:ext cx="2017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78" name="Rectangle 240"/>
            <p:cNvSpPr>
              <a:spLocks noChangeArrowheads="1"/>
            </p:cNvSpPr>
            <p:nvPr/>
          </p:nvSpPr>
          <p:spPr bwMode="auto">
            <a:xfrm>
              <a:off x="2408" y="2735"/>
              <a:ext cx="8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79" name="Rectangle 241"/>
            <p:cNvSpPr>
              <a:spLocks noChangeArrowheads="1"/>
            </p:cNvSpPr>
            <p:nvPr/>
          </p:nvSpPr>
          <p:spPr bwMode="auto">
            <a:xfrm>
              <a:off x="2416" y="2735"/>
              <a:ext cx="868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80" name="Rectangle 242"/>
            <p:cNvSpPr>
              <a:spLocks noChangeArrowheads="1"/>
            </p:cNvSpPr>
            <p:nvPr/>
          </p:nvSpPr>
          <p:spPr bwMode="auto">
            <a:xfrm>
              <a:off x="3284" y="2735"/>
              <a:ext cx="7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81" name="Rectangle 243"/>
            <p:cNvSpPr>
              <a:spLocks noChangeArrowheads="1"/>
            </p:cNvSpPr>
            <p:nvPr/>
          </p:nvSpPr>
          <p:spPr bwMode="auto">
            <a:xfrm>
              <a:off x="3291" y="2735"/>
              <a:ext cx="1742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82" name="Rectangle 244"/>
            <p:cNvSpPr>
              <a:spLocks noChangeArrowheads="1"/>
            </p:cNvSpPr>
            <p:nvPr/>
          </p:nvSpPr>
          <p:spPr bwMode="auto">
            <a:xfrm>
              <a:off x="5033" y="2735"/>
              <a:ext cx="7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83" name="Rectangle 245"/>
            <p:cNvSpPr>
              <a:spLocks noChangeArrowheads="1"/>
            </p:cNvSpPr>
            <p:nvPr/>
          </p:nvSpPr>
          <p:spPr bwMode="auto">
            <a:xfrm>
              <a:off x="384" y="2740"/>
              <a:ext cx="7" cy="26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84" name="Rectangle 246"/>
            <p:cNvSpPr>
              <a:spLocks noChangeArrowheads="1"/>
            </p:cNvSpPr>
            <p:nvPr/>
          </p:nvSpPr>
          <p:spPr bwMode="auto">
            <a:xfrm>
              <a:off x="2408" y="2740"/>
              <a:ext cx="8" cy="26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85" name="Rectangle 247"/>
            <p:cNvSpPr>
              <a:spLocks noChangeArrowheads="1"/>
            </p:cNvSpPr>
            <p:nvPr/>
          </p:nvSpPr>
          <p:spPr bwMode="auto">
            <a:xfrm>
              <a:off x="3284" y="2740"/>
              <a:ext cx="7" cy="26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86" name="Rectangle 248"/>
            <p:cNvSpPr>
              <a:spLocks noChangeArrowheads="1"/>
            </p:cNvSpPr>
            <p:nvPr/>
          </p:nvSpPr>
          <p:spPr bwMode="auto">
            <a:xfrm>
              <a:off x="5033" y="2740"/>
              <a:ext cx="7" cy="26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87" name="Rectangle 249"/>
            <p:cNvSpPr>
              <a:spLocks noChangeArrowheads="1"/>
            </p:cNvSpPr>
            <p:nvPr/>
          </p:nvSpPr>
          <p:spPr bwMode="auto">
            <a:xfrm>
              <a:off x="628" y="3119"/>
              <a:ext cx="4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101 1011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88" name="Rectangle 250"/>
            <p:cNvSpPr>
              <a:spLocks noChangeArrowheads="1"/>
            </p:cNvSpPr>
            <p:nvPr/>
          </p:nvSpPr>
          <p:spPr bwMode="auto">
            <a:xfrm>
              <a:off x="1370" y="3119"/>
              <a:ext cx="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-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89" name="Rectangle 251"/>
            <p:cNvSpPr>
              <a:spLocks noChangeArrowheads="1"/>
            </p:cNvSpPr>
            <p:nvPr/>
          </p:nvSpPr>
          <p:spPr bwMode="auto">
            <a:xfrm>
              <a:off x="1432" y="3119"/>
              <a:ext cx="4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 110 0000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90" name="Rectangle 252"/>
            <p:cNvSpPr>
              <a:spLocks noChangeArrowheads="1"/>
            </p:cNvSpPr>
            <p:nvPr/>
          </p:nvSpPr>
          <p:spPr bwMode="auto">
            <a:xfrm>
              <a:off x="2171" y="3119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91" name="Rectangle 253"/>
            <p:cNvSpPr>
              <a:spLocks noChangeArrowheads="1"/>
            </p:cNvSpPr>
            <p:nvPr/>
          </p:nvSpPr>
          <p:spPr bwMode="auto">
            <a:xfrm>
              <a:off x="2610" y="3119"/>
              <a:ext cx="12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91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92" name="Rectangle 254"/>
            <p:cNvSpPr>
              <a:spLocks noChangeArrowheads="1"/>
            </p:cNvSpPr>
            <p:nvPr/>
          </p:nvSpPr>
          <p:spPr bwMode="auto">
            <a:xfrm>
              <a:off x="2795" y="3119"/>
              <a:ext cx="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-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93" name="Rectangle 255"/>
            <p:cNvSpPr>
              <a:spLocks noChangeArrowheads="1"/>
            </p:cNvSpPr>
            <p:nvPr/>
          </p:nvSpPr>
          <p:spPr bwMode="auto">
            <a:xfrm>
              <a:off x="2856" y="3119"/>
              <a:ext cx="15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 96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94" name="Rectangle 256"/>
            <p:cNvSpPr>
              <a:spLocks noChangeArrowheads="1"/>
            </p:cNvSpPr>
            <p:nvPr/>
          </p:nvSpPr>
          <p:spPr bwMode="auto">
            <a:xfrm>
              <a:off x="3088" y="3119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95" name="Rectangle 257"/>
            <p:cNvSpPr>
              <a:spLocks noChangeArrowheads="1"/>
            </p:cNvSpPr>
            <p:nvPr/>
          </p:nvSpPr>
          <p:spPr bwMode="auto">
            <a:xfrm>
              <a:off x="3507" y="3119"/>
              <a:ext cx="84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special characters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96" name="Rectangle 258"/>
            <p:cNvSpPr>
              <a:spLocks noChangeArrowheads="1"/>
            </p:cNvSpPr>
            <p:nvPr/>
          </p:nvSpPr>
          <p:spPr bwMode="auto">
            <a:xfrm>
              <a:off x="4818" y="3119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697" name="Rectangle 259"/>
            <p:cNvSpPr>
              <a:spLocks noChangeArrowheads="1"/>
            </p:cNvSpPr>
            <p:nvPr/>
          </p:nvSpPr>
          <p:spPr bwMode="auto">
            <a:xfrm>
              <a:off x="384" y="3009"/>
              <a:ext cx="7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98" name="Rectangle 260"/>
            <p:cNvSpPr>
              <a:spLocks noChangeArrowheads="1"/>
            </p:cNvSpPr>
            <p:nvPr/>
          </p:nvSpPr>
          <p:spPr bwMode="auto">
            <a:xfrm>
              <a:off x="391" y="3009"/>
              <a:ext cx="2017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699" name="Rectangle 261"/>
            <p:cNvSpPr>
              <a:spLocks noChangeArrowheads="1"/>
            </p:cNvSpPr>
            <p:nvPr/>
          </p:nvSpPr>
          <p:spPr bwMode="auto">
            <a:xfrm>
              <a:off x="2408" y="3009"/>
              <a:ext cx="8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700" name="Rectangle 262"/>
            <p:cNvSpPr>
              <a:spLocks noChangeArrowheads="1"/>
            </p:cNvSpPr>
            <p:nvPr/>
          </p:nvSpPr>
          <p:spPr bwMode="auto">
            <a:xfrm>
              <a:off x="2416" y="3009"/>
              <a:ext cx="868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701" name="Rectangle 263"/>
            <p:cNvSpPr>
              <a:spLocks noChangeArrowheads="1"/>
            </p:cNvSpPr>
            <p:nvPr/>
          </p:nvSpPr>
          <p:spPr bwMode="auto">
            <a:xfrm>
              <a:off x="3284" y="3009"/>
              <a:ext cx="7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702" name="Rectangle 264"/>
            <p:cNvSpPr>
              <a:spLocks noChangeArrowheads="1"/>
            </p:cNvSpPr>
            <p:nvPr/>
          </p:nvSpPr>
          <p:spPr bwMode="auto">
            <a:xfrm>
              <a:off x="3291" y="3009"/>
              <a:ext cx="1742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703" name="Rectangle 265"/>
            <p:cNvSpPr>
              <a:spLocks noChangeArrowheads="1"/>
            </p:cNvSpPr>
            <p:nvPr/>
          </p:nvSpPr>
          <p:spPr bwMode="auto">
            <a:xfrm>
              <a:off x="5033" y="3009"/>
              <a:ext cx="7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704" name="Rectangle 266"/>
            <p:cNvSpPr>
              <a:spLocks noChangeArrowheads="1"/>
            </p:cNvSpPr>
            <p:nvPr/>
          </p:nvSpPr>
          <p:spPr bwMode="auto">
            <a:xfrm>
              <a:off x="384" y="3014"/>
              <a:ext cx="7" cy="27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705" name="Rectangle 267"/>
            <p:cNvSpPr>
              <a:spLocks noChangeArrowheads="1"/>
            </p:cNvSpPr>
            <p:nvPr/>
          </p:nvSpPr>
          <p:spPr bwMode="auto">
            <a:xfrm>
              <a:off x="2408" y="3014"/>
              <a:ext cx="8" cy="27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706" name="Rectangle 268"/>
            <p:cNvSpPr>
              <a:spLocks noChangeArrowheads="1"/>
            </p:cNvSpPr>
            <p:nvPr/>
          </p:nvSpPr>
          <p:spPr bwMode="auto">
            <a:xfrm>
              <a:off x="3284" y="3014"/>
              <a:ext cx="7" cy="27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707" name="Rectangle 269"/>
            <p:cNvSpPr>
              <a:spLocks noChangeArrowheads="1"/>
            </p:cNvSpPr>
            <p:nvPr/>
          </p:nvSpPr>
          <p:spPr bwMode="auto">
            <a:xfrm>
              <a:off x="5033" y="3014"/>
              <a:ext cx="7" cy="27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708" name="Rectangle 270"/>
            <p:cNvSpPr>
              <a:spLocks noChangeArrowheads="1"/>
            </p:cNvSpPr>
            <p:nvPr/>
          </p:nvSpPr>
          <p:spPr bwMode="auto">
            <a:xfrm>
              <a:off x="628" y="3394"/>
              <a:ext cx="4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110 0001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709" name="Rectangle 271"/>
            <p:cNvSpPr>
              <a:spLocks noChangeArrowheads="1"/>
            </p:cNvSpPr>
            <p:nvPr/>
          </p:nvSpPr>
          <p:spPr bwMode="auto">
            <a:xfrm>
              <a:off x="1370" y="3394"/>
              <a:ext cx="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-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710" name="Rectangle 272"/>
            <p:cNvSpPr>
              <a:spLocks noChangeArrowheads="1"/>
            </p:cNvSpPr>
            <p:nvPr/>
          </p:nvSpPr>
          <p:spPr bwMode="auto">
            <a:xfrm>
              <a:off x="1432" y="3394"/>
              <a:ext cx="4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 111 1010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711" name="Rectangle 273"/>
            <p:cNvSpPr>
              <a:spLocks noChangeArrowheads="1"/>
            </p:cNvSpPr>
            <p:nvPr/>
          </p:nvSpPr>
          <p:spPr bwMode="auto">
            <a:xfrm>
              <a:off x="2171" y="3394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712" name="Rectangle 274"/>
            <p:cNvSpPr>
              <a:spLocks noChangeArrowheads="1"/>
            </p:cNvSpPr>
            <p:nvPr/>
          </p:nvSpPr>
          <p:spPr bwMode="auto">
            <a:xfrm>
              <a:off x="2540" y="3394"/>
              <a:ext cx="15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97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713" name="Rectangle 275"/>
            <p:cNvSpPr>
              <a:spLocks noChangeArrowheads="1"/>
            </p:cNvSpPr>
            <p:nvPr/>
          </p:nvSpPr>
          <p:spPr bwMode="auto">
            <a:xfrm>
              <a:off x="2772" y="3394"/>
              <a:ext cx="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-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714" name="Rectangle 276"/>
            <p:cNvSpPr>
              <a:spLocks noChangeArrowheads="1"/>
            </p:cNvSpPr>
            <p:nvPr/>
          </p:nvSpPr>
          <p:spPr bwMode="auto">
            <a:xfrm>
              <a:off x="2834" y="3394"/>
              <a:ext cx="21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 122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715" name="Rectangle 277"/>
            <p:cNvSpPr>
              <a:spLocks noChangeArrowheads="1"/>
            </p:cNvSpPr>
            <p:nvPr/>
          </p:nvSpPr>
          <p:spPr bwMode="auto">
            <a:xfrm>
              <a:off x="3159" y="3394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716" name="Rectangle 278"/>
            <p:cNvSpPr>
              <a:spLocks noChangeArrowheads="1"/>
            </p:cNvSpPr>
            <p:nvPr/>
          </p:nvSpPr>
          <p:spPr bwMode="auto">
            <a:xfrm>
              <a:off x="3586" y="3394"/>
              <a:ext cx="77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lower case a - z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717" name="Rectangle 281"/>
            <p:cNvSpPr>
              <a:spLocks noChangeArrowheads="1"/>
            </p:cNvSpPr>
            <p:nvPr/>
          </p:nvSpPr>
          <p:spPr bwMode="auto">
            <a:xfrm>
              <a:off x="4739" y="3394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718" name="Rectangle 289"/>
            <p:cNvSpPr>
              <a:spLocks noChangeArrowheads="1"/>
            </p:cNvSpPr>
            <p:nvPr/>
          </p:nvSpPr>
          <p:spPr bwMode="auto">
            <a:xfrm>
              <a:off x="384" y="3289"/>
              <a:ext cx="7" cy="26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719" name="Rectangle 290"/>
            <p:cNvSpPr>
              <a:spLocks noChangeArrowheads="1"/>
            </p:cNvSpPr>
            <p:nvPr/>
          </p:nvSpPr>
          <p:spPr bwMode="auto">
            <a:xfrm>
              <a:off x="2408" y="3289"/>
              <a:ext cx="8" cy="26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720" name="Rectangle 291"/>
            <p:cNvSpPr>
              <a:spLocks noChangeArrowheads="1"/>
            </p:cNvSpPr>
            <p:nvPr/>
          </p:nvSpPr>
          <p:spPr bwMode="auto">
            <a:xfrm>
              <a:off x="3284" y="3289"/>
              <a:ext cx="7" cy="26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721" name="Rectangle 292"/>
            <p:cNvSpPr>
              <a:spLocks noChangeArrowheads="1"/>
            </p:cNvSpPr>
            <p:nvPr/>
          </p:nvSpPr>
          <p:spPr bwMode="auto">
            <a:xfrm>
              <a:off x="5033" y="3289"/>
              <a:ext cx="7" cy="26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722" name="Rectangle 293"/>
            <p:cNvSpPr>
              <a:spLocks noChangeArrowheads="1"/>
            </p:cNvSpPr>
            <p:nvPr/>
          </p:nvSpPr>
          <p:spPr bwMode="auto">
            <a:xfrm>
              <a:off x="628" y="3668"/>
              <a:ext cx="4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111 1011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723" name="Rectangle 294"/>
            <p:cNvSpPr>
              <a:spLocks noChangeArrowheads="1"/>
            </p:cNvSpPr>
            <p:nvPr/>
          </p:nvSpPr>
          <p:spPr bwMode="auto">
            <a:xfrm>
              <a:off x="1370" y="3668"/>
              <a:ext cx="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-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724" name="Rectangle 296"/>
            <p:cNvSpPr>
              <a:spLocks noChangeArrowheads="1"/>
            </p:cNvSpPr>
            <p:nvPr/>
          </p:nvSpPr>
          <p:spPr bwMode="auto">
            <a:xfrm>
              <a:off x="1432" y="3668"/>
              <a:ext cx="4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 111 1111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725" name="Rectangle 297"/>
            <p:cNvSpPr>
              <a:spLocks noChangeArrowheads="1"/>
            </p:cNvSpPr>
            <p:nvPr/>
          </p:nvSpPr>
          <p:spPr bwMode="auto">
            <a:xfrm>
              <a:off x="2171" y="3668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726" name="Rectangle 298"/>
            <p:cNvSpPr>
              <a:spLocks noChangeArrowheads="1"/>
            </p:cNvSpPr>
            <p:nvPr/>
          </p:nvSpPr>
          <p:spPr bwMode="auto">
            <a:xfrm>
              <a:off x="2489" y="3645"/>
              <a:ext cx="21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123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727" name="Rectangle 299"/>
            <p:cNvSpPr>
              <a:spLocks noChangeArrowheads="1"/>
            </p:cNvSpPr>
            <p:nvPr/>
          </p:nvSpPr>
          <p:spPr bwMode="auto">
            <a:xfrm>
              <a:off x="2813" y="3645"/>
              <a:ext cx="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-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728" name="Rectangle 300"/>
            <p:cNvSpPr>
              <a:spLocks noChangeArrowheads="1"/>
            </p:cNvSpPr>
            <p:nvPr/>
          </p:nvSpPr>
          <p:spPr bwMode="auto">
            <a:xfrm>
              <a:off x="2875" y="3645"/>
              <a:ext cx="21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 127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729" name="Rectangle 301"/>
            <p:cNvSpPr>
              <a:spLocks noChangeArrowheads="1"/>
            </p:cNvSpPr>
            <p:nvPr/>
          </p:nvSpPr>
          <p:spPr bwMode="auto">
            <a:xfrm>
              <a:off x="3200" y="3645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730" name="Rectangle 302"/>
            <p:cNvSpPr>
              <a:spLocks noChangeArrowheads="1"/>
            </p:cNvSpPr>
            <p:nvPr/>
          </p:nvSpPr>
          <p:spPr bwMode="auto">
            <a:xfrm>
              <a:off x="3507" y="3645"/>
              <a:ext cx="84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special characters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731" name="Rectangle 303"/>
            <p:cNvSpPr>
              <a:spLocks noChangeArrowheads="1"/>
            </p:cNvSpPr>
            <p:nvPr/>
          </p:nvSpPr>
          <p:spPr bwMode="auto">
            <a:xfrm>
              <a:off x="4818" y="3645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Times" charset="0"/>
                </a:rPr>
                <a:t> 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4732" name="Rectangle 311"/>
            <p:cNvSpPr>
              <a:spLocks noChangeArrowheads="1"/>
            </p:cNvSpPr>
            <p:nvPr/>
          </p:nvSpPr>
          <p:spPr bwMode="auto">
            <a:xfrm>
              <a:off x="384" y="3563"/>
              <a:ext cx="7" cy="27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733" name="Rectangle 315"/>
            <p:cNvSpPr>
              <a:spLocks noChangeArrowheads="1"/>
            </p:cNvSpPr>
            <p:nvPr/>
          </p:nvSpPr>
          <p:spPr bwMode="auto">
            <a:xfrm>
              <a:off x="2408" y="3563"/>
              <a:ext cx="8" cy="27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734" name="Rectangle 318"/>
            <p:cNvSpPr>
              <a:spLocks noChangeArrowheads="1"/>
            </p:cNvSpPr>
            <p:nvPr/>
          </p:nvSpPr>
          <p:spPr bwMode="auto">
            <a:xfrm>
              <a:off x="3284" y="3563"/>
              <a:ext cx="7" cy="27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735" name="Rectangle 321"/>
            <p:cNvSpPr>
              <a:spLocks noChangeArrowheads="1"/>
            </p:cNvSpPr>
            <p:nvPr/>
          </p:nvSpPr>
          <p:spPr bwMode="auto">
            <a:xfrm>
              <a:off x="5033" y="3563"/>
              <a:ext cx="7" cy="27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736" name="Line 327"/>
            <p:cNvSpPr>
              <a:spLocks noChangeShapeType="1"/>
            </p:cNvSpPr>
            <p:nvPr/>
          </p:nvSpPr>
          <p:spPr bwMode="auto">
            <a:xfrm>
              <a:off x="384" y="3840"/>
              <a:ext cx="46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381000" y="152400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Data Types: Character Operations</a:t>
            </a: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685800" y="1371600"/>
            <a:ext cx="7407275" cy="33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(char-&gt;integer #\A) </a:t>
            </a:r>
            <a:r>
              <a:rPr lang="en-US" sz="2400" dirty="0">
                <a:latin typeface="Arial" pitchFamily="34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65	(integer-&gt;char 97) </a:t>
            </a:r>
            <a:r>
              <a:rPr lang="en-US" sz="2400" dirty="0">
                <a:latin typeface="Arial" pitchFamily="34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#\a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(char-&gt;integer #\C) </a:t>
            </a:r>
            <a:r>
              <a:rPr lang="en-US" sz="2400" dirty="0">
                <a:latin typeface="Arial" pitchFamily="34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67	(integer-&gt;char 36) </a:t>
            </a:r>
            <a:r>
              <a:rPr lang="en-US" sz="2400" dirty="0">
                <a:latin typeface="Arial" pitchFamily="34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#\$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(char-&gt;integer #\5) </a:t>
            </a:r>
            <a:r>
              <a:rPr lang="en-US" sz="2400" dirty="0">
                <a:latin typeface="Arial" pitchFamily="34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53	(integer-&gt;char 57) </a:t>
            </a:r>
            <a:r>
              <a:rPr lang="en-US" sz="2400" dirty="0">
                <a:latin typeface="Arial" pitchFamily="34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#\9</a:t>
            </a:r>
          </a:p>
          <a:p>
            <a:r>
              <a:rPr lang="en-US" sz="2400" dirty="0">
                <a:latin typeface="Times" charset="0"/>
                <a:cs typeface="Times New Roman" pitchFamily="18" charset="0"/>
              </a:rPr>
              <a:t> 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Based on the numeric codes of characters, we can do such comparisons as: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Arial" pitchFamily="34" charset="0"/>
                <a:cs typeface="Times New Roman" pitchFamily="18" charset="0"/>
              </a:rPr>
              <a:t>(char&lt;? #\A #\a) </a:t>
            </a:r>
            <a:r>
              <a:rPr lang="en-US" sz="2400" dirty="0">
                <a:latin typeface="Arial" pitchFamily="34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Arial" pitchFamily="34" charset="0"/>
                <a:cs typeface="Times New Roman" pitchFamily="18" charset="0"/>
              </a:rPr>
              <a:t>true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	(char&gt;? #\9 #\d) </a:t>
            </a:r>
            <a:r>
              <a:rPr lang="en-US" sz="2400" dirty="0">
                <a:latin typeface="Arial" pitchFamily="34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Arial" pitchFamily="34" charset="0"/>
                <a:cs typeface="Times New Roman" pitchFamily="18" charset="0"/>
              </a:rPr>
              <a:t>false</a:t>
            </a:r>
            <a:r>
              <a:rPr lang="en-US" sz="2400" dirty="0" smtClean="0">
                <a:latin typeface="Arial" pitchFamily="34" charset="0"/>
              </a:rPr>
              <a:t> </a:t>
            </a:r>
            <a:endParaRPr lang="en-US" sz="2400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26"/>
          <p:cNvSpPr>
            <a:spLocks noChangeArrowheads="1"/>
          </p:cNvSpPr>
          <p:nvPr/>
        </p:nvSpPr>
        <p:spPr bwMode="auto">
          <a:xfrm>
            <a:off x="381000" y="217488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Scope: Local </a:t>
            </a:r>
            <a:r>
              <a:rPr lang="en-US" sz="32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Names (let form)</a:t>
            </a:r>
            <a:endParaRPr lang="en-US" sz="32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63" name="Text Box 1027"/>
          <p:cNvSpPr txBox="1">
            <a:spLocks noChangeArrowheads="1"/>
          </p:cNvSpPr>
          <p:nvPr/>
        </p:nvSpPr>
        <p:spPr bwMode="auto">
          <a:xfrm>
            <a:off x="609600" y="914400"/>
            <a:ext cx="7407275" cy="521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0" indent="-571500">
              <a:tabLst>
                <a:tab pos="13716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13716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13716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13716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13716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indent="0" algn="just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Scope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of a name: The region of the program in which that name is known.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(</a:t>
            </a:r>
            <a:r>
              <a:rPr lang="en-US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let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(	(name1 value1) 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	(name2 value2)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	… 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	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)) 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28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body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e.g., 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(let ((a 3) (b 4)) </a:t>
            </a:r>
            <a:r>
              <a:rPr lang="en-US" sz="28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(+ (* a a) (* 2 a b) (* b b))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scope</a:t>
            </a:r>
            <a:r>
              <a:rPr lang="en-US" sz="28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names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within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body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part only.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This is different from imperative languages!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6"/>
          <p:cNvSpPr txBox="1">
            <a:spLocks noChangeArrowheads="1"/>
          </p:cNvSpPr>
          <p:nvPr/>
        </p:nvSpPr>
        <p:spPr bwMode="auto">
          <a:xfrm>
            <a:off x="1076325" y="727075"/>
            <a:ext cx="5722079" cy="2548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7575">
              <a:tabLst>
                <a:tab pos="452438" algn="l"/>
                <a:tab pos="917575" algn="l"/>
                <a:tab pos="13700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917575">
              <a:tabLst>
                <a:tab pos="452438" algn="l"/>
                <a:tab pos="917575" algn="l"/>
                <a:tab pos="13700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917575">
              <a:tabLst>
                <a:tab pos="452438" algn="l"/>
                <a:tab pos="917575" algn="l"/>
                <a:tab pos="13700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917575">
              <a:tabLst>
                <a:tab pos="452438" algn="l"/>
                <a:tab pos="917575" algn="l"/>
                <a:tab pos="13700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917575">
              <a:tabLst>
                <a:tab pos="452438" algn="l"/>
                <a:tab pos="917575" algn="l"/>
                <a:tab pos="13700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800" dirty="0">
                <a:solidFill>
                  <a:srgbClr val="CC3300"/>
                </a:solidFill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Arial" pitchFamily="34" charset="0"/>
                <a:cs typeface="Times New Roman" pitchFamily="18" charset="0"/>
              </a:rPr>
              <a:t>let </a:t>
            </a:r>
          </a:p>
          <a:p>
            <a:r>
              <a:rPr lang="en-US" sz="28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8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2800" dirty="0">
                <a:latin typeface="Arial" pitchFamily="34" charset="0"/>
                <a:cs typeface="Times New Roman" pitchFamily="18" charset="0"/>
              </a:rPr>
              <a:t>	(a 4) </a:t>
            </a:r>
          </a:p>
          <a:p>
            <a:r>
              <a:rPr lang="en-US" sz="2800" dirty="0">
                <a:latin typeface="Arial" pitchFamily="34" charset="0"/>
                <a:cs typeface="Times New Roman" pitchFamily="18" charset="0"/>
              </a:rPr>
              <a:t>	  	(b (+ a  1))</a:t>
            </a:r>
            <a:r>
              <a:rPr lang="en-US" sz="28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)</a:t>
            </a:r>
          </a:p>
          <a:p>
            <a:r>
              <a:rPr lang="en-US" sz="2800" dirty="0">
                <a:latin typeface="Arial" pitchFamily="34" charset="0"/>
                <a:cs typeface="Times New Roman" pitchFamily="18" charset="0"/>
              </a:rPr>
              <a:t>	(+ a b)</a:t>
            </a:r>
            <a:r>
              <a:rPr lang="en-US" sz="2800" dirty="0">
                <a:solidFill>
                  <a:srgbClr val="CC3300"/>
                </a:solidFill>
                <a:latin typeface="Arial" pitchFamily="34" charset="0"/>
                <a:cs typeface="Times New Roman" pitchFamily="18" charset="0"/>
              </a:rPr>
              <a:t>)</a:t>
            </a:r>
            <a:r>
              <a:rPr lang="en-US" sz="2800" dirty="0">
                <a:latin typeface="Arial" pitchFamily="34" charset="0"/>
                <a:cs typeface="Times New Roman" pitchFamily="18" charset="0"/>
              </a:rPr>
              <a:t>			</a:t>
            </a:r>
          </a:p>
          <a:p>
            <a:pPr>
              <a:lnSpc>
                <a:spcPct val="160000"/>
              </a:lnSpc>
            </a:pPr>
            <a:r>
              <a:rPr lang="en-US" sz="2800" dirty="0">
                <a:latin typeface="Arial" pitchFamily="34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800" dirty="0">
                <a:latin typeface="Arial" pitchFamily="34" charset="0"/>
                <a:cs typeface="Times New Roman" pitchFamily="18" charset="0"/>
              </a:rPr>
              <a:t> 9</a:t>
            </a:r>
          </a:p>
        </p:txBody>
      </p:sp>
      <p:sp>
        <p:nvSpPr>
          <p:cNvPr id="45059" name="Rectangle 7"/>
          <p:cNvSpPr>
            <a:spLocks noChangeArrowheads="1"/>
          </p:cNvSpPr>
          <p:nvPr/>
        </p:nvSpPr>
        <p:spPr bwMode="auto">
          <a:xfrm>
            <a:off x="381000" y="76200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0000"/>
              </a:lnSpc>
            </a:pPr>
            <a:r>
              <a:rPr lang="en-US" sz="3200" b="1" dirty="0" smtClean="0">
                <a:solidFill>
                  <a:schemeClr val="accent2"/>
                </a:solidFill>
                <a:latin typeface="Times New Roman" pitchFamily="18" charset="0"/>
              </a:rPr>
              <a:t>More Scope Examples</a:t>
            </a:r>
            <a:endParaRPr lang="en-US" sz="32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87375" y="3698874"/>
            <a:ext cx="7543800" cy="2724150"/>
            <a:chOff x="370" y="2330"/>
            <a:chExt cx="4752" cy="1716"/>
          </a:xfrm>
        </p:grpSpPr>
        <p:sp>
          <p:nvSpPr>
            <p:cNvPr id="45062" name="Rectangle 8"/>
            <p:cNvSpPr>
              <a:spLocks noChangeArrowheads="1"/>
            </p:cNvSpPr>
            <p:nvPr/>
          </p:nvSpPr>
          <p:spPr bwMode="auto">
            <a:xfrm>
              <a:off x="514" y="2522"/>
              <a:ext cx="2495" cy="1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>
                <a:tabLst>
                  <a:tab pos="452438" algn="l"/>
                  <a:tab pos="917575" algn="l"/>
                  <a:tab pos="1428750" algn="l"/>
                </a:tabLst>
              </a:pPr>
              <a:r>
                <a:rPr lang="en-GB" sz="2800" dirty="0">
                  <a:solidFill>
                    <a:srgbClr val="CC3300"/>
                  </a:solidFill>
                  <a:latin typeface="Arial" pitchFamily="34" charset="0"/>
                  <a:cs typeface="Times New Roman" pitchFamily="18" charset="0"/>
                </a:rPr>
                <a:t>(</a:t>
              </a:r>
              <a:r>
                <a:rPr lang="en-GB" sz="2800" dirty="0">
                  <a:solidFill>
                    <a:srgbClr val="0000FF"/>
                  </a:solidFill>
                  <a:latin typeface="Arial" pitchFamily="34" charset="0"/>
                  <a:cs typeface="Times New Roman" pitchFamily="18" charset="0"/>
                </a:rPr>
                <a:t>let</a:t>
              </a:r>
              <a:r>
                <a:rPr lang="en-GB" sz="2800" dirty="0">
                  <a:latin typeface="Arial" pitchFamily="34" charset="0"/>
                  <a:cs typeface="Times New Roman" pitchFamily="18" charset="0"/>
                </a:rPr>
                <a:t> </a:t>
              </a:r>
              <a:r>
                <a:rPr lang="en-GB" sz="2800" dirty="0" smtClean="0">
                  <a:latin typeface="Arial" pitchFamily="34" charset="0"/>
                  <a:cs typeface="Times New Roman" pitchFamily="18" charset="0"/>
                </a:rPr>
                <a:t>(	(</a:t>
              </a:r>
              <a:r>
                <a:rPr lang="en-GB" sz="2800" dirty="0">
                  <a:latin typeface="Arial" pitchFamily="34" charset="0"/>
                  <a:cs typeface="Times New Roman" pitchFamily="18" charset="0"/>
                </a:rPr>
                <a:t>x 9))	 </a:t>
              </a:r>
            </a:p>
            <a:p>
              <a:pPr algn="just">
                <a:tabLst>
                  <a:tab pos="452438" algn="l"/>
                  <a:tab pos="917575" algn="l"/>
                  <a:tab pos="1428750" algn="l"/>
                </a:tabLst>
              </a:pPr>
              <a:r>
                <a:rPr lang="en-GB" sz="2800" dirty="0">
                  <a:latin typeface="Arial" pitchFamily="34" charset="0"/>
                  <a:cs typeface="Times New Roman" pitchFamily="18" charset="0"/>
                </a:rPr>
                <a:t>	</a:t>
              </a:r>
              <a:r>
                <a:rPr lang="en-GB" sz="2800" dirty="0" smtClean="0">
                  <a:latin typeface="Arial" pitchFamily="34" charset="0"/>
                  <a:cs typeface="Times New Roman" pitchFamily="18" charset="0"/>
                </a:rPr>
                <a:t> (</a:t>
              </a:r>
              <a:r>
                <a:rPr lang="en-GB" sz="2800" dirty="0">
                  <a:latin typeface="Arial" pitchFamily="34" charset="0"/>
                  <a:cs typeface="Times New Roman" pitchFamily="18" charset="0"/>
                </a:rPr>
                <a:t>let </a:t>
              </a:r>
              <a:r>
                <a:rPr lang="en-GB" sz="2800" dirty="0">
                  <a:solidFill>
                    <a:schemeClr val="accent2"/>
                  </a:solidFill>
                  <a:latin typeface="Arial" pitchFamily="34" charset="0"/>
                  <a:cs typeface="Times New Roman" pitchFamily="18" charset="0"/>
                </a:rPr>
                <a:t>(</a:t>
              </a:r>
              <a:r>
                <a:rPr lang="en-GB" sz="2800" dirty="0">
                  <a:latin typeface="Arial" pitchFamily="34" charset="0"/>
                  <a:cs typeface="Times New Roman" pitchFamily="18" charset="0"/>
                </a:rPr>
                <a:t>	(x 3)</a:t>
              </a:r>
            </a:p>
            <a:p>
              <a:pPr algn="just">
                <a:tabLst>
                  <a:tab pos="452438" algn="l"/>
                  <a:tab pos="917575" algn="l"/>
                  <a:tab pos="1428750" algn="l"/>
                </a:tabLst>
              </a:pPr>
              <a:r>
                <a:rPr lang="en-GB" sz="2800" dirty="0">
                  <a:latin typeface="Arial" pitchFamily="34" charset="0"/>
                  <a:cs typeface="Times New Roman" pitchFamily="18" charset="0"/>
                </a:rPr>
                <a:t>			</a:t>
              </a:r>
              <a:r>
                <a:rPr lang="en-GB" sz="2800" dirty="0" smtClean="0">
                  <a:latin typeface="Arial" pitchFamily="34" charset="0"/>
                  <a:cs typeface="Times New Roman" pitchFamily="18" charset="0"/>
                </a:rPr>
                <a:t>(</a:t>
              </a:r>
              <a:r>
                <a:rPr lang="en-GB" sz="2800" dirty="0">
                  <a:latin typeface="Arial" pitchFamily="34" charset="0"/>
                  <a:cs typeface="Times New Roman" pitchFamily="18" charset="0"/>
                </a:rPr>
                <a:t>y (* 5 x))</a:t>
              </a:r>
              <a:r>
                <a:rPr lang="en-GB" sz="2800" dirty="0">
                  <a:solidFill>
                    <a:schemeClr val="accent2"/>
                  </a:solidFill>
                  <a:latin typeface="Arial" pitchFamily="34" charset="0"/>
                  <a:cs typeface="Times New Roman" pitchFamily="18" charset="0"/>
                </a:rPr>
                <a:t>)</a:t>
              </a:r>
            </a:p>
            <a:p>
              <a:pPr algn="just">
                <a:tabLst>
                  <a:tab pos="452438" algn="l"/>
                  <a:tab pos="917575" algn="l"/>
                  <a:tab pos="1428750" algn="l"/>
                </a:tabLst>
              </a:pPr>
              <a:r>
                <a:rPr lang="en-GB" sz="2800" dirty="0">
                  <a:latin typeface="Arial" pitchFamily="34" charset="0"/>
                  <a:cs typeface="Times New Roman" pitchFamily="18" charset="0"/>
                </a:rPr>
                <a:t>	</a:t>
              </a:r>
              <a:r>
                <a:rPr lang="en-GB" sz="2800" dirty="0" smtClean="0">
                  <a:latin typeface="Arial" pitchFamily="34" charset="0"/>
                  <a:cs typeface="Times New Roman" pitchFamily="18" charset="0"/>
                </a:rPr>
                <a:t>	</a:t>
              </a:r>
              <a:r>
                <a:rPr lang="en-GB" sz="2800" dirty="0">
                  <a:latin typeface="Arial" pitchFamily="34" charset="0"/>
                  <a:cs typeface="Times New Roman" pitchFamily="18" charset="0"/>
                </a:rPr>
                <a:t> </a:t>
              </a:r>
              <a:r>
                <a:rPr lang="en-GB" sz="2800" dirty="0" smtClean="0">
                  <a:latin typeface="Arial" pitchFamily="34" charset="0"/>
                  <a:cs typeface="Times New Roman" pitchFamily="18" charset="0"/>
                </a:rPr>
                <a:t> (+ </a:t>
              </a:r>
              <a:r>
                <a:rPr lang="en-GB" sz="2800" dirty="0">
                  <a:latin typeface="Arial" pitchFamily="34" charset="0"/>
                  <a:cs typeface="Times New Roman" pitchFamily="18" charset="0"/>
                </a:rPr>
                <a:t>x y))</a:t>
              </a:r>
              <a:r>
                <a:rPr lang="en-GB" sz="2800" dirty="0">
                  <a:solidFill>
                    <a:srgbClr val="CC3300"/>
                  </a:solidFill>
                  <a:latin typeface="Arial" pitchFamily="34" charset="0"/>
                  <a:cs typeface="Times New Roman" pitchFamily="18" charset="0"/>
                </a:rPr>
                <a:t>)</a:t>
              </a:r>
              <a:r>
                <a:rPr lang="en-US" sz="2800" dirty="0">
                  <a:latin typeface="Arial" pitchFamily="34" charset="0"/>
                  <a:cs typeface="Times New Roman" pitchFamily="18" charset="0"/>
                </a:rPr>
                <a:t>	</a:t>
              </a:r>
            </a:p>
            <a:p>
              <a:pPr>
                <a:lnSpc>
                  <a:spcPct val="140000"/>
                </a:lnSpc>
                <a:tabLst>
                  <a:tab pos="452438" algn="l"/>
                  <a:tab pos="917575" algn="l"/>
                  <a:tab pos="1428750" algn="l"/>
                </a:tabLst>
              </a:pPr>
              <a:r>
                <a:rPr lang="en-US" sz="2800" dirty="0">
                  <a:latin typeface="Arial" pitchFamily="34" charset="0"/>
                  <a:cs typeface="Times New Roman" pitchFamily="18" charset="0"/>
                  <a:sym typeface="Wingdings" pitchFamily="2" charset="2"/>
                </a:rPr>
                <a:t></a:t>
              </a:r>
              <a:r>
                <a:rPr lang="en-US" sz="2800" dirty="0">
                  <a:latin typeface="Arial" pitchFamily="34" charset="0"/>
                  <a:cs typeface="Times New Roman" pitchFamily="18" charset="0"/>
                </a:rPr>
                <a:t> ?	</a:t>
              </a:r>
              <a:r>
                <a:rPr lang="en-GB" sz="2800" dirty="0">
                  <a:latin typeface="Arial" pitchFamily="34" charset="0"/>
                </a:rPr>
                <a:t> </a:t>
              </a:r>
            </a:p>
          </p:txBody>
        </p:sp>
        <p:sp>
          <p:nvSpPr>
            <p:cNvPr id="45063" name="Line 9"/>
            <p:cNvSpPr>
              <a:spLocks noChangeShapeType="1"/>
            </p:cNvSpPr>
            <p:nvPr/>
          </p:nvSpPr>
          <p:spPr bwMode="auto">
            <a:xfrm flipH="1" flipV="1">
              <a:off x="370" y="2330"/>
              <a:ext cx="475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2635" name="Rectangle 11"/>
          <p:cNvSpPr>
            <a:spLocks noChangeArrowheads="1"/>
          </p:cNvSpPr>
          <p:nvPr/>
        </p:nvSpPr>
        <p:spPr bwMode="auto">
          <a:xfrm>
            <a:off x="1821815" y="2666800"/>
            <a:ext cx="2349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Arial" pitchFamily="34" charset="0"/>
              </a:rPr>
              <a:t>?    Is it correct?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53781" y="4494401"/>
            <a:ext cx="36872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return value is</a:t>
            </a:r>
          </a:p>
          <a:p>
            <a:pPr marL="228600" indent="-228600">
              <a:buAutoNum type="alphaUcParenBoth"/>
            </a:pPr>
            <a:r>
              <a:rPr lang="en-US" sz="2400" dirty="0" smtClean="0"/>
              <a:t> 18</a:t>
            </a:r>
          </a:p>
          <a:p>
            <a:pPr marL="228600" indent="-228600">
              <a:buAutoNum type="alphaUcParenBoth"/>
            </a:pPr>
            <a:r>
              <a:rPr lang="en-US" sz="2400" dirty="0"/>
              <a:t> </a:t>
            </a:r>
            <a:r>
              <a:rPr lang="en-US" sz="2400" dirty="0" smtClean="0"/>
              <a:t>48</a:t>
            </a:r>
          </a:p>
          <a:p>
            <a:pPr marL="228600" indent="-228600">
              <a:buAutoNum type="alphaUcParenBoth"/>
            </a:pPr>
            <a:r>
              <a:rPr lang="en-US" sz="2400" dirty="0"/>
              <a:t> </a:t>
            </a:r>
            <a:r>
              <a:rPr lang="en-US" sz="2400" dirty="0" smtClean="0"/>
              <a:t>Error</a:t>
            </a:r>
            <a:endParaRPr lang="en-US" sz="2400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2110581" y="4384675"/>
            <a:ext cx="1371600" cy="67413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9" name="Group 8"/>
          <p:cNvGrpSpPr/>
          <p:nvPr/>
        </p:nvGrpSpPr>
        <p:grpSpPr>
          <a:xfrm>
            <a:off x="281781" y="4548851"/>
            <a:ext cx="1143000" cy="1131224"/>
            <a:chOff x="662781" y="4548851"/>
            <a:chExt cx="1143000" cy="1131224"/>
          </a:xfrm>
        </p:grpSpPr>
        <p:sp>
          <p:nvSpPr>
            <p:cNvPr id="4" name="Left Brace 3"/>
            <p:cNvSpPr/>
            <p:nvPr/>
          </p:nvSpPr>
          <p:spPr bwMode="auto">
            <a:xfrm>
              <a:off x="1653381" y="4613275"/>
              <a:ext cx="152400" cy="1066800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1165316" y="4548851"/>
              <a:ext cx="335665" cy="625033"/>
            </a:xfrm>
            <a:custGeom>
              <a:avLst/>
              <a:gdLst>
                <a:gd name="connsiteX0" fmla="*/ 0 w 335665"/>
                <a:gd name="connsiteY0" fmla="*/ 0 h 625033"/>
                <a:gd name="connsiteX1" fmla="*/ 0 w 335665"/>
                <a:gd name="connsiteY1" fmla="*/ 625033 h 625033"/>
                <a:gd name="connsiteX2" fmla="*/ 335665 w 335665"/>
                <a:gd name="connsiteY2" fmla="*/ 625033 h 625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665" h="625033">
                  <a:moveTo>
                    <a:pt x="0" y="0"/>
                  </a:moveTo>
                  <a:lnTo>
                    <a:pt x="0" y="625033"/>
                  </a:lnTo>
                  <a:lnTo>
                    <a:pt x="335665" y="625033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781" y="4689475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body</a:t>
              </a:r>
              <a:endParaRPr lang="en-US" sz="18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377456" y="4941519"/>
            <a:ext cx="736099" cy="625033"/>
            <a:chOff x="1860557" y="4941519"/>
            <a:chExt cx="736099" cy="625033"/>
          </a:xfrm>
        </p:grpSpPr>
        <p:sp>
          <p:nvSpPr>
            <p:cNvPr id="14" name="Freeform 13"/>
            <p:cNvSpPr/>
            <p:nvPr/>
          </p:nvSpPr>
          <p:spPr bwMode="auto">
            <a:xfrm>
              <a:off x="2155916" y="4941519"/>
              <a:ext cx="335665" cy="625033"/>
            </a:xfrm>
            <a:custGeom>
              <a:avLst/>
              <a:gdLst>
                <a:gd name="connsiteX0" fmla="*/ 0 w 335665"/>
                <a:gd name="connsiteY0" fmla="*/ 0 h 625033"/>
                <a:gd name="connsiteX1" fmla="*/ 0 w 335665"/>
                <a:gd name="connsiteY1" fmla="*/ 625033 h 625033"/>
                <a:gd name="connsiteX2" fmla="*/ 335665 w 335665"/>
                <a:gd name="connsiteY2" fmla="*/ 625033 h 625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665" h="625033">
                  <a:moveTo>
                    <a:pt x="0" y="0"/>
                  </a:moveTo>
                  <a:lnTo>
                    <a:pt x="0" y="625033"/>
                  </a:lnTo>
                  <a:lnTo>
                    <a:pt x="335665" y="625033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60557" y="5146675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body</a:t>
              </a:r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01674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2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2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35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4"/>
          <p:cNvSpPr txBox="1">
            <a:spLocks noChangeArrowheads="1"/>
          </p:cNvSpPr>
          <p:nvPr/>
        </p:nvSpPr>
        <p:spPr bwMode="auto">
          <a:xfrm>
            <a:off x="434975" y="727075"/>
            <a:ext cx="784702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3200400" algn="l"/>
                <a:tab pos="3657600" algn="l"/>
                <a:tab pos="41148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3200400" algn="l"/>
                <a:tab pos="3657600" algn="l"/>
                <a:tab pos="41148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3200400" algn="l"/>
                <a:tab pos="3657600" algn="l"/>
                <a:tab pos="41148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3200400" algn="l"/>
                <a:tab pos="3657600" algn="l"/>
                <a:tab pos="41148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3200400" algn="l"/>
                <a:tab pos="3657600" algn="l"/>
                <a:tab pos="41148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3200400" algn="l"/>
                <a:tab pos="3657600" algn="l"/>
                <a:tab pos="41148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3200400" algn="l"/>
                <a:tab pos="3657600" algn="l"/>
                <a:tab pos="41148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3200400" algn="l"/>
                <a:tab pos="3657600" algn="l"/>
                <a:tab pos="41148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3200400" algn="l"/>
                <a:tab pos="3657600" algn="l"/>
                <a:tab pos="41148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338388" algn="l"/>
                <a:tab pos="2690813" algn="l"/>
                <a:tab pos="3200400" algn="l"/>
                <a:tab pos="3657600" algn="l"/>
                <a:tab pos="4114800" algn="l"/>
              </a:tabLst>
            </a:pPr>
            <a:r>
              <a:rPr lang="en-US" sz="2400" dirty="0">
                <a:latin typeface="Arial" pitchFamily="34" charset="0"/>
              </a:rPr>
              <a:t>(define start-engine (lambda ()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338388" algn="l"/>
                <a:tab pos="2690813" algn="l"/>
                <a:tab pos="3200400" algn="l"/>
                <a:tab pos="3657600" algn="l"/>
                <a:tab pos="4114800" algn="l"/>
              </a:tabLst>
            </a:pPr>
            <a:r>
              <a:rPr lang="en-US" sz="2400" dirty="0">
                <a:latin typeface="Arial" pitchFamily="34" charset="0"/>
              </a:rPr>
              <a:t>	(</a:t>
            </a:r>
            <a:r>
              <a:rPr lang="en-US" sz="2400" b="1" dirty="0">
                <a:solidFill>
                  <a:schemeClr val="accent2"/>
                </a:solidFill>
                <a:latin typeface="Arial" pitchFamily="34" charset="0"/>
              </a:rPr>
              <a:t>let</a:t>
            </a:r>
            <a:r>
              <a:rPr lang="en-US" sz="2400" dirty="0">
                <a:latin typeface="Arial" pitchFamily="34" charset="0"/>
              </a:rPr>
              <a:t> (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338388" algn="l"/>
                <a:tab pos="2690813" algn="l"/>
                <a:tab pos="3200400" algn="l"/>
                <a:tab pos="3657600" algn="l"/>
                <a:tab pos="4114800" algn="l"/>
              </a:tabLst>
            </a:pPr>
            <a:r>
              <a:rPr lang="en-US" sz="2400" dirty="0">
                <a:latin typeface="Arial" pitchFamily="34" charset="0"/>
              </a:rPr>
              <a:t>      	 </a:t>
            </a:r>
            <a:r>
              <a:rPr lang="en-US" sz="2400" dirty="0" smtClean="0">
                <a:latin typeface="Arial" pitchFamily="34" charset="0"/>
              </a:rPr>
              <a:t>(</a:t>
            </a:r>
            <a:r>
              <a:rPr lang="en-US" sz="2400" dirty="0">
                <a:latin typeface="Arial" pitchFamily="34" charset="0"/>
              </a:rPr>
              <a:t>wheel-sensor (lambda ()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338388" algn="l"/>
                <a:tab pos="2690813" algn="l"/>
                <a:tab pos="3200400" algn="l"/>
                <a:tab pos="3657600" algn="l"/>
                <a:tab pos="4114800" algn="l"/>
              </a:tabLst>
            </a:pPr>
            <a:r>
              <a:rPr lang="en-US" sz="2400" dirty="0">
                <a:latin typeface="Arial" pitchFamily="34" charset="0"/>
              </a:rPr>
              <a:t>			(</a:t>
            </a:r>
            <a:r>
              <a:rPr lang="en-US" sz="2400" dirty="0" smtClean="0">
                <a:latin typeface="Arial" pitchFamily="34" charset="0"/>
              </a:rPr>
              <a:t>begin	(display </a:t>
            </a:r>
            <a:r>
              <a:rPr lang="en-US" sz="2400" dirty="0">
                <a:latin typeface="Arial" pitchFamily="34" charset="0"/>
              </a:rPr>
              <a:t>"get rotations per second: ") 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338388" algn="l"/>
                <a:tab pos="2690813" algn="l"/>
                <a:tab pos="3200400" algn="l"/>
                <a:tab pos="3657600" algn="l"/>
                <a:tab pos="4114800" algn="l"/>
              </a:tabLst>
            </a:pPr>
            <a:r>
              <a:rPr lang="en-US" sz="2400" dirty="0">
                <a:latin typeface="Arial" pitchFamily="34" charset="0"/>
              </a:rPr>
              <a:t>				</a:t>
            </a:r>
            <a:r>
              <a:rPr lang="en-US" sz="2400" dirty="0" smtClean="0">
                <a:latin typeface="Arial" pitchFamily="34" charset="0"/>
              </a:rPr>
              <a:t> 	(</a:t>
            </a:r>
            <a:r>
              <a:rPr lang="en-US" sz="2400" dirty="0">
                <a:latin typeface="Arial" pitchFamily="34" charset="0"/>
              </a:rPr>
              <a:t>read)) )) 	 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338388" algn="l"/>
                <a:tab pos="2690813" algn="l"/>
                <a:tab pos="3200400" algn="l"/>
                <a:tab pos="3657600" algn="l"/>
                <a:tab pos="4114800" algn="l"/>
              </a:tabLst>
            </a:pPr>
            <a:r>
              <a:rPr lang="en-US" sz="2400" dirty="0">
                <a:latin typeface="Arial" pitchFamily="34" charset="0"/>
              </a:rPr>
              <a:t>		</a:t>
            </a:r>
            <a:r>
              <a:rPr lang="en-US" sz="2400" dirty="0" smtClean="0">
                <a:latin typeface="Arial" pitchFamily="34" charset="0"/>
              </a:rPr>
              <a:t> (</a:t>
            </a:r>
            <a:r>
              <a:rPr lang="en-US" sz="2400" dirty="0">
                <a:latin typeface="Arial" pitchFamily="34" charset="0"/>
              </a:rPr>
              <a:t>wheel-velocity (lambda (</a:t>
            </a:r>
            <a:r>
              <a:rPr lang="en-US" sz="2400" dirty="0" err="1">
                <a:latin typeface="Arial" pitchFamily="34" charset="0"/>
              </a:rPr>
              <a:t>rps</a:t>
            </a:r>
            <a:r>
              <a:rPr lang="en-US" sz="2400" dirty="0">
                <a:latin typeface="Arial" pitchFamily="34" charset="0"/>
              </a:rPr>
              <a:t>)	; miles per hour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338388" algn="l"/>
                <a:tab pos="2690813" algn="l"/>
                <a:tab pos="3200400" algn="l"/>
                <a:tab pos="3657600" algn="l"/>
                <a:tab pos="4114800" algn="l"/>
              </a:tabLst>
            </a:pPr>
            <a:r>
              <a:rPr lang="en-US" sz="2400" dirty="0">
                <a:latin typeface="Arial" pitchFamily="34" charset="0"/>
              </a:rPr>
              <a:t>                       </a:t>
            </a:r>
            <a:r>
              <a:rPr lang="en-US" sz="2400" dirty="0" smtClean="0">
                <a:latin typeface="Arial" pitchFamily="34" charset="0"/>
              </a:rPr>
              <a:t>(</a:t>
            </a:r>
            <a:r>
              <a:rPr lang="en-US" sz="2400" b="1" dirty="0">
                <a:solidFill>
                  <a:schemeClr val="accent2"/>
                </a:solidFill>
                <a:latin typeface="Arial" pitchFamily="34" charset="0"/>
              </a:rPr>
              <a:t>let</a:t>
            </a:r>
            <a:r>
              <a:rPr lang="en-US" sz="2400" dirty="0">
                <a:latin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</a:rPr>
              <a:t>(	(</a:t>
            </a:r>
            <a:r>
              <a:rPr lang="en-US" sz="2400" dirty="0" err="1" smtClean="0">
                <a:latin typeface="Arial" pitchFamily="34" charset="0"/>
              </a:rPr>
              <a:t>mypi</a:t>
            </a:r>
            <a:r>
              <a:rPr lang="en-US" sz="2400" dirty="0" smtClean="0">
                <a:latin typeface="Arial" pitchFamily="34" charset="0"/>
              </a:rPr>
              <a:t> </a:t>
            </a:r>
            <a:r>
              <a:rPr lang="en-US" sz="2400" dirty="0">
                <a:latin typeface="Arial" pitchFamily="34" charset="0"/>
              </a:rPr>
              <a:t>3.1416) 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338388" algn="l"/>
                <a:tab pos="2690813" algn="l"/>
                <a:tab pos="3200400" algn="l"/>
                <a:tab pos="3657600" algn="l"/>
                <a:tab pos="4114800" algn="l"/>
              </a:tabLst>
            </a:pPr>
            <a:r>
              <a:rPr lang="en-US" sz="2400" dirty="0">
                <a:latin typeface="Arial" pitchFamily="34" charset="0"/>
              </a:rPr>
              <a:t>                               	(mile-inch 63360)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338388" algn="l"/>
                <a:tab pos="2690813" algn="l"/>
                <a:tab pos="3200400" algn="l"/>
                <a:tab pos="3657600" algn="l"/>
                <a:tab pos="4114800" algn="l"/>
              </a:tabLst>
            </a:pPr>
            <a:r>
              <a:rPr lang="en-US" sz="2400" dirty="0">
                <a:latin typeface="Arial" pitchFamily="34" charset="0"/>
              </a:rPr>
              <a:t>                               	(wheel-diameter 15))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338388" algn="l"/>
                <a:tab pos="2690813" algn="l"/>
                <a:tab pos="3200400" algn="l"/>
                <a:tab pos="3657600" algn="l"/>
                <a:tab pos="4114800" algn="l"/>
              </a:tabLst>
            </a:pPr>
            <a:r>
              <a:rPr lang="en-US" sz="2400" dirty="0">
                <a:latin typeface="Arial" pitchFamily="34" charset="0"/>
              </a:rPr>
              <a:t>                           	</a:t>
            </a:r>
            <a:r>
              <a:rPr lang="en-US" sz="2400" dirty="0" smtClean="0">
                <a:latin typeface="Arial" pitchFamily="34" charset="0"/>
              </a:rPr>
              <a:t>   (/ </a:t>
            </a:r>
            <a:r>
              <a:rPr lang="en-US" sz="2400" dirty="0">
                <a:latin typeface="Arial" pitchFamily="34" charset="0"/>
              </a:rPr>
              <a:t>(* </a:t>
            </a:r>
            <a:r>
              <a:rPr lang="en-US" sz="2400" dirty="0" err="1" smtClean="0">
                <a:latin typeface="Arial" pitchFamily="34" charset="0"/>
              </a:rPr>
              <a:t>mypi</a:t>
            </a:r>
            <a:r>
              <a:rPr lang="en-US" sz="2400" dirty="0" smtClean="0">
                <a:latin typeface="Arial" pitchFamily="34" charset="0"/>
              </a:rPr>
              <a:t> </a:t>
            </a:r>
            <a:r>
              <a:rPr lang="en-US" sz="2400" dirty="0">
                <a:latin typeface="Arial" pitchFamily="34" charset="0"/>
              </a:rPr>
              <a:t>wheel-diameter </a:t>
            </a:r>
            <a:r>
              <a:rPr lang="en-US" sz="2400" dirty="0" err="1">
                <a:latin typeface="Arial" pitchFamily="34" charset="0"/>
              </a:rPr>
              <a:t>rps</a:t>
            </a:r>
            <a:r>
              <a:rPr lang="en-US" sz="2400" dirty="0">
                <a:latin typeface="Arial" pitchFamily="34" charset="0"/>
              </a:rPr>
              <a:t> 3600) 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338388" algn="l"/>
                <a:tab pos="2690813" algn="l"/>
                <a:tab pos="3200400" algn="l"/>
                <a:tab pos="3657600" algn="l"/>
                <a:tab pos="4114800" algn="l"/>
              </a:tabLst>
            </a:pPr>
            <a:r>
              <a:rPr lang="en-US" sz="2400" dirty="0">
                <a:latin typeface="Arial" pitchFamily="34" charset="0"/>
              </a:rPr>
              <a:t>                                     		    mile-inch)  ))	)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338388" algn="l"/>
                <a:tab pos="2690813" algn="l"/>
                <a:tab pos="3200400" algn="l"/>
                <a:tab pos="3657600" algn="l"/>
                <a:tab pos="4114800" algn="l"/>
              </a:tabLst>
            </a:pPr>
            <a:r>
              <a:rPr lang="en-US" sz="2400" dirty="0">
                <a:latin typeface="Arial" pitchFamily="34" charset="0"/>
              </a:rPr>
              <a:t>		</a:t>
            </a:r>
            <a:r>
              <a:rPr lang="en-US" sz="2400" dirty="0" smtClean="0">
                <a:latin typeface="Arial" pitchFamily="34" charset="0"/>
              </a:rPr>
              <a:t> (</a:t>
            </a:r>
            <a:r>
              <a:rPr lang="en-US" sz="2400" dirty="0">
                <a:latin typeface="Arial" pitchFamily="34" charset="0"/>
              </a:rPr>
              <a:t>body-velocity (lambda ()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338388" algn="l"/>
                <a:tab pos="2690813" algn="l"/>
                <a:tab pos="3200400" algn="l"/>
                <a:tab pos="3657600" algn="l"/>
                <a:tab pos="4114800" algn="l"/>
              </a:tabLst>
            </a:pPr>
            <a:r>
              <a:rPr lang="en-US" sz="2400" dirty="0">
                <a:latin typeface="Arial" pitchFamily="34" charset="0"/>
              </a:rPr>
              <a:t>	 		(begin (display "get miles per hour: ") 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338388" algn="l"/>
                <a:tab pos="2690813" algn="l"/>
                <a:tab pos="3200400" algn="l"/>
                <a:tab pos="3657600" algn="l"/>
                <a:tab pos="4114800" algn="l"/>
              </a:tabLst>
            </a:pPr>
            <a:r>
              <a:rPr lang="en-US" sz="2400" dirty="0">
                <a:latin typeface="Arial" pitchFamily="34" charset="0"/>
              </a:rPr>
              <a:t>					(read)) ))	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338388" algn="l"/>
                <a:tab pos="2690813" algn="l"/>
                <a:tab pos="3200400" algn="l"/>
                <a:tab pos="3657600" algn="l"/>
                <a:tab pos="4114800" algn="l"/>
              </a:tabLst>
            </a:pPr>
            <a:r>
              <a:rPr lang="en-US" sz="2400" dirty="0">
                <a:latin typeface="Arial" pitchFamily="34" charset="0"/>
              </a:rPr>
              <a:t>		</a:t>
            </a:r>
            <a:r>
              <a:rPr lang="en-US" sz="2400" dirty="0" smtClean="0">
                <a:latin typeface="Arial" pitchFamily="34" charset="0"/>
              </a:rPr>
              <a:t> (</a:t>
            </a:r>
            <a:r>
              <a:rPr lang="en-US" sz="2400" dirty="0">
                <a:latin typeface="Arial" pitchFamily="34" charset="0"/>
              </a:rPr>
              <a:t>error-detection (lambda(</a:t>
            </a:r>
            <a:r>
              <a:rPr lang="en-US" sz="2400" dirty="0" err="1">
                <a:latin typeface="Arial" pitchFamily="34" charset="0"/>
              </a:rPr>
              <a:t>wv</a:t>
            </a:r>
            <a:r>
              <a:rPr lang="en-US" sz="2400" dirty="0">
                <a:latin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</a:rPr>
              <a:t>bv</a:t>
            </a:r>
            <a:r>
              <a:rPr lang="en-US" sz="2400" dirty="0">
                <a:latin typeface="Arial" pitchFamily="34" charset="0"/>
              </a:rPr>
              <a:t>) …	</a:t>
            </a:r>
          </a:p>
        </p:txBody>
      </p:sp>
      <p:sp>
        <p:nvSpPr>
          <p:cNvPr id="46083" name="Rectangle 5"/>
          <p:cNvSpPr>
            <a:spLocks noChangeArrowheads="1"/>
          </p:cNvSpPr>
          <p:nvPr/>
        </p:nvSpPr>
        <p:spPr bwMode="auto">
          <a:xfrm>
            <a:off x="381000" y="41275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2800" b="1" dirty="0">
                <a:solidFill>
                  <a:schemeClr val="accent2"/>
                </a:solidFill>
                <a:latin typeface="Times New Roman" pitchFamily="18" charset="0"/>
              </a:rPr>
              <a:t>More </a:t>
            </a:r>
            <a:r>
              <a:rPr lang="en-US" sz="2800" b="1" dirty="0" smtClean="0">
                <a:solidFill>
                  <a:schemeClr val="accent2"/>
                </a:solidFill>
                <a:latin typeface="Times New Roman" pitchFamily="18" charset="0"/>
              </a:rPr>
              <a:t>Examples</a:t>
            </a:r>
            <a:r>
              <a:rPr lang="en-US" sz="28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Local Variable and Procedures</a:t>
            </a:r>
          </a:p>
        </p:txBody>
      </p:sp>
      <p:sp>
        <p:nvSpPr>
          <p:cNvPr id="46084" name="Text Box 6"/>
          <p:cNvSpPr txBox="1">
            <a:spLocks noChangeArrowheads="1"/>
          </p:cNvSpPr>
          <p:nvPr/>
        </p:nvSpPr>
        <p:spPr bwMode="auto">
          <a:xfrm>
            <a:off x="587375" y="1489075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400">
                <a:latin typeface="Times New Roman" pitchFamily="18" charset="0"/>
                <a:sym typeface="ZapfDingbats" pitchFamily="82" charset="2"/>
              </a:rPr>
              <a:t></a:t>
            </a:r>
          </a:p>
        </p:txBody>
      </p:sp>
      <p:sp>
        <p:nvSpPr>
          <p:cNvPr id="46085" name="Text Box 7"/>
          <p:cNvSpPr txBox="1">
            <a:spLocks noChangeArrowheads="1"/>
          </p:cNvSpPr>
          <p:nvPr/>
        </p:nvSpPr>
        <p:spPr bwMode="auto">
          <a:xfrm>
            <a:off x="587375" y="2632075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400">
                <a:latin typeface="Times New Roman" pitchFamily="18" charset="0"/>
                <a:sym typeface="ZapfDingbats" pitchFamily="82" charset="2"/>
              </a:rPr>
              <a:t></a:t>
            </a:r>
          </a:p>
        </p:txBody>
      </p:sp>
      <p:sp>
        <p:nvSpPr>
          <p:cNvPr id="46086" name="Text Box 8"/>
          <p:cNvSpPr txBox="1">
            <a:spLocks noChangeArrowheads="1"/>
          </p:cNvSpPr>
          <p:nvPr/>
        </p:nvSpPr>
        <p:spPr bwMode="auto">
          <a:xfrm>
            <a:off x="587375" y="4765675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400">
                <a:latin typeface="Times New Roman" pitchFamily="18" charset="0"/>
                <a:sym typeface="ZapfDingbats" pitchFamily="82" charset="2"/>
              </a:rPr>
              <a:t></a:t>
            </a:r>
          </a:p>
        </p:txBody>
      </p:sp>
      <p:sp>
        <p:nvSpPr>
          <p:cNvPr id="46087" name="Text Box 9"/>
          <p:cNvSpPr txBox="1">
            <a:spLocks noChangeArrowheads="1"/>
          </p:cNvSpPr>
          <p:nvPr/>
        </p:nvSpPr>
        <p:spPr bwMode="auto">
          <a:xfrm>
            <a:off x="587375" y="5908675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400">
                <a:latin typeface="Times New Roman" pitchFamily="18" charset="0"/>
                <a:sym typeface="ZapfDingbats" pitchFamily="82" charset="2"/>
              </a:rPr>
              <a:t>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186781" y="3394075"/>
            <a:ext cx="838200" cy="914400"/>
            <a:chOff x="662781" y="4548851"/>
            <a:chExt cx="838200" cy="914400"/>
          </a:xfrm>
        </p:grpSpPr>
        <p:sp>
          <p:nvSpPr>
            <p:cNvPr id="10" name="Freeform 9"/>
            <p:cNvSpPr/>
            <p:nvPr/>
          </p:nvSpPr>
          <p:spPr bwMode="auto">
            <a:xfrm>
              <a:off x="1165316" y="4548851"/>
              <a:ext cx="335665" cy="914400"/>
            </a:xfrm>
            <a:custGeom>
              <a:avLst/>
              <a:gdLst>
                <a:gd name="connsiteX0" fmla="*/ 0 w 335665"/>
                <a:gd name="connsiteY0" fmla="*/ 0 h 625033"/>
                <a:gd name="connsiteX1" fmla="*/ 0 w 335665"/>
                <a:gd name="connsiteY1" fmla="*/ 625033 h 625033"/>
                <a:gd name="connsiteX2" fmla="*/ 335665 w 335665"/>
                <a:gd name="connsiteY2" fmla="*/ 625033 h 625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665" h="625033">
                  <a:moveTo>
                    <a:pt x="0" y="0"/>
                  </a:moveTo>
                  <a:lnTo>
                    <a:pt x="0" y="625033"/>
                  </a:lnTo>
                  <a:lnTo>
                    <a:pt x="335665" y="625033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2781" y="4789119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body</a:t>
              </a:r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581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5"/>
          <p:cNvSpPr>
            <a:spLocks noChangeArrowheads="1"/>
          </p:cNvSpPr>
          <p:nvPr/>
        </p:nvSpPr>
        <p:spPr bwMode="auto">
          <a:xfrm>
            <a:off x="0" y="41275"/>
            <a:ext cx="864076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28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Local </a:t>
            </a:r>
            <a:r>
              <a:rPr lang="en-US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Variable and Functions (contd.)</a:t>
            </a:r>
          </a:p>
        </p:txBody>
      </p:sp>
      <p:sp>
        <p:nvSpPr>
          <p:cNvPr id="47107" name="Text Box 6"/>
          <p:cNvSpPr txBox="1">
            <a:spLocks noChangeArrowheads="1"/>
          </p:cNvSpPr>
          <p:nvPr/>
        </p:nvSpPr>
        <p:spPr bwMode="auto">
          <a:xfrm>
            <a:off x="573088" y="873125"/>
            <a:ext cx="7861447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3200400" algn="l"/>
                <a:tab pos="3657600" algn="l"/>
                <a:tab pos="41148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3200400" algn="l"/>
                <a:tab pos="3657600" algn="l"/>
                <a:tab pos="41148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3200400" algn="l"/>
                <a:tab pos="3657600" algn="l"/>
                <a:tab pos="41148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3200400" algn="l"/>
                <a:tab pos="3657600" algn="l"/>
                <a:tab pos="41148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3200400" algn="l"/>
                <a:tab pos="3657600" algn="l"/>
                <a:tab pos="41148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3200400" algn="l"/>
                <a:tab pos="3657600" algn="l"/>
                <a:tab pos="41148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3200400" algn="l"/>
                <a:tab pos="3657600" algn="l"/>
                <a:tab pos="41148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3200400" algn="l"/>
                <a:tab pos="3657600" algn="l"/>
                <a:tab pos="41148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3200400" algn="l"/>
                <a:tab pos="3657600" algn="l"/>
                <a:tab pos="41148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400" dirty="0">
                <a:latin typeface="Arial" pitchFamily="34" charset="0"/>
              </a:rPr>
              <a:t>	(error-detection (lambda(</a:t>
            </a:r>
            <a:r>
              <a:rPr lang="en-US" sz="2400" dirty="0" err="1">
                <a:latin typeface="Arial" pitchFamily="34" charset="0"/>
              </a:rPr>
              <a:t>wv</a:t>
            </a:r>
            <a:r>
              <a:rPr lang="en-US" sz="2400" dirty="0">
                <a:latin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</a:rPr>
              <a:t>bv</a:t>
            </a:r>
            <a:r>
              <a:rPr lang="en-US" sz="2400" dirty="0">
                <a:latin typeface="Arial" pitchFamily="34" charset="0"/>
              </a:rPr>
              <a:t>)	</a:t>
            </a:r>
            <a:r>
              <a:rPr lang="en-US" sz="2400" dirty="0" smtClean="0">
                <a:latin typeface="Arial" pitchFamily="34" charset="0"/>
              </a:rPr>
              <a:t>; 4th part of let</a:t>
            </a:r>
            <a:endParaRPr lang="en-US" sz="2400" dirty="0">
              <a:latin typeface="Arial" pitchFamily="34" charset="0"/>
            </a:endParaRPr>
          </a:p>
          <a:p>
            <a:r>
              <a:rPr lang="en-US" sz="2400" dirty="0">
                <a:latin typeface="Arial" pitchFamily="34" charset="0"/>
              </a:rPr>
              <a:t>			(if 	(&lt;  (abs (- </a:t>
            </a:r>
            <a:r>
              <a:rPr lang="en-US" sz="2400" dirty="0" err="1">
                <a:latin typeface="Arial" pitchFamily="34" charset="0"/>
              </a:rPr>
              <a:t>bv</a:t>
            </a:r>
            <a:r>
              <a:rPr lang="en-US" sz="2400" dirty="0">
                <a:latin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</a:rPr>
              <a:t>wv</a:t>
            </a:r>
            <a:r>
              <a:rPr lang="en-US" sz="2400" dirty="0">
                <a:latin typeface="Arial" pitchFamily="34" charset="0"/>
              </a:rPr>
              <a:t>)) 0.01)</a:t>
            </a:r>
          </a:p>
          <a:p>
            <a:r>
              <a:rPr lang="en-US" sz="2400" dirty="0">
                <a:latin typeface="Arial" pitchFamily="34" charset="0"/>
              </a:rPr>
              <a:t>				(write " no action")</a:t>
            </a:r>
          </a:p>
          <a:p>
            <a:r>
              <a:rPr lang="en-US" sz="2400" dirty="0">
                <a:latin typeface="Arial" pitchFamily="34" charset="0"/>
              </a:rPr>
              <a:t>				(if	(&gt;  </a:t>
            </a:r>
            <a:r>
              <a:rPr lang="en-US" sz="2400" dirty="0" err="1">
                <a:latin typeface="Arial" pitchFamily="34" charset="0"/>
              </a:rPr>
              <a:t>bv</a:t>
            </a:r>
            <a:r>
              <a:rPr lang="en-US" sz="2400" dirty="0">
                <a:latin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</a:rPr>
              <a:t>wv</a:t>
            </a:r>
            <a:r>
              <a:rPr lang="en-US" sz="2400" dirty="0">
                <a:latin typeface="Arial" pitchFamily="34" charset="0"/>
              </a:rPr>
              <a:t>)</a:t>
            </a:r>
          </a:p>
          <a:p>
            <a:r>
              <a:rPr lang="en-US" sz="2400" dirty="0">
                <a:latin typeface="Arial" pitchFamily="34" charset="0"/>
              </a:rPr>
              <a:t>					(write " reduce brake force!")</a:t>
            </a:r>
          </a:p>
          <a:p>
            <a:r>
              <a:rPr lang="en-US" sz="2400" dirty="0">
                <a:latin typeface="Arial" pitchFamily="34" charset="0"/>
              </a:rPr>
              <a:t>					(write "reduce acceleration force!")))   ))</a:t>
            </a:r>
          </a:p>
          <a:p>
            <a:r>
              <a:rPr lang="en-US" sz="2400" dirty="0">
                <a:latin typeface="Arial" pitchFamily="34" charset="0"/>
              </a:rPr>
              <a:t>        )</a:t>
            </a:r>
          </a:p>
          <a:p>
            <a:r>
              <a:rPr lang="en-US" sz="2400" dirty="0">
                <a:solidFill>
                  <a:schemeClr val="accent2"/>
                </a:solidFill>
                <a:latin typeface="Arial" pitchFamily="34" charset="0"/>
              </a:rPr>
              <a:t>	 ; body of start-engine</a:t>
            </a:r>
          </a:p>
          <a:p>
            <a:r>
              <a:rPr lang="en-US" sz="2400" dirty="0">
                <a:solidFill>
                  <a:schemeClr val="accent2"/>
                </a:solidFill>
                <a:latin typeface="Arial" pitchFamily="34" charset="0"/>
              </a:rPr>
              <a:t>	(error-detection (wheel-velocity (wheel-sensor))</a:t>
            </a:r>
          </a:p>
          <a:p>
            <a:r>
              <a:rPr lang="en-US" sz="2400" dirty="0">
                <a:solidFill>
                  <a:schemeClr val="accent2"/>
                </a:solidFill>
                <a:latin typeface="Arial" pitchFamily="34" charset="0"/>
              </a:rPr>
              <a:t>		(body-velocity) ))))</a:t>
            </a:r>
          </a:p>
          <a:p>
            <a:endParaRPr lang="en-US" sz="2400" dirty="0">
              <a:solidFill>
                <a:schemeClr val="accent2"/>
              </a:solidFill>
              <a:latin typeface="Arial" pitchFamily="34" charset="0"/>
            </a:endParaRPr>
          </a:p>
          <a:p>
            <a:r>
              <a:rPr lang="en-US" sz="2400" dirty="0">
                <a:latin typeface="Arial" pitchFamily="34" charset="0"/>
              </a:rPr>
              <a:t>(define main (lambda ()</a:t>
            </a:r>
          </a:p>
          <a:p>
            <a:r>
              <a:rPr lang="en-US" sz="2400" dirty="0">
                <a:latin typeface="Arial" pitchFamily="34" charset="0"/>
              </a:rPr>
              <a:t>	(start-engine)))</a:t>
            </a:r>
          </a:p>
          <a:p>
            <a:r>
              <a:rPr lang="en-US" sz="2400" dirty="0">
                <a:latin typeface="Arial" pitchFamily="34" charset="0"/>
              </a:rPr>
              <a:t>(main)</a:t>
            </a:r>
          </a:p>
          <a:p>
            <a:endParaRPr lang="en-US" sz="2400" dirty="0">
              <a:latin typeface="Arial" pitchFamily="34" charset="0"/>
            </a:endParaRPr>
          </a:p>
        </p:txBody>
      </p:sp>
      <p:sp>
        <p:nvSpPr>
          <p:cNvPr id="47108" name="Text Box 7"/>
          <p:cNvSpPr txBox="1">
            <a:spLocks noChangeArrowheads="1"/>
          </p:cNvSpPr>
          <p:nvPr/>
        </p:nvSpPr>
        <p:spPr bwMode="auto">
          <a:xfrm>
            <a:off x="511175" y="879475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400">
                <a:latin typeface="Times New Roman" pitchFamily="18" charset="0"/>
                <a:sym typeface="ZapfDingbats" pitchFamily="82" charset="2"/>
              </a:rPr>
              <a:t>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28589" y="3165475"/>
            <a:ext cx="838200" cy="914400"/>
            <a:chOff x="662782" y="4548851"/>
            <a:chExt cx="838200" cy="914400"/>
          </a:xfrm>
        </p:grpSpPr>
        <p:sp>
          <p:nvSpPr>
            <p:cNvPr id="6" name="Freeform 5"/>
            <p:cNvSpPr/>
            <p:nvPr/>
          </p:nvSpPr>
          <p:spPr bwMode="auto">
            <a:xfrm>
              <a:off x="662782" y="4548851"/>
              <a:ext cx="838200" cy="914400"/>
            </a:xfrm>
            <a:custGeom>
              <a:avLst/>
              <a:gdLst>
                <a:gd name="connsiteX0" fmla="*/ 0 w 335665"/>
                <a:gd name="connsiteY0" fmla="*/ 0 h 625033"/>
                <a:gd name="connsiteX1" fmla="*/ 0 w 335665"/>
                <a:gd name="connsiteY1" fmla="*/ 625033 h 625033"/>
                <a:gd name="connsiteX2" fmla="*/ 335665 w 335665"/>
                <a:gd name="connsiteY2" fmla="*/ 625033 h 625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665" h="625033">
                  <a:moveTo>
                    <a:pt x="0" y="0"/>
                  </a:moveTo>
                  <a:lnTo>
                    <a:pt x="0" y="625033"/>
                  </a:lnTo>
                  <a:lnTo>
                    <a:pt x="335665" y="625033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7318" y="5006051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body</a:t>
              </a:r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6361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23"/>
          <p:cNvSpPr>
            <a:spLocks noChangeArrowheads="1"/>
          </p:cNvSpPr>
          <p:nvPr/>
        </p:nvSpPr>
        <p:spPr bwMode="auto">
          <a:xfrm>
            <a:off x="635000" y="76200"/>
            <a:ext cx="736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Unnamed Procedures</a:t>
            </a:r>
          </a:p>
        </p:txBody>
      </p:sp>
      <p:sp>
        <p:nvSpPr>
          <p:cNvPr id="48131" name="Text Box 425"/>
          <p:cNvSpPr txBox="1">
            <a:spLocks noChangeArrowheads="1"/>
          </p:cNvSpPr>
          <p:nvPr/>
        </p:nvSpPr>
        <p:spPr bwMode="auto">
          <a:xfrm>
            <a:off x="967581" y="9144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400" dirty="0">
                <a:latin typeface="Arial" pitchFamily="34" charset="0"/>
              </a:rPr>
              <a:t>f(x) = x</a:t>
            </a:r>
            <a:r>
              <a:rPr lang="en-US" sz="2400" baseline="30000" dirty="0">
                <a:latin typeface="Arial" pitchFamily="34" charset="0"/>
              </a:rPr>
              <a:t>2</a:t>
            </a:r>
          </a:p>
        </p:txBody>
      </p:sp>
      <p:sp>
        <p:nvSpPr>
          <p:cNvPr id="48132" name="Text Box 426"/>
          <p:cNvSpPr txBox="1">
            <a:spLocks noChangeArrowheads="1"/>
          </p:cNvSpPr>
          <p:nvPr/>
        </p:nvSpPr>
        <p:spPr bwMode="auto">
          <a:xfrm>
            <a:off x="2438400" y="9144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400">
                <a:latin typeface="Arial" pitchFamily="34" charset="0"/>
              </a:rPr>
              <a:t>f(5) = 25</a:t>
            </a:r>
            <a:endParaRPr lang="en-US" sz="2400" baseline="30000">
              <a:latin typeface="Arial" pitchFamily="34" charset="0"/>
            </a:endParaRPr>
          </a:p>
        </p:txBody>
      </p:sp>
      <p:sp>
        <p:nvSpPr>
          <p:cNvPr id="48133" name="Text Box 427"/>
          <p:cNvSpPr txBox="1">
            <a:spLocks noChangeArrowheads="1"/>
          </p:cNvSpPr>
          <p:nvPr/>
        </p:nvSpPr>
        <p:spPr bwMode="auto">
          <a:xfrm>
            <a:off x="4472781" y="9144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400">
                <a:latin typeface="Arial" pitchFamily="34" charset="0"/>
              </a:rPr>
              <a:t>f(x) = x</a:t>
            </a:r>
            <a:r>
              <a:rPr lang="en-US" sz="2400" baseline="30000">
                <a:latin typeface="Arial" pitchFamily="34" charset="0"/>
              </a:rPr>
              <a:t>3</a:t>
            </a:r>
          </a:p>
        </p:txBody>
      </p:sp>
      <p:sp>
        <p:nvSpPr>
          <p:cNvPr id="48134" name="Text Box 428"/>
          <p:cNvSpPr txBox="1">
            <a:spLocks noChangeArrowheads="1"/>
          </p:cNvSpPr>
          <p:nvPr/>
        </p:nvSpPr>
        <p:spPr bwMode="auto">
          <a:xfrm>
            <a:off x="6019800" y="9144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400">
                <a:latin typeface="Arial" pitchFamily="34" charset="0"/>
              </a:rPr>
              <a:t>(f(x), 5) = 125</a:t>
            </a:r>
            <a:endParaRPr lang="en-US" sz="2400" baseline="30000">
              <a:latin typeface="Arial" pitchFamily="34" charset="0"/>
            </a:endParaRPr>
          </a:p>
        </p:txBody>
      </p:sp>
      <p:sp>
        <p:nvSpPr>
          <p:cNvPr id="48135" name="Line 430"/>
          <p:cNvSpPr>
            <a:spLocks noChangeShapeType="1"/>
          </p:cNvSpPr>
          <p:nvPr/>
        </p:nvSpPr>
        <p:spPr bwMode="auto">
          <a:xfrm>
            <a:off x="4191000" y="838200"/>
            <a:ext cx="0" cy="762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433"/>
          <p:cNvGrpSpPr>
            <a:grpSpLocks/>
          </p:cNvGrpSpPr>
          <p:nvPr/>
        </p:nvGrpSpPr>
        <p:grpSpPr bwMode="auto">
          <a:xfrm>
            <a:off x="609600" y="1717675"/>
            <a:ext cx="7543800" cy="2382838"/>
            <a:chOff x="384" y="982"/>
            <a:chExt cx="4752" cy="1501"/>
          </a:xfrm>
        </p:grpSpPr>
        <p:sp>
          <p:nvSpPr>
            <p:cNvPr id="48140" name="Line 429"/>
            <p:cNvSpPr>
              <a:spLocks noChangeShapeType="1"/>
            </p:cNvSpPr>
            <p:nvPr/>
          </p:nvSpPr>
          <p:spPr bwMode="auto">
            <a:xfrm>
              <a:off x="384" y="982"/>
              <a:ext cx="4704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1" name="Text Box 431"/>
            <p:cNvSpPr txBox="1">
              <a:spLocks noChangeArrowheads="1"/>
            </p:cNvSpPr>
            <p:nvPr/>
          </p:nvSpPr>
          <p:spPr bwMode="auto">
            <a:xfrm>
              <a:off x="480" y="1262"/>
              <a:ext cx="4656" cy="1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tabLst>
                  <a:tab pos="452438" algn="l"/>
                  <a:tab pos="917575" algn="l"/>
                  <a:tab pos="1370013" algn="l"/>
                  <a:tab pos="1833563" algn="l"/>
                  <a:tab pos="2166938" algn="l"/>
                  <a:tab pos="4572000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tabLst>
                  <a:tab pos="452438" algn="l"/>
                  <a:tab pos="917575" algn="l"/>
                  <a:tab pos="1370013" algn="l"/>
                  <a:tab pos="1833563" algn="l"/>
                  <a:tab pos="2166938" algn="l"/>
                  <a:tab pos="4572000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tabLst>
                  <a:tab pos="452438" algn="l"/>
                  <a:tab pos="917575" algn="l"/>
                  <a:tab pos="1370013" algn="l"/>
                  <a:tab pos="1833563" algn="l"/>
                  <a:tab pos="2166938" algn="l"/>
                  <a:tab pos="4572000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tabLst>
                  <a:tab pos="452438" algn="l"/>
                  <a:tab pos="917575" algn="l"/>
                  <a:tab pos="1370013" algn="l"/>
                  <a:tab pos="1833563" algn="l"/>
                  <a:tab pos="2166938" algn="l"/>
                  <a:tab pos="4572000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tabLst>
                  <a:tab pos="452438" algn="l"/>
                  <a:tab pos="917575" algn="l"/>
                  <a:tab pos="1370013" algn="l"/>
                  <a:tab pos="1833563" algn="l"/>
                  <a:tab pos="2166938" algn="l"/>
                  <a:tab pos="4572000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17575" algn="l"/>
                  <a:tab pos="1370013" algn="l"/>
                  <a:tab pos="1833563" algn="l"/>
                  <a:tab pos="2166938" algn="l"/>
                  <a:tab pos="4572000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17575" algn="l"/>
                  <a:tab pos="1370013" algn="l"/>
                  <a:tab pos="1833563" algn="l"/>
                  <a:tab pos="2166938" algn="l"/>
                  <a:tab pos="4572000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17575" algn="l"/>
                  <a:tab pos="1370013" algn="l"/>
                  <a:tab pos="1833563" algn="l"/>
                  <a:tab pos="2166938" algn="l"/>
                  <a:tab pos="4572000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17575" algn="l"/>
                  <a:tab pos="1370013" algn="l"/>
                  <a:tab pos="1833563" algn="l"/>
                  <a:tab pos="2166938" algn="l"/>
                  <a:tab pos="4572000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en-US" sz="2400" dirty="0">
                  <a:latin typeface="Geneva" charset="0"/>
                  <a:cs typeface="Times New Roman" pitchFamily="18" charset="0"/>
                </a:rPr>
                <a:t>(</a:t>
              </a:r>
              <a:r>
                <a:rPr lang="en-US" sz="2400" dirty="0">
                  <a:solidFill>
                    <a:srgbClr val="0000FF"/>
                  </a:solidFill>
                  <a:latin typeface="Geneva" charset="0"/>
                  <a:cs typeface="Times New Roman" pitchFamily="18" charset="0"/>
                </a:rPr>
                <a:t>(lambda (x y) (+ ( * x x) (* y y)))</a:t>
              </a:r>
              <a:r>
                <a:rPr lang="en-US" sz="2400" dirty="0">
                  <a:latin typeface="Geneva" charset="0"/>
                  <a:cs typeface="Times New Roman" pitchFamily="18" charset="0"/>
                </a:rPr>
                <a:t> 3 4 )</a:t>
              </a:r>
            </a:p>
            <a:p>
              <a:r>
                <a:rPr lang="en-US" sz="2400" dirty="0">
                  <a:latin typeface="Geneva" charset="0"/>
                  <a:cs typeface="Times New Roman" pitchFamily="18" charset="0"/>
                  <a:sym typeface="Wingdings" pitchFamily="2" charset="2"/>
                </a:rPr>
                <a:t></a:t>
              </a:r>
              <a:r>
                <a:rPr lang="en-US" sz="2400" dirty="0">
                  <a:latin typeface="Geneva" charset="0"/>
                  <a:cs typeface="Times New Roman" pitchFamily="18" charset="0"/>
                </a:rPr>
                <a:t> 25</a:t>
              </a:r>
            </a:p>
            <a:p>
              <a:endParaRPr lang="en-US" sz="2400" dirty="0">
                <a:latin typeface="Geneva" charset="0"/>
                <a:cs typeface="Times New Roman" pitchFamily="18" charset="0"/>
              </a:endParaRPr>
            </a:p>
            <a:p>
              <a:r>
                <a:rPr lang="en-US" sz="2400" dirty="0">
                  <a:latin typeface="Geneva" charset="0"/>
                  <a:cs typeface="Times New Roman" pitchFamily="18" charset="0"/>
                </a:rPr>
                <a:t>(</a:t>
              </a:r>
              <a:r>
                <a:rPr lang="en-US" sz="2400" dirty="0">
                  <a:solidFill>
                    <a:srgbClr val="0000FF"/>
                  </a:solidFill>
                  <a:latin typeface="Geneva" charset="0"/>
                  <a:cs typeface="Times New Roman" pitchFamily="18" charset="0"/>
                </a:rPr>
                <a:t>(lambda (x y) (+ ( * x x) (* y y)))</a:t>
              </a:r>
              <a:r>
                <a:rPr lang="en-US" sz="2400" dirty="0">
                  <a:latin typeface="Geneva" charset="0"/>
                  <a:cs typeface="Times New Roman" pitchFamily="18" charset="0"/>
                </a:rPr>
                <a:t> 5 10 )</a:t>
              </a:r>
            </a:p>
            <a:p>
              <a:r>
                <a:rPr lang="en-US" sz="2400" dirty="0">
                  <a:latin typeface="Geneva" charset="0"/>
                  <a:cs typeface="Times New Roman" pitchFamily="18" charset="0"/>
                  <a:sym typeface="Wingdings" pitchFamily="2" charset="2"/>
                </a:rPr>
                <a:t></a:t>
              </a:r>
              <a:r>
                <a:rPr lang="en-US" sz="2400" dirty="0">
                  <a:latin typeface="Geneva" charset="0"/>
                  <a:cs typeface="Times New Roman" pitchFamily="18" charset="0"/>
                </a:rPr>
                <a:t> 125</a:t>
              </a:r>
            </a:p>
          </p:txBody>
        </p:sp>
      </p:grpSp>
      <p:grpSp>
        <p:nvGrpSpPr>
          <p:cNvPr id="3" name="Group 434"/>
          <p:cNvGrpSpPr>
            <a:grpSpLocks/>
          </p:cNvGrpSpPr>
          <p:nvPr/>
        </p:nvGrpSpPr>
        <p:grpSpPr bwMode="auto">
          <a:xfrm>
            <a:off x="609600" y="4135437"/>
            <a:ext cx="7543800" cy="2070099"/>
            <a:chOff x="384" y="2605"/>
            <a:chExt cx="4752" cy="1304"/>
          </a:xfrm>
        </p:grpSpPr>
        <p:sp>
          <p:nvSpPr>
            <p:cNvPr id="48138" name="Line 424"/>
            <p:cNvSpPr>
              <a:spLocks noChangeShapeType="1"/>
            </p:cNvSpPr>
            <p:nvPr/>
          </p:nvSpPr>
          <p:spPr bwMode="auto">
            <a:xfrm>
              <a:off x="384" y="2605"/>
              <a:ext cx="4704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39" name="Text Box 432"/>
            <p:cNvSpPr txBox="1">
              <a:spLocks noChangeArrowheads="1"/>
            </p:cNvSpPr>
            <p:nvPr/>
          </p:nvSpPr>
          <p:spPr bwMode="auto">
            <a:xfrm>
              <a:off x="480" y="2688"/>
              <a:ext cx="4656" cy="1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tabLst>
                  <a:tab pos="452438" algn="l"/>
                  <a:tab pos="917575" algn="l"/>
                  <a:tab pos="1370013" algn="l"/>
                  <a:tab pos="1833563" algn="l"/>
                  <a:tab pos="2166938" algn="l"/>
                  <a:tab pos="4572000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tabLst>
                  <a:tab pos="452438" algn="l"/>
                  <a:tab pos="917575" algn="l"/>
                  <a:tab pos="1370013" algn="l"/>
                  <a:tab pos="1833563" algn="l"/>
                  <a:tab pos="2166938" algn="l"/>
                  <a:tab pos="4572000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tabLst>
                  <a:tab pos="452438" algn="l"/>
                  <a:tab pos="917575" algn="l"/>
                  <a:tab pos="1370013" algn="l"/>
                  <a:tab pos="1833563" algn="l"/>
                  <a:tab pos="2166938" algn="l"/>
                  <a:tab pos="4572000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tabLst>
                  <a:tab pos="452438" algn="l"/>
                  <a:tab pos="917575" algn="l"/>
                  <a:tab pos="1370013" algn="l"/>
                  <a:tab pos="1833563" algn="l"/>
                  <a:tab pos="2166938" algn="l"/>
                  <a:tab pos="4572000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tabLst>
                  <a:tab pos="452438" algn="l"/>
                  <a:tab pos="917575" algn="l"/>
                  <a:tab pos="1370013" algn="l"/>
                  <a:tab pos="1833563" algn="l"/>
                  <a:tab pos="2166938" algn="l"/>
                  <a:tab pos="4572000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17575" algn="l"/>
                  <a:tab pos="1370013" algn="l"/>
                  <a:tab pos="1833563" algn="l"/>
                  <a:tab pos="2166938" algn="l"/>
                  <a:tab pos="4572000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17575" algn="l"/>
                  <a:tab pos="1370013" algn="l"/>
                  <a:tab pos="1833563" algn="l"/>
                  <a:tab pos="2166938" algn="l"/>
                  <a:tab pos="4572000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17575" algn="l"/>
                  <a:tab pos="1370013" algn="l"/>
                  <a:tab pos="1833563" algn="l"/>
                  <a:tab pos="2166938" algn="l"/>
                  <a:tab pos="4572000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17575" algn="l"/>
                  <a:tab pos="1370013" algn="l"/>
                  <a:tab pos="1833563" algn="l"/>
                  <a:tab pos="2166938" algn="l"/>
                  <a:tab pos="4572000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en-US" sz="2400" dirty="0">
                  <a:latin typeface="Geneva" charset="0"/>
                  <a:cs typeface="Times New Roman" pitchFamily="18" charset="0"/>
                </a:rPr>
                <a:t> (</a:t>
              </a:r>
              <a:r>
                <a:rPr lang="en-US" sz="2400" dirty="0">
                  <a:solidFill>
                    <a:srgbClr val="0000FF"/>
                  </a:solidFill>
                  <a:latin typeface="Geneva" charset="0"/>
                  <a:cs typeface="Times New Roman" pitchFamily="18" charset="0"/>
                </a:rPr>
                <a:t>(lambda (x y) (+ ( * x x) (* y y)))</a:t>
              </a:r>
            </a:p>
            <a:p>
              <a:r>
                <a:rPr lang="en-US" sz="2400" dirty="0">
                  <a:latin typeface="Geneva" charset="0"/>
                  <a:cs typeface="Times New Roman" pitchFamily="18" charset="0"/>
                </a:rPr>
                <a:t>	3					; argument for x</a:t>
              </a:r>
            </a:p>
            <a:p>
              <a:r>
                <a:rPr lang="en-US" sz="2400" dirty="0">
                  <a:latin typeface="Geneva" charset="0"/>
                  <a:cs typeface="Times New Roman" pitchFamily="18" charset="0"/>
                </a:rPr>
                <a:t>	(</a:t>
              </a:r>
              <a:r>
                <a:rPr lang="en-US" sz="2400" dirty="0">
                  <a:solidFill>
                    <a:srgbClr val="CC3300"/>
                  </a:solidFill>
                  <a:latin typeface="Geneva" charset="0"/>
                  <a:cs typeface="Times New Roman" pitchFamily="18" charset="0"/>
                </a:rPr>
                <a:t>(lambda (z) (+ z 3))</a:t>
              </a:r>
              <a:r>
                <a:rPr lang="en-US" sz="2400" dirty="0">
                  <a:latin typeface="Geneva" charset="0"/>
                  <a:cs typeface="Times New Roman" pitchFamily="18" charset="0"/>
                </a:rPr>
                <a:t> 4)	; argument for y</a:t>
              </a:r>
            </a:p>
            <a:p>
              <a:r>
                <a:rPr lang="en-US" sz="2400" dirty="0">
                  <a:latin typeface="Geneva" charset="0"/>
                  <a:cs typeface="Times New Roman" pitchFamily="18" charset="0"/>
                </a:rPr>
                <a:t>  )						</a:t>
              </a:r>
            </a:p>
            <a:p>
              <a:r>
                <a:rPr lang="en-US" sz="2400" dirty="0">
                  <a:latin typeface="Geneva" charset="0"/>
                  <a:cs typeface="Times New Roman" pitchFamily="18" charset="0"/>
                  <a:sym typeface="Wingdings" pitchFamily="2" charset="2"/>
                </a:rPr>
                <a:t></a:t>
              </a:r>
              <a:r>
                <a:rPr lang="en-US" sz="2400" dirty="0">
                  <a:latin typeface="Geneva" charset="0"/>
                  <a:cs typeface="Times New Roman" pitchFamily="18" charset="0"/>
                </a:rPr>
                <a:t> 58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05581" y="498475"/>
            <a:ext cx="1588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Math notations: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7090" y="1760121"/>
            <a:ext cx="2861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Calling unnamed procedures: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ChangeArrowheads="1"/>
          </p:cNvSpPr>
          <p:nvPr/>
        </p:nvSpPr>
        <p:spPr bwMode="auto">
          <a:xfrm>
            <a:off x="206375" y="117475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28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Converting between let-form &amp; Unnamed Procedure</a:t>
            </a:r>
          </a:p>
        </p:txBody>
      </p:sp>
      <p:sp>
        <p:nvSpPr>
          <p:cNvPr id="49155" name="Text Box 12"/>
          <p:cNvSpPr txBox="1">
            <a:spLocks noChangeArrowheads="1"/>
          </p:cNvSpPr>
          <p:nvPr/>
        </p:nvSpPr>
        <p:spPr bwMode="auto">
          <a:xfrm>
            <a:off x="587375" y="844550"/>
            <a:ext cx="7620000" cy="5706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400" dirty="0">
                <a:latin typeface="Times New Roman" pitchFamily="18" charset="0"/>
              </a:rPr>
              <a:t>Let-forms and unnamed procedures are equivalent: they can be converted from one to the other. </a:t>
            </a:r>
          </a:p>
          <a:p>
            <a:pPr>
              <a:lnSpc>
                <a:spcPct val="130000"/>
              </a:lnSpc>
            </a:pPr>
            <a:r>
              <a:rPr lang="en-US" sz="2400" dirty="0"/>
              <a:t>(let</a:t>
            </a:r>
          </a:p>
          <a:p>
            <a:r>
              <a:rPr lang="en-US" sz="2400" dirty="0"/>
              <a:t>	(	(name1  value1)</a:t>
            </a:r>
          </a:p>
          <a:p>
            <a:r>
              <a:rPr lang="en-US" sz="2400" dirty="0"/>
              <a:t>	  	(name2  value2)</a:t>
            </a:r>
          </a:p>
          <a:p>
            <a:r>
              <a:rPr lang="en-US" sz="2400" dirty="0"/>
              <a:t>	  	. . .</a:t>
            </a:r>
          </a:p>
          <a:p>
            <a:r>
              <a:rPr lang="en-US" sz="2400" dirty="0"/>
              <a:t>	 	(</a:t>
            </a:r>
            <a:r>
              <a:rPr lang="en-US" sz="2400" dirty="0" err="1"/>
              <a:t>name</a:t>
            </a:r>
            <a:r>
              <a:rPr lang="en-US" sz="2400" i="1" dirty="0" err="1"/>
              <a:t>n</a:t>
            </a:r>
            <a:r>
              <a:rPr lang="en-US" sz="2400" dirty="0"/>
              <a:t>  </a:t>
            </a:r>
            <a:r>
              <a:rPr lang="en-US" sz="2400" dirty="0" err="1"/>
              <a:t>value</a:t>
            </a:r>
            <a:r>
              <a:rPr lang="en-US" sz="2400" i="1" dirty="0" err="1"/>
              <a:t>n</a:t>
            </a:r>
            <a:r>
              <a:rPr lang="en-US" sz="2400" dirty="0"/>
              <a:t>)</a:t>
            </a:r>
          </a:p>
          <a:p>
            <a:r>
              <a:rPr lang="en-US" sz="2400" dirty="0"/>
              <a:t>	)</a:t>
            </a:r>
          </a:p>
          <a:p>
            <a:r>
              <a:rPr lang="en-US" sz="2400" dirty="0"/>
              <a:t>	body</a:t>
            </a:r>
          </a:p>
          <a:p>
            <a:r>
              <a:rPr lang="en-US" sz="2400" dirty="0"/>
              <a:t>)</a:t>
            </a:r>
          </a:p>
          <a:p>
            <a:r>
              <a:rPr lang="en-US" sz="2400" dirty="0">
                <a:latin typeface="Times New Roman" pitchFamily="18" charset="0"/>
              </a:rPr>
              <a:t>It can be translated into </a:t>
            </a:r>
            <a:r>
              <a:rPr lang="en-US" sz="2400" dirty="0" smtClean="0">
                <a:latin typeface="Times New Roman" pitchFamily="18" charset="0"/>
              </a:rPr>
              <a:t>an unnamed </a:t>
            </a:r>
            <a:r>
              <a:rPr lang="en-US" sz="2400" dirty="0">
                <a:latin typeface="Times New Roman" pitchFamily="18" charset="0"/>
              </a:rPr>
              <a:t>procedure:</a:t>
            </a:r>
          </a:p>
          <a:p>
            <a:pPr>
              <a:lnSpc>
                <a:spcPct val="190000"/>
              </a:lnSpc>
            </a:pPr>
            <a:r>
              <a:rPr lang="en-US" sz="2400" dirty="0"/>
              <a:t>((lambda (name1 name2 . . . </a:t>
            </a:r>
            <a:r>
              <a:rPr lang="en-US" sz="2400" dirty="0" err="1"/>
              <a:t>name</a:t>
            </a:r>
            <a:r>
              <a:rPr lang="en-US" sz="2400" i="1" dirty="0" err="1"/>
              <a:t>n</a:t>
            </a:r>
            <a:r>
              <a:rPr lang="en-US" sz="2400" dirty="0"/>
              <a:t>) </a:t>
            </a:r>
          </a:p>
          <a:p>
            <a:r>
              <a:rPr lang="en-US" sz="2400" dirty="0"/>
              <a:t>	body)</a:t>
            </a:r>
          </a:p>
          <a:p>
            <a:r>
              <a:rPr lang="en-US" sz="2400" dirty="0"/>
              <a:t>	value1 value2 ... </a:t>
            </a:r>
            <a:r>
              <a:rPr lang="en-US" sz="2400" dirty="0" err="1"/>
              <a:t>value</a:t>
            </a:r>
            <a:r>
              <a:rPr lang="en-US" sz="2400" i="1" dirty="0" err="1"/>
              <a:t>n</a:t>
            </a:r>
            <a:r>
              <a:rPr lang="en-US" sz="2400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ChangeArrowheads="1"/>
          </p:cNvSpPr>
          <p:nvPr/>
        </p:nvSpPr>
        <p:spPr bwMode="auto">
          <a:xfrm>
            <a:off x="685800" y="803275"/>
            <a:ext cx="33528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tabLst>
                <a:tab pos="360363" algn="l"/>
                <a:tab pos="720725" algn="l"/>
                <a:tab pos="1079500" algn="l"/>
                <a:tab pos="1439863" algn="l"/>
                <a:tab pos="1774825" algn="l"/>
                <a:tab pos="2166938" algn="l"/>
                <a:tab pos="3511550" algn="l"/>
                <a:tab pos="3960813" algn="l"/>
                <a:tab pos="4321175" algn="l"/>
                <a:tab pos="4679950" algn="l"/>
                <a:tab pos="5024438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(let ((x 9))	</a:t>
            </a:r>
          </a:p>
          <a:p>
            <a:pPr algn="just">
              <a:tabLst>
                <a:tab pos="360363" algn="l"/>
                <a:tab pos="720725" algn="l"/>
                <a:tab pos="1079500" algn="l"/>
                <a:tab pos="1439863" algn="l"/>
                <a:tab pos="1774825" algn="l"/>
                <a:tab pos="2166938" algn="l"/>
                <a:tab pos="3511550" algn="l"/>
                <a:tab pos="3960813" algn="l"/>
                <a:tab pos="4321175" algn="l"/>
                <a:tab pos="4679950" algn="l"/>
                <a:tab pos="5024438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let ((x 3)	</a:t>
            </a:r>
          </a:p>
          <a:p>
            <a:pPr algn="just">
              <a:tabLst>
                <a:tab pos="360363" algn="l"/>
                <a:tab pos="720725" algn="l"/>
                <a:tab pos="1079500" algn="l"/>
                <a:tab pos="1439863" algn="l"/>
                <a:tab pos="1774825" algn="l"/>
                <a:tab pos="2166938" algn="l"/>
                <a:tab pos="3511550" algn="l"/>
                <a:tab pos="3960813" algn="l"/>
                <a:tab pos="4321175" algn="l"/>
                <a:tab pos="4679950" algn="l"/>
                <a:tab pos="5024438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        (y (* 5 x)))</a:t>
            </a:r>
          </a:p>
          <a:p>
            <a:pPr algn="just">
              <a:tabLst>
                <a:tab pos="360363" algn="l"/>
                <a:tab pos="720725" algn="l"/>
                <a:tab pos="1079500" algn="l"/>
                <a:tab pos="1439863" algn="l"/>
                <a:tab pos="1774825" algn="l"/>
                <a:tab pos="2166938" algn="l"/>
                <a:tab pos="3511550" algn="l"/>
                <a:tab pos="3960813" algn="l"/>
                <a:tab pos="4321175" algn="l"/>
                <a:tab pos="4679950" algn="l"/>
                <a:tab pos="5024438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(+ x y))	</a:t>
            </a:r>
          </a:p>
          <a:p>
            <a:pPr algn="just">
              <a:tabLst>
                <a:tab pos="360363" algn="l"/>
                <a:tab pos="720725" algn="l"/>
                <a:tab pos="1079500" algn="l"/>
                <a:tab pos="1439863" algn="l"/>
                <a:tab pos="1774825" algn="l"/>
                <a:tab pos="2166938" algn="l"/>
                <a:tab pos="3511550" algn="l"/>
                <a:tab pos="3960813" algn="l"/>
                <a:tab pos="4321175" algn="l"/>
                <a:tab pos="4679950" algn="l"/>
                <a:tab pos="5024438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	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179" name="Text Box 7"/>
          <p:cNvSpPr txBox="1">
            <a:spLocks noChangeArrowheads="1"/>
          </p:cNvSpPr>
          <p:nvPr/>
        </p:nvSpPr>
        <p:spPr bwMode="auto">
          <a:xfrm>
            <a:off x="4724400" y="766763"/>
            <a:ext cx="34290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46075" algn="l"/>
                <a:tab pos="738188" algn="l"/>
                <a:tab pos="1143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346075" algn="l"/>
                <a:tab pos="738188" algn="l"/>
                <a:tab pos="1143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346075" algn="l"/>
                <a:tab pos="738188" algn="l"/>
                <a:tab pos="1143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346075" algn="l"/>
                <a:tab pos="738188" algn="l"/>
                <a:tab pos="1143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346075" algn="l"/>
                <a:tab pos="738188" algn="l"/>
                <a:tab pos="1143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6075" algn="l"/>
                <a:tab pos="738188" algn="l"/>
                <a:tab pos="1143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6075" algn="l"/>
                <a:tab pos="738188" algn="l"/>
                <a:tab pos="1143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6075" algn="l"/>
                <a:tab pos="738188" algn="l"/>
                <a:tab pos="1143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6075" algn="l"/>
                <a:tab pos="738188" algn="l"/>
                <a:tab pos="1143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((lambda (x)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(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lambda (x y)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(+ x y) 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3 (* 5 x)))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9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				;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48</a:t>
            </a:r>
          </a:p>
        </p:txBody>
      </p:sp>
      <p:sp>
        <p:nvSpPr>
          <p:cNvPr id="50180" name="Rectangle 8"/>
          <p:cNvSpPr>
            <a:spLocks noChangeArrowheads="1"/>
          </p:cNvSpPr>
          <p:nvPr/>
        </p:nvSpPr>
        <p:spPr bwMode="auto">
          <a:xfrm>
            <a:off x="381000" y="41275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Examples Converting let-form &amp; Procedure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609600" y="3165475"/>
            <a:ext cx="7543800" cy="2922588"/>
            <a:chOff x="384" y="1994"/>
            <a:chExt cx="4752" cy="1841"/>
          </a:xfrm>
        </p:grpSpPr>
        <p:sp>
          <p:nvSpPr>
            <p:cNvPr id="50185" name="Line 6"/>
            <p:cNvSpPr>
              <a:spLocks noChangeShapeType="1"/>
            </p:cNvSpPr>
            <p:nvPr/>
          </p:nvSpPr>
          <p:spPr bwMode="auto">
            <a:xfrm>
              <a:off x="384" y="1994"/>
              <a:ext cx="475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86" name="Rectangle 5"/>
            <p:cNvSpPr>
              <a:spLocks noChangeArrowheads="1"/>
            </p:cNvSpPr>
            <p:nvPr/>
          </p:nvSpPr>
          <p:spPr bwMode="auto">
            <a:xfrm>
              <a:off x="2880" y="2075"/>
              <a:ext cx="2160" cy="1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just">
                <a:tabLst>
                  <a:tab pos="452438" algn="l"/>
                  <a:tab pos="917575" algn="l"/>
                  <a:tab pos="1428750" algn="l"/>
                </a:tabLst>
              </a:pPr>
              <a:r>
                <a:rPr lang="en-GB" sz="2400">
                  <a:latin typeface="Times New Roman" pitchFamily="18" charset="0"/>
                  <a:cs typeface="Times New Roman" pitchFamily="18" charset="0"/>
                </a:rPr>
                <a:t>((lambda (a b) </a:t>
              </a:r>
            </a:p>
            <a:p>
              <a:pPr algn="just">
                <a:tabLst>
                  <a:tab pos="452438" algn="l"/>
                  <a:tab pos="917575" algn="l"/>
                  <a:tab pos="1428750" algn="l"/>
                </a:tabLst>
              </a:pPr>
              <a:r>
                <a:rPr lang="en-GB" sz="2400">
                  <a:latin typeface="Times New Roman" pitchFamily="18" charset="0"/>
                  <a:cs typeface="Times New Roman" pitchFamily="18" charset="0"/>
                </a:rPr>
                <a:t>	 (+ a b)) 4 (+ a 1))</a:t>
              </a:r>
            </a:p>
            <a:p>
              <a:pPr>
                <a:lnSpc>
                  <a:spcPct val="140000"/>
                </a:lnSpc>
                <a:tabLst>
                  <a:tab pos="452438" algn="l"/>
                  <a:tab pos="917575" algn="l"/>
                  <a:tab pos="1428750" algn="l"/>
                </a:tabLst>
              </a:pPr>
              <a:r>
                <a:rPr lang="en-US" sz="240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</a:t>
              </a:r>
              <a:r>
                <a:rPr lang="en-US" sz="2400">
                  <a:latin typeface="Times New Roman" pitchFamily="18" charset="0"/>
                  <a:cs typeface="Times New Roman" pitchFamily="18" charset="0"/>
                </a:rPr>
                <a:t> ?	</a:t>
              </a:r>
              <a:r>
                <a:rPr lang="en-GB" sz="2400">
                  <a:latin typeface="Times New Roman" pitchFamily="18" charset="0"/>
                </a:rPr>
                <a:t> </a:t>
              </a:r>
            </a:p>
            <a:p>
              <a:pPr algn="just">
                <a:tabLst>
                  <a:tab pos="452438" algn="l"/>
                  <a:tab pos="917575" algn="l"/>
                  <a:tab pos="1428750" algn="l"/>
                </a:tabLst>
              </a:pPr>
              <a:endParaRPr lang="en-GB" sz="2400">
                <a:latin typeface="Times New Roman" pitchFamily="18" charset="0"/>
                <a:cs typeface="Times New Roman" pitchFamily="18" charset="0"/>
              </a:endParaRPr>
            </a:p>
            <a:p>
              <a:pPr algn="just">
                <a:tabLst>
                  <a:tab pos="452438" algn="l"/>
                  <a:tab pos="917575" algn="l"/>
                  <a:tab pos="1428750" algn="l"/>
                </a:tabLst>
              </a:pPr>
              <a:r>
                <a:rPr lang="en-GB" sz="2400">
                  <a:latin typeface="Times New Roman" pitchFamily="18" charset="0"/>
                  <a:cs typeface="Times New Roman" pitchFamily="18" charset="0"/>
                </a:rPr>
                <a:t>Obviously, </a:t>
              </a:r>
            </a:p>
            <a:p>
              <a:pPr algn="just">
                <a:tabLst>
                  <a:tab pos="452438" algn="l"/>
                  <a:tab pos="917575" algn="l"/>
                  <a:tab pos="1428750" algn="l"/>
                </a:tabLst>
              </a:pPr>
              <a:r>
                <a:rPr lang="en-GB" sz="2400" i="1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GB" sz="2400">
                  <a:latin typeface="Times New Roman" pitchFamily="18" charset="0"/>
                  <a:cs typeface="Times New Roman" pitchFamily="18" charset="0"/>
                </a:rPr>
                <a:t> in (+ </a:t>
              </a:r>
              <a:r>
                <a:rPr lang="en-GB" sz="2400" i="1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GB" sz="2400">
                  <a:latin typeface="Times New Roman" pitchFamily="18" charset="0"/>
                  <a:cs typeface="Times New Roman" pitchFamily="18" charset="0"/>
                </a:rPr>
                <a:t> 1) is unbound.</a:t>
              </a:r>
              <a:r>
                <a:rPr lang="en-US" sz="2400">
                  <a:latin typeface="Times New Roman" pitchFamily="18" charset="0"/>
                  <a:cs typeface="Times New Roman" pitchFamily="18" charset="0"/>
                </a:rPr>
                <a:t> 	</a:t>
              </a:r>
            </a:p>
          </p:txBody>
        </p:sp>
        <p:sp>
          <p:nvSpPr>
            <p:cNvPr id="50187" name="Text Box 10"/>
            <p:cNvSpPr txBox="1">
              <a:spLocks noChangeArrowheads="1"/>
            </p:cNvSpPr>
            <p:nvPr/>
          </p:nvSpPr>
          <p:spPr bwMode="auto">
            <a:xfrm>
              <a:off x="480" y="2042"/>
              <a:ext cx="1557" cy="1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917575">
                <a:tabLst>
                  <a:tab pos="452438" algn="l"/>
                  <a:tab pos="917575" algn="l"/>
                  <a:tab pos="1370013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 defTabSz="917575">
                <a:tabLst>
                  <a:tab pos="452438" algn="l"/>
                  <a:tab pos="917575" algn="l"/>
                  <a:tab pos="1370013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 defTabSz="917575">
                <a:tabLst>
                  <a:tab pos="452438" algn="l"/>
                  <a:tab pos="917575" algn="l"/>
                  <a:tab pos="1370013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 defTabSz="917575">
                <a:tabLst>
                  <a:tab pos="452438" algn="l"/>
                  <a:tab pos="917575" algn="l"/>
                  <a:tab pos="1370013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 defTabSz="917575">
                <a:tabLst>
                  <a:tab pos="452438" algn="l"/>
                  <a:tab pos="917575" algn="l"/>
                  <a:tab pos="1370013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defTabSz="9175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17575" algn="l"/>
                  <a:tab pos="1370013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defTabSz="9175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17575" algn="l"/>
                  <a:tab pos="1370013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defTabSz="9175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17575" algn="l"/>
                  <a:tab pos="1370013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defTabSz="9175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17575" algn="l"/>
                  <a:tab pos="1370013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2400" dirty="0">
                  <a:solidFill>
                    <a:srgbClr val="CC33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sz="24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let 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	</a:t>
              </a:r>
              <a:r>
                <a:rPr lang="en-US" sz="2400" dirty="0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	(a 4) 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	  	(b (+ a 1))</a:t>
              </a:r>
              <a:r>
                <a:rPr lang="en-US" sz="2400" dirty="0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	(+ a b)</a:t>
              </a:r>
            </a:p>
            <a:p>
              <a:r>
                <a:rPr lang="en-US" sz="2400" dirty="0">
                  <a:solidFill>
                    <a:srgbClr val="CC33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			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685800" y="5145086"/>
            <a:ext cx="3225801" cy="1311274"/>
            <a:chOff x="432" y="3241"/>
            <a:chExt cx="2032" cy="826"/>
          </a:xfrm>
        </p:grpSpPr>
        <p:sp>
          <p:nvSpPr>
            <p:cNvPr id="50183" name="Rectangle 9"/>
            <p:cNvSpPr>
              <a:spLocks noChangeArrowheads="1"/>
            </p:cNvSpPr>
            <p:nvPr/>
          </p:nvSpPr>
          <p:spPr bwMode="auto">
            <a:xfrm>
              <a:off x="432" y="3434"/>
              <a:ext cx="2002" cy="57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4" name="Text Box 13"/>
            <p:cNvSpPr txBox="1">
              <a:spLocks noChangeArrowheads="1"/>
            </p:cNvSpPr>
            <p:nvPr/>
          </p:nvSpPr>
          <p:spPr bwMode="auto">
            <a:xfrm>
              <a:off x="466" y="3241"/>
              <a:ext cx="1998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917575">
                <a:tabLst>
                  <a:tab pos="452438" algn="l"/>
                  <a:tab pos="917575" algn="l"/>
                  <a:tab pos="1370013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 defTabSz="917575">
                <a:tabLst>
                  <a:tab pos="452438" algn="l"/>
                  <a:tab pos="917575" algn="l"/>
                  <a:tab pos="1370013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 defTabSz="917575">
                <a:tabLst>
                  <a:tab pos="452438" algn="l"/>
                  <a:tab pos="917575" algn="l"/>
                  <a:tab pos="1370013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 defTabSz="917575">
                <a:tabLst>
                  <a:tab pos="452438" algn="l"/>
                  <a:tab pos="917575" algn="l"/>
                  <a:tab pos="1370013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 defTabSz="917575">
                <a:tabLst>
                  <a:tab pos="452438" algn="l"/>
                  <a:tab pos="917575" algn="l"/>
                  <a:tab pos="1370013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defTabSz="9175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17575" algn="l"/>
                  <a:tab pos="1370013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defTabSz="9175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17575" algn="l"/>
                  <a:tab pos="1370013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defTabSz="9175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17575" algn="l"/>
                  <a:tab pos="1370013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defTabSz="9175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17575" algn="l"/>
                  <a:tab pos="1370013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>
                <a:lnSpc>
                  <a:spcPct val="190000"/>
                </a:lnSpc>
              </a:pPr>
              <a:r>
                <a:rPr lang="en-US" sz="2400" i="1" dirty="0">
                  <a:latin typeface="Times New Roman" pitchFamily="18" charset="0"/>
                </a:rPr>
                <a:t>If you change </a:t>
              </a:r>
              <a:r>
                <a:rPr lang="en-US" sz="2400" i="1" dirty="0">
                  <a:solidFill>
                    <a:srgbClr val="0000FF"/>
                  </a:solidFill>
                  <a:latin typeface="Times New Roman" pitchFamily="18" charset="0"/>
                </a:rPr>
                <a:t>let</a:t>
              </a:r>
              <a:r>
                <a:rPr lang="en-US" sz="2400" i="1" dirty="0">
                  <a:latin typeface="Times New Roman" pitchFamily="18" charset="0"/>
                </a:rPr>
                <a:t> to </a:t>
              </a:r>
              <a:r>
                <a:rPr lang="en-US" sz="2400" i="1" dirty="0">
                  <a:solidFill>
                    <a:srgbClr val="0000FF"/>
                  </a:solidFill>
                  <a:latin typeface="Times New Roman" pitchFamily="18" charset="0"/>
                </a:rPr>
                <a:t>let*</a:t>
              </a:r>
              <a:r>
                <a:rPr lang="en-US" sz="2400" i="1" dirty="0">
                  <a:latin typeface="Times New Roman" pitchFamily="18" charset="0"/>
                </a:rPr>
                <a:t>,</a:t>
              </a:r>
            </a:p>
            <a:p>
              <a:pPr>
                <a:lnSpc>
                  <a:spcPct val="140000"/>
                </a:lnSpc>
              </a:pPr>
              <a:r>
                <a:rPr lang="en-US" sz="2400" i="1" dirty="0">
                  <a:latin typeface="Times New Roman" pitchFamily="18" charset="0"/>
                </a:rPr>
                <a:t>it works then.</a:t>
              </a:r>
            </a:p>
          </p:txBody>
        </p:sp>
      </p:grpSp>
      <p:sp>
        <p:nvSpPr>
          <p:cNvPr id="4" name="Freeform 3"/>
          <p:cNvSpPr/>
          <p:nvPr/>
        </p:nvSpPr>
        <p:spPr bwMode="auto">
          <a:xfrm>
            <a:off x="324091" y="3680749"/>
            <a:ext cx="740780" cy="2291788"/>
          </a:xfrm>
          <a:custGeom>
            <a:avLst/>
            <a:gdLst>
              <a:gd name="connsiteX0" fmla="*/ 370390 w 740780"/>
              <a:gd name="connsiteY0" fmla="*/ 2291788 h 2291788"/>
              <a:gd name="connsiteX1" fmla="*/ 0 w 740780"/>
              <a:gd name="connsiteY1" fmla="*/ 2291788 h 2291788"/>
              <a:gd name="connsiteX2" fmla="*/ 0 w 740780"/>
              <a:gd name="connsiteY2" fmla="*/ 659757 h 2291788"/>
              <a:gd name="connsiteX3" fmla="*/ 740780 w 740780"/>
              <a:gd name="connsiteY3" fmla="*/ 0 h 229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0780" h="2291788">
                <a:moveTo>
                  <a:pt x="370390" y="2291788"/>
                </a:moveTo>
                <a:lnTo>
                  <a:pt x="0" y="2291788"/>
                </a:lnTo>
                <a:lnTo>
                  <a:pt x="0" y="659757"/>
                </a:lnTo>
                <a:lnTo>
                  <a:pt x="740780" y="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24477</TotalTime>
  <Words>1151</Words>
  <Application>Microsoft Office PowerPoint</Application>
  <PresentationFormat>Custom</PresentationFormat>
  <Paragraphs>492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Geneva</vt:lpstr>
      <vt:lpstr>StarBats</vt:lpstr>
      <vt:lpstr>ZapfDingbats</vt:lpstr>
      <vt:lpstr>Arial</vt:lpstr>
      <vt:lpstr>Courier New</vt:lpstr>
      <vt:lpstr>Times</vt:lpstr>
      <vt:lpstr>Times New Roman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 of let in  Database Query Language LINQ: Language Integrated Query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More Recursive examples:  Find the Greatest Common Divisor (x, y) (Read text page 25)</vt:lpstr>
      <vt:lpstr>Recursive Procedure Finding  GCD (Greatest Common Divisor)</vt:lpstr>
      <vt:lpstr>Programming with Data Structures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CSE240</dc:title>
  <dc:creator>Y. Chen</dc:creator>
  <cp:lastModifiedBy>Yinong Chen</cp:lastModifiedBy>
  <cp:revision>2039</cp:revision>
  <dcterms:created xsi:type="dcterms:W3CDTF">2000-01-15T20:24:49Z</dcterms:created>
  <dcterms:modified xsi:type="dcterms:W3CDTF">2019-04-02T23:06:20Z</dcterms:modified>
</cp:coreProperties>
</file>