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6" r:id="rId2"/>
    <p:sldId id="517" r:id="rId3"/>
    <p:sldId id="419" r:id="rId4"/>
    <p:sldId id="495" r:id="rId5"/>
    <p:sldId id="464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9" r:id="rId15"/>
    <p:sldId id="430" r:id="rId16"/>
    <p:sldId id="431" r:id="rId17"/>
    <p:sldId id="432" r:id="rId18"/>
    <p:sldId id="433" r:id="rId19"/>
    <p:sldId id="434" r:id="rId20"/>
    <p:sldId id="475" r:id="rId21"/>
    <p:sldId id="518" r:id="rId22"/>
  </p:sldIdLst>
  <p:sldSz cx="8640763" cy="648335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2">
          <p15:clr>
            <a:srgbClr val="A4A3A4"/>
          </p15:clr>
        </p15:guide>
        <p15:guide id="2" pos="5265">
          <p15:clr>
            <a:srgbClr val="A4A3A4"/>
          </p15:clr>
        </p15:guide>
        <p15:guide id="3" pos="5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20">
          <p15:clr>
            <a:srgbClr val="A4A3A4"/>
          </p15:clr>
        </p15:guide>
        <p15:guide id="2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FF"/>
    <a:srgbClr val="FDFFDD"/>
    <a:srgbClr val="33CCFF"/>
    <a:srgbClr val="FFFF00"/>
    <a:srgbClr val="00FF00"/>
    <a:srgbClr val="CC3300"/>
    <a:srgbClr val="FFCC00"/>
    <a:srgbClr val="CCFF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94624" autoAdjust="0"/>
  </p:normalViewPr>
  <p:slideViewPr>
    <p:cSldViewPr>
      <p:cViewPr varScale="1">
        <p:scale>
          <a:sx n="78" d="100"/>
          <a:sy n="78" d="100"/>
        </p:scale>
        <p:origin x="82" y="96"/>
      </p:cViewPr>
      <p:guideLst>
        <p:guide orient="horz" pos="3722"/>
        <p:guide pos="5265"/>
        <p:guide pos="5073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686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9088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8855C05-2DE9-48F9-B056-43B38651DE17}" type="datetime1">
              <a:rPr lang="en-US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955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9088" y="909955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D2DF0-A6FC-49CA-8D27-04458A01F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4625" y="923925"/>
            <a:ext cx="4425950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7725">
              <a:defRPr/>
            </a:pPr>
            <a:endParaRPr lang="en-US" sz="2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05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7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5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7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2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5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3830293-A7CC-4B07-8DCC-413093B2A10B}" type="slidenum">
              <a:rPr lang="en-US" sz="120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</a:rPr>
              <a:t>Ch 4</a:t>
            </a:r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4450" y="58626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2700" y="6099175"/>
            <a:ext cx="63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7/2/2004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4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Functional Language Scheme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>
                <a:solidFill>
                  <a:schemeClr val="accent2"/>
                </a:solidFill>
                <a:latin typeface="+mn-lt"/>
              </a:rPr>
              <a:t>Lecture 23</a:t>
            </a: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024" b="1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String, Symbol, Pair, List</a:t>
            </a:r>
            <a:r>
              <a:rPr lang="en-GB" sz="3024" b="1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 and Recursion</a:t>
            </a: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Sections 4.7 and 4.8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951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Pairs: Box &amp; Arrow (Tree) Notations</a:t>
            </a:r>
          </a:p>
        </p:txBody>
      </p:sp>
      <p:sp>
        <p:nvSpPr>
          <p:cNvPr id="73731" name="Rectangle 7"/>
          <p:cNvSpPr>
            <a:spLocks noChangeArrowheads="1"/>
          </p:cNvSpPr>
          <p:nvPr/>
        </p:nvSpPr>
        <p:spPr bwMode="auto">
          <a:xfrm>
            <a:off x="968375" y="955675"/>
            <a:ext cx="37814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latin typeface="Times" charset="0"/>
                <a:cs typeface="Times New Roman" pitchFamily="18" charset="0"/>
              </a:rPr>
              <a:t>'(1 </a:t>
            </a:r>
            <a:r>
              <a:rPr lang="en-US" sz="2400" b="1">
                <a:solidFill>
                  <a:srgbClr val="33CCFF"/>
                </a:solidFill>
                <a:latin typeface="Times" charset="0"/>
                <a:cs typeface="Times New Roman" pitchFamily="18" charset="0"/>
              </a:rPr>
              <a:t>. (</a:t>
            </a:r>
            <a:r>
              <a:rPr lang="en-US" sz="2400">
                <a:latin typeface="Times" charset="0"/>
                <a:cs typeface="Times New Roman" pitchFamily="18" charset="0"/>
              </a:rPr>
              <a:t>2 . 3</a:t>
            </a:r>
            <a:r>
              <a:rPr lang="en-US" sz="2400" b="1">
                <a:solidFill>
                  <a:srgbClr val="33CCFF"/>
                </a:solidFill>
                <a:latin typeface="Times" charset="0"/>
                <a:cs typeface="Times New Roman" pitchFamily="18" charset="0"/>
              </a:rPr>
              <a:t>)</a:t>
            </a:r>
            <a:r>
              <a:rPr lang="en-US" sz="2400">
                <a:latin typeface="Times" charset="0"/>
                <a:cs typeface="Times New Roman" pitchFamily="18" charset="0"/>
              </a:rPr>
              <a:t>)  =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sz="2400" i="1">
                <a:latin typeface="Times" charset="0"/>
                <a:cs typeface="Times New Roman" pitchFamily="18" charset="0"/>
              </a:rPr>
              <a:t>'(1   2 . 3)	</a:t>
            </a:r>
          </a:p>
        </p:txBody>
      </p:sp>
      <p:pic>
        <p:nvPicPr>
          <p:cNvPr id="7373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914400"/>
            <a:ext cx="1943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82575" y="2314575"/>
            <a:ext cx="7620000" cy="962025"/>
            <a:chOff x="178" y="1458"/>
            <a:chExt cx="4800" cy="606"/>
          </a:xfrm>
        </p:grpSpPr>
        <p:pic>
          <p:nvPicPr>
            <p:cNvPr id="73771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" y="1458"/>
              <a:ext cx="171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2" name="Rectangle 53"/>
            <p:cNvSpPr>
              <a:spLocks noChangeArrowheads="1"/>
            </p:cNvSpPr>
            <p:nvPr/>
          </p:nvSpPr>
          <p:spPr bwMode="auto">
            <a:xfrm>
              <a:off x="178" y="1466"/>
              <a:ext cx="2862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>
                  <a:latin typeface="Times" charset="0"/>
                  <a:cs typeface="Times New Roman" pitchFamily="18" charset="0"/>
                </a:rPr>
                <a:t>'((1 . 2) 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3 . (4 . 5)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) =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i="1">
                  <a:latin typeface="Times" charset="0"/>
                  <a:cs typeface="Times New Roman" pitchFamily="18" charset="0"/>
                </a:rPr>
                <a:t>                    '((1 . 2) 3 4 . 5)</a:t>
              </a:r>
              <a:endParaRPr lang="en-US" sz="2400">
                <a:latin typeface="Times" charset="0"/>
                <a:cs typeface="Times New Roman" pitchFamily="18" charset="0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34975" y="4133850"/>
            <a:ext cx="7696200" cy="1706563"/>
            <a:chOff x="274" y="2604"/>
            <a:chExt cx="4848" cy="1075"/>
          </a:xfrm>
        </p:grpSpPr>
        <p:grpSp>
          <p:nvGrpSpPr>
            <p:cNvPr id="73735" name="Group 52"/>
            <p:cNvGrpSpPr>
              <a:grpSpLocks/>
            </p:cNvGrpSpPr>
            <p:nvPr/>
          </p:nvGrpSpPr>
          <p:grpSpPr bwMode="auto">
            <a:xfrm>
              <a:off x="3442" y="2604"/>
              <a:ext cx="1680" cy="1075"/>
              <a:chOff x="3264" y="2604"/>
              <a:chExt cx="1680" cy="1075"/>
            </a:xfrm>
          </p:grpSpPr>
          <p:sp>
            <p:nvSpPr>
              <p:cNvPr id="73737" name="Rectangle 16"/>
              <p:cNvSpPr>
                <a:spLocks noChangeArrowheads="1"/>
              </p:cNvSpPr>
              <p:nvPr/>
            </p:nvSpPr>
            <p:spPr bwMode="auto">
              <a:xfrm>
                <a:off x="3282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8" name="Rectangle 17"/>
              <p:cNvSpPr>
                <a:spLocks noChangeArrowheads="1"/>
              </p:cNvSpPr>
              <p:nvPr/>
            </p:nvSpPr>
            <p:spPr bwMode="auto">
              <a:xfrm>
                <a:off x="3514" y="2604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39" name="Rectangle 18"/>
              <p:cNvSpPr>
                <a:spLocks noChangeArrowheads="1"/>
              </p:cNvSpPr>
              <p:nvPr/>
            </p:nvSpPr>
            <p:spPr bwMode="auto">
              <a:xfrm>
                <a:off x="3873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0" name="Rectangle 19"/>
              <p:cNvSpPr>
                <a:spLocks noChangeArrowheads="1"/>
              </p:cNvSpPr>
              <p:nvPr/>
            </p:nvSpPr>
            <p:spPr bwMode="auto">
              <a:xfrm>
                <a:off x="4105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1" name="Rectangle 20"/>
              <p:cNvSpPr>
                <a:spLocks noChangeArrowheads="1"/>
              </p:cNvSpPr>
              <p:nvPr/>
            </p:nvSpPr>
            <p:spPr bwMode="auto">
              <a:xfrm>
                <a:off x="3949" y="26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3</a:t>
                </a:r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73742" name="Group 23"/>
              <p:cNvGrpSpPr>
                <a:grpSpLocks/>
              </p:cNvGrpSpPr>
              <p:nvPr/>
            </p:nvGrpSpPr>
            <p:grpSpPr bwMode="auto">
              <a:xfrm>
                <a:off x="3630" y="2688"/>
                <a:ext cx="239" cy="63"/>
                <a:chOff x="3480" y="2688"/>
                <a:chExt cx="239" cy="63"/>
              </a:xfrm>
            </p:grpSpPr>
            <p:sp>
              <p:nvSpPr>
                <p:cNvPr id="73769" name="Freeform 21"/>
                <p:cNvSpPr>
                  <a:spLocks/>
                </p:cNvSpPr>
                <p:nvPr/>
              </p:nvSpPr>
              <p:spPr bwMode="auto">
                <a:xfrm>
                  <a:off x="3631" y="2688"/>
                  <a:ext cx="88" cy="63"/>
                </a:xfrm>
                <a:custGeom>
                  <a:avLst/>
                  <a:gdLst>
                    <a:gd name="T0" fmla="*/ 88 w 88"/>
                    <a:gd name="T1" fmla="*/ 32 h 63"/>
                    <a:gd name="T2" fmla="*/ 0 w 88"/>
                    <a:gd name="T3" fmla="*/ 63 h 63"/>
                    <a:gd name="T4" fmla="*/ 0 w 88"/>
                    <a:gd name="T5" fmla="*/ 0 h 63"/>
                    <a:gd name="T6" fmla="*/ 88 w 88"/>
                    <a:gd name="T7" fmla="*/ 32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63"/>
                    <a:gd name="T14" fmla="*/ 88 w 88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63">
                      <a:moveTo>
                        <a:pt x="88" y="32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88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7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480" y="2720"/>
                  <a:ext cx="2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743" name="Rectangle 24"/>
              <p:cNvSpPr>
                <a:spLocks noChangeArrowheads="1"/>
              </p:cNvSpPr>
              <p:nvPr/>
            </p:nvSpPr>
            <p:spPr bwMode="auto">
              <a:xfrm>
                <a:off x="3282" y="3041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4" name="Rectangle 25"/>
              <p:cNvSpPr>
                <a:spLocks noChangeArrowheads="1"/>
              </p:cNvSpPr>
              <p:nvPr/>
            </p:nvSpPr>
            <p:spPr bwMode="auto">
              <a:xfrm>
                <a:off x="3514" y="3041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5" name="Rectangle 27"/>
              <p:cNvSpPr>
                <a:spLocks noChangeArrowheads="1"/>
              </p:cNvSpPr>
              <p:nvPr/>
            </p:nvSpPr>
            <p:spPr bwMode="auto">
              <a:xfrm>
                <a:off x="4481" y="2604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6" name="Rectangle 28"/>
              <p:cNvSpPr>
                <a:spLocks noChangeArrowheads="1"/>
              </p:cNvSpPr>
              <p:nvPr/>
            </p:nvSpPr>
            <p:spPr bwMode="auto">
              <a:xfrm>
                <a:off x="4712" y="2604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7" name="Rectangle 29"/>
              <p:cNvSpPr>
                <a:spLocks noChangeArrowheads="1"/>
              </p:cNvSpPr>
              <p:nvPr/>
            </p:nvSpPr>
            <p:spPr bwMode="auto">
              <a:xfrm>
                <a:off x="4556" y="26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4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48" name="Rectangle 30"/>
              <p:cNvSpPr>
                <a:spLocks noChangeArrowheads="1"/>
              </p:cNvSpPr>
              <p:nvPr/>
            </p:nvSpPr>
            <p:spPr bwMode="auto">
              <a:xfrm>
                <a:off x="4804" y="26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5</a:t>
                </a:r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73749" name="Group 33"/>
              <p:cNvGrpSpPr>
                <a:grpSpLocks/>
              </p:cNvGrpSpPr>
              <p:nvPr/>
            </p:nvGrpSpPr>
            <p:grpSpPr bwMode="auto">
              <a:xfrm>
                <a:off x="3366" y="2736"/>
                <a:ext cx="57" cy="288"/>
                <a:chOff x="3216" y="2736"/>
                <a:chExt cx="64" cy="207"/>
              </a:xfrm>
            </p:grpSpPr>
            <p:sp>
              <p:nvSpPr>
                <p:cNvPr id="73767" name="Freeform 31"/>
                <p:cNvSpPr>
                  <a:spLocks/>
                </p:cNvSpPr>
                <p:nvPr/>
              </p:nvSpPr>
              <p:spPr bwMode="auto">
                <a:xfrm>
                  <a:off x="3216" y="2855"/>
                  <a:ext cx="64" cy="88"/>
                </a:xfrm>
                <a:custGeom>
                  <a:avLst/>
                  <a:gdLst>
                    <a:gd name="T0" fmla="*/ 32 w 64"/>
                    <a:gd name="T1" fmla="*/ 88 h 88"/>
                    <a:gd name="T2" fmla="*/ 0 w 64"/>
                    <a:gd name="T3" fmla="*/ 0 h 88"/>
                    <a:gd name="T4" fmla="*/ 64 w 64"/>
                    <a:gd name="T5" fmla="*/ 0 h 88"/>
                    <a:gd name="T6" fmla="*/ 32 w 64"/>
                    <a:gd name="T7" fmla="*/ 88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"/>
                    <a:gd name="T13" fmla="*/ 0 h 88"/>
                    <a:gd name="T14" fmla="*/ 64 w 64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" h="88">
                      <a:moveTo>
                        <a:pt x="32" y="88"/>
                      </a:moveTo>
                      <a:lnTo>
                        <a:pt x="0" y="0"/>
                      </a:lnTo>
                      <a:lnTo>
                        <a:pt x="64" y="0"/>
                      </a:lnTo>
                      <a:lnTo>
                        <a:pt x="32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8" name="Line 32"/>
                <p:cNvSpPr>
                  <a:spLocks noChangeShapeType="1"/>
                </p:cNvSpPr>
                <p:nvPr/>
              </p:nvSpPr>
              <p:spPr bwMode="auto">
                <a:xfrm>
                  <a:off x="3248" y="2736"/>
                  <a:ext cx="1" cy="1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750" name="Group 37"/>
              <p:cNvGrpSpPr>
                <a:grpSpLocks/>
              </p:cNvGrpSpPr>
              <p:nvPr/>
            </p:nvGrpSpPr>
            <p:grpSpPr bwMode="auto">
              <a:xfrm>
                <a:off x="4237" y="2696"/>
                <a:ext cx="240" cy="63"/>
                <a:chOff x="4087" y="2696"/>
                <a:chExt cx="240" cy="63"/>
              </a:xfrm>
            </p:grpSpPr>
            <p:sp>
              <p:nvSpPr>
                <p:cNvPr id="73765" name="Freeform 35"/>
                <p:cNvSpPr>
                  <a:spLocks/>
                </p:cNvSpPr>
                <p:nvPr/>
              </p:nvSpPr>
              <p:spPr bwMode="auto">
                <a:xfrm>
                  <a:off x="4239" y="2696"/>
                  <a:ext cx="88" cy="63"/>
                </a:xfrm>
                <a:custGeom>
                  <a:avLst/>
                  <a:gdLst>
                    <a:gd name="T0" fmla="*/ 88 w 88"/>
                    <a:gd name="T1" fmla="*/ 32 h 63"/>
                    <a:gd name="T2" fmla="*/ 0 w 88"/>
                    <a:gd name="T3" fmla="*/ 63 h 63"/>
                    <a:gd name="T4" fmla="*/ 0 w 88"/>
                    <a:gd name="T5" fmla="*/ 0 h 63"/>
                    <a:gd name="T6" fmla="*/ 88 w 88"/>
                    <a:gd name="T7" fmla="*/ 32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63"/>
                    <a:gd name="T14" fmla="*/ 88 w 88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63">
                      <a:moveTo>
                        <a:pt x="88" y="32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88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087" y="2728"/>
                  <a:ext cx="21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751" name="Rectangle 38"/>
              <p:cNvSpPr>
                <a:spLocks noChangeArrowheads="1"/>
              </p:cNvSpPr>
              <p:nvPr/>
            </p:nvSpPr>
            <p:spPr bwMode="auto">
              <a:xfrm>
                <a:off x="3264" y="3456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2" name="Rectangle 39"/>
              <p:cNvSpPr>
                <a:spLocks noChangeArrowheads="1"/>
              </p:cNvSpPr>
              <p:nvPr/>
            </p:nvSpPr>
            <p:spPr bwMode="auto">
              <a:xfrm>
                <a:off x="3496" y="3456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3" name="Rectangle 40"/>
              <p:cNvSpPr>
                <a:spLocks noChangeArrowheads="1"/>
              </p:cNvSpPr>
              <p:nvPr/>
            </p:nvSpPr>
            <p:spPr bwMode="auto">
              <a:xfrm>
                <a:off x="3340" y="3515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54" name="Rectangle 41"/>
              <p:cNvSpPr>
                <a:spLocks noChangeArrowheads="1"/>
              </p:cNvSpPr>
              <p:nvPr/>
            </p:nvSpPr>
            <p:spPr bwMode="auto">
              <a:xfrm>
                <a:off x="3580" y="350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2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55" name="Rectangle 42"/>
              <p:cNvSpPr>
                <a:spLocks noChangeArrowheads="1"/>
              </p:cNvSpPr>
              <p:nvPr/>
            </p:nvSpPr>
            <p:spPr bwMode="auto">
              <a:xfrm>
                <a:off x="3953" y="3041"/>
                <a:ext cx="232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6" name="Rectangle 43"/>
              <p:cNvSpPr>
                <a:spLocks noChangeArrowheads="1"/>
              </p:cNvSpPr>
              <p:nvPr/>
            </p:nvSpPr>
            <p:spPr bwMode="auto">
              <a:xfrm>
                <a:off x="4185" y="3041"/>
                <a:ext cx="231" cy="22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7" name="Rectangle 44"/>
              <p:cNvSpPr>
                <a:spLocks noChangeArrowheads="1"/>
              </p:cNvSpPr>
              <p:nvPr/>
            </p:nvSpPr>
            <p:spPr bwMode="auto">
              <a:xfrm>
                <a:off x="4029" y="310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7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73758" name="Rectangle 45"/>
              <p:cNvSpPr>
                <a:spLocks noChangeArrowheads="1"/>
              </p:cNvSpPr>
              <p:nvPr/>
            </p:nvSpPr>
            <p:spPr bwMode="auto">
              <a:xfrm>
                <a:off x="4269" y="3092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Helvetica" charset="0"/>
                  </a:rPr>
                  <a:t>9</a:t>
                </a:r>
                <a:endParaRPr lang="en-US" sz="3200">
                  <a:latin typeface="Times New Roman" pitchFamily="18" charset="0"/>
                </a:endParaRPr>
              </a:p>
            </p:txBody>
          </p:sp>
          <p:grpSp>
            <p:nvGrpSpPr>
              <p:cNvPr id="73759" name="Group 46"/>
              <p:cNvGrpSpPr>
                <a:grpSpLocks/>
              </p:cNvGrpSpPr>
              <p:nvPr/>
            </p:nvGrpSpPr>
            <p:grpSpPr bwMode="auto">
              <a:xfrm>
                <a:off x="3696" y="3120"/>
                <a:ext cx="239" cy="63"/>
                <a:chOff x="3480" y="2688"/>
                <a:chExt cx="239" cy="63"/>
              </a:xfrm>
            </p:grpSpPr>
            <p:sp>
              <p:nvSpPr>
                <p:cNvPr id="73763" name="Freeform 47"/>
                <p:cNvSpPr>
                  <a:spLocks/>
                </p:cNvSpPr>
                <p:nvPr/>
              </p:nvSpPr>
              <p:spPr bwMode="auto">
                <a:xfrm>
                  <a:off x="3631" y="2688"/>
                  <a:ext cx="88" cy="63"/>
                </a:xfrm>
                <a:custGeom>
                  <a:avLst/>
                  <a:gdLst>
                    <a:gd name="T0" fmla="*/ 88 w 88"/>
                    <a:gd name="T1" fmla="*/ 32 h 63"/>
                    <a:gd name="T2" fmla="*/ 0 w 88"/>
                    <a:gd name="T3" fmla="*/ 63 h 63"/>
                    <a:gd name="T4" fmla="*/ 0 w 88"/>
                    <a:gd name="T5" fmla="*/ 0 h 63"/>
                    <a:gd name="T6" fmla="*/ 88 w 88"/>
                    <a:gd name="T7" fmla="*/ 32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63"/>
                    <a:gd name="T14" fmla="*/ 88 w 88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63">
                      <a:moveTo>
                        <a:pt x="88" y="32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88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480" y="2720"/>
                  <a:ext cx="21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760" name="Group 49"/>
              <p:cNvGrpSpPr>
                <a:grpSpLocks/>
              </p:cNvGrpSpPr>
              <p:nvPr/>
            </p:nvGrpSpPr>
            <p:grpSpPr bwMode="auto">
              <a:xfrm>
                <a:off x="3360" y="3168"/>
                <a:ext cx="57" cy="288"/>
                <a:chOff x="3216" y="2736"/>
                <a:chExt cx="64" cy="207"/>
              </a:xfrm>
            </p:grpSpPr>
            <p:sp>
              <p:nvSpPr>
                <p:cNvPr id="73761" name="Freeform 50"/>
                <p:cNvSpPr>
                  <a:spLocks/>
                </p:cNvSpPr>
                <p:nvPr/>
              </p:nvSpPr>
              <p:spPr bwMode="auto">
                <a:xfrm>
                  <a:off x="3216" y="2855"/>
                  <a:ext cx="64" cy="88"/>
                </a:xfrm>
                <a:custGeom>
                  <a:avLst/>
                  <a:gdLst>
                    <a:gd name="T0" fmla="*/ 32 w 64"/>
                    <a:gd name="T1" fmla="*/ 88 h 88"/>
                    <a:gd name="T2" fmla="*/ 0 w 64"/>
                    <a:gd name="T3" fmla="*/ 0 h 88"/>
                    <a:gd name="T4" fmla="*/ 64 w 64"/>
                    <a:gd name="T5" fmla="*/ 0 h 88"/>
                    <a:gd name="T6" fmla="*/ 32 w 64"/>
                    <a:gd name="T7" fmla="*/ 88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"/>
                    <a:gd name="T13" fmla="*/ 0 h 88"/>
                    <a:gd name="T14" fmla="*/ 64 w 64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" h="88">
                      <a:moveTo>
                        <a:pt x="32" y="88"/>
                      </a:moveTo>
                      <a:lnTo>
                        <a:pt x="0" y="0"/>
                      </a:lnTo>
                      <a:lnTo>
                        <a:pt x="64" y="0"/>
                      </a:lnTo>
                      <a:lnTo>
                        <a:pt x="32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62" name="Line 51"/>
                <p:cNvSpPr>
                  <a:spLocks noChangeShapeType="1"/>
                </p:cNvSpPr>
                <p:nvPr/>
              </p:nvSpPr>
              <p:spPr bwMode="auto">
                <a:xfrm>
                  <a:off x="3248" y="2736"/>
                  <a:ext cx="1" cy="18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3736" name="Rectangle 54"/>
            <p:cNvSpPr>
              <a:spLocks noChangeArrowheads="1"/>
            </p:cNvSpPr>
            <p:nvPr/>
          </p:nvSpPr>
          <p:spPr bwMode="auto">
            <a:xfrm>
              <a:off x="274" y="2666"/>
              <a:ext cx="286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>
                  <a:latin typeface="Times" charset="0"/>
                  <a:cs typeface="Times New Roman" pitchFamily="18" charset="0"/>
                </a:rPr>
                <a:t>'(((1 . 2)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 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7 . 9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) 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3 </a:t>
              </a:r>
              <a:r>
                <a:rPr lang="en-US" sz="2400" b="1">
                  <a:solidFill>
                    <a:schemeClr val="accent2"/>
                  </a:solidFill>
                  <a:latin typeface="Times" charset="0"/>
                  <a:cs typeface="Times New Roman" pitchFamily="18" charset="0"/>
                </a:rPr>
                <a:t>. (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4 . 5</a:t>
              </a:r>
              <a:r>
                <a:rPr lang="en-US" sz="2400" b="1">
                  <a:solidFill>
                    <a:schemeClr val="accent2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 b="1">
                  <a:solidFill>
                    <a:srgbClr val="33CCFF"/>
                  </a:solidFill>
                  <a:latin typeface="Times" charset="0"/>
                  <a:cs typeface="Times New Roman" pitchFamily="18" charset="0"/>
                </a:rPr>
                <a:t>)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) =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2400" i="1">
                  <a:latin typeface="Times" charset="0"/>
                  <a:cs typeface="Times New Roman" pitchFamily="18" charset="0"/>
                </a:rPr>
                <a:t>'(((1 . 2) 7 . 9) 3 4 . 5)		</a:t>
              </a:r>
              <a:r>
                <a:rPr lang="en-US" sz="2400">
                  <a:latin typeface="Times" charset="0"/>
                  <a:cs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Direct Applications of Pairs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10381" y="879475"/>
            <a:ext cx="7848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2438" indent="-452438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Pairs are useful for data in pairs, i.e., 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position of a city can be represented in a pair (latitude . longitude).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 of pairs can form a database, e.g., list of items consisting of	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(city-name . (latitude . longitude))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Collections of data can be built from pairs — lists are (almost) special cases of nested pairs (later).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Quotes and Symbols 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80999" y="685800"/>
            <a:ext cx="7977981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2438" indent="-452438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how to construct, access, represent, and display structured data (pairs). 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do we enter a structured data like (1 . 2)?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 . 2) &lt;enter&gt;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*** ERROR IN [compilation] -- Ill-formed procedure application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--- Why?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Scheme: </a:t>
            </a:r>
          </a:p>
          <a:p>
            <a:pPr marL="288925" indent="-288925" algn="just">
              <a:lnSpc>
                <a:spcPct val="120000"/>
              </a:lnSpc>
              <a:buFontTx/>
              <a:buChar char="•"/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Everything in parentheses is an application that will be evaluated. </a:t>
            </a:r>
          </a:p>
          <a:p>
            <a:pPr marL="288925" indent="-288925" algn="just">
              <a:lnSpc>
                <a:spcPct val="120000"/>
              </a:lnSpc>
              <a:buFontTx/>
              <a:buChar char="•"/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Anything started with an apostrophe mark will not be evaluated. 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'(1 . 2) &lt;enter&gt;		'((1 . 2) . (3 . (4 . 5))) &lt;enter&gt;</a:t>
            </a:r>
          </a:p>
          <a:p>
            <a:pPr marL="288925" indent="-288925" algn="just">
              <a:lnSpc>
                <a:spcPct val="120000"/>
              </a:lnSpc>
              <a:tabLst>
                <a:tab pos="288925" algn="l"/>
                <a:tab pos="35480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(1 . 2)	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((1 . 2) 3 4 . 5)</a:t>
            </a:r>
          </a:p>
        </p:txBody>
      </p:sp>
      <p:sp>
        <p:nvSpPr>
          <p:cNvPr id="75780" name="Line 11"/>
          <p:cNvSpPr>
            <a:spLocks noChangeShapeType="1"/>
          </p:cNvSpPr>
          <p:nvPr/>
        </p:nvSpPr>
        <p:spPr bwMode="auto">
          <a:xfrm>
            <a:off x="3657600" y="5562600"/>
            <a:ext cx="0" cy="8445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Use of Quotes (Apostrophes)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815181" y="727075"/>
            <a:ext cx="7543800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2452688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can or must be quoted?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must quote pairs and lists,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must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quote sub-lists (lists in a list quoted already) or anything in a list.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must not quote forms that you want to evaluate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quote numbers, strings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booleans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it makes no difference -- don't quote them.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Exercises: Try following forms.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(+ 2 '2)	('+ 2 3)	'(+ 2 3)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 a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 a 'a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'(1 2 3 . 4)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 . 2)	'(1 2 . 3)	(1 . (2 . (4 . 5)))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'(3 5 5 Hi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(5 9) "Hello"))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false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'(3 5 5 Hi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(5 9) "Hello"))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true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0" y="5680075"/>
            <a:ext cx="742991" cy="381000"/>
          </a:xfrm>
          <a:prstGeom prst="wedgeRoundRectCallout">
            <a:avLst>
              <a:gd name="adj1" fmla="val 220746"/>
              <a:gd name="adj2" fmla="val 7513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 </a:t>
            </a:r>
            <a:r>
              <a:rPr lang="en-US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Symbols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7620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1188" indent="-1881188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480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Operations can be applied to symbols:</a:t>
            </a:r>
          </a:p>
          <a:p>
            <a:pPr algn="just">
              <a:lnSpc>
                <a:spcPct val="12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Constructors: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(quote x) or ‘x   : Use quote or apostrophe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string-&gt;symbol, e.g., (string-&gt;symbol "Jim")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Accessors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symbol-&gt;string, e.g., (symbol -&gt;string 'Jim)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Predicates: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(symbol? x)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returns true 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symbol,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false otherwise.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returns true 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equal.</a:t>
            </a:r>
          </a:p>
          <a:p>
            <a:pPr algn="just">
              <a:lnSpc>
                <a:spcPct val="12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Lists 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533400" y="422275"/>
            <a:ext cx="800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Definition of List :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&lt;list&gt; ::= '( ) 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&lt;list&gt; ::= 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 x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&lt;list&gt;), where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can be any Scheme form.</a:t>
            </a:r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1175" y="1946275"/>
            <a:ext cx="800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In words, if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is a list, 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 x 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creates a new list whose first element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the value of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and whose remaining elements are those found in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511175" y="3241675"/>
            <a:ext cx="8001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Are all lists pairs?	; (pair? '()) --&gt; ?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511175" y="3725863"/>
            <a:ext cx="80010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 '( 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(4 . ( 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(4)	;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Rule 2 for simplification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7 '(4))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(7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(7 4)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7 (cons 4 '( )))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(7 4) 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7 4)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(7 . 4)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9.2 '(7 4))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(9.2 7 4)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9.2 '(7 . 4))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(9.2 7 . 4)</a:t>
            </a:r>
          </a:p>
          <a:p>
            <a:pPr algn="just">
              <a:lnSpc>
                <a:spcPct val="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Rule 2 for simplification</a:t>
            </a:r>
            <a:r>
              <a:rPr lang="en-US" sz="2400" dirty="0">
                <a:latin typeface="Times New Roman" pitchFamily="18" charset="0"/>
              </a:rPr>
              <a:t>: </a:t>
            </a:r>
          </a:p>
          <a:p>
            <a:r>
              <a:rPr lang="en-US" sz="2400" dirty="0">
                <a:latin typeface="Times New Roman" pitchFamily="18" charset="0"/>
              </a:rPr>
              <a:t>Omit the dot and the parentheses representing empty list.</a:t>
            </a:r>
          </a:p>
        </p:txBody>
      </p:sp>
      <p:sp>
        <p:nvSpPr>
          <p:cNvPr id="322565" name="Freeform 5"/>
          <p:cNvSpPr>
            <a:spLocks/>
          </p:cNvSpPr>
          <p:nvPr/>
        </p:nvSpPr>
        <p:spPr bwMode="auto">
          <a:xfrm>
            <a:off x="968375" y="1793875"/>
            <a:ext cx="2286000" cy="152400"/>
          </a:xfrm>
          <a:custGeom>
            <a:avLst/>
            <a:gdLst>
              <a:gd name="T0" fmla="*/ 1440 w 1440"/>
              <a:gd name="T1" fmla="*/ 0 h 96"/>
              <a:gd name="T2" fmla="*/ 1440 w 1440"/>
              <a:gd name="T3" fmla="*/ 96 h 96"/>
              <a:gd name="T4" fmla="*/ 0 w 1440"/>
              <a:gd name="T5" fmla="*/ 96 h 96"/>
              <a:gd name="T6" fmla="*/ 0 w 144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96"/>
              <a:gd name="T14" fmla="*/ 1440 w 144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96">
                <a:moveTo>
                  <a:pt x="1440" y="0"/>
                </a:moveTo>
                <a:lnTo>
                  <a:pt x="1440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2566" name="AutoShape 6"/>
          <p:cNvSpPr>
            <a:spLocks noChangeArrowheads="1"/>
          </p:cNvSpPr>
          <p:nvPr/>
        </p:nvSpPr>
        <p:spPr bwMode="auto">
          <a:xfrm>
            <a:off x="2720975" y="650875"/>
            <a:ext cx="3810000" cy="609600"/>
          </a:xfrm>
          <a:prstGeom prst="wedgeEllipseCallout">
            <a:avLst>
              <a:gd name="adj1" fmla="val -59625"/>
              <a:gd name="adj2" fmla="val 85676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Times New Roman" pitchFamily="18" charset="0"/>
              </a:rPr>
              <a:t>constructor of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/>
      <p:bldP spid="322564" grpId="0"/>
      <p:bldP spid="322565" grpId="0" animBg="1"/>
      <p:bldP spid="322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Operations on Lists 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1781" y="688975"/>
            <a:ext cx="8077199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4000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Constructors: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(cons x a)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(list item1 item2 ...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itemn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 e.g., (list  2 '(1 2) 3  7)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(2 (1 2) 3 7)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(append list1 list2)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e.g., (append '(1 2 3) '(2 1 5))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(1 2 3 2 1 5)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Accessors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(car any-list)	; except empty list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any-list)	 ; except empty list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(length any-list)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(list-ref any-list pos)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e.g., (list-ref '(1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8 5 7) 1)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(list-tail any-list pos)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e.g., (list-tail '(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1 3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8 5 7) 2)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(8 5 7)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Predicates:	(list? x)  returns true if x is a list, false otherwise.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Relationships between Pairs and Lists </a:t>
            </a: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533400" y="688975"/>
            <a:ext cx="7620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  <a:tab pos="4975225" algn="l"/>
                <a:tab pos="58277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(list? '(1 2))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	(list? '(1 2 3 4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(list? '(1 . 2))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false	(list? '(1 2 3 4 .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false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(car '(1 2 3 4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	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'(1 2 3 4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(2 3 4 5)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(car '(1 2 3 4 .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	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'(1 2 3 4 . 5))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(2 3 4 . 5)</a:t>
            </a:r>
          </a:p>
          <a:p>
            <a:pPr algn="just">
              <a:lnSpc>
                <a:spcPct val="12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the relationship?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both constructed by (cons a b)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operations produce the same results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operations produce different results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list-type and pair-type equivalent? 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pair-type a subtype of list-type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?	(list? '(1 . 2))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list-type a subtype of pair-type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? 	(pair? '(1 2))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Lists Are Pairs, Except ...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668338"/>
            <a:ext cx="7848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us check more operations: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pair?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'(1 2 3 4 5))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2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3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cons 5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'())))))</a:t>
            </a:r>
          </a:p>
          <a:p>
            <a:pPr algn="just">
              <a:lnSpc>
                <a:spcPct val="12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 . (2 . (3 . (4 . (5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())))))</a:t>
            </a:r>
          </a:p>
          <a:p>
            <a:pPr algn="just">
              <a:lnSpc>
                <a:spcPct val="12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 2 3 4 5 . ())</a:t>
            </a:r>
          </a:p>
          <a:p>
            <a:pPr algn="just">
              <a:lnSpc>
                <a:spcPct val="120000"/>
              </a:lnSpc>
            </a:pP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(1 2 3 4 5)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; the last '() is omitted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'(1 2 3 4 5 . ()))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true	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'(1 2 3 4 5))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list-type a subtype of pair-type? 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yes, except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'()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List is a special case of pairs, of which the last element is a '( ).  However,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'()) --&gt; false.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68575" y="4384675"/>
            <a:ext cx="3428206" cy="6096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1026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Manipulation of Lists</a:t>
            </a:r>
          </a:p>
        </p:txBody>
      </p:sp>
      <p:sp>
        <p:nvSpPr>
          <p:cNvPr id="82947" name="Text Box 1027"/>
          <p:cNvSpPr txBox="1">
            <a:spLocks noChangeArrowheads="1"/>
          </p:cNvSpPr>
          <p:nvPr/>
        </p:nvSpPr>
        <p:spPr bwMode="auto">
          <a:xfrm>
            <a:off x="304800" y="612775"/>
            <a:ext cx="8229600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921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Example: Sum of list elements.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(define sum-list (lambda (L)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(if 	(null? 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	"The list is empty and has no sum"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          	(sum-nonempty-list 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(define sum-nonempty-list (lambda (L)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(if	(null? L)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          	0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		(+ (car L) (sum-nonempty-list (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</a:rPr>
              <a:t>cdr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L))))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  <a:p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(sum-list '()) 		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  </a:t>
            </a:r>
            <a:r>
              <a:rPr lang="en-US" sz="2400" dirty="0">
                <a:latin typeface="Times New Roman" pitchFamily="18" charset="0"/>
              </a:rPr>
              <a:t>"The list is empty and has no sum"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(sum-list '(2 4 6 8))</a:t>
            </a: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  20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768181" y="28606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815181" y="498475"/>
            <a:ext cx="7520781" cy="611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Programming Paradigm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 of Execution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your own procedures -- procedure definition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Scopes: global environment and local names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forms and unnamed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 with data structure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Numbers, character, 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String, symbols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Pairs and lists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Higher order functions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Modules and their interfaces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815181" y="4537075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2568575" y="3165475"/>
            <a:ext cx="2667000" cy="6096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Manipulation of Lists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87375" y="830263"/>
            <a:ext cx="7620000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35956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Example: Reverse a list.</a:t>
            </a:r>
          </a:p>
          <a:p>
            <a:pPr algn="just">
              <a:lnSpc>
                <a:spcPct val="12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(define reverse-list (lambda (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(if (null? 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'()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(append (reverse-list (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 (list (car 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(reverse-list '(1 3 5 7 9)) 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(9 7 5 3 1)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82381" y="1641475"/>
            <a:ext cx="1752600" cy="914400"/>
          </a:xfrm>
          <a:prstGeom prst="wedgeRoundRectCallout">
            <a:avLst>
              <a:gd name="adj1" fmla="val -62693"/>
              <a:gd name="adj2" fmla="val 1206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Size-(n-1)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" y="113660"/>
            <a:ext cx="7377113" cy="533400"/>
          </a:xfrm>
        </p:spPr>
        <p:txBody>
          <a:bodyPr/>
          <a:lstStyle/>
          <a:p>
            <a:pPr algn="l"/>
            <a:r>
              <a:rPr lang="en-US" dirty="0"/>
              <a:t>In Class </a:t>
            </a:r>
            <a:r>
              <a:rPr lang="en-US"/>
              <a:t>Exercise 4: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803275"/>
            <a:ext cx="3685381" cy="525779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(define foo (lambda (x 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(if (null? x) '() (bar x y))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(define bar (lambda (x 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(if (null? (cdr x)) 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	(if (member (car x) 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		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		'()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(if (member (car x) 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	(cons (car x)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			   (bar (cdr x) y))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              (bar (cdr x) y)))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 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US" sz="1800" dirty="0">
                <a:latin typeface="+mj-lt"/>
              </a:rPr>
              <a:t>(foo '(1 3 5 6 7) '(2 3 4 6))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381" y="845127"/>
            <a:ext cx="441146" cy="535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  <a:defRPr sz="1800">
                <a:solidFill>
                  <a:srgbClr val="000000"/>
                </a:solidFill>
                <a:latin typeface="+mj-lt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33CC"/>
                </a:solidFill>
              </a:rPr>
              <a:t>1</a:t>
            </a:r>
          </a:p>
          <a:p>
            <a:r>
              <a:rPr lang="en-US" dirty="0">
                <a:solidFill>
                  <a:srgbClr val="0033CC"/>
                </a:solidFill>
              </a:rPr>
              <a:t>2</a:t>
            </a:r>
          </a:p>
          <a:p>
            <a:r>
              <a:rPr lang="en-US" dirty="0">
                <a:solidFill>
                  <a:srgbClr val="0033CC"/>
                </a:solidFill>
              </a:rPr>
              <a:t>3</a:t>
            </a:r>
          </a:p>
          <a:p>
            <a:r>
              <a:rPr lang="en-US" dirty="0">
                <a:solidFill>
                  <a:srgbClr val="0033CC"/>
                </a:solidFill>
              </a:rPr>
              <a:t>4</a:t>
            </a:r>
          </a:p>
          <a:p>
            <a:r>
              <a:rPr lang="en-US" dirty="0">
                <a:solidFill>
                  <a:srgbClr val="0033CC"/>
                </a:solidFill>
              </a:rPr>
              <a:t>5</a:t>
            </a:r>
          </a:p>
          <a:p>
            <a:r>
              <a:rPr lang="en-US" dirty="0">
                <a:solidFill>
                  <a:srgbClr val="0033CC"/>
                </a:solidFill>
              </a:rPr>
              <a:t>6</a:t>
            </a:r>
          </a:p>
          <a:p>
            <a:r>
              <a:rPr lang="en-US" dirty="0">
                <a:solidFill>
                  <a:srgbClr val="0033CC"/>
                </a:solidFill>
              </a:rPr>
              <a:t>7</a:t>
            </a:r>
          </a:p>
          <a:p>
            <a:r>
              <a:rPr lang="en-US" dirty="0">
                <a:solidFill>
                  <a:srgbClr val="0033CC"/>
                </a:solidFill>
              </a:rPr>
              <a:t>8</a:t>
            </a:r>
          </a:p>
          <a:p>
            <a:r>
              <a:rPr lang="en-US" dirty="0">
                <a:solidFill>
                  <a:srgbClr val="0033CC"/>
                </a:solidFill>
              </a:rPr>
              <a:t>9</a:t>
            </a:r>
          </a:p>
          <a:p>
            <a:r>
              <a:rPr lang="en-US" dirty="0">
                <a:solidFill>
                  <a:srgbClr val="0033CC"/>
                </a:solidFill>
              </a:rPr>
              <a:t>10</a:t>
            </a:r>
          </a:p>
          <a:p>
            <a:r>
              <a:rPr lang="en-US" dirty="0">
                <a:solidFill>
                  <a:srgbClr val="0033CC"/>
                </a:solidFill>
              </a:rPr>
              <a:t>11</a:t>
            </a:r>
          </a:p>
          <a:p>
            <a:r>
              <a:rPr lang="en-US" dirty="0">
                <a:solidFill>
                  <a:srgbClr val="0033CC"/>
                </a:solidFill>
              </a:rPr>
              <a:t>12</a:t>
            </a:r>
          </a:p>
          <a:p>
            <a:r>
              <a:rPr lang="en-US" dirty="0">
                <a:solidFill>
                  <a:srgbClr val="0033CC"/>
                </a:solidFill>
              </a:rPr>
              <a:t>13</a:t>
            </a:r>
          </a:p>
          <a:p>
            <a:r>
              <a:rPr lang="en-US" dirty="0">
                <a:solidFill>
                  <a:srgbClr val="0033CC"/>
                </a:solidFill>
              </a:rPr>
              <a:t>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7981" y="604744"/>
            <a:ext cx="4267200" cy="58400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/>
              <a:t>Identify the steps of the abstract approach in the given recursive procedure.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sz="1400" dirty="0"/>
              <a:t>Which line of the code represents the size-n problem?</a:t>
            </a:r>
          </a:p>
          <a:p>
            <a:pPr marL="341313" lvl="1">
              <a:spcBef>
                <a:spcPts val="300"/>
              </a:spcBef>
            </a:pPr>
            <a:r>
              <a:rPr lang="en-US" sz="1400" dirty="0"/>
              <a:t>A. 1,	  B. 2,   C. 4,   D. 14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sz="1400" dirty="0"/>
              <a:t>Which line of the code represents the stopping condition?</a:t>
            </a:r>
          </a:p>
          <a:p>
            <a:pPr marL="341313" lvl="1">
              <a:spcBef>
                <a:spcPts val="300"/>
              </a:spcBef>
            </a:pPr>
            <a:r>
              <a:rPr lang="en-US" sz="1400" dirty="0"/>
              <a:t>A. 2,  B. 5,  C. 6,  D. 7,  E. 8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sz="1400" dirty="0"/>
              <a:t>Which lines of the code represent the return value at stopping?</a:t>
            </a:r>
          </a:p>
          <a:p>
            <a:pPr marL="341313" lvl="1">
              <a:spcBef>
                <a:spcPts val="300"/>
              </a:spcBef>
            </a:pPr>
            <a:r>
              <a:rPr lang="en-US" sz="1400" dirty="0"/>
              <a:t>A. 2, B. 7, C. 8, D. 6-8, E. 11-12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sz="1400" dirty="0"/>
              <a:t>Which lines of the code represent all the size-m problems?</a:t>
            </a:r>
          </a:p>
          <a:p>
            <a:pPr marL="341313" lvl="1">
              <a:spcBef>
                <a:spcPts val="300"/>
              </a:spcBef>
            </a:pPr>
            <a:r>
              <a:rPr lang="en-US" sz="1400" dirty="0"/>
              <a:t>A. 6-8,  B. 10,  C. 11,  D. 11-12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sz="1400" dirty="0"/>
              <a:t>Which lines of the code construct size-n problem solution from size-m problem solutions?</a:t>
            </a:r>
          </a:p>
          <a:p>
            <a:pPr marL="341313" lvl="1">
              <a:spcBef>
                <a:spcPts val="300"/>
              </a:spcBef>
            </a:pPr>
            <a:r>
              <a:rPr lang="en-US" sz="1400" dirty="0"/>
              <a:t>A. 1-3,  B. 6-7,  C. 9-12,  D. 14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sz="1400" dirty="0"/>
              <a:t>What does this program do?</a:t>
            </a:r>
          </a:p>
          <a:p>
            <a:pPr marL="569913" lvl="1" indent="-228600">
              <a:spcBef>
                <a:spcPts val="300"/>
              </a:spcBef>
              <a:buAutoNum type="alphaUcPeriod"/>
            </a:pPr>
            <a:r>
              <a:rPr lang="en-US" sz="1400" dirty="0"/>
              <a:t>Append two lists</a:t>
            </a:r>
          </a:p>
          <a:p>
            <a:pPr marL="569913" lvl="1" indent="-228600">
              <a:spcBef>
                <a:spcPts val="300"/>
              </a:spcBef>
              <a:buAutoNum type="alphaUcPeriod"/>
            </a:pPr>
            <a:r>
              <a:rPr lang="en-US" sz="1400" dirty="0"/>
              <a:t>Add two lists</a:t>
            </a:r>
          </a:p>
          <a:p>
            <a:pPr marL="569913" lvl="1" indent="-228600">
              <a:spcBef>
                <a:spcPts val="300"/>
              </a:spcBef>
              <a:buAutoNum type="alphaUcPeriod"/>
            </a:pPr>
            <a:r>
              <a:rPr lang="en-US" sz="1400" dirty="0"/>
              <a:t>Compare two lists</a:t>
            </a:r>
          </a:p>
          <a:p>
            <a:pPr marL="569913" lvl="1" indent="-228600">
              <a:spcBef>
                <a:spcPts val="300"/>
              </a:spcBef>
              <a:buAutoNum type="alphaUcPeriod"/>
            </a:pPr>
            <a:r>
              <a:rPr lang="en-US" sz="1400" dirty="0"/>
              <a:t>Find Intersection of two lists</a:t>
            </a:r>
          </a:p>
        </p:txBody>
      </p:sp>
    </p:spTree>
    <p:extLst>
      <p:ext uri="{BB962C8B-B14F-4D97-AF65-F5344CB8AC3E}">
        <p14:creationId xmlns:p14="http://schemas.microsoft.com/office/powerpoint/2010/main" val="24040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Strings and Operations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09600" y="83185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sequence of characters in the quotation mark.</a:t>
            </a:r>
          </a:p>
          <a:p>
            <a:pPr algn="just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(string? 55)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false	(string? "55")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(string? #\5)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false	(string? "#\5")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true</a:t>
            </a:r>
          </a:p>
        </p:txBody>
      </p:sp>
      <p:sp>
        <p:nvSpPr>
          <p:cNvPr id="235524" name="Text Box 1028"/>
          <p:cNvSpPr txBox="1">
            <a:spLocks noChangeArrowheads="1"/>
          </p:cNvSpPr>
          <p:nvPr/>
        </p:nvSpPr>
        <p:spPr bwMode="auto">
          <a:xfrm>
            <a:off x="587375" y="2784475"/>
            <a:ext cx="7543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"United States of America")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24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(string-append "United States" "of America")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United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Statesof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America</a:t>
            </a:r>
          </a:p>
        </p:txBody>
      </p:sp>
      <p:sp>
        <p:nvSpPr>
          <p:cNvPr id="235525" name="Text Box 1029"/>
          <p:cNvSpPr txBox="1">
            <a:spLocks noChangeArrowheads="1"/>
          </p:cNvSpPr>
          <p:nvPr/>
        </p:nvSpPr>
        <p:spPr bwMode="auto">
          <a:xfrm>
            <a:off x="587375" y="4613275"/>
            <a:ext cx="75438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(string-length "United States of America")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24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(string-ref "Unite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States" 5)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#\d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(string-ref "United States" 6)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#\space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(substring "P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ICKL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E" 1 4) --&gt; ICKL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Cipher Encryption Example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1183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(define string-encryption	</a:t>
            </a:r>
            <a:r>
              <a:rPr lang="en-US" sz="24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; umbrella procedure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(lambda (str)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	(encryption-recursive str 0 (string-length str))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)	)	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63575" y="3394075"/>
            <a:ext cx="403383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encryption-recursive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…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234781" y="3317875"/>
            <a:ext cx="2895600" cy="609600"/>
          </a:xfrm>
          <a:prstGeom prst="wedgeRoundRectCallout">
            <a:avLst>
              <a:gd name="adj1" fmla="val -66403"/>
              <a:gd name="adj2" fmla="val 3591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Size-n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Problem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5006181" y="1525587"/>
            <a:ext cx="381000" cy="304800"/>
          </a:xfrm>
          <a:prstGeom prst="wedgeEllipseCallout">
            <a:avLst>
              <a:gd name="adj1" fmla="val -30833"/>
              <a:gd name="adj2" fmla="val 8125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2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5768181" y="1525587"/>
            <a:ext cx="381000" cy="304800"/>
          </a:xfrm>
          <a:prstGeom prst="wedgeEllipseCallout">
            <a:avLst>
              <a:gd name="adj1" fmla="val -30833"/>
              <a:gd name="adj2" fmla="val 8125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3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4434681" y="1525587"/>
            <a:ext cx="381000" cy="304800"/>
          </a:xfrm>
          <a:prstGeom prst="wedgeEllipseCallout">
            <a:avLst>
              <a:gd name="adj1" fmla="val 19167"/>
              <a:gd name="adj2" fmla="val 843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1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2910681" y="4384675"/>
            <a:ext cx="381000" cy="304800"/>
          </a:xfrm>
          <a:prstGeom prst="wedgeEllipseCallout">
            <a:avLst>
              <a:gd name="adj1" fmla="val -833"/>
              <a:gd name="adj2" fmla="val -8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2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3672681" y="4384675"/>
            <a:ext cx="381000" cy="304800"/>
          </a:xfrm>
          <a:prstGeom prst="wedgeEllipseCallout">
            <a:avLst>
              <a:gd name="adj1" fmla="val -35833"/>
              <a:gd name="adj2" fmla="val -8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3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2339181" y="4384675"/>
            <a:ext cx="381000" cy="304800"/>
          </a:xfrm>
          <a:prstGeom prst="wedgeEllipseCallout">
            <a:avLst>
              <a:gd name="adj1" fmla="val 21667"/>
              <a:gd name="adj2" fmla="val -9375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09800" y="1132900"/>
            <a:ext cx="70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>
                <a:latin typeface="Times New Roman" pitchFamily="18" charset="0"/>
              </a:rPr>
              <a:t>str: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74688" y="599500"/>
            <a:ext cx="64972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>
                <a:latin typeface="Times New Roman" pitchFamily="18" charset="0"/>
              </a:rPr>
              <a:t>Size-n:   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(encryption-recursive 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2971800" y="1255137"/>
            <a:ext cx="3352800" cy="457200"/>
            <a:chOff x="1920" y="720"/>
            <a:chExt cx="2112" cy="288"/>
          </a:xfrm>
        </p:grpSpPr>
        <p:sp>
          <p:nvSpPr>
            <p:cNvPr id="68655" name="Rectangle 5"/>
            <p:cNvSpPr>
              <a:spLocks noChangeArrowheads="1"/>
            </p:cNvSpPr>
            <p:nvPr/>
          </p:nvSpPr>
          <p:spPr bwMode="auto">
            <a:xfrm>
              <a:off x="1920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8656" name="Rectangle 6"/>
            <p:cNvSpPr>
              <a:spLocks noChangeArrowheads="1"/>
            </p:cNvSpPr>
            <p:nvPr/>
          </p:nvSpPr>
          <p:spPr bwMode="auto">
            <a:xfrm>
              <a:off x="2112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8657" name="Rectangle 7"/>
            <p:cNvSpPr>
              <a:spLocks noChangeArrowheads="1"/>
            </p:cNvSpPr>
            <p:nvPr/>
          </p:nvSpPr>
          <p:spPr bwMode="auto">
            <a:xfrm>
              <a:off x="2304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58" name="Rectangle 8"/>
            <p:cNvSpPr>
              <a:spLocks noChangeArrowheads="1"/>
            </p:cNvSpPr>
            <p:nvPr/>
          </p:nvSpPr>
          <p:spPr bwMode="auto">
            <a:xfrm>
              <a:off x="2496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59" name="Rectangle 9"/>
            <p:cNvSpPr>
              <a:spLocks noChangeArrowheads="1"/>
            </p:cNvSpPr>
            <p:nvPr/>
          </p:nvSpPr>
          <p:spPr bwMode="auto">
            <a:xfrm>
              <a:off x="2688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60" name="Rectangle 10"/>
            <p:cNvSpPr>
              <a:spLocks noChangeArrowheads="1"/>
            </p:cNvSpPr>
            <p:nvPr/>
          </p:nvSpPr>
          <p:spPr bwMode="auto">
            <a:xfrm>
              <a:off x="2880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8661" name="Rectangle 11"/>
            <p:cNvSpPr>
              <a:spLocks noChangeArrowheads="1"/>
            </p:cNvSpPr>
            <p:nvPr/>
          </p:nvSpPr>
          <p:spPr bwMode="auto">
            <a:xfrm>
              <a:off x="3072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68662" name="Rectangle 12"/>
            <p:cNvSpPr>
              <a:spLocks noChangeArrowheads="1"/>
            </p:cNvSpPr>
            <p:nvPr/>
          </p:nvSpPr>
          <p:spPr bwMode="auto">
            <a:xfrm>
              <a:off x="3264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63" name="Rectangle 13"/>
            <p:cNvSpPr>
              <a:spLocks noChangeArrowheads="1"/>
            </p:cNvSpPr>
            <p:nvPr/>
          </p:nvSpPr>
          <p:spPr bwMode="auto">
            <a:xfrm>
              <a:off x="3456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8664" name="Rectangle 14"/>
            <p:cNvSpPr>
              <a:spLocks noChangeArrowheads="1"/>
            </p:cNvSpPr>
            <p:nvPr/>
          </p:nvSpPr>
          <p:spPr bwMode="auto">
            <a:xfrm>
              <a:off x="3648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65" name="Rectangle 15"/>
            <p:cNvSpPr>
              <a:spLocks noChangeArrowheads="1"/>
            </p:cNvSpPr>
            <p:nvPr/>
          </p:nvSpPr>
          <p:spPr bwMode="auto">
            <a:xfrm>
              <a:off x="3840" y="720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32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68613" name="Line 16"/>
          <p:cNvSpPr>
            <a:spLocks noChangeShapeType="1"/>
          </p:cNvSpPr>
          <p:nvPr/>
        </p:nvSpPr>
        <p:spPr bwMode="auto">
          <a:xfrm flipV="1">
            <a:off x="3124200" y="1712337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Text Box 17"/>
          <p:cNvSpPr txBox="1">
            <a:spLocks noChangeArrowheads="1"/>
          </p:cNvSpPr>
          <p:nvPr/>
        </p:nvSpPr>
        <p:spPr bwMode="auto">
          <a:xfrm>
            <a:off x="2743200" y="1742500"/>
            <a:ext cx="1396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 err="1">
                <a:latin typeface="Times New Roman" pitchFamily="18" charset="0"/>
              </a:rPr>
              <a:t>pos</a:t>
            </a:r>
            <a:r>
              <a:rPr lang="en-US" sz="3200" dirty="0">
                <a:latin typeface="Times New Roman" pitchFamily="18" charset="0"/>
              </a:rPr>
              <a:t> = </a:t>
            </a:r>
            <a:r>
              <a:rPr lang="en-US" sz="2800" dirty="0">
                <a:latin typeface="Times New Roman" pitchFamily="18" charset="0"/>
              </a:rPr>
              <a:t>0</a:t>
            </a:r>
            <a:endParaRPr lang="en-US" sz="3200" dirty="0">
              <a:latin typeface="Times New Roman" pitchFamily="18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0" y="2352676"/>
            <a:ext cx="7802563" cy="1193799"/>
            <a:chOff x="0" y="1344"/>
            <a:chExt cx="4915" cy="752"/>
          </a:xfrm>
        </p:grpSpPr>
        <p:sp>
          <p:nvSpPr>
            <p:cNvPr id="68639" name="Text Box 18"/>
            <p:cNvSpPr txBox="1">
              <a:spLocks noChangeArrowheads="1"/>
            </p:cNvSpPr>
            <p:nvPr/>
          </p:nvSpPr>
          <p:spPr bwMode="auto">
            <a:xfrm>
              <a:off x="377" y="1344"/>
              <a:ext cx="11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</a:rPr>
                <a:t>Stopping:</a:t>
              </a:r>
            </a:p>
          </p:txBody>
        </p:sp>
        <p:grpSp>
          <p:nvGrpSpPr>
            <p:cNvPr id="68640" name="Group 19"/>
            <p:cNvGrpSpPr>
              <a:grpSpLocks/>
            </p:cNvGrpSpPr>
            <p:nvPr/>
          </p:nvGrpSpPr>
          <p:grpSpPr bwMode="auto">
            <a:xfrm>
              <a:off x="1853" y="1402"/>
              <a:ext cx="2112" cy="288"/>
              <a:chOff x="1920" y="720"/>
              <a:chExt cx="2112" cy="288"/>
            </a:xfrm>
          </p:grpSpPr>
          <p:sp>
            <p:nvSpPr>
              <p:cNvPr id="68644" name="Rectangle 20"/>
              <p:cNvSpPr>
                <a:spLocks noChangeArrowheads="1"/>
              </p:cNvSpPr>
              <p:nvPr/>
            </p:nvSpPr>
            <p:spPr bwMode="auto">
              <a:xfrm>
                <a:off x="1920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68645" name="Rectangle 21"/>
              <p:cNvSpPr>
                <a:spLocks noChangeArrowheads="1"/>
              </p:cNvSpPr>
              <p:nvPr/>
            </p:nvSpPr>
            <p:spPr bwMode="auto">
              <a:xfrm>
                <a:off x="2112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68646" name="Rectangle 22"/>
              <p:cNvSpPr>
                <a:spLocks noChangeArrowheads="1"/>
              </p:cNvSpPr>
              <p:nvPr/>
            </p:nvSpPr>
            <p:spPr bwMode="auto">
              <a:xfrm>
                <a:off x="2304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68647" name="Rectangle 23"/>
              <p:cNvSpPr>
                <a:spLocks noChangeArrowheads="1"/>
              </p:cNvSpPr>
              <p:nvPr/>
            </p:nvSpPr>
            <p:spPr bwMode="auto">
              <a:xfrm>
                <a:off x="2496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68648" name="Rectangle 24"/>
              <p:cNvSpPr>
                <a:spLocks noChangeArrowheads="1"/>
              </p:cNvSpPr>
              <p:nvPr/>
            </p:nvSpPr>
            <p:spPr bwMode="auto">
              <a:xfrm>
                <a:off x="2688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68649" name="Rectangle 25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68650" name="Rectangle 26"/>
              <p:cNvSpPr>
                <a:spLocks noChangeArrowheads="1"/>
              </p:cNvSpPr>
              <p:nvPr/>
            </p:nvSpPr>
            <p:spPr bwMode="auto">
              <a:xfrm>
                <a:off x="3072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68651" name="Rectangle 27"/>
              <p:cNvSpPr>
                <a:spLocks noChangeArrowheads="1"/>
              </p:cNvSpPr>
              <p:nvPr/>
            </p:nvSpPr>
            <p:spPr bwMode="auto">
              <a:xfrm>
                <a:off x="3264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68652" name="Rectangle 28"/>
              <p:cNvSpPr>
                <a:spLocks noChangeArrowheads="1"/>
              </p:cNvSpPr>
              <p:nvPr/>
            </p:nvSpPr>
            <p:spPr bwMode="auto">
              <a:xfrm>
                <a:off x="3456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68653" name="Rectangle 29"/>
              <p:cNvSpPr>
                <a:spLocks noChangeArrowheads="1"/>
              </p:cNvSpPr>
              <p:nvPr/>
            </p:nvSpPr>
            <p:spPr bwMode="auto">
              <a:xfrm>
                <a:off x="3648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68654" name="Rectangle 30"/>
              <p:cNvSpPr>
                <a:spLocks noChangeArrowheads="1"/>
              </p:cNvSpPr>
              <p:nvPr/>
            </p:nvSpPr>
            <p:spPr bwMode="auto">
              <a:xfrm>
                <a:off x="3840" y="7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3200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68641" name="Line 31"/>
            <p:cNvSpPr>
              <a:spLocks noChangeShapeType="1"/>
            </p:cNvSpPr>
            <p:nvPr/>
          </p:nvSpPr>
          <p:spPr bwMode="auto">
            <a:xfrm flipV="1">
              <a:off x="4080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Text Box 32"/>
            <p:cNvSpPr txBox="1">
              <a:spLocks noChangeArrowheads="1"/>
            </p:cNvSpPr>
            <p:nvPr/>
          </p:nvSpPr>
          <p:spPr bwMode="auto">
            <a:xfrm>
              <a:off x="3848" y="1728"/>
              <a:ext cx="106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 dirty="0" err="1">
                  <a:latin typeface="Times New Roman" pitchFamily="18" charset="0"/>
                </a:rPr>
                <a:t>pos</a:t>
              </a:r>
              <a:r>
                <a:rPr lang="en-US" sz="3200" dirty="0">
                  <a:latin typeface="Times New Roman" pitchFamily="18" charset="0"/>
                </a:rPr>
                <a:t> = </a:t>
              </a:r>
              <a:r>
                <a:rPr lang="en-US" sz="3200" dirty="0" err="1">
                  <a:latin typeface="Times New Roman" pitchFamily="18" charset="0"/>
                </a:rPr>
                <a:t>len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68643" name="Text Box 36"/>
            <p:cNvSpPr txBox="1">
              <a:spLocks noChangeArrowheads="1"/>
            </p:cNvSpPr>
            <p:nvPr/>
          </p:nvSpPr>
          <p:spPr bwMode="auto">
            <a:xfrm>
              <a:off x="0" y="1344"/>
              <a:ext cx="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  <a:sym typeface="Wingdings 2" pitchFamily="18" charset="2"/>
                </a:rPr>
                <a:t></a:t>
              </a:r>
              <a:endParaRPr lang="en-US" sz="3200">
                <a:latin typeface="Times New Roman" pitchFamily="18" charset="0"/>
              </a:endParaRPr>
            </a:p>
          </p:txBody>
        </p:sp>
      </p:grpSp>
      <p:sp>
        <p:nvSpPr>
          <p:cNvPr id="68616" name="Text Box 37"/>
          <p:cNvSpPr txBox="1">
            <a:spLocks noChangeArrowheads="1"/>
          </p:cNvSpPr>
          <p:nvPr/>
        </p:nvSpPr>
        <p:spPr bwMode="auto">
          <a:xfrm>
            <a:off x="0" y="650875"/>
            <a:ext cx="54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>
                <a:latin typeface="Times New Roman" pitchFamily="18" charset="0"/>
                <a:sym typeface="Wingdings 2" pitchFamily="18" charset="2"/>
              </a:rPr>
              <a:t></a:t>
            </a:r>
            <a:endParaRPr lang="en-US" sz="3200" dirty="0">
              <a:latin typeface="Times New Roman" pitchFamily="18" charset="0"/>
            </a:endParaRP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0" y="4694238"/>
            <a:ext cx="8153400" cy="1844675"/>
            <a:chOff x="0" y="2957"/>
            <a:chExt cx="5136" cy="1162"/>
          </a:xfrm>
        </p:grpSpPr>
        <p:sp>
          <p:nvSpPr>
            <p:cNvPr id="68636" name="Text Box 34"/>
            <p:cNvSpPr txBox="1">
              <a:spLocks noChangeArrowheads="1"/>
            </p:cNvSpPr>
            <p:nvPr/>
          </p:nvSpPr>
          <p:spPr bwMode="auto">
            <a:xfrm>
              <a:off x="1281" y="2957"/>
              <a:ext cx="3855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1963" algn="l"/>
                  <a:tab pos="90963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(string-append 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4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(character-encryption (string-ref </a:t>
              </a:r>
              <a:r>
                <a:rPr lang="en-US" sz="2400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400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pos</a:t>
              </a:r>
              <a:r>
                <a:rPr lang="en-US" sz="24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))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(encryption-recursive </a:t>
              </a:r>
              <a:r>
                <a:rPr lang="en-US" sz="2400" dirty="0" err="1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str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 (add1 </a:t>
              </a:r>
              <a:r>
                <a:rPr lang="en-US" sz="2400" dirty="0" err="1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pos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) </a:t>
              </a:r>
              <a:r>
                <a:rPr lang="en-US" sz="2400" dirty="0" err="1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len</a:t>
              </a:r>
              <a:r>
                <a:rPr lang="en-US" sz="24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8637" name="Text Box 35"/>
            <p:cNvSpPr txBox="1">
              <a:spLocks noChangeArrowheads="1"/>
            </p:cNvSpPr>
            <p:nvPr/>
          </p:nvSpPr>
          <p:spPr bwMode="auto">
            <a:xfrm>
              <a:off x="370" y="2976"/>
              <a:ext cx="91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</a:rPr>
                <a:t>From </a:t>
              </a:r>
            </a:p>
            <a:p>
              <a:r>
                <a:rPr lang="en-US" sz="3200">
                  <a:latin typeface="Times New Roman" pitchFamily="18" charset="0"/>
                </a:rPr>
                <a:t>n-1 to n</a:t>
              </a:r>
            </a:p>
          </p:txBody>
        </p:sp>
        <p:sp>
          <p:nvSpPr>
            <p:cNvPr id="68638" name="Text Box 39"/>
            <p:cNvSpPr txBox="1">
              <a:spLocks noChangeArrowheads="1"/>
            </p:cNvSpPr>
            <p:nvPr/>
          </p:nvSpPr>
          <p:spPr bwMode="auto">
            <a:xfrm>
              <a:off x="0" y="2976"/>
              <a:ext cx="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  <a:sym typeface="Wingdings 2" pitchFamily="18" charset="2"/>
                </a:rPr>
                <a:t></a:t>
              </a:r>
              <a:endParaRPr lang="en-US" sz="3200">
                <a:latin typeface="Times New Roman" pitchFamily="18" charset="0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0" y="3505201"/>
            <a:ext cx="6327775" cy="1254126"/>
            <a:chOff x="0" y="2208"/>
            <a:chExt cx="3986" cy="790"/>
          </a:xfrm>
        </p:grpSpPr>
        <p:sp>
          <p:nvSpPr>
            <p:cNvPr id="68621" name="Text Box 33"/>
            <p:cNvSpPr txBox="1">
              <a:spLocks noChangeArrowheads="1"/>
            </p:cNvSpPr>
            <p:nvPr/>
          </p:nvSpPr>
          <p:spPr bwMode="auto">
            <a:xfrm>
              <a:off x="384" y="2208"/>
              <a:ext cx="1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</a:rPr>
                <a:t>Size-(n-1):</a:t>
              </a:r>
              <a:endParaRPr lang="en-US" sz="2400"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68622" name="Text Box 38"/>
            <p:cNvSpPr txBox="1">
              <a:spLocks noChangeArrowheads="1"/>
            </p:cNvSpPr>
            <p:nvPr/>
          </p:nvSpPr>
          <p:spPr bwMode="auto">
            <a:xfrm>
              <a:off x="0" y="2208"/>
              <a:ext cx="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>
                  <a:latin typeface="Times New Roman" pitchFamily="18" charset="0"/>
                  <a:sym typeface="Wingdings 2" pitchFamily="18" charset="2"/>
                </a:rPr>
                <a:t>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8623" name="Rectangle 40"/>
            <p:cNvSpPr>
              <a:spLocks noChangeArrowheads="1"/>
            </p:cNvSpPr>
            <p:nvPr/>
          </p:nvSpPr>
          <p:spPr bwMode="auto">
            <a:xfrm>
              <a:off x="1874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chemeClr val="accent2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8624" name="Rectangle 41"/>
            <p:cNvSpPr>
              <a:spLocks noChangeArrowheads="1"/>
            </p:cNvSpPr>
            <p:nvPr/>
          </p:nvSpPr>
          <p:spPr bwMode="auto">
            <a:xfrm>
              <a:off x="2066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8625" name="Rectangle 42"/>
            <p:cNvSpPr>
              <a:spLocks noChangeArrowheads="1"/>
            </p:cNvSpPr>
            <p:nvPr/>
          </p:nvSpPr>
          <p:spPr bwMode="auto">
            <a:xfrm>
              <a:off x="2258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26" name="Rectangle 43"/>
            <p:cNvSpPr>
              <a:spLocks noChangeArrowheads="1"/>
            </p:cNvSpPr>
            <p:nvPr/>
          </p:nvSpPr>
          <p:spPr bwMode="auto">
            <a:xfrm>
              <a:off x="2450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27" name="Rectangle 44"/>
            <p:cNvSpPr>
              <a:spLocks noChangeArrowheads="1"/>
            </p:cNvSpPr>
            <p:nvPr/>
          </p:nvSpPr>
          <p:spPr bwMode="auto">
            <a:xfrm>
              <a:off x="2642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28" name="Rectangle 45"/>
            <p:cNvSpPr>
              <a:spLocks noChangeArrowheads="1"/>
            </p:cNvSpPr>
            <p:nvPr/>
          </p:nvSpPr>
          <p:spPr bwMode="auto">
            <a:xfrm>
              <a:off x="2834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32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68629" name="Rectangle 46"/>
            <p:cNvSpPr>
              <a:spLocks noChangeArrowheads="1"/>
            </p:cNvSpPr>
            <p:nvPr/>
          </p:nvSpPr>
          <p:spPr bwMode="auto">
            <a:xfrm>
              <a:off x="3026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68630" name="Rectangle 47"/>
            <p:cNvSpPr>
              <a:spLocks noChangeArrowheads="1"/>
            </p:cNvSpPr>
            <p:nvPr/>
          </p:nvSpPr>
          <p:spPr bwMode="auto">
            <a:xfrm>
              <a:off x="3218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68631" name="Rectangle 48"/>
            <p:cNvSpPr>
              <a:spLocks noChangeArrowheads="1"/>
            </p:cNvSpPr>
            <p:nvPr/>
          </p:nvSpPr>
          <p:spPr bwMode="auto">
            <a:xfrm>
              <a:off x="3410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8632" name="Rectangle 49"/>
            <p:cNvSpPr>
              <a:spLocks noChangeArrowheads="1"/>
            </p:cNvSpPr>
            <p:nvPr/>
          </p:nvSpPr>
          <p:spPr bwMode="auto">
            <a:xfrm>
              <a:off x="3602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8633" name="Rectangle 50"/>
            <p:cNvSpPr>
              <a:spLocks noChangeArrowheads="1"/>
            </p:cNvSpPr>
            <p:nvPr/>
          </p:nvSpPr>
          <p:spPr bwMode="auto">
            <a:xfrm>
              <a:off x="3794" y="230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CC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8634" name="Line 51"/>
            <p:cNvSpPr>
              <a:spLocks noChangeShapeType="1"/>
            </p:cNvSpPr>
            <p:nvPr/>
          </p:nvSpPr>
          <p:spPr bwMode="auto">
            <a:xfrm flipH="1" flipV="1">
              <a:off x="2160" y="261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Text Box 52"/>
            <p:cNvSpPr txBox="1">
              <a:spLocks noChangeArrowheads="1"/>
            </p:cNvSpPr>
            <p:nvPr/>
          </p:nvSpPr>
          <p:spPr bwMode="auto">
            <a:xfrm>
              <a:off x="1928" y="2630"/>
              <a:ext cx="8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3200" dirty="0" err="1">
                  <a:latin typeface="Times New Roman" pitchFamily="18" charset="0"/>
                </a:rPr>
                <a:t>pos</a:t>
              </a:r>
              <a:r>
                <a:rPr lang="en-US" sz="3200" dirty="0">
                  <a:latin typeface="Times New Roman" pitchFamily="18" charset="0"/>
                </a:rPr>
                <a:t> = </a:t>
              </a:r>
              <a:r>
                <a:rPr lang="en-US" sz="2800" dirty="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68619" name="Rectangle 2"/>
          <p:cNvSpPr>
            <a:spLocks noChangeArrowheads="1"/>
          </p:cNvSpPr>
          <p:nvPr/>
        </p:nvSpPr>
        <p:spPr bwMode="auto">
          <a:xfrm>
            <a:off x="129381" y="-91063"/>
            <a:ext cx="702910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Encrypt a string: Cipher Encryption Example</a:t>
            </a:r>
          </a:p>
        </p:txBody>
      </p:sp>
      <p:sp>
        <p:nvSpPr>
          <p:cNvPr id="326659" name="Oval 3"/>
          <p:cNvSpPr>
            <a:spLocks noChangeArrowheads="1"/>
          </p:cNvSpPr>
          <p:nvPr/>
        </p:nvSpPr>
        <p:spPr bwMode="auto">
          <a:xfrm>
            <a:off x="3254375" y="3546475"/>
            <a:ext cx="3200400" cy="6858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 bwMode="auto">
          <a:xfrm>
            <a:off x="5768181" y="422275"/>
            <a:ext cx="381000" cy="304800"/>
          </a:xfrm>
          <a:prstGeom prst="wedgeEllipseCallout">
            <a:avLst>
              <a:gd name="adj1" fmla="val 21667"/>
              <a:gd name="adj2" fmla="val 87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2</a:t>
            </a:r>
          </a:p>
        </p:txBody>
      </p:sp>
      <p:sp>
        <p:nvSpPr>
          <p:cNvPr id="59" name="Oval Callout 58"/>
          <p:cNvSpPr/>
          <p:nvPr/>
        </p:nvSpPr>
        <p:spPr bwMode="auto">
          <a:xfrm>
            <a:off x="6530181" y="422275"/>
            <a:ext cx="381000" cy="304800"/>
          </a:xfrm>
          <a:prstGeom prst="wedgeEllipseCallout">
            <a:avLst>
              <a:gd name="adj1" fmla="val -30833"/>
              <a:gd name="adj2" fmla="val 8125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3</a:t>
            </a:r>
          </a:p>
        </p:txBody>
      </p:sp>
      <p:sp>
        <p:nvSpPr>
          <p:cNvPr id="60" name="Oval Callout 59"/>
          <p:cNvSpPr/>
          <p:nvPr/>
        </p:nvSpPr>
        <p:spPr bwMode="auto">
          <a:xfrm>
            <a:off x="5196681" y="422275"/>
            <a:ext cx="381000" cy="304800"/>
          </a:xfrm>
          <a:prstGeom prst="wedgeEllipseCallout">
            <a:avLst>
              <a:gd name="adj1" fmla="val 19167"/>
              <a:gd name="adj2" fmla="val 8437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nimBg="1"/>
      <p:bldP spid="58" grpId="0" animBg="1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AutoShape 4"/>
          <p:cNvSpPr>
            <a:spLocks noChangeArrowheads="1"/>
          </p:cNvSpPr>
          <p:nvPr/>
        </p:nvSpPr>
        <p:spPr bwMode="auto">
          <a:xfrm>
            <a:off x="2568575" y="5451475"/>
            <a:ext cx="5486400" cy="304800"/>
          </a:xfrm>
          <a:prstGeom prst="flowChartAlternateProcess">
            <a:avLst/>
          </a:prstGeom>
          <a:solidFill>
            <a:srgbClr val="FDFFDD"/>
          </a:solidFill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Cipher Encryption 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539038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(define string-encryption	; umbrella procedure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		(encryption-recursive </a:t>
            </a:r>
            <a:r>
              <a:rPr lang="en-US" sz="2400" dirty="0" err="1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 0 (string-length </a:t>
            </a:r>
            <a:r>
              <a:rPr lang="en-US" sz="2400" dirty="0" err="1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2"/>
                </a:solidFill>
                <a:latin typeface="Arial" pitchFamily="34" charset="0"/>
                <a:cs typeface="Times New Roman" pitchFamily="18" charset="0"/>
              </a:rPr>
              <a:t>)	)	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chemeClr val="bg2"/>
              </a:solidFill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encryption-recursive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(if	(&gt;=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""				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; empty string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(string-append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(character-encryption (string-ref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(encryption-recursive </a:t>
            </a:r>
            <a:r>
              <a:rPr lang="en-US" sz="2400" dirty="0" err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 (add1 </a:t>
            </a:r>
            <a:r>
              <a:rPr lang="en-US" sz="2400" dirty="0" err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pos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	)	)	)</a:t>
            </a:r>
            <a:r>
              <a:rPr lang="en-US" sz="24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Cipher Example (contd.)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7744428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81188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character-encryption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(if	(char-alphabetic?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(character-rotation </a:t>
            </a:r>
            <a:r>
              <a:rPr lang="en-US" sz="2400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(string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	    </a:t>
            </a:r>
            <a:r>
              <a:rPr lang="en-US" sz="2400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non-letter will not be encrypted.</a:t>
            </a:r>
            <a:endParaRPr lang="en-US" sz="24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	)	)</a:t>
            </a:r>
          </a:p>
          <a:p>
            <a:pPr>
              <a:lnSpc>
                <a:spcPct val="2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character-rotation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(integer-&gt;char (+ (char-&gt;integer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3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key=3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	)	)</a:t>
            </a:r>
          </a:p>
          <a:p>
            <a:pPr>
              <a:lnSpc>
                <a:spcPct val="21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(string-encryption "in case 3")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   "</a:t>
            </a:r>
            <a:r>
              <a:rPr lang="en-US" sz="2400" dirty="0" err="1">
                <a:latin typeface="Times" charset="0"/>
                <a:cs typeface="Times New Roman" pitchFamily="18" charset="0"/>
                <a:sym typeface="Wingdings" pitchFamily="2" charset="2"/>
              </a:rPr>
              <a:t>lq</a:t>
            </a:r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>
                <a:latin typeface="Times" charset="0"/>
                <a:cs typeface="Times New Roman" pitchFamily="18" charset="0"/>
                <a:sym typeface="Wingdings" pitchFamily="2" charset="2"/>
              </a:rPr>
              <a:t>fdvh</a:t>
            </a:r>
            <a:r>
              <a:rPr lang="en-US" sz="2400" dirty="0">
                <a:latin typeface="Times" charset="0"/>
                <a:cs typeface="Times New Roman" pitchFamily="18" charset="0"/>
                <a:sym typeface="Wingdings" pitchFamily="2" charset="2"/>
              </a:rPr>
              <a:t> 3"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Pairs and Structures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86581" y="650875"/>
            <a:ext cx="8054182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fundamental structured data type in Scheme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 pair of elements: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following operations can be applied to a pair: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 a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makes a new pair (a . b)</a:t>
            </a:r>
          </a:p>
          <a:p>
            <a:pPr algn="just">
              <a:lnSpc>
                <a:spcPct val="120000"/>
              </a:lnSpc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Accessors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car pair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returns the 1st value of the pair.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pair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returns 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2nd 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pair.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pair?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returns true 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pair, false otherwise.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let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 1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	;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.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cons 4 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		;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4 . 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car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; =     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267200" y="548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4852686" y="46132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Pair Notations: Dot &amp; Box Notations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7543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2) = (1 . 2)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2 3) = (1 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2 . 3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(1 2 . 3)</a:t>
            </a:r>
          </a:p>
          <a:p>
            <a:pPr algn="just">
              <a:lnSpc>
                <a:spcPct val="12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3 . 4</a:t>
            </a:r>
            <a:r>
              <a:rPr lang="en-US" sz="2400" b="1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(1 2 3 . 4)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703763"/>
            <a:ext cx="4876800" cy="1681162"/>
            <a:chOff x="480" y="2880"/>
            <a:chExt cx="3072" cy="1059"/>
          </a:xfrm>
        </p:grpSpPr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2688" y="288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2976" y="288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2688" y="326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13" name="Rectangle 10"/>
            <p:cNvSpPr>
              <a:spLocks noChangeArrowheads="1"/>
            </p:cNvSpPr>
            <p:nvPr/>
          </p:nvSpPr>
          <p:spPr bwMode="auto">
            <a:xfrm>
              <a:off x="480" y="2880"/>
              <a:ext cx="2160" cy="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Box notation: 	'(2 . 5) = </a:t>
              </a:r>
            </a:p>
            <a:p>
              <a:pPr algn="r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'(2  . (2 . 3)) =</a:t>
              </a:r>
            </a:p>
            <a:p>
              <a:pPr algn="r">
                <a:lnSpc>
                  <a:spcPct val="110000"/>
                </a:lnSpc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'((1 . 2) . (3 . (4 . 5)))  = ? </a:t>
              </a:r>
            </a:p>
          </p:txBody>
        </p:sp>
        <p:sp>
          <p:nvSpPr>
            <p:cNvPr id="72714" name="Rectangle 11"/>
            <p:cNvSpPr>
              <a:spLocks noChangeArrowheads="1"/>
            </p:cNvSpPr>
            <p:nvPr/>
          </p:nvSpPr>
          <p:spPr bwMode="auto">
            <a:xfrm>
              <a:off x="3120" y="3264"/>
              <a:ext cx="43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72715" name="Rectangle 12"/>
            <p:cNvSpPr>
              <a:spLocks noChangeArrowheads="1"/>
            </p:cNvSpPr>
            <p:nvPr/>
          </p:nvSpPr>
          <p:spPr bwMode="auto">
            <a:xfrm>
              <a:off x="3216" y="3345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16" name="Rectangle 13"/>
            <p:cNvSpPr>
              <a:spLocks noChangeArrowheads="1"/>
            </p:cNvSpPr>
            <p:nvPr/>
          </p:nvSpPr>
          <p:spPr bwMode="auto">
            <a:xfrm>
              <a:off x="3360" y="3345"/>
              <a:ext cx="14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accent2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587375" y="2254250"/>
            <a:ext cx="754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165576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Rule 1 for simplification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Omit the dot and the parentheses when the item to the right of the dot is a pair.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pairs follows this rule.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'(((1 . 2)</a:t>
            </a:r>
            <a:r>
              <a:rPr lang="en-US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 .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7 . 9</a:t>
            </a:r>
            <a:r>
              <a:rPr lang="en-US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4 . 5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(((1 . 2) 7 . 9) 3 4 .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24897</TotalTime>
  <Words>2650</Words>
  <Application>Microsoft Office PowerPoint</Application>
  <PresentationFormat>Custom</PresentationFormat>
  <Paragraphs>335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StarBats</vt:lpstr>
      <vt:lpstr>ZapfDingbats</vt:lpstr>
      <vt:lpstr>Arial</vt:lpstr>
      <vt:lpstr>Courier New</vt:lpstr>
      <vt:lpstr>Helvetica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Manipulation of Lists</vt:lpstr>
      <vt:lpstr>In Class Exercise 4: Scheme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2045</cp:revision>
  <dcterms:created xsi:type="dcterms:W3CDTF">2000-01-15T20:24:49Z</dcterms:created>
  <dcterms:modified xsi:type="dcterms:W3CDTF">2019-11-14T18:10:50Z</dcterms:modified>
</cp:coreProperties>
</file>