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16" r:id="rId2"/>
    <p:sldId id="517" r:id="rId3"/>
    <p:sldId id="441" r:id="rId4"/>
    <p:sldId id="442" r:id="rId5"/>
    <p:sldId id="450" r:id="rId6"/>
    <p:sldId id="497" r:id="rId7"/>
    <p:sldId id="451" r:id="rId8"/>
    <p:sldId id="498" r:id="rId9"/>
    <p:sldId id="443" r:id="rId10"/>
    <p:sldId id="444" r:id="rId11"/>
    <p:sldId id="502" r:id="rId12"/>
    <p:sldId id="503" r:id="rId13"/>
    <p:sldId id="504" r:id="rId14"/>
    <p:sldId id="505" r:id="rId15"/>
    <p:sldId id="506" r:id="rId16"/>
    <p:sldId id="445" r:id="rId17"/>
    <p:sldId id="446" r:id="rId18"/>
    <p:sldId id="447" r:id="rId19"/>
    <p:sldId id="507" r:id="rId20"/>
    <p:sldId id="508" r:id="rId21"/>
    <p:sldId id="515" r:id="rId22"/>
    <p:sldId id="452" r:id="rId23"/>
    <p:sldId id="453" r:id="rId24"/>
    <p:sldId id="499" r:id="rId25"/>
    <p:sldId id="435" r:id="rId26"/>
    <p:sldId id="436" r:id="rId27"/>
    <p:sldId id="437" r:id="rId28"/>
    <p:sldId id="510" r:id="rId29"/>
    <p:sldId id="511" r:id="rId30"/>
    <p:sldId id="438" r:id="rId31"/>
  </p:sldIdLst>
  <p:sldSz cx="8640763" cy="6483350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2">
          <p15:clr>
            <a:srgbClr val="A4A3A4"/>
          </p15:clr>
        </p15:guide>
        <p15:guide id="2" pos="5265">
          <p15:clr>
            <a:srgbClr val="A4A3A4"/>
          </p15:clr>
        </p15:guide>
        <p15:guide id="3" pos="5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20">
          <p15:clr>
            <a:srgbClr val="A4A3A4"/>
          </p15:clr>
        </p15:guide>
        <p15:guide id="2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CC"/>
    <a:srgbClr val="FDFFDD"/>
    <a:srgbClr val="33CCFF"/>
    <a:srgbClr val="FFFF00"/>
    <a:srgbClr val="00FF00"/>
    <a:srgbClr val="CC3300"/>
    <a:srgbClr val="FFCC00"/>
    <a:srgbClr val="CCFF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94624" autoAdjust="0"/>
  </p:normalViewPr>
  <p:slideViewPr>
    <p:cSldViewPr>
      <p:cViewPr varScale="1">
        <p:scale>
          <a:sx n="77" d="100"/>
          <a:sy n="77" d="100"/>
        </p:scale>
        <p:origin x="2290" y="72"/>
      </p:cViewPr>
      <p:guideLst>
        <p:guide orient="horz" pos="3722"/>
        <p:guide pos="5265"/>
        <p:guide pos="5073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686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9088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8855C05-2DE9-48F9-B056-43B38651DE17}" type="datetime1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955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9088" y="909955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8D2DF0-A6FC-49CA-8D27-04458A01F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4625" y="923925"/>
            <a:ext cx="4425950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7725">
              <a:defRPr/>
            </a:pPr>
            <a:endParaRPr lang="en-US" sz="2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BEED14-2D57-4E16-8933-89A879D90908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0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D7644E-4777-4F62-AA33-BE415BCB7510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CEA3E5-6EB1-485B-ACE5-E12F858D52FB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623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730088-D468-4A17-8C63-461D009A7F71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473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7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3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5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3830293-A7CC-4B07-8DCC-413093B2A10B}" type="slidenum">
              <a:rPr lang="en-US" sz="120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FF"/>
                </a:solidFill>
                <a:latin typeface="Times New Roman" pitchFamily="18" charset="0"/>
              </a:rPr>
              <a:t>Ch 4</a:t>
            </a:r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4450" y="58626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2700" y="6099175"/>
            <a:ext cx="63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7/2/2004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</a:t>
            </a:r>
            <a:r>
              <a:rPr lang="en-US" sz="2646" dirty="0" smtClean="0">
                <a:solidFill>
                  <a:schemeClr val="accent2"/>
                </a:solidFill>
                <a:latin typeface="+mn-lt"/>
              </a:rPr>
              <a:t>4</a:t>
            </a:r>
            <a:endParaRPr lang="en-US" sz="2646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</a:rPr>
              <a:t>Functional Language Scheme</a:t>
            </a: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 smtClean="0">
                <a:solidFill>
                  <a:schemeClr val="accent2"/>
                </a:solidFill>
                <a:latin typeface="+mn-lt"/>
              </a:rPr>
              <a:t>Lecture 24</a:t>
            </a:r>
            <a:endParaRPr lang="en-US" sz="3591" b="1" dirty="0">
              <a:solidFill>
                <a:schemeClr val="accent2"/>
              </a:solidFill>
              <a:latin typeface="+mn-lt"/>
            </a:endParaRP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Higher Order Functions and Modules</a:t>
            </a:r>
            <a:endParaRPr lang="en-GB" sz="3024" b="1" dirty="0">
              <a:solidFill>
                <a:srgbClr val="0033CC"/>
              </a:solidFill>
              <a:latin typeface="+mn-lt"/>
              <a:cs typeface="Times New Roman" pitchFamily="18" charset="0"/>
            </a:endParaRP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Sections 4.7 and 4.8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206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39775" y="650875"/>
            <a:ext cx="7445375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801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deep-map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(lambda (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(if (null?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'()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(if (pair?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	(cons	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deep-map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(car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 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			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deep-map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(cdr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	(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)	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time3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(lambda (x) (* x 3)))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deep-map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time3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'(2 (3 (4 5)) 9 12 15 18))</a:t>
            </a:r>
          </a:p>
          <a:p>
            <a:r>
              <a:rPr lang="en-US" sz="2800" dirty="0">
                <a:latin typeface="Times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(6 (9 (12 15)) 27 36 45 54) 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Deep-Mapping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143000"/>
            <a:ext cx="7377113" cy="20986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Map allows us to apply the same operation to many data simultaneously,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Reduce allows us to combine the multiple results from the map into a single result.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381" y="3241675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(sum-list '(12 33 564 122 12 1 4))	</a:t>
            </a:r>
          </a:p>
          <a:p>
            <a:r>
              <a:rPr lang="en-US" sz="2400" dirty="0" smtClean="0"/>
              <a:t>(define sum-list (lambda (x)</a:t>
            </a:r>
          </a:p>
          <a:p>
            <a:r>
              <a:rPr lang="en-US" sz="2400" dirty="0" smtClean="0"/>
              <a:t>	(if null? x)</a:t>
            </a:r>
          </a:p>
          <a:p>
            <a:r>
              <a:rPr lang="en-US" sz="2400" dirty="0" smtClean="0"/>
              <a:t>		0</a:t>
            </a:r>
          </a:p>
          <a:p>
            <a:r>
              <a:rPr lang="en-US" sz="2400" dirty="0" smtClean="0"/>
              <a:t>		(+ (car x) (sum-list (</a:t>
            </a:r>
            <a:r>
              <a:rPr lang="en-US" sz="2400" dirty="0" err="1" smtClean="0"/>
              <a:t>cdr</a:t>
            </a:r>
            <a:r>
              <a:rPr lang="en-US" sz="2400" dirty="0" smtClean="0"/>
              <a:t>))))))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Reduce: 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" y="2708275"/>
            <a:ext cx="7377113" cy="3581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Reduce function provides a generic way of handling all these functions.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Like other higher-order functions mapping and filtering, the idea is to apply a reduce function to another function, e.g.</a:t>
            </a:r>
          </a:p>
          <a:p>
            <a:pPr>
              <a:spcBef>
                <a:spcPct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(reduce </a:t>
            </a:r>
            <a:r>
              <a:rPr lang="en-US" sz="2400" kern="1200" dirty="0" smtClean="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Courier New" pitchFamily="49" charset="0"/>
              </a:rPr>
              <a:t>lst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(reduce </a:t>
            </a:r>
            <a:r>
              <a:rPr lang="en-US" sz="2400" kern="1200" dirty="0" smtClean="0">
                <a:solidFill>
                  <a:srgbClr val="0000FF"/>
                </a:solidFill>
                <a:latin typeface="Courier New" pitchFamily="49" charset="0"/>
              </a:rPr>
              <a:t>multiply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Courier New" pitchFamily="49" charset="0"/>
              </a:rPr>
              <a:t>lst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581" y="879475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(product-list '(12 33 564 122 12 1 4))</a:t>
            </a:r>
          </a:p>
          <a:p>
            <a:r>
              <a:rPr lang="en-US" sz="2400" dirty="0" smtClean="0"/>
              <a:t>(average-list '(12 33 564 122 12 1 4))</a:t>
            </a:r>
          </a:p>
          <a:p>
            <a:r>
              <a:rPr lang="en-US" sz="2400" dirty="0" smtClean="0"/>
              <a:t>(max-list '(12 33 564 122 12 1 4))</a:t>
            </a:r>
          </a:p>
          <a:p>
            <a:r>
              <a:rPr lang="en-US" sz="2400" dirty="0" smtClean="0"/>
              <a:t>(min-list '(12 33 564 122 12 1 4))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39380" y="4765675"/>
            <a:ext cx="4418807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781" y="1031875"/>
            <a:ext cx="78486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Using parameter </a:t>
            </a:r>
            <a:r>
              <a:rPr lang="en-US" sz="2800" dirty="0" smtClean="0">
                <a:solidFill>
                  <a:srgbClr val="0000FF"/>
                </a:solidFill>
              </a:rPr>
              <a:t>passing by name</a:t>
            </a:r>
            <a:r>
              <a:rPr lang="en-US" sz="2800" dirty="0" smtClean="0"/>
              <a:t>, we can pass the operator “+” as a parameter to reduce, and reduce applies the operator to all the data.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We need to have the parameter </a:t>
            </a:r>
            <a:r>
              <a:rPr lang="en-US" sz="2800" i="1" dirty="0" smtClean="0">
                <a:solidFill>
                  <a:srgbClr val="0000FF"/>
                </a:solidFill>
              </a:rPr>
              <a:t>base</a:t>
            </a:r>
            <a:r>
              <a:rPr lang="en-US" sz="2800" dirty="0" smtClean="0"/>
              <a:t>, because different functions need different </a:t>
            </a:r>
            <a:r>
              <a:rPr lang="en-US" sz="2800" i="1" dirty="0" smtClean="0"/>
              <a:t>bases</a:t>
            </a:r>
            <a:r>
              <a:rPr lang="en-US" sz="2800" dirty="0" smtClean="0"/>
              <a:t>. E.g., sum need 0 and product needs 1 as </a:t>
            </a:r>
            <a:r>
              <a:rPr lang="en-US" sz="2800" i="1" dirty="0" smtClean="0"/>
              <a:t>base</a:t>
            </a:r>
            <a:r>
              <a:rPr lang="en-US" sz="2800" dirty="0" smtClean="0"/>
              <a:t>.</a:t>
            </a:r>
          </a:p>
          <a:p>
            <a:pPr>
              <a:spcBef>
                <a:spcPct val="0"/>
              </a:spcBef>
              <a:buNone/>
            </a:pPr>
            <a:endParaRPr lang="en-US" sz="2400" kern="12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(define reduce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(lambda (op base x) ;passing by name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	(if (null? x)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		base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		(op (car x) (reduce op base (</a:t>
            </a:r>
            <a:r>
              <a:rPr lang="en-US" sz="2400" kern="1200" dirty="0" err="1" smtClean="0">
                <a:solidFill>
                  <a:schemeClr val="tx1"/>
                </a:solidFill>
                <a:latin typeface="Courier New" pitchFamily="49" charset="0"/>
              </a:rPr>
              <a:t>cdr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x)) )))</a:t>
            </a:r>
          </a:p>
          <a:p>
            <a:pPr>
              <a:spcBef>
                <a:spcPct val="0"/>
              </a:spcBef>
              <a:buNone/>
              <a:tabLst>
                <a:tab pos="690563" algn="l"/>
                <a:tab pos="1031875" algn="l"/>
                <a:tab pos="13716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20381" y="5873750"/>
            <a:ext cx="2819400" cy="457200"/>
          </a:xfrm>
          <a:prstGeom prst="wedgeRoundRectCallout">
            <a:avLst>
              <a:gd name="adj1" fmla="val -3280"/>
              <a:gd name="adj2" fmla="val -171354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36909" y="3470275"/>
            <a:ext cx="3504406" cy="457200"/>
          </a:xfrm>
          <a:prstGeom prst="wedgeRoundRectCallout">
            <a:avLst>
              <a:gd name="adj1" fmla="val 9611"/>
              <a:gd name="adj2" fmla="val -16882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Stopping condition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" y="1031875"/>
            <a:ext cx="79248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Once the reduce higher-order function is defined.</a:t>
            </a:r>
          </a:p>
          <a:p>
            <a:pPr>
              <a:spcBef>
                <a:spcPct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400" dirty="0" smtClean="0"/>
              <a:t>Sum: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(reduce +  0  '(2 4 6 8 10)) 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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30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Product: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(reduce *  1  '(2 4 6 8 10)) 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</a:t>
            </a: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 3840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Average: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(/	(reduce +  0  '(2 4 6 8 10)) </a:t>
            </a:r>
          </a:p>
          <a:p>
            <a:pPr>
              <a:spcBef>
                <a:spcPct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Courier New" pitchFamily="49" charset="0"/>
              </a:rPr>
              <a:t>		(length '(2 4 6 8 10)))</a:t>
            </a:r>
          </a:p>
          <a:p>
            <a:pPr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ym typeface="Symbol"/>
              </a:rPr>
              <a:t></a:t>
            </a:r>
            <a:r>
              <a:rPr lang="en-US" sz="2400" dirty="0" smtClean="0"/>
              <a:t> 5</a:t>
            </a:r>
          </a:p>
          <a:p>
            <a:pPr>
              <a:spcBef>
                <a:spcPct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557" y="216112"/>
            <a:ext cx="7377651" cy="532776"/>
          </a:xfrm>
        </p:spPr>
        <p:txBody>
          <a:bodyPr/>
          <a:lstStyle/>
          <a:p>
            <a:r>
              <a:rPr lang="en-US" dirty="0" smtClean="0"/>
              <a:t>Parallel Computing by </a:t>
            </a:r>
            <a:r>
              <a:rPr lang="en-US" dirty="0" smtClean="0">
                <a:solidFill>
                  <a:srgbClr val="0070C0"/>
                </a:solidFill>
              </a:rPr>
              <a:t>Map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CCFF"/>
                </a:solidFill>
              </a:rPr>
              <a:t>Reduce</a:t>
            </a:r>
            <a:endParaRPr lang="en-US" dirty="0">
              <a:solidFill>
                <a:srgbClr val="33CCFF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612054" y="1008521"/>
            <a:ext cx="504045" cy="5186680"/>
            <a:chOff x="1981200" y="838200"/>
            <a:chExt cx="1752600" cy="54864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981200" y="838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981200" y="1066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981200" y="1295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981200" y="1524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81200" y="17526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1981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81200" y="2209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2438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981200" y="2667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981200" y="28956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981200" y="3124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1200" y="3352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581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81200" y="3810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40386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981200" y="4267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981200" y="4495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981200" y="4724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981200" y="4953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981200" y="51816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1981200" y="54102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981200" y="56388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981200" y="58674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981200" y="6096000"/>
              <a:ext cx="17526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-617287" y="3038997"/>
            <a:ext cx="1670835" cy="364263"/>
          </a:xfrm>
          <a:prstGeom prst="rect">
            <a:avLst/>
          </a:prstGeom>
          <a:noFill/>
        </p:spPr>
        <p:txBody>
          <a:bodyPr wrap="none" lIns="86420" tIns="43210" rIns="86420" bIns="43210" rtlCol="0">
            <a:spAutoFit/>
          </a:bodyPr>
          <a:lstStyle/>
          <a:p>
            <a:r>
              <a:rPr lang="en-US" sz="1800" dirty="0" smtClean="0">
                <a:latin typeface="+mn-lt"/>
              </a:rPr>
              <a:t>A large problem</a:t>
            </a:r>
            <a:endParaRPr lang="en-US" sz="1800" dirty="0">
              <a:latin typeface="+mn-lt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1368121" y="864447"/>
            <a:ext cx="1512134" cy="5546866"/>
            <a:chOff x="1676400" y="914400"/>
            <a:chExt cx="1600200" cy="5867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743200" y="914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743200" y="1143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43200" y="1371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3200" y="1600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743200" y="1905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2743200" y="2133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2743200" y="2362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743200" y="25908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743200" y="2895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743200" y="3124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743200" y="33528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743200" y="3581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743200" y="3886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743200" y="41148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4343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743200" y="4572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743200" y="48768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743200" y="5105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743200" y="5334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743200" y="5562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743200" y="58674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743200" y="60960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743200" y="63246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743200" y="6553200"/>
              <a:ext cx="533400" cy="228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>
              <a:off x="1752600" y="3600450"/>
              <a:ext cx="685800" cy="62865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2300" dirty="0" smtClean="0">
                <a:latin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76400" y="3024832"/>
              <a:ext cx="643260" cy="39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Map</a:t>
              </a: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3024267" y="1076338"/>
            <a:ext cx="1167413" cy="5051752"/>
            <a:chOff x="3571748" y="1138535"/>
            <a:chExt cx="1235402" cy="5343677"/>
          </a:xfrm>
        </p:grpSpPr>
        <p:sp>
          <p:nvSpPr>
            <p:cNvPr id="46" name="TextBox 45"/>
            <p:cNvSpPr txBox="1"/>
            <p:nvPr/>
          </p:nvSpPr>
          <p:spPr>
            <a:xfrm>
              <a:off x="3571748" y="1138535"/>
              <a:ext cx="1206452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Solution 1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81398" y="2129135"/>
              <a:ext cx="1206452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Solution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91048" y="3124201"/>
              <a:ext cx="1206452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Solution 3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00698" y="6091537"/>
              <a:ext cx="1206452" cy="390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Solution n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0" name="Group 46"/>
          <p:cNvGrpSpPr/>
          <p:nvPr/>
        </p:nvGrpSpPr>
        <p:grpSpPr>
          <a:xfrm>
            <a:off x="4244182" y="1248645"/>
            <a:ext cx="2967740" cy="4838500"/>
            <a:chOff x="5029200" y="1320800"/>
            <a:chExt cx="3140581" cy="5118100"/>
          </a:xfrm>
        </p:grpSpPr>
        <p:sp>
          <p:nvSpPr>
            <p:cNvPr id="65" name="Right Brace 64"/>
            <p:cNvSpPr/>
            <p:nvPr/>
          </p:nvSpPr>
          <p:spPr bwMode="auto">
            <a:xfrm>
              <a:off x="5029200" y="1320800"/>
              <a:ext cx="533400" cy="51181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4400" dirty="0" smtClean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83344" y="3646785"/>
              <a:ext cx="1586437" cy="39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Final Solution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3" name="Right Arrow 112"/>
            <p:cNvSpPr/>
            <p:nvPr/>
          </p:nvSpPr>
          <p:spPr bwMode="auto">
            <a:xfrm>
              <a:off x="5791200" y="3572818"/>
              <a:ext cx="685800" cy="62865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64199"/>
              <a:endParaRPr lang="en-US" sz="4400" dirty="0" smtClean="0">
                <a:latin typeface="+mn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562598" y="2997200"/>
              <a:ext cx="928249" cy="39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Reduce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48" name="Rounded Rectangular Callout 47"/>
          <p:cNvSpPr/>
          <p:nvPr/>
        </p:nvSpPr>
        <p:spPr bwMode="auto">
          <a:xfrm>
            <a:off x="4853781" y="803275"/>
            <a:ext cx="3034046" cy="1292449"/>
          </a:xfrm>
          <a:prstGeom prst="wedgeRoundRectCallout">
            <a:avLst>
              <a:gd name="adj1" fmla="val -47730"/>
              <a:gd name="adj2" fmla="val 9780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6420" tIns="43210" rIns="86420" bIns="43210" numCol="1" rtlCol="0" anchor="t" anchorCtr="0" compatLnSpc="1">
            <a:prstTxWarp prst="textNoShape">
              <a:avLst/>
            </a:prstTxWarp>
          </a:bodyPr>
          <a:lstStyle/>
          <a:p>
            <a:pPr defTabSz="864199"/>
            <a:r>
              <a:rPr lang="en-US" sz="2300" dirty="0" smtClean="0">
                <a:solidFill>
                  <a:srgbClr val="0033CC"/>
                </a:solidFill>
                <a:latin typeface="Times New Roman" pitchFamily="18" charset="0"/>
              </a:rPr>
              <a:t>Industry Application:</a:t>
            </a:r>
          </a:p>
          <a:p>
            <a:pPr defTabSz="864199"/>
            <a:r>
              <a:rPr lang="en-US" sz="2300" dirty="0" smtClean="0">
                <a:latin typeface="Times New Roman" pitchFamily="18" charset="0"/>
              </a:rPr>
              <a:t>Google Search Engine Using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</a:rPr>
              <a:t>MapReduce</a:t>
            </a:r>
            <a:endParaRPr lang="en-US" sz="4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082381" y="4918075"/>
            <a:ext cx="3034046" cy="1292449"/>
          </a:xfrm>
          <a:prstGeom prst="wedgeRoundRectCallout">
            <a:avLst>
              <a:gd name="adj1" fmla="val -56141"/>
              <a:gd name="adj2" fmla="val -9305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6420" tIns="43210" rIns="86420" bIns="43210" numCol="1" rtlCol="0" anchor="t" anchorCtr="0" compatLnSpc="1">
            <a:prstTxWarp prst="textNoShape">
              <a:avLst/>
            </a:prstTxWarp>
          </a:bodyPr>
          <a:lstStyle/>
          <a:p>
            <a:pPr defTabSz="864199"/>
            <a:r>
              <a:rPr lang="en-US" sz="2000" b="1" dirty="0" smtClean="0">
                <a:solidFill>
                  <a:srgbClr val="FF0000"/>
                </a:solidFill>
              </a:rPr>
              <a:t>MapReduce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comes from the high-order function concept!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762000" y="846138"/>
            <a:ext cx="73152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filter is similar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mapping and reduce. It applies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procedure to all members of a list.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difference is that the procedure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here is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The elements that do not meet the predicate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be removed (filtered out) from the list. 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107363" cy="57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(filter </a:t>
            </a:r>
            <a:r>
              <a:rPr lang="en-US" sz="2400" u="sng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(lambda (x) (&gt; x 200))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'(50 300 500 65 800))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	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(300 500 800)</a:t>
            </a:r>
          </a:p>
          <a:p>
            <a:pPr algn="just">
              <a:lnSpc>
                <a:spcPct val="25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big-class?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(lambda (x) (&gt;=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cdr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x) 80)))</a:t>
            </a:r>
          </a:p>
          <a:p>
            <a:pPr algn="just">
              <a:lnSpc>
                <a:spcPct val="2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class-size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'(("CSE100" . 100) ("CSE200" . 80) ("CSE240" . 100) 	 ("CSE310" . 70) ("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CSE340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" . 75) ("CSE420" . 65)))</a:t>
            </a:r>
          </a:p>
          <a:p>
            <a:pPr algn="just">
              <a:lnSpc>
                <a:spcPct val="23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filter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big-class?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class-size) 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'(("CSE100" . 100) ("CSE200" . 80) ("CSE240" . 100))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67981" y="3808743"/>
            <a:ext cx="3429000" cy="4572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28638" y="846138"/>
            <a:ext cx="7853362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6924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filter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(lambda (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(if (null?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    '()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    (if	(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(car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	(cons (car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filter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(cdr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	(</a:t>
            </a:r>
            <a:r>
              <a:rPr lang="en-US" sz="2800" dirty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filter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(cdr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)))))) 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76238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Filtering: How is it implemented?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648200" y="5454650"/>
            <a:ext cx="3176588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excluding (filtering)</a:t>
            </a:r>
          </a:p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is done here</a:t>
            </a:r>
            <a:endParaRPr lang="en-US" sz="32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1219200" y="4191000"/>
            <a:ext cx="6858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457200" y="5454650"/>
            <a:ext cx="2046288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including is </a:t>
            </a:r>
          </a:p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done here</a:t>
            </a:r>
            <a:endParaRPr lang="en-US" sz="32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H="1" flipV="1">
            <a:off x="3429000" y="5029200"/>
            <a:ext cx="12192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12478" y="2327275"/>
            <a:ext cx="1752600" cy="914400"/>
          </a:xfrm>
          <a:prstGeom prst="wedgeRoundRectCallout">
            <a:avLst>
              <a:gd name="adj1" fmla="val -62693"/>
              <a:gd name="adj2" fmla="val 1206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57981" y="144075"/>
            <a:ext cx="7982175" cy="589805"/>
          </a:xfrm>
        </p:spPr>
        <p:txBody>
          <a:bodyPr/>
          <a:lstStyle/>
          <a:p>
            <a:r>
              <a:rPr lang="en-US" dirty="0" smtClean="0"/>
              <a:t>SQL as a Functional Programming Language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8282" y="1278749"/>
            <a:ext cx="7920699" cy="493472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class program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static void Main()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Book[ ] Books = new Book[ ] {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    new Book {</a:t>
            </a:r>
            <a:r>
              <a:rPr lang="en-US" sz="2000" dirty="0" err="1" smtClean="0">
                <a:latin typeface="Arial" charset="0"/>
                <a:cs typeface="Arial" charset="0"/>
              </a:rPr>
              <a:t>bookid</a:t>
            </a:r>
            <a:r>
              <a:rPr lang="en-US" sz="2000" dirty="0" smtClean="0">
                <a:latin typeface="Arial" charset="0"/>
                <a:cs typeface="Arial" charset="0"/>
              </a:rPr>
              <a:t> = 1, title = "Programming",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sz="2000" dirty="0" err="1" smtClean="0">
                <a:latin typeface="Arial" charset="0"/>
                <a:cs typeface="Arial" charset="0"/>
              </a:rPr>
              <a:t>isbn</a:t>
            </a:r>
            <a:r>
              <a:rPr lang="en-US" sz="2000" dirty="0" smtClean="0">
                <a:latin typeface="Arial" charset="0"/>
                <a:cs typeface="Arial" charset="0"/>
              </a:rPr>
              <a:t> = "0-7575-0367", price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69.99</a:t>
            </a:r>
            <a:r>
              <a:rPr lang="en-US" sz="2000" dirty="0" smtClean="0">
                <a:latin typeface="Arial" charset="0"/>
                <a:cs typeface="Arial" charset="0"/>
              </a:rPr>
              <a:t>},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     new Book {</a:t>
            </a:r>
            <a:r>
              <a:rPr lang="en-US" sz="2000" dirty="0" err="1" smtClean="0">
                <a:latin typeface="Arial" charset="0"/>
                <a:cs typeface="Arial" charset="0"/>
              </a:rPr>
              <a:t>bookid</a:t>
            </a:r>
            <a:r>
              <a:rPr lang="en-US" sz="2000" dirty="0" smtClean="0">
                <a:latin typeface="Arial" charset="0"/>
                <a:cs typeface="Arial" charset="0"/>
              </a:rPr>
              <a:t> = 3, title = "OS",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sz="2000" dirty="0" err="1" smtClean="0">
                <a:latin typeface="Arial" charset="0"/>
                <a:cs typeface="Arial" charset="0"/>
              </a:rPr>
              <a:t>isbn</a:t>
            </a:r>
            <a:r>
              <a:rPr lang="en-US" sz="2000" dirty="0" smtClean="0">
                <a:latin typeface="Arial" charset="0"/>
                <a:cs typeface="Arial" charset="0"/>
              </a:rPr>
              <a:t> = "6-5432-123-0", price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57.77</a:t>
            </a:r>
            <a:r>
              <a:rPr lang="en-US" sz="2000" dirty="0" smtClean="0">
                <a:latin typeface="Arial" charset="0"/>
                <a:cs typeface="Arial" charset="0"/>
              </a:rPr>
              <a:t>},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    new Book {</a:t>
            </a:r>
            <a:r>
              <a:rPr lang="en-US" sz="2000" dirty="0" err="1" smtClean="0">
                <a:latin typeface="Arial" charset="0"/>
                <a:cs typeface="Arial" charset="0"/>
              </a:rPr>
              <a:t>bookid</a:t>
            </a:r>
            <a:r>
              <a:rPr lang="en-US" sz="2000" dirty="0" smtClean="0">
                <a:latin typeface="Arial" charset="0"/>
                <a:cs typeface="Arial" charset="0"/>
              </a:rPr>
              <a:t> = 4, title = "Computing",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sz="2000" dirty="0" err="1" smtClean="0">
                <a:latin typeface="Arial" charset="0"/>
                <a:cs typeface="Arial" charset="0"/>
              </a:rPr>
              <a:t>isbn</a:t>
            </a:r>
            <a:r>
              <a:rPr lang="en-US" sz="2000" dirty="0" smtClean="0">
                <a:latin typeface="Arial" charset="0"/>
                <a:cs typeface="Arial" charset="0"/>
              </a:rPr>
              <a:t> = "0-321-52403-9", price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94.91</a:t>
            </a:r>
            <a:r>
              <a:rPr lang="en-US" sz="2000" dirty="0" smtClean="0">
                <a:latin typeface="Arial" charset="0"/>
                <a:cs typeface="Arial" charset="0"/>
              </a:rPr>
              <a:t>},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    new Book {</a:t>
            </a:r>
            <a:r>
              <a:rPr lang="en-US" sz="2000" dirty="0" err="1" smtClean="0">
                <a:latin typeface="Arial" charset="0"/>
                <a:cs typeface="Arial" charset="0"/>
              </a:rPr>
              <a:t>bookid</a:t>
            </a:r>
            <a:r>
              <a:rPr lang="en-US" sz="2000" dirty="0" smtClean="0">
                <a:latin typeface="Arial" charset="0"/>
                <a:cs typeface="Arial" charset="0"/>
              </a:rPr>
              <a:t> = 5, title = "XML",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sz="2000" dirty="0" err="1" smtClean="0">
                <a:latin typeface="Arial" charset="0"/>
                <a:cs typeface="Arial" charset="0"/>
              </a:rPr>
              <a:t>isbn</a:t>
            </a:r>
            <a:r>
              <a:rPr lang="en-US" sz="2000" dirty="0" smtClean="0">
                <a:latin typeface="Arial" charset="0"/>
                <a:cs typeface="Arial" charset="0"/>
              </a:rPr>
              <a:t> = "0-201-77168-3", price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74.21</a:t>
            </a:r>
            <a:r>
              <a:rPr lang="en-US" sz="2000" dirty="0" smtClean="0">
                <a:latin typeface="Arial" charset="0"/>
                <a:cs typeface="Arial" charset="0"/>
              </a:rPr>
              <a:t>},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};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006" y="288149"/>
            <a:ext cx="590775" cy="4322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20" tIns="43210" rIns="86420" bIns="43210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02162" indent="-270062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080249" indent="-2160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12349" indent="-2160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1944449" indent="-2160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3765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8086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2407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6728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D53737-644F-4943-B58B-EA9694FB2172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3317" name="Rounded Rectangular Callout 4"/>
          <p:cNvSpPr>
            <a:spLocks noChangeArrowheads="1"/>
          </p:cNvSpPr>
          <p:nvPr/>
        </p:nvSpPr>
        <p:spPr bwMode="auto">
          <a:xfrm>
            <a:off x="5976527" y="879475"/>
            <a:ext cx="2153853" cy="1137567"/>
          </a:xfrm>
          <a:prstGeom prst="wedgeRoundRectCallout">
            <a:avLst>
              <a:gd name="adj1" fmla="val -101227"/>
              <a:gd name="adj2" fmla="val 5561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r>
              <a:rPr lang="en-US" sz="1600" dirty="0"/>
              <a:t>Create an array of Book object, to be used for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815181" y="498475"/>
            <a:ext cx="7520781" cy="611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Programming Paradigm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basic scheme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 of Execution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your own procedures -- procedure definition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Scopes: global environment and local names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forms and unnamed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 with data structure</a:t>
            </a: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Numbers, character,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String, symbols</a:t>
            </a: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Pairs and lists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Higher order functions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Modules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 their interfaces </a:t>
            </a:r>
            <a:endParaRPr lang="en-GB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29803" y="5375275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1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10381" y="144075"/>
            <a:ext cx="8058375" cy="659200"/>
          </a:xfrm>
        </p:spPr>
        <p:txBody>
          <a:bodyPr/>
          <a:lstStyle/>
          <a:p>
            <a:r>
              <a:rPr lang="en-US" dirty="0" smtClean="0"/>
              <a:t>SQL as a Functional Programming Language</a:t>
            </a:r>
            <a:br>
              <a:rPr lang="en-US" dirty="0" smtClean="0"/>
            </a:br>
            <a:r>
              <a:rPr lang="en-US" dirty="0" smtClean="0"/>
              <a:t>Using Filter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4013" y="1152596"/>
            <a:ext cx="7560668" cy="4716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    </a:t>
            </a:r>
            <a:r>
              <a:rPr lang="en-US" sz="2300" dirty="0" err="1" smtClean="0">
                <a:latin typeface="Arial" charset="0"/>
                <a:cs typeface="Arial" charset="0"/>
              </a:rPr>
              <a:t>var</a:t>
            </a:r>
            <a:r>
              <a:rPr lang="en-US" sz="2300" dirty="0" smtClean="0">
                <a:latin typeface="Arial" charset="0"/>
                <a:cs typeface="Arial" charset="0"/>
              </a:rPr>
              <a:t> </a:t>
            </a:r>
            <a:r>
              <a:rPr lang="en-US" sz="2300" dirty="0" err="1" smtClean="0">
                <a:latin typeface="Arial" charset="0"/>
                <a:cs typeface="Arial" charset="0"/>
              </a:rPr>
              <a:t>myQuery</a:t>
            </a:r>
            <a:r>
              <a:rPr lang="en-US" sz="2300" dirty="0" smtClean="0">
                <a:latin typeface="Arial" charset="0"/>
                <a:cs typeface="Arial" charset="0"/>
              </a:rPr>
              <a:t> =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        </a:t>
            </a: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from b in Books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3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where </a:t>
            </a:r>
            <a:r>
              <a:rPr lang="en-US" sz="23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b.price</a:t>
            </a:r>
            <a:r>
              <a:rPr lang="en-US" sz="23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&lt; 80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3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orderby</a:t>
            </a: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23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b.title</a:t>
            </a:r>
            <a:endParaRPr lang="en-US" sz="23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select b;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    </a:t>
            </a:r>
            <a:r>
              <a:rPr lang="en-US" sz="2300" dirty="0" err="1" smtClean="0">
                <a:latin typeface="Arial" charset="0"/>
                <a:cs typeface="Arial" charset="0"/>
              </a:rPr>
              <a:t>foreach</a:t>
            </a:r>
            <a:r>
              <a:rPr lang="en-US" sz="2300" dirty="0" smtClean="0">
                <a:latin typeface="Arial" charset="0"/>
                <a:cs typeface="Arial" charset="0"/>
              </a:rPr>
              <a:t> (Book item in </a:t>
            </a:r>
            <a:r>
              <a:rPr lang="en-US" sz="2300" dirty="0" err="1" smtClean="0">
                <a:latin typeface="Arial" charset="0"/>
                <a:cs typeface="Arial" charset="0"/>
              </a:rPr>
              <a:t>myQuery</a:t>
            </a:r>
            <a:r>
              <a:rPr lang="en-US" sz="2300" dirty="0" smtClean="0">
                <a:latin typeface="Arial" charset="0"/>
                <a:cs typeface="Arial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        </a:t>
            </a:r>
            <a:r>
              <a:rPr lang="en-US" sz="23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2300" dirty="0" smtClean="0">
                <a:latin typeface="Arial" charset="0"/>
                <a:cs typeface="Arial" charset="0"/>
              </a:rPr>
              <a:t>("Title = {0}, Price = {1}", 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				</a:t>
            </a:r>
            <a:r>
              <a:rPr lang="en-US" sz="2300" dirty="0" err="1" smtClean="0">
                <a:latin typeface="Arial" charset="0"/>
                <a:cs typeface="Arial" charset="0"/>
              </a:rPr>
              <a:t>item.title</a:t>
            </a:r>
            <a:r>
              <a:rPr lang="en-US" sz="2300" dirty="0" smtClean="0">
                <a:latin typeface="Arial" charset="0"/>
                <a:cs typeface="Arial" charset="0"/>
              </a:rPr>
              <a:t>, </a:t>
            </a:r>
            <a:r>
              <a:rPr lang="en-US" sz="2300" dirty="0" err="1" smtClean="0">
                <a:latin typeface="Arial" charset="0"/>
                <a:cs typeface="Arial" charset="0"/>
              </a:rPr>
              <a:t>item.price</a:t>
            </a:r>
            <a:r>
              <a:rPr lang="en-US" sz="23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300" dirty="0" smtClean="0">
                <a:latin typeface="Arial" charset="0"/>
                <a:cs typeface="Arial" charset="0"/>
              </a:rPr>
              <a:t>}	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006" y="288149"/>
            <a:ext cx="1800159" cy="4322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20" tIns="43210" rIns="86420" bIns="43210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02162" indent="-270062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080249" indent="-2160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12349" indent="-2160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1944449" indent="-2160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3765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8086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2407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672848" indent="-216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804D7C-ABE9-4D89-B715-9806086B40C2}" type="slidenum">
              <a:rPr lang="en-US" sz="1600" smtClean="0">
                <a:solidFill>
                  <a:schemeClr val="tx2"/>
                </a:solidFill>
              </a:rPr>
              <a:pPr/>
              <a:t>20</a:t>
            </a:fld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4341" name="Rounded Rectangular Callout 4"/>
          <p:cNvSpPr>
            <a:spLocks noChangeArrowheads="1"/>
          </p:cNvSpPr>
          <p:nvPr/>
        </p:nvSpPr>
        <p:spPr bwMode="auto">
          <a:xfrm>
            <a:off x="4320381" y="955675"/>
            <a:ext cx="2088184" cy="672347"/>
          </a:xfrm>
          <a:prstGeom prst="wedgeRoundRectCallout">
            <a:avLst>
              <a:gd name="adj1" fmla="val -104261"/>
              <a:gd name="adj2" fmla="val 618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r>
              <a:rPr lang="en-US" sz="1800" dirty="0" smtClean="0">
                <a:latin typeface="+mn-lt"/>
              </a:rPr>
              <a:t>Define the </a:t>
            </a:r>
            <a:r>
              <a:rPr lang="en-US" sz="1800" dirty="0">
                <a:latin typeface="+mn-lt"/>
              </a:rPr>
              <a:t>subset for the query result</a:t>
            </a:r>
          </a:p>
        </p:txBody>
      </p:sp>
      <p:sp>
        <p:nvSpPr>
          <p:cNvPr id="14342" name="Rounded Rectangular Callout 5"/>
          <p:cNvSpPr>
            <a:spLocks noChangeArrowheads="1"/>
          </p:cNvSpPr>
          <p:nvPr/>
        </p:nvSpPr>
        <p:spPr bwMode="auto">
          <a:xfrm>
            <a:off x="5184458" y="2051561"/>
            <a:ext cx="2088184" cy="672347"/>
          </a:xfrm>
          <a:prstGeom prst="wedgeRoundRectCallout">
            <a:avLst>
              <a:gd name="adj1" fmla="val -165339"/>
              <a:gd name="adj2" fmla="val 6298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r>
              <a:rPr lang="en-US" sz="1800" dirty="0">
                <a:solidFill>
                  <a:srgbClr val="FFFF00"/>
                </a:solidFill>
                <a:latin typeface="+mn-lt"/>
              </a:rPr>
              <a:t>Query written in LINQ constructs</a:t>
            </a:r>
          </a:p>
        </p:txBody>
      </p:sp>
      <p:sp>
        <p:nvSpPr>
          <p:cNvPr id="14343" name="Rounded Rectangular Callout 6"/>
          <p:cNvSpPr>
            <a:spLocks noChangeArrowheads="1"/>
          </p:cNvSpPr>
          <p:nvPr/>
        </p:nvSpPr>
        <p:spPr bwMode="auto">
          <a:xfrm>
            <a:off x="5184458" y="2051561"/>
            <a:ext cx="2088184" cy="672347"/>
          </a:xfrm>
          <a:prstGeom prst="wedgeRoundRectCallout">
            <a:avLst>
              <a:gd name="adj1" fmla="val -124393"/>
              <a:gd name="adj2" fmla="val -99557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+mn-lt"/>
              </a:rPr>
              <a:t>Query written in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SQL constructs</a:t>
            </a:r>
            <a:endParaRPr lang="en-US" sz="1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344" name="Rounded Rectangular Callout 7"/>
          <p:cNvSpPr>
            <a:spLocks noChangeArrowheads="1"/>
          </p:cNvSpPr>
          <p:nvPr/>
        </p:nvSpPr>
        <p:spPr bwMode="auto">
          <a:xfrm>
            <a:off x="6336560" y="4632894"/>
            <a:ext cx="2088184" cy="1346195"/>
          </a:xfrm>
          <a:prstGeom prst="wedgeRoundRectCallout">
            <a:avLst>
              <a:gd name="adj1" fmla="val -78639"/>
              <a:gd name="adj2" fmla="val -844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r>
              <a:rPr lang="en-US" sz="1800" dirty="0" smtClean="0">
                <a:latin typeface="+mn-lt"/>
              </a:rPr>
              <a:t>Printing or processing the </a:t>
            </a:r>
            <a:r>
              <a:rPr lang="en-US" sz="1800" dirty="0">
                <a:latin typeface="+mn-lt"/>
              </a:rPr>
              <a:t>subset resulted in from the query</a:t>
            </a:r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95" y="4867016"/>
            <a:ext cx="5040445" cy="161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6"/>
          <p:cNvSpPr>
            <a:spLocks noChangeArrowheads="1"/>
          </p:cNvSpPr>
          <p:nvPr/>
        </p:nvSpPr>
        <p:spPr bwMode="auto">
          <a:xfrm>
            <a:off x="129381" y="2251075"/>
            <a:ext cx="1040923" cy="428114"/>
          </a:xfrm>
          <a:prstGeom prst="wedgeRoundRectCallout">
            <a:avLst>
              <a:gd name="adj1" fmla="val 77855"/>
              <a:gd name="adj2" fmla="val -8713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6420" tIns="43210" rIns="86420" bIns="43210"/>
          <a:lstStyle/>
          <a:p>
            <a:pPr algn="ctr"/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Filter</a:t>
            </a:r>
            <a:endParaRPr lang="en-US" sz="18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Your Own Higher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examples: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(deep-filter </a:t>
            </a:r>
            <a:r>
              <a:rPr lang="en-US" dirty="0" err="1" smtClean="0">
                <a:solidFill>
                  <a:srgbClr val="0000FF"/>
                </a:solidFill>
              </a:rPr>
              <a:t>pred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 smtClean="0"/>
              <a:t>	e.g., (deep-filter </a:t>
            </a:r>
            <a:r>
              <a:rPr lang="en-US" dirty="0" err="1">
                <a:solidFill>
                  <a:srgbClr val="0000FF"/>
                </a:solidFill>
              </a:rPr>
              <a:t>pred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‘(1 3 (4 5) ((6 (7))))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ap2 that can perform such function as:</a:t>
            </a:r>
          </a:p>
          <a:p>
            <a:pPr marL="0" indent="0">
              <a:buNone/>
              <a:tabLst>
                <a:tab pos="339725" algn="l"/>
              </a:tabLst>
            </a:pPr>
            <a:r>
              <a:rPr lang="en-US" dirty="0"/>
              <a:t>	</a:t>
            </a:r>
            <a:r>
              <a:rPr lang="nn-NO" dirty="0"/>
              <a:t>(</a:t>
            </a:r>
            <a:r>
              <a:rPr lang="nn-NO" dirty="0" smtClean="0"/>
              <a:t>map2 </a:t>
            </a:r>
            <a:r>
              <a:rPr lang="nn-NO" dirty="0"/>
              <a:t>+ '(</a:t>
            </a:r>
            <a:r>
              <a:rPr lang="nn-NO" dirty="0">
                <a:solidFill>
                  <a:srgbClr val="00B050"/>
                </a:solidFill>
              </a:rPr>
              <a:t>3</a:t>
            </a:r>
            <a:r>
              <a:rPr lang="nn-NO" dirty="0"/>
              <a:t> </a:t>
            </a:r>
            <a:r>
              <a:rPr lang="nn-NO" dirty="0">
                <a:solidFill>
                  <a:srgbClr val="0000FF"/>
                </a:solidFill>
              </a:rPr>
              <a:t>4</a:t>
            </a:r>
            <a:r>
              <a:rPr lang="nn-NO" dirty="0"/>
              <a:t> </a:t>
            </a:r>
            <a:r>
              <a:rPr lang="nn-NO" dirty="0">
                <a:solidFill>
                  <a:srgbClr val="C00000"/>
                </a:solidFill>
              </a:rPr>
              <a:t>5</a:t>
            </a:r>
            <a:r>
              <a:rPr lang="nn-NO" dirty="0"/>
              <a:t>) '(</a:t>
            </a:r>
            <a:r>
              <a:rPr lang="nn-NO" dirty="0">
                <a:solidFill>
                  <a:srgbClr val="00B050"/>
                </a:solidFill>
              </a:rPr>
              <a:t>4</a:t>
            </a:r>
            <a:r>
              <a:rPr lang="nn-NO" dirty="0"/>
              <a:t> </a:t>
            </a:r>
            <a:r>
              <a:rPr lang="nn-NO" dirty="0">
                <a:solidFill>
                  <a:srgbClr val="0000FF"/>
                </a:solidFill>
              </a:rPr>
              <a:t>5</a:t>
            </a:r>
            <a:r>
              <a:rPr lang="nn-NO" dirty="0"/>
              <a:t> </a:t>
            </a:r>
            <a:r>
              <a:rPr lang="nn-NO" dirty="0">
                <a:solidFill>
                  <a:srgbClr val="C00000"/>
                </a:solidFill>
              </a:rPr>
              <a:t>6</a:t>
            </a:r>
            <a:r>
              <a:rPr lang="nn-NO" dirty="0"/>
              <a:t>) '(</a:t>
            </a:r>
            <a:r>
              <a:rPr lang="nn-NO" dirty="0">
                <a:solidFill>
                  <a:srgbClr val="00B050"/>
                </a:solidFill>
              </a:rPr>
              <a:t>5</a:t>
            </a:r>
            <a:r>
              <a:rPr lang="nn-NO" dirty="0"/>
              <a:t> </a:t>
            </a:r>
            <a:r>
              <a:rPr lang="nn-NO" dirty="0">
                <a:solidFill>
                  <a:srgbClr val="0000FF"/>
                </a:solidFill>
              </a:rPr>
              <a:t>6</a:t>
            </a:r>
            <a:r>
              <a:rPr lang="nn-NO" dirty="0"/>
              <a:t> </a:t>
            </a:r>
            <a:r>
              <a:rPr lang="nn-NO" dirty="0">
                <a:solidFill>
                  <a:srgbClr val="C00000"/>
                </a:solidFill>
              </a:rPr>
              <a:t>7</a:t>
            </a:r>
            <a:r>
              <a:rPr lang="nn-NO" dirty="0" smtClean="0"/>
              <a:t>))</a:t>
            </a:r>
          </a:p>
          <a:p>
            <a:pPr marL="0" indent="0">
              <a:buNone/>
              <a:tabLst>
                <a:tab pos="339725" algn="l"/>
              </a:tabLst>
            </a:pPr>
            <a:endParaRPr lang="nn-NO" dirty="0" smtClean="0"/>
          </a:p>
          <a:p>
            <a:pPr marL="0" indent="0">
              <a:buNone/>
              <a:tabLst>
                <a:tab pos="339725" algn="l"/>
              </a:tabLst>
            </a:pPr>
            <a:r>
              <a:rPr lang="nn-NO" dirty="0"/>
              <a:t>	</a:t>
            </a:r>
            <a:r>
              <a:rPr lang="nn-NO" dirty="0" smtClean="0"/>
              <a:t>		</a:t>
            </a:r>
            <a:r>
              <a:rPr lang="nn-NO" dirty="0" smtClean="0">
                <a:sym typeface="Wingdings" pitchFamily="2" charset="2"/>
              </a:rPr>
              <a:t> (12 15 18)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96381" y="4156075"/>
            <a:ext cx="6096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3405981" y="4156075"/>
            <a:ext cx="6096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177381" y="4156075"/>
            <a:ext cx="7620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939381" y="4156075"/>
            <a:ext cx="4572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396581" y="4156075"/>
            <a:ext cx="3048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4396581" y="4156075"/>
            <a:ext cx="14478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58381" y="4156075"/>
            <a:ext cx="8382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3405981" y="4156075"/>
            <a:ext cx="1862488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796381" y="4156075"/>
            <a:ext cx="16002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3939381" y="4156075"/>
            <a:ext cx="16764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ounded Rectangular Callout 30"/>
          <p:cNvSpPr/>
          <p:nvPr/>
        </p:nvSpPr>
        <p:spPr bwMode="auto">
          <a:xfrm>
            <a:off x="6301581" y="1108075"/>
            <a:ext cx="1981200" cy="685800"/>
          </a:xfrm>
          <a:prstGeom prst="wedgeRoundRectCallout">
            <a:avLst>
              <a:gd name="adj1" fmla="val -115287"/>
              <a:gd name="adj2" fmla="val 6560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Read text section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4.9.3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Equality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543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813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do we decide whether the values of two data structures are equal? For the three basic data types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(= a b)	for numbers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x y)	for symbols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string=? x y)	for strings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char=?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y)	for characters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775075"/>
            <a:ext cx="7696200" cy="2677073"/>
            <a:chOff x="336" y="2352"/>
            <a:chExt cx="4848" cy="1796"/>
          </a:xfrm>
        </p:grpSpPr>
        <p:sp>
          <p:nvSpPr>
            <p:cNvPr id="96261" name="Text Box 4"/>
            <p:cNvSpPr txBox="1">
              <a:spLocks noChangeArrowheads="1"/>
            </p:cNvSpPr>
            <p:nvPr/>
          </p:nvSpPr>
          <p:spPr bwMode="auto">
            <a:xfrm>
              <a:off x="432" y="2352"/>
              <a:ext cx="4752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449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just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How is about using one for all?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(equal? x y)	for any data structures. </a:t>
              </a:r>
            </a:p>
            <a:p>
              <a:pPr algn="just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(equal? '(1 2) '(1 2 . ()))	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true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equal? 'Jim "Jim")	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false</a:t>
              </a:r>
            </a:p>
            <a:p>
              <a:pPr algn="just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(char=? #\5 #\5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	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true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262" name="Line 5"/>
            <p:cNvSpPr>
              <a:spLocks noChangeShapeType="1"/>
            </p:cNvSpPr>
            <p:nvPr/>
          </p:nvSpPr>
          <p:spPr bwMode="auto">
            <a:xfrm>
              <a:off x="336" y="2352"/>
              <a:ext cx="48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Implementation of equal?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75438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  <a:tab pos="2286000" algn="l"/>
                <a:tab pos="2744788" algn="l"/>
                <a:tab pos="58832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(define </a:t>
            </a:r>
            <a:r>
              <a:rPr lang="en-US" sz="2400">
                <a:solidFill>
                  <a:srgbClr val="006600"/>
                </a:solidFill>
                <a:latin typeface="Geneva" charset="0"/>
                <a:cs typeface="Times New Roman" pitchFamily="18" charset="0"/>
              </a:rPr>
              <a:t>equal?</a:t>
            </a:r>
            <a:r>
              <a:rPr lang="en-US" sz="2400">
                <a:latin typeface="Geneva" charset="0"/>
                <a:cs typeface="Times New Roman" pitchFamily="18" charset="0"/>
              </a:rPr>
              <a:t> (lambda (a b)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(if  (and (pair? a) (pair? b)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(and				; Yes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(</a:t>
            </a:r>
            <a:r>
              <a:rPr lang="en-US" sz="2400">
                <a:solidFill>
                  <a:srgbClr val="006600"/>
                </a:solidFill>
                <a:latin typeface="Geneva" charset="0"/>
                <a:cs typeface="Times New Roman" pitchFamily="18" charset="0"/>
              </a:rPr>
              <a:t>equal?</a:t>
            </a:r>
            <a:r>
              <a:rPr lang="en-US" sz="2400">
                <a:latin typeface="Geneva" charset="0"/>
                <a:cs typeface="Times New Roman" pitchFamily="18" charset="0"/>
              </a:rPr>
              <a:t> (car a) (car b))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(</a:t>
            </a:r>
            <a:r>
              <a:rPr lang="en-US" sz="2400">
                <a:solidFill>
                  <a:srgbClr val="006600"/>
                </a:solidFill>
                <a:latin typeface="Geneva" charset="0"/>
                <a:cs typeface="Times New Roman" pitchFamily="18" charset="0"/>
              </a:rPr>
              <a:t>equal?</a:t>
            </a:r>
            <a:r>
              <a:rPr lang="en-US" sz="2400">
                <a:latin typeface="Geneva" charset="0"/>
                <a:cs typeface="Times New Roman" pitchFamily="18" charset="0"/>
              </a:rPr>
              <a:t> (cdr a) (cdr b))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(if (and (number? a) (number? b)	; No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(= a b)			; Yes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(if (and (symbol? a) (symbol? b)	; No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	(eq? a b)	; Yes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	(if (and (string? a) (string? b))	; No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		(string=? a b)	; Yes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					(and (null? a) (null? b))	; No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Geneva" charset="0"/>
                <a:cs typeface="Times New Roman" pitchFamily="18" charset="0"/>
              </a:rPr>
              <a:t>))))))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Procedures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782" y="727075"/>
            <a:ext cx="8229600" cy="55276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In Scheme, we can define a procedure with an unknown number of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(+ 2 3 6 4 8 14)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(list a b c ...)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(map + '(3 4 5) '(4 5 6) '(5 6 7))  ; </a:t>
            </a:r>
            <a:r>
              <a:rPr lang="en-US" sz="2400" dirty="0" smtClean="0">
                <a:sym typeface="Wingdings" pitchFamily="2" charset="2"/>
              </a:rPr>
              <a:t> (12 15 18)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In other programming paradigms, the number of parameters needs to be known at compilation time;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An solution in C, C++, Java, C# is: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 smtClean="0">
                <a:latin typeface="Arial" pitchFamily="34" charset="0"/>
              </a:rPr>
              <a:t>	foo(</a:t>
            </a:r>
            <a:r>
              <a:rPr lang="en-US" sz="2800" dirty="0" err="1" smtClean="0">
                <a:latin typeface="Arial" pitchFamily="34" charset="0"/>
              </a:rPr>
              <a:t>arg</a:t>
            </a:r>
            <a:r>
              <a:rPr lang="en-US" sz="2800" dirty="0" smtClean="0">
                <a:latin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</a:rPr>
              <a:t>arg</a:t>
            </a:r>
            <a:r>
              <a:rPr lang="en-US" sz="2800" dirty="0" smtClean="0">
                <a:latin typeface="Arial" pitchFamily="34" charset="0"/>
              </a:rPr>
              <a:t>[])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/>
              <a:t>If we have to do this in Scheme, it would be: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(+ 7 ‘(2 3 6 4 8 1 24)), instead of (+ 2 3 6 4 8 14)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(list 4 ‘(a b c d)), instead of (list a b c d)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(map + 3 ‘((3 4 5) (4 5 6) (5 6 7))),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		instead of (map + '(3 4 5) '(4 5 6) '(5 6 7))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1000" y="952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Programming-in-the-Large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81000" y="727075"/>
            <a:ext cx="777240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 indent="-346075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Programming-in-the-small: writing a program module to do a specific task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It is the focus of this course.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Programming-in-the-large: writing a large software system consisting of many modules to handle complex tasks.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of an aircraft control system with modules 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gather data from aircraft sensors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gather data from air traffic control stations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 data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obtain 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airspeed, nearby aircrafts, and so on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data to pilot consoles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respond to pilot commands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Programming-in-the-Large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38200" y="533400"/>
            <a:ext cx="7315200" cy="607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 indent="-346075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Writing programming-in-the-large, we need to handle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Scopes of names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Modules and their interfaces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 Data Type </a:t>
            </a:r>
          </a:p>
          <a:p>
            <a:pPr algn="just">
              <a:lnSpc>
                <a:spcPct val="12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Scheme Modules and Interfaces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(module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module-name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 …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1 512)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(lambda (x) (…)))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…)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…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5, … will be accessible outside the module.</a:t>
            </a:r>
          </a:p>
          <a:p>
            <a:pPr algn="just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4, … will not be accessible outside the module. 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758228" y="2860675"/>
            <a:ext cx="381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Programming-in-the-Large: Example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685800" y="685800"/>
            <a:ext cx="73152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  <a:tab pos="44053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(module encryption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(export string-encryption)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 outside accessible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character-rotation (lambda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character-encryption (lambda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(...)))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string-encryption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(lambda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(…)))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encryption-recursive (…))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 … 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(module secure-email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(define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load_file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(lambda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filename) (...)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string-encryption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load_file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filetext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007" y="288149"/>
            <a:ext cx="720064" cy="432223"/>
          </a:xfrm>
          <a:prstGeom prst="rect">
            <a:avLst/>
          </a:prstGeom>
        </p:spPr>
        <p:txBody>
          <a:bodyPr lIns="86420" tIns="43210" rIns="86420" bIns="43210"/>
          <a:lstStyle/>
          <a:p>
            <a:pPr>
              <a:defRPr/>
            </a:pPr>
            <a:fld id="{F1D42595-A973-4D85-ABEE-BA74A6286816}" type="slidenum">
              <a:rPr lang="en-US" sz="1800" smtClean="0"/>
              <a:pPr>
                <a:defRPr/>
              </a:pPr>
              <a:t>28</a:t>
            </a:fld>
            <a:endParaRPr lang="en-US" sz="18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55" y="288403"/>
            <a:ext cx="7723981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Using Modules </a:t>
            </a:r>
            <a:r>
              <a:rPr lang="en-US" dirty="0"/>
              <a:t>to </a:t>
            </a:r>
            <a:r>
              <a:rPr lang="en-US" dirty="0" smtClean="0"/>
              <a:t>Build Large Applications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792070" y="1666805"/>
            <a:ext cx="864076" cy="864447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1152102" y="1738842"/>
            <a:ext cx="864076" cy="864447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1800159" y="1954953"/>
            <a:ext cx="864076" cy="864447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1584140" y="1882916"/>
            <a:ext cx="864076" cy="864447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1944172" y="2026991"/>
            <a:ext cx="864076" cy="864447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5544490" y="1162544"/>
            <a:ext cx="2016178" cy="2521303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3528312" y="2099028"/>
            <a:ext cx="1008089" cy="72037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6420" tIns="43210" rIns="86420" bIns="43210" anchor="ctr"/>
          <a:lstStyle/>
          <a:p>
            <a:endParaRPr lang="en-US"/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648057" y="1522730"/>
            <a:ext cx="2520223" cy="2233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20" tIns="43210" rIns="86420" bIns="43210" anchor="ctr"/>
          <a:lstStyle/>
          <a:p>
            <a:pPr eaLnBrk="0" hangingPunct="0"/>
            <a:endParaRPr lang="en-US"/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708063" y="3077534"/>
            <a:ext cx="1925007" cy="6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20" tIns="43210" rIns="86420" bIns="4321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sz="1800" b="0"/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648057" y="4044033"/>
            <a:ext cx="2520223" cy="2017042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90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 dirty="0">
                  <a:solidFill>
                    <a:schemeClr val="folHlink"/>
                  </a:solidFill>
                </a:rPr>
                <a:t>Organization Y: </a:t>
              </a:r>
            </a:p>
            <a:p>
              <a:r>
                <a:rPr lang="en-US" sz="1800" b="0" dirty="0"/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5184458" y="4044033"/>
            <a:ext cx="2520223" cy="2017042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3672324" y="4692368"/>
            <a:ext cx="1008089" cy="72037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6420" tIns="43210" rIns="86420" bIns="43210" anchor="ctr"/>
          <a:lstStyle/>
          <a:p>
            <a:endParaRPr lang="en-US"/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2232197" y="2099028"/>
            <a:ext cx="864076" cy="936484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174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007" y="288149"/>
            <a:ext cx="792070" cy="432223"/>
          </a:xfrm>
          <a:prstGeom prst="rect">
            <a:avLst/>
          </a:prstGeom>
        </p:spPr>
        <p:txBody>
          <a:bodyPr lIns="86420" tIns="43210" rIns="86420" bIns="43210"/>
          <a:lstStyle/>
          <a:p>
            <a:pPr>
              <a:defRPr/>
            </a:pPr>
            <a:fld id="{E07BE04A-9F23-46ED-BF55-65CC4A6D7BFD}" type="slidenum">
              <a:rPr lang="en-US" sz="1600" smtClean="0"/>
              <a:pPr>
                <a:defRPr/>
              </a:pPr>
              <a:t>29</a:t>
            </a:fld>
            <a:endParaRPr lang="en-US" sz="1600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17475"/>
            <a:ext cx="7876381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Service-Oriented Computing (SOC) Paradigm </a:t>
            </a:r>
            <a:br>
              <a:rPr lang="en-US" dirty="0" smtClean="0"/>
            </a:br>
            <a:r>
              <a:rPr lang="en-US" sz="2000" b="0" dirty="0" smtClean="0"/>
              <a:t>Read Text Chapter 6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720063" y="4322233"/>
            <a:ext cx="720064" cy="720372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576051" y="3745936"/>
            <a:ext cx="2232197" cy="2233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20" tIns="43210" rIns="86420" bIns="43210" anchor="ctr"/>
          <a:lstStyle/>
          <a:p>
            <a:pPr eaLnBrk="0" hangingPunct="0"/>
            <a:endParaRPr lang="en-US" sz="1800"/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636056" y="5300739"/>
            <a:ext cx="1925007" cy="6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20" tIns="43210" rIns="86420" bIns="4321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sz="1800" b="0"/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720063" y="3962047"/>
            <a:ext cx="720064" cy="720372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3384299" y="4394271"/>
            <a:ext cx="720064" cy="720372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3384299" y="3890010"/>
            <a:ext cx="2232197" cy="2017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20" tIns="43210" rIns="86420" bIns="43210" anchor="ctr"/>
          <a:lstStyle/>
          <a:p>
            <a:pPr eaLnBrk="0" hangingPunct="0"/>
            <a:endParaRPr lang="en-US" sz="1800"/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3444304" y="5228702"/>
            <a:ext cx="1925007" cy="6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20" tIns="43210" rIns="86420" bIns="4321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 b="0">
                <a:solidFill>
                  <a:schemeClr val="folHlink"/>
                </a:solidFill>
              </a:rPr>
              <a:t>Organization Y: </a:t>
            </a:r>
          </a:p>
          <a:p>
            <a:r>
              <a:rPr lang="en-US" sz="1800" b="0"/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3528311" y="4034085"/>
            <a:ext cx="720064" cy="720372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3888343" y="4106122"/>
            <a:ext cx="720064" cy="720372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4392388" y="4034085"/>
            <a:ext cx="720064" cy="720372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4032356" y="4394271"/>
            <a:ext cx="720064" cy="720372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4176369" y="4610382"/>
            <a:ext cx="720064" cy="720372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4752419" y="4394271"/>
            <a:ext cx="720064" cy="720372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1368121" y="4178159"/>
            <a:ext cx="720064" cy="720372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1872165" y="3962047"/>
            <a:ext cx="720064" cy="720372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1368121" y="4394271"/>
            <a:ext cx="720064" cy="720372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1944171" y="4178159"/>
            <a:ext cx="720064" cy="720372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1080095" y="3890010"/>
            <a:ext cx="720064" cy="720372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6120541" y="3890010"/>
            <a:ext cx="2232197" cy="2017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20" tIns="43210" rIns="86420" bIns="43210" anchor="ctr"/>
          <a:lstStyle/>
          <a:p>
            <a:pPr eaLnBrk="0" hangingPunct="0"/>
            <a:endParaRPr lang="en-US" sz="1800"/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6180546" y="5228702"/>
            <a:ext cx="1925007" cy="6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20" tIns="43210" rIns="86420" bIns="4321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800" b="0"/>
              <a:t>Organization Z: </a:t>
            </a:r>
          </a:p>
          <a:p>
            <a:r>
              <a:rPr lang="en-US" sz="1800" b="0"/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6192547" y="3962047"/>
            <a:ext cx="720064" cy="720372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7416655" y="4538345"/>
            <a:ext cx="720064" cy="720372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6552578" y="4322233"/>
            <a:ext cx="720064" cy="720372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7128629" y="4106122"/>
            <a:ext cx="720064" cy="720372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7488661" y="4106122"/>
            <a:ext cx="720064" cy="720372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2664235" y="2737414"/>
            <a:ext cx="3672324" cy="6483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6420" tIns="43210" rIns="86420" bIns="43210" anchor="ctr"/>
          <a:lstStyle/>
          <a:p>
            <a:pPr algn="ctr" eaLnBrk="0" hangingPunct="0"/>
            <a:r>
              <a:rPr lang="en-US" sz="1800" b="0" dirty="0" smtClean="0"/>
              <a:t>Web Service </a:t>
            </a:r>
            <a:r>
              <a:rPr lang="en-US" sz="1800" b="0" dirty="0"/>
              <a:t>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1872166" y="1152595"/>
            <a:ext cx="5149954" cy="1152596"/>
            <a:chOff x="1248" y="768"/>
            <a:chExt cx="3433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/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/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81" y="1056"/>
              <a:ext cx="480" cy="480"/>
              <a:chOff x="2513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513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432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dirty="0"/>
              </a:p>
              <a:p>
                <a:pPr eaLnBrk="0" hangingPunct="0"/>
                <a:r>
                  <a:rPr lang="en-US" sz="1200" dirty="0" smtClean="0"/>
                  <a:t>proxy</a:t>
                </a:r>
                <a:endParaRPr lang="en-US" sz="1200" dirty="0"/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91" y="1008"/>
              <a:ext cx="293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201" y="1056"/>
              <a:ext cx="480" cy="480"/>
              <a:chOff x="2521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521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432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dirty="0"/>
              </a:p>
              <a:p>
                <a:pPr eaLnBrk="0" hangingPunct="0"/>
                <a:r>
                  <a:rPr lang="en-US" sz="1200" dirty="0" smtClean="0"/>
                  <a:t>proxy</a:t>
                </a:r>
                <a:endParaRPr lang="en-US" sz="1200" dirty="0"/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6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1050"/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dirty="0"/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1533816" y="2377228"/>
            <a:ext cx="1872165" cy="504261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1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 dirty="0"/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4752422" y="2305191"/>
            <a:ext cx="1062095" cy="504261"/>
            <a:chOff x="3168" y="1536"/>
            <a:chExt cx="708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5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 dirty="0"/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1692149" y="3061582"/>
            <a:ext cx="5544490" cy="828428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7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/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936083" y="1656856"/>
            <a:ext cx="792070" cy="2089079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20" tIns="43210" rIns="86420" bIns="43210"/>
          <a:lstStyle/>
          <a:p>
            <a:endParaRPr lang="en-US" sz="1800"/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7272642" y="1512782"/>
            <a:ext cx="504045" cy="2377228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20" tIns="43210" rIns="86420" bIns="43210"/>
          <a:lstStyle/>
          <a:p>
            <a:endParaRPr lang="en-US" sz="1800"/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5184458" y="2377228"/>
            <a:ext cx="1728153" cy="1512782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20" tIns="43210" rIns="86420" bIns="43210"/>
          <a:lstStyle/>
          <a:p>
            <a:endParaRPr lang="en-US" sz="1800"/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1728152" y="1080558"/>
            <a:ext cx="5544490" cy="129667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050"/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92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2000" b="0" dirty="0"/>
                <a:t>Application</a:t>
              </a:r>
              <a:endParaRPr lang="en-US" sz="1050" b="0" dirty="0"/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216019" y="2809452"/>
            <a:ext cx="1005088" cy="1008521"/>
            <a:chOff x="144" y="1872"/>
            <a:chExt cx="670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70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800" b="0">
                  <a:solidFill>
                    <a:schemeClr val="tx2"/>
                  </a:solidFill>
                </a:rPr>
                <a:t>Standard</a:t>
              </a:r>
            </a:p>
            <a:p>
              <a:r>
                <a:rPr lang="en-US" sz="1800" b="0">
                  <a:solidFill>
                    <a:schemeClr val="tx2"/>
                  </a:solidFill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23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 bwMode="auto">
          <a:xfrm>
            <a:off x="4648200" y="552450"/>
            <a:ext cx="3505200" cy="558800"/>
          </a:xfrm>
          <a:prstGeom prst="wedgeRoundRectCallout">
            <a:avLst>
              <a:gd name="adj1" fmla="val -52717"/>
              <a:gd name="adj2" fmla="val 18795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Parameter passing by 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Call-by-name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1000" y="158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Higher-Order Functions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552450"/>
            <a:ext cx="7620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7543800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higher-order 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function that takes another 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an argument </a:t>
            </a:r>
          </a:p>
          <a:p>
            <a:pPr algn="just">
              <a:lnSpc>
                <a:spcPct val="13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languages support higher-order function.</a:t>
            </a:r>
          </a:p>
          <a:p>
            <a:pPr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apply the same procedure/operation to all elements of a list.</a:t>
            </a:r>
          </a:p>
          <a:p>
            <a:pPr>
              <a:buFontTx/>
              <a:buChar char="•"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Reduction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: take many elements of a list and compute one result.</a:t>
            </a:r>
            <a:r>
              <a:rPr lang="en-US" sz="2800" i="1" dirty="0" smtClean="0">
                <a:latin typeface="Times New Roman" pitchFamily="18" charset="0"/>
              </a:rPr>
              <a:t> </a:t>
            </a:r>
          </a:p>
          <a:p>
            <a:pPr>
              <a:buFontTx/>
              <a:buChar char="•"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remove elements that do not satisfy a predicate (procedure).</a:t>
            </a:r>
          </a:p>
          <a:p>
            <a:pPr>
              <a:buFontTx/>
              <a:buChar char="•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Procedures with a variable number of parameters</a:t>
            </a:r>
            <a:r>
              <a:rPr lang="en-US" sz="2800" i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33400" y="615950"/>
            <a:ext cx="784860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Getting Started with Scheme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Some basic scheme procedures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Procedure and macro definition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Scopes: global environment and local names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Theory and Practice of Recursion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with data structure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Higher-order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functions: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map, reduce,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filter</a:t>
            </a: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in the large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Parallel computing concepts</a:t>
            </a:r>
          </a:p>
          <a:p>
            <a:pPr marL="803275" lvl="1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Eager evaluation: (if c a b), evaluate all arguments</a:t>
            </a:r>
          </a:p>
          <a:p>
            <a:pPr marL="803275" lvl="1" indent="-346075">
              <a:buFont typeface="Wingdings" pitchFamily="2" charset="2"/>
              <a:buChar char="§"/>
              <a:tabLst>
                <a:tab pos="3595688" algn="l"/>
                <a:tab pos="406082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Map and Reduce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635000" y="76200"/>
            <a:ext cx="736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02237" y="685800"/>
            <a:ext cx="7748589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(</a:t>
            </a:r>
            <a:r>
              <a:rPr lang="en-US" sz="28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procedure, with 2 parameters,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will apply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800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all elements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(lambda  (x) ( ... )))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'(3 6 9 12 15 18))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(lambda  (x) (* x x)))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'(3 6 9 12 15 18))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(9 36 81 144 225 324)</a:t>
            </a:r>
          </a:p>
          <a:p>
            <a:endParaRPr lang="en-US" sz="2800" dirty="0">
              <a:latin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(lambda  (x) (+ (* x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) x))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'(3 6 9 12 15 18))	     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; foo(x) = x</a:t>
            </a:r>
            <a:r>
              <a:rPr lang="en-US" sz="2800" baseline="30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+ x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(12 42 90 156 240 342</a:t>
            </a:r>
            <a:r>
              <a:rPr lang="en-US" sz="2800" dirty="0" smtClean="0">
                <a:latin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2337" y="2479675"/>
            <a:ext cx="354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‘{a1 a2  … an)) </a:t>
            </a:r>
            <a:endParaRPr lang="en-US" sz="2400" dirty="0"/>
          </a:p>
        </p:txBody>
      </p:sp>
      <p:sp>
        <p:nvSpPr>
          <p:cNvPr id="4" name="Freeform 3"/>
          <p:cNvSpPr/>
          <p:nvPr/>
        </p:nvSpPr>
        <p:spPr bwMode="auto">
          <a:xfrm>
            <a:off x="6027174" y="2449490"/>
            <a:ext cx="747252" cy="126562"/>
          </a:xfrm>
          <a:custGeom>
            <a:avLst/>
            <a:gdLst>
              <a:gd name="connsiteX0" fmla="*/ 0 w 747252"/>
              <a:gd name="connsiteY0" fmla="*/ 126562 h 126562"/>
              <a:gd name="connsiteX1" fmla="*/ 186813 w 747252"/>
              <a:gd name="connsiteY1" fmla="*/ 18407 h 126562"/>
              <a:gd name="connsiteX2" fmla="*/ 462116 w 747252"/>
              <a:gd name="connsiteY2" fmla="*/ 8575 h 126562"/>
              <a:gd name="connsiteX3" fmla="*/ 747252 w 747252"/>
              <a:gd name="connsiteY3" fmla="*/ 106897 h 12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26562">
                <a:moveTo>
                  <a:pt x="0" y="126562"/>
                </a:moveTo>
                <a:cubicBezTo>
                  <a:pt x="54897" y="82316"/>
                  <a:pt x="109794" y="38071"/>
                  <a:pt x="186813" y="18407"/>
                </a:cubicBezTo>
                <a:cubicBezTo>
                  <a:pt x="263832" y="-1257"/>
                  <a:pt x="368710" y="-6173"/>
                  <a:pt x="462116" y="8575"/>
                </a:cubicBezTo>
                <a:cubicBezTo>
                  <a:pt x="555523" y="23323"/>
                  <a:pt x="651387" y="65110"/>
                  <a:pt x="747252" y="10689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6007510" y="2251548"/>
            <a:ext cx="1150374" cy="334336"/>
          </a:xfrm>
          <a:custGeom>
            <a:avLst/>
            <a:gdLst>
              <a:gd name="connsiteX0" fmla="*/ 0 w 1150374"/>
              <a:gd name="connsiteY0" fmla="*/ 334336 h 334336"/>
              <a:gd name="connsiteX1" fmla="*/ 265471 w 1150374"/>
              <a:gd name="connsiteY1" fmla="*/ 108194 h 334336"/>
              <a:gd name="connsiteX2" fmla="*/ 589935 w 1150374"/>
              <a:gd name="connsiteY2" fmla="*/ 39 h 334336"/>
              <a:gd name="connsiteX3" fmla="*/ 973393 w 1150374"/>
              <a:gd name="connsiteY3" fmla="*/ 98362 h 334336"/>
              <a:gd name="connsiteX4" fmla="*/ 1150374 w 1150374"/>
              <a:gd name="connsiteY4" fmla="*/ 304839 h 33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374" h="334336">
                <a:moveTo>
                  <a:pt x="0" y="334336"/>
                </a:moveTo>
                <a:cubicBezTo>
                  <a:pt x="83574" y="249123"/>
                  <a:pt x="167149" y="163910"/>
                  <a:pt x="265471" y="108194"/>
                </a:cubicBezTo>
                <a:cubicBezTo>
                  <a:pt x="363793" y="52478"/>
                  <a:pt x="471948" y="1678"/>
                  <a:pt x="589935" y="39"/>
                </a:cubicBezTo>
                <a:cubicBezTo>
                  <a:pt x="707922" y="-1600"/>
                  <a:pt x="879987" y="47562"/>
                  <a:pt x="973393" y="98362"/>
                </a:cubicBezTo>
                <a:cubicBezTo>
                  <a:pt x="1066799" y="149162"/>
                  <a:pt x="1108586" y="227000"/>
                  <a:pt x="1150374" y="30483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5987845" y="1955591"/>
            <a:ext cx="2074607" cy="630293"/>
          </a:xfrm>
          <a:custGeom>
            <a:avLst/>
            <a:gdLst>
              <a:gd name="connsiteX0" fmla="*/ 0 w 2074607"/>
              <a:gd name="connsiteY0" fmla="*/ 630293 h 630293"/>
              <a:gd name="connsiteX1" fmla="*/ 285136 w 2074607"/>
              <a:gd name="connsiteY1" fmla="*/ 246835 h 630293"/>
              <a:gd name="connsiteX2" fmla="*/ 825910 w 2074607"/>
              <a:gd name="connsiteY2" fmla="*/ 20693 h 630293"/>
              <a:gd name="connsiteX3" fmla="*/ 1337187 w 2074607"/>
              <a:gd name="connsiteY3" fmla="*/ 40357 h 630293"/>
              <a:gd name="connsiteX4" fmla="*/ 1917290 w 2074607"/>
              <a:gd name="connsiteY4" fmla="*/ 286164 h 630293"/>
              <a:gd name="connsiteX5" fmla="*/ 2074607 w 2074607"/>
              <a:gd name="connsiteY5" fmla="*/ 620461 h 6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4607" h="630293">
                <a:moveTo>
                  <a:pt x="0" y="630293"/>
                </a:moveTo>
                <a:cubicBezTo>
                  <a:pt x="73742" y="489364"/>
                  <a:pt x="147484" y="348435"/>
                  <a:pt x="285136" y="246835"/>
                </a:cubicBezTo>
                <a:cubicBezTo>
                  <a:pt x="422788" y="145235"/>
                  <a:pt x="650568" y="55106"/>
                  <a:pt x="825910" y="20693"/>
                </a:cubicBezTo>
                <a:cubicBezTo>
                  <a:pt x="1001252" y="-13720"/>
                  <a:pt x="1155290" y="-3888"/>
                  <a:pt x="1337187" y="40357"/>
                </a:cubicBezTo>
                <a:cubicBezTo>
                  <a:pt x="1519084" y="84602"/>
                  <a:pt x="1794387" y="189480"/>
                  <a:pt x="1917290" y="286164"/>
                </a:cubicBezTo>
                <a:cubicBezTo>
                  <a:pt x="2040193" y="382848"/>
                  <a:pt x="2057400" y="501654"/>
                  <a:pt x="2074607" y="62046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6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026"/>
          <p:cNvSpPr txBox="1">
            <a:spLocks noChangeArrowheads="1"/>
          </p:cNvSpPr>
          <p:nvPr/>
        </p:nvSpPr>
        <p:spPr bwMode="auto">
          <a:xfrm>
            <a:off x="358775" y="604838"/>
            <a:ext cx="8151813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define 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onescomplement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(lambda 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(if (null?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'()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(if (= (car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0)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		(cons 1 (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onescomplement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(cdr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)))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              (cons 0 (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onescomplement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(cdr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))))))</a:t>
            </a:r>
            <a:r>
              <a:rPr lang="en-US" sz="2800" b="1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onescomplement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'(0 1 1 1 0))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(1 0 0 0 1)</a:t>
            </a:r>
          </a:p>
        </p:txBody>
      </p:sp>
      <p:sp>
        <p:nvSpPr>
          <p:cNvPr id="87043" name="Rectangle 1027"/>
          <p:cNvSpPr>
            <a:spLocks noChangeArrowheads="1"/>
          </p:cNvSpPr>
          <p:nvPr/>
        </p:nvSpPr>
        <p:spPr bwMode="auto">
          <a:xfrm>
            <a:off x="381000" y="-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Mapping Example: One's Complement</a:t>
            </a:r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609600" y="4572000"/>
            <a:ext cx="7543800" cy="1911350"/>
            <a:chOff x="384" y="2880"/>
            <a:chExt cx="4752" cy="1204"/>
          </a:xfrm>
        </p:grpSpPr>
        <p:sp>
          <p:nvSpPr>
            <p:cNvPr id="87045" name="Rectangle 1031"/>
            <p:cNvSpPr>
              <a:spLocks noChangeArrowheads="1"/>
            </p:cNvSpPr>
            <p:nvPr/>
          </p:nvSpPr>
          <p:spPr bwMode="auto">
            <a:xfrm>
              <a:off x="384" y="2880"/>
              <a:ext cx="4704" cy="120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6" name="Rectangle 1032"/>
            <p:cNvSpPr>
              <a:spLocks noChangeArrowheads="1"/>
            </p:cNvSpPr>
            <p:nvPr/>
          </p:nvSpPr>
          <p:spPr bwMode="auto">
            <a:xfrm>
              <a:off x="432" y="2930"/>
              <a:ext cx="4704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define </a:t>
              </a:r>
              <a:r>
                <a:rPr lang="en-US" sz="28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not-gate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(lambda(x) (if (= x 0) 1 0))</a:t>
              </a:r>
              <a:r>
                <a:rPr lang="en-US" sz="28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define </a:t>
              </a:r>
              <a:r>
                <a:rPr lang="en-US" sz="2800" dirty="0" err="1">
                  <a:latin typeface="Arial" pitchFamily="34" charset="0"/>
                  <a:cs typeface="Times New Roman" pitchFamily="18" charset="0"/>
                </a:rPr>
                <a:t>onescomplement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(lambda </a:t>
              </a:r>
              <a:r>
                <a:rPr lang="en-US" sz="2800" dirty="0" smtClean="0"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800" dirty="0" err="1" smtClean="0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800" dirty="0" smtClean="0">
                  <a:latin typeface="Arial" pitchFamily="34" charset="0"/>
                  <a:cs typeface="Times New Roman" pitchFamily="18" charset="0"/>
                </a:rPr>
                <a:t>)</a:t>
              </a:r>
              <a:endParaRPr lang="en-US" sz="2800" dirty="0">
                <a:latin typeface="Arial" pitchFamily="34" charset="0"/>
                <a:cs typeface="Times New Roman" pitchFamily="18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	(</a:t>
              </a:r>
              <a:r>
                <a:rPr lang="en-US" sz="2800" dirty="0">
                  <a:solidFill>
                    <a:srgbClr val="006600"/>
                  </a:solidFill>
                  <a:latin typeface="Arial" pitchFamily="34" charset="0"/>
                  <a:cs typeface="Times New Roman" pitchFamily="18" charset="0"/>
                </a:rPr>
                <a:t>map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8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not-gate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800" dirty="0" err="1" smtClean="0">
                  <a:latin typeface="Arial" pitchFamily="34" charset="0"/>
                  <a:cs typeface="Times New Roman" pitchFamily="18" charset="0"/>
                </a:rPr>
                <a:t>lst</a:t>
              </a:r>
              <a:r>
                <a:rPr lang="en-US" sz="2800" dirty="0" smtClean="0">
                  <a:latin typeface="Arial" pitchFamily="34" charset="0"/>
                  <a:cs typeface="Times New Roman" pitchFamily="18" charset="0"/>
                </a:rPr>
                <a:t>))</a:t>
              </a:r>
              <a:r>
                <a:rPr lang="en-US" sz="28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  <a:endParaRPr lang="en-US" sz="28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Times New Roman" pitchFamily="18" charset="0"/>
              </a:rPr>
              <a:t>Two’s Complement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42999"/>
            <a:ext cx="7377113" cy="5146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(define </a:t>
            </a:r>
            <a:r>
              <a:rPr lang="en-US" dirty="0" err="1" smtClean="0"/>
              <a:t>twoscomplement</a:t>
            </a:r>
            <a:r>
              <a:rPr lang="en-US" dirty="0" smtClean="0"/>
              <a:t> (lambda(x)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(</a:t>
            </a:r>
            <a:r>
              <a:rPr lang="en-US" dirty="0" err="1" smtClean="0"/>
              <a:t>binaryadd</a:t>
            </a:r>
            <a:r>
              <a:rPr lang="en-US" dirty="0" smtClean="0"/>
              <a:t> (</a:t>
            </a:r>
            <a:r>
              <a:rPr lang="en-US" dirty="0" err="1" smtClean="0"/>
              <a:t>onescomplement</a:t>
            </a:r>
            <a:r>
              <a:rPr lang="en-US" dirty="0" smtClean="0"/>
              <a:t> x) '(1))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))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en-US" dirty="0" err="1" smtClean="0"/>
              <a:t>onescomplement</a:t>
            </a:r>
            <a:r>
              <a:rPr lang="en-US" dirty="0" smtClean="0"/>
              <a:t> '(0 1 1 1 0 0))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en-US" dirty="0" err="1" smtClean="0"/>
              <a:t>twoscomplement</a:t>
            </a:r>
            <a:r>
              <a:rPr lang="en-US" dirty="0" smtClean="0"/>
              <a:t> '(0 1 1 1 0 0))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(1 0 0 0 1 1)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(1 0 0 1 0 0)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What is the output of the following call?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onescomplement</a:t>
            </a:r>
            <a:r>
              <a:rPr lang="en-US" dirty="0"/>
              <a:t> '(0 1 </a:t>
            </a:r>
            <a:r>
              <a:rPr lang="en-US" dirty="0" smtClean="0"/>
              <a:t>2 3))</a:t>
            </a:r>
          </a:p>
          <a:p>
            <a:pPr>
              <a:buNone/>
            </a:pPr>
            <a:r>
              <a:rPr lang="en-US" dirty="0" smtClean="0"/>
              <a:t>(1 0 0 0), (1 0 1 1), or Error message?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026"/>
          <p:cNvSpPr txBox="1">
            <a:spLocks noChangeArrowheads="1"/>
          </p:cNvSpPr>
          <p:nvPr/>
        </p:nvSpPr>
        <p:spPr bwMode="auto">
          <a:xfrm>
            <a:off x="685800" y="685800"/>
            <a:ext cx="7772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  <a:tab pos="919163" algn="l"/>
                <a:tab pos="1366838" algn="l"/>
                <a:tab pos="18272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define string-encryption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(encryption-recursive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0 (string-length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)))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define encryption-recursive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(if	(&gt;=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""		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(string-append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	(character-encryption (string-ref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	(encryption-recursive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(add1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)))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89091" name="Rectangle 1027"/>
          <p:cNvSpPr>
            <a:spLocks noChangeArrowheads="1"/>
          </p:cNvSpPr>
          <p:nvPr/>
        </p:nvSpPr>
        <p:spPr bwMode="auto">
          <a:xfrm>
            <a:off x="381000" y="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Mapping Example: String-Encryption</a:t>
            </a: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609600" y="4495800"/>
            <a:ext cx="7467600" cy="1987550"/>
            <a:chOff x="384" y="2832"/>
            <a:chExt cx="4704" cy="1252"/>
          </a:xfrm>
        </p:grpSpPr>
        <p:sp>
          <p:nvSpPr>
            <p:cNvPr id="89093" name="Rectangle 1029"/>
            <p:cNvSpPr>
              <a:spLocks noChangeArrowheads="1"/>
            </p:cNvSpPr>
            <p:nvPr/>
          </p:nvSpPr>
          <p:spPr bwMode="auto">
            <a:xfrm>
              <a:off x="384" y="2832"/>
              <a:ext cx="4704" cy="125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Rectangle 1030"/>
            <p:cNvSpPr>
              <a:spLocks noChangeArrowheads="1"/>
            </p:cNvSpPr>
            <p:nvPr/>
          </p:nvSpPr>
          <p:spPr bwMode="auto">
            <a:xfrm>
              <a:off x="384" y="2893"/>
              <a:ext cx="4560" cy="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58788" algn="l"/>
                  <a:tab pos="919163" algn="l"/>
                </a:tabLst>
              </a:pPr>
              <a:r>
                <a:rPr lang="en-US" sz="24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define string-encryption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58788" algn="l"/>
                  <a:tab pos="919163" algn="l"/>
                </a:tabLst>
              </a:pP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	(lambda (</a:t>
              </a:r>
              <a:r>
                <a:rPr lang="en-US" sz="2400" b="1" dirty="0" err="1">
                  <a:latin typeface="Arial" pitchFamily="34" charset="0"/>
                  <a:cs typeface="Times New Roman" pitchFamily="18" charset="0"/>
                </a:rPr>
                <a:t>str</a:t>
              </a: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58788" algn="l"/>
                  <a:tab pos="919163" algn="l"/>
                </a:tabLst>
              </a:pP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		(list-&gt;string (</a:t>
              </a:r>
              <a:r>
                <a:rPr lang="en-US" sz="2400" b="1" dirty="0">
                  <a:solidFill>
                    <a:srgbClr val="006600"/>
                  </a:solidFill>
                  <a:latin typeface="Arial" pitchFamily="34" charset="0"/>
                  <a:cs typeface="Times New Roman" pitchFamily="18" charset="0"/>
                </a:rPr>
                <a:t>map</a:t>
              </a: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character-encryption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458788" algn="l"/>
                  <a:tab pos="919163" algn="l"/>
                </a:tabLst>
              </a:pP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			(string-&gt;list </a:t>
              </a:r>
              <a:r>
                <a:rPr lang="en-US" sz="2400" b="1" dirty="0" err="1">
                  <a:latin typeface="Arial" pitchFamily="34" charset="0"/>
                  <a:cs typeface="Times New Roman" pitchFamily="18" charset="0"/>
                </a:rPr>
                <a:t>str</a:t>
              </a:r>
              <a:r>
                <a:rPr lang="en-US" sz="2400" b="1" dirty="0">
                  <a:latin typeface="Arial" pitchFamily="34" charset="0"/>
                  <a:cs typeface="Times New Roman" pitchFamily="18" charset="0"/>
                </a:rPr>
                <a:t>))))</a:t>
              </a:r>
              <a:r>
                <a:rPr lang="en-US" sz="24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character-encryption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43000"/>
            <a:ext cx="8153400" cy="4743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(define character-encryption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(lambda (ch)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	(if	(char-alphabetic? ch)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		(character-rotation ch)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		ch	    </a:t>
            </a:r>
            <a:r>
              <a:rPr lang="en-US" sz="2800" smtClean="0">
                <a:solidFill>
                  <a:schemeClr val="accent2"/>
                </a:solidFill>
              </a:rPr>
              <a:t>; non-letter will not be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accent2"/>
                </a:solidFill>
              </a:rPr>
              <a:t>encrypted.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)	)	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(define character-rotation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(lambda (ch)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	(integer-&gt;char (+ (char-&gt;integer ch) 3)  </a:t>
            </a:r>
            <a:r>
              <a:rPr lang="en-US" sz="2800" smtClean="0">
                <a:solidFill>
                  <a:schemeClr val="accent2"/>
                </a:solidFill>
              </a:rPr>
              <a:t>; key=3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)	)	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01181" y="3089276"/>
            <a:ext cx="3657600" cy="4572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82575" y="914400"/>
            <a:ext cx="835818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800" dirty="0" smtClean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map1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800" b="1" dirty="0" err="1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(if (null?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	'()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	(cons	(</a:t>
            </a:r>
            <a:r>
              <a:rPr lang="en-US" sz="2800" b="1" dirty="0" err="1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(car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 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			(</a:t>
            </a:r>
            <a:r>
              <a:rPr lang="en-US" sz="2800" dirty="0" smtClean="0">
                <a:solidFill>
                  <a:srgbClr val="006600"/>
                </a:solidFill>
                <a:latin typeface="Arial" pitchFamily="34" charset="0"/>
                <a:cs typeface="Times New Roman" pitchFamily="18" charset="0"/>
              </a:rPr>
              <a:t>map1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 (cdr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lst</a:t>
            </a:r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)))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	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	)</a:t>
            </a:r>
          </a:p>
          <a:p>
            <a:r>
              <a:rPr lang="en-US" sz="2800" dirty="0" smtClean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Arial" pitchFamily="34" charset="0"/>
              </a:rPr>
              <a:t> 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 How is 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procedure Implemented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38400" y="3124200"/>
            <a:ext cx="5513388" cy="1508125"/>
            <a:chOff x="1536" y="1968"/>
            <a:chExt cx="3473" cy="950"/>
          </a:xfrm>
        </p:grpSpPr>
        <p:sp>
          <p:nvSpPr>
            <p:cNvPr id="91144" name="Line 4"/>
            <p:cNvSpPr>
              <a:spLocks noChangeShapeType="1"/>
            </p:cNvSpPr>
            <p:nvPr/>
          </p:nvSpPr>
          <p:spPr bwMode="auto">
            <a:xfrm flipH="1" flipV="1">
              <a:off x="1536" y="1968"/>
              <a:ext cx="24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5" name="Text Box 5"/>
            <p:cNvSpPr txBox="1">
              <a:spLocks noChangeArrowheads="1"/>
            </p:cNvSpPr>
            <p:nvPr/>
          </p:nvSpPr>
          <p:spPr bwMode="auto">
            <a:xfrm>
              <a:off x="1632" y="2400"/>
              <a:ext cx="33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Can I use append here?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Yes!, but cons is simpler than append here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4876800"/>
            <a:ext cx="7543800" cy="1373188"/>
            <a:chOff x="384" y="3072"/>
            <a:chExt cx="4752" cy="865"/>
          </a:xfrm>
        </p:grpSpPr>
        <p:sp>
          <p:nvSpPr>
            <p:cNvPr id="91142" name="Text Box 7"/>
            <p:cNvSpPr txBox="1">
              <a:spLocks noChangeArrowheads="1"/>
            </p:cNvSpPr>
            <p:nvPr/>
          </p:nvSpPr>
          <p:spPr bwMode="auto">
            <a:xfrm>
              <a:off x="384" y="3072"/>
              <a:ext cx="4533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The map function can only be used to a plain list.</a:t>
              </a:r>
            </a:p>
            <a:p>
              <a:r>
                <a:rPr lang="en-US" sz="2800"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800">
                  <a:solidFill>
                    <a:srgbClr val="006600"/>
                  </a:solidFill>
                  <a:latin typeface="Arial" pitchFamily="34" charset="0"/>
                  <a:cs typeface="Times New Roman" pitchFamily="18" charset="0"/>
                </a:rPr>
                <a:t>map</a:t>
              </a:r>
              <a:r>
                <a:rPr lang="en-US" sz="2800">
                  <a:latin typeface="Arial" pitchFamily="34" charset="0"/>
                  <a:cs typeface="Times New Roman" pitchFamily="18" charset="0"/>
                </a:rPr>
                <a:t> square '((3 6) 9 12 15 18))</a:t>
              </a:r>
            </a:p>
            <a:p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--&gt; ERROR -- NUMBER expected</a:t>
              </a:r>
              <a:r>
                <a:rPr lang="en-US" sz="2800">
                  <a:latin typeface="Times New Roman" pitchFamily="18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91143" name="Line 8"/>
            <p:cNvSpPr>
              <a:spLocks noChangeShapeType="1"/>
            </p:cNvSpPr>
            <p:nvPr/>
          </p:nvSpPr>
          <p:spPr bwMode="auto">
            <a:xfrm>
              <a:off x="384" y="3072"/>
              <a:ext cx="47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ounded Rectangular Callout 10"/>
          <p:cNvSpPr/>
          <p:nvPr/>
        </p:nvSpPr>
        <p:spPr bwMode="auto">
          <a:xfrm>
            <a:off x="6530181" y="1565275"/>
            <a:ext cx="1752600" cy="914400"/>
          </a:xfrm>
          <a:prstGeom prst="wedgeRoundRectCallout">
            <a:avLst>
              <a:gd name="adj1" fmla="val -62693"/>
              <a:gd name="adj2" fmla="val 1206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24470</TotalTime>
  <Words>1186</Words>
  <Application>Microsoft Office PowerPoint</Application>
  <PresentationFormat>Custom</PresentationFormat>
  <Paragraphs>372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Geneva</vt:lpstr>
      <vt:lpstr>StarBats</vt:lpstr>
      <vt:lpstr>ZapfDingbats</vt:lpstr>
      <vt:lpstr>Arial</vt:lpstr>
      <vt:lpstr>Courier New</vt:lpstr>
      <vt:lpstr>Symbol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Two’s Complement</vt:lpstr>
      <vt:lpstr>PowerPoint Presentation</vt:lpstr>
      <vt:lpstr>character-encryption </vt:lpstr>
      <vt:lpstr>PowerPoint Presentation</vt:lpstr>
      <vt:lpstr>PowerPoint Presentation</vt:lpstr>
      <vt:lpstr>Reduce</vt:lpstr>
      <vt:lpstr>Reduce: More Examples</vt:lpstr>
      <vt:lpstr>Implementation of Reduce</vt:lpstr>
      <vt:lpstr>Application of Reduce</vt:lpstr>
      <vt:lpstr>Parallel Computing by Map and Reduce</vt:lpstr>
      <vt:lpstr>PowerPoint Presentation</vt:lpstr>
      <vt:lpstr>PowerPoint Presentation</vt:lpstr>
      <vt:lpstr>PowerPoint Presentation</vt:lpstr>
      <vt:lpstr>SQL as a Functional Programming Language</vt:lpstr>
      <vt:lpstr>SQL as a Functional Programming Language Using Filter</vt:lpstr>
      <vt:lpstr>Design Your Own Higher Functions</vt:lpstr>
      <vt:lpstr>PowerPoint Presentation</vt:lpstr>
      <vt:lpstr>PowerPoint Presentation</vt:lpstr>
      <vt:lpstr>Variadic Procedures </vt:lpstr>
      <vt:lpstr>PowerPoint Presentation</vt:lpstr>
      <vt:lpstr>PowerPoint Presentation</vt:lpstr>
      <vt:lpstr>PowerPoint Presentation</vt:lpstr>
      <vt:lpstr>Using Modules to Build Large Applications</vt:lpstr>
      <vt:lpstr>Service-Oriented Computing (SOC) Paradigm  Read Text Chapter 6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2032</cp:revision>
  <dcterms:created xsi:type="dcterms:W3CDTF">2000-01-15T20:24:49Z</dcterms:created>
  <dcterms:modified xsi:type="dcterms:W3CDTF">2018-11-12T23:43:21Z</dcterms:modified>
</cp:coreProperties>
</file>