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548" r:id="rId3"/>
    <p:sldId id="374" r:id="rId4"/>
    <p:sldId id="534" r:id="rId5"/>
    <p:sldId id="535" r:id="rId6"/>
    <p:sldId id="536" r:id="rId7"/>
    <p:sldId id="319" r:id="rId8"/>
    <p:sldId id="395" r:id="rId9"/>
    <p:sldId id="320" r:id="rId10"/>
    <p:sldId id="342" r:id="rId11"/>
    <p:sldId id="486" r:id="rId12"/>
    <p:sldId id="375" r:id="rId13"/>
    <p:sldId id="366" r:id="rId14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  <p15:guide id="3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FDFFDD"/>
    <a:srgbClr val="FFFF00"/>
    <a:srgbClr val="00FF00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924" y="102"/>
      </p:cViewPr>
      <p:guideLst>
        <p:guide orient="horz" pos="3962"/>
        <p:guide pos="5361"/>
        <p:guide pos="512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0"/>
          <p:cNvSpPr>
            <a:spLocks noChangeArrowheads="1"/>
          </p:cNvSpPr>
          <p:nvPr/>
        </p:nvSpPr>
        <p:spPr bwMode="auto">
          <a:xfrm>
            <a:off x="381000" y="2743200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>
                <a:solidFill>
                  <a:schemeClr val="accent2"/>
                </a:solidFill>
              </a:rPr>
              <a:t>Chapter 5</a:t>
            </a:r>
          </a:p>
        </p:txBody>
      </p:sp>
      <p:sp>
        <p:nvSpPr>
          <p:cNvPr id="2051" name="Rectangle 131"/>
          <p:cNvSpPr>
            <a:spLocks noChangeArrowheads="1"/>
          </p:cNvSpPr>
          <p:nvPr/>
        </p:nvSpPr>
        <p:spPr bwMode="auto">
          <a:xfrm>
            <a:off x="3101975" y="5467350"/>
            <a:ext cx="299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Dr. Yinong Chen</a:t>
            </a:r>
          </a:p>
          <a:p>
            <a:pPr algn="ctr"/>
            <a:r>
              <a:rPr lang="en-US">
                <a:latin typeface="Arial" pitchFamily="34" charset="0"/>
              </a:rPr>
              <a:t>www.asu.edu/myasu</a:t>
            </a:r>
          </a:p>
        </p:txBody>
      </p:sp>
      <p:sp>
        <p:nvSpPr>
          <p:cNvPr id="2052" name="Rectangle 132"/>
          <p:cNvSpPr>
            <a:spLocks noChangeArrowheads="1"/>
          </p:cNvSpPr>
          <p:nvPr/>
        </p:nvSpPr>
        <p:spPr bwMode="auto">
          <a:xfrm>
            <a:off x="685800" y="1143000"/>
            <a:ext cx="7391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15000"/>
              </a:lnSpc>
              <a:spcBef>
                <a:spcPct val="20000"/>
              </a:spcBef>
            </a:pPr>
            <a:r>
              <a:rPr lang="en-GB" altLang="en-US" sz="2000" b="1" i="1" dirty="0">
                <a:solidFill>
                  <a:srgbClr val="280099"/>
                </a:solidFill>
              </a:rPr>
              <a:t>CSE240</a:t>
            </a:r>
          </a:p>
          <a:p>
            <a:pPr marL="342900" indent="-342900" algn="ctr">
              <a:lnSpc>
                <a:spcPct val="115000"/>
              </a:lnSpc>
              <a:spcBef>
                <a:spcPct val="20000"/>
              </a:spcBef>
            </a:pPr>
            <a:r>
              <a:rPr lang="en-GB" altLang="en-US" sz="28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2800" b="1" i="1" dirty="0">
                <a:solidFill>
                  <a:srgbClr val="280099"/>
                </a:solidFill>
              </a:rPr>
              <a:t> </a:t>
            </a:r>
            <a:r>
              <a:rPr lang="en-GB" altLang="en-US" sz="28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000" b="1" i="1" dirty="0">
                <a:solidFill>
                  <a:srgbClr val="280099"/>
                </a:solidFill>
              </a:rPr>
              <a:t> </a:t>
            </a:r>
            <a:endParaRPr lang="en-US" altLang="en-US" sz="2000" b="1" i="1" dirty="0">
              <a:solidFill>
                <a:srgbClr val="28009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Picture 2" descr="http://www.public.asu.edu/~ychen10/images/IntroPl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" y="2708275"/>
            <a:ext cx="2659194" cy="3469487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eft Arrow 13"/>
          <p:cNvSpPr/>
          <p:nvPr/>
        </p:nvSpPr>
        <p:spPr bwMode="auto">
          <a:xfrm>
            <a:off x="2567781" y="4736448"/>
            <a:ext cx="2286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54" name="WordArt 135"/>
          <p:cNvSpPr>
            <a:spLocks noChangeArrowheads="1" noChangeShapeType="1" noTextEdit="1"/>
          </p:cNvSpPr>
          <p:nvPr/>
        </p:nvSpPr>
        <p:spPr bwMode="auto">
          <a:xfrm>
            <a:off x="512763" y="3611563"/>
            <a:ext cx="7694612" cy="925512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18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Logic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83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Facts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291" name="Rectangle 2084"/>
          <p:cNvSpPr>
            <a:spLocks noChangeArrowheads="1"/>
          </p:cNvSpPr>
          <p:nvPr/>
        </p:nvSpPr>
        <p:spPr bwMode="auto">
          <a:xfrm>
            <a:off x="609600" y="609600"/>
            <a:ext cx="762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b="1">
                <a:cs typeface="Times New Roman" pitchFamily="18" charset="0"/>
              </a:rPr>
              <a:t>Syntax for facts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relationship(object, ..., object).</a:t>
            </a:r>
          </a:p>
        </p:txBody>
      </p:sp>
      <p:grpSp>
        <p:nvGrpSpPr>
          <p:cNvPr id="2" name="Group 2099"/>
          <p:cNvGrpSpPr>
            <a:grpSpLocks/>
          </p:cNvGrpSpPr>
          <p:nvPr/>
        </p:nvGrpSpPr>
        <p:grpSpPr bwMode="auto">
          <a:xfrm>
            <a:off x="1066800" y="1404938"/>
            <a:ext cx="6840538" cy="1246187"/>
            <a:chOff x="672" y="885"/>
            <a:chExt cx="4309" cy="785"/>
          </a:xfrm>
        </p:grpSpPr>
        <p:sp>
          <p:nvSpPr>
            <p:cNvPr id="12296" name="Line 2085"/>
            <p:cNvSpPr>
              <a:spLocks noChangeShapeType="1"/>
            </p:cNvSpPr>
            <p:nvPr/>
          </p:nvSpPr>
          <p:spPr bwMode="auto">
            <a:xfrm flipV="1">
              <a:off x="1152" y="885"/>
              <a:ext cx="1" cy="26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2086"/>
            <p:cNvSpPr>
              <a:spLocks noChangeShapeType="1"/>
            </p:cNvSpPr>
            <p:nvPr/>
          </p:nvSpPr>
          <p:spPr bwMode="auto">
            <a:xfrm flipH="1" flipV="1">
              <a:off x="2064" y="933"/>
              <a:ext cx="384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2087"/>
            <p:cNvSpPr>
              <a:spLocks noChangeShapeType="1"/>
            </p:cNvSpPr>
            <p:nvPr/>
          </p:nvSpPr>
          <p:spPr bwMode="auto">
            <a:xfrm flipV="1">
              <a:off x="2592" y="933"/>
              <a:ext cx="192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2089"/>
            <p:cNvSpPr>
              <a:spLocks noChangeArrowheads="1"/>
            </p:cNvSpPr>
            <p:nvPr/>
          </p:nvSpPr>
          <p:spPr bwMode="auto">
            <a:xfrm>
              <a:off x="672" y="1152"/>
              <a:ext cx="9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Times New Roman" pitchFamily="18" charset="0"/>
                </a:rPr>
                <a:t>predicate</a:t>
              </a:r>
            </a:p>
            <a:p>
              <a:r>
                <a:rPr lang="en-US">
                  <a:latin typeface="Arial" pitchFamily="34" charset="0"/>
                  <a:cs typeface="Times New Roman" pitchFamily="18" charset="0"/>
                </a:rPr>
                <a:t>(functor)</a:t>
              </a:r>
            </a:p>
          </p:txBody>
        </p:sp>
        <p:sp>
          <p:nvSpPr>
            <p:cNvPr id="12300" name="Rectangle 2090"/>
            <p:cNvSpPr>
              <a:spLocks noChangeArrowheads="1"/>
            </p:cNvSpPr>
            <p:nvPr/>
          </p:nvSpPr>
          <p:spPr bwMode="auto">
            <a:xfrm>
              <a:off x="2048" y="1152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Times New Roman" pitchFamily="18" charset="0"/>
                </a:rPr>
                <a:t>arguments</a:t>
              </a:r>
            </a:p>
          </p:txBody>
        </p:sp>
        <p:sp>
          <p:nvSpPr>
            <p:cNvPr id="12301" name="Rectangle 2091"/>
            <p:cNvSpPr>
              <a:spLocks noChangeArrowheads="1"/>
            </p:cNvSpPr>
            <p:nvPr/>
          </p:nvSpPr>
          <p:spPr bwMode="auto">
            <a:xfrm>
              <a:off x="3216" y="1200"/>
              <a:ext cx="176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# arguments = </a:t>
              </a:r>
              <a:r>
                <a:rPr lang="en-US" dirty="0">
                  <a:solidFill>
                    <a:srgbClr val="0000FF"/>
                  </a:solidFill>
                  <a:latin typeface="Arial" pitchFamily="34" charset="0"/>
                  <a:cs typeface="Times New Roman" pitchFamily="18" charset="0"/>
                </a:rPr>
                <a:t>arity</a:t>
              </a:r>
            </a:p>
          </p:txBody>
        </p:sp>
      </p:grpSp>
      <p:grpSp>
        <p:nvGrpSpPr>
          <p:cNvPr id="3" name="Group 2098"/>
          <p:cNvGrpSpPr>
            <a:grpSpLocks/>
          </p:cNvGrpSpPr>
          <p:nvPr/>
        </p:nvGrpSpPr>
        <p:grpSpPr bwMode="auto">
          <a:xfrm>
            <a:off x="815975" y="3013075"/>
            <a:ext cx="7391400" cy="3438525"/>
            <a:chOff x="514" y="1994"/>
            <a:chExt cx="4656" cy="2166"/>
          </a:xfrm>
        </p:grpSpPr>
        <p:sp>
          <p:nvSpPr>
            <p:cNvPr id="12294" name="Rectangle 2096"/>
            <p:cNvSpPr>
              <a:spLocks noChangeArrowheads="1"/>
            </p:cNvSpPr>
            <p:nvPr/>
          </p:nvSpPr>
          <p:spPr bwMode="auto">
            <a:xfrm>
              <a:off x="514" y="2706"/>
              <a:ext cx="348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weather(</a:t>
              </a:r>
              <a:r>
                <a:rPr lang="en-US" dirty="0" err="1">
                  <a:latin typeface="Courier New" pitchFamily="49" charset="0"/>
                </a:rPr>
                <a:t>tempe</a:t>
              </a:r>
              <a:r>
                <a:rPr lang="en-US" dirty="0">
                  <a:latin typeface="Courier New" pitchFamily="49" charset="0"/>
                </a:rPr>
                <a:t>, winter, warm).</a:t>
              </a:r>
            </a:p>
            <a:p>
              <a:r>
                <a:rPr lang="en-US" dirty="0">
                  <a:latin typeface="Courier New" pitchFamily="49" charset="0"/>
                </a:rPr>
                <a:t>weather(</a:t>
              </a:r>
              <a:r>
                <a:rPr lang="en-US" dirty="0" err="1">
                  <a:latin typeface="Courier New" pitchFamily="49" charset="0"/>
                </a:rPr>
                <a:t>tempe</a:t>
              </a:r>
              <a:r>
                <a:rPr lang="en-US" dirty="0">
                  <a:latin typeface="Courier New" pitchFamily="49" charset="0"/>
                </a:rPr>
                <a:t>, summer, hot).</a:t>
              </a:r>
            </a:p>
            <a:p>
              <a:r>
                <a:rPr lang="en-US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dirty="0">
                  <a:latin typeface="Courier New" pitchFamily="49" charset="0"/>
                </a:rPr>
                <a:t>weather/3</a:t>
              </a:r>
            </a:p>
            <a:p>
              <a:endParaRPr lang="en-US" dirty="0">
                <a:latin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</a:rPr>
                <a:t>grandmother_of</a:t>
              </a:r>
              <a:r>
                <a:rPr lang="en-US" dirty="0">
                  <a:latin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</a:rPr>
                <a:t>jane</a:t>
              </a:r>
              <a:r>
                <a:rPr lang="en-US" dirty="0">
                  <a:latin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</a:rPr>
                <a:t>conrad</a:t>
              </a:r>
              <a:r>
                <a:rPr lang="en-US" dirty="0" smtClean="0">
                  <a:latin typeface="Courier New" pitchFamily="49" charset="0"/>
                </a:rPr>
                <a:t>).</a:t>
              </a:r>
              <a:endParaRPr lang="en-US" dirty="0">
                <a:latin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dirty="0" err="1">
                  <a:latin typeface="Courier New" pitchFamily="49" charset="0"/>
                </a:rPr>
                <a:t>grandmother_of</a:t>
              </a:r>
              <a:r>
                <a:rPr lang="en-US" dirty="0">
                  <a:latin typeface="Courier New" pitchFamily="49" charset="0"/>
                </a:rPr>
                <a:t>/2</a:t>
              </a:r>
            </a:p>
          </p:txBody>
        </p:sp>
        <p:sp>
          <p:nvSpPr>
            <p:cNvPr id="12295" name="Text Box 2097"/>
            <p:cNvSpPr txBox="1">
              <a:spLocks noChangeArrowheads="1"/>
            </p:cNvSpPr>
            <p:nvPr/>
          </p:nvSpPr>
          <p:spPr bwMode="auto">
            <a:xfrm>
              <a:off x="514" y="1994"/>
              <a:ext cx="465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Notation</a:t>
              </a:r>
              <a:r>
                <a:rPr lang="en-US" sz="2800" dirty="0"/>
                <a:t>: we use </a:t>
              </a:r>
              <a:r>
                <a:rPr lang="en-US" sz="2800" dirty="0">
                  <a:solidFill>
                    <a:srgbClr val="0000FF"/>
                  </a:solidFill>
                </a:rPr>
                <a:t>predicate/</a:t>
              </a:r>
              <a:r>
                <a:rPr lang="en-US" sz="2800" dirty="0" err="1">
                  <a:solidFill>
                    <a:srgbClr val="0000FF"/>
                  </a:solidFill>
                </a:rPr>
                <a:t>arity</a:t>
              </a:r>
              <a:r>
                <a:rPr lang="en-US" sz="2800" dirty="0">
                  <a:solidFill>
                    <a:srgbClr val="0000FF"/>
                  </a:solidFill>
                </a:rPr>
                <a:t> </a:t>
              </a:r>
              <a:r>
                <a:rPr lang="en-US" sz="2800" dirty="0"/>
                <a:t>to refer to a </a:t>
              </a:r>
              <a:r>
                <a:rPr lang="en-US" sz="2800" dirty="0">
                  <a:solidFill>
                    <a:srgbClr val="0000FF"/>
                  </a:solidFill>
                </a:rPr>
                <a:t>set </a:t>
              </a:r>
              <a:r>
                <a:rPr lang="en-US" sz="2800" dirty="0"/>
                <a:t>of facts or rules.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Factbase (Database)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5" name="Rectangle 14"/>
          <p:cNvSpPr>
            <a:spLocks noChangeArrowheads="1"/>
          </p:cNvSpPr>
          <p:nvPr/>
        </p:nvSpPr>
        <p:spPr bwMode="auto">
          <a:xfrm>
            <a:off x="891381" y="1108075"/>
            <a:ext cx="749061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b="1" dirty="0">
                <a:cs typeface="Times New Roman" pitchFamily="18" charset="0"/>
              </a:rPr>
              <a:t>Facts</a:t>
            </a:r>
            <a:r>
              <a:rPr lang="en-US" dirty="0">
                <a:cs typeface="Times New Roman" pitchFamily="18" charset="0"/>
              </a:rPr>
              <a:t> are </a:t>
            </a:r>
            <a:r>
              <a:rPr lang="en-US" dirty="0" smtClean="0">
                <a:cs typeface="Times New Roman" pitchFamily="18" charset="0"/>
              </a:rPr>
              <a:t>the simplest </a:t>
            </a:r>
            <a:r>
              <a:rPr lang="en-US" dirty="0">
                <a:cs typeface="Times New Roman" pitchFamily="18" charset="0"/>
              </a:rPr>
              <a:t>kind of Prolog statement</a:t>
            </a:r>
            <a:r>
              <a:rPr lang="en-US" dirty="0" smtClean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	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male/1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male(mike).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female(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	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female/1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summer, hot).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weather/3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). % class/4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 set of facts and rules forms a </a:t>
            </a:r>
            <a:r>
              <a:rPr lang="en-US" b="1" dirty="0">
                <a:cs typeface="Times New Roman" pitchFamily="18" charset="0"/>
              </a:rPr>
              <a:t>database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 smtClean="0">
                <a:cs typeface="Times New Roman" pitchFamily="18" charset="0"/>
              </a:rPr>
              <a:t>Put the facts (rules) with the same predicates together.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" name="Left Brace 1"/>
          <p:cNvSpPr/>
          <p:nvPr/>
        </p:nvSpPr>
        <p:spPr bwMode="auto">
          <a:xfrm>
            <a:off x="891381" y="1717675"/>
            <a:ext cx="152400" cy="6858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>
            <a:off x="891381" y="3165475"/>
            <a:ext cx="152400" cy="1219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Goals: Asking Questions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79205" name="Rectangle 1029"/>
          <p:cNvSpPr>
            <a:spLocks noChangeArrowheads="1"/>
          </p:cNvSpPr>
          <p:nvPr/>
        </p:nvSpPr>
        <p:spPr bwMode="auto">
          <a:xfrm>
            <a:off x="281781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Prolog program retrieves information from database by asking questions -- </a:t>
            </a:r>
            <a:r>
              <a:rPr lang="en-US" b="1" dirty="0">
                <a:cs typeface="Times New Roman" pitchFamily="18" charset="0"/>
              </a:rPr>
              <a:t>goals</a:t>
            </a:r>
            <a:r>
              <a:rPr lang="en-US" dirty="0">
                <a:cs typeface="Times New Roman" pitchFamily="18" charset="0"/>
              </a:rPr>
              <a:t>. A goal </a:t>
            </a:r>
            <a:r>
              <a:rPr lang="en-US" b="1" dirty="0">
                <a:cs typeface="Times New Roman" pitchFamily="18" charset="0"/>
              </a:rPr>
              <a:t>succeeds</a:t>
            </a:r>
            <a:r>
              <a:rPr lang="en-US" dirty="0">
                <a:cs typeface="Times New Roman" pitchFamily="18" charset="0"/>
              </a:rPr>
              <a:t>, if there are facts (rules) that </a:t>
            </a:r>
            <a:r>
              <a:rPr lang="en-US" b="1" dirty="0">
                <a:cs typeface="Times New Roman" pitchFamily="18" charset="0"/>
              </a:rPr>
              <a:t>match</a:t>
            </a:r>
            <a:r>
              <a:rPr lang="en-US" dirty="0">
                <a:cs typeface="Times New Roman" pitchFamily="18" charset="0"/>
              </a:rPr>
              <a:t> or </a:t>
            </a:r>
            <a:r>
              <a:rPr lang="en-US" b="1" dirty="0">
                <a:cs typeface="Times New Roman" pitchFamily="18" charset="0"/>
              </a:rPr>
              <a:t>unify</a:t>
            </a:r>
            <a:r>
              <a:rPr lang="en-US" dirty="0">
                <a:cs typeface="Times New Roman" pitchFamily="18" charset="0"/>
              </a:rPr>
              <a:t> the </a:t>
            </a:r>
            <a:r>
              <a:rPr lang="en-US" dirty="0" smtClean="0">
                <a:cs typeface="Times New Roman" pitchFamily="18" charset="0"/>
              </a:rPr>
              <a:t>goal</a:t>
            </a:r>
            <a:r>
              <a:rPr lang="en-US" dirty="0">
                <a:cs typeface="Times New Roman" pitchFamily="18" charset="0"/>
              </a:rPr>
              <a:t>. A goal </a:t>
            </a:r>
            <a:r>
              <a:rPr lang="en-US" dirty="0" smtClean="0">
                <a:cs typeface="Times New Roman" pitchFamily="18" charset="0"/>
              </a:rPr>
              <a:t>clause (statement) </a:t>
            </a:r>
            <a:r>
              <a:rPr lang="en-US" dirty="0">
                <a:cs typeface="Times New Roman" pitchFamily="18" charset="0"/>
              </a:rPr>
              <a:t>and a fact unify, if</a:t>
            </a: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 smtClean="0">
                <a:cs typeface="Times New Roman" pitchFamily="18" charset="0"/>
              </a:rPr>
              <a:t>They have the same predicate.</a:t>
            </a:r>
            <a:endParaRPr lang="en-US" dirty="0">
              <a:cs typeface="Times New Roman" pitchFamily="18" charset="0"/>
            </a:endParaRP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They have the same arity </a:t>
            </a:r>
            <a:r>
              <a:rPr lang="en-US" dirty="0" smtClean="0">
                <a:cs typeface="Times New Roman" pitchFamily="18" charset="0"/>
              </a:rPr>
              <a:t>(# arguments).</a:t>
            </a:r>
            <a:endParaRPr lang="en-US" dirty="0">
              <a:cs typeface="Times New Roman" pitchFamily="18" charset="0"/>
            </a:endParaRP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their </a:t>
            </a:r>
            <a:r>
              <a:rPr lang="en-US" i="1" dirty="0">
                <a:cs typeface="Times New Roman" pitchFamily="18" charset="0"/>
              </a:rPr>
              <a:t>corresponding</a:t>
            </a:r>
            <a:r>
              <a:rPr lang="en-US" dirty="0">
                <a:cs typeface="Times New Roman" pitchFamily="18" charset="0"/>
              </a:rPr>
              <a:t> arguments </a:t>
            </a:r>
            <a:r>
              <a:rPr lang="en-US" dirty="0" smtClean="0">
                <a:cs typeface="Times New Roman" pitchFamily="18" charset="0"/>
              </a:rPr>
              <a:t>match.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If there is no match, a goal </a:t>
            </a:r>
            <a:r>
              <a:rPr lang="en-US" b="1" dirty="0">
                <a:cs typeface="Times New Roman" pitchFamily="18" charset="0"/>
              </a:rPr>
              <a:t>fails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--&gt; yes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male(john).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weather(phoenix, summer, hot).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hot).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fall, hot).	--&gt; yes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301582" y="2251075"/>
            <a:ext cx="2339182" cy="15670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  <a:endParaRPr lang="en-US" sz="1000" dirty="0" smtClean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male(mike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female(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summer, hot).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). 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uiExpand="1" build="p" autoUpdateAnimBg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Variables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586581" y="650875"/>
            <a:ext cx="792400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You can ask </a:t>
            </a:r>
            <a:r>
              <a:rPr lang="en-US" dirty="0" smtClean="0">
                <a:cs typeface="Times New Roman" pitchFamily="18" charset="0"/>
              </a:rPr>
              <a:t>special and complex </a:t>
            </a:r>
            <a:r>
              <a:rPr lang="en-US" dirty="0">
                <a:cs typeface="Times New Roman" pitchFamily="18" charset="0"/>
              </a:rPr>
              <a:t>questions by placing </a:t>
            </a:r>
            <a:r>
              <a:rPr lang="en-US" b="1" dirty="0">
                <a:cs typeface="Times New Roman" pitchFamily="18" charset="0"/>
              </a:rPr>
              <a:t>variables</a:t>
            </a:r>
            <a:r>
              <a:rPr lang="en-US" dirty="0">
                <a:cs typeface="Times New Roman" pitchFamily="18" charset="0"/>
              </a:rPr>
              <a:t> in questions. A variable matches with anything.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male(X).	--&gt; X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 X = mike.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male(X, Y).	--&gt; no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class(cse240,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Title, Day,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Title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programming, Day =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tue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weather(City, summer, hot). 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City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A Prolog </a:t>
            </a:r>
            <a:r>
              <a:rPr lang="en-US" b="1" dirty="0">
                <a:cs typeface="Times New Roman" pitchFamily="18" charset="0"/>
              </a:rPr>
              <a:t>variable</a:t>
            </a:r>
            <a:r>
              <a:rPr lang="en-US" dirty="0">
                <a:cs typeface="Times New Roman" pitchFamily="18" charset="0"/>
              </a:rPr>
              <a:t> is a place-holder, 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not</a:t>
            </a:r>
            <a:r>
              <a:rPr lang="en-US" dirty="0">
                <a:cs typeface="Times New Roman" pitchFamily="18" charset="0"/>
              </a:rPr>
              <a:t> a memory location.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value is returned to a variable.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variable </a:t>
            </a:r>
            <a:r>
              <a:rPr lang="en-US" dirty="0" smtClean="0">
                <a:cs typeface="Times New Roman" pitchFamily="18" charset="0"/>
              </a:rPr>
              <a:t>begins </a:t>
            </a:r>
            <a:r>
              <a:rPr lang="en-US" dirty="0">
                <a:cs typeface="Times New Roman" pitchFamily="18" charset="0"/>
              </a:rPr>
              <a:t>with an upper-case </a:t>
            </a:r>
            <a:r>
              <a:rPr lang="en-US" dirty="0" smtClean="0">
                <a:cs typeface="Times New Roman" pitchFamily="18" charset="0"/>
              </a:rPr>
              <a:t>letter or an underscore.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constant</a:t>
            </a:r>
            <a:r>
              <a:rPr lang="en-US" dirty="0">
                <a:cs typeface="Times New Roman" pitchFamily="18" charset="0"/>
              </a:rPr>
              <a:t> (value) doesn't start with an upper-case letter. An non-numerical constant is also called an </a:t>
            </a:r>
            <a:r>
              <a:rPr lang="en-US" b="1" dirty="0">
                <a:cs typeface="Times New Roman" pitchFamily="18" charset="0"/>
              </a:rPr>
              <a:t>atom</a:t>
            </a:r>
            <a:r>
              <a:rPr lang="en-US" dirty="0">
                <a:cs typeface="Times New Roman" pitchFamily="18" charset="0"/>
              </a:rPr>
              <a:t>, because it is an entity cannot be split into smaller components.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301582" y="2251075"/>
            <a:ext cx="2339182" cy="15670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  <a:endParaRPr lang="en-US" sz="1000" dirty="0" smtClean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male(mike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female(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summer, hot).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). 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4" grpId="0" uiExpand="1" build="p" autoUpdateAnimBg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660066"/>
                </a:solidFill>
                <a:latin typeface="Times New Roman" pitchFamily="18" charset="0"/>
              </a:rPr>
              <a:t>Logic </a:t>
            </a:r>
            <a:r>
              <a:rPr lang="en-US" sz="2800" b="1">
                <a:solidFill>
                  <a:srgbClr val="660066"/>
                </a:solidFill>
                <a:latin typeface="Times New Roman" pitchFamily="18" charset="0"/>
              </a:rPr>
              <a:t>Language </a:t>
            </a:r>
            <a:r>
              <a:rPr lang="en-US" sz="2800" b="1" smtClean="0">
                <a:solidFill>
                  <a:srgbClr val="660066"/>
                </a:solidFill>
                <a:latin typeface="Times New Roman" pitchFamily="18" charset="0"/>
              </a:rPr>
              <a:t>Prolog</a:t>
            </a:r>
            <a:endParaRPr lang="en-US" sz="2800" b="1" dirty="0">
              <a:solidFill>
                <a:srgbClr val="660066"/>
              </a:solidFill>
              <a:latin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 smtClean="0">
                <a:solidFill>
                  <a:schemeClr val="accent2"/>
                </a:solidFill>
                <a:latin typeface="+mn-lt"/>
              </a:rPr>
              <a:t>Lecture 24</a:t>
            </a:r>
            <a:endParaRPr lang="en-US" sz="3591" b="1" dirty="0">
              <a:solidFill>
                <a:schemeClr val="accent2"/>
              </a:solidFill>
              <a:latin typeface="+mn-lt"/>
            </a:endParaRP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Prolog Basics</a:t>
            </a:r>
            <a:endParaRPr lang="en-GB" sz="3024" b="1" dirty="0">
              <a:solidFill>
                <a:srgbClr val="0033CC"/>
              </a:solidFill>
              <a:latin typeface="+mn-lt"/>
              <a:cs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Sections 5.1 – 5.3 and Appendix B.5 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62781" y="955675"/>
            <a:ext cx="7467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sz="28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Prolog</a:t>
            </a: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Factbase</a:t>
            </a:r>
            <a:endParaRPr lang="en-US" sz="2800" dirty="0">
              <a:solidFill>
                <a:srgbClr val="0000FF"/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 err="1">
                <a:latin typeface="Times" charset="0"/>
                <a:cs typeface="Times New Roman" pitchFamily="18" charset="0"/>
              </a:rPr>
              <a:t>Rulebase</a:t>
            </a:r>
            <a:r>
              <a:rPr lang="en-GB" sz="2800" dirty="0"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 smtClean="0">
                <a:latin typeface="Times" charset="0"/>
                <a:cs typeface="Times New Roman" pitchFamily="18" charset="0"/>
              </a:rPr>
              <a:t>Arithmetic </a:t>
            </a:r>
            <a:r>
              <a:rPr lang="en-GB" sz="2800" dirty="0">
                <a:latin typeface="Times" charset="0"/>
                <a:cs typeface="Times New Roman" pitchFamily="18" charset="0"/>
              </a:rPr>
              <a:t>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Recursive rules and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660066"/>
                </a:solidFill>
                <a:latin typeface="Times" charset="0"/>
                <a:cs typeface="Times New Roman" pitchFamily="18" charset="0"/>
              </a:rPr>
              <a:t>Pairs, lists </a:t>
            </a:r>
            <a:r>
              <a:rPr lang="en-GB" sz="2800" dirty="0">
                <a:latin typeface="Times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" charset="0"/>
                <a:cs typeface="Times New Roman" pitchFamily="18" charset="0"/>
              </a:rPr>
              <a:t>their</a:t>
            </a:r>
            <a:r>
              <a:rPr lang="en-GB" sz="28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" charset="0"/>
                <a:cs typeface="Times New Roman" pitchFamily="18" charset="0"/>
              </a:rPr>
              <a:t>operations</a:t>
            </a:r>
            <a:endParaRPr lang="en-GB" sz="2800" dirty="0"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Flow </a:t>
            </a:r>
            <a:r>
              <a:rPr lang="en-GB" sz="2800" dirty="0" smtClean="0">
                <a:latin typeface="Times" charset="0"/>
                <a:cs typeface="Times New Roman" pitchFamily="18" charset="0"/>
              </a:rPr>
              <a:t>Control</a:t>
            </a:r>
            <a:endParaRPr lang="en-GB" sz="28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897" y="160956"/>
            <a:ext cx="5029200" cy="731079"/>
          </a:xfrm>
        </p:spPr>
        <p:txBody>
          <a:bodyPr/>
          <a:lstStyle/>
          <a:p>
            <a:pPr marL="0" indent="0" algn="l"/>
            <a:r>
              <a:rPr lang="en-US" sz="3200" dirty="0"/>
              <a:t>Dictionary </a:t>
            </a:r>
            <a:r>
              <a:rPr lang="en-US" sz="3200" dirty="0" smtClean="0"/>
              <a:t>Definition: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hungry</a:t>
            </a:r>
            <a:r>
              <a:rPr lang="en-US" sz="3200" dirty="0"/>
              <a:t>: need for food</a:t>
            </a:r>
          </a:p>
        </p:txBody>
      </p:sp>
      <p:pic>
        <p:nvPicPr>
          <p:cNvPr id="1026" name="Picture 2" descr="https://ebstorage3.s3-us-west-2.amazonaws.com/201508201335172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94" y="21147"/>
            <a:ext cx="1768115" cy="13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ingredients of piz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ingredients of pizz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ingredients of pizz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MTEhUTExMWFRUXGBUXGBcYFhcXFxcaGBcXFxgYGhcYHSggGB8lHRcVITEhJSkrLi4uFx8zODMsNygtLisBCgoKDg0OGhAQGzUlICYvLS0wLS0tLS0tLS0tLS0tLS0tLS0tLS0tLS0tLS0tLS0tLS0tLS8tLS0vLS0tLS0tLf/AABEIAKgBLAMBIgACEQEDEQH/xAAcAAABBAMBAAAAAAAAAAAAAAAEAgMFBgABBwj/xAA+EAACAQIEAwYDBgUDBAMBAAABAhEAAwQSITEFQVEGImFxgZETMqEUQrHB0fAHI1Ji4TOS8VNygsJjorJD/8QAGwEAAgMBAQEAAAAAAAAAAAAAAgMBBAUABgf/xAAxEQACAgEEAAQEBAcBAQAAAAABAgARAwQSITETIkFRBTJhkXGh4fAGFEJigcHRsVL/2gAMAwEAAhEDEQA/AK3aBIinrFiNTSV02rYc86vSlHbrldAJ8aZS43WnVc7Gm3FdOMdVZO9FKwAgUHgyAYNFLYJMjaunCPWAJAoq0gJimrCjY70+2mu1QTCAhGKsKFmgRiY5USMRK603asqdTUTqgy3DqYp65qJpd21yHKg9ZgUUiO8Ow/xLotjSdyeQq9cP7M4dQJQOerGfptVEw125bfMEzg6d3Vp8ulHXe3S2DkurcVgJKkAkecEwfCs/U52D7RLenxqVs9y9v2Xw7D/SQeQg+4ql9r+zgw2RkMoxIg6lTE78xE+1O8N/iZausFVLvixWFH5+wobtXx+5fdbSqnw1OYtLSTEaAqPGgwZmDgcwsyLsMgGXL5UnPRly33aCW31rXBmdEM2bc0+IgaitfDBpxMJOtQTOAjV210pYWBTxsiN6bdgFImagGERI6+NZFDs42qSTD6ExQN+0DTQYhhBLpFNW7eYiKdaz1py24FMuJIj7LpTBy86XcxAIAFIsiZkV0mYSAIof4dFXbYpu5aMaVNwSI2qg6CkXAJ1ptSVNIdhNdAjwtQZpu+8Us3RFMXSDXSRGCJ51jJS7aUt1mgqFcaCxWATWN0rQqJMtLvr0p+0KAvW23p6zcy6E1Wl6PEGYra2CZg0m5HzGl4ZhXSYn4BHmKMwl8xBFOjDHcCZovD4MRBGtQTJAgtr5qK+GTudKVcRRoN62rRoaG5MRdddomsd45RTgdTpSkynSpBnTCNJpqzbXnvRvw1C71H4jnAiuuTUeFwagQdD1/KgMBhVvKWcMxUlZmOc/gQPSn1BEaUHwbHNbLookMSY8lT9aq6lLF1zG4Gppb+DdnLTQfhn1NUtLgGIvWmhSjFBsJCkx5mrhge0htJJX0/DWq5g+IPbvLibTh7jPc/llVMEgljG8d4a+FKwAqQa+8PKbFXMe24iQQPERQL6mrLY7QYxZj4GssbZVQD4a6E+tA47FWcQBftoLTbXEX5Z5MBy6RV8ZCPmEqlAejIorHKnGumKcLENJ1FbxIzDoKMmCBGrduabvIBpRGCblzpu+verhJPUQ1yBrQLrrPKi7tmRM0M7x3aYsU0HeKHKjrvRLoCO609RBBA8jv6UM8T9KLHkDixF5EKmjGXEU4p6U78NQKaF9QYFMiom4pmlZiDS7rqdaau3umtTBjd49aDYinrlwsdq0tsDepgxuyvOkskmny/tTexqKnXMVYFaLcqRdv+FJDTUXJ2nsxV1ugpuKUXFaQ1BhDgS1O8iKZKd7rThYDc02LpDTuKqy9Hro5U/grY8jQuIxAiSQPOtW8UI7txZ6ZgD6TSsmVU7PMfj0+R+VUke/p95bMGIEU9pvNROGxLaHKYG50/Wh+K8fSQlqCx+YwSV9ANT9POknUY6u4aYmYhRCuIOEIYkBepMUmxxXDmZurPLf8Yiq2+EVmm7duFjtmQ/n+gp3AcAZipZgFb5dGLNHILofXxqm2vN+UTcx/CtKqXnyEH8K+1jn/EsAcESpnxBkURaw/dYEkFgQCNxI3oHGW7VoFviMrCAQVUCPIOZjaYp3CY34wULmIaYIAjQCZkyNxT01YZeRz7TIz6cI1obX3qo9gHYqVuAErpmHTl+96cxL7BRTFix/OIXXJbJboGZhl8jCt460QqmnYbC0ZXfuYtuKgMDxbD2L9w3kuOVLhUUqqkyB3mMmCANhVmFhudcz7Q4lFxV05vvmeeo329aXqmYKNsZhWz1Ldf4899GyYa1ZUTE3GLEcgATr5xUf2axgOIgDKcpnWf3zoThfEsM1t2a+ttlEhWV5fwXKpHvQ3ZvGW1v/ABHlQQd1MQdPbbWs3TZcvieawAR7/wC5ZyoNvAl0vwdvWoxBluXRyNvN66/mBUhieK4f5UcO5EwuunUnlTFy2IIJ79wDMB91BsPAnWtvxA3AmftI5M24aB4gH3Fbw9wHumjsQkio/wCznemwZltYkinLKzJNMZyp0ra4wIrOdgCfaoupIWyAIPjL62jLGDuBuT6U0t+ziG7v8q50IhHjmN8pidKrtzFs7l21J+ngKKtYq5B102IIBG20EVjZtbk32nE9dg/h3EcNMbf8gf3+xJr7MLbmSZBBEga6hTtt+9jUbxW0LdwAglWOkHYHY/hTV2+9wrmdiVBgjeDuNtRUsLbOolJJAgmdfaKQNfkxkm+5Ty/w9msWoI+h/wC1IrEJAGUNECZjfwjYUEu9TjteQwQkbaLt6NNa4lYuINYg/wBq/ppWlovim8jG/fvff6yj8T/h5sKHNi+X2NWPtxUiXtELPqKZF3SijdIXU+QoGdSTW3z6zzBr0hNlhEmtXFG9CttRHDcDevOFtIzmRsCQPEnkPE1xYDkyQpbgRDmeVIYaV1zs72Hs2lDXrfxrnMsJUf8Aau3vrVgu8Ewtxcj4a0R4IqkfmKz3+IoDQFy+vw1yLJqeeSKXFXnt92IGFHx7GY2JAZTqbZOg1OpU7a6iqK5mrWPIrruWVcmNkba02wrBTlpRFacUyoq/SWNLLMIoTG3BbQzvsB1NPYfGQNag+L4rPc8F/E6n8vaqGoyHGlzb0GnGozBT12fwktwTA27oa5iLmVQNB+lRtzLmOX5Z0neKCS5Unw7ipRnMJ31yklQco5lR1rEe2Nme7wsuJeOvb2lowaWEw6kFiCpLgmVBHQbg/wCKgsRjlsstyyoylYEjWQdSfHUUM2Ke7ltW1MbKg1J8T+NSNwrg1UOQ986op1W2TzPj4+PrS65mRlQYcnjn5mJ8v9v/AH39PSLvX2VRiMRq5/07f/s36VD3+Ju7Zpg66gmY6eVR+Kxd24Sz5j6GB+lNLdo/DMs4Sjjdlon8h9B++Yc95iILGOkmrR2O4eb1ts7siqQB8M5ZHQnfXSYjYVUMM6t3dcxOkCREcxuKtfC+NJhlFoox1BYqRqTHIn1iedNwhVcbpX+KuM6DHiFsOaHtLdh8GlqQogHXmST1JOprQtxr1NO4biFq+ma2wJH3Tow8xUbxziww9uTqx0A28yTyrS3qF3DqeYbGwbawo/WAdruPvYtm3a1uNoW/o0/Gqh2U4e91nC2Rfcqe6yZ9/vb6edWzgHYi9i2+JddksGWE/wCq06xBED/uPoDXVOEcCs4W3kw6BRueZY9WJ1Jql4rZOTxLAAQUJz3sv/DfE2SWc2QxIZe+xyGOafDKseW/LerjxPsLbxRU3r1wNlyuLOW2lwAzBUhjuAd+VWe2wPSn7YPnXLjXk+/+v36SGcmVnh/8P8HaRUHxGCElcz6gtvqAOg9qU/YDCmcpuoSZJDhp88wP0qzrS4p6sV6iyoPcod/+HrwcmJB6BkI9yGP4UBc7E4wAgfDbyf8AUCumRWFPejGZ4HhrOJ8R4Tfw3+tbZAdjoV8syyJ8JqD4y/8AIYDnlH1E16IySCDqDyI09qq3aHsJhcVmgGy7DU24APiUOh9IomzWpBjMChMqsegQZwbg91FuBnEgVabmLwrg90THTWojtZ2TxHD3C3YZGnJcWcpgnQ/0tEGNd9zURav1juCDyJ7zEyZgHU/aSmBvsjllSQDqOgmrlg+PJlVhlzbEafSqDh+IPbJNtyuYEHY7+dDq9KArkS1kxrl+adF4/jrVwA5QG9NarnFMfmQA8h+G1QPxj1Nae4WIE0Bxln3Thhx48dE8Ry5b50M5p66ST0q1dk+xbYiLt2Vs8uTXPLoPH2617TJlXGttPkCYjkekkZ2S7K3MY06rZB7z9f7V6nx5V2ThfDLdhBatKFUdPzPM+NFYDBpbQIihVAhQBoKdSxG5rC1GobKfpNvT6dcQ+sVmgUi4CfA8hvNOjw960RH7/GqxlmQ3FmW5hryONDbcHT+0+Nefga6l/EDtF8H41lT327ojkGXvE+hI9a5dIitb4crBCTMj4iylwBNTWya3gsLcvXVtWlLu5hVEST66CpTE9k8ehytg78+FtmHuoIq8XANXKOw1cXYVSGYsAFjTUkyY7o51A44/zGiYnSdD4TRP29gO770Di7hJk7kCTWRqswyGlM9b8N0eTT+fIKv7+8TmpVskkAAkkgADck7CmrNtnYKgLMdgP39asPCXtYdioOe+RGYaqhO6qevj+zSbyiX8ur2DjkwvAXfsq3MnevqgzRqFLsFCiN4mT1p/heBunNcvifiQxYOCxPptGoioPh2IZHLEmWmSDB1/eniBUtieJXVBDMCV0zAbgjut0J/XwqE2D5pR1OLKDtYi2rn3/D6A/wCorj9u3ZXMly6rfdTNoT1OYHSoP7QXEuiFoIzRB1Eaxv60U9wsczEsepMml4aw1xgiCSdgKHJmVj5RU3NL8EXEt5Gs/aSHCEw2TOUFpl0LQYBMgd7bXXeh7mHWWIfNrv1o3Dm/hCyXbIgzo6yASIzrrAaJ16E9aX2SuWheZL4lHEg9CD+h+gpDeY9wtPpF0jvlQ2CPofzicBg2Cl1kZeanUVauyvCGxbjEYhQUQBba/ddlMm4R7abSPAU3h+EK9/LZaEI7/Pu+Hif3tXQMEqogVVAAgAeEaUzAjC7PEz/jGox5AAB5vf1A9v8AMew9vWpEjSoy9ivhlZGrTpG8ePKicPicygqDrrVpSOpgEGFLb1nanS5oYXDOop4XJpoPoINR222lLBimrLiN4NPRRcyJmbrW808p8ZrVIj8ZqN06oQBWnQUgXKXnorBnciAcX4XaxNlrN5cyOIPUHkwPJhvNef8Atn2Ufh94KxLWnk27kfMAflPRhpPmDXo+oLtj2cTHYV7DaN81to+RxOU+I1KnwJpWTHuEv6HWtp3/ALT3/wBnnBriRApjPUe2KAJB0IMH0rPtq9arDCRPR/z+M/1SQ+NT+EVpzQY5aU3wS18RgShInQdT5V1/sp2OW2Reujv7rbkkL4kcz+H4FhYJkFi6mf8AENY2TEURqvi5DdjexfxCL2JGggraPuC49jl9+ldKtWumw2peXkPWnfhnlT8uVsrW0wsWJcS0syelJPufoKXEaDfmaQT7fvekmNEVm/5oLiXEEtIXYwBqT+XnSeI49baF2IAHOa55Y4suOx62brZbakMqExngSd9yTp4CYoHJA4hooJ5kU3ZDF4+5dxSiVZyZiPICTLQIGgqa7Nfw4sFWOMF0tPdXW0IjfUS2vltXXsOQyLlGVY2208KHt4VDcMrOm528vGrbZ820BWlHwsW4nbAcJwDB21tNbw1q2bfysEAYSCpJbcyCd6mluaCCKGFooHMALyE7fvetK8juiBy0pYZ2PMKgOp5fbDZmC2xNF3Oz12BMAcyYAA6mt8CssQ1w922N2/IU3xHi5unLJCDaq3U9W+Qu/h46+p9v1+kTeKW1Nuxz0e7EM3gP6R4UjhfDS7iPmza+e/1o3h2Cw7LmfErbPQqxPpANNDiAssTabNqNSI0E/r9K7mcNNjX5RZ9SR3cRjsC1oy39RDDmCpggjl/mhsDxRregAJV5BOoOkDfmJ+grXFuJNdLOTqxGfxMQD9APaoy1enTnRqpq5XAUuoc8rf4fsydw7B3gsBmO52k9Y2qSwWKOEvBpV45qZqsLcpYu0spNr+YDCj1Og8e7WJiFjL78qqN++o1GnlyqN+PScP8AzLiW/wCt1X/cwH51AxFmsyuz4sOOlnZ+wHD/AIWGVm1e5DtO+uqj0EfWrbhmEEEx0/fpUUWCwB0jT09qmcFclMvOPx86cvtPJZshyOXb1mYiznyqzfKZ032Ij2NPWcKAAAxgGf8ANR1u82Ygjnr7UdYvd2Y+kVIq4ow3N1pJtyZiD5/v3pKvNOE8/XaniBN27YbWNddTuDzE053hrMiko3e8f370Bx3jP2e1I7zNIUH8fIfpUkhVsyCakktxsw5iAdNddQRRBcVy65xjEXWAa62892Ej/bBNW/s9xJ7jNau6sBmB2kaAgxz1GtVMOvx5H2CAHBNSxQOUVqRTUQZj1pZarhjBFBvE1stSJpu64FCWoSannfth2GujG4hlVsjXXcHKYyuc/wA22maPSheHdjNRILMYhY1PPSvROIW0LZuXYC8yek6CquOM2A5+Hb15E6Ejz16beGtJyhiPmqXMWYf/ADA+yPZBMOBccBrvIck8vHx9uptiL096i8Nx1Ce8pA5xqQfEaVM2LisuZSGHh+fShxhQKEDIzE20Qq8qePSsI+v7ikkx+dM6gdxDfvxoLG4xUUsxAAEknQQN6dxN6BPIc+Vct7W8aOMc2rZ/kg6//IR/6/j7UtjUYiljUiePdtftN5lhlsqe6f6v7iunpVd424lbixcQ6QCQyuOY5gwBp4Vd73YxSwFwfyhMOrKXHdJ7sSdT4RVV472cFmCZe0Yh8pBn+8D5f+KFcwBoxu1bpTzJHgvbnFWRltYxiqqSLd9VcGASED7ydFGg35VZcD/ETG5pNu1dkqAEfLqSAIzGT8w5da5jicAyr/LYXIkhGEtsflfQmJmCeXpUevEFB7yMpBggNtqZEMNNIG/LxpgUOPKZB2g+Yfv8Z6P7Pdp7mMQ57XwsjAEZs2aVDjkI0YVabR0rkn8H8UDhm7xnOTqZI0Ue0g11LDXwygk67UzGfQynlAvieb8NinazctEggBSBpoARP0io17dH4UzdH9+YEDkGkcqs3Zixhbtu5YvqFuAHKToQaqgG+J6hGxJv2ixYPH14P/kobuRvWrZLbU5j7OVmXoSPYxRvCeHlxpsNzTCQFuGqsclXxAzhyQRO9A38Iy6jWp97MMR09eVSlzs2/wBnF7kTt4HxoFzEQ9RoMLC7on1lITEkb0v7UKTxTDQZXY0Rh+EEKC255flVklK3TG3ahMhxe3rBzielEcIvRiLLHQLdtkz4Oppy5gAoAHzN9BRGGwSiCdROvQ6T+lcGWuIt2yN8xneLV8MCI18d/SnsHfee7EEak/gKr3ZXjQuWlUkF7YAJncAQTPPbfxqdtsOR57896rEUZTIkjeDE77beNEYe5oO8SOmwmo/7Seo/xWLjAupYR4wImj3esV1JlbsU6t0H/modcevXTlGtKTFAbOCeev7ipGUQTUlrt4bn8fWufdq+IZ7xE6KAB66n8varFiOIzpInaqbxEfz7gMbzr0MR+NVNbmPh0PeLycCEcKvA97+mI84qc4fiwmKtPvmJU/8Amh/MCqng7hD5RpmPt1qaxikWwVPfWHWN9D/isnGSjAj3uJBo3Oiq/TSeVLzeNVJeMO+UK0ZiPryqwi9Jyjc/TxrcxaoZBxLSkN1DluawP31p57IO+tIwlpQM2kxBbwFQ+I4t8QkIYQcxu3j5Vb6FmT2eJWu192/ev5Ldu4bVvQZVJBYfM35DwB61GYfAXm0+Fc0/tIj3q94dx+lFmIpLLuNx6ttFTnl3PbMXFYHrBB/f0o/h/FmRgylSOY2JHSrXjsKt1CjbcjzB6jxrnofvMhAJUlT5gxvvSipU8RoYMOZ0i1fDKHU6MJHhTF67UT2avn4TCPlbQa6A68/GaLu4S7cAyABSdTMGPDrzpwJaok0DIziOFuYn+UCVtx3mH3v7B4dfahF7IBdQYO/0Om81cMLgSF5e9Q3HuL27BUM/zTEdcwWD01IFMdUVbaAMjXxKZjD/ADDauhoXMUYSIAIO+hM7RzgUW+Dzo9qVhQG73eZZUHKZP3pgDrzofjL2rpdyWB0CE5dNyYEmZgienI07xK78LDJAKgKLmZuakwGAg5twZncdDWeQGMO9nPrIDC8GwwBRw2Z5Mklfhg6BU2Uk7ic3MdKc412WwTWWdkUtOri4+dUk6pEJM5R3wdJpC3WunPnHxFXMGMOHUwNATKt3vSD4Gjr93+UzK5S5Gw+UkmSozSQPnjxXfWoDMrcGEfOpuAccvXbFuzewisuVUw6W5AARAWlU/wD6MxkkmTtHOtcP/iWSg+Jh7hbmUGn12oTD20aw1subnft906QwYEHeSOhHTzqTW/bTu9yRvJGnhE6eVNGYgVVn3lbKWWhUpHwxaLOA2ZNMkfKx0knptQ12/cdg50aAJGh0EURatgtLuWB1Igz0gTzpNxYjT12mi3T12k0pB3Pdn8h7SPa28gxVp7J4hAlxWME6ioZROlEYnh122AzIQDs3I+oqN9y42lAFA9zd4g3dRpOldC7S4pbeBRRpKidecdK5zg7U5i7hQFLAn7xH3R405xrj73URDoqj3qAOCPeJ1CbmU+iyLEFxOoGp/Kjrblm0AA+njUbw5sxfroPxqZwFvUEnapynaKma7jIxYRnG25ulRJygDT6imHw7A1JYoZMQ3IPqD9aLt4YN1nymk+MVA/CI2AiR+FuXLbK6MQR+YggjygVcOHdoC66qVYaSNm8hyquYtEQDUEnca6efLrtRNm6In2qXykrxMnVZgh2r3LPc4y5WBoetR72c2pMseutD4czoSalkRVAJH1iqZORjzM18hbuRwVkIPKdRO9HhgVDISDJ8CPDwpUBgTr60lMFcmVA5EifqTXDGCORzAm14wUIz95dJPNT1nmKTxh5ZLyEEMMoI1BidPPwPSkYnDLrmJ2Mxt9d6j0OW21tAWViramcpB3B5aaHyFczWtGNXJYozVi/Fwsx8NKkLvFSBK7k89YH7ioZz8U7gGdZEbeH6VN9mbNhryLffugyRlIJ9xt+U0gpyJA5NSc7JYN7jG4RAAMErKg6b7SddvPwq68Ne2qnvGZBLHc9PIbaVVeI9sLatksWu5rqTlnxyxoPOPKgE7aqu9hT5Ej8jWjgfBg4uz70ZY8RQNoln7ZcW+HZyIYLuEMdIJb8APWq5gcfAB3jQ+XWojjXaazisoRXRlLMQYywYAgjf2FRT4xhEGPKattk3GxLWEArc6LhMaCNDI6GpGzi+UNXMeH8RIOvjqNPptVnwWNJjvnbpUBjGlRLklwEa1zTE22Fy4W+ZnckAnmxNXDC40HSZP7FEYPgaKxvOPiOxkzJAnkFmD6zRqN0WzbYnsZhItsX++dB1A/5Nb7acVWyLahSDDMp8hDDw0O9F9o+JDCpmVUy6CMwSDIIgRrz0qt8e40uIKC2xkgZiAxyydGy76QDtsa7KwClPWKsk3H8Hx4rgzL5c/dRnIkZgAD5cuVUjE4NrrqhZjbYM4c3DmJBKk5T4k7RqBtGsrx3hf8sOQTc0m2rgqCBlOXSd9fSq3i8XIUqrghQJ0ASIEhQOn/NVn3UISfSa49hkUIlourMpzBtWI1XQ8udTOGwfxZukD4KpC2wXIdRMqTOm87iSDpzo63i7L4fKLT3rpyJJcBG1OsHwiNJGbcQajL/BIuB7IfK2rB2AuKLYX5lY5SGkwFE8okVAHl7hXELYtrduYfIw+IoZcykkW8oYQ/3gGC78h1mh+EuEUol2WKiFUFTow5yAuu87QfCTbF12ubEgLmXuTAzN1AgAl9PHbSs45YNsNccQGUjX5tJzwVAEQJnnpzodpY1J3VG+MYg/ZrhNs2wSiho+YGCVPQiN/AaVUhiI0iPQVIcS4owsoEm6pBzqXJaBqConkIMx18ahRiLB1+Ll/tcHMPAxRDCwHIm18N1OBUKuaMew18KdVDDodPqNqVibhYZo5naY5en/ABTd/uswgcxPrP5fU1dOzHCExVlhlygAzudeUTrRBSepv5My413t1KbhcNmzfzEQqJ7xIzeAIB184q1dm+0yfCbDYkAr91v1qrcWwZtXGtnkaixdo064iNRsbhuuxJrtBg0Rj8Myp1FVbF4jlUicTpE1D49e+SPCm4F55mb8SzEYxtPPUK4Jc1YdYP41YMOdaq2CBVg3Ln5VZ8CwNDql5uZmlyeWpJYzDG4gI+e3qPED9KVhcTnUxo2xHj1p21dIkzEGfH0H75UzcsEtntiG5jkfL9KoABhtP+I9uDY6gd3fxrLLkb0UbPxJgw3QidfChb+AxQEZVYeo/M02weDxMV9HkBO0WIQeIkc/Qfmf0p+1x7rqepqFGExX/R9j+tHYHBXCC14ZI2UxmPn0FQyKBZP5ys+BlFsJYsDjmufL+IovD8cKM1u6uReTb+p6jyqG4PfK/dECY61Ni6rrDqG6d0f/AK5VUbIytXpE0BCPtCZsxhrenf0bx2mBURicfZzxbW6ZOwkCSdDMTz8POpDC8KsBg5YLJOh10GsHrr+BpvE2kBcWWzNzeICAGYAHM7VHXpIqRHDsUovMt3Rp0DGI8CQTE+dSWPsNdYG1ui6QdYHRtJI5eHWq8MAgxMOCiQc0Eztodepg+9E4A3LdyLdzMu06jQzy5bfWrBxCg46h7DVx2/j7mXM8ZxMnST5xQ/2skajQ89x9DRGPwx3YiOQE/WaBtXCqx+wDz9/xoAAeQJAEU9rL311PTqPCicPj0Ig7dfyP1ppR3SV/x7UxdtBhOx/H9acmSu5Zw5tnB6kjdvINFMk/SirHESNJ/elRHBratcyXWKAwAwGkzsZ28661wLshhbWR4Z3P/UjQ/wDaNPeatp5upc8ZSLEZ7DcNZ/5zg5R8oO5O8kdPxq4Xbe5HjtRKqMvd5ULh7h1DR7H61ZRNoqV2bcbkbxosqXGyhhl0mNAfPT3rnD8cS2pYqoK6SoAI3ytO8bjbmNanv4nh8ltxcfK0KUGwy6kzMb5dCN+dc0w+E+I+X4pEcyCRqYjT02+tVc4DNzDXgS18K42L7BrhCOpGpgBucab6dTOutMYnKczhFX7wE6iD3jr3eY0MzrQXA7WRrqK8gSAwg6wSJXmPzAo7jCn7NnOmVwNiCdCQDrrr40oA8gdSbrmD3OL38uW3CqxghZEzADMJ0AECRpsNIpacSdJDZYgDMM5GfddecGfc71A2boJVwwQkjUn5dzrMa7RH6U9YBDtcU5wCZOoBjWRtOx18DQ7BUm6Ms1oqXts7opXUhQQplV7xPXQjbz2pvtniFNlQ7lkQyW+doAI119JqMHGDbfu2e4zNDaEr0SSJOoO5nairSNetQmQtqWVhmChjBKGe7HQk8pFHhbY3M4ixOd4ziSFu7KrsrD5gI1DcjzIj8tEHE3GAJay+/eYWsx7xJn4hDbknbnQXaLDC1iLiBSkH5SIInUfQj3qOD1qAeoi7HrLYpLHxNXz+H3FlsM1u4IJHOucW7sGpC9xF3ZWJ7wAEjSQNpiqA8pue1fbnQoejJXtncDYl2XY1TLrtmYKCYJqZdi56k0YvD3j/AEwP/KpxGrJmf8ScoqIplbS1c+8pjzimThxO341aWwLH7q/7v80HewBH3V/3f5p4eYrWe+ZE2cMOY+rVI4PEBSAdOhn6Ug2I3Cfj+dZ9lJ2Vf9s1zAMKMANtNiWnAXgfm96PFiOXlVNwuIe0YeSOsHTzq1cM4loNQR0rLzYCvcu481jiE3MKDqdD/UN/Uc/P8adS+6DvQy9Rr/ketEC7aYaNlnkdqBxSNyEfhr1pQLVTixGcHlTUVieJ90m2Jbpz9OtQuLx7BjNE3cNEmRPUabdai8XeBOtNRMVeSZ2uXIQLHEl+G42QZ3p/FYrJHltVdwV7K0sRB58qm73EMJEvfViNlUFjr/2iDXHE18CZW0k8TYFy7tOsydYAFSF3i9rCJ8FVLOQCI1ZiebHkNPbao4Y9rqZLWWyvXMDcI9B3fSaXY4bkOaSWP3yZY+OtAdqfN9v1l7DoHfluBIrHPedi7RJ5Lt7GowY1rbAmfz/fOra2EP739qC4hg0IjKD48/emJqFraRxLraNaoRNria3U0OtC2iQZO4OvkajbvDYMpINaZb4HIjxkUfhL/SZnvonXrmWCzdWNPanbdoR4VVPjYgbKPen7OLxMGU15Dr9ag6c+4+8X/LZPaWyxYUn9dq6d2T4yjILd46qAFMzMaSD5R7Vw2z9rOgVff/mrt2NR7bBr4YkH5VcBTodwVJ6V2INjfgiMXTZhzU7PZdSsqZHWgsdiAoJkVSOK9p2ugo1mLZbXv5W66MdAfm8Nqp/GL6CcjkpvBInnpKEgnxrT8QekZ4LesvfEMt2A+q/hIiRVL4rwG9ZR7oyhQdJGfY92V1BmQKr9rtXdsjLbWY2LEmBUrwLj2IxN0nFMqWFQjIO6C57qzzbn6xQNjV5wDLNcERUOdny6ys/KNT92NNZ38ameLXhdsNbZ1YznzAjvEAkSBoCBuNp2oSzhVWTcGYEhTbEZgWMAliYG+07mpLG8OZLS/ZQhXvljntg6r1MoSRHkYEjWqAJLSWrqQA4GxshwYBUMoOh0He1BII1nXx8wq3g1AZ7Tk5QQfvQwEZivNe9B8DQmBN3DWfhm4yr3mhjnYkEKQADpofI1LcLxdsh7mQEnOvUliUKxB2+YA7nwomMgDmpFcPssyIbhRCyd45SIbMwylSdIy+E76zTNm9kI/mMhZhbBhT3jpAY6DfQmdjTmO41btM4VczGVJfvEzyiI8tCfKo3Dux/1BIb7pyxI+U6bEcjM/kW2+a4j2AA5j3GuyyXbiu99kcrbU5kLyQIzs4OhIA0A/Oo3ifYDFpcItW/i291uB7S5gecF5HrHkKmcFxJswbNoIUroMyjeev3vUmi8N2vt2QUVr4WSwEbA6jYjlHL3o1y5V4HMrhbnPhejfSn7d8dRWVlWvDBmnj12RZJ4G2w78xPLLm+ho8Bz94n/AMF/SsrKVdReRzkO5o4iXOrf/UfnTrWid297kVlZRRJkdiMLzDj/AHk/gKj7tuN2n/ea1WVIMAiMsgPX/Yx/E0i09y3qmYjoRHtrWVlFwRRg3XUOwvGMzd4weh0qcwfGiuxrKyq+XEE6jsWQt3DW4mj/ADKPSkulrcMPI1lZVbaG9JYDEQV+HWnOqQPCljgVg/KI9SK3WUnKzJ0xjUVT2IkcCA+Un6H9KdXh9xNRcM6bz/kVqspA1Tk0eYzwlHUz4t/+sHlrlpQW6d2X6R+NarKcHB/pEEg+8xbRP9EczI9oma39kn7w9xWVlMLBfSDVxN3CxPeUbHx9NK1bsHUfEgR/Rv8AQVlZQPlr0hKlwmxbj7z+ixP1qUwb2572cnoda3WVOPO26c+NSOY/i1Rj/Lw7k7946bdANPem7fCLzGVw4G++31rVZV5CXPJlNqQcCY3Y64ZNxrSDxjTTw0qidruHpZbKl0XDzjQDy61lZTQtGADuE12bvG5Ntn+UZwSTtsRHM6/jVu4dx/4TJ8DMAcyM7ZoIVdNJgTBHpHicrKRmUbopgLj2Gxdq6HLjNcGYq40LCdEiO9z16D1objOBNq2Ws2nm4pVhlDAEyuYagiCRqNjl1rdZSVFNFgypYUiyPkYnmSuv+KaxHFXJ0XTxU1lZV4G4ZhGAxEmfh6+Ej1qaOCzAGI0AMiSY/wAR7VlZUGSJ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xMTEhUTExMWFRUXGRoaGBgYGBgYGBodGh0YGBcWFxgaHiggGh0lHh0XITEhJSkrLi4uFx8zODMtNygtLisBCgoKDg0OGxAQGy0lICUvLS0vLS0tLS0tLS0tLS0tLS0tLS0tLS0tLS0tLS0tLS0tLS0tLS0tLS0tLS0tLS0tLf/AABEIANsA5gMBIgACEQEDEQH/xAAbAAACAgMBAAAAAAAAAAAAAAAABAMFAQIGB//EADcQAAEDAgQDBgcAAgIBBQAAAAEAAhEDIQQSMUEFUWETInGBkaEGMkKxwdHwUuEz8XIUFRYjJP/EABgBAQEBAQEAAAAAAAAAAAAAAAABAgME/8QAIhEBAQACAgICAgMAAAAAAAAAAAECESExA0ESYSJREzJC/9oADAMBAAIRAxEAPwD3FCEIBCEIBCEIBCFpUqBokmAg3WC6NVQ8R+I2skNE9T+BuqirxR1W+Ykf2yxfJI1MK6jE8VpM1dPhdVtb4lb9LfVc1jmPcBli17zHspRQhhzkdIv68lz/AJMreG/hFk74kqHTKPIrfFcZe0fP6QuWoElxA0lZ4rSJZOi5/wAt1a18Jtan4qcDGefRNf8AyggTmnpElcVgcNnBcTOUwRp6qxwWFDjdsCFnDyeSzsuGMdM74xc1wBYCD1hXeH460gEtI91wtPDZ6ot3G8+ivXVWwC3Qi3JdcM8ud1nLGenWYfG03/K4H7+iYXnOMqm7mmCOSsOE8dqgD6hydr6rc8s3qs3Cu2Qqvh/HKdSx7ruTrT4HdWgK6S76Y0EIQqBCEIBCEIBCEIBCEIBCEIBCFRcd4z2bSG68/wBKWyTdWTawx3EWsBi5XK4/HvqG5t0VXheJGo5ynpNzZmxJ/r9F5/5PnNzp1mHxLsex7ozXmIn8KysADCrcHw9tN/aRLwCJ3E8lY4o5mGBEjUiymM4XLtoMTDssJbiTSW2cR0UODwzmvl7wWR8sXJ5zspcQwkH2KXmVOqpOGYodp2Z1mL69Fa8VrhtuVioeG4VpqiWSR3gSJAI67FQcZDXnszt628brlOMG+63weKLzDbN3ttH7TtKl3yRIt4z+vJR8Hw8NkaaJx7A1wdJttsfFax6iXssKJM3IHv4qwFINphocTH1HU+MJWhUl14W2NeMsTczA8FZ0lL4jvGAfGNU0yhDQAYJ3UHAhmDswiNDueYjXzTVSrGu2nNJrWy96a4pokAJ3hfHX03ZXd5vLceB/Cq6dUPa542N/JL0qpzGFPlZdw1xy9JwuKbUEtM/jxU68zo8UrUy17LOmHDY8xHJd3wbiza7ZHdcPmadR+x1Xqwz25ZY6WKEIW2QhCEAhCEAhCEAhCTx2JyiPVAnxjiOVpAPivOON8Ve/MADbYXXR8axoJj8e0rneEV3PrOaAIiQT/aLw+fK5ZTF6fHJJtY8Dpl2Ha/IabjMgyDY63unadYNBJPUqV7TMmUviZ2yxvIP2XTrpntKyu17RUYZBMemy3qOAYdkt2oDMoHy7Cy1LXVGlsxzjUBQ01oUpbF40BmSfFNABtPKSTc3OvhZa4LBijTLAS6XFxLjJvt0EJPi7CW5Wixt5JeOTtNRflBIt91W4rB9r3mmJ315/3kpeAUKj8zarHMywWmZBAsrJzA0GFizca3qo8JTy0qbD3iIkiwkb6oxToEnRYpVhkz7TGm+kIou7TO0giIuRYzyO61vaEX1NC1pe4XyixPhJVtxCja1j5WWmDwuRo0LhNzYmdI8ljEVgAVfSexQmPO0JbiFa8DXlzTmEY407kB19L22KrsQe86dRBEjTXQ6be6lnHCzttSeW0pDIkjMLTyJ6x+FDnMwAA2JnefBSYKuXsc8giDEc+o5haGp3SYtFv98li3hUuFph1iJ8b+aafXdSIe0wQbHn0I5JXDkOYXiY6bem6hxOJ7SGib6beSuN4Szl6FwPi7cQyRZws5vI/rqrJeXcOrPoVGvbIIkEbOG4P72XpOBxbarA9uh/iCvV48/lxe3LLHRhCELowEIQgEIQgixFXK0lcjiMa99SDZpmToegCuOM40TlnQXXN4irfVcfJbvh0whXibBPifXmq3Ddox4yU82Y7HbmTsrmrQ0c65E5fDdYrMMQIErlcZbt0l9LPFMEET6LneJ44U4mw0kq7wdJzaUVHZnSTOlth6JOnh7y6DBlp+yuUt6Zmp2mbhjkbPzEXjRas7tpE/dYxuMa0iXEX0sZn3UBwvanvEtAIIgwTFyCs3i8LEmKxBbr5TYeEqUsloJ3EyPaFpxOm8uBa0OBIBFrAwCb8tVnHscWgMgFtm2gctOSfs/SRtgYMEiyRxeLawy428lYuZYCdrlUHFn0g9rKlPtA8/LBdJAnTyTLiLjytsUSRAMSLLWlIAmOvJMYktytc61hAMCLWHl+FA6qADn66cv2lmqk6MZM1+f9ZIYiiG66TeVaNoNy08swy4Em4vrz1VdxCSYMQbHz3TLox7bUajWsytEASdZ1ulHPLtLg3nZaYcANDJmJEnWNvFSspZe6BlbFjPoFNyqhrVzlOUTG2ilcx2XS889v+ljDYMhud9nGxHgbHzUmKqQwkbCbX9OazZpWjXZGFlMASZg2BJ1/KxwmiDUzPEOb6XG3MKDA1s5aWtJDiRm2BaDry5KzpNIMkwrj1KlT4p4E6GdIGi0+FeOGnW7J/wAjzAm0O29dPRbVYdcRCp+JCO8BcLWW5ZlEmrxXqyFS/CfFO3w7S4y9vdd1I38xdXS9css3HGzV0EIQqgUdd8NJUir+K4gNABQcp8QYkzA1P9dV9DMW6y46KfirhmmLlTcIo3k35cl5f9V3/wAouC4eqe1dWaI7opk6mJnwFx7qSlRqdpsKcSf8p2AVhXfA1v8A2ySFQgOc2Xk/TPsFZE2mxL4F0lw/GCpU7M/PBNtIG4WMRQNWQTA9wI91ZYai2ixrW/K1sSdfElObTiRT8ZoVCD2cB3UJnhri6lncHMNxli8i2YbwpcTUJkx4DmlKTmtqCoSZGjZtfmFjWsttb3D+Kecv7VTXxZccgMaGT0KZ4nigG5jIuJ/2lK/w+XuYTUytmTAuRu0HaeaXe+EmtcrXBUnNa7M4EGMvMc5O6rzVDKoc4gC9jz2hWtRwDAxsw0QJM6aTOq5jHQ6pTpnvl7mtM/eEyutaMZtb1q+bTpqDvyUmCwoyE1ssyQP/AB2mVjE4Tu9mKhzAzmsSLzpyUnFHsMMdobRMStVDhcGjugfKB5DQLluO4sgC5BOsfkq5r1ybNjb0XO8UoOMDK/vWJAktkgT7+yz5bxw1hOTPAaWZjahBvMSdRcSVYVsK54cH2bLYjU8x02UuKLaJp0xLjAGlzzMKfiNFwa7Ke9FuUqa4N+0VepOyWcZsdOQ+yHNLhcZTabydB6XlQYkhjmOkhrXXtMi4j7LIddAbEQOlrlLVCTN7RZMF7ajRUbdrhbrCVwrrd4QdwPtK1YJuBVBkeyXS1097YO0ASfE2uuJ3t4K6bZuljuq4xnuNITLfx0TvZr4GqPo1od8rxB5T9J+4816MvOqdbl4jpC73AYgVKbXj6gCu/h4mnLPvZhCELswFR8YcST0V2VxnxBxKGnKRMnW+/RY8l1GsZuq7EU81QRv7KwpgNImACIF9Te0eSpeH1nOvBlWnDqVZ1ZxqR2eS3PNI06RK44utjONYCPtz8QoOEsFKk4F+ZznkkxpoMo9PdWFa+iTJImechOJdpvjSVpDTOywytnzmbNsfutcIzMC4xrePaVnHUS5jmt3HkluhDVdA1lVeMwRqgwXN5ka+SsMZh3inSZTiWhoMm0CJk77qahQp0u0cCTnIi8+AClkyuqu9IsMHB73G7YaGti8jUyVYYt8aCUpXqBoJJgBQ4d7s8VHNDagAp8yTf0hXfOk17L4jHW1EmwjfwWvw6CS8vaWlrobm1NpOWdUyeC5WtzuBc2oHTl2BnLE+6zQqirX/AOMjs7tcZAm9hzssTvlrfHDNXCRWbUc8nKHW0knSecBJcXosqObms/6SDBBjUc4WePYlwIghpmxdp5xsrTGcOaX03CMzLgkdI8t1Zq7kTrsnw+kCxr6ZDnWY55m+WMxI5p8uaHRNybdfALDmhjcrAGiSSGgCSbk+ZVFiZ7Sm8F1nt7oEkgyD5dUyy0SbXWOxIZ3tLapCliiQZdJJt4JjjdJ0WiIM305eO6quB0nFmSxe0gu5ZSTvzgKZX8tLJxs0HjOGH5nTAPTVSPpS2RsSI1v1T1ekJzWMXbbS3/aq8disghjCZNw3W+pWeMezsNdUIvAPtG8LOBwbi92f5MojmTeR9limcznNEHLYwfc8lkVMstNgP7Vb17qGqrmhoa0WaIAlI1mE2BhbVGuJzAbaHfkZUmEa/sg54yvuI80+hpAZSygRrc636rrfgXEl2HLTq1xHke8Pv7LkX0CWtBMxuV0XwVVAqVGDkD6SD9wteO35RMpw69CEL0uLSqbHwXBY7hrnPLjDWzYDe8kld5X+U+C5fjDwBzC5eXpvDsthabQITLal1XcPxmdz2gEZQCSesiB6JhxcOQF/NYnTV7YxsnSx/rJSk15YM4uSQYOmsE8lJhaRFU1HOJblIDI3MX8r+qar6WGp6W6n+3TXs36acMwzKbHBpJzOzOvvYfhTVYa3olHsIaQwAE/0qXDtJpBpcC8AZ8uk7px1D7VeMxJkEWC1pvNSmXUyJBI6SOaYxdAFS8OwzKdMsA+YlzvE2XOb21uaNHCgsbIaQQM24Mi8eaHYlrI0gCAI02t5KOs4NpBjNA0AX5aSVQO4fiKrCH5Wguix72Xdwt83RbyvKSbXrXF5N5E+iMbULG9xpdECB6KUmaQygscRAzCIiwn7pfimObRY0vNwBmI0mLnwTKcEQ8TwTDUpue0uAMwIy6H5+YW9HGhz+zbdwHstyxzmgnR0RHIiZKoKuDFLE/8AqS53cBzNbvuJvpvos/1qzldYir3w363Cw5xySmAw1T/1LXH5IdmM72yiOv4VviWNLRUDe9lkSO8JHsdlT8Bf2pNVzajMktyvEAz9Ub/7Vym7CXhZ8TeLiRCqMCHMrggjs8pDhvP0x01WcTWzHKHDMCJHTr/tRGi7tAQYaJkc/DzUy7lJ+lnj8UNAqrLqZJWrGVKrcwDmZahF7S2DfrdO8JY4tJc2O8R1Mb+CxfyXocEo08hqsH/JqZ3HdhGOw7X2JIB5dExUMNjQcgksQA+WXuNVq9aSdrCrXBHdFhy6JOvUNup9FJh2hlJrS6SAJdzSmJabAWDjcnyCt/ZE725xB0IVr8JANxIA3YR7tKpqnDny0sdBaZMiZ9FbfDR//UydcrpjwCuHZl071CEL1ODSsO6fBc7jmCNJ/tV0jhZUFSndc/JOGsVLSpPc8BkAA97wTePqNbpqn6oDGwFy/FcaA111yv4x0n5UzwXEOeX5wAARl62vZSYmrlJa5zYcQGN3Ii46k3VLwCp3iAdDJ6TddFWpTlfAJbp9pCYf12Zdt6dK3JQNohocRuQTGpjY81PgaJZTOd2ZxcT4DYJeYtzJKv2itx9R2UwHHNedxO39yWMDRqCm1rny8G7o+nl6KwpuDnBm5B02Uz6MNga9VNLsk2uH1i0SAwZifpg2Ann+k5hCTJgwDY7HTRLhoILDcGxTmEptp0wwTlEm5J1JJuUnKUpjaT3uYWVMuVwLrTI3bHVYx7WvmQMo5+qKlN3bF+buZT3ALk/SZ0G/stOCU3Fr6lSQXEgMIuMpImdwU+l+2eEYrO95NRpZZrWxBafHcLFTDuNZxILWtAIdNnE/TCzw+jSqZyG/JUEm47wEjTWAfdYq1RUnKZ6gynrk6qOrxFpflDpMaLSm8us286nkqpmGNAvytfUdVIk7NAG3IalWnw1gOzpPqOkGo6Q0zYDSx0k3WZzdLdSbVtDgrmvrFzwA/JlI17pkjpP5VucrGwSXEumTFultkrj8RJILTlERBuVq4Eg3S8TR22FeJJ0WuGqOc3NMCYjnz/uiw1mWm0Ey6LnmVnhDnFhD25TmMDUQND0WJOVqPHYnIJOg1+8pqlhgWB4+oA+qnNAb3HJb164AA05LWtVNq44NtT55ixsYNjPup+KEvAyQCCInTZbUSJmVHicSxkZoAJAE8yYCdw9pzVk2II38Uz8LtnGTyY77gflJVcPHSOSsvgam41qjj9LQJ/8AIz+FvGbyiXp26EIXpcQqTHsOexgA+vj/AGyu1W8VpExG6znOFig4tiYa6NR4+y4sOL6jWBpvMnXrddnjqAIIMXuqqhhy0iLAGTH7XCz5V1xskT8LwAYNlatKVqP7vd19bbqPBtqGqCYFPKZB1m0fla64jPfKYVHzBbEzeZ/6tCWxFXYNm8TbzTlSqCSI0Ov6SzH5nxbw3SwjHCcOKed2ZxzEGDoPBb4yrvKkdg2zmvv72KhxDdYTWpwu91U8Ml9ckVLM+ZkXIOh6XVriqNRxDWkBswTN4jbrKjwYaySAA4wHH3hMsxEm1/RSTgt5QVTkaIJcW2c6CCTpYclFVxMA62vA+11s9z3V2tyEsgy6bAjQEdVgYBjarnuc5wc3Lktl8Y5p2J6RJZMgg3Eaf7VXwjBCnWq1HPJzAAN2tMmE9VqhjWsYA1rQQAEo2m97WVGnKJkyDoDeBzsfVS63FnRyrBBNx+Eo6vm78kjTpbkp8Jim12VIBaWktIMT0MdUq1rKVPsxMSTe5kmSrf2iqyurnMypkDXAPtPlrZWnDMI6nSIqPDnFxIItDZsPRbloyhsW1jT1UGJxski/4WI1eVfxDHw9o0GYDxm0K3AcCAIibqpZQ0fMmbtjTkZTFd7zTdkku+m8T0uph9lO1KpJLdo1slOKViym517DxTraHym2eBm6Tcgea2LHT/a9fZdLOElRMY1op5pBIkA720hSmnTeRmaHQQYOgI0MeKkrPLtdlFTEfKNB4eSwpjG1O6YCuvgajFJ74jM6B4NEfeVyvFMVkYTewkwvQeBYTsqFNh1DRm8Td3vK6+Oc7Yy6PoQhdnMKLEslvgpUIOS4pSm5tyVfUoQ1dHxOjB0kaqhxNAuG8Lz5SyuuNQ4Y7esJytUgW/SouI1306b8lnfrZWNGuKgDr6CRB11Oq1LssMuMhLYbBNFYVSSXCYva4i/NTYdzWS29ucxfkVtUdOiWe02mrukWVJV4owPyOOUl2UTzm1+qtWmJlKu4dSdUFRzQ5w0B08YQjFdpFlpw3A9nUNUvdGWMlsvinMTJuk8dXLKctbmdy8VPtYsCYnqk6VYOcWzcJhrptEWHuLqKjhGU3uqD5nCDJMAdArUhdlMPqiSf/rMwDrOxHJWNatAP9HRV9DDMbVNa+YiNbR4aJDE4kVaopAOmZ0OW17kflSKmfxAU5hvzG5Cga4uJBdE+EDwUlbDwZOoWmDqB7i06gTptos/S/ZjB4fs2ONR8ySW7QNh/tUvEX/NtPy3nzCuquIa4ZALAWtYbQqLHPmABMW05KZzUXHtacKLXUGgOzFtnHmd5UjgABeFDw2i0U8oGUEzA56ymHlpAlNWxDNFokG5TgoTPL7KvwbKoJkNMvAbB+ncn9LoKdMbLUSqXFFzSIbmkxA+5W+Np5JumsTVAIAIBE25+C5/j2I6xus38Zas5O8FwJrV6bXGQ053DaARAPnHuvSQuY+BOHllHtXjvVLjo0fL63PmunXfxzUc8ryEIQtshCEIF8ZRzNPPZUONENjUgeq6ZVfFcGCDyKzlNxZXn2Kc5z7aclYUXd0Qt6+Ac18NiN0zUojJexXGTXLrbtq/DCq0tJI2lNUqQYxjZktaGydTAiT1S1DEZu6PZTVGGZB2WmUFepqYWuDpdplqgCNj7GyljYaqYOyty2gIIXP7xHooKmHBMkXC3p0x2naEmwNpsfFSF256qBLC0g6qK2YgNkRsYtcJ3GVZmP9aJaq/UEJKpinOcGti+vh0CYxalNzvbRQcPrd4NMZ3AkgEc1l1cMPeMDT10Tgohjg7LfSdxK1vQ1xHVVYbU7VpblyXzaz5BWde+0hKudBPL+lc7+1ias0WOgSYYwvF4Ow0lSNJcbzHlFisMwbO0bUInKZ108laSNqtAsbIEmZPNTUgNt7ppxFUS3e4SuMa9pa1rSZMTsN5JUvBOU1e0EDT2Vhgi4N72pusUMEZk/wDaMbUy5bgc55KyoU4jiGsvaT/WVRwbAHG4kAg9m3vP8Nm+f2lNYo535WAuLzA/X9yXdfD3CRh6Qbq43ceZ/Wy1J8qluos2NAEDQLKELs5hCEIBCEIBYcJssoQU+LweUyNFR8XnLLRfkuyewEQVScQ4bruFm4tSuS4Nh3NqF7jAIs3ruVaCpmnYDfmjF4XvNP8AjYKYgtbcXPJc5xw3eSOHw7e2D5MgWE2vzC3xlJpka6W2EXEKNljJ/XgtSe0eG+czySCek2AlWYzM6Ijx38ArPsQBAVT/AO2NdVZUdIc0zIMB0cwNVUjTHOymY13+y1w+GGdtQszOboUzxEzewCzgKwcOqndX03ABJJGpmCFG+rJIk6zePZSV6oBaDq4mFA6nGqliQhjazxORuYxYf7TNdhDGucIJEkcioqxDJIJKma8vbe4ix/BSKgwxEawNlL2ZO9j/AGqXq4fMMokEctR1CuGYcMY1gmw1Op5qKKLQIATNMyYO1+igpQLlNtrNLbHVJNokq1gBZcr8QY4kta2SSQIAmSdLaqzxdTL3WgucbAC5M8gr34b+HOzPa1oNTYbM/Z6rfx3NJvXI+Efh/sW9pV/5XDT/ABB28ea6ZCF0kkmoxbsIQhVAhCEAhCEAhCEAsOE6rKEFXjeHbj0VRiW6yF1aXxOEa/UX5qaXbkq1MRKq8Lhs1YPJPc0AsD48/BdFieCOaS4SQdh+kl2OST7LGWHO2pkYq3Ow5pXEtIgjbVS0XyeQWuIowDfW6mhRcRxYFjvAT3D8HkdI1hVmJ4f2joeAQDbZdPhYyjoFI1S+IotJBIEtuOiQx5MTdO4p9/BQPdmMBLupFPRc6pJDYAMEuEE+W6s8PRhsJXGvIJcAY9vFYw2ODzG2/VSdtU0xkbKWpirSRYep8ljMANZSTsQ+octGm6oZ0aLT1Js3xKTH0m2a2JDgbEBp8JW3AXvryyk35bE3yjxd+NVe8N+FC5s4jcyWtJ9C79LqMLhmU2hrGhrRoAIC3jhq8s3L9EOEcEZR7x71Q6uP2aNgrVCF0YCEIQCEIQCEIQCEIQCEIQCEIQCEIQCgr4Rj9Qp0IKWvwP8AwdHQpTE8Nq/4yOh/a6VCDgcdhqjb9m7W9ifsosNiXAwc3SxC9ChYLByTUXbzfGYiXWknkiiHgghrjPIEr0jsxyCyGjknBt5vjeG4mtZlJ0de79yFLwv4LxIMvexg5XcfwPdeiIU1D5VQ4b4WpAgvLnkczA9Br5q6o0GsENaGjkBCkQqgQhCAQhCAQhCAQhCAQhC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BASIL-BASE_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72" y="4532802"/>
            <a:ext cx="1193006" cy="113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7975" y="3851275"/>
            <a:ext cx="73771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 smtClean="0"/>
              <a:t>Buy pizza base, tomato sauce, cheese </a:t>
            </a:r>
            <a:endParaRPr lang="en-US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" y="1184275"/>
            <a:ext cx="7377113" cy="914400"/>
          </a:xfrm>
        </p:spPr>
        <p:txBody>
          <a:bodyPr/>
          <a:lstStyle/>
          <a:p>
            <a:r>
              <a:rPr lang="en-US" dirty="0" smtClean="0"/>
              <a:t>Buy flour, tomato, meat, cheese, etc.</a:t>
            </a:r>
            <a:endParaRPr lang="en-US" dirty="0"/>
          </a:p>
        </p:txBody>
      </p:sp>
      <p:pic>
        <p:nvPicPr>
          <p:cNvPr id="1044" name="Picture 20" descr="Salsa-Base_0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7" y="42903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Image result for ingredients of pizz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4" descr="Image result for ingredients of pizz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6" descr="data:image/jpeg;base64,/9j/4AAQSkZJRgABAQAAAQABAAD/2wCEAAkGBxITEhUTExMWFRUXFxcWFhgYGBUVGhsXGBgXGBgXGhgYHSggGBolHRUVITEhJSkrLi4uFx8zODMtNygtLisBCgoKDg0OGhAQGy0mICYtLTctLS0wLzUtLy0tLS0wLS0rLSstLS0tLS0tLS0tLS0tLS0tLS0tLS0tLS0tLS0rLf/AABEIALcBFAMBIgACEQEDEQH/xAAcAAEAAgMBAQEAAAAAAAAAAAAABAUCAwYBBwj/xAA9EAABAwIEAwUHAwEIAgMAAAABAAIRAyEEEjFBBVFhBhMicYEykaGxwdHwFEJS4QcVI3KCktLxYrIWM1P/xAAaAQEAAwEBAQAAAAAAAAAAAAAAAQIDBAUG/8QALhEAAgIBAwMCBAYDAQAAAAAAAAECEQMSITEEQVETYRQiMnFSgZGhwdEF8PGx/9oADAMBAAIRAxEAPwD7iiIgCIiAIiIAiIgCIiAIiIAiIgCIiAIiIAiiYgue/I05WgS8jUzo0cpgyeWmsiUAgPUWnG4plKm+rUcGsY0uc46BrRJPwWng9Zz6FN77Oe0PIOozeIN9AQPRATERa8TXaxjnus1oJPkNUBsREJQBFgyoDMbGD58lmgCIiAIiIAiIgCIiAIiIAiIgCIiAIiIAiLwlAeotDsWwbrA49nX3KNSJpkpFFHEGdR6LNmMYf3e+yakKZvRYteDoQVH4pjm0KT6rtGj3nYepRtJWIxcnSIXH+P0sK3xeJ59lg+ZOwXz3iHbrFunLUaydmtbb1dKreJ4l9Z7qlR3icZjYch5LncQcpXnZM8pPbZH1HSf47FCPzpN+50WG7bYui9xNXNnIPiDXSQAI0sYHzVZhO3WLPf4irjalN7HRSaGMdSc3UMLLQTA8Q9VUYgU3Dxj1Go6jqqbiGGGcBr5GsEWJ89Ceitik+7Z53+SwqElpiq34X/v27HYcQ7cYvGMp/rKNT9CazDUdSpuGYNId3RcSQdjFieq+4cF4tQxVFtbD1G1KZ0Ldo1BGoI5FfnvC9oMfhxlpOLWBwdlmxIMg5dNh7ljh+19VmLdisPSNCo69drCe5e7eo6mTAJ5X6arohlPOnglGKlXJ+lFF4rhxUoVaZ0fTe0xr4mkfVfO2f2uB7Gilg6j67nMYGFzWNL3EAAOubkiJCk8b4rx6jSNdzeHsAE91nqOqG0w0uAaXdAVrrTRiotujp+w3Gf1eCo1Xe3lyVRyqM8L/AIifIhVv9oPaCph+4o4cB1es/KwG4EjI15G4D3sdt7J6rgv7O+3LcNTrtcxzi+p3jGjwgPIio0z7Is3nutX/AM1qVcccWabJYwU6TSC4NEmXf5jJv1WUsyUfc2x9PObSXfg+0cLwQo0mUwS7KLuOrnG7nnqXEk+alL53w3+0ySBWowP5MOn+k6+9d3w/H067BUpODmncfIjY9FpDLGf0snP0mXD9aJKIi0OcIiIAiIgCIiAIiIAiIgCIiALCpUDdSo+IxYFm3PNQXOJMlZymlwXULJdXHH9ojzUOpUJ1MrFzlrc5ZOTZoopGRKxlYSsM6pZJtJXi15kzJYMlq4jT76kaVQktMGxgyNLrYCsSU7EptO1yfO+0XBquGBqNJqUtyYzN6uG46j4Llcfig50hfaqwlpBggiCDcGbEEcoXyLtrwQYV4qUhFF5iNcj9cv8AlO3kRyWOhJ7Ht9J1zn8s+fJUZ4WWTPDVWGvKtcHwuqfESGDabn3BRKo7tna2siaoz7zwmbxOuoI6qDVe19nDKzWBfQST59SrWpww5T/iSeRHyKpcRhHsEPBBd4ZItl5z1SEovg8nPGeKLU1slt4b8/fz+fk6TGYSvQwmGrurOzOM4aic/eNpA5jVF4pgkAiBeRfZV3FOJ4l7sz6rqtvaqG4HIf0Ck9qeINxOL7yn4qbKVGkwxBIYwTI/zF49AqzEYRr9GxzkALSbV12McGJJXCfzV2tv9iA+pmcIcM0mQP3B0e64PvVxgqLqYOZwOa8Dboo1KhIGga22i2NqbKknex6PRdHHHLXLdlhTJK6fshxt+FrA37t1qjeY5jqFzGAqAG6tHEahZJ6XaPSywjki4SWzPvLTNwvVX9n6pdhqLjqabfkrBesnas+JnHTJrwERFJUIiIAiIgCIiAIiIAoWMxH7R6/ZSa74aSqpxWeSVbF4K9zyVg4oSsXFYGpiSsEJWDnKoDlgV4+oIWt1SFWy1GZcVh3iwNReOdKiwbe9ESsRiDaRruPqsKTZEFG6QisG55XK9t2MdhazXi2QlvRwEg+9dO42hcf24qAUH+RHwUSlRrhXzHzvsvhWk94+4Bho+q7Gu0Ob4feuL4PiIpgdFd0OIloWWVNyZ9Bh+hUYvqEGFmK8iDcdbqvr15MrAVlHp2jqtPkkOwDc2drQOYH5ZauL0nsAIJLbdSPXcdCp/D8VGqn46m17C0ck1NPc55YIN8b+TkW1zEbLYxygU3QY5GFKp1F0NFYTLPCro+G4NzqfebB4Z1kgn6fFcvh60L6x2IwzBSpd9Ig94QRAm+WbcjqeSy0apUT1XU+lj1Hd8Jw/d0abDq1jQfOLqWvGuBuLher00qR8hJttthERSQEREAREQBERAEREBGxxsPNVrlYYyq0nJPiHiI6KBUC58j3NoLY1krU5yye4LUX6rFsvRi5y1PevKtRaHvVWy1Hj3+qwc4rzN6rW6oVRsmj1z0bVWhzhz6rA1R+WVdRNFjSqclsraKDSqhbziABqrqaoq0Kj7C64f+0B/wDhFo3Ij88l1HEcc1rZmfmuK4jUbiqhaX5ABAMTc62WTmrLatKs4LB1spI6q1p17LZj+x9em1zmuZUa2XCCQ4jcBpFz0lU1HERY2IsVvcZq4uz0em6j5Umy1JlZBQWYiF2fCexGLq0xVOSkHCWtqE5iDoS0A5Z636KG6W53+vFK5MpqIhTDiiPd8NT8lt4n2fxOHEvZmaNXsOYDz3b6haMTwOuQ3vKb2NdFyCCRqY5GNtVlpUmXl1EFG7OQZUk+Zn3qyweBqv8AZY4iQJgxcwL+ZXUHCYahBhpggNkD3Hf1Kl4Z7HPp+MklwIAIyG5MBvQQt5SPPjnaOj7M9nKdFgOUF8XcbmeQ/iF0JAgwotKt4QFsbUDQFEXHk87LKc3bLDBFwE0nZSNjdp6OH1F1acK44yqcjx3dUGC0nUj+J3VLRdkeI0d+BUnaMluIL23aQ3MOTgIkddLLX1NCM1jU3TPpaLl+A9oBla2o6QbNf9HfddQCumE1JWjmnBxdMIiKxUIiIAiIgCjcQxYpsLt9AOqkrl+0GLmpl2aI9dSs8s9MbNMUNUqK08QeKwIvu/qDsrsYgOEhc5hmH2ucn7KK7iD6TjALmH2hyPMfZebHI1yd8salwdPUcFHqPVdT4kH6GR+e5ZOxKs8iMtDNz3rVmUY1kbVkgdYVHMnSTqeHLr2AWT8CP5fD+q14/Gua4sYwuy+Qgba66LVhMfnEwfht6rpWOHczerkxxGCcLxI5i/wUQMkwASeWpV3SrKPxDFCnJZTJcbnKPms5YV5LRk3sR6eCqcgPMj6KFxLvKbfE0xpm1HqRot2C4215ywWnkYj0IVm2opeCMlsyJOUXucc1gN3aagbAcyqTtXwxraBr0RtMNiLmM48lZ9vezr3ltRj4oGzmaBjudtWnroR1C3YbHNqDuIAApANAH8G3JjZcEoSwtSv7r2Mm2cbwbG4pgDTmqN2nUep1Hmrx1DOPFRFxeWj3KswWNqMqsNQEAk8oIAJgLqeB4p9RpJEbieeoCtnk4/MkgtzT2N7ABtYVsQGmm3xU6ZESSZGYHUNEROq7ytg3PDs78pzZrXt16RHuULCUctLMSS5xEl1zc7coVk5oy5CTBtO9ovKylP1frXa+dt+LOu35McNQEe0SBvb4KRWpsqAggEb8j5qDjK+Uhgtaw6Lbwuq67XAgbE/l0x5Yxmsf6v3EotrUczxfsbTcZaATvLoOszO6r6vZZ8NFOmKZa7ODqZaNPWF3WIwrSC4arVTY4aTG4N1efUzjKpx/T/haLdbMo2Ua+XxUyCBcNIcfQAytWD4jSqSGPDi0w9s3aeRBuF01XDyAQGjna/oQqvivAaGIOaqwZwIbVHteRI9odCoUqe/HkjVZqfjwWjKQ6DqCDBG3zUW7nEm83KxpcGdS8AEjaBYjmFJpUV2JtiklsQa7TTIIu1xhw+o6rr+z3GBIpPNj7Dvk1URw4d6aLQ1kHKPMdOavCTg7RWUVNUz6Sig8HxneUwT7Qs7z5qcvRTtWee1ToIiKSAiIgPCVxGNdmc87nMu4IXF4pmVzgeZC5+o4R0YOWRWnwDy+yjin6LfR0E7WWT+i4as67KniGFzNhrcrjZrmktgA3PVMBwzEd0C14qGDOYZfED0+ytn1DbNeB8FswdQMuBBMyS7a37eauoqT3KSbS2ObFbE5ZOGeSBJyxaNRBIJ9FTHtVT3FRsc2O+i+lhlvDcnfW3mqevwWl+4Nu4CABv7R8klgSIjlHDuLMxFEV2z/ABdII8Y1gHXX4qPWsTGkyY3PVbcTXYyGNaGtFmgWA8uu6huqTppH/Ss26Io21cfkaXmwF5Bttz/LKfhz3jG1btcRYkbXix9Vp4bhKbmTUaHHNIa4AgQQQY3uPgpJc4kl2mymNkNpcEP+7aQquq5SXvy5rnLLRE5ZgHqpjTBhYveAP6qDicdl+/IyLdNCrp0VpyLSpRbUa6m72XgtPrv5jX0Xz3hOHfTr1MwA7vOwka5piPhK+g0Xyua45TP6mrykG25ytkrDq6UDNoq+H4XxFxtl8IMSSDBIHqrvCP8ACQAQbwXf0sF5wzh4c2XNdqSBOX5X96tMLhstmU3RINyD815WVOZ0Y4pJEzuScgg5Q9o3/aFPqslhHOyiUabgTLtZOX03Ki1mPcS0G4IESd9/mruTjF/Luy6Vvk2foXPAc8zEgAQTHI7fNbW55gDLbV3L1UWmysHd20bZi4G0aa81JoSQWxGmZx+K51j1Uqaf8/ev6o0k/c2iqRrfY/8AaU67gYsW7ONrffothy5XARGn/Sj0sOXiHezsTY+5by1xqMW2/b+f7KKnuyXUDSIkiHZpFrj6Kt4kXMY59Jpd0E78xsFNfUpUz/5bkk/Ja2cTaTBNvd/0ryUHtNq/YhWt0ROF8QLhkecrtDFiD0B0K9e0hxBMkb8+XwVkRScQ4taTa8Cel1pq0GBxe58TOsa7ea68UVFc7FXJN8EMuggeq1PvUnlb3hZEiTDmuuRbpaFi7crXVe6LUXHZnExVcz+Q+IXUrh+AujEM6z8QV3C7endxOTOqkERFuYBERAFzXaDDQ/Ns757/AJ1XSrRjcMKjC0+nmqZI6o0Xxy0s4qra/wCSvKLpE7rfUoFri121lGqsOrbH8svPap2dydnobKAtJgtBi+sek8koYgOBjUWLdwfstzKcBEGS2YtrRtABvMAbARqtcBwGYgk76G+3RQ6gWHciIWnqX2M/T9yt4pRNJxDjLdGu6HY9VqbScYDRM6cvT0UrivEQxpaQ2pAAggEDlJ2FlQsxL2Ainlo3kimImdr6eixcorudWPBkmrJffYulivDSdUYcrIHs5XRcE6OBm66HF1C2QR9VylHjlZhDmVXObfwuh3odxpt0Vk/tCXtLn0w07EOkEjpE+qtHIkiMnS5L4N+Kx7WAOe8NFhfwiSbCTuvcfUFSlFKHtdYEEESDrI10XK8Z4ZUxX+J3lNrWkZaZdBjdwB1Ouqk9nOAVGS5tXK06tY8eUnafsrJ2jJw0vc65lYUmZnScomAJJgbAaqlpcULnEtY57zcxO/XQe9XOD4UQBJLtZLrm+3lspFHhjY8JtceR8+izy45ZPr2SKKUVwQDiqzQD3ZM/xGaPMzC2U6mJfUDMpaINzNvdZWlOmRDQzML6OEfG62GmcsZsp3vNuSwydPFR2bftf+omM9+CLh8Mabs76gNiCAN/OVr7+KheLtc2CeRGkj69VuqYKRGcx6X/AC6UKNOnJHicBJJ2HRc08clVUl/JopL7sk0XFtIuPtOv9GhaMPLqhp7TJPnoPzkvcbUGQd47KCRPzhGcSoh0gyfX82V2kmk3SVc/nf6lfLoisLQXVKhOpDW7ATYAfnVbv1BqEDMANS3Q+R5rGphaLyIfBGk+/QqNxqpSFWmzSo8gCx0Ghkbbeiz9Oen29u5bUmzRxuoKYl8gGwJOvSStWCokluYQ4iQP/HmR+fBMTiWF5ysdUcDYO9hpvt+4hZ8KD2d5UqvYXvJ7ubEkba+yJsBzKn4eLdltTSJmLxLKTJeS1swDYFx6bwoNPiOE1zvY537nS8jyJnL6JhHZXO/UeOnUIOZ18rvoPkpDsKwOI8Jiwgfl10Qx1wRt3FHucpdTqtqAaxqD1XrmEtA0Jufsve7BMQMo16nYLKo7UldCW1FbLHs3h5rjfKC76D4n4LsVTdmMIW0y9wh1S8cmj2R8z6q5XoYY6YHFmlcgiItTIIiIAiIgK7i/Du8Et9sfEclyz7EtcL7grulX8U4UysL2cNHLDLivdG+LJWzOLfgYOZtiNCPqNwtgxceGo3Kef7T5cip2KpvpGHttzGijFrXi9wuNxrg6bvkyDY1WrEPIFlq/TPZ/9bpH8XXHodQsP1rdKgNM9bt/3ae+FDf5Eo5vEPE5Z8epk7l2w38+qrn1XTcQLxI319V2OO4HRrDxNDhsdfcQqev2WpsBLQ6YsZJjyBKy9No9CHVR7lUysDcQNyL6DUL11QndptmAEERrvvoIUF7+7JbVlvWJEX06/BRRxGk1wGZv8bFsFvyBTTZvqRb1X2cSBOvlPmbrKiBu2Y8U6zNvqoVbFsqwGuPhblvAj1lYUcUGOio7LOhgkHcX1N5uEolMuHYk06jRTquboJ0gb5gCQd/epdaqXCXOdl3EgD3xHXQKnxVEuEMIeXZYIdPWBfT7LXw/iTRU7rEPyZbHMMwsLAjlpfRTV8GdLl8ll3XizCRAgFpMjkJHkpVHibmEZ89RtgQXlrh/lcCNueqj06jR+5onQggg35gyCLQo/wCoY2bB8AyDcx/4klUrclxUlTOuOIbUpNNGo6LySCXN6aG400KiU8SKTPGKji4iZ8XhB8hHP0VT2dxsk5SYMSCBqukrAGxuryxxkro86cdEtJX9rMdORjQXAy4uaA6NhaR1VdxMU61QEOrNAY1vhpuGkmZkc1fGk21hP0WxjAqvHbsqnSOcZSA8Pe4o+bJ+JMqxqUA7KSast9kltxvuVYNF5W1wBSOJEuRposduZ11sfe1ZtotH7fgs3vaNT6b+5a+9JPhEfP8AotqSKWMUAYbE7kffkvKbZ0sNz9AtmTmfQfU7rHE4hrApoex65wA6BSOBcPOIeHEf4TTP+Y7DyWHCuEVMQQ53hp/P85LtcNh202hrRAC2xYtW74MsuTSqXJsAXqIu04wiIgCIiAIiIAiIgNdai1whwkLn+IdnYl1Ix0/oukRZzxxlyXhklHg4Gq6pTMPaY5j6hZU61N+4K7evh2v9oT+c1RcQ7LMddhg/np8FzSwzXG50RywfOxzzuGgGabiw9DA92hWqrUrt1Dag9Wn3iyk4jhWKogxJA53+Nx8lEGPqt9un6j8hYOltwbpN+5HxD6TxFWi4A82h497fsqh3ZrAv9kUp2FgfcV0TeJUTrLfMfZZOoUan7mnzg/O6JPsNRxPEOxB1pOy9NR7lU4zsvjYjO1/Kc1vz6r6MeEM1bb/KXNXv93OGlV/qQf8A2mVZN+C2t+T5YOyuOscwF5sSvanZfHvsXAiesr6gcLXH7/e1h+Sz7iuNC0+bPs5Trfj9hqfn9z5zg+yuOaCA5hB1zCVdYHshXJBqV8vRjG76iXSusy4jkz/af+S9c3Ec2f7Pu5Q2T6suLNHC+D06Iht43J35qc25UY0a5sagA6NYPnK8bgH6Gs4g9Y/9QFUo3fJL6rVXxdNti8eQufcFg3hTJkknzk/NZllNpvEDmY+CbkHgxNvC0/6vCPv8FiKVR2pyjpb4m68qcTpNEyPQKK7jUiGMJ66oSk+xZ0cOBvP5udStWLxbW2+S1YXAYuvo0hv5voug4d2PaL1XZjyH3+yvGEpcIpKUY/UznaNWrVOWm0rpeD9lw0h9Y5ncvz5LoMLhGUxDGho6fU7reumGBLeW5hPO3tHY8Y0AQBAGgXqIug5wiIgCIiAIiIAiIgCIiAIiIAiIgCjV8DTf7TB56H3hSUUNJ8kptcFDjOy1F+lvMB39VUYrsSf2uHvI+chdqiyfTwfY1Wea7nzer2TxTPZmByIP1Ci1eH41n8/cf6r6kio+mXZsuupfdI+TfqMY3UT/AKf6LB3F8UNaYPu+6+tlo5Ba3Ydh1a0+gVfh5fiLfER/CfJ/79xH/wCPy/5J/fGJNxT+X/JfVv0VP+DfcF6MJT/g33BPh5+R8RDwfJTjsW79kei2sZjn6A+77BfWBSaP2j3BZgJ8M/I+JX4T5fR4Bjn65viPmVOw3YaqfacB6z8l9CRXXTR7so+pl2SOUwnYei273Fx6W+JV5hODUKfs0xPM3+anotI4oLhGcss5csAIiLQz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8" descr="data:image/jpeg;base64,/9j/4AAQSkZJRgABAQAAAQABAAD/2wCEAAkGBxITEhUTExMWFRUXFxcWFhgYGBUVGhsXGBgXGBgXGhgYHSggGBolHRUVITEhJSkrLi4uFx8zODMtNygtLisBCgoKDg0OGhAQGy0mICYtLTctLS0wLzUtLy0tLS0wLS0rLSstLS0tLS0tLS0tLS0tLS0tLS0tLS0tLS0tLS0rLf/AABEIALcBFAMBIgACEQEDEQH/xAAcAAEAAgMBAQEAAAAAAAAAAAAABAUCAwYBBwj/xAA9EAABAwIEAwUHAwEIAgMAAAABAAIRAyEEEjFBBVFhBhMicYEykaGxwdHwFEJS4QcVI3KCktLxYrIWM1P/xAAaAQEAAwEBAQAAAAAAAAAAAAAAAQIDBAUG/8QALhEAAgIBAwMCBAYDAQAAAAAAAAECEQMSITEEQVETYRQiMnFSgZGhwdEF8PGx/9oADAMBAAIRAxEAPwD7iiIgCIiAIiIAiIgCIiAIiIAiIgCIiAIiIAiiYgue/I05WgS8jUzo0cpgyeWmsiUAgPUWnG4plKm+rUcGsY0uc46BrRJPwWng9Zz6FN77Oe0PIOozeIN9AQPRATERa8TXaxjnus1oJPkNUBsREJQBFgyoDMbGD58lmgCIiAIiIAiIgCIiAIiIAiIgCIiAIiIAiLwlAeotDsWwbrA49nX3KNSJpkpFFHEGdR6LNmMYf3e+yakKZvRYteDoQVH4pjm0KT6rtGj3nYepRtJWIxcnSIXH+P0sK3xeJ59lg+ZOwXz3iHbrFunLUaydmtbb1dKreJ4l9Z7qlR3icZjYch5LncQcpXnZM8pPbZH1HSf47FCPzpN+50WG7bYui9xNXNnIPiDXSQAI0sYHzVZhO3WLPf4irjalN7HRSaGMdSc3UMLLQTA8Q9VUYgU3Dxj1Go6jqqbiGGGcBr5GsEWJ89Ceitik+7Z53+SwqElpiq34X/v27HYcQ7cYvGMp/rKNT9CazDUdSpuGYNId3RcSQdjFieq+4cF4tQxVFtbD1G1KZ0Ldo1BGoI5FfnvC9oMfhxlpOLWBwdlmxIMg5dNh7ljh+19VmLdisPSNCo69drCe5e7eo6mTAJ5X6arohlPOnglGKlXJ+lFF4rhxUoVaZ0fTe0xr4mkfVfO2f2uB7Gilg6j67nMYGFzWNL3EAAOubkiJCk8b4rx6jSNdzeHsAE91nqOqG0w0uAaXdAVrrTRiotujp+w3Gf1eCo1Xe3lyVRyqM8L/AIifIhVv9oPaCph+4o4cB1es/KwG4EjI15G4D3sdt7J6rgv7O+3LcNTrtcxzi+p3jGjwgPIio0z7Is3nutX/AM1qVcccWabJYwU6TSC4NEmXf5jJv1WUsyUfc2x9PObSXfg+0cLwQo0mUwS7KLuOrnG7nnqXEk+alL53w3+0ySBWowP5MOn+k6+9d3w/H067BUpODmncfIjY9FpDLGf0snP0mXD9aJKIi0OcIiIAiIgCIiAIiIAiIgCIiALCpUDdSo+IxYFm3PNQXOJMlZymlwXULJdXHH9ojzUOpUJ1MrFzlrc5ZOTZoopGRKxlYSsM6pZJtJXi15kzJYMlq4jT76kaVQktMGxgyNLrYCsSU7EptO1yfO+0XBquGBqNJqUtyYzN6uG46j4Llcfig50hfaqwlpBggiCDcGbEEcoXyLtrwQYV4qUhFF5iNcj9cv8AlO3kRyWOhJ7Ht9J1zn8s+fJUZ4WWTPDVWGvKtcHwuqfESGDabn3BRKo7tna2siaoz7zwmbxOuoI6qDVe19nDKzWBfQST59SrWpww5T/iSeRHyKpcRhHsEPBBd4ZItl5z1SEovg8nPGeKLU1slt4b8/fz+fk6TGYSvQwmGrurOzOM4aic/eNpA5jVF4pgkAiBeRfZV3FOJ4l7sz6rqtvaqG4HIf0Ck9qeINxOL7yn4qbKVGkwxBIYwTI/zF49AqzEYRr9GxzkALSbV12McGJJXCfzV2tv9iA+pmcIcM0mQP3B0e64PvVxgqLqYOZwOa8Dboo1KhIGga22i2NqbKknex6PRdHHHLXLdlhTJK6fshxt+FrA37t1qjeY5jqFzGAqAG6tHEahZJ6XaPSywjki4SWzPvLTNwvVX9n6pdhqLjqabfkrBesnas+JnHTJrwERFJUIiIAiIgCIiAIiIAoWMxH7R6/ZSa74aSqpxWeSVbF4K9zyVg4oSsXFYGpiSsEJWDnKoDlgV4+oIWt1SFWy1GZcVh3iwNReOdKiwbe9ESsRiDaRruPqsKTZEFG6QisG55XK9t2MdhazXi2QlvRwEg+9dO42hcf24qAUH+RHwUSlRrhXzHzvsvhWk94+4Bho+q7Gu0Ob4feuL4PiIpgdFd0OIloWWVNyZ9Bh+hUYvqEGFmK8iDcdbqvr15MrAVlHp2jqtPkkOwDc2drQOYH5ZauL0nsAIJLbdSPXcdCp/D8VGqn46m17C0ck1NPc55YIN8b+TkW1zEbLYxygU3QY5GFKp1F0NFYTLPCro+G4NzqfebB4Z1kgn6fFcvh60L6x2IwzBSpd9Ig94QRAm+WbcjqeSy0apUT1XU+lj1Hd8Jw/d0abDq1jQfOLqWvGuBuLher00qR8hJttthERSQEREAREQBERAEREBGxxsPNVrlYYyq0nJPiHiI6KBUC58j3NoLY1krU5yye4LUX6rFsvRi5y1PevKtRaHvVWy1Hj3+qwc4rzN6rW6oVRsmj1z0bVWhzhz6rA1R+WVdRNFjSqclsraKDSqhbziABqrqaoq0Kj7C64f+0B/wDhFo3Ij88l1HEcc1rZmfmuK4jUbiqhaX5ABAMTc62WTmrLatKs4LB1spI6q1p17LZj+x9em1zmuZUa2XCCQ4jcBpFz0lU1HERY2IsVvcZq4uz0em6j5Umy1JlZBQWYiF2fCexGLq0xVOSkHCWtqE5iDoS0A5Z636KG6W53+vFK5MpqIhTDiiPd8NT8lt4n2fxOHEvZmaNXsOYDz3b6haMTwOuQ3vKb2NdFyCCRqY5GNtVlpUmXl1EFG7OQZUk+Zn3qyweBqv8AZY4iQJgxcwL+ZXUHCYahBhpggNkD3Hf1Kl4Z7HPp+MklwIAIyG5MBvQQt5SPPjnaOj7M9nKdFgOUF8XcbmeQ/iF0JAgwotKt4QFsbUDQFEXHk87LKc3bLDBFwE0nZSNjdp6OH1F1acK44yqcjx3dUGC0nUj+J3VLRdkeI0d+BUnaMluIL23aQ3MOTgIkddLLX1NCM1jU3TPpaLl+A9oBla2o6QbNf9HfddQCumE1JWjmnBxdMIiKxUIiIAiIgCjcQxYpsLt9AOqkrl+0GLmpl2aI9dSs8s9MbNMUNUqK08QeKwIvu/qDsrsYgOEhc5hmH2ucn7KK7iD6TjALmH2hyPMfZebHI1yd8salwdPUcFHqPVdT4kH6GR+e5ZOxKs8iMtDNz3rVmUY1kbVkgdYVHMnSTqeHLr2AWT8CP5fD+q14/Gua4sYwuy+Qgba66LVhMfnEwfht6rpWOHczerkxxGCcLxI5i/wUQMkwASeWpV3SrKPxDFCnJZTJcbnKPms5YV5LRk3sR6eCqcgPMj6KFxLvKbfE0xpm1HqRot2C4215ywWnkYj0IVm2opeCMlsyJOUXucc1gN3aagbAcyqTtXwxraBr0RtMNiLmM48lZ9vezr3ltRj4oGzmaBjudtWnroR1C3YbHNqDuIAApANAH8G3JjZcEoSwtSv7r2Mm2cbwbG4pgDTmqN2nUep1Hmrx1DOPFRFxeWj3KswWNqMqsNQEAk8oIAJgLqeB4p9RpJEbieeoCtnk4/MkgtzT2N7ABtYVsQGmm3xU6ZESSZGYHUNEROq7ytg3PDs78pzZrXt16RHuULCUctLMSS5xEl1zc7coVk5oy5CTBtO9ovKylP1frXa+dt+LOu35McNQEe0SBvb4KRWpsqAggEb8j5qDjK+Uhgtaw6Lbwuq67XAgbE/l0x5Yxmsf6v3EotrUczxfsbTcZaATvLoOszO6r6vZZ8NFOmKZa7ODqZaNPWF3WIwrSC4arVTY4aTG4N1efUzjKpx/T/haLdbMo2Ua+XxUyCBcNIcfQAytWD4jSqSGPDi0w9s3aeRBuF01XDyAQGjna/oQqvivAaGIOaqwZwIbVHteRI9odCoUqe/HkjVZqfjwWjKQ6DqCDBG3zUW7nEm83KxpcGdS8AEjaBYjmFJpUV2JtiklsQa7TTIIu1xhw+o6rr+z3GBIpPNj7Dvk1URw4d6aLQ1kHKPMdOavCTg7RWUVNUz6Sig8HxneUwT7Qs7z5qcvRTtWee1ToIiKSAiIgPCVxGNdmc87nMu4IXF4pmVzgeZC5+o4R0YOWRWnwDy+yjin6LfR0E7WWT+i4as67KniGFzNhrcrjZrmktgA3PVMBwzEd0C14qGDOYZfED0+ytn1DbNeB8FswdQMuBBMyS7a37eauoqT3KSbS2ObFbE5ZOGeSBJyxaNRBIJ9FTHtVT3FRsc2O+i+lhlvDcnfW3mqevwWl+4Nu4CABv7R8klgSIjlHDuLMxFEV2z/ABdII8Y1gHXX4qPWsTGkyY3PVbcTXYyGNaGtFmgWA8uu6huqTppH/Ss26Io21cfkaXmwF5Bttz/LKfhz3jG1btcRYkbXix9Vp4bhKbmTUaHHNIa4AgQQQY3uPgpJc4kl2mymNkNpcEP+7aQquq5SXvy5rnLLRE5ZgHqpjTBhYveAP6qDicdl+/IyLdNCrp0VpyLSpRbUa6m72XgtPrv5jX0Xz3hOHfTr1MwA7vOwka5piPhK+g0Xyua45TP6mrykG25ytkrDq6UDNoq+H4XxFxtl8IMSSDBIHqrvCP8ACQAQbwXf0sF5wzh4c2XNdqSBOX5X96tMLhstmU3RINyD815WVOZ0Y4pJEzuScgg5Q9o3/aFPqslhHOyiUabgTLtZOX03Ki1mPcS0G4IESd9/mruTjF/Luy6Vvk2foXPAc8zEgAQTHI7fNbW55gDLbV3L1UWmysHd20bZi4G0aa81JoSQWxGmZx+K51j1Uqaf8/ev6o0k/c2iqRrfY/8AaU67gYsW7ONrffothy5XARGn/Sj0sOXiHezsTY+5by1xqMW2/b+f7KKnuyXUDSIkiHZpFrj6Kt4kXMY59Jpd0E78xsFNfUpUz/5bkk/Ja2cTaTBNvd/0ryUHtNq/YhWt0ROF8QLhkecrtDFiD0B0K9e0hxBMkb8+XwVkRScQ4taTa8Cel1pq0GBxe58TOsa7ea68UVFc7FXJN8EMuggeq1PvUnlb3hZEiTDmuuRbpaFi7crXVe6LUXHZnExVcz+Q+IXUrh+AujEM6z8QV3C7endxOTOqkERFuYBERAFzXaDDQ/Ns757/AJ1XSrRjcMKjC0+nmqZI6o0Xxy0s4qra/wCSvKLpE7rfUoFri121lGqsOrbH8svPap2dydnobKAtJgtBi+sek8koYgOBjUWLdwfstzKcBEGS2YtrRtABvMAbARqtcBwGYgk76G+3RQ6gWHciIWnqX2M/T9yt4pRNJxDjLdGu6HY9VqbScYDRM6cvT0UrivEQxpaQ2pAAggEDlJ2FlQsxL2Ainlo3kimImdr6eixcorudWPBkmrJffYulivDSdUYcrIHs5XRcE6OBm66HF1C2QR9VylHjlZhDmVXObfwuh3odxpt0Vk/tCXtLn0w07EOkEjpE+qtHIkiMnS5L4N+Kx7WAOe8NFhfwiSbCTuvcfUFSlFKHtdYEEESDrI10XK8Z4ZUxX+J3lNrWkZaZdBjdwB1Ouqk9nOAVGS5tXK06tY8eUnafsrJ2jJw0vc65lYUmZnScomAJJgbAaqlpcULnEtY57zcxO/XQe9XOD4UQBJLtZLrm+3lspFHhjY8JtceR8+izy45ZPr2SKKUVwQDiqzQD3ZM/xGaPMzC2U6mJfUDMpaINzNvdZWlOmRDQzML6OEfG62GmcsZsp3vNuSwydPFR2bftf+omM9+CLh8Mabs76gNiCAN/OVr7+KheLtc2CeRGkj69VuqYKRGcx6X/AC6UKNOnJHicBJJ2HRc08clVUl/JopL7sk0XFtIuPtOv9GhaMPLqhp7TJPnoPzkvcbUGQd47KCRPzhGcSoh0gyfX82V2kmk3SVc/nf6lfLoisLQXVKhOpDW7ATYAfnVbv1BqEDMANS3Q+R5rGphaLyIfBGk+/QqNxqpSFWmzSo8gCx0Ghkbbeiz9Oen29u5bUmzRxuoKYl8gGwJOvSStWCokluYQ4iQP/HmR+fBMTiWF5ysdUcDYO9hpvt+4hZ8KD2d5UqvYXvJ7ubEkba+yJsBzKn4eLdltTSJmLxLKTJeS1swDYFx6bwoNPiOE1zvY537nS8jyJnL6JhHZXO/UeOnUIOZ18rvoPkpDsKwOI8Jiwgfl10Qx1wRt3FHucpdTqtqAaxqD1XrmEtA0Jufsve7BMQMo16nYLKo7UldCW1FbLHs3h5rjfKC76D4n4LsVTdmMIW0y9wh1S8cmj2R8z6q5XoYY6YHFmlcgiItTIIiIAiIgK7i/Du8Et9sfEclyz7EtcL7grulX8U4UysL2cNHLDLivdG+LJWzOLfgYOZtiNCPqNwtgxceGo3Kef7T5cip2KpvpGHttzGijFrXi9wuNxrg6bvkyDY1WrEPIFlq/TPZ/9bpH8XXHodQsP1rdKgNM9bt/3ae+FDf5Eo5vEPE5Z8epk7l2w38+qrn1XTcQLxI319V2OO4HRrDxNDhsdfcQqev2WpsBLQ6YsZJjyBKy9No9CHVR7lUysDcQNyL6DUL11QndptmAEERrvvoIUF7+7JbVlvWJEX06/BRRxGk1wGZv8bFsFvyBTTZvqRb1X2cSBOvlPmbrKiBu2Y8U6zNvqoVbFsqwGuPhblvAj1lYUcUGOio7LOhgkHcX1N5uEolMuHYk06jRTquboJ0gb5gCQd/epdaqXCXOdl3EgD3xHXQKnxVEuEMIeXZYIdPWBfT7LXw/iTRU7rEPyZbHMMwsLAjlpfRTV8GdLl8ll3XizCRAgFpMjkJHkpVHibmEZ89RtgQXlrh/lcCNueqj06jR+5onQggg35gyCLQo/wCoY2bB8AyDcx/4klUrclxUlTOuOIbUpNNGo6LySCXN6aG400KiU8SKTPGKji4iZ8XhB8hHP0VT2dxsk5SYMSCBqukrAGxuryxxkro86cdEtJX9rMdORjQXAy4uaA6NhaR1VdxMU61QEOrNAY1vhpuGkmZkc1fGk21hP0WxjAqvHbsqnSOcZSA8Pe4o+bJ+JMqxqUA7KSast9kltxvuVYNF5W1wBSOJEuRposduZ11sfe1ZtotH7fgs3vaNT6b+5a+9JPhEfP8AotqSKWMUAYbE7kffkvKbZ0sNz9AtmTmfQfU7rHE4hrApoex65wA6BSOBcPOIeHEf4TTP+Y7DyWHCuEVMQQ53hp/P85LtcNh202hrRAC2xYtW74MsuTSqXJsAXqIu04wiIgCIiAIiIAiIgNdai1whwkLn+IdnYl1Ix0/oukRZzxxlyXhklHg4Gq6pTMPaY5j6hZU61N+4K7evh2v9oT+c1RcQ7LMddhg/np8FzSwzXG50RywfOxzzuGgGabiw9DA92hWqrUrt1Dag9Wn3iyk4jhWKogxJA53+Nx8lEGPqt9un6j8hYOltwbpN+5HxD6TxFWi4A82h497fsqh3ZrAv9kUp2FgfcV0TeJUTrLfMfZZOoUan7mnzg/O6JPsNRxPEOxB1pOy9NR7lU4zsvjYjO1/Kc1vz6r6MeEM1bb/KXNXv93OGlV/qQf8A2mVZN+C2t+T5YOyuOscwF5sSvanZfHvsXAiesr6gcLXH7/e1h+Sz7iuNC0+bPs5Trfj9hqfn9z5zg+yuOaCA5hB1zCVdYHshXJBqV8vRjG76iXSusy4jkz/af+S9c3Ec2f7Pu5Q2T6suLNHC+D06Iht43J35qc25UY0a5sagA6NYPnK8bgH6Gs4g9Y/9QFUo3fJL6rVXxdNti8eQufcFg3hTJkknzk/NZllNpvEDmY+CbkHgxNvC0/6vCPv8FiKVR2pyjpb4m68qcTpNEyPQKK7jUiGMJ66oSk+xZ0cOBvP5udStWLxbW2+S1YXAYuvo0hv5voug4d2PaL1XZjyH3+yvGEpcIpKUY/UznaNWrVOWm0rpeD9lw0h9Y5ncvz5LoMLhGUxDGho6fU7reumGBLeW5hPO3tHY8Y0AQBAGgXqIug5wiIgCIiAIiIAiIgCIiAIiIAiIgCjV8DTf7TB56H3hSUUNJ8kptcFDjOy1F+lvMB39VUYrsSf2uHvI+chdqiyfTwfY1Wea7nzer2TxTPZmByIP1Ci1eH41n8/cf6r6kio+mXZsuupfdI+TfqMY3UT/AKf6LB3F8UNaYPu+6+tlo5Ba3Ydh1a0+gVfh5fiLfER/CfJ/79xH/wCPy/5J/fGJNxT+X/JfVv0VP+DfcF6MJT/g33BPh5+R8RDwfJTjsW79kei2sZjn6A+77BfWBSaP2j3BZgJ8M/I+JX4T5fR4Bjn65viPmVOw3YaqfacB6z8l9CRXXTR7so+pl2SOUwnYei273Fx6W+JV5hODUKfs0xPM3+anotI4oLhGcss5csAIiLQz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4" name="Picture 30" descr="pizza-ingredient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34" y="1689540"/>
            <a:ext cx="2270047" cy="150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5024233" y="2137639"/>
            <a:ext cx="670285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66" name="Picture 42" descr="https://encrypted-tbn3.gstatic.com/images?q=tbn:ANd9GcR7lB0ylWt-MI3QdTbrXN2c4RwITh5Oeka8ADEZZSjjQk2UIYQ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37" y="1891864"/>
            <a:ext cx="1654733" cy="110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c7f4bff7e57fb1b6e1d01179.wonderworkingwor.netdna-cdn.com/wp-content/uploads/2011/08/shredded-cheese-wood-pul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390" y="4763429"/>
            <a:ext cx="1297206" cy="8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://www.coit.com/spotremoval/sites/spotremoval.coit.com/files/styles/stain_sidebar/public/How%20to%20get%20tomato%20sauce%20out%20of%20carpet%20-%20Spot%20Removal%20Guide.png?itok=TjR20qz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355" y="4618156"/>
            <a:ext cx="963764" cy="9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ight Arrow 30"/>
          <p:cNvSpPr/>
          <p:nvPr/>
        </p:nvSpPr>
        <p:spPr bwMode="auto">
          <a:xfrm>
            <a:off x="5451091" y="4795238"/>
            <a:ext cx="670285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210" y="3147073"/>
            <a:ext cx="506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Imperative Programming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133" y="5832475"/>
            <a:ext cx="576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Object-Oriented Programming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16" name="Picture 2" descr="Image result for bad looking pizz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34" y="1844146"/>
            <a:ext cx="2150455" cy="14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s-media-cache-ak0.pinimg.com/736x/76/9c/23/769c2387e56454fabc2b3672776fa609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187" y="1725824"/>
            <a:ext cx="2191747" cy="16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6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6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  <p:bldP spid="14" grpId="0" animBg="1"/>
      <p:bldP spid="31" grpId="0" animBg="1"/>
      <p:bldP spid="15" grpId="0"/>
      <p:bldP spid="15" grpId="1"/>
      <p:bldP spid="33" grpId="0"/>
      <p:bldP spid="3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66" y="4515555"/>
            <a:ext cx="880665" cy="146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www.sobeys.com/wp-content/uploads/2015/04/hero-garofalo-pas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581" y="4156075"/>
            <a:ext cx="1651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897" y="160956"/>
            <a:ext cx="5029200" cy="731079"/>
          </a:xfrm>
        </p:spPr>
        <p:txBody>
          <a:bodyPr/>
          <a:lstStyle/>
          <a:p>
            <a:pPr marL="0" indent="0" algn="l"/>
            <a:r>
              <a:rPr lang="en-US" sz="3200" dirty="0"/>
              <a:t>Dictionary </a:t>
            </a:r>
            <a:r>
              <a:rPr lang="en-US" sz="3200" dirty="0" smtClean="0"/>
              <a:t>Definition: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hungry</a:t>
            </a:r>
            <a:r>
              <a:rPr lang="en-US" sz="3200" dirty="0"/>
              <a:t>: need for food</a:t>
            </a:r>
          </a:p>
        </p:txBody>
      </p:sp>
      <p:pic>
        <p:nvPicPr>
          <p:cNvPr id="1026" name="Picture 2" descr="https://ebstorage3.s3-us-west-2.amazonaws.com/2015082013351729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01" y="21146"/>
            <a:ext cx="1811187" cy="13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ingredients of pizz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ingredients of pizz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Image result for ingredients of pizz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MTEhUTExMWFRUXGBUXGBcYFhcXFxcaGBcXFxgYGhcYHSggGB8lHRcVITEhJSkrLi4uFx8zODMsNygtLisBCgoKDg0OGhAQGzUlICYvLS0wLS0tLS0tLS0tLS0tLS0tLS0tLS0tLS0tLS0tLS0tLS0tLS8tLS0vLS0tLS0tLf/AABEIAKgBLAMBIgACEQEDEQH/xAAcAAABBAMBAAAAAAAAAAAAAAAEAgMFBgABBwj/xAA+EAACAQIEAwYDBgUDBAMBAAABAhEAAwQSITEFQVEGImFxgZETMqEUQrHB0fAHI1Ji4TOS8VNygsJjorJD/8QAGwEAAgMBAQEAAAAAAAAAAAAAAgMBBAUABgf/xAAxEQACAgEEAAQEBAcBAQAAAAABAgARAwQSITETIkFRBTJhkXGh4fAGFEJigcHRsVL/2gAMAwEAAhEDEQA/AK3aBIinrFiNTSV02rYc86vSlHbrldAJ8aZS43WnVc7Gm3FdOMdVZO9FKwAgUHgyAYNFLYJMjaunCPWAJAoq0gJimrCjY70+2mu1QTCAhGKsKFmgRiY5USMRK603asqdTUTqgy3DqYp65qJpd21yHKg9ZgUUiO8Ow/xLotjSdyeQq9cP7M4dQJQOerGfptVEw125bfMEzg6d3Vp8ulHXe3S2DkurcVgJKkAkecEwfCs/U52D7RLenxqVs9y9v2Xw7D/SQeQg+4ql9r+zgw2RkMoxIg6lTE78xE+1O8N/iZausFVLvixWFH5+wobtXx+5fdbSqnw1OYtLSTEaAqPGgwZmDgcwsyLsMgGXL5UnPRly33aCW31rXBmdEM2bc0+IgaitfDBpxMJOtQTOAjV210pYWBTxsiN6bdgFImagGERI6+NZFDs42qSTD6ExQN+0DTQYhhBLpFNW7eYiKdaz1py24FMuJIj7LpTBy86XcxAIAFIsiZkV0mYSAIof4dFXbYpu5aMaVNwSI2qg6CkXAJ1ptSVNIdhNdAjwtQZpu+8Us3RFMXSDXSRGCJ51jJS7aUt1mgqFcaCxWATWN0rQqJMtLvr0p+0KAvW23p6zcy6E1Wl6PEGYra2CZg0m5HzGl4ZhXSYn4BHmKMwl8xBFOjDHcCZovD4MRBGtQTJAgtr5qK+GTudKVcRRoN62rRoaG5MRdddomsd45RTgdTpSkynSpBnTCNJpqzbXnvRvw1C71H4jnAiuuTUeFwagQdD1/KgMBhVvKWcMxUlZmOc/gQPSn1BEaUHwbHNbLookMSY8lT9aq6lLF1zG4Gppb+DdnLTQfhn1NUtLgGIvWmhSjFBsJCkx5mrhge0htJJX0/DWq5g+IPbvLibTh7jPc/llVMEgljG8d4a+FKwAqQa+8PKbFXMe24iQQPERQL6mrLY7QYxZj4GssbZVQD4a6E+tA47FWcQBftoLTbXEX5Z5MBy6RV8ZCPmEqlAejIorHKnGumKcLENJ1FbxIzDoKMmCBGrduabvIBpRGCblzpu+verhJPUQ1yBrQLrrPKi7tmRM0M7x3aYsU0HeKHKjrvRLoCO609RBBA8jv6UM8T9KLHkDixF5EKmjGXEU4p6U78NQKaF9QYFMiom4pmlZiDS7rqdaau3umtTBjd49aDYinrlwsdq0tsDepgxuyvOkskmny/tTexqKnXMVYFaLcqRdv+FJDTUXJ2nsxV1ugpuKUXFaQ1BhDgS1O8iKZKd7rThYDc02LpDTuKqy9Hro5U/grY8jQuIxAiSQPOtW8UI7txZ6ZgD6TSsmVU7PMfj0+R+VUke/p95bMGIEU9pvNROGxLaHKYG50/Wh+K8fSQlqCx+YwSV9ANT9POknUY6u4aYmYhRCuIOEIYkBepMUmxxXDmZurPLf8Yiq2+EVmm7duFjtmQ/n+gp3AcAZipZgFb5dGLNHILofXxqm2vN+UTcx/CtKqXnyEH8K+1jn/EsAcESpnxBkURaw/dYEkFgQCNxI3oHGW7VoFviMrCAQVUCPIOZjaYp3CY34wULmIaYIAjQCZkyNxT01YZeRz7TIz6cI1obX3qo9gHYqVuAErpmHTl+96cxL7BRTFix/OIXXJbJboGZhl8jCt460QqmnYbC0ZXfuYtuKgMDxbD2L9w3kuOVLhUUqqkyB3mMmCANhVmFhudcz7Q4lFxV05vvmeeo329aXqmYKNsZhWz1Ldf4899GyYa1ZUTE3GLEcgATr5xUf2axgOIgDKcpnWf3zoThfEsM1t2a+ttlEhWV5fwXKpHvQ3ZvGW1v/ABHlQQd1MQdPbbWs3TZcvieawAR7/wC5ZyoNvAl0vwdvWoxBluXRyNvN66/mBUhieK4f5UcO5EwuunUnlTFy2IIJ79wDMB91BsPAnWtvxA3AmftI5M24aB4gH3Fbw9wHumjsQkio/wCznemwZltYkinLKzJNMZyp0ra4wIrOdgCfaoupIWyAIPjL62jLGDuBuT6U0t+ziG7v8q50IhHjmN8pidKrtzFs7l21J+ngKKtYq5B102IIBG20EVjZtbk32nE9dg/h3EcNMbf8gf3+xJr7MLbmSZBBEga6hTtt+9jUbxW0LdwAglWOkHYHY/hTV2+9wrmdiVBgjeDuNtRUsLbOolJJAgmdfaKQNfkxkm+5Ty/w9msWoI+h/wC1IrEJAGUNECZjfwjYUEu9TjteQwQkbaLt6NNa4lYuINYg/wBq/ppWlovim8jG/fvff6yj8T/h5sKHNi+X2NWPtxUiXtELPqKZF3SijdIXU+QoGdSTW3z6zzBr0hNlhEmtXFG9CttRHDcDevOFtIzmRsCQPEnkPE1xYDkyQpbgRDmeVIYaV1zs72Hs2lDXrfxrnMsJUf8Aau3vrVgu8Ewtxcj4a0R4IqkfmKz3+IoDQFy+vw1yLJqeeSKXFXnt92IGFHx7GY2JAZTqbZOg1OpU7a6iqK5mrWPIrruWVcmNkba02wrBTlpRFacUyoq/SWNLLMIoTG3BbQzvsB1NPYfGQNag+L4rPc8F/E6n8vaqGoyHGlzb0GnGozBT12fwktwTA27oa5iLmVQNB+lRtzLmOX5Z0neKCS5Unw7ipRnMJ31yklQco5lR1rEe2Nme7wsuJeOvb2lowaWEw6kFiCpLgmVBHQbg/wCKgsRjlsstyyoylYEjWQdSfHUUM2Ke7ltW1MbKg1J8T+NSNwrg1UOQ986op1W2TzPj4+PrS65mRlQYcnjn5mJ8v9v/AH39PSLvX2VRiMRq5/07f/s36VD3+Ju7Zpg66gmY6eVR+Kxd24Sz5j6GB+lNLdo/DMs4Sjjdlon8h9B++Yc95iILGOkmrR2O4eb1ts7siqQB8M5ZHQnfXSYjYVUMM6t3dcxOkCREcxuKtfC+NJhlFoox1BYqRqTHIn1iedNwhVcbpX+KuM6DHiFsOaHtLdh8GlqQogHXmST1JOprQtxr1NO4biFq+ma2wJH3Tow8xUbxziww9uTqx0A28yTyrS3qF3DqeYbGwbawo/WAdruPvYtm3a1uNoW/o0/Gqh2U4e91nC2Rfcqe6yZ9/vb6edWzgHYi9i2+JddksGWE/wCq06xBED/uPoDXVOEcCs4W3kw6BRueZY9WJ1Jql4rZOTxLAAQUJz3sv/DfE2SWc2QxIZe+xyGOafDKseW/LerjxPsLbxRU3r1wNlyuLOW2lwAzBUhjuAd+VWe2wPSn7YPnXLjXk+/+v36SGcmVnh/8P8HaRUHxGCElcz6gtvqAOg9qU/YDCmcpuoSZJDhp88wP0qzrS4p6sV6iyoPcod/+HrwcmJB6BkI9yGP4UBc7E4wAgfDbyf8AUCumRWFPejGZ4HhrOJ8R4Tfw3+tbZAdjoV8syyJ8JqD4y/8AIYDnlH1E16IySCDqDyI09qq3aHsJhcVmgGy7DU24APiUOh9IomzWpBjMChMqsegQZwbg91FuBnEgVabmLwrg90THTWojtZ2TxHD3C3YZGnJcWcpgnQ/0tEGNd9zURav1juCDyJ7zEyZgHU/aSmBvsjllSQDqOgmrlg+PJlVhlzbEafSqDh+IPbJNtyuYEHY7+dDq9KArkS1kxrl+adF4/jrVwA5QG9NarnFMfmQA8h+G1QPxj1Nae4WIE0Bxln3Thhx48dE8Ry5b50M5p66ST0q1dk+xbYiLt2Vs8uTXPLoPH2617TJlXGttPkCYjkekkZ2S7K3MY06rZB7z9f7V6nx5V2ThfDLdhBatKFUdPzPM+NFYDBpbQIihVAhQBoKdSxG5rC1GobKfpNvT6dcQ+sVmgUi4CfA8hvNOjw960RH7/GqxlmQ3FmW5hryONDbcHT+0+Nefga6l/EDtF8H41lT327ojkGXvE+hI9a5dIitb4crBCTMj4iylwBNTWya3gsLcvXVtWlLu5hVEST66CpTE9k8ehytg78+FtmHuoIq8XANXKOw1cXYVSGYsAFjTUkyY7o51A44/zGiYnSdD4TRP29gO770Di7hJk7kCTWRqswyGlM9b8N0eTT+fIKv7+8TmpVskkAAkkgADck7CmrNtnYKgLMdgP39asPCXtYdioOe+RGYaqhO6qevj+zSbyiX8ur2DjkwvAXfsq3MnevqgzRqFLsFCiN4mT1p/heBunNcvifiQxYOCxPptGoioPh2IZHLEmWmSDB1/eniBUtieJXVBDMCV0zAbgjut0J/XwqE2D5pR1OLKDtYi2rn3/D6A/wCorj9u3ZXMly6rfdTNoT1OYHSoP7QXEuiFoIzRB1Eaxv60U9wsczEsepMml4aw1xgiCSdgKHJmVj5RU3NL8EXEt5Gs/aSHCEw2TOUFpl0LQYBMgd7bXXeh7mHWWIfNrv1o3Dm/hCyXbIgzo6yASIzrrAaJ16E9aX2SuWheZL4lHEg9CD+h+gpDeY9wtPpF0jvlQ2CPofzicBg2Cl1kZeanUVauyvCGxbjEYhQUQBba/ddlMm4R7abSPAU3h+EK9/LZaEI7/Pu+Hif3tXQMEqogVVAAgAeEaUzAjC7PEz/jGox5AAB5vf1A9v8AMew9vWpEjSoy9ivhlZGrTpG8ePKicPicygqDrrVpSOpgEGFLb1nanS5oYXDOop4XJpoPoINR222lLBimrLiN4NPRRcyJmbrW808p8ZrVIj8ZqN06oQBWnQUgXKXnorBnciAcX4XaxNlrN5cyOIPUHkwPJhvNef8Atn2Ufh94KxLWnk27kfMAflPRhpPmDXo+oLtj2cTHYV7DaN81to+RxOU+I1KnwJpWTHuEv6HWtp3/ALT3/wBnnBriRApjPUe2KAJB0IMH0rPtq9arDCRPR/z+M/1SQ+NT+EVpzQY5aU3wS18RgShInQdT5V1/sp2OW2Reujv7rbkkL4kcz+H4FhYJkFi6mf8AENY2TEURqvi5DdjexfxCL2JGggraPuC49jl9+ldKtWumw2peXkPWnfhnlT8uVsrW0wsWJcS0syelJPufoKXEaDfmaQT7fvekmNEVm/5oLiXEEtIXYwBqT+XnSeI49baF2IAHOa55Y4suOx62brZbakMqExngSd9yTp4CYoHJA4hooJ5kU3ZDF4+5dxSiVZyZiPICTLQIGgqa7Nfw4sFWOMF0tPdXW0IjfUS2vltXXsOQyLlGVY2208KHt4VDcMrOm528vGrbZ820BWlHwsW4nbAcJwDB21tNbw1q2bfysEAYSCpJbcyCd6mluaCCKGFooHMALyE7fvetK8juiBy0pYZ2PMKgOp5fbDZmC2xNF3Oz12BMAcyYAA6mt8CssQ1w922N2/IU3xHi5unLJCDaq3U9W+Qu/h46+p9v1+kTeKW1Nuxz0e7EM3gP6R4UjhfDS7iPmza+e/1o3h2Cw7LmfErbPQqxPpANNDiAssTabNqNSI0E/r9K7mcNNjX5RZ9SR3cRjsC1oy39RDDmCpggjl/mhsDxRregAJV5BOoOkDfmJ+grXFuJNdLOTqxGfxMQD9APaoy1enTnRqpq5XAUuoc8rf4fsydw7B3gsBmO52k9Y2qSwWKOEvBpV45qZqsLcpYu0spNr+YDCj1Og8e7WJiFjL78qqN++o1GnlyqN+PScP8AzLiW/wCt1X/cwH51AxFmsyuz4sOOlnZ+wHD/AIWGVm1e5DtO+uqj0EfWrbhmEEEx0/fpUUWCwB0jT09qmcFclMvOPx86cvtPJZshyOXb1mYiznyqzfKZ032Ij2NPWcKAAAxgGf8ANR1u82Ygjnr7UdYvd2Y+kVIq4ow3N1pJtyZiD5/v3pKvNOE8/XaniBN27YbWNddTuDzE053hrMiko3e8f370Bx3jP2e1I7zNIUH8fIfpUkhVsyCakktxsw5iAdNddQRRBcVy65xjEXWAa62892Ej/bBNW/s9xJ7jNau6sBmB2kaAgxz1GtVMOvx5H2CAHBNSxQOUVqRTUQZj1pZarhjBFBvE1stSJpu64FCWoSannfth2GujG4hlVsjXXcHKYyuc/wA22maPSheHdjNRILMYhY1PPSvROIW0LZuXYC8yek6CquOM2A5+Hb15E6Ejz16beGtJyhiPmqXMWYf/ADA+yPZBMOBccBrvIck8vHx9uptiL096i8Nx1Ce8pA5xqQfEaVM2LisuZSGHh+fShxhQKEDIzE20Qq8qePSsI+v7ikkx+dM6gdxDfvxoLG4xUUsxAAEknQQN6dxN6BPIc+Vct7W8aOMc2rZ/kg6//IR/6/j7UtjUYiljUiePdtftN5lhlsqe6f6v7iunpVd424lbixcQ6QCQyuOY5gwBp4Vd73YxSwFwfyhMOrKXHdJ7sSdT4RVV472cFmCZe0Yh8pBn+8D5f+KFcwBoxu1bpTzJHgvbnFWRltYxiqqSLd9VcGASED7ydFGg35VZcD/ETG5pNu1dkqAEfLqSAIzGT8w5da5jicAyr/LYXIkhGEtsflfQmJmCeXpUevEFB7yMpBggNtqZEMNNIG/LxpgUOPKZB2g+Yfv8Z6P7Pdp7mMQ57XwsjAEZs2aVDjkI0YVabR0rkn8H8UDhm7xnOTqZI0Ue0g11LDXwygk67UzGfQynlAvieb8NinazctEggBSBpoARP0io17dH4UzdH9+YEDkGkcqs3Zixhbtu5YvqFuAHKToQaqgG+J6hGxJv2ixYPH14P/kobuRvWrZLbU5j7OVmXoSPYxRvCeHlxpsNzTCQFuGqsclXxAzhyQRO9A38Iy6jWp97MMR09eVSlzs2/wBnF7kTt4HxoFzEQ9RoMLC7on1lITEkb0v7UKTxTDQZXY0Rh+EEKC255flVklK3TG3ahMhxe3rBzielEcIvRiLLHQLdtkz4Oppy5gAoAHzN9BRGGwSiCdROvQ6T+lcGWuIt2yN8xneLV8MCI18d/SnsHfee7EEak/gKr3ZXjQuWlUkF7YAJncAQTPPbfxqdtsOR57896rEUZTIkjeDE77beNEYe5oO8SOmwmo/7Seo/xWLjAupYR4wImj3esV1JlbsU6t0H/modcevXTlGtKTFAbOCeev7ipGUQTUlrt4bn8fWufdq+IZ7xE6KAB66n8varFiOIzpInaqbxEfz7gMbzr0MR+NVNbmPh0PeLycCEcKvA97+mI84qc4fiwmKtPvmJU/8Amh/MCqng7hD5RpmPt1qaxikWwVPfWHWN9D/isnGSjAj3uJBo3Oiq/TSeVLzeNVJeMO+UK0ZiPryqwi9Jyjc/TxrcxaoZBxLSkN1DluawP31p57IO+tIwlpQM2kxBbwFQ+I4t8QkIYQcxu3j5Vb6FmT2eJWu192/ev5Ldu4bVvQZVJBYfM35DwB61GYfAXm0+Fc0/tIj3q94dx+lFmIpLLuNx6ttFTnl3PbMXFYHrBB/f0o/h/FmRgylSOY2JHSrXjsKt1CjbcjzB6jxrnofvMhAJUlT5gxvvSipU8RoYMOZ0i1fDKHU6MJHhTF67UT2avn4TCPlbQa6A68/GaLu4S7cAyABSdTMGPDrzpwJaok0DIziOFuYn+UCVtx3mH3v7B4dfahF7IBdQYO/0Om81cMLgSF5e9Q3HuL27BUM/zTEdcwWD01IFMdUVbaAMjXxKZjD/ADDauhoXMUYSIAIO+hM7RzgUW+Dzo9qVhQG73eZZUHKZP3pgDrzofjL2rpdyWB0CE5dNyYEmZgienI07xK78LDJAKgKLmZuakwGAg5twZncdDWeQGMO9nPrIDC8GwwBRw2Z5Mklfhg6BU2Uk7ic3MdKc412WwTWWdkUtOri4+dUk6pEJM5R3wdJpC3WunPnHxFXMGMOHUwNATKt3vSD4Gjr93+UzK5S5Gw+UkmSozSQPnjxXfWoDMrcGEfOpuAccvXbFuzewisuVUw6W5AARAWlU/wD6MxkkmTtHOtcP/iWSg+Jh7hbmUGn12oTD20aw1subnft906QwYEHeSOhHTzqTW/bTu9yRvJGnhE6eVNGYgVVn3lbKWWhUpHwxaLOA2ZNMkfKx0knptQ12/cdg50aAJGh0EURatgtLuWB1Igz0gTzpNxYjT12mi3T12k0pB3Pdn8h7SPa28gxVp7J4hAlxWME6ioZROlEYnh122AzIQDs3I+oqN9y42lAFA9zd4g3dRpOldC7S4pbeBRRpKidecdK5zg7U5i7hQFLAn7xH3R405xrj73URDoqj3qAOCPeJ1CbmU+iyLEFxOoGp/Kjrblm0AA+njUbw5sxfroPxqZwFvUEnapynaKma7jIxYRnG25ulRJygDT6imHw7A1JYoZMQ3IPqD9aLt4YN1nymk+MVA/CI2AiR+FuXLbK6MQR+YggjygVcOHdoC66qVYaSNm8hyquYtEQDUEnca6efLrtRNm6In2qXykrxMnVZgh2r3LPc4y5WBoetR72c2pMseutD4czoSalkRVAJH1iqZORjzM18hbuRwVkIPKdRO9HhgVDISDJ8CPDwpUBgTr60lMFcmVA5EifqTXDGCORzAm14wUIz95dJPNT1nmKTxh5ZLyEEMMoI1BidPPwPSkYnDLrmJ2Mxt9d6j0OW21tAWViramcpB3B5aaHyFczWtGNXJYozVi/Fwsx8NKkLvFSBK7k89YH7ioZz8U7gGdZEbeH6VN9mbNhryLffugyRlIJ9xt+U0gpyJA5NSc7JYN7jG4RAAMErKg6b7SddvPwq68Ne2qnvGZBLHc9PIbaVVeI9sLatksWu5rqTlnxyxoPOPKgE7aqu9hT5Ej8jWjgfBg4uz70ZY8RQNoln7ZcW+HZyIYLuEMdIJb8APWq5gcfAB3jQ+XWojjXaazisoRXRlLMQYywYAgjf2FRT4xhEGPKattk3GxLWEArc6LhMaCNDI6GpGzi+UNXMeH8RIOvjqNPptVnwWNJjvnbpUBjGlRLklwEa1zTE22Fy4W+ZnckAnmxNXDC40HSZP7FEYPgaKxvOPiOxkzJAnkFmD6zRqN0WzbYnsZhItsX++dB1A/5Nb7acVWyLahSDDMp8hDDw0O9F9o+JDCpmVUy6CMwSDIIgRrz0qt8e40uIKC2xkgZiAxyydGy76QDtsa7KwClPWKsk3H8Hx4rgzL5c/dRnIkZgAD5cuVUjE4NrrqhZjbYM4c3DmJBKk5T4k7RqBtGsrx3hf8sOQTc0m2rgqCBlOXSd9fSq3i8XIUqrghQJ0ASIEhQOn/NVn3UISfSa49hkUIlourMpzBtWI1XQ8udTOGwfxZukD4KpC2wXIdRMqTOm87iSDpzo63i7L4fKLT3rpyJJcBG1OsHwiNJGbcQajL/BIuB7IfK2rB2AuKLYX5lY5SGkwFE8okVAHl7hXELYtrduYfIw+IoZcykkW8oYQ/3gGC78h1mh+EuEUol2WKiFUFTow5yAuu87QfCTbF12ubEgLmXuTAzN1AgAl9PHbSs45YNsNccQGUjX5tJzwVAEQJnnpzodpY1J3VG+MYg/ZrhNs2wSiho+YGCVPQiN/AaVUhiI0iPQVIcS4owsoEm6pBzqXJaBqConkIMx18ahRiLB1+Ll/tcHMPAxRDCwHIm18N1OBUKuaMew18KdVDDodPqNqVibhYZo5naY5en/ABTd/uswgcxPrP5fU1dOzHCExVlhlygAzudeUTrRBSepv5My413t1KbhcNmzfzEQqJ7xIzeAIB184q1dm+0yfCbDYkAr91v1qrcWwZtXGtnkaixdo064iNRsbhuuxJrtBg0Rj8Myp1FVbF4jlUicTpE1D49e+SPCm4F55mb8SzEYxtPPUK4Jc1YdYP41YMOdaq2CBVg3Ln5VZ8CwNDql5uZmlyeWpJYzDG4gI+e3qPED9KVhcTnUxo2xHj1p21dIkzEGfH0H75UzcsEtntiG5jkfL9KoABhtP+I9uDY6gd3fxrLLkb0UbPxJgw3QidfChb+AxQEZVYeo/M02weDxMV9HkBO0WIQeIkc/Qfmf0p+1x7rqepqFGExX/R9j+tHYHBXCC14ZI2UxmPn0FQyKBZP5ys+BlFsJYsDjmufL+IovD8cKM1u6uReTb+p6jyqG4PfK/dECY61Ni6rrDqG6d0f/AK5VUbIytXpE0BCPtCZsxhrenf0bx2mBURicfZzxbW6ZOwkCSdDMTz8POpDC8KsBg5YLJOh10GsHrr+BpvE2kBcWWzNzeICAGYAHM7VHXpIqRHDsUovMt3Rp0DGI8CQTE+dSWPsNdYG1ui6QdYHRtJI5eHWq8MAgxMOCiQc0Eztodepg+9E4A3LdyLdzMu06jQzy5bfWrBxCg46h7DVx2/j7mXM8ZxMnST5xQ/2skajQ89x9DRGPwx3YiOQE/WaBtXCqx+wDz9/xoAAeQJAEU9rL311PTqPCicPj0Ig7dfyP1ppR3SV/x7UxdtBhOx/H9acmSu5Zw5tnB6kjdvINFMk/SirHESNJ/elRHBratcyXWKAwAwGkzsZ28661wLshhbWR4Z3P/UjQ/wDaNPeatp5upc8ZSLEZ7DcNZ/5zg5R8oO5O8kdPxq4Xbe5HjtRKqMvd5ULh7h1DR7H61ZRNoqV2bcbkbxosqXGyhhl0mNAfPT3rnD8cS2pYqoK6SoAI3ytO8bjbmNanv4nh8ltxcfK0KUGwy6kzMb5dCN+dc0w+E+I+X4pEcyCRqYjT02+tVc4DNzDXgS18K42L7BrhCOpGpgBucab6dTOutMYnKczhFX7wE6iD3jr3eY0MzrQXA7WRrqK8gSAwg6wSJXmPzAo7jCn7NnOmVwNiCdCQDrrr40oA8gdSbrmD3OL38uW3CqxghZEzADMJ0AECRpsNIpacSdJDZYgDMM5GfddecGfc71A2boJVwwQkjUn5dzrMa7RH6U9YBDtcU5wCZOoBjWRtOx18DQ7BUm6Ms1oqXts7opXUhQQplV7xPXQjbz2pvtniFNlQ7lkQyW+doAI119JqMHGDbfu2e4zNDaEr0SSJOoO5nairSNetQmQtqWVhmChjBKGe7HQk8pFHhbY3M4ixOd4ziSFu7KrsrD5gI1DcjzIj8tEHE3GAJay+/eYWsx7xJn4hDbknbnQXaLDC1iLiBSkH5SIInUfQj3qOD1qAeoi7HrLYpLHxNXz+H3FlsM1u4IJHOucW7sGpC9xF3ZWJ7wAEjSQNpiqA8pue1fbnQoejJXtncDYl2XY1TLrtmYKCYJqZdi56k0YvD3j/AEwP/KpxGrJmf8ScoqIplbS1c+8pjzimThxO341aWwLH7q/7v80HewBH3V/3f5p4eYrWe+ZE2cMOY+rVI4PEBSAdOhn6Ug2I3Cfj+dZ9lJ2Vf9s1zAMKMANtNiWnAXgfm96PFiOXlVNwuIe0YeSOsHTzq1cM4loNQR0rLzYCvcu481jiE3MKDqdD/UN/Uc/P8adS+6DvQy9Rr/ketEC7aYaNlnkdqBxSNyEfhr1pQLVTixGcHlTUVieJ90m2Jbpz9OtQuLx7BjNE3cNEmRPUabdai8XeBOtNRMVeSZ2uXIQLHEl+G42QZ3p/FYrJHltVdwV7K0sRB58qm73EMJEvfViNlUFjr/2iDXHE18CZW0k8TYFy7tOsydYAFSF3i9rCJ8FVLOQCI1ZiebHkNPbao4Y9rqZLWWyvXMDcI9B3fSaXY4bkOaSWP3yZY+OtAdqfN9v1l7DoHfluBIrHPedi7RJ5Lt7GowY1rbAmfz/fOra2EP739qC4hg0IjKD48/emJqFraRxLraNaoRNria3U0OtC2iQZO4OvkajbvDYMpINaZb4HIjxkUfhL/SZnvonXrmWCzdWNPanbdoR4VVPjYgbKPen7OLxMGU15Dr9ag6c+4+8X/LZPaWyxYUn9dq6d2T4yjILd46qAFMzMaSD5R7Vw2z9rOgVff/mrt2NR7bBr4YkH5VcBTodwVJ6V2INjfgiMXTZhzU7PZdSsqZHWgsdiAoJkVSOK9p2ugo1mLZbXv5W66MdAfm8Nqp/GL6CcjkpvBInnpKEgnxrT8QekZ4LesvfEMt2A+q/hIiRVL4rwG9ZR7oyhQdJGfY92V1BmQKr9rtXdsjLbWY2LEmBUrwLj2IxN0nFMqWFQjIO6C57qzzbn6xQNjV5wDLNcERUOdny6ys/KNT92NNZ38ameLXhdsNbZ1YznzAjvEAkSBoCBuNp2oSzhVWTcGYEhTbEZgWMAliYG+07mpLG8OZLS/ZQhXvljntg6r1MoSRHkYEjWqAJLSWrqQA4GxshwYBUMoOh0He1BII1nXx8wq3g1AZ7Tk5QQfvQwEZivNe9B8DQmBN3DWfhm4yr3mhjnYkEKQADpofI1LcLxdsh7mQEnOvUliUKxB2+YA7nwomMgDmpFcPssyIbhRCyd45SIbMwylSdIy+E76zTNm9kI/mMhZhbBhT3jpAY6DfQmdjTmO41btM4VczGVJfvEzyiI8tCfKo3Dux/1BIb7pyxI+U6bEcjM/kW2+a4j2AA5j3GuyyXbiu99kcrbU5kLyQIzs4OhIA0A/Oo3ifYDFpcItW/i291uB7S5gecF5HrHkKmcFxJswbNoIUroMyjeev3vUmi8N2vt2QUVr4WSwEbA6jYjlHL3o1y5V4HMrhbnPhejfSn7d8dRWVlWvDBmnj12RZJ4G2w78xPLLm+ho8Bz94n/AMF/SsrKVdReRzkO5o4iXOrf/UfnTrWid297kVlZRRJkdiMLzDj/AHk/gKj7tuN2n/ea1WVIMAiMsgPX/Yx/E0i09y3qmYjoRHtrWVlFwRRg3XUOwvGMzd4weh0qcwfGiuxrKyq+XEE6jsWQt3DW4mj/ADKPSkulrcMPI1lZVbaG9JYDEQV+HWnOqQPCljgVg/KI9SK3WUnKzJ0xjUVT2IkcCA+Un6H9KdXh9xNRcM6bz/kVqspA1Tk0eYzwlHUz4t/+sHlrlpQW6d2X6R+NarKcHB/pEEg+8xbRP9EczI9oma39kn7w9xWVlMLBfSDVxN3CxPeUbHx9NK1bsHUfEgR/Rv8AQVlZQPlr0hKlwmxbj7z+ixP1qUwb2572cnoda3WVOPO26c+NSOY/i1Rj/Lw7k7946bdANPem7fCLzGVw4G++31rVZV5CXPJlNqQcCY3Y64ZNxrSDxjTTw0qidruHpZbKl0XDzjQDy61lZTQtGADuE12bvG5Ntn+UZwSTtsRHM6/jVu4dx/4TJ8DMAcyM7ZoIVdNJgTBHpHicrKRmUbopgLj2Gxdq6HLjNcGYq40LCdEiO9z16D1objOBNq2Ws2nm4pVhlDAEyuYagiCRqNjl1rdZSVFNFgypYUiyPkYnmSuv+KaxHFXJ0XTxU1lZV4G4ZhGAxEmfh6+Ej1qaOCzAGI0AMiSY/wAR7VlZUGSJ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6" descr="data:image/jpeg;base64,/9j/4AAQSkZJRgABAQAAAQABAAD/2wCEAAkGBxMTEhUTExMWFRUXGRoaGBgYGBgYGBodGh0YGBcWFxgaHiggGh0lHh0XITEhJSkrLi4uFx8zODMtNygtLisBCgoKDg0OGxAQGy0lICUvLS0vLS0tLS0tLS0tLS0tLS0tLS0tLS0tLS0tLS0tLS0tLS0tLS0tLS0tLS0tLS0tLf/AABEIANsA5gMBIgACEQEDEQH/xAAbAAACAgMBAAAAAAAAAAAAAAAABAMFAQIGB//EADcQAAEDAgQDBgcAAgIBBQAAAAEAAhEDIQQSMUEFUWETInGBkaEGMkKxwdHwUuEz8XIUFRYjJP/EABgBAQEBAQEAAAAAAAAAAAAAAAABAgME/8QAIhEBAQACAgICAgMAAAAAAAAAAAECESExA0ESYSJREzJC/9oADAMBAAIRAxEAPwD3FCEIBCEIBCEIBCFpUqBokmAg3WC6NVQ8R+I2skNE9T+BuqirxR1W+Ykf2yxfJI1MK6jE8VpM1dPhdVtb4lb9LfVc1jmPcBli17zHspRQhhzkdIv68lz/AJMreG/hFk74kqHTKPIrfFcZe0fP6QuWoElxA0lZ4rSJZOi5/wAt1a18Jtan4qcDGefRNf8AyggTmnpElcVgcNnBcTOUwRp6qxwWFDjdsCFnDyeSzsuGMdM74xc1wBYCD1hXeH460gEtI91wtPDZ6ot3G8+ivXVWwC3Qi3JdcM8ud1nLGenWYfG03/K4H7+iYXnOMqm7mmCOSsOE8dqgD6hydr6rc8s3qs3Cu2Qqvh/HKdSx7ruTrT4HdWgK6S76Y0EIQqBCEIBCEIBCEIBCEIBCEIBCFRcd4z2bSG68/wBKWyTdWTawx3EWsBi5XK4/HvqG5t0VXheJGo5ynpNzZmxJ/r9F5/5PnNzp1mHxLsex7ozXmIn8KysADCrcHw9tN/aRLwCJ3E8lY4o5mGBEjUiymM4XLtoMTDssJbiTSW2cR0UODwzmvl7wWR8sXJ5zspcQwkH2KXmVOqpOGYodp2Z1mL69Fa8VrhtuVioeG4VpqiWSR3gSJAI67FQcZDXnszt628brlOMG+63weKLzDbN3ttH7TtKl3yRIt4z+vJR8Hw8NkaaJx7A1wdJttsfFax6iXssKJM3IHv4qwFINphocTH1HU+MJWhUl14W2NeMsTczA8FZ0lL4jvGAfGNU0yhDQAYJ3UHAhmDswiNDueYjXzTVSrGu2nNJrWy96a4pokAJ3hfHX03ZXd5vLceB/Cq6dUPa542N/JL0qpzGFPlZdw1xy9JwuKbUEtM/jxU68zo8UrUy17LOmHDY8xHJd3wbiza7ZHdcPmadR+x1Xqwz25ZY6WKEIW2QhCEAhCEAhCEAhCTx2JyiPVAnxjiOVpAPivOON8Ve/MADbYXXR8axoJj8e0rneEV3PrOaAIiQT/aLw+fK5ZTF6fHJJtY8Dpl2Ha/IabjMgyDY63unadYNBJPUqV7TMmUviZ2yxvIP2XTrpntKyu17RUYZBMemy3qOAYdkt2oDMoHy7Cy1LXVGlsxzjUBQ01oUpbF40BmSfFNABtPKSTc3OvhZa4LBijTLAS6XFxLjJvt0EJPi7CW5Wixt5JeOTtNRflBIt91W4rB9r3mmJ315/3kpeAUKj8zarHMywWmZBAsrJzA0GFizca3qo8JTy0qbD3iIkiwkb6oxToEnRYpVhkz7TGm+kIou7TO0giIuRYzyO61vaEX1NC1pe4XyixPhJVtxCja1j5WWmDwuRo0LhNzYmdI8ljEVgAVfSexQmPO0JbiFa8DXlzTmEY407kB19L22KrsQe86dRBEjTXQ6be6lnHCzttSeW0pDIkjMLTyJ6x+FDnMwAA2JnefBSYKuXsc8giDEc+o5haGp3SYtFv98li3hUuFph1iJ8b+aafXdSIe0wQbHn0I5JXDkOYXiY6bem6hxOJ7SGib6beSuN4Szl6FwPi7cQyRZws5vI/rqrJeXcOrPoVGvbIIkEbOG4P72XpOBxbarA9uh/iCvV48/lxe3LLHRhCELowEIQgEIQgixFXK0lcjiMa99SDZpmToegCuOM40TlnQXXN4irfVcfJbvh0whXibBPifXmq3Ddox4yU82Y7HbmTsrmrQ0c65E5fDdYrMMQIErlcZbt0l9LPFMEET6LneJ44U4mw0kq7wdJzaUVHZnSTOlth6JOnh7y6DBlp+yuUt6Zmp2mbhjkbPzEXjRas7tpE/dYxuMa0iXEX0sZn3UBwvanvEtAIIgwTFyCs3i8LEmKxBbr5TYeEqUsloJ3EyPaFpxOm8uBa0OBIBFrAwCb8tVnHscWgMgFtm2gctOSfs/SRtgYMEiyRxeLawy428lYuZYCdrlUHFn0g9rKlPtA8/LBdJAnTyTLiLjytsUSRAMSLLWlIAmOvJMYktytc61hAMCLWHl+FA6qADn66cv2lmqk6MZM1+f9ZIYiiG66TeVaNoNy08swy4Em4vrz1VdxCSYMQbHz3TLox7bUajWsytEASdZ1ulHPLtLg3nZaYcANDJmJEnWNvFSspZe6BlbFjPoFNyqhrVzlOUTG2ilcx2XS889v+ljDYMhud9nGxHgbHzUmKqQwkbCbX9OazZpWjXZGFlMASZg2BJ1/KxwmiDUzPEOb6XG3MKDA1s5aWtJDiRm2BaDry5KzpNIMkwrj1KlT4p4E6GdIGi0+FeOGnW7J/wAjzAm0O29dPRbVYdcRCp+JCO8BcLWW5ZlEmrxXqyFS/CfFO3w7S4y9vdd1I38xdXS9css3HGzV0EIQqgUdd8NJUir+K4gNABQcp8QYkzA1P9dV9DMW6y46KfirhmmLlTcIo3k35cl5f9V3/wAouC4eqe1dWaI7opk6mJnwFx7qSlRqdpsKcSf8p2AVhXfA1v8A2ySFQgOc2Xk/TPsFZE2mxL4F0lw/GCpU7M/PBNtIG4WMRQNWQTA9wI91ZYai2ixrW/K1sSdfElObTiRT8ZoVCD2cB3UJnhri6lncHMNxli8i2YbwpcTUJkx4DmlKTmtqCoSZGjZtfmFjWsttb3D+Kecv7VTXxZccgMaGT0KZ4nigG5jIuJ/2lK/w+XuYTUytmTAuRu0HaeaXe+EmtcrXBUnNa7M4EGMvMc5O6rzVDKoc4gC9jz2hWtRwDAxsw0QJM6aTOq5jHQ6pTpnvl7mtM/eEyutaMZtb1q+bTpqDvyUmCwoyE1ssyQP/AB2mVjE4Tu9mKhzAzmsSLzpyUnFHsMMdobRMStVDhcGjugfKB5DQLluO4sgC5BOsfkq5r1ybNjb0XO8UoOMDK/vWJAktkgT7+yz5bxw1hOTPAaWZjahBvMSdRcSVYVsK54cH2bLYjU8x02UuKLaJp0xLjAGlzzMKfiNFwa7Ke9FuUqa4N+0VepOyWcZsdOQ+yHNLhcZTabydB6XlQYkhjmOkhrXXtMi4j7LIddAbEQOlrlLVCTN7RZMF7ajRUbdrhbrCVwrrd4QdwPtK1YJuBVBkeyXS1097YO0ASfE2uuJ3t4K6bZuljuq4xnuNITLfx0TvZr4GqPo1od8rxB5T9J+4816MvOqdbl4jpC73AYgVKbXj6gCu/h4mnLPvZhCELswFR8YcST0V2VxnxBxKGnKRMnW+/RY8l1GsZuq7EU81QRv7KwpgNImACIF9Te0eSpeH1nOvBlWnDqVZ1ZxqR2eS3PNI06RK44utjONYCPtz8QoOEsFKk4F+ZznkkxpoMo9PdWFa+iTJImechOJdpvjSVpDTOywytnzmbNsfutcIzMC4xrePaVnHUS5jmt3HkluhDVdA1lVeMwRqgwXN5ka+SsMZh3inSZTiWhoMm0CJk77qahQp0u0cCTnIi8+AClkyuqu9IsMHB73G7YaGti8jUyVYYt8aCUpXqBoJJgBQ4d7s8VHNDagAp8yTf0hXfOk17L4jHW1EmwjfwWvw6CS8vaWlrobm1NpOWdUyeC5WtzuBc2oHTl2BnLE+6zQqirX/AOMjs7tcZAm9hzssTvlrfHDNXCRWbUc8nKHW0knSecBJcXosqObms/6SDBBjUc4WePYlwIghpmxdp5xsrTGcOaX03CMzLgkdI8t1Zq7kTrsnw+kCxr6ZDnWY55m+WMxI5p8uaHRNybdfALDmhjcrAGiSSGgCSbk+ZVFiZ7Sm8F1nt7oEkgyD5dUyy0SbXWOxIZ3tLapCliiQZdJJt4JjjdJ0WiIM305eO6quB0nFmSxe0gu5ZSTvzgKZX8tLJxs0HjOGH5nTAPTVSPpS2RsSI1v1T1ekJzWMXbbS3/aq8disghjCZNw3W+pWeMezsNdUIvAPtG8LOBwbi92f5MojmTeR9limcznNEHLYwfc8lkVMstNgP7Vb17qGqrmhoa0WaIAlI1mE2BhbVGuJzAbaHfkZUmEa/sg54yvuI80+hpAZSygRrc636rrfgXEl2HLTq1xHke8Pv7LkX0CWtBMxuV0XwVVAqVGDkD6SD9wteO35RMpw69CEL0uLSqbHwXBY7hrnPLjDWzYDe8kld5X+U+C5fjDwBzC5eXpvDsthabQITLal1XcPxmdz2gEZQCSesiB6JhxcOQF/NYnTV7YxsnSx/rJSk15YM4uSQYOmsE8lJhaRFU1HOJblIDI3MX8r+qar6WGp6W6n+3TXs36acMwzKbHBpJzOzOvvYfhTVYa3olHsIaQwAE/0qXDtJpBpcC8AZ8uk7px1D7VeMxJkEWC1pvNSmXUyJBI6SOaYxdAFS8OwzKdMsA+YlzvE2XOb21uaNHCgsbIaQQM24Mi8eaHYlrI0gCAI02t5KOs4NpBjNA0AX5aSVQO4fiKrCH5Wguix72Xdwt83RbyvKSbXrXF5N5E+iMbULG9xpdECB6KUmaQygscRAzCIiwn7pfimObRY0vNwBmI0mLnwTKcEQ8TwTDUpue0uAMwIy6H5+YW9HGhz+zbdwHstyxzmgnR0RHIiZKoKuDFLE/8AqS53cBzNbvuJvpvos/1qzldYir3w363Cw5xySmAw1T/1LXH5IdmM72yiOv4VviWNLRUDe9lkSO8JHsdlT8Bf2pNVzajMktyvEAz9Ub/7Vym7CXhZ8TeLiRCqMCHMrggjs8pDhvP0x01WcTWzHKHDMCJHTr/tRGi7tAQYaJkc/DzUy7lJ+lnj8UNAqrLqZJWrGVKrcwDmZahF7S2DfrdO8JY4tJc2O8R1Mb+CxfyXocEo08hqsH/JqZ3HdhGOw7X2JIB5dExUMNjQcgksQA+WXuNVq9aSdrCrXBHdFhy6JOvUNup9FJh2hlJrS6SAJdzSmJabAWDjcnyCt/ZE725xB0IVr8JANxIA3YR7tKpqnDny0sdBaZMiZ9FbfDR//UydcrpjwCuHZl071CEL1ODSsO6fBc7jmCNJ/tV0jhZUFSndc/JOGsVLSpPc8BkAA97wTePqNbpqn6oDGwFy/FcaA111yv4x0n5UzwXEOeX5wAARl62vZSYmrlJa5zYcQGN3Ii46k3VLwCp3iAdDJ6TddFWpTlfAJbp9pCYf12Zdt6dK3JQNohocRuQTGpjY81PgaJZTOd2ZxcT4DYJeYtzJKv2itx9R2UwHHNedxO39yWMDRqCm1rny8G7o+nl6KwpuDnBm5B02Uz6MNga9VNLsk2uH1i0SAwZifpg2Ann+k5hCTJgwDY7HTRLhoILDcGxTmEptp0wwTlEm5J1JJuUnKUpjaT3uYWVMuVwLrTI3bHVYx7WvmQMo5+qKlN3bF+buZT3ALk/SZ0G/stOCU3Fr6lSQXEgMIuMpImdwU+l+2eEYrO95NRpZZrWxBafHcLFTDuNZxILWtAIdNnE/TCzw+jSqZyG/JUEm47wEjTWAfdYq1RUnKZ6gynrk6qOrxFpflDpMaLSm8us286nkqpmGNAvytfUdVIk7NAG3IalWnw1gOzpPqOkGo6Q0zYDSx0k3WZzdLdSbVtDgrmvrFzwA/JlI17pkjpP5VucrGwSXEumTFultkrj8RJILTlERBuVq4Eg3S8TR22FeJJ0WuGqOc3NMCYjnz/uiw1mWm0Ey6LnmVnhDnFhD25TmMDUQND0WJOVqPHYnIJOg1+8pqlhgWB4+oA+qnNAb3HJb164AA05LWtVNq44NtT55ixsYNjPup+KEvAyQCCInTZbUSJmVHicSxkZoAJAE8yYCdw9pzVk2II38Uz8LtnGTyY77gflJVcPHSOSsvgam41qjj9LQJ/8AIz+FvGbyiXp26EIXpcQqTHsOexgA+vj/AGyu1W8VpExG6znOFig4tiYa6NR4+y4sOL6jWBpvMnXrddnjqAIIMXuqqhhy0iLAGTH7XCz5V1xskT8LwAYNlatKVqP7vd19bbqPBtqGqCYFPKZB1m0fla64jPfKYVHzBbEzeZ/6tCWxFXYNm8TbzTlSqCSI0Ov6SzH5nxbw3SwjHCcOKed2ZxzEGDoPBb4yrvKkdg2zmvv72KhxDdYTWpwu91U8Ml9ckVLM+ZkXIOh6XVriqNRxDWkBswTN4jbrKjwYaySAA4wHH3hMsxEm1/RSTgt5QVTkaIJcW2c6CCTpYclFVxMA62vA+11s9z3V2tyEsgy6bAjQEdVgYBjarnuc5wc3Lktl8Y5p2J6RJZMgg3Eaf7VXwjBCnWq1HPJzAAN2tMmE9VqhjWsYA1rQQAEo2m97WVGnKJkyDoDeBzsfVS63FnRyrBBNx+Eo6vm78kjTpbkp8Jim12VIBaWktIMT0MdUq1rKVPsxMSTe5kmSrf2iqyurnMypkDXAPtPlrZWnDMI6nSIqPDnFxIItDZsPRbloyhsW1jT1UGJxski/4WI1eVfxDHw9o0GYDxm0K3AcCAIibqpZQ0fMmbtjTkZTFd7zTdkku+m8T0uph9lO1KpJLdo1slOKViym517DxTraHym2eBm6Tcgea2LHT/a9fZdLOElRMY1op5pBIkA720hSmnTeRmaHQQYOgI0MeKkrPLtdlFTEfKNB4eSwpjG1O6YCuvgajFJ74jM6B4NEfeVyvFMVkYTewkwvQeBYTsqFNh1DRm8Td3vK6+Oc7Yy6PoQhdnMKLEslvgpUIOS4pSm5tyVfUoQ1dHxOjB0kaqhxNAuG8Lz5SyuuNQ4Y7esJytUgW/SouI1306b8lnfrZWNGuKgDr6CRB11Oq1LssMuMhLYbBNFYVSSXCYva4i/NTYdzWS29ucxfkVtUdOiWe02mrukWVJV4owPyOOUl2UTzm1+qtWmJlKu4dSdUFRzQ5w0B08YQjFdpFlpw3A9nUNUvdGWMlsvinMTJuk8dXLKctbmdy8VPtYsCYnqk6VYOcWzcJhrptEWHuLqKjhGU3uqD5nCDJMAdArUhdlMPqiSf/rMwDrOxHJWNatAP9HRV9DDMbVNa+YiNbR4aJDE4kVaopAOmZ0OW17kflSKmfxAU5hvzG5Cga4uJBdE+EDwUlbDwZOoWmDqB7i06gTptos/S/ZjB4fs2ONR8ySW7QNh/tUvEX/NtPy3nzCuquIa4ZALAWtYbQqLHPmABMW05KZzUXHtacKLXUGgOzFtnHmd5UjgABeFDw2i0U8oGUEzA56ymHlpAlNWxDNFokG5TgoTPL7KvwbKoJkNMvAbB+ncn9LoKdMbLUSqXFFzSIbmkxA+5W+Np5JumsTVAIAIBE25+C5/j2I6xus38Zas5O8FwJrV6bXGQ053DaARAPnHuvSQuY+BOHllHtXjvVLjo0fL63PmunXfxzUc8ryEIQtshCEIF8ZRzNPPZUONENjUgeq6ZVfFcGCDyKzlNxZXn2Kc5z7aclYUXd0Qt6+Ac18NiN0zUojJexXGTXLrbtq/DCq0tJI2lNUqQYxjZktaGydTAiT1S1DEZu6PZTVGGZB2WmUFepqYWuDpdplqgCNj7GyljYaqYOyty2gIIXP7xHooKmHBMkXC3p0x2naEmwNpsfFSF256qBLC0g6qK2YgNkRsYtcJ3GVZmP9aJaq/UEJKpinOcGti+vh0CYxalNzvbRQcPrd4NMZ3AkgEc1l1cMPeMDT10Tgohjg7LfSdxK1vQ1xHVVYbU7VpblyXzaz5BWde+0hKudBPL+lc7+1ias0WOgSYYwvF4Ow0lSNJcbzHlFisMwbO0bUInKZ108laSNqtAsbIEmZPNTUgNt7ppxFUS3e4SuMa9pa1rSZMTsN5JUvBOU1e0EDT2Vhgi4N72pusUMEZk/wDaMbUy5bgc55KyoU4jiGsvaT/WVRwbAHG4kAg9m3vP8Nm+f2lNYo535WAuLzA/X9yXdfD3CRh6Qbq43ceZ/Wy1J8qluos2NAEDQLKELs5hCEIBCEIBYcJssoQU+LweUyNFR8XnLLRfkuyewEQVScQ4bruFm4tSuS4Nh3NqF7jAIs3ruVaCpmnYDfmjF4XvNP8AjYKYgtbcXPJc5xw3eSOHw7e2D5MgWE2vzC3xlJpka6W2EXEKNljJ/XgtSe0eG+czySCek2AlWYzM6Ijx38ArPsQBAVT/AO2NdVZUdIc0zIMB0cwNVUjTHOymY13+y1w+GGdtQszOboUzxEzewCzgKwcOqndX03ABJJGpmCFG+rJIk6zePZSV6oBaDq4mFA6nGqliQhjazxORuYxYf7TNdhDGucIJEkcioqxDJIJKma8vbe4ix/BSKgwxEawNlL2ZO9j/AGqXq4fMMokEctR1CuGYcMY1gmw1Op5qKKLQIATNMyYO1+igpQLlNtrNLbHVJNokq1gBZcr8QY4kta2SSQIAmSdLaqzxdTL3WgucbAC5M8gr34b+HOzPa1oNTYbM/Z6rfx3NJvXI+Efh/sW9pV/5XDT/ABB28ea6ZCF0kkmoxbsIQhVAhCEAhCEAhCEAsOE6rKEFXjeHbj0VRiW6yF1aXxOEa/UX5qaXbkq1MRKq8Lhs1YPJPc0AsD48/BdFieCOaS4SQdh+kl2OST7LGWHO2pkYq3Ow5pXEtIgjbVS0XyeQWuIowDfW6mhRcRxYFjvAT3D8HkdI1hVmJ4f2joeAQDbZdPhYyjoFI1S+IotJBIEtuOiQx5MTdO4p9/BQPdmMBLupFPRc6pJDYAMEuEE+W6s8PRhsJXGvIJcAY9vFYw2ODzG2/VSdtU0xkbKWpirSRYep8ljMANZSTsQ+octGm6oZ0aLT1Js3xKTH0m2a2JDgbEBp8JW3AXvryyk35bE3yjxd+NVe8N+FC5s4jcyWtJ9C79LqMLhmU2hrGhrRoAIC3jhq8s3L9EOEcEZR7x71Q6uP2aNgrVCF0YCEIQCEIQCEIQCEIQCEIQCEIQCEIQCgr4Rj9Qp0IKWvwP8AwdHQpTE8Nq/4yOh/a6VCDgcdhqjb9m7W9ifsosNiXAwc3SxC9ChYLByTUXbzfGYiXWknkiiHgghrjPIEr0jsxyCyGjknBt5vjeG4mtZlJ0de79yFLwv4LxIMvexg5XcfwPdeiIU1D5VQ4b4WpAgvLnkczA9Br5q6o0GsENaGjkBCkQqgQhCAQhCAQhCAQhCAQhCD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07975" y="3775075"/>
            <a:ext cx="83327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 smtClean="0"/>
              <a:t>You sit in a restaurant, you tell the waiter / waitress:</a:t>
            </a:r>
          </a:p>
          <a:p>
            <a:pPr lvl="1"/>
            <a:r>
              <a:rPr lang="en-US" kern="0" dirty="0" smtClean="0"/>
              <a:t>I have $10 to spend</a:t>
            </a:r>
          </a:p>
          <a:p>
            <a:pPr lvl="1"/>
            <a:r>
              <a:rPr lang="en-US" kern="0" dirty="0" smtClean="0"/>
              <a:t>I like cheese and </a:t>
            </a:r>
            <a:r>
              <a:rPr lang="en-US" kern="0" dirty="0"/>
              <a:t>tomato</a:t>
            </a:r>
            <a:endParaRPr lang="en-US" kern="0" dirty="0" smtClean="0"/>
          </a:p>
          <a:p>
            <a:pPr lvl="1"/>
            <a:r>
              <a:rPr lang="en-US" kern="0" dirty="0" smtClean="0"/>
              <a:t>I need a drink</a:t>
            </a:r>
            <a:endParaRPr lang="en-US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81" y="1184275"/>
            <a:ext cx="7377113" cy="914400"/>
          </a:xfrm>
        </p:spPr>
        <p:txBody>
          <a:bodyPr/>
          <a:lstStyle/>
          <a:p>
            <a:r>
              <a:rPr lang="en-US" dirty="0" smtClean="0"/>
              <a:t>Phone call: I want a pizza, with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hin base, </a:t>
            </a:r>
          </a:p>
          <a:p>
            <a:pPr lvl="1"/>
            <a:r>
              <a:rPr lang="en-US" dirty="0" smtClean="0"/>
              <a:t>double cheese, olives</a:t>
            </a:r>
          </a:p>
          <a:p>
            <a:pPr lvl="1"/>
            <a:r>
              <a:rPr lang="en-US" dirty="0" smtClean="0"/>
              <a:t>ham, and bacon</a:t>
            </a:r>
          </a:p>
          <a:p>
            <a:pPr lvl="1"/>
            <a:endParaRPr lang="en-US" dirty="0"/>
          </a:p>
        </p:txBody>
      </p:sp>
      <p:sp>
        <p:nvSpPr>
          <p:cNvPr id="9" name="AutoShape 22" descr="Image result for ingredients of pizz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4" descr="Image result for ingredients of pizz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6" descr="data:image/jpeg;base64,/9j/4AAQSkZJRgABAQAAAQABAAD/2wCEAAkGBxITEhUTExMWFRUXFxcWFhgYGBUVGhsXGBgXGBgXGhgYHSggGBolHRUVITEhJSkrLi4uFx8zODMtNygtLisBCgoKDg0OGhAQGy0mICYtLTctLS0wLzUtLy0tLS0wLS0rLSstLS0tLS0tLS0tLS0tLS0tLS0tLS0tLS0tLS0rLf/AABEIALcBFAMBIgACEQEDEQH/xAAcAAEAAgMBAQEAAAAAAAAAAAAABAUCAwYBBwj/xAA9EAABAwIEAwUHAwEIAgMAAAABAAIRAyEEEjFBBVFhBhMicYEykaGxwdHwFEJS4QcVI3KCktLxYrIWM1P/xAAaAQEAAwEBAQAAAAAAAAAAAAAAAQIDBAUG/8QALhEAAgIBAwMCBAYDAQAAAAAAAAECEQMSITEEQVETYRQiMnFSgZGhwdEF8PGx/9oADAMBAAIRAxEAPwD7iiIgCIiAIiIAiIgCIiAIiIAiIgCIiAIiIAiiYgue/I05WgS8jUzo0cpgyeWmsiUAgPUWnG4plKm+rUcGsY0uc46BrRJPwWng9Zz6FN77Oe0PIOozeIN9AQPRATERa8TXaxjnus1oJPkNUBsREJQBFgyoDMbGD58lmgCIiAIiIAiIgCIiAIiIAiIgCIiAIiIAiLwlAeotDsWwbrA49nX3KNSJpkpFFHEGdR6LNmMYf3e+yakKZvRYteDoQVH4pjm0KT6rtGj3nYepRtJWIxcnSIXH+P0sK3xeJ59lg+ZOwXz3iHbrFunLUaydmtbb1dKreJ4l9Z7qlR3icZjYch5LncQcpXnZM8pPbZH1HSf47FCPzpN+50WG7bYui9xNXNnIPiDXSQAI0sYHzVZhO3WLPf4irjalN7HRSaGMdSc3UMLLQTA8Q9VUYgU3Dxj1Go6jqqbiGGGcBr5GsEWJ89Ceitik+7Z53+SwqElpiq34X/v27HYcQ7cYvGMp/rKNT9CazDUdSpuGYNId3RcSQdjFieq+4cF4tQxVFtbD1G1KZ0Ldo1BGoI5FfnvC9oMfhxlpOLWBwdlmxIMg5dNh7ljh+19VmLdisPSNCo69drCe5e7eo6mTAJ5X6arohlPOnglGKlXJ+lFF4rhxUoVaZ0fTe0xr4mkfVfO2f2uB7Gilg6j67nMYGFzWNL3EAAOubkiJCk8b4rx6jSNdzeHsAE91nqOqG0w0uAaXdAVrrTRiotujp+w3Gf1eCo1Xe3lyVRyqM8L/AIifIhVv9oPaCph+4o4cB1es/KwG4EjI15G4D3sdt7J6rgv7O+3LcNTrtcxzi+p3jGjwgPIio0z7Is3nutX/AM1qVcccWabJYwU6TSC4NEmXf5jJv1WUsyUfc2x9PObSXfg+0cLwQo0mUwS7KLuOrnG7nnqXEk+alL53w3+0ySBWowP5MOn+k6+9d3w/H067BUpODmncfIjY9FpDLGf0snP0mXD9aJKIi0OcIiIAiIgCIiAIiIAiIgCIiALCpUDdSo+IxYFm3PNQXOJMlZymlwXULJdXHH9ojzUOpUJ1MrFzlrc5ZOTZoopGRKxlYSsM6pZJtJXi15kzJYMlq4jT76kaVQktMGxgyNLrYCsSU7EptO1yfO+0XBquGBqNJqUtyYzN6uG46j4Llcfig50hfaqwlpBggiCDcGbEEcoXyLtrwQYV4qUhFF5iNcj9cv8AlO3kRyWOhJ7Ht9J1zn8s+fJUZ4WWTPDVWGvKtcHwuqfESGDabn3BRKo7tna2siaoz7zwmbxOuoI6qDVe19nDKzWBfQST59SrWpww5T/iSeRHyKpcRhHsEPBBd4ZItl5z1SEovg8nPGeKLU1slt4b8/fz+fk6TGYSvQwmGrurOzOM4aic/eNpA5jVF4pgkAiBeRfZV3FOJ4l7sz6rqtvaqG4HIf0Ck9qeINxOL7yn4qbKVGkwxBIYwTI/zF49AqzEYRr9GxzkALSbV12McGJJXCfzV2tv9iA+pmcIcM0mQP3B0e64PvVxgqLqYOZwOa8Dboo1KhIGga22i2NqbKknex6PRdHHHLXLdlhTJK6fshxt+FrA37t1qjeY5jqFzGAqAG6tHEahZJ6XaPSywjki4SWzPvLTNwvVX9n6pdhqLjqabfkrBesnas+JnHTJrwERFJUIiIAiIgCIiAIiIAoWMxH7R6/ZSa74aSqpxWeSVbF4K9zyVg4oSsXFYGpiSsEJWDnKoDlgV4+oIWt1SFWy1GZcVh3iwNReOdKiwbe9ESsRiDaRruPqsKTZEFG6QisG55XK9t2MdhazXi2QlvRwEg+9dO42hcf24qAUH+RHwUSlRrhXzHzvsvhWk94+4Bho+q7Gu0Ob4feuL4PiIpgdFd0OIloWWVNyZ9Bh+hUYvqEGFmK8iDcdbqvr15MrAVlHp2jqtPkkOwDc2drQOYH5ZauL0nsAIJLbdSPXcdCp/D8VGqn46m17C0ck1NPc55YIN8b+TkW1zEbLYxygU3QY5GFKp1F0NFYTLPCro+G4NzqfebB4Z1kgn6fFcvh60L6x2IwzBSpd9Ig94QRAm+WbcjqeSy0apUT1XU+lj1Hd8Jw/d0abDq1jQfOLqWvGuBuLher00qR8hJttthERSQEREAREQBERAEREBGxxsPNVrlYYyq0nJPiHiI6KBUC58j3NoLY1krU5yye4LUX6rFsvRi5y1PevKtRaHvVWy1Hj3+qwc4rzN6rW6oVRsmj1z0bVWhzhz6rA1R+WVdRNFjSqclsraKDSqhbziABqrqaoq0Kj7C64f+0B/wDhFo3Ij88l1HEcc1rZmfmuK4jUbiqhaX5ABAMTc62WTmrLatKs4LB1spI6q1p17LZj+x9em1zmuZUa2XCCQ4jcBpFz0lU1HERY2IsVvcZq4uz0em6j5Umy1JlZBQWYiF2fCexGLq0xVOSkHCWtqE5iDoS0A5Z636KG6W53+vFK5MpqIhTDiiPd8NT8lt4n2fxOHEvZmaNXsOYDz3b6haMTwOuQ3vKb2NdFyCCRqY5GNtVlpUmXl1EFG7OQZUk+Zn3qyweBqv8AZY4iQJgxcwL+ZXUHCYahBhpggNkD3Hf1Kl4Z7HPp+MklwIAIyG5MBvQQt5SPPjnaOj7M9nKdFgOUF8XcbmeQ/iF0JAgwotKt4QFsbUDQFEXHk87LKc3bLDBFwE0nZSNjdp6OH1F1acK44yqcjx3dUGC0nUj+J3VLRdkeI0d+BUnaMluIL23aQ3MOTgIkddLLX1NCM1jU3TPpaLl+A9oBla2o6QbNf9HfddQCumE1JWjmnBxdMIiKxUIiIAiIgCjcQxYpsLt9AOqkrl+0GLmpl2aI9dSs8s9MbNMUNUqK08QeKwIvu/qDsrsYgOEhc5hmH2ucn7KK7iD6TjALmH2hyPMfZebHI1yd8salwdPUcFHqPVdT4kH6GR+e5ZOxKs8iMtDNz3rVmUY1kbVkgdYVHMnSTqeHLr2AWT8CP5fD+q14/Gua4sYwuy+Qgba66LVhMfnEwfht6rpWOHczerkxxGCcLxI5i/wUQMkwASeWpV3SrKPxDFCnJZTJcbnKPms5YV5LRk3sR6eCqcgPMj6KFxLvKbfE0xpm1HqRot2C4215ywWnkYj0IVm2opeCMlsyJOUXucc1gN3aagbAcyqTtXwxraBr0RtMNiLmM48lZ9vezr3ltRj4oGzmaBjudtWnroR1C3YbHNqDuIAApANAH8G3JjZcEoSwtSv7r2Mm2cbwbG4pgDTmqN2nUep1Hmrx1DOPFRFxeWj3KswWNqMqsNQEAk8oIAJgLqeB4p9RpJEbieeoCtnk4/MkgtzT2N7ABtYVsQGmm3xU6ZESSZGYHUNEROq7ytg3PDs78pzZrXt16RHuULCUctLMSS5xEl1zc7coVk5oy5CTBtO9ovKylP1frXa+dt+LOu35McNQEe0SBvb4KRWpsqAggEb8j5qDjK+Uhgtaw6Lbwuq67XAgbE/l0x5Yxmsf6v3EotrUczxfsbTcZaATvLoOszO6r6vZZ8NFOmKZa7ODqZaNPWF3WIwrSC4arVTY4aTG4N1efUzjKpx/T/haLdbMo2Ua+XxUyCBcNIcfQAytWD4jSqSGPDi0w9s3aeRBuF01XDyAQGjna/oQqvivAaGIOaqwZwIbVHteRI9odCoUqe/HkjVZqfjwWjKQ6DqCDBG3zUW7nEm83KxpcGdS8AEjaBYjmFJpUV2JtiklsQa7TTIIu1xhw+o6rr+z3GBIpPNj7Dvk1URw4d6aLQ1kHKPMdOavCTg7RWUVNUz6Sig8HxneUwT7Qs7z5qcvRTtWee1ToIiKSAiIgPCVxGNdmc87nMu4IXF4pmVzgeZC5+o4R0YOWRWnwDy+yjin6LfR0E7WWT+i4as67KniGFzNhrcrjZrmktgA3PVMBwzEd0C14qGDOYZfED0+ytn1DbNeB8FswdQMuBBMyS7a37eauoqT3KSbS2ObFbE5ZOGeSBJyxaNRBIJ9FTHtVT3FRsc2O+i+lhlvDcnfW3mqevwWl+4Nu4CABv7R8klgSIjlHDuLMxFEV2z/ABdII8Y1gHXX4qPWsTGkyY3PVbcTXYyGNaGtFmgWA8uu6huqTppH/Ss26Io21cfkaXmwF5Bttz/LKfhz3jG1btcRYkbXix9Vp4bhKbmTUaHHNIa4AgQQQY3uPgpJc4kl2mymNkNpcEP+7aQquq5SXvy5rnLLRE5ZgHqpjTBhYveAP6qDicdl+/IyLdNCrp0VpyLSpRbUa6m72XgtPrv5jX0Xz3hOHfTr1MwA7vOwka5piPhK+g0Xyua45TP6mrykG25ytkrDq6UDNoq+H4XxFxtl8IMSSDBIHqrvCP8ACQAQbwXf0sF5wzh4c2XNdqSBOX5X96tMLhstmU3RINyD815WVOZ0Y4pJEzuScgg5Q9o3/aFPqslhHOyiUabgTLtZOX03Ki1mPcS0G4IESd9/mruTjF/Luy6Vvk2foXPAc8zEgAQTHI7fNbW55gDLbV3L1UWmysHd20bZi4G0aa81JoSQWxGmZx+K51j1Uqaf8/ev6o0k/c2iqRrfY/8AaU67gYsW7ONrffothy5XARGn/Sj0sOXiHezsTY+5by1xqMW2/b+f7KKnuyXUDSIkiHZpFrj6Kt4kXMY59Jpd0E78xsFNfUpUz/5bkk/Ja2cTaTBNvd/0ryUHtNq/YhWt0ROF8QLhkecrtDFiD0B0K9e0hxBMkb8+XwVkRScQ4taTa8Cel1pq0GBxe58TOsa7ea68UVFc7FXJN8EMuggeq1PvUnlb3hZEiTDmuuRbpaFi7crXVe6LUXHZnExVcz+Q+IXUrh+AujEM6z8QV3C7endxOTOqkERFuYBERAFzXaDDQ/Ns757/AJ1XSrRjcMKjC0+nmqZI6o0Xxy0s4qra/wCSvKLpE7rfUoFri121lGqsOrbH8svPap2dydnobKAtJgtBi+sek8koYgOBjUWLdwfstzKcBEGS2YtrRtABvMAbARqtcBwGYgk76G+3RQ6gWHciIWnqX2M/T9yt4pRNJxDjLdGu6HY9VqbScYDRM6cvT0UrivEQxpaQ2pAAggEDlJ2FlQsxL2Ainlo3kimImdr6eixcorudWPBkmrJffYulivDSdUYcrIHs5XRcE6OBm66HF1C2QR9VylHjlZhDmVXObfwuh3odxpt0Vk/tCXtLn0w07EOkEjpE+qtHIkiMnS5L4N+Kx7WAOe8NFhfwiSbCTuvcfUFSlFKHtdYEEESDrI10XK8Z4ZUxX+J3lNrWkZaZdBjdwB1Ouqk9nOAVGS5tXK06tY8eUnafsrJ2jJw0vc65lYUmZnScomAJJgbAaqlpcULnEtY57zcxO/XQe9XOD4UQBJLtZLrm+3lspFHhjY8JtceR8+izy45ZPr2SKKUVwQDiqzQD3ZM/xGaPMzC2U6mJfUDMpaINzNvdZWlOmRDQzML6OEfG62GmcsZsp3vNuSwydPFR2bftf+omM9+CLh8Mabs76gNiCAN/OVr7+KheLtc2CeRGkj69VuqYKRGcx6X/AC6UKNOnJHicBJJ2HRc08clVUl/JopL7sk0XFtIuPtOv9GhaMPLqhp7TJPnoPzkvcbUGQd47KCRPzhGcSoh0gyfX82V2kmk3SVc/nf6lfLoisLQXVKhOpDW7ATYAfnVbv1BqEDMANS3Q+R5rGphaLyIfBGk+/QqNxqpSFWmzSo8gCx0Ghkbbeiz9Oen29u5bUmzRxuoKYl8gGwJOvSStWCokluYQ4iQP/HmR+fBMTiWF5ysdUcDYO9hpvt+4hZ8KD2d5UqvYXvJ7ubEkba+yJsBzKn4eLdltTSJmLxLKTJeS1swDYFx6bwoNPiOE1zvY537nS8jyJnL6JhHZXO/UeOnUIOZ18rvoPkpDsKwOI8Jiwgfl10Qx1wRt3FHucpdTqtqAaxqD1XrmEtA0Jufsve7BMQMo16nYLKo7UldCW1FbLHs3h5rjfKC76D4n4LsVTdmMIW0y9wh1S8cmj2R8z6q5XoYY6YHFmlcgiItTIIiIAiIgK7i/Du8Et9sfEclyz7EtcL7grulX8U4UysL2cNHLDLivdG+LJWzOLfgYOZtiNCPqNwtgxceGo3Kef7T5cip2KpvpGHttzGijFrXi9wuNxrg6bvkyDY1WrEPIFlq/TPZ/9bpH8XXHodQsP1rdKgNM9bt/3ae+FDf5Eo5vEPE5Z8epk7l2w38+qrn1XTcQLxI319V2OO4HRrDxNDhsdfcQqev2WpsBLQ6YsZJjyBKy9No9CHVR7lUysDcQNyL6DUL11QndptmAEERrvvoIUF7+7JbVlvWJEX06/BRRxGk1wGZv8bFsFvyBTTZvqRb1X2cSBOvlPmbrKiBu2Y8U6zNvqoVbFsqwGuPhblvAj1lYUcUGOio7LOhgkHcX1N5uEolMuHYk06jRTquboJ0gb5gCQd/epdaqXCXOdl3EgD3xHXQKnxVEuEMIeXZYIdPWBfT7LXw/iTRU7rEPyZbHMMwsLAjlpfRTV8GdLl8ll3XizCRAgFpMjkJHkpVHibmEZ89RtgQXlrh/lcCNueqj06jR+5onQggg35gyCLQo/wCoY2bB8AyDcx/4klUrclxUlTOuOIbUpNNGo6LySCXN6aG400KiU8SKTPGKji4iZ8XhB8hHP0VT2dxsk5SYMSCBqukrAGxuryxxkro86cdEtJX9rMdORjQXAy4uaA6NhaR1VdxMU61QEOrNAY1vhpuGkmZkc1fGk21hP0WxjAqvHbsqnSOcZSA8Pe4o+bJ+JMqxqUA7KSast9kltxvuVYNF5W1wBSOJEuRposduZ11sfe1ZtotH7fgs3vaNT6b+5a+9JPhEfP8AotqSKWMUAYbE7kffkvKbZ0sNz9AtmTmfQfU7rHE4hrApoex65wA6BSOBcPOIeHEf4TTP+Y7DyWHCuEVMQQ53hp/P85LtcNh202hrRAC2xYtW74MsuTSqXJsAXqIu04wiIgCIiAIiIAiIgNdai1whwkLn+IdnYl1Ix0/oukRZzxxlyXhklHg4Gq6pTMPaY5j6hZU61N+4K7evh2v9oT+c1RcQ7LMddhg/np8FzSwzXG50RywfOxzzuGgGabiw9DA92hWqrUrt1Dag9Wn3iyk4jhWKogxJA53+Nx8lEGPqt9un6j8hYOltwbpN+5HxD6TxFWi4A82h497fsqh3ZrAv9kUp2FgfcV0TeJUTrLfMfZZOoUan7mnzg/O6JPsNRxPEOxB1pOy9NR7lU4zsvjYjO1/Kc1vz6r6MeEM1bb/KXNXv93OGlV/qQf8A2mVZN+C2t+T5YOyuOscwF5sSvanZfHvsXAiesr6gcLXH7/e1h+Sz7iuNC0+bPs5Trfj9hqfn9z5zg+yuOaCA5hB1zCVdYHshXJBqV8vRjG76iXSusy4jkz/af+S9c3Ec2f7Pu5Q2T6suLNHC+D06Iht43J35qc25UY0a5sagA6NYPnK8bgH6Gs4g9Y/9QFUo3fJL6rVXxdNti8eQufcFg3hTJkknzk/NZllNpvEDmY+CbkHgxNvC0/6vCPv8FiKVR2pyjpb4m68qcTpNEyPQKK7jUiGMJ66oSk+xZ0cOBvP5udStWLxbW2+S1YXAYuvo0hv5voug4d2PaL1XZjyH3+yvGEpcIpKUY/UznaNWrVOWm0rpeD9lw0h9Y5ncvz5LoMLhGUxDGho6fU7reumGBLeW5hPO3tHY8Y0AQBAGgXqIug5wiIgCIiAIiIAiIgCIiAIiIAiIgCjV8DTf7TB56H3hSUUNJ8kptcFDjOy1F+lvMB39VUYrsSf2uHvI+chdqiyfTwfY1Wea7nzer2TxTPZmByIP1Ci1eH41n8/cf6r6kio+mXZsuupfdI+TfqMY3UT/AKf6LB3F8UNaYPu+6+tlo5Ba3Ydh1a0+gVfh5fiLfER/CfJ/79xH/wCPy/5J/fGJNxT+X/JfVv0VP+DfcF6MJT/g33BPh5+R8RDwfJTjsW79kei2sZjn6A+77BfWBSaP2j3BZgJ8M/I+JX4T5fR4Bjn65viPmVOw3YaqfacB6z8l9CRXXTR7so+pl2SOUwnYei273Fx6W+JV5hODUKfs0xPM3+anotI4oLhGcss5csAIiLQz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8" descr="data:image/jpeg;base64,/9j/4AAQSkZJRgABAQAAAQABAAD/2wCEAAkGBxITEhUTExMWFRUXFxcWFhgYGBUVGhsXGBgXGBgXGhgYHSggGBolHRUVITEhJSkrLi4uFx8zODMtNygtLisBCgoKDg0OGhAQGy0mICYtLTctLS0wLzUtLy0tLS0wLS0rLSstLS0tLS0tLS0tLS0tLS0tLS0tLS0tLS0tLS0rLf/AABEIALcBFAMBIgACEQEDEQH/xAAcAAEAAgMBAQEAAAAAAAAAAAAABAUCAwYBBwj/xAA9EAABAwIEAwUHAwEIAgMAAAABAAIRAyEEEjFBBVFhBhMicYEykaGxwdHwFEJS4QcVI3KCktLxYrIWM1P/xAAaAQEAAwEBAQAAAAAAAAAAAAAAAQIDBAUG/8QALhEAAgIBAwMCBAYDAQAAAAAAAAECEQMSITEEQVETYRQiMnFSgZGhwdEF8PGx/9oADAMBAAIRAxEAPwD7iiIgCIiAIiIAiIgCIiAIiIAiIgCIiAIiIAiiYgue/I05WgS8jUzo0cpgyeWmsiUAgPUWnG4plKm+rUcGsY0uc46BrRJPwWng9Zz6FN77Oe0PIOozeIN9AQPRATERa8TXaxjnus1oJPkNUBsREJQBFgyoDMbGD58lmgCIiAIiIAiIgCIiAIiIAiIgCIiAIiIAiLwlAeotDsWwbrA49nX3KNSJpkpFFHEGdR6LNmMYf3e+yakKZvRYteDoQVH4pjm0KT6rtGj3nYepRtJWIxcnSIXH+P0sK3xeJ59lg+ZOwXz3iHbrFunLUaydmtbb1dKreJ4l9Z7qlR3icZjYch5LncQcpXnZM8pPbZH1HSf47FCPzpN+50WG7bYui9xNXNnIPiDXSQAI0sYHzVZhO3WLPf4irjalN7HRSaGMdSc3UMLLQTA8Q9VUYgU3Dxj1Go6jqqbiGGGcBr5GsEWJ89Ceitik+7Z53+SwqElpiq34X/v27HYcQ7cYvGMp/rKNT9CazDUdSpuGYNId3RcSQdjFieq+4cF4tQxVFtbD1G1KZ0Ldo1BGoI5FfnvC9oMfhxlpOLWBwdlmxIMg5dNh7ljh+19VmLdisPSNCo69drCe5e7eo6mTAJ5X6arohlPOnglGKlXJ+lFF4rhxUoVaZ0fTe0xr4mkfVfO2f2uB7Gilg6j67nMYGFzWNL3EAAOubkiJCk8b4rx6jSNdzeHsAE91nqOqG0w0uAaXdAVrrTRiotujp+w3Gf1eCo1Xe3lyVRyqM8L/AIifIhVv9oPaCph+4o4cB1es/KwG4EjI15G4D3sdt7J6rgv7O+3LcNTrtcxzi+p3jGjwgPIio0z7Is3nutX/AM1qVcccWabJYwU6TSC4NEmXf5jJv1WUsyUfc2x9PObSXfg+0cLwQo0mUwS7KLuOrnG7nnqXEk+alL53w3+0ySBWowP5MOn+k6+9d3w/H067BUpODmncfIjY9FpDLGf0snP0mXD9aJKIi0OcIiIAiIgCIiAIiIAiIgCIiALCpUDdSo+IxYFm3PNQXOJMlZymlwXULJdXHH9ojzUOpUJ1MrFzlrc5ZOTZoopGRKxlYSsM6pZJtJXi15kzJYMlq4jT76kaVQktMGxgyNLrYCsSU7EptO1yfO+0XBquGBqNJqUtyYzN6uG46j4Llcfig50hfaqwlpBggiCDcGbEEcoXyLtrwQYV4qUhFF5iNcj9cv8AlO3kRyWOhJ7Ht9J1zn8s+fJUZ4WWTPDVWGvKtcHwuqfESGDabn3BRKo7tna2siaoz7zwmbxOuoI6qDVe19nDKzWBfQST59SrWpww5T/iSeRHyKpcRhHsEPBBd4ZItl5z1SEovg8nPGeKLU1slt4b8/fz+fk6TGYSvQwmGrurOzOM4aic/eNpA5jVF4pgkAiBeRfZV3FOJ4l7sz6rqtvaqG4HIf0Ck9qeINxOL7yn4qbKVGkwxBIYwTI/zF49AqzEYRr9GxzkALSbV12McGJJXCfzV2tv9iA+pmcIcM0mQP3B0e64PvVxgqLqYOZwOa8Dboo1KhIGga22i2NqbKknex6PRdHHHLXLdlhTJK6fshxt+FrA37t1qjeY5jqFzGAqAG6tHEahZJ6XaPSywjki4SWzPvLTNwvVX9n6pdhqLjqabfkrBesnas+JnHTJrwERFJUIiIAiIgCIiAIiIAoWMxH7R6/ZSa74aSqpxWeSVbF4K9zyVg4oSsXFYGpiSsEJWDnKoDlgV4+oIWt1SFWy1GZcVh3iwNReOdKiwbe9ESsRiDaRruPqsKTZEFG6QisG55XK9t2MdhazXi2QlvRwEg+9dO42hcf24qAUH+RHwUSlRrhXzHzvsvhWk94+4Bho+q7Gu0Ob4feuL4PiIpgdFd0OIloWWVNyZ9Bh+hUYvqEGFmK8iDcdbqvr15MrAVlHp2jqtPkkOwDc2drQOYH5ZauL0nsAIJLbdSPXcdCp/D8VGqn46m17C0ck1NPc55YIN8b+TkW1zEbLYxygU3QY5GFKp1F0NFYTLPCro+G4NzqfebB4Z1kgn6fFcvh60L6x2IwzBSpd9Ig94QRAm+WbcjqeSy0apUT1XU+lj1Hd8Jw/d0abDq1jQfOLqWvGuBuLher00qR8hJttthERSQEREAREQBERAEREBGxxsPNVrlYYyq0nJPiHiI6KBUC58j3NoLY1krU5yye4LUX6rFsvRi5y1PevKtRaHvVWy1Hj3+qwc4rzN6rW6oVRsmj1z0bVWhzhz6rA1R+WVdRNFjSqclsraKDSqhbziABqrqaoq0Kj7C64f+0B/wDhFo3Ij88l1HEcc1rZmfmuK4jUbiqhaX5ABAMTc62WTmrLatKs4LB1spI6q1p17LZj+x9em1zmuZUa2XCCQ4jcBpFz0lU1HERY2IsVvcZq4uz0em6j5Umy1JlZBQWYiF2fCexGLq0xVOSkHCWtqE5iDoS0A5Z636KG6W53+vFK5MpqIhTDiiPd8NT8lt4n2fxOHEvZmaNXsOYDz3b6haMTwOuQ3vKb2NdFyCCRqY5GNtVlpUmXl1EFG7OQZUk+Zn3qyweBqv8AZY4iQJgxcwL+ZXUHCYahBhpggNkD3Hf1Kl4Z7HPp+MklwIAIyG5MBvQQt5SPPjnaOj7M9nKdFgOUF8XcbmeQ/iF0JAgwotKt4QFsbUDQFEXHk87LKc3bLDBFwE0nZSNjdp6OH1F1acK44yqcjx3dUGC0nUj+J3VLRdkeI0d+BUnaMluIL23aQ3MOTgIkddLLX1NCM1jU3TPpaLl+A9oBla2o6QbNf9HfddQCumE1JWjmnBxdMIiKxUIiIAiIgCjcQxYpsLt9AOqkrl+0GLmpl2aI9dSs8s9MbNMUNUqK08QeKwIvu/qDsrsYgOEhc5hmH2ucn7KK7iD6TjALmH2hyPMfZebHI1yd8salwdPUcFHqPVdT4kH6GR+e5ZOxKs8iMtDNz3rVmUY1kbVkgdYVHMnSTqeHLr2AWT8CP5fD+q14/Gua4sYwuy+Qgba66LVhMfnEwfht6rpWOHczerkxxGCcLxI5i/wUQMkwASeWpV3SrKPxDFCnJZTJcbnKPms5YV5LRk3sR6eCqcgPMj6KFxLvKbfE0xpm1HqRot2C4215ywWnkYj0IVm2opeCMlsyJOUXucc1gN3aagbAcyqTtXwxraBr0RtMNiLmM48lZ9vezr3ltRj4oGzmaBjudtWnroR1C3YbHNqDuIAApANAH8G3JjZcEoSwtSv7r2Mm2cbwbG4pgDTmqN2nUep1Hmrx1DOPFRFxeWj3KswWNqMqsNQEAk8oIAJgLqeB4p9RpJEbieeoCtnk4/MkgtzT2N7ABtYVsQGmm3xU6ZESSZGYHUNEROq7ytg3PDs78pzZrXt16RHuULCUctLMSS5xEl1zc7coVk5oy5CTBtO9ovKylP1frXa+dt+LOu35McNQEe0SBvb4KRWpsqAggEb8j5qDjK+Uhgtaw6Lbwuq67XAgbE/l0x5Yxmsf6v3EotrUczxfsbTcZaATvLoOszO6r6vZZ8NFOmKZa7ODqZaNPWF3WIwrSC4arVTY4aTG4N1efUzjKpx/T/haLdbMo2Ua+XxUyCBcNIcfQAytWD4jSqSGPDi0w9s3aeRBuF01XDyAQGjna/oQqvivAaGIOaqwZwIbVHteRI9odCoUqe/HkjVZqfjwWjKQ6DqCDBG3zUW7nEm83KxpcGdS8AEjaBYjmFJpUV2JtiklsQa7TTIIu1xhw+o6rr+z3GBIpPNj7Dvk1URw4d6aLQ1kHKPMdOavCTg7RWUVNUz6Sig8HxneUwT7Qs7z5qcvRTtWee1ToIiKSAiIgPCVxGNdmc87nMu4IXF4pmVzgeZC5+o4R0YOWRWnwDy+yjin6LfR0E7WWT+i4as67KniGFzNhrcrjZrmktgA3PVMBwzEd0C14qGDOYZfED0+ytn1DbNeB8FswdQMuBBMyS7a37eauoqT3KSbS2ObFbE5ZOGeSBJyxaNRBIJ9FTHtVT3FRsc2O+i+lhlvDcnfW3mqevwWl+4Nu4CABv7R8klgSIjlHDuLMxFEV2z/ABdII8Y1gHXX4qPWsTGkyY3PVbcTXYyGNaGtFmgWA8uu6huqTppH/Ss26Io21cfkaXmwF5Bttz/LKfhz3jG1btcRYkbXix9Vp4bhKbmTUaHHNIa4AgQQQY3uPgpJc4kl2mymNkNpcEP+7aQquq5SXvy5rnLLRE5ZgHqpjTBhYveAP6qDicdl+/IyLdNCrp0VpyLSpRbUa6m72XgtPrv5jX0Xz3hOHfTr1MwA7vOwka5piPhK+g0Xyua45TP6mrykG25ytkrDq6UDNoq+H4XxFxtl8IMSSDBIHqrvCP8ACQAQbwXf0sF5wzh4c2XNdqSBOX5X96tMLhstmU3RINyD815WVOZ0Y4pJEzuScgg5Q9o3/aFPqslhHOyiUabgTLtZOX03Ki1mPcS0G4IESd9/mruTjF/Luy6Vvk2foXPAc8zEgAQTHI7fNbW55gDLbV3L1UWmysHd20bZi4G0aa81JoSQWxGmZx+K51j1Uqaf8/ev6o0k/c2iqRrfY/8AaU67gYsW7ONrffothy5XARGn/Sj0sOXiHezsTY+5by1xqMW2/b+f7KKnuyXUDSIkiHZpFrj6Kt4kXMY59Jpd0E78xsFNfUpUz/5bkk/Ja2cTaTBNvd/0ryUHtNq/YhWt0ROF8QLhkecrtDFiD0B0K9e0hxBMkb8+XwVkRScQ4taTa8Cel1pq0GBxe58TOsa7ea68UVFc7FXJN8EMuggeq1PvUnlb3hZEiTDmuuRbpaFi7crXVe6LUXHZnExVcz+Q+IXUrh+AujEM6z8QV3C7endxOTOqkERFuYBERAFzXaDDQ/Ns757/AJ1XSrRjcMKjC0+nmqZI6o0Xxy0s4qra/wCSvKLpE7rfUoFri121lGqsOrbH8svPap2dydnobKAtJgtBi+sek8koYgOBjUWLdwfstzKcBEGS2YtrRtABvMAbARqtcBwGYgk76G+3RQ6gWHciIWnqX2M/T9yt4pRNJxDjLdGu6HY9VqbScYDRM6cvT0UrivEQxpaQ2pAAggEDlJ2FlQsxL2Ainlo3kimImdr6eixcorudWPBkmrJffYulivDSdUYcrIHs5XRcE6OBm66HF1C2QR9VylHjlZhDmVXObfwuh3odxpt0Vk/tCXtLn0w07EOkEjpE+qtHIkiMnS5L4N+Kx7WAOe8NFhfwiSbCTuvcfUFSlFKHtdYEEESDrI10XK8Z4ZUxX+J3lNrWkZaZdBjdwB1Ouqk9nOAVGS5tXK06tY8eUnafsrJ2jJw0vc65lYUmZnScomAJJgbAaqlpcULnEtY57zcxO/XQe9XOD4UQBJLtZLrm+3lspFHhjY8JtceR8+izy45ZPr2SKKUVwQDiqzQD3ZM/xGaPMzC2U6mJfUDMpaINzNvdZWlOmRDQzML6OEfG62GmcsZsp3vNuSwydPFR2bftf+omM9+CLh8Mabs76gNiCAN/OVr7+KheLtc2CeRGkj69VuqYKRGcx6X/AC6UKNOnJHicBJJ2HRc08clVUl/JopL7sk0XFtIuPtOv9GhaMPLqhp7TJPnoPzkvcbUGQd47KCRPzhGcSoh0gyfX82V2kmk3SVc/nf6lfLoisLQXVKhOpDW7ATYAfnVbv1BqEDMANS3Q+R5rGphaLyIfBGk+/QqNxqpSFWmzSo8gCx0Ghkbbeiz9Oen29u5bUmzRxuoKYl8gGwJOvSStWCokluYQ4iQP/HmR+fBMTiWF5ysdUcDYO9hpvt+4hZ8KD2d5UqvYXvJ7ubEkba+yJsBzKn4eLdltTSJmLxLKTJeS1swDYFx6bwoNPiOE1zvY537nS8jyJnL6JhHZXO/UeOnUIOZ18rvoPkpDsKwOI8Jiwgfl10Qx1wRt3FHucpdTqtqAaxqD1XrmEtA0Jufsve7BMQMo16nYLKo7UldCW1FbLHs3h5rjfKC76D4n4LsVTdmMIW0y9wh1S8cmj2R8z6q5XoYY6YHFmlcgiItTIIiIAiIgK7i/Du8Et9sfEclyz7EtcL7grulX8U4UysL2cNHLDLivdG+LJWzOLfgYOZtiNCPqNwtgxceGo3Kef7T5cip2KpvpGHttzGijFrXi9wuNxrg6bvkyDY1WrEPIFlq/TPZ/9bpH8XXHodQsP1rdKgNM9bt/3ae+FDf5Eo5vEPE5Z8epk7l2w38+qrn1XTcQLxI319V2OO4HRrDxNDhsdfcQqev2WpsBLQ6YsZJjyBKy9No9CHVR7lUysDcQNyL6DUL11QndptmAEERrvvoIUF7+7JbVlvWJEX06/BRRxGk1wGZv8bFsFvyBTTZvqRb1X2cSBOvlPmbrKiBu2Y8U6zNvqoVbFsqwGuPhblvAj1lYUcUGOio7LOhgkHcX1N5uEolMuHYk06jRTquboJ0gb5gCQd/epdaqXCXOdl3EgD3xHXQKnxVEuEMIeXZYIdPWBfT7LXw/iTRU7rEPyZbHMMwsLAjlpfRTV8GdLl8ll3XizCRAgFpMjkJHkpVHibmEZ89RtgQXlrh/lcCNueqj06jR+5onQggg35gyCLQo/wCoY2bB8AyDcx/4klUrclxUlTOuOIbUpNNGo6LySCXN6aG400KiU8SKTPGKji4iZ8XhB8hHP0VT2dxsk5SYMSCBqukrAGxuryxxkro86cdEtJX9rMdORjQXAy4uaA6NhaR1VdxMU61QEOrNAY1vhpuGkmZkc1fGk21hP0WxjAqvHbsqnSOcZSA8Pe4o+bJ+JMqxqUA7KSast9kltxvuVYNF5W1wBSOJEuRposduZ11sfe1ZtotH7fgs3vaNT6b+5a+9JPhEfP8AotqSKWMUAYbE7kffkvKbZ0sNz9AtmTmfQfU7rHE4hrApoex65wA6BSOBcPOIeHEf4TTP+Y7DyWHCuEVMQQ53hp/P85LtcNh202hrRAC2xYtW74MsuTSqXJsAXqIu04wiIgCIiAIiIAiIgNdai1whwkLn+IdnYl1Ix0/oukRZzxxlyXhklHg4Gq6pTMPaY5j6hZU61N+4K7evh2v9oT+c1RcQ7LMddhg/np8FzSwzXG50RywfOxzzuGgGabiw9DA92hWqrUrt1Dag9Wn3iyk4jhWKogxJA53+Nx8lEGPqt9un6j8hYOltwbpN+5HxD6TxFWi4A82h497fsqh3ZrAv9kUp2FgfcV0TeJUTrLfMfZZOoUan7mnzg/O6JPsNRxPEOxB1pOy9NR7lU4zsvjYjO1/Kc1vz6r6MeEM1bb/KXNXv93OGlV/qQf8A2mVZN+C2t+T5YOyuOscwF5sSvanZfHvsXAiesr6gcLXH7/e1h+Sz7iuNC0+bPs5Trfj9hqfn9z5zg+yuOaCA5hB1zCVdYHshXJBqV8vRjG76iXSusy4jkz/af+S9c3Ec2f7Pu5Q2T6suLNHC+D06Iht43J35qc25UY0a5sagA6NYPnK8bgH6Gs4g9Y/9QFUo3fJL6rVXxdNti8eQufcFg3hTJkknzk/NZllNpvEDmY+CbkHgxNvC0/6vCPv8FiKVR2pyjpb4m68qcTpNEyPQKK7jUiGMJ66oSk+xZ0cOBvP5udStWLxbW2+S1YXAYuvo0hv5voug4d2PaL1XZjyH3+yvGEpcIpKUY/UznaNWrVOWm0rpeD9lw0h9Y5ncvz5LoMLhGUxDGho6fU7reumGBLeW5hPO3tHY8Y0AQBAGgXqIug5wiIgCIiAIiIAiIgCIiAIiIAiIgCjV8DTf7TB56H3hSUUNJ8kptcFDjOy1F+lvMB39VUYrsSf2uHvI+chdqiyfTwfY1Wea7nzer2TxTPZmByIP1Ci1eH41n8/cf6r6kio+mXZsuupfdI+TfqMY3UT/AKf6LB3F8UNaYPu+6+tlo5Ba3Ydh1a0+gVfh5fiLfER/CfJ/79xH/wCPy/5J/fGJNxT+X/JfVv0VP+DfcF6MJT/g33BPh5+R8RDwfJTjsW79kei2sZjn6A+77BfWBSaP2j3BZgJ8M/I+JX4T5fR4Bjn65viPmVOw3YaqfacB6z8l9CRXXTR7so+pl2SOUwnYei273Fx6W+JV5hODUKfs0xPM3+anotI4oLhGcss5csAIiLQzCIiAIiIAiIgCIiAIiIAiIgCIiAIiIAiIgCIiAIiIAiIgCIiAIiIAiIgCIiAIiIAiIgCIiAIiIAiIgCIiA//Z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5006181" y="2137639"/>
            <a:ext cx="670285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>
            <a:off x="4701381" y="5014149"/>
            <a:ext cx="670285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2210" y="3089275"/>
            <a:ext cx="5060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Functional Programming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5175" y="5919347"/>
            <a:ext cx="576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Logic Programming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381" y="5496442"/>
            <a:ext cx="1445894" cy="102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439" y="1489075"/>
            <a:ext cx="2404342" cy="211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25381" y="514221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79635" y="50660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mph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6" presetClass="emph" presetSubtype="0" fill="hold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uiExpand="1" build="p"/>
      <p:bldP spid="14" grpId="0" animBg="1"/>
      <p:bldP spid="31" grpId="0" animBg="1"/>
      <p:bldP spid="15" grpId="1" build="allAtOnce"/>
      <p:bldP spid="33" grpId="1" build="allAtOnce"/>
      <p:bldP spid="16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81" y="1031875"/>
            <a:ext cx="8358982" cy="47434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Imperative</a:t>
            </a:r>
            <a:r>
              <a:rPr lang="en-US" dirty="0" smtClean="0"/>
              <a:t>: complex with full detail &amp; full steps, create the code in the way you want.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Object-oriented</a:t>
            </a:r>
            <a:r>
              <a:rPr lang="en-US" dirty="0" smtClean="0"/>
              <a:t>: Reuse the components. No need to know how the components are made. Still need the process of using the components.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Functional</a:t>
            </a:r>
            <a:r>
              <a:rPr lang="en-US" dirty="0" smtClean="0"/>
              <a:t>: Focus on the functions of each component. The process is not the focus at all.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Logic</a:t>
            </a:r>
            <a:r>
              <a:rPr lang="en-US" dirty="0" smtClean="0"/>
              <a:t>: Focus on what is needed (requirements), instead of how. Rely on the environment to find solutions that meet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Logic Programming Paradigm</a:t>
            </a:r>
          </a:p>
        </p:txBody>
      </p:sp>
      <p:sp>
        <p:nvSpPr>
          <p:cNvPr id="112850" name="Rectangle 210"/>
          <p:cNvSpPr>
            <a:spLocks noChangeArrowheads="1"/>
          </p:cNvSpPr>
          <p:nvPr/>
        </p:nvSpPr>
        <p:spPr bwMode="auto">
          <a:xfrm>
            <a:off x="533400" y="831850"/>
            <a:ext cx="75438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Declarative/Logic: take a step further towards getting rid of programming altogether. Just describe </a:t>
            </a:r>
            <a:r>
              <a:rPr lang="en-US" sz="2000" b="1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what</a:t>
            </a:r>
            <a:r>
              <a:rPr lang="en-US" sz="2000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US" sz="2000" dirty="0">
                <a:latin typeface="Times" charset="0"/>
                <a:cs typeface="Times New Roman" pitchFamily="18" charset="0"/>
              </a:rPr>
              <a:t>the problem is and let the computer find a way to solve the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problem, instead describing </a:t>
            </a:r>
            <a:r>
              <a:rPr lang="en-US" sz="2000" b="1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how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to solve the problem.</a:t>
            </a:r>
            <a:endParaRPr lang="en-US" sz="2000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Prolog uses a simplified variation of 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predicate logic</a:t>
            </a:r>
            <a:r>
              <a:rPr lang="en-US" sz="2000" dirty="0">
                <a:latin typeface="Times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syntax, </a:t>
            </a:r>
            <a:r>
              <a:rPr lang="en-US" sz="2000" dirty="0">
                <a:latin typeface="Times" charset="0"/>
                <a:cs typeface="Times New Roman" pitchFamily="18" charset="0"/>
              </a:rPr>
              <a:t>which is easy to understand and similar to natural language.</a:t>
            </a: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Predicate logic was developed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for easily conveying </a:t>
            </a:r>
            <a:r>
              <a:rPr lang="en-US" sz="2000" dirty="0">
                <a:latin typeface="Times" charset="0"/>
                <a:cs typeface="Times New Roman" pitchFamily="18" charset="0"/>
              </a:rPr>
              <a:t>logic-based ideas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true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false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values into </a:t>
            </a:r>
            <a:r>
              <a:rPr lang="en-US" sz="2000" dirty="0">
                <a:latin typeface="Times" charset="0"/>
                <a:cs typeface="Times New Roman" pitchFamily="18" charset="0"/>
              </a:rPr>
              <a:t>a written form. </a:t>
            </a: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In predicate logic, you first eliminate all unnecessary words from your sentences, then transform the sentence by placing the relationship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predicate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) first </a:t>
            </a:r>
            <a:r>
              <a:rPr lang="en-US" sz="2000" dirty="0">
                <a:latin typeface="Times" charset="0"/>
                <a:cs typeface="Times New Roman" pitchFamily="18" charset="0"/>
              </a:rPr>
              <a:t>and grouping the objects (arguments) after the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relationship</a:t>
            </a:r>
            <a:r>
              <a:rPr lang="en-US" sz="2000" dirty="0">
                <a:latin typeface="Times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– in prefix notation!</a:t>
            </a:r>
            <a:endParaRPr lang="en-US" sz="2000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00" y="-3492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Predicate Logic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57981" y="650875"/>
            <a:ext cx="8282782" cy="282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b="1" dirty="0">
                <a:latin typeface="Times" charset="0"/>
                <a:cs typeface="Times New Roman" pitchFamily="18" charset="0"/>
              </a:rPr>
              <a:t>Natural Language:	Predicate Logic: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car is fast.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fast(car).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rose is red.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red(rose).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Bill likes 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the </a:t>
            </a:r>
            <a:r>
              <a:rPr lang="en-US" dirty="0">
                <a:latin typeface="Times" charset="0"/>
                <a:cs typeface="Times New Roman" pitchFamily="18" charset="0"/>
              </a:rPr>
              <a:t>car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 </a:t>
            </a:r>
            <a:r>
              <a:rPr lang="en-US" dirty="0">
                <a:latin typeface="Times" charset="0"/>
                <a:cs typeface="Times New Roman" pitchFamily="18" charset="0"/>
              </a:rPr>
              <a:t>the car is fast.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fast(car).</a:t>
            </a: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Humidity is high </a:t>
            </a:r>
            <a:r>
              <a:rPr lang="en-US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 it rains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high(humidity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rains(). 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	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714750" algn="l"/>
                <a:tab pos="5486400" algn="l"/>
              </a:tabLst>
            </a:pPr>
            <a:r>
              <a:rPr lang="en-US" dirty="0" smtClean="0">
                <a:latin typeface="Times" charset="0"/>
                <a:cs typeface="Times New Roman" pitchFamily="18" charset="0"/>
              </a:rPr>
              <a:t>	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714750" algn="l"/>
                <a:tab pos="5486400" algn="l"/>
              </a:tabLst>
            </a:pPr>
            <a:endParaRPr lang="en-US" dirty="0">
              <a:latin typeface="Times" charset="0"/>
              <a:cs typeface="Times New Roman" pitchFamily="18" charset="0"/>
            </a:endParaRP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3786981" y="727075"/>
            <a:ext cx="0" cy="2555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57981" y="3471287"/>
            <a:ext cx="815339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b="1" dirty="0">
                <a:cs typeface="Times New Roman" pitchFamily="18" charset="0"/>
              </a:rPr>
              <a:t>Facts</a:t>
            </a:r>
            <a:r>
              <a:rPr lang="en-US" dirty="0">
                <a:cs typeface="Times New Roman" pitchFamily="18" charset="0"/>
              </a:rPr>
              <a:t>: What is known</a:t>
            </a:r>
            <a:endParaRPr lang="en-US" dirty="0"/>
          </a:p>
          <a:p>
            <a:pPr>
              <a:tabLst>
                <a:tab pos="463550" algn="l"/>
              </a:tabLst>
            </a:pPr>
            <a:r>
              <a:rPr lang="en-US" dirty="0"/>
              <a:t>	e.g., </a:t>
            </a:r>
            <a:r>
              <a:rPr lang="en-US" dirty="0">
                <a:cs typeface="Times New Roman" pitchFamily="18" charset="0"/>
              </a:rPr>
              <a:t>Bill likes </a:t>
            </a:r>
            <a:r>
              <a:rPr lang="en-US" dirty="0" smtClean="0">
                <a:cs typeface="Times New Roman" pitchFamily="18" charset="0"/>
              </a:rPr>
              <a:t>car and bike, and he travels with one of them</a:t>
            </a:r>
            <a:endParaRPr lang="en-US" dirty="0">
              <a:cs typeface="Times New Roman" pitchFamily="18" charset="0"/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likes(bill,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likes(bill, bike)</a:t>
            </a:r>
          </a:p>
          <a:p>
            <a:pPr>
              <a:tabLst>
                <a:tab pos="4635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travels(bill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travels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bike)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3550" algn="l"/>
              </a:tabLst>
            </a:pPr>
            <a:r>
              <a:rPr lang="en-US" b="1" dirty="0">
                <a:cs typeface="Times New Roman" pitchFamily="18" charset="0"/>
              </a:rPr>
              <a:t>Rules: What you can infer from </a:t>
            </a:r>
            <a:r>
              <a:rPr lang="en-US" b="1" dirty="0" smtClean="0">
                <a:cs typeface="Times New Roman" pitchFamily="18" charset="0"/>
              </a:rPr>
              <a:t>the given facts.</a:t>
            </a:r>
            <a:endParaRPr lang="en-US" b="1" dirty="0">
              <a:cs typeface="Times New Roman" pitchFamily="18" charset="0"/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Rules enable you to infer facts from other facts.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    Bill is the father of Joe, </a:t>
            </a:r>
            <a:r>
              <a:rPr lang="en-US" b="1" dirty="0">
                <a:cs typeface="Times New Roman" pitchFamily="18" charset="0"/>
              </a:rPr>
              <a:t>if</a:t>
            </a:r>
            <a:r>
              <a:rPr lang="en-US" dirty="0">
                <a:cs typeface="Times New Roman" pitchFamily="18" charset="0"/>
              </a:rPr>
              <a:t> Joe is the son of bill. 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father(bill, joe) :- son(joe, bill).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581" y="727074"/>
            <a:ext cx="8153399" cy="2555875"/>
            <a:chOff x="685800" y="727074"/>
            <a:chExt cx="7315331" cy="255587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85800" y="727074"/>
              <a:ext cx="7315200" cy="2555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85800" y="11842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85800" y="15652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85800" y="20224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85931" y="2825750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5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5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5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8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Prolog Terminology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1267" name="Rectangle 269"/>
          <p:cNvSpPr>
            <a:spLocks noChangeArrowheads="1"/>
          </p:cNvSpPr>
          <p:nvPr/>
        </p:nvSpPr>
        <p:spPr bwMode="auto">
          <a:xfrm>
            <a:off x="457200" y="4572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Prolog </a:t>
            </a:r>
            <a:r>
              <a:rPr lang="en-US" b="1" dirty="0">
                <a:latin typeface="Times" charset="0"/>
                <a:cs typeface="Times New Roman" pitchFamily="18" charset="0"/>
              </a:rPr>
              <a:t>program</a:t>
            </a:r>
            <a:r>
              <a:rPr lang="en-US" dirty="0">
                <a:latin typeface="Times" charset="0"/>
                <a:cs typeface="Times New Roman" pitchFamily="18" charset="0"/>
              </a:rPr>
              <a:t> is a set of </a:t>
            </a:r>
            <a:r>
              <a:rPr lang="en-US" b="1" dirty="0">
                <a:latin typeface="Times" charset="0"/>
                <a:cs typeface="Times New Roman" pitchFamily="18" charset="0"/>
              </a:rPr>
              <a:t>facts</a:t>
            </a:r>
            <a:r>
              <a:rPr lang="en-US" dirty="0">
                <a:latin typeface="Times" charset="0"/>
                <a:cs typeface="Times New Roman" pitchFamily="18" charset="0"/>
              </a:rPr>
              <a:t> and </a:t>
            </a:r>
            <a:r>
              <a:rPr lang="en-US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dirty="0">
                <a:latin typeface="Times" charset="0"/>
                <a:cs typeface="Times New Roman" pitchFamily="18" charset="0"/>
              </a:rPr>
              <a:t> about objects, and </a:t>
            </a:r>
            <a:r>
              <a:rPr lang="en-US" b="1" dirty="0">
                <a:latin typeface="Times" charset="0"/>
                <a:cs typeface="Times New Roman" pitchFamily="18" charset="0"/>
              </a:rPr>
              <a:t>relationship</a:t>
            </a:r>
            <a:r>
              <a:rPr lang="en-US" dirty="0">
                <a:latin typeface="Times" charset="0"/>
                <a:cs typeface="Times New Roman" pitchFamily="18" charset="0"/>
              </a:rPr>
              <a:t> among these objects, that is, a program is a collection of information describing a particular situation.</a:t>
            </a:r>
          </a:p>
        </p:txBody>
      </p:sp>
      <p:sp>
        <p:nvSpPr>
          <p:cNvPr id="113944" name="Rectangle 280"/>
          <p:cNvSpPr>
            <a:spLocks noChangeArrowheads="1"/>
          </p:cNvSpPr>
          <p:nvPr/>
        </p:nvSpPr>
        <p:spPr bwMode="auto">
          <a:xfrm>
            <a:off x="457200" y="2327275"/>
            <a:ext cx="8183563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A prolog program has three types of 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statements</a:t>
            </a:r>
            <a:r>
              <a:rPr lang="en-US" sz="2000" dirty="0">
                <a:latin typeface="Times" charset="0"/>
                <a:cs typeface="Times New Roman" pitchFamily="18" charset="0"/>
              </a:rPr>
              <a:t> (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clauses</a:t>
            </a:r>
            <a:r>
              <a:rPr lang="en-US" sz="2000" dirty="0">
                <a:latin typeface="Times" charset="0"/>
                <a:cs typeface="Times New Roman" pitchFamily="18" charset="0"/>
              </a:rPr>
              <a:t>):</a:t>
            </a:r>
          </a:p>
          <a:p>
            <a:pPr marL="292100" indent="-292100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facts</a:t>
            </a:r>
            <a:r>
              <a:rPr lang="en-US" sz="2000" dirty="0">
                <a:latin typeface="Times" charset="0"/>
                <a:cs typeface="Times New Roman" pitchFamily="18" charset="0"/>
              </a:rPr>
              <a:t> (axioms) about objects and their relationship	</a:t>
            </a:r>
            <a:br>
              <a:rPr lang="en-US" sz="2000" dirty="0">
                <a:latin typeface="Times" charset="0"/>
                <a:cs typeface="Times New Roman" pitchFamily="18" charset="0"/>
              </a:rPr>
            </a:b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mike).	</a:t>
            </a:r>
            <a:br>
              <a:rPr lang="en-US" sz="1800" dirty="0">
                <a:latin typeface="Arial" pitchFamily="34" charset="0"/>
                <a:cs typeface="Times New Roman" pitchFamily="18" charset="0"/>
              </a:rPr>
            </a:b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david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jesse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jesse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obed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sz="2000" dirty="0">
                <a:latin typeface="Times" charset="0"/>
                <a:cs typeface="Times New Roman" pitchFamily="18" charset="0"/>
              </a:rPr>
              <a:t> that extend facts: about objects and their relationship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Z) :-	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Y),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(Y, Z);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(Y, Z)).</a:t>
            </a:r>
          </a:p>
          <a:p>
            <a:pPr marL="292100" indent="-292100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questions</a:t>
            </a:r>
            <a:r>
              <a:rPr lang="en-US" sz="2000" dirty="0">
                <a:latin typeface="Times" charset="0"/>
                <a:cs typeface="Times New Roman" pitchFamily="18" charset="0"/>
              </a:rPr>
              <a:t> about objects and their relationship	</a:t>
            </a:r>
            <a:br>
              <a:rPr lang="en-US" sz="2000" dirty="0">
                <a:latin typeface="Times" charset="0"/>
                <a:cs typeface="Times New Roman" pitchFamily="18" charset="0"/>
              </a:rPr>
            </a:br>
            <a:r>
              <a:rPr lang="en-US" sz="1800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?-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68181" y="4537075"/>
            <a:ext cx="762000" cy="381000"/>
          </a:xfrm>
          <a:prstGeom prst="wedgeRoundRectCallout">
            <a:avLst>
              <a:gd name="adj1" fmla="val -105896"/>
              <a:gd name="adj2" fmla="val 1085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68181" y="5375275"/>
            <a:ext cx="609600" cy="381000"/>
          </a:xfrm>
          <a:prstGeom prst="wedgeRoundRectCallout">
            <a:avLst>
              <a:gd name="adj1" fmla="val -122225"/>
              <a:gd name="adj2" fmla="val -74209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44" grpId="0" uiExpand="1" build="p" autoUpdateAnimBg="0"/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31277</TotalTime>
  <Words>614</Words>
  <Application>Microsoft Office PowerPoint</Application>
  <PresentationFormat>Custom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StarBats</vt:lpstr>
      <vt:lpstr>ZapfDingbats</vt:lpstr>
      <vt:lpstr>Arial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Dictionary Definition: hungry: need for food</vt:lpstr>
      <vt:lpstr>Dictionary Definition: hungry: need for food</vt:lpstr>
      <vt:lpstr>Different Programming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2124</cp:revision>
  <dcterms:created xsi:type="dcterms:W3CDTF">2000-01-15T20:24:49Z</dcterms:created>
  <dcterms:modified xsi:type="dcterms:W3CDTF">2018-11-21T21:11:18Z</dcterms:modified>
</cp:coreProperties>
</file>