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548" r:id="rId2"/>
    <p:sldId id="374" r:id="rId3"/>
    <p:sldId id="573" r:id="rId4"/>
    <p:sldId id="574" r:id="rId5"/>
    <p:sldId id="575" r:id="rId6"/>
    <p:sldId id="576" r:id="rId7"/>
    <p:sldId id="577" r:id="rId8"/>
    <p:sldId id="57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  <p15:guide id="3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FDFFDD"/>
    <a:srgbClr val="FFFF00"/>
    <a:srgbClr val="00FF00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106" d="100"/>
          <a:sy n="106" d="100"/>
        </p:scale>
        <p:origin x="924" y="102"/>
      </p:cViewPr>
      <p:guideLst>
        <p:guide orient="horz" pos="3962"/>
        <p:guide pos="5361"/>
        <p:guide pos="512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660066"/>
                </a:solidFill>
                <a:latin typeface="Times New Roman" pitchFamily="18" charset="0"/>
              </a:rPr>
              <a:t>Logic </a:t>
            </a:r>
            <a:r>
              <a:rPr lang="en-US" sz="2800" b="1">
                <a:solidFill>
                  <a:srgbClr val="660066"/>
                </a:solidFill>
                <a:latin typeface="Times New Roman" pitchFamily="18" charset="0"/>
              </a:rPr>
              <a:t>Language </a:t>
            </a:r>
            <a:r>
              <a:rPr lang="en-US" sz="2800" b="1" smtClean="0">
                <a:solidFill>
                  <a:srgbClr val="660066"/>
                </a:solidFill>
                <a:latin typeface="Times New Roman" pitchFamily="18" charset="0"/>
              </a:rPr>
              <a:t>Prolog</a:t>
            </a:r>
            <a:endParaRPr lang="en-US" sz="2800" b="1" dirty="0">
              <a:solidFill>
                <a:srgbClr val="660066"/>
              </a:solidFill>
              <a:latin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 smtClean="0">
                <a:solidFill>
                  <a:schemeClr val="accent2"/>
                </a:solidFill>
                <a:latin typeface="+mn-lt"/>
              </a:rPr>
              <a:t>Lecture 25</a:t>
            </a:r>
            <a:endParaRPr lang="en-US" sz="3591" b="1" dirty="0">
              <a:solidFill>
                <a:schemeClr val="accent2"/>
              </a:solidFill>
              <a:latin typeface="+mn-lt"/>
            </a:endParaRP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 err="1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Prolog</a:t>
            </a:r>
            <a:r>
              <a:rPr lang="en-GB" sz="3024" b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 Operations and Recursion</a:t>
            </a:r>
            <a:endParaRPr lang="en-GB" sz="3024" b="1" dirty="0">
              <a:solidFill>
                <a:srgbClr val="0033CC"/>
              </a:solidFill>
              <a:latin typeface="+mn-lt"/>
              <a:cs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Sections 5.1 – 5.3 and Appendix B.5 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79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7200" y="1936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Variables and Compound Questions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653256" y="879475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anonymous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variable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represents a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don't care</a:t>
            </a:r>
            <a:r>
              <a:rPr lang="en-US" dirty="0" smtClean="0">
                <a:cs typeface="Times New Roman" pitchFamily="18" charset="0"/>
              </a:rPr>
              <a:t>” argument. It is </a:t>
            </a:r>
            <a:r>
              <a:rPr lang="en-US" dirty="0">
                <a:cs typeface="Times New Roman" pitchFamily="18" charset="0"/>
              </a:rPr>
              <a:t>indicated by an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underscore</a:t>
            </a:r>
            <a:r>
              <a:rPr lang="en-US" dirty="0">
                <a:cs typeface="Times New Roman" pitchFamily="18" charset="0"/>
              </a:rPr>
              <a:t>, matches with </a:t>
            </a:r>
            <a:r>
              <a:rPr lang="en-US" dirty="0" smtClean="0">
                <a:cs typeface="Times New Roman" pitchFamily="18" charset="0"/>
              </a:rPr>
              <a:t>anything, but no value will be return to the variable.. 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1)	 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2)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_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, hot).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	 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wellington;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3)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_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winter;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spring;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summer;	--&gt; no</a:t>
            </a:r>
          </a:p>
        </p:txBody>
      </p:sp>
    </p:spTree>
    <p:extLst>
      <p:ext uri="{BB962C8B-B14F-4D97-AF65-F5344CB8AC3E}">
        <p14:creationId xmlns:p14="http://schemas.microsoft.com/office/powerpoint/2010/main" val="198848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Compound Questions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cs typeface="Times New Roman" pitchFamily="18" charset="0"/>
              </a:rPr>
              <a:t>Use "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" as an </a:t>
            </a:r>
            <a:r>
              <a:rPr lang="en-US" b="1" i="1" dirty="0">
                <a:cs typeface="Times New Roman" pitchFamily="18" charset="0"/>
              </a:rPr>
              <a:t>and</a:t>
            </a:r>
            <a:r>
              <a:rPr lang="en-US" dirty="0">
                <a:cs typeface="Times New Roman" pitchFamily="18" charset="0"/>
              </a:rPr>
              <a:t> operator. 	Use "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;</a:t>
            </a:r>
            <a:r>
              <a:rPr lang="en-US" dirty="0">
                <a:cs typeface="Times New Roman" pitchFamily="18" charset="0"/>
              </a:rPr>
              <a:t>" as an </a:t>
            </a:r>
            <a:r>
              <a:rPr lang="en-US" b="1" i="1" dirty="0">
                <a:cs typeface="Times New Roman" pitchFamily="18" charset="0"/>
              </a:rPr>
              <a:t>or</a:t>
            </a:r>
            <a:r>
              <a:rPr lang="en-US" dirty="0">
                <a:cs typeface="Times New Roman" pitchFamily="18" charset="0"/>
              </a:rPr>
              <a:t> operator.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cs typeface="Times New Roman" pitchFamily="18" charset="0"/>
              </a:rPr>
              <a:t>1)	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2)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spring, warm)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warm).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3)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 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phoenix;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 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4)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	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wellington;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3000" y="5105400"/>
            <a:ext cx="6858000" cy="1377950"/>
            <a:chOff x="1143000" y="5105400"/>
            <a:chExt cx="6858000" cy="1377950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4724400" y="5105400"/>
              <a:ext cx="0" cy="137795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143000" y="5562600"/>
              <a:ext cx="35814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4724400" y="6019800"/>
              <a:ext cx="32766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9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60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3555" name="Rectangle 1661"/>
          <p:cNvSpPr>
            <a:spLocks noChangeArrowheads="1"/>
          </p:cNvSpPr>
          <p:nvPr/>
        </p:nvSpPr>
        <p:spPr bwMode="auto">
          <a:xfrm>
            <a:off x="6096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rule</a:t>
            </a:r>
            <a:r>
              <a:rPr lang="en-US" dirty="0">
                <a:cs typeface="Times New Roman" pitchFamily="18" charset="0"/>
              </a:rPr>
              <a:t> states a general relationship, normally </a:t>
            </a:r>
            <a:r>
              <a:rPr lang="en-US" dirty="0" smtClean="0">
                <a:cs typeface="Times New Roman" pitchFamily="18" charset="0"/>
              </a:rPr>
              <a:t>uses </a:t>
            </a:r>
            <a:r>
              <a:rPr lang="en-US" dirty="0">
                <a:cs typeface="Times New Roman" pitchFamily="18" charset="0"/>
              </a:rPr>
              <a:t>variables as arguments, that may be used to conclude a specific fact or another rule.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b="1" dirty="0">
                <a:cs typeface="Times New Roman" pitchFamily="18" charset="0"/>
              </a:rPr>
              <a:t>Syntax</a:t>
            </a:r>
            <a:r>
              <a:rPr lang="en-US" dirty="0">
                <a:cs typeface="Times New Roman" pitchFamily="18" charset="0"/>
              </a:rPr>
              <a:t> of rules: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relationship(object, ..., object)  :-  relationship(object, ..., object).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   head or conclusion	neck or if	body or condition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A fact is a special case of a rule: a rule without </a:t>
            </a:r>
            <a:r>
              <a:rPr lang="en-US" dirty="0" smtClean="0">
                <a:cs typeface="Times New Roman" pitchFamily="18" charset="0"/>
              </a:rPr>
              <a:t>the body</a:t>
            </a:r>
            <a:r>
              <a:rPr lang="en-US" dirty="0">
                <a:cs typeface="Times New Roman" pitchFamily="18" charset="0"/>
              </a:rPr>
              <a:t>!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Examples: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dad(X, Y)  :-  father(X, Y).				/* synonym */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child(Y, X)  :-  father(X, Y).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parent(X, Y) :- mother(X, Y)</a:t>
            </a:r>
            <a:r>
              <a:rPr lang="en-US" sz="18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father(X, Y).	/* ";" = "or" */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grandmother(X, Y) :- mother(X, Z)</a:t>
            </a:r>
            <a:r>
              <a:rPr lang="en-US" sz="18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parent(Z, Y).	/* "," = "and" */</a:t>
            </a:r>
          </a:p>
        </p:txBody>
      </p:sp>
      <p:sp>
        <p:nvSpPr>
          <p:cNvPr id="23556" name="Line 1662"/>
          <p:cNvSpPr>
            <a:spLocks noChangeShapeType="1"/>
          </p:cNvSpPr>
          <p:nvPr/>
        </p:nvSpPr>
        <p:spPr bwMode="auto">
          <a:xfrm>
            <a:off x="11430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1663"/>
          <p:cNvSpPr>
            <a:spLocks noChangeShapeType="1"/>
          </p:cNvSpPr>
          <p:nvPr/>
        </p:nvSpPr>
        <p:spPr bwMode="auto">
          <a:xfrm>
            <a:off x="45720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664"/>
          <p:cNvSpPr>
            <a:spLocks noChangeShapeType="1"/>
          </p:cNvSpPr>
          <p:nvPr/>
        </p:nvSpPr>
        <p:spPr bwMode="auto">
          <a:xfrm flipV="1"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665"/>
          <p:cNvSpPr>
            <a:spLocks noChangeShapeType="1"/>
          </p:cNvSpPr>
          <p:nvPr/>
        </p:nvSpPr>
        <p:spPr bwMode="auto">
          <a:xfrm flipV="1">
            <a:off x="60198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666"/>
          <p:cNvSpPr>
            <a:spLocks noChangeShapeType="1"/>
          </p:cNvSpPr>
          <p:nvPr/>
        </p:nvSpPr>
        <p:spPr bwMode="auto">
          <a:xfrm flipV="1">
            <a:off x="43434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Rules: More Examples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143000" y="533400"/>
            <a:ext cx="6705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warmer_than(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)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spring, hot),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, spring,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colder_than(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)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winter, cold),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weatherquestions :-	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warmer_than(phoenix,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write('Phoenix is warmer than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>
                <a:latin typeface="Arial" pitchFamily="34" charset="0"/>
                <a:cs typeface="Times New Roman" pitchFamily="18" charset="0"/>
              </a:rPr>
              <a:t>), nl,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City1</a:t>
            </a:r>
            <a:r>
              <a:rPr lang="en-US">
                <a:latin typeface="Arial" pitchFamily="34" charset="0"/>
                <a:cs typeface="Times New Roman" pitchFamily="18" charset="0"/>
              </a:rPr>
              <a:t>, fall , hot),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write('City1 =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City1</a:t>
            </a:r>
            <a:r>
              <a:rPr lang="en-US">
                <a:latin typeface="Arial" pitchFamily="34" charset="0"/>
                <a:cs typeface="Times New Roman" pitchFamily="18" charset="0"/>
              </a:rPr>
              <a:t>), nl,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City2</a:t>
            </a:r>
            <a:r>
              <a:rPr lang="en-US">
                <a:latin typeface="Arial" pitchFamily="34" charset="0"/>
                <a:cs typeface="Times New Roman" pitchFamily="18" charset="0"/>
              </a:rPr>
              <a:t>, _ , hot),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write('City2 =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City2</a:t>
            </a:r>
            <a:r>
              <a:rPr lang="en-US">
                <a:latin typeface="Arial" pitchFamily="34" charset="0"/>
                <a:cs typeface="Times New Roman" pitchFamily="18" charset="0"/>
              </a:rPr>
              <a:t>), nl.</a:t>
            </a:r>
          </a:p>
        </p:txBody>
      </p:sp>
    </p:spTree>
    <p:extLst>
      <p:ext uri="{BB962C8B-B14F-4D97-AF65-F5344CB8AC3E}">
        <p14:creationId xmlns:p14="http://schemas.microsoft.com/office/powerpoint/2010/main" val="25810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Operators and Functions: Comparison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1747" name="Text Box 204"/>
          <p:cNvSpPr txBox="1">
            <a:spLocks noChangeArrowheads="1"/>
          </p:cNvSpPr>
          <p:nvPr/>
        </p:nvSpPr>
        <p:spPr bwMode="auto">
          <a:xfrm>
            <a:off x="609599" y="623888"/>
            <a:ext cx="7900989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Each language has its strength and weakness. The weakness would be the Prolog </a:t>
            </a:r>
            <a:r>
              <a:rPr lang="en-US" dirty="0" smtClean="0"/>
              <a:t>syntax for manipulating </a:t>
            </a:r>
            <a:r>
              <a:rPr lang="en-US" dirty="0"/>
              <a:t>of numbers, e.g.,</a:t>
            </a:r>
          </a:p>
          <a:p>
            <a:pPr lvl="1"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greater_than_or_equal_to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(item1, item2)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cs typeface="Times New Roman" pitchFamily="18" charset="0"/>
              </a:rPr>
              <a:t>is the way following the Prolog syntax and the idea of using the natural </a:t>
            </a:r>
            <a:r>
              <a:rPr lang="en-US" dirty="0" smtClean="0">
                <a:cs typeface="Times New Roman" pitchFamily="18" charset="0"/>
              </a:rPr>
              <a:t>language style. </a:t>
            </a:r>
            <a:r>
              <a:rPr lang="en-US" dirty="0">
                <a:cs typeface="Times New Roman" pitchFamily="18" charset="0"/>
              </a:rPr>
              <a:t>It isn't convenient. To overcome this </a:t>
            </a:r>
            <a:r>
              <a:rPr lang="en-US" dirty="0" smtClean="0">
                <a:cs typeface="Times New Roman" pitchFamily="18" charset="0"/>
              </a:rPr>
              <a:t>weakness, </a:t>
            </a:r>
            <a:r>
              <a:rPr lang="en-US" dirty="0">
                <a:cs typeface="Times New Roman" pitchFamily="18" charset="0"/>
              </a:rPr>
              <a:t>Prolog provides a set of built-in operators without following </a:t>
            </a:r>
            <a:r>
              <a:rPr lang="en-US" dirty="0" smtClean="0">
                <a:cs typeface="Times New Roman" pitchFamily="18" charset="0"/>
              </a:rPr>
              <a:t>its </a:t>
            </a:r>
            <a:r>
              <a:rPr lang="en-US" dirty="0">
                <a:cs typeface="Times New Roman" pitchFamily="18" charset="0"/>
              </a:rPr>
              <a:t>syntax </a:t>
            </a:r>
            <a:r>
              <a:rPr lang="en-US" dirty="0" smtClean="0">
                <a:cs typeface="Times New Roman" pitchFamily="18" charset="0"/>
              </a:rPr>
              <a:t>(use infix notation instead).</a:t>
            </a:r>
            <a:endParaRPr lang="en-US" dirty="0">
              <a:cs typeface="Times New Roman" pitchFamily="18" charset="0"/>
            </a:endParaRP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item1 @&gt;= item2.	 item1 @&lt; item2.	5 =&lt; 4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X ==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'.	 Y \==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	12 =:= 25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Note difference:		12 =\= 25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X 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 --&gt; X is given the value (unification)</a:t>
            </a:r>
          </a:p>
        </p:txBody>
      </p:sp>
    </p:spTree>
    <p:extLst>
      <p:ext uri="{BB962C8B-B14F-4D97-AF65-F5344CB8AC3E}">
        <p14:creationId xmlns:p14="http://schemas.microsoft.com/office/powerpoint/2010/main" val="6323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21"/>
          <p:cNvSpPr>
            <a:spLocks noChangeArrowheads="1"/>
          </p:cNvSpPr>
          <p:nvPr/>
        </p:nvSpPr>
        <p:spPr bwMode="auto">
          <a:xfrm>
            <a:off x="635000" y="1174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Operators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2771" name="Text Box 422"/>
          <p:cNvSpPr txBox="1">
            <a:spLocks noChangeArrowheads="1"/>
          </p:cNvSpPr>
          <p:nvPr/>
        </p:nvSpPr>
        <p:spPr bwMode="auto">
          <a:xfrm>
            <a:off x="609600" y="1624013"/>
            <a:ext cx="3200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Addition:</a:t>
            </a:r>
          </a:p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1+2.</a:t>
            </a:r>
          </a:p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3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Subtraction: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5 - 3.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2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Multiplication: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*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15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Floating-point division: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/ 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2.5</a:t>
            </a:r>
            <a:endParaRPr lang="en-US" sz="20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2772" name="Text Box 423"/>
          <p:cNvSpPr txBox="1">
            <a:spLocks noChangeArrowheads="1"/>
          </p:cNvSpPr>
          <p:nvPr/>
        </p:nvSpPr>
        <p:spPr bwMode="auto">
          <a:xfrm>
            <a:off x="4724400" y="1609725"/>
            <a:ext cx="3276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Integer division: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5 // 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2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Modulo: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75 mod 12.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3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Exponential: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2 **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8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round(X, N).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random.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abs, </a:t>
            </a:r>
            <a:r>
              <a:rPr lang="en-US" sz="2000" dirty="0" err="1"/>
              <a:t>sqrt</a:t>
            </a:r>
            <a:r>
              <a:rPr lang="en-US" sz="2000" dirty="0"/>
              <a:t>, </a:t>
            </a:r>
            <a:r>
              <a:rPr lang="en-US" sz="2000" dirty="0" err="1"/>
              <a:t>exp</a:t>
            </a:r>
            <a:r>
              <a:rPr lang="en-US" sz="2000" dirty="0"/>
              <a:t>, sin, cos, tan, ...</a:t>
            </a:r>
          </a:p>
        </p:txBody>
      </p:sp>
      <p:sp>
        <p:nvSpPr>
          <p:cNvPr id="32773" name="Text Box 424"/>
          <p:cNvSpPr txBox="1">
            <a:spLocks noChangeArrowheads="1"/>
          </p:cNvSpPr>
          <p:nvPr/>
        </p:nvSpPr>
        <p:spPr bwMode="auto">
          <a:xfrm>
            <a:off x="609600" y="539750"/>
            <a:ext cx="7620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2438" algn="l"/>
                <a:tab pos="917575" algn="l"/>
                <a:tab pos="2917825" algn="l"/>
                <a:tab pos="6000750" algn="l"/>
              </a:tabLst>
            </a:pPr>
            <a:r>
              <a:rPr lang="en-US"/>
              <a:t>The general form: </a:t>
            </a:r>
          </a:p>
          <a:p>
            <a:pPr defTabSz="912813">
              <a:lnSpc>
                <a:spcPct val="70000"/>
              </a:lnSpc>
              <a:tabLst>
                <a:tab pos="452438" algn="l"/>
                <a:tab pos="917575" algn="l"/>
                <a:tab pos="2917825" algn="l"/>
                <a:tab pos="6000750" algn="l"/>
              </a:tabLst>
            </a:pPr>
            <a:r>
              <a:rPr lang="en-US"/>
              <a:t>		</a:t>
            </a:r>
            <a:r>
              <a:rPr lang="en-US" b="1"/>
              <a:t>&lt;Variable&gt; is &lt;arithmetic_expression&gt;</a:t>
            </a:r>
            <a:endParaRPr lang="en-US" b="1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3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Operations: Example 1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3795" name="Text Box 14"/>
          <p:cNvSpPr txBox="1">
            <a:spLocks noChangeArrowheads="1"/>
          </p:cNvSpPr>
          <p:nvPr/>
        </p:nvSpPr>
        <p:spPr bwMode="auto">
          <a:xfrm>
            <a:off x="1524000" y="623888"/>
            <a:ext cx="5638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A </a:t>
            </a:r>
            <a:r>
              <a:rPr lang="en-US" dirty="0" smtClean="0"/>
              <a:t>U.S. </a:t>
            </a:r>
            <a:r>
              <a:rPr lang="en-US" dirty="0"/>
              <a:t>climatologist has following factbase: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(berlin, 49).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karlsruhe</a:t>
            </a:r>
            <a:r>
              <a:rPr lang="en-US" dirty="0">
                <a:latin typeface="Arial" pitchFamily="34" charset="0"/>
              </a:rPr>
              <a:t>, 60).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paris</a:t>
            </a:r>
            <a:r>
              <a:rPr lang="en-US" dirty="0">
                <a:latin typeface="Arial" pitchFamily="34" charset="0"/>
              </a:rPr>
              <a:t>, 55).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belgrade</a:t>
            </a:r>
            <a:r>
              <a:rPr lang="en-US" dirty="0">
                <a:latin typeface="Arial" pitchFamily="34" charset="0"/>
              </a:rPr>
              <a:t>, 52).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chicago</a:t>
            </a:r>
            <a:r>
              <a:rPr lang="en-US" dirty="0">
                <a:latin typeface="Arial" pitchFamily="34" charset="0"/>
              </a:rPr>
              <a:t>, 50).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boston</a:t>
            </a:r>
            <a:r>
              <a:rPr lang="en-US" dirty="0">
                <a:latin typeface="Arial" pitchFamily="34" charset="0"/>
              </a:rPr>
              <a:t>, 48).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johannesburg</a:t>
            </a:r>
            <a:r>
              <a:rPr lang="en-US" dirty="0">
                <a:latin typeface="Arial" pitchFamily="34" charset="0"/>
              </a:rPr>
              <a:t>, 55).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(phoenix, 80).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jerusalem</a:t>
            </a:r>
            <a:r>
              <a:rPr lang="en-US" dirty="0">
                <a:latin typeface="Arial" pitchFamily="34" charset="0"/>
              </a:rPr>
              <a:t>, 61).</a:t>
            </a:r>
          </a:p>
        </p:txBody>
      </p:sp>
    </p:spTree>
    <p:extLst>
      <p:ext uri="{BB962C8B-B14F-4D97-AF65-F5344CB8AC3E}">
        <p14:creationId xmlns:p14="http://schemas.microsoft.com/office/powerpoint/2010/main" val="38914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1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685800" y="471488"/>
            <a:ext cx="73914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/>
              <a:t>The climatologist now needs temperature in Celsius.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/>
              <a:t>Hire a student to convert the temperature using the formula C = </a:t>
            </a:r>
            <a:r>
              <a:rPr lang="en-US">
                <a:latin typeface="Arial" pitchFamily="34" charset="0"/>
              </a:rPr>
              <a:t>(F - 32) * 5 / 9  </a:t>
            </a:r>
            <a:r>
              <a:rPr lang="en-US"/>
              <a:t>and add to the database: 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ave_temp_celsius(berlin, 9).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ave_temp(karlsruhe, 16).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...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3652838"/>
            <a:ext cx="7467600" cy="2830512"/>
            <a:chOff x="384" y="2301"/>
            <a:chExt cx="4704" cy="1783"/>
          </a:xfrm>
        </p:grpSpPr>
        <p:sp>
          <p:nvSpPr>
            <p:cNvPr id="34821" name="Line 13"/>
            <p:cNvSpPr>
              <a:spLocks noChangeShapeType="1"/>
            </p:cNvSpPr>
            <p:nvPr/>
          </p:nvSpPr>
          <p:spPr bwMode="auto">
            <a:xfrm>
              <a:off x="384" y="235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Text Box 14"/>
            <p:cNvSpPr txBox="1">
              <a:spLocks noChangeArrowheads="1"/>
            </p:cNvSpPr>
            <p:nvPr/>
          </p:nvSpPr>
          <p:spPr bwMode="auto">
            <a:xfrm>
              <a:off x="432" y="2301"/>
              <a:ext cx="4656" cy="1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ave_temp_celsius(Location, C_temp) :-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	 ave_temp(Location, F_temp), 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	C_temp is (F_temp - 32) * 5 // 9.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?- ave_temp_celsius(berlin, Celsius_temp).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--&gt; Celsius_temp = 9</a:t>
              </a:r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5776199" y="2327275"/>
            <a:ext cx="2743200" cy="990600"/>
          </a:xfrm>
          <a:prstGeom prst="wedgeRectCallout">
            <a:avLst>
              <a:gd name="adj1" fmla="val -66825"/>
              <a:gd name="adj2" fmla="val -30976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Time consuming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dirty="0" smtClean="0"/>
              <a:t>Data redundancy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2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831850"/>
            <a:ext cx="75438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A school geography teacher has a factbase of city locations with the format:  (City, Latitude, Longitude)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london</a:t>
            </a:r>
            <a:r>
              <a:rPr lang="en-US" dirty="0">
                <a:latin typeface="Arial" pitchFamily="34" charset="0"/>
              </a:rPr>
              <a:t>, 51, 0).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location(phoenix, 33, 112).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tokyo</a:t>
            </a:r>
            <a:r>
              <a:rPr lang="en-US" dirty="0">
                <a:latin typeface="Arial" pitchFamily="34" charset="0"/>
              </a:rPr>
              <a:t>, 35, -139).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rome</a:t>
            </a:r>
            <a:r>
              <a:rPr lang="en-US" dirty="0">
                <a:latin typeface="Arial" pitchFamily="34" charset="0"/>
              </a:rPr>
              <a:t>, 41, -12).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madrid</a:t>
            </a:r>
            <a:r>
              <a:rPr lang="en-US" dirty="0">
                <a:latin typeface="Arial" pitchFamily="34" charset="0"/>
              </a:rPr>
              <a:t>, 48, 3).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canberra</a:t>
            </a:r>
            <a:r>
              <a:rPr lang="en-US" dirty="0">
                <a:latin typeface="Arial" pitchFamily="34" charset="0"/>
              </a:rPr>
              <a:t>, -35, -149).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johannesburg</a:t>
            </a:r>
            <a:r>
              <a:rPr lang="en-US" dirty="0">
                <a:latin typeface="Arial" pitchFamily="34" charset="0"/>
              </a:rPr>
              <a:t>, -26, -28).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8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2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315200" cy="58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We can add a few rules to allow comparison of locations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 	north_of(X, Y) :-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location(X, Lat1, _),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location(Y, Lat2, _),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Lat1 &gt; Lat2.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west_of(X, Y) :-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location(X, _, Long1),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location(Y, _, Long2),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 Long1 &gt; Long2.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north_of(madrid, tokyo).  --&gt; "yes"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north_of(Cities, rome).  --&gt; Cities = london, madrid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west_of(london, phoenix). --&gt; "no"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west_of(london, Cities). --&gt; Cities = canberra, johannesburg</a:t>
            </a: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7010400" y="2133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5410200" y="3048000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Latitude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477000" y="15240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Longitude</a:t>
            </a:r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 flipV="1">
            <a:off x="5791200" y="3048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57912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7467600" y="2133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1382" y="727075"/>
            <a:ext cx="756681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Prolog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Factbase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Rulebase</a:t>
            </a: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Arithmetic operations, graph, and basic recursion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More graph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Parameter Passing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More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 smtClean="0">
                <a:latin typeface="Times" charset="0"/>
                <a:cs typeface="Times New Roman" pitchFamily="18" charset="0"/>
              </a:rPr>
              <a:t>Structures </a:t>
            </a:r>
            <a:r>
              <a:rPr lang="en-GB" sz="2800" dirty="0">
                <a:latin typeface="Times" charset="0"/>
                <a:cs typeface="Times New Roman" pitchFamily="18" charset="0"/>
              </a:rPr>
              <a:t>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660066"/>
                </a:solidFill>
                <a:latin typeface="Times" charset="0"/>
                <a:cs typeface="Times New Roman" pitchFamily="18" charset="0"/>
              </a:rPr>
              <a:t>Pairs, lists </a:t>
            </a:r>
            <a:r>
              <a:rPr lang="en-GB" sz="2800" dirty="0">
                <a:latin typeface="Times" charset="0"/>
                <a:cs typeface="Times New Roman" pitchFamily="18" charset="0"/>
              </a:rPr>
              <a:t>and</a:t>
            </a: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" charset="0"/>
                <a:cs typeface="Times New Roman" pitchFamily="18" charset="0"/>
              </a:rPr>
              <a:t>their</a:t>
            </a:r>
            <a:r>
              <a:rPr lang="en-GB" sz="28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GB" sz="2800" dirty="0" smtClean="0">
                <a:latin typeface="Times" charset="0"/>
                <a:cs typeface="Times New Roman" pitchFamily="18" charset="0"/>
              </a:rPr>
              <a:t>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 smtClean="0">
                <a:latin typeface="Times" charset="0"/>
                <a:cs typeface="Times New Roman" pitchFamily="18" charset="0"/>
              </a:rPr>
              <a:t>Flow Control</a:t>
            </a:r>
            <a:endParaRPr lang="en-GB" sz="28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Chapter 5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355421" y="2555875"/>
            <a:ext cx="535961" cy="4874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Scope of Prolog Variables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0723" name="Text Box 65"/>
          <p:cNvSpPr txBox="1">
            <a:spLocks noChangeArrowheads="1"/>
          </p:cNvSpPr>
          <p:nvPr/>
        </p:nvSpPr>
        <p:spPr bwMode="auto">
          <a:xfrm>
            <a:off x="510381" y="623888"/>
            <a:ext cx="756681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/>
              <a:t>The scope of a Prolog variable is just within the fact, rule, or </a:t>
            </a:r>
            <a:r>
              <a:rPr lang="en-US" dirty="0" smtClean="0"/>
              <a:t>query (question) </a:t>
            </a:r>
            <a:r>
              <a:rPr lang="en-US" dirty="0"/>
              <a:t>that contains the variable. For example:</a:t>
            </a:r>
          </a:p>
          <a:p>
            <a:pPr lvl="1"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prolog) :-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programming),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logic).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cs typeface="Times New Roman" pitchFamily="18" charset="0"/>
              </a:rPr>
              <a:t>The scope of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 is the entire rule (3 appearances). If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?- likes(john, prolog).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john</a:t>
            </a:r>
            <a:r>
              <a:rPr lang="en-US" dirty="0">
                <a:cs typeface="Times New Roman" pitchFamily="18" charset="0"/>
              </a:rPr>
              <a:t> will be instantiated to 3 appearances of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?- 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prolog).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Who</a:t>
            </a:r>
            <a:r>
              <a:rPr lang="en-US" dirty="0">
                <a:cs typeface="Times New Roman" pitchFamily="18" charset="0"/>
              </a:rPr>
              <a:t> will be instantiated to all people who likes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prolog</a:t>
            </a:r>
            <a:r>
              <a:rPr lang="en-US" dirty="0">
                <a:cs typeface="Times New Roman" pitchFamily="18" charset="0"/>
              </a:rPr>
              <a:t>.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Scope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0723" name="Text Box 65"/>
          <p:cNvSpPr txBox="1">
            <a:spLocks noChangeArrowheads="1"/>
          </p:cNvSpPr>
          <p:nvPr/>
        </p:nvSpPr>
        <p:spPr bwMode="auto">
          <a:xfrm>
            <a:off x="1127125" y="498475"/>
            <a:ext cx="6698456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elaine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mary_lou</a:t>
            </a:r>
            <a:r>
              <a:rPr lang="en-US" sz="2000" dirty="0">
                <a:latin typeface="Arial" pitchFamily="34" charset="0"/>
              </a:rPr>
              <a:t>, bubba).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 smtClean="0">
                <a:latin typeface="Arial" pitchFamily="34" charset="0"/>
              </a:rPr>
              <a:t>father_of</a:t>
            </a:r>
            <a:r>
              <a:rPr lang="en-US" sz="2000" dirty="0" smtClean="0">
                <a:latin typeface="Arial" pitchFamily="34" charset="0"/>
              </a:rPr>
              <a:t>(mike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(bubba,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 smtClean="0">
                <a:latin typeface="Arial" pitchFamily="34" charset="0"/>
              </a:rPr>
              <a:t>father_of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</a:rPr>
              <a:t>bill_bobb</a:t>
            </a:r>
            <a:r>
              <a:rPr lang="en-US" sz="2000" dirty="0" smtClean="0">
                <a:latin typeface="Arial" pitchFamily="34" charset="0"/>
              </a:rPr>
              <a:t>, bubba).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smtClean="0">
                <a:latin typeface="Arial" pitchFamily="34" charset="0"/>
              </a:rPr>
              <a:t>parent(Parent</a:t>
            </a:r>
            <a:r>
              <a:rPr lang="en-US" sz="2000" dirty="0">
                <a:latin typeface="Arial" pitchFamily="34" charset="0"/>
              </a:rPr>
              <a:t>, Child) :-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(Parent, Child</a:t>
            </a:r>
            <a:r>
              <a:rPr lang="en-US" sz="2000" dirty="0" smtClean="0">
                <a:latin typeface="Arial" pitchFamily="34" charset="0"/>
              </a:rPr>
              <a:t>).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smtClean="0">
                <a:latin typeface="Arial" pitchFamily="34" charset="0"/>
              </a:rPr>
              <a:t>parent(Parent</a:t>
            </a:r>
            <a:r>
              <a:rPr lang="en-US" sz="2000" dirty="0">
                <a:latin typeface="Arial" pitchFamily="34" charset="0"/>
              </a:rPr>
              <a:t>, Child) :-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(Parent, Child).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grandpa(X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Y)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:-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parent(X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G1), parent(G1,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:- parent(X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G1), parent(G1,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G2), parent(G2,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 :- parent(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G1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), parent(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G1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Times New Roman" pitchFamily="18" charset="0"/>
              </a:rPr>
              <a:t>G2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), parent(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Times New Roman" pitchFamily="18" charset="0"/>
              </a:rPr>
              <a:t>G2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Arial" pitchFamily="34" charset="0"/>
                <a:cs typeface="Times New Roman" pitchFamily="18" charset="0"/>
              </a:rPr>
              <a:t>G3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), 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Times New Roman" pitchFamily="18" charset="0"/>
              </a:rPr>
              <a:t>parent(G3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generation(G, X, Y) :- parent(X, Y), G is 1.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grandpa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X,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2.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3.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4.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78062"/>
            <a:ext cx="91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00" y="4984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" charset="0"/>
                <a:cs typeface="Times New Roman" pitchFamily="18" charset="0"/>
              </a:rPr>
              <a:t>facts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3463047" y="3892853"/>
            <a:ext cx="1624519" cy="214009"/>
          </a:xfrm>
          <a:custGeom>
            <a:avLst/>
            <a:gdLst>
              <a:gd name="connsiteX0" fmla="*/ 0 w 1624519"/>
              <a:gd name="connsiteY0" fmla="*/ 214009 h 214009"/>
              <a:gd name="connsiteX1" fmla="*/ 9727 w 1624519"/>
              <a:gd name="connsiteY1" fmla="*/ 0 h 214009"/>
              <a:gd name="connsiteX2" fmla="*/ 1614791 w 1624519"/>
              <a:gd name="connsiteY2" fmla="*/ 0 h 214009"/>
              <a:gd name="connsiteX3" fmla="*/ 1624519 w 1624519"/>
              <a:gd name="connsiteY3" fmla="*/ 214009 h 2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519" h="214009">
                <a:moveTo>
                  <a:pt x="0" y="214009"/>
                </a:moveTo>
                <a:lnTo>
                  <a:pt x="9727" y="0"/>
                </a:lnTo>
                <a:lnTo>
                  <a:pt x="1614791" y="0"/>
                </a:lnTo>
                <a:lnTo>
                  <a:pt x="1624519" y="21400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463382" y="3892853"/>
            <a:ext cx="1447800" cy="201781"/>
          </a:xfrm>
          <a:custGeom>
            <a:avLst/>
            <a:gdLst>
              <a:gd name="connsiteX0" fmla="*/ 0 w 1624519"/>
              <a:gd name="connsiteY0" fmla="*/ 214009 h 214009"/>
              <a:gd name="connsiteX1" fmla="*/ 9727 w 1624519"/>
              <a:gd name="connsiteY1" fmla="*/ 0 h 214009"/>
              <a:gd name="connsiteX2" fmla="*/ 1614791 w 1624519"/>
              <a:gd name="connsiteY2" fmla="*/ 0 h 214009"/>
              <a:gd name="connsiteX3" fmla="*/ 1624519 w 1624519"/>
              <a:gd name="connsiteY3" fmla="*/ 214009 h 2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519" h="214009">
                <a:moveTo>
                  <a:pt x="0" y="214009"/>
                </a:moveTo>
                <a:lnTo>
                  <a:pt x="9727" y="0"/>
                </a:lnTo>
                <a:lnTo>
                  <a:pt x="1614791" y="0"/>
                </a:lnTo>
                <a:lnTo>
                  <a:pt x="1624519" y="21400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863181" y="4384675"/>
            <a:ext cx="9144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41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598488"/>
            <a:ext cx="73152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Let's consider the family database: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 smtClean="0">
                <a:latin typeface="Arial" pitchFamily="34" charset="0"/>
              </a:rPr>
              <a:t>mother_of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mary_lou</a:t>
            </a:r>
            <a:r>
              <a:rPr lang="en-US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elizabeth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). 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(mike, 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(bubba,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bill_bobb</a:t>
            </a:r>
            <a:r>
              <a:rPr lang="en-US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herman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). 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parent(Parent, Child) :-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(Parent, Child). parent(Parent, Child) :- </a:t>
            </a: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(Parent, Child).</a:t>
            </a:r>
          </a:p>
        </p:txBody>
      </p:sp>
    </p:spTree>
    <p:extLst>
      <p:ext uri="{BB962C8B-B14F-4D97-AF65-F5344CB8AC3E}">
        <p14:creationId xmlns:p14="http://schemas.microsoft.com/office/powerpoint/2010/main" val="27886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860425"/>
            <a:ext cx="73152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grandparent(A, D)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	parent(A, Person),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	parent(Person, D).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2971800"/>
            <a:ext cx="7620000" cy="2913063"/>
            <a:chOff x="336" y="1872"/>
            <a:chExt cx="4800" cy="1835"/>
          </a:xfrm>
        </p:grpSpPr>
        <p:sp>
          <p:nvSpPr>
            <p:cNvPr id="38917" name="Text Box 9"/>
            <p:cNvSpPr txBox="1">
              <a:spLocks noChangeArrowheads="1"/>
            </p:cNvSpPr>
            <p:nvPr/>
          </p:nvSpPr>
          <p:spPr bwMode="auto">
            <a:xfrm>
              <a:off x="528" y="1872"/>
              <a:ext cx="4608" cy="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21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/>
                <a:t>Deeper relationships: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>
                  <a:latin typeface="Arial Unicode MS" pitchFamily="34" charset="-128"/>
                </a:rPr>
                <a:t>greatgrandparent(A, D)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>
                  <a:latin typeface="Arial Unicode MS" pitchFamily="34" charset="-128"/>
                </a:rPr>
                <a:t>	parent(A, Person), 	grandparent(Person, D). </a:t>
              </a:r>
            </a:p>
          </p:txBody>
        </p:sp>
        <p:sp>
          <p:nvSpPr>
            <p:cNvPr id="38918" name="Line 10"/>
            <p:cNvSpPr>
              <a:spLocks noChangeShapeType="1"/>
            </p:cNvSpPr>
            <p:nvPr/>
          </p:nvSpPr>
          <p:spPr bwMode="auto">
            <a:xfrm>
              <a:off x="336" y="2016"/>
              <a:ext cx="4752" cy="0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9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815975" y="650875"/>
            <a:ext cx="7239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dirty="0"/>
              <a:t>A rule is recursive, if a clause in the condition </a:t>
            </a:r>
            <a:r>
              <a:rPr lang="en-US" dirty="0" smtClean="0"/>
              <a:t>matches the conclusion: they have </a:t>
            </a:r>
            <a:r>
              <a:rPr lang="en-US" dirty="0"/>
              <a:t>the same predicate and </a:t>
            </a:r>
            <a:r>
              <a:rPr lang="en-US" dirty="0" smtClean="0"/>
              <a:t>arity.</a:t>
            </a:r>
            <a:endParaRPr lang="en-US" dirty="0"/>
          </a:p>
        </p:txBody>
      </p:sp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205581" y="2022475"/>
            <a:ext cx="32004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ancestor (A, P), </a:t>
            </a:r>
          </a:p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ancestor(P, D).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4181" y="2076450"/>
            <a:ext cx="2209800" cy="2209800"/>
            <a:chOff x="418" y="1274"/>
            <a:chExt cx="1392" cy="1392"/>
          </a:xfrm>
        </p:grpSpPr>
        <p:sp>
          <p:nvSpPr>
            <p:cNvPr id="39970" name="Line 12"/>
            <p:cNvSpPr>
              <a:spLocks noChangeShapeType="1"/>
            </p:cNvSpPr>
            <p:nvPr/>
          </p:nvSpPr>
          <p:spPr bwMode="auto">
            <a:xfrm>
              <a:off x="418" y="1274"/>
              <a:ext cx="1344" cy="1392"/>
            </a:xfrm>
            <a:prstGeom prst="line">
              <a:avLst/>
            </a:prstGeom>
            <a:noFill/>
            <a:ln w="76200">
              <a:pattFill prst="pct50">
                <a:fgClr>
                  <a:srgbClr val="CC33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 flipH="1">
              <a:off x="466" y="1274"/>
              <a:ext cx="1344" cy="1392"/>
            </a:xfrm>
            <a:prstGeom prst="line">
              <a:avLst/>
            </a:prstGeom>
            <a:noFill/>
            <a:ln w="76200">
              <a:pattFill prst="pct50">
                <a:fgClr>
                  <a:srgbClr val="CC33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2" name="Oval 15"/>
          <p:cNvSpPr>
            <a:spLocks noChangeArrowheads="1"/>
          </p:cNvSpPr>
          <p:nvPr/>
        </p:nvSpPr>
        <p:spPr bwMode="auto">
          <a:xfrm>
            <a:off x="1044575" y="44608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16"/>
          <p:cNvSpPr>
            <a:spLocks noChangeArrowheads="1"/>
          </p:cNvSpPr>
          <p:nvPr/>
        </p:nvSpPr>
        <p:spPr bwMode="auto">
          <a:xfrm>
            <a:off x="1044575" y="52990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17"/>
          <p:cNvSpPr>
            <a:spLocks noChangeArrowheads="1"/>
          </p:cNvSpPr>
          <p:nvPr/>
        </p:nvSpPr>
        <p:spPr bwMode="auto">
          <a:xfrm>
            <a:off x="1044575" y="61372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945" name="AutoShape 20"/>
          <p:cNvCxnSpPr>
            <a:cxnSpLocks noChangeShapeType="1"/>
            <a:stCxn id="39942" idx="4"/>
            <a:endCxn id="39943" idx="0"/>
          </p:cNvCxnSpPr>
          <p:nvPr/>
        </p:nvCxnSpPr>
        <p:spPr bwMode="auto">
          <a:xfrm>
            <a:off x="1120775" y="46132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9946" name="AutoShape 21"/>
          <p:cNvCxnSpPr>
            <a:cxnSpLocks noChangeShapeType="1"/>
            <a:stCxn id="39943" idx="4"/>
            <a:endCxn id="39944" idx="0"/>
          </p:cNvCxnSpPr>
          <p:nvPr/>
        </p:nvCxnSpPr>
        <p:spPr bwMode="auto">
          <a:xfrm>
            <a:off x="1120775" y="54514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1273175" y="4308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9948" name="Text Box 23"/>
          <p:cNvSpPr txBox="1">
            <a:spLocks noChangeArrowheads="1"/>
          </p:cNvSpPr>
          <p:nvPr/>
        </p:nvSpPr>
        <p:spPr bwMode="auto">
          <a:xfrm>
            <a:off x="1249363" y="51466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9949" name="Text Box 24"/>
          <p:cNvSpPr txBox="1">
            <a:spLocks noChangeArrowheads="1"/>
          </p:cNvSpPr>
          <p:nvPr/>
        </p:nvSpPr>
        <p:spPr bwMode="auto">
          <a:xfrm>
            <a:off x="1249363" y="59086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9950" name="Text Box 34"/>
          <p:cNvSpPr txBox="1">
            <a:spLocks noChangeArrowheads="1"/>
          </p:cNvSpPr>
          <p:nvPr/>
        </p:nvSpPr>
        <p:spPr bwMode="auto">
          <a:xfrm>
            <a:off x="53975" y="481012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Ancestor</a:t>
            </a:r>
          </a:p>
        </p:txBody>
      </p:sp>
      <p:sp>
        <p:nvSpPr>
          <p:cNvPr id="39951" name="Text Box 35"/>
          <p:cNvSpPr txBox="1">
            <a:spLocks noChangeArrowheads="1"/>
          </p:cNvSpPr>
          <p:nvPr/>
        </p:nvSpPr>
        <p:spPr bwMode="auto">
          <a:xfrm>
            <a:off x="53975" y="557212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Ancestor</a:t>
            </a:r>
          </a:p>
        </p:txBody>
      </p:sp>
      <p:sp>
        <p:nvSpPr>
          <p:cNvPr id="39952" name="Line 36"/>
          <p:cNvSpPr>
            <a:spLocks noChangeShapeType="1"/>
          </p:cNvSpPr>
          <p:nvPr/>
        </p:nvSpPr>
        <p:spPr bwMode="auto">
          <a:xfrm>
            <a:off x="892175" y="4994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37"/>
          <p:cNvSpPr>
            <a:spLocks noChangeShapeType="1"/>
          </p:cNvSpPr>
          <p:nvPr/>
        </p:nvSpPr>
        <p:spPr bwMode="auto">
          <a:xfrm>
            <a:off x="892175" y="5756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973388" y="3892550"/>
            <a:ext cx="5233987" cy="2397125"/>
            <a:chOff x="1873" y="2452"/>
            <a:chExt cx="3297" cy="1510"/>
          </a:xfrm>
        </p:grpSpPr>
        <p:sp>
          <p:nvSpPr>
            <p:cNvPr id="39956" name="Text Box 3"/>
            <p:cNvSpPr txBox="1">
              <a:spLocks noChangeArrowheads="1"/>
            </p:cNvSpPr>
            <p:nvPr/>
          </p:nvSpPr>
          <p:spPr bwMode="auto">
            <a:xfrm>
              <a:off x="2948" y="2452"/>
              <a:ext cx="2222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ancestor(A, D)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	parent(A, P),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	ancestor(P, D).  </a:t>
              </a:r>
            </a:p>
          </p:txBody>
        </p:sp>
        <p:grpSp>
          <p:nvGrpSpPr>
            <p:cNvPr id="39957" name="Group 33"/>
            <p:cNvGrpSpPr>
              <a:grpSpLocks/>
            </p:cNvGrpSpPr>
            <p:nvPr/>
          </p:nvGrpSpPr>
          <p:grpSpPr bwMode="auto">
            <a:xfrm>
              <a:off x="2482" y="2666"/>
              <a:ext cx="399" cy="1296"/>
              <a:chOff x="1987" y="2666"/>
              <a:chExt cx="399" cy="1296"/>
            </a:xfrm>
          </p:grpSpPr>
          <p:sp>
            <p:nvSpPr>
              <p:cNvPr id="39962" name="Oval 25"/>
              <p:cNvSpPr>
                <a:spLocks noChangeArrowheads="1"/>
              </p:cNvSpPr>
              <p:nvPr/>
            </p:nvSpPr>
            <p:spPr bwMode="auto">
              <a:xfrm>
                <a:off x="1987" y="2762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3" name="Oval 26"/>
              <p:cNvSpPr>
                <a:spLocks noChangeArrowheads="1"/>
              </p:cNvSpPr>
              <p:nvPr/>
            </p:nvSpPr>
            <p:spPr bwMode="auto">
              <a:xfrm>
                <a:off x="1987" y="3050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4" name="Oval 27"/>
              <p:cNvSpPr>
                <a:spLocks noChangeArrowheads="1"/>
              </p:cNvSpPr>
              <p:nvPr/>
            </p:nvSpPr>
            <p:spPr bwMode="auto">
              <a:xfrm>
                <a:off x="1987" y="3818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9965" name="AutoShape 28"/>
              <p:cNvCxnSpPr>
                <a:cxnSpLocks noChangeShapeType="1"/>
                <a:stCxn id="39962" idx="4"/>
                <a:endCxn id="39963" idx="0"/>
              </p:cNvCxnSpPr>
              <p:nvPr/>
            </p:nvCxnSpPr>
            <p:spPr bwMode="auto">
              <a:xfrm>
                <a:off x="2035" y="285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66" name="AutoShape 29"/>
              <p:cNvCxnSpPr>
                <a:cxnSpLocks noChangeShapeType="1"/>
                <a:stCxn id="39963" idx="4"/>
                <a:endCxn id="39964" idx="0"/>
              </p:cNvCxnSpPr>
              <p:nvPr/>
            </p:nvCxnSpPr>
            <p:spPr bwMode="auto">
              <a:xfrm>
                <a:off x="2035" y="3146"/>
                <a:ext cx="0" cy="6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</p:cxnSp>
          <p:sp>
            <p:nvSpPr>
              <p:cNvPr id="39967" name="Text Box 30"/>
              <p:cNvSpPr txBox="1">
                <a:spLocks noChangeArrowheads="1"/>
              </p:cNvSpPr>
              <p:nvPr/>
            </p:nvSpPr>
            <p:spPr bwMode="auto">
              <a:xfrm>
                <a:off x="2131" y="266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9968" name="Text Box 31"/>
              <p:cNvSpPr txBox="1">
                <a:spLocks noChangeArrowheads="1"/>
              </p:cNvSpPr>
              <p:nvPr/>
            </p:nvSpPr>
            <p:spPr bwMode="auto">
              <a:xfrm>
                <a:off x="2163" y="290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</a:p>
            </p:txBody>
          </p:sp>
          <p:sp>
            <p:nvSpPr>
              <p:cNvPr id="39969" name="Text Box 32"/>
              <p:cNvSpPr txBox="1">
                <a:spLocks noChangeArrowheads="1"/>
              </p:cNvSpPr>
              <p:nvPr/>
            </p:nvSpPr>
            <p:spPr bwMode="auto">
              <a:xfrm>
                <a:off x="2116" y="367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sp>
          <p:nvSpPr>
            <p:cNvPr id="39958" name="Text Box 38"/>
            <p:cNvSpPr txBox="1">
              <a:spLocks noChangeArrowheads="1"/>
            </p:cNvSpPr>
            <p:nvPr/>
          </p:nvSpPr>
          <p:spPr bwMode="auto">
            <a:xfrm>
              <a:off x="1873" y="3434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Ancestor</a:t>
              </a:r>
            </a:p>
          </p:txBody>
        </p:sp>
        <p:sp>
          <p:nvSpPr>
            <p:cNvPr id="39959" name="Line 39"/>
            <p:cNvSpPr>
              <a:spLocks noChangeShapeType="1"/>
            </p:cNvSpPr>
            <p:nvPr/>
          </p:nvSpPr>
          <p:spPr bwMode="auto">
            <a:xfrm>
              <a:off x="2401" y="355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40"/>
            <p:cNvSpPr txBox="1">
              <a:spLocks noChangeArrowheads="1"/>
            </p:cNvSpPr>
            <p:nvPr/>
          </p:nvSpPr>
          <p:spPr bwMode="auto">
            <a:xfrm>
              <a:off x="1957" y="2810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Parent</a:t>
              </a:r>
            </a:p>
          </p:txBody>
        </p:sp>
        <p:sp>
          <p:nvSpPr>
            <p:cNvPr id="39961" name="Line 41"/>
            <p:cNvSpPr>
              <a:spLocks noChangeShapeType="1"/>
            </p:cNvSpPr>
            <p:nvPr/>
          </p:nvSpPr>
          <p:spPr bwMode="auto">
            <a:xfrm>
              <a:off x="2401" y="292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4679950" y="2520950"/>
            <a:ext cx="35274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parent(A, D).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319445" y="1793875"/>
            <a:ext cx="1000936" cy="457200"/>
          </a:xfrm>
          <a:prstGeom prst="wedgeRoundRectCallout">
            <a:avLst>
              <a:gd name="adj1" fmla="val -115462"/>
              <a:gd name="adj2" fmla="val 51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</a:t>
            </a: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3345857" y="2511965"/>
            <a:ext cx="974524" cy="457200"/>
          </a:xfrm>
          <a:prstGeom prst="wedgeRoundRectCallout">
            <a:avLst>
              <a:gd name="adj1" fmla="val -70393"/>
              <a:gd name="adj2" fmla="val 51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m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3356059" y="2511965"/>
            <a:ext cx="964322" cy="457200"/>
          </a:xfrm>
          <a:prstGeom prst="wedgeRoundRectCallout">
            <a:avLst>
              <a:gd name="adj1" fmla="val -84239"/>
              <a:gd name="adj2" fmla="val 20079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m</a:t>
            </a:r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7292181" y="1641475"/>
            <a:ext cx="1267221" cy="685800"/>
          </a:xfrm>
          <a:prstGeom prst="wedgeRoundRectCallout">
            <a:avLst>
              <a:gd name="adj1" fmla="val -46979"/>
              <a:gd name="adj2" fmla="val 1901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Stopping condition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7664426" y="4003675"/>
            <a:ext cx="846162" cy="762000"/>
          </a:xfrm>
          <a:prstGeom prst="wedgeRoundRectCallout">
            <a:avLst>
              <a:gd name="adj1" fmla="val -60097"/>
              <a:gd name="adj2" fmla="val 1318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n-1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219575" y="3416638"/>
            <a:ext cx="1000936" cy="457200"/>
          </a:xfrm>
          <a:prstGeom prst="wedgeRoundRectCallout">
            <a:avLst>
              <a:gd name="adj1" fmla="val 46838"/>
              <a:gd name="adj2" fmla="val 1114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</a:t>
            </a:r>
          </a:p>
        </p:txBody>
      </p:sp>
    </p:spTree>
    <p:extLst>
      <p:ext uri="{BB962C8B-B14F-4D97-AF65-F5344CB8AC3E}">
        <p14:creationId xmlns:p14="http://schemas.microsoft.com/office/powerpoint/2010/main" val="17588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1" grpId="0"/>
      <p:bldP spid="39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5581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Tracing Recursive Rules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181" y="704917"/>
            <a:ext cx="7620000" cy="512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?- ancestor(mike,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/>
              <a:t>Try the 1st ancestor rule with </a:t>
            </a:r>
            <a:r>
              <a:rPr lang="en-US" i="1" dirty="0"/>
              <a:t>mike</a:t>
            </a:r>
            <a:r>
              <a:rPr lang="en-US" dirty="0"/>
              <a:t> and </a:t>
            </a:r>
            <a:r>
              <a:rPr lang="en-US" i="1" dirty="0" err="1"/>
              <a:t>sarah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	fail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 ?-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	fail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/>
              <a:t>Try the 2nd ancestor rule with </a:t>
            </a:r>
            <a:r>
              <a:rPr lang="en-US" i="1" dirty="0"/>
              <a:t>mike</a:t>
            </a:r>
            <a:r>
              <a:rPr lang="en-US" dirty="0"/>
              <a:t> and </a:t>
            </a:r>
            <a:r>
              <a:rPr lang="en-US" i="1" dirty="0"/>
              <a:t>Person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ancestor(mike, Person).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parent(mike, Person).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(mike, Person).	fail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(mike, Person).	succeed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77783" y="795560"/>
            <a:ext cx="2209798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mary_lou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elizabeth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(mike,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(bubba,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bill_bobb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herman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parent(Parent,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Child).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 smtClean="0">
                <a:latin typeface="Arial" pitchFamily="34" charset="0"/>
              </a:rPr>
              <a:t>parent(Parent</a:t>
            </a:r>
            <a:r>
              <a:rPr lang="en-US" sz="1200" dirty="0">
                <a:latin typeface="Arial" pitchFamily="34" charset="0"/>
              </a:rPr>
              <a:t>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father_of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</a:t>
            </a:r>
            <a:r>
              <a:rPr lang="en-US" sz="1200" dirty="0" smtClean="0">
                <a:latin typeface="Arial" pitchFamily="34" charset="0"/>
              </a:rPr>
              <a:t>).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D).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P),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ancestor(P, D).  </a:t>
            </a:r>
          </a:p>
        </p:txBody>
      </p:sp>
    </p:spTree>
    <p:extLst>
      <p:ext uri="{BB962C8B-B14F-4D97-AF65-F5344CB8AC3E}">
        <p14:creationId xmlns:p14="http://schemas.microsoft.com/office/powerpoint/2010/main" val="4661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81781" y="1508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Tracing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9381" y="1030287"/>
            <a:ext cx="762000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397375" algn="l"/>
              </a:tabLst>
            </a:pPr>
            <a:r>
              <a:rPr lang="en-US" sz="2000" i="1" dirty="0">
                <a:latin typeface="Arial" pitchFamily="34" charset="0"/>
              </a:rPr>
              <a:t>	?- </a:t>
            </a:r>
            <a:r>
              <a:rPr lang="en-US" sz="2000" i="1" dirty="0" err="1">
                <a:latin typeface="Arial" pitchFamily="34" charset="0"/>
              </a:rPr>
              <a:t>father_of</a:t>
            </a:r>
            <a:r>
              <a:rPr lang="en-US" sz="2000" i="1" dirty="0">
                <a:latin typeface="Arial" pitchFamily="34" charset="0"/>
              </a:rPr>
              <a:t>(mike, Person).	succeed</a:t>
            </a:r>
            <a:r>
              <a:rPr lang="en-US" sz="2000" dirty="0">
                <a:latin typeface="Arial" pitchFamily="34" charset="0"/>
              </a:rPr>
              <a:t/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Person = </a:t>
            </a:r>
            <a:r>
              <a:rPr lang="en-US" sz="2000" dirty="0" err="1" smtClean="0">
                <a:latin typeface="Arial" pitchFamily="34" charset="0"/>
              </a:rPr>
              <a:t>gloria</a:t>
            </a:r>
            <a:r>
              <a:rPr lang="en-US" sz="2000" dirty="0" smtClean="0">
                <a:latin typeface="Arial" pitchFamily="34" charset="0"/>
              </a:rPr>
              <a:t>		but not </a:t>
            </a:r>
            <a:r>
              <a:rPr lang="en-US" sz="2000" dirty="0" err="1" smtClean="0">
                <a:latin typeface="Arial" pitchFamily="34" charset="0"/>
              </a:rPr>
              <a:t>sarah</a:t>
            </a:r>
            <a:endParaRPr lang="en-US" sz="2000" dirty="0">
              <a:latin typeface="Arial" pitchFamily="34" charset="0"/>
            </a:endParaRP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397375" algn="l"/>
              </a:tabLst>
            </a:pPr>
            <a:r>
              <a:rPr lang="en-US" dirty="0"/>
              <a:t>Try the </a:t>
            </a:r>
            <a:r>
              <a:rPr lang="en-US" dirty="0" smtClean="0"/>
              <a:t>recursive rule </a:t>
            </a:r>
            <a:r>
              <a:rPr lang="en-US" dirty="0"/>
              <a:t>with </a:t>
            </a:r>
            <a:r>
              <a:rPr lang="en-US" i="1" dirty="0" err="1"/>
              <a:t>gloria</a:t>
            </a:r>
            <a:r>
              <a:rPr lang="en-US" dirty="0"/>
              <a:t> and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3rd rule will call the 1st ancestor rule.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	succeed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"yes</a:t>
            </a:r>
            <a:r>
              <a:rPr lang="en-US" sz="2000" dirty="0" smtClean="0">
                <a:latin typeface="Arial" pitchFamily="34" charset="0"/>
              </a:rPr>
              <a:t>"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77783" y="795560"/>
            <a:ext cx="2209798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mary_lou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elizabeth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(mike,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(bubba,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bill_bobb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herman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parent(Parent,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Child).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 smtClean="0">
                <a:latin typeface="Arial" pitchFamily="34" charset="0"/>
              </a:rPr>
              <a:t>parent(Parent</a:t>
            </a:r>
            <a:r>
              <a:rPr lang="en-US" sz="1200" dirty="0">
                <a:latin typeface="Arial" pitchFamily="34" charset="0"/>
              </a:rPr>
              <a:t>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father_of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</a:t>
            </a:r>
            <a:r>
              <a:rPr lang="en-US" sz="1200" dirty="0" smtClean="0">
                <a:latin typeface="Arial" pitchFamily="34" charset="0"/>
              </a:rPr>
              <a:t>).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D).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P),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ancestor(P, D).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8363" y="5015121"/>
            <a:ext cx="4339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can also use the auto tracing tool: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sz="2000" dirty="0">
                <a:latin typeface="Courier New" pitchFamily="49" charset="0"/>
              </a:rPr>
              <a:t>| ?- 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</a:rPr>
              <a:t>trace.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sz="2000" dirty="0">
                <a:latin typeface="Courier New" pitchFamily="49" charset="0"/>
              </a:rPr>
              <a:t>| ?- ancestor(mike, </a:t>
            </a:r>
            <a:r>
              <a:rPr lang="en-US" sz="2000" dirty="0" err="1">
                <a:latin typeface="Courier New" pitchFamily="49" charset="0"/>
              </a:rPr>
              <a:t>sarah</a:t>
            </a:r>
            <a:r>
              <a:rPr lang="en-US" sz="2000" dirty="0">
                <a:latin typeface="Courier New" pitchFamily="49" charset="0"/>
              </a:rPr>
              <a:t>).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sz="2000" dirty="0">
                <a:latin typeface="Courier New" pitchFamily="49" charset="0"/>
              </a:rPr>
              <a:t>| ?- 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</a:rPr>
              <a:t>notrace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</a:rPr>
              <a:t>.</a:t>
            </a:r>
            <a:endParaRPr lang="en-US" sz="2000" dirty="0">
              <a:solidFill>
                <a:schemeClr val="accent2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5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a Graph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0" y="598488"/>
            <a:ext cx="7315200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Let's consider another example with </a:t>
            </a:r>
            <a:r>
              <a:rPr lang="en-US" dirty="0" smtClean="0"/>
              <a:t>a recursive rule</a:t>
            </a:r>
            <a:r>
              <a:rPr lang="en-US" dirty="0"/>
              <a:t>: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/* the list of edges in a directed graph: */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a,b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a,c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b,d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c,f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d,e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f,g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edge(g, h).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i,j</a:t>
            </a:r>
            <a:r>
              <a:rPr lang="en-US" dirty="0">
                <a:latin typeface="Arial Unicode MS" pitchFamily="34" charset="-128"/>
              </a:rPr>
              <a:t>). </a:t>
            </a:r>
            <a:r>
              <a:rPr lang="en-US" dirty="0" smtClean="0">
                <a:latin typeface="Arial Unicode MS" pitchFamily="34" charset="-128"/>
              </a:rPr>
              <a:t>edge(j, k). edge(k,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).</a:t>
            </a:r>
            <a:endParaRPr lang="en-US" dirty="0">
              <a:latin typeface="Arial Unicode MS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52800" y="2514600"/>
            <a:ext cx="4138613" cy="2992438"/>
            <a:chOff x="3352800" y="2514600"/>
            <a:chExt cx="4138613" cy="2992438"/>
          </a:xfrm>
        </p:grpSpPr>
        <p:sp>
          <p:nvSpPr>
            <p:cNvPr id="43012" name="Oval 8"/>
            <p:cNvSpPr>
              <a:spLocks noChangeArrowheads="1"/>
            </p:cNvSpPr>
            <p:nvPr/>
          </p:nvSpPr>
          <p:spPr bwMode="auto">
            <a:xfrm>
              <a:off x="4257675" y="2514600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43013" name="Oval 9"/>
            <p:cNvSpPr>
              <a:spLocks noChangeArrowheads="1"/>
            </p:cNvSpPr>
            <p:nvPr/>
          </p:nvSpPr>
          <p:spPr bwMode="auto">
            <a:xfrm>
              <a:off x="3352800" y="3319463"/>
              <a:ext cx="387350" cy="4016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43014" name="Oval 10"/>
            <p:cNvSpPr>
              <a:spLocks noChangeArrowheads="1"/>
            </p:cNvSpPr>
            <p:nvPr/>
          </p:nvSpPr>
          <p:spPr bwMode="auto">
            <a:xfrm>
              <a:off x="5162550" y="3319463"/>
              <a:ext cx="388938" cy="4016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43015" name="Oval 11"/>
            <p:cNvSpPr>
              <a:spLocks noChangeArrowheads="1"/>
            </p:cNvSpPr>
            <p:nvPr/>
          </p:nvSpPr>
          <p:spPr bwMode="auto">
            <a:xfrm>
              <a:off x="4257675" y="4124325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43016" name="Oval 12"/>
            <p:cNvSpPr>
              <a:spLocks noChangeArrowheads="1"/>
            </p:cNvSpPr>
            <p:nvPr/>
          </p:nvSpPr>
          <p:spPr bwMode="auto">
            <a:xfrm>
              <a:off x="4257675" y="5062538"/>
              <a:ext cx="388938" cy="403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43017" name="Oval 13"/>
            <p:cNvSpPr>
              <a:spLocks noChangeArrowheads="1"/>
            </p:cNvSpPr>
            <p:nvPr/>
          </p:nvSpPr>
          <p:spPr bwMode="auto">
            <a:xfrm>
              <a:off x="6066631" y="3324225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43018" name="Oval 14"/>
            <p:cNvSpPr>
              <a:spLocks noChangeArrowheads="1"/>
            </p:cNvSpPr>
            <p:nvPr/>
          </p:nvSpPr>
          <p:spPr bwMode="auto">
            <a:xfrm>
              <a:off x="7102475" y="3324225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sp>
          <p:nvSpPr>
            <p:cNvPr id="43019" name="Oval 15"/>
            <p:cNvSpPr>
              <a:spLocks noChangeArrowheads="1"/>
            </p:cNvSpPr>
            <p:nvPr/>
          </p:nvSpPr>
          <p:spPr bwMode="auto">
            <a:xfrm>
              <a:off x="7102475" y="2535237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43020" name="AutoShape 16"/>
            <p:cNvCxnSpPr>
              <a:cxnSpLocks noChangeShapeType="1"/>
              <a:stCxn id="43012" idx="3"/>
              <a:endCxn id="43013" idx="7"/>
            </p:cNvCxnSpPr>
            <p:nvPr/>
          </p:nvCxnSpPr>
          <p:spPr bwMode="auto">
            <a:xfrm flipH="1">
              <a:off x="3683000" y="2857500"/>
              <a:ext cx="631825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1" name="AutoShape 17"/>
            <p:cNvCxnSpPr>
              <a:cxnSpLocks noChangeShapeType="1"/>
              <a:stCxn id="43012" idx="5"/>
              <a:endCxn id="43014" idx="1"/>
            </p:cNvCxnSpPr>
            <p:nvPr/>
          </p:nvCxnSpPr>
          <p:spPr bwMode="auto">
            <a:xfrm>
              <a:off x="4589463" y="2857500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2" name="AutoShape 18"/>
            <p:cNvCxnSpPr>
              <a:cxnSpLocks noChangeShapeType="1"/>
              <a:stCxn id="43013" idx="5"/>
              <a:endCxn id="43015" idx="1"/>
            </p:cNvCxnSpPr>
            <p:nvPr/>
          </p:nvCxnSpPr>
          <p:spPr bwMode="auto">
            <a:xfrm>
              <a:off x="3684588" y="3662363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3" name="AutoShape 19"/>
            <p:cNvCxnSpPr>
              <a:cxnSpLocks noChangeShapeType="1"/>
              <a:stCxn id="43014" idx="3"/>
              <a:endCxn id="43015" idx="7"/>
            </p:cNvCxnSpPr>
            <p:nvPr/>
          </p:nvCxnSpPr>
          <p:spPr bwMode="auto">
            <a:xfrm flipH="1">
              <a:off x="4589463" y="3662363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4" name="AutoShape 20"/>
            <p:cNvCxnSpPr>
              <a:cxnSpLocks noChangeShapeType="1"/>
              <a:stCxn id="43015" idx="4"/>
              <a:endCxn id="43016" idx="0"/>
            </p:cNvCxnSpPr>
            <p:nvPr/>
          </p:nvCxnSpPr>
          <p:spPr bwMode="auto">
            <a:xfrm>
              <a:off x="4451350" y="4525963"/>
              <a:ext cx="0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5" name="AutoShape 21"/>
            <p:cNvCxnSpPr>
              <a:cxnSpLocks noChangeShapeType="1"/>
              <a:stCxn id="43014" idx="6"/>
              <a:endCxn id="43017" idx="2"/>
            </p:cNvCxnSpPr>
            <p:nvPr/>
          </p:nvCxnSpPr>
          <p:spPr bwMode="auto">
            <a:xfrm>
              <a:off x="5551488" y="3520282"/>
              <a:ext cx="51514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6" name="AutoShape 22"/>
            <p:cNvCxnSpPr>
              <a:cxnSpLocks noChangeShapeType="1"/>
              <a:stCxn id="43017" idx="6"/>
              <a:endCxn id="43018" idx="2"/>
            </p:cNvCxnSpPr>
            <p:nvPr/>
          </p:nvCxnSpPr>
          <p:spPr bwMode="auto">
            <a:xfrm>
              <a:off x="6453981" y="3525044"/>
              <a:ext cx="6484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7" name="AutoShape 23"/>
            <p:cNvCxnSpPr>
              <a:cxnSpLocks noChangeShapeType="1"/>
              <a:stCxn id="43018" idx="0"/>
              <a:endCxn id="43019" idx="4"/>
            </p:cNvCxnSpPr>
            <p:nvPr/>
          </p:nvCxnSpPr>
          <p:spPr bwMode="auto">
            <a:xfrm flipV="1">
              <a:off x="7296944" y="2936875"/>
              <a:ext cx="0" cy="387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8" name="Oval 24"/>
            <p:cNvSpPr>
              <a:spLocks noChangeArrowheads="1"/>
            </p:cNvSpPr>
            <p:nvPr/>
          </p:nvSpPr>
          <p:spPr bwMode="auto">
            <a:xfrm>
              <a:off x="5512593" y="5105400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i</a:t>
              </a:r>
            </a:p>
          </p:txBody>
        </p:sp>
        <p:sp>
          <p:nvSpPr>
            <p:cNvPr id="43029" name="Oval 25"/>
            <p:cNvSpPr>
              <a:spLocks noChangeArrowheads="1"/>
            </p:cNvSpPr>
            <p:nvPr/>
          </p:nvSpPr>
          <p:spPr bwMode="auto">
            <a:xfrm>
              <a:off x="6676231" y="5105400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j</a:t>
              </a:r>
            </a:p>
          </p:txBody>
        </p:sp>
        <p:cxnSp>
          <p:nvCxnSpPr>
            <p:cNvPr id="43030" name="AutoShape 26"/>
            <p:cNvCxnSpPr>
              <a:cxnSpLocks noChangeShapeType="1"/>
              <a:stCxn id="43028" idx="6"/>
              <a:endCxn id="43029" idx="2"/>
            </p:cNvCxnSpPr>
            <p:nvPr/>
          </p:nvCxnSpPr>
          <p:spPr bwMode="auto">
            <a:xfrm>
              <a:off x="5899943" y="5305425"/>
              <a:ext cx="776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6682581" y="4079875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k</a:t>
              </a:r>
              <a:endParaRPr lang="en-US" sz="2000" dirty="0"/>
            </a:p>
          </p:txBody>
        </p:sp>
        <p:cxnSp>
          <p:nvCxnSpPr>
            <p:cNvPr id="26" name="AutoShape 26"/>
            <p:cNvCxnSpPr>
              <a:cxnSpLocks noChangeShapeType="1"/>
              <a:stCxn id="25" idx="3"/>
              <a:endCxn id="43028" idx="7"/>
            </p:cNvCxnSpPr>
            <p:nvPr/>
          </p:nvCxnSpPr>
          <p:spPr bwMode="auto">
            <a:xfrm flipH="1">
              <a:off x="5843217" y="4422695"/>
              <a:ext cx="896090" cy="741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26"/>
            <p:cNvCxnSpPr>
              <a:cxnSpLocks noChangeShapeType="1"/>
              <a:stCxn id="43029" idx="0"/>
              <a:endCxn id="25" idx="4"/>
            </p:cNvCxnSpPr>
            <p:nvPr/>
          </p:nvCxnSpPr>
          <p:spPr bwMode="auto">
            <a:xfrm flipV="1">
              <a:off x="6869906" y="4481513"/>
              <a:ext cx="6350" cy="623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92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"connected" relation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663575" y="742950"/>
            <a:ext cx="73152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Let's consider whether we can reach a certain node from a given node.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Definition: connected (Node1, Node2) </a:t>
            </a:r>
            <a:r>
              <a:rPr lang="en-US" dirty="0" err="1"/>
              <a:t>iff</a:t>
            </a:r>
            <a:r>
              <a:rPr lang="en-US" dirty="0"/>
              <a:t> we can travel from Node1, following the direction of the edges to Node2.</a:t>
            </a:r>
          </a:p>
          <a:p>
            <a:pPr defTabSz="912813">
              <a:lnSpc>
                <a:spcPct val="23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connected(Node1, Node2)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edge(Node1, Node2),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!</a:t>
            </a:r>
            <a:r>
              <a:rPr lang="en-US" dirty="0">
                <a:latin typeface="Arial Unicode MS" pitchFamily="34" charset="-128"/>
              </a:rPr>
              <a:t>.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connected(Node1, Node2)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edge(Node1, X),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connected(X, Node2). </a:t>
            </a:r>
          </a:p>
        </p:txBody>
      </p:sp>
      <p:grpSp>
        <p:nvGrpSpPr>
          <p:cNvPr id="44036" name="Group 29"/>
          <p:cNvGrpSpPr>
            <a:grpSpLocks/>
          </p:cNvGrpSpPr>
          <p:nvPr/>
        </p:nvGrpSpPr>
        <p:grpSpPr bwMode="auto">
          <a:xfrm>
            <a:off x="5181600" y="3733800"/>
            <a:ext cx="2667000" cy="1981200"/>
            <a:chOff x="3408" y="2544"/>
            <a:chExt cx="1536" cy="1056"/>
          </a:xfrm>
        </p:grpSpPr>
        <p:sp>
          <p:nvSpPr>
            <p:cNvPr id="44040" name="Oval 10"/>
            <p:cNvSpPr>
              <a:spLocks noChangeArrowheads="1"/>
            </p:cNvSpPr>
            <p:nvPr/>
          </p:nvSpPr>
          <p:spPr bwMode="auto">
            <a:xfrm>
              <a:off x="3744" y="254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44041" name="Oval 11"/>
            <p:cNvSpPr>
              <a:spLocks noChangeArrowheads="1"/>
            </p:cNvSpPr>
            <p:nvPr/>
          </p:nvSpPr>
          <p:spPr bwMode="auto">
            <a:xfrm>
              <a:off x="3408" y="28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44042" name="Oval 12"/>
            <p:cNvSpPr>
              <a:spLocks noChangeArrowheads="1"/>
            </p:cNvSpPr>
            <p:nvPr/>
          </p:nvSpPr>
          <p:spPr bwMode="auto">
            <a:xfrm>
              <a:off x="4080" y="28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44043" name="Oval 13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44044" name="Oval 14"/>
            <p:cNvSpPr>
              <a:spLocks noChangeArrowheads="1"/>
            </p:cNvSpPr>
            <p:nvPr/>
          </p:nvSpPr>
          <p:spPr bwMode="auto">
            <a:xfrm>
              <a:off x="3744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44045" name="Oval 15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44046" name="Oval 16"/>
            <p:cNvSpPr>
              <a:spLocks noChangeArrowheads="1"/>
            </p:cNvSpPr>
            <p:nvPr/>
          </p:nvSpPr>
          <p:spPr bwMode="auto">
            <a:xfrm>
              <a:off x="4800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44047" name="Oval 17"/>
            <p:cNvSpPr>
              <a:spLocks noChangeArrowheads="1"/>
            </p:cNvSpPr>
            <p:nvPr/>
          </p:nvSpPr>
          <p:spPr bwMode="auto">
            <a:xfrm>
              <a:off x="4800" y="273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cxnSp>
          <p:nvCxnSpPr>
            <p:cNvPr id="44048" name="AutoShape 18"/>
            <p:cNvCxnSpPr>
              <a:cxnSpLocks noChangeShapeType="1"/>
              <a:stCxn id="44040" idx="3"/>
              <a:endCxn id="44041" idx="7"/>
            </p:cNvCxnSpPr>
            <p:nvPr/>
          </p:nvCxnSpPr>
          <p:spPr bwMode="auto">
            <a:xfrm flipH="1">
              <a:off x="3531" y="2667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49" name="AutoShape 19"/>
            <p:cNvCxnSpPr>
              <a:cxnSpLocks noChangeShapeType="1"/>
              <a:stCxn id="44040" idx="5"/>
              <a:endCxn id="44042" idx="1"/>
            </p:cNvCxnSpPr>
            <p:nvPr/>
          </p:nvCxnSpPr>
          <p:spPr bwMode="auto">
            <a:xfrm>
              <a:off x="3867" y="2667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0" name="AutoShape 20"/>
            <p:cNvCxnSpPr>
              <a:cxnSpLocks noChangeShapeType="1"/>
              <a:stCxn id="44041" idx="5"/>
              <a:endCxn id="44043" idx="1"/>
            </p:cNvCxnSpPr>
            <p:nvPr/>
          </p:nvCxnSpPr>
          <p:spPr bwMode="auto">
            <a:xfrm>
              <a:off x="3531" y="2955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1" name="AutoShape 21"/>
            <p:cNvCxnSpPr>
              <a:cxnSpLocks noChangeShapeType="1"/>
              <a:stCxn id="44042" idx="3"/>
              <a:endCxn id="44043" idx="7"/>
            </p:cNvCxnSpPr>
            <p:nvPr/>
          </p:nvCxnSpPr>
          <p:spPr bwMode="auto">
            <a:xfrm flipH="1">
              <a:off x="3867" y="2955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2" name="AutoShape 22"/>
            <p:cNvCxnSpPr>
              <a:cxnSpLocks noChangeShapeType="1"/>
              <a:stCxn id="44043" idx="4"/>
              <a:endCxn id="44044" idx="0"/>
            </p:cNvCxnSpPr>
            <p:nvPr/>
          </p:nvCxnSpPr>
          <p:spPr bwMode="auto">
            <a:xfrm>
              <a:off x="3816" y="326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3" name="AutoShape 23"/>
            <p:cNvCxnSpPr>
              <a:cxnSpLocks noChangeShapeType="1"/>
              <a:stCxn id="44042" idx="5"/>
              <a:endCxn id="44045" idx="1"/>
            </p:cNvCxnSpPr>
            <p:nvPr/>
          </p:nvCxnSpPr>
          <p:spPr bwMode="auto">
            <a:xfrm>
              <a:off x="4203" y="2955"/>
              <a:ext cx="186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4" name="AutoShape 24"/>
            <p:cNvCxnSpPr>
              <a:cxnSpLocks noChangeShapeType="1"/>
              <a:stCxn id="44045" idx="6"/>
              <a:endCxn id="44046" idx="2"/>
            </p:cNvCxnSpPr>
            <p:nvPr/>
          </p:nvCxnSpPr>
          <p:spPr bwMode="auto">
            <a:xfrm>
              <a:off x="4512" y="319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5" name="AutoShape 25"/>
            <p:cNvCxnSpPr>
              <a:cxnSpLocks noChangeShapeType="1"/>
              <a:stCxn id="44046" idx="0"/>
              <a:endCxn id="44047" idx="4"/>
            </p:cNvCxnSpPr>
            <p:nvPr/>
          </p:nvCxnSpPr>
          <p:spPr bwMode="auto">
            <a:xfrm flipV="1">
              <a:off x="4872" y="28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56" name="Oval 26"/>
            <p:cNvSpPr>
              <a:spLocks noChangeArrowheads="1"/>
            </p:cNvSpPr>
            <p:nvPr/>
          </p:nvSpPr>
          <p:spPr bwMode="auto">
            <a:xfrm>
              <a:off x="4368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i</a:t>
              </a:r>
            </a:p>
          </p:txBody>
        </p:sp>
        <p:sp>
          <p:nvSpPr>
            <p:cNvPr id="44057" name="Oval 27"/>
            <p:cNvSpPr>
              <a:spLocks noChangeArrowheads="1"/>
            </p:cNvSpPr>
            <p:nvPr/>
          </p:nvSpPr>
          <p:spPr bwMode="auto">
            <a:xfrm>
              <a:off x="4800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j</a:t>
              </a:r>
            </a:p>
          </p:txBody>
        </p:sp>
        <p:cxnSp>
          <p:nvCxnSpPr>
            <p:cNvPr id="44058" name="AutoShape 28"/>
            <p:cNvCxnSpPr>
              <a:cxnSpLocks noChangeShapeType="1"/>
              <a:stCxn id="44056" idx="6"/>
              <a:endCxn id="44057" idx="2"/>
            </p:cNvCxnSpPr>
            <p:nvPr/>
          </p:nvCxnSpPr>
          <p:spPr bwMode="auto">
            <a:xfrm>
              <a:off x="4512" y="3528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384686" y="2784475"/>
            <a:ext cx="3594108" cy="1371600"/>
            <a:chOff x="2762" y="1754"/>
            <a:chExt cx="2264" cy="864"/>
          </a:xfrm>
        </p:grpSpPr>
        <p:sp>
          <p:nvSpPr>
            <p:cNvPr id="44038" name="Text Box 30"/>
            <p:cNvSpPr txBox="1">
              <a:spLocks noChangeArrowheads="1"/>
            </p:cNvSpPr>
            <p:nvPr/>
          </p:nvSpPr>
          <p:spPr bwMode="auto">
            <a:xfrm>
              <a:off x="3202" y="1754"/>
              <a:ext cx="182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CC3300"/>
                  </a:solidFill>
                </a:rPr>
                <a:t>Exclamation </a:t>
              </a:r>
              <a:r>
                <a:rPr lang="en-US" sz="1800" dirty="0" smtClean="0">
                  <a:solidFill>
                    <a:srgbClr val="CC3300"/>
                  </a:solidFill>
                </a:rPr>
                <a:t>mark </a:t>
              </a:r>
            </a:p>
            <a:p>
              <a:r>
                <a:rPr lang="en-US" sz="1800" dirty="0">
                  <a:solidFill>
                    <a:srgbClr val="CC3300"/>
                  </a:solidFill>
                </a:rPr>
                <a:t>i</a:t>
              </a:r>
              <a:r>
                <a:rPr lang="en-US" sz="1800" dirty="0" smtClean="0">
                  <a:solidFill>
                    <a:srgbClr val="CC3300"/>
                  </a:solidFill>
                </a:rPr>
                <a:t>s called a “cut”. It removes all existing backtrack points.</a:t>
              </a:r>
              <a:endParaRPr lang="en-US" sz="1800" dirty="0">
                <a:solidFill>
                  <a:srgbClr val="CC3300"/>
                </a:solidFill>
              </a:endParaRPr>
            </a:p>
          </p:txBody>
        </p:sp>
        <p:sp>
          <p:nvSpPr>
            <p:cNvPr id="44039" name="Line 31"/>
            <p:cNvSpPr>
              <a:spLocks noChangeShapeType="1"/>
            </p:cNvSpPr>
            <p:nvPr/>
          </p:nvSpPr>
          <p:spPr bwMode="auto">
            <a:xfrm flipH="1">
              <a:off x="2762" y="2045"/>
              <a:ext cx="440" cy="573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19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Adding and Removing </a:t>
            </a:r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Backtrack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 Points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 */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 */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219200"/>
            <a:ext cx="4214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8053" name="Freeform 5"/>
          <p:cNvSpPr>
            <a:spLocks/>
          </p:cNvSpPr>
          <p:nvPr/>
        </p:nvSpPr>
        <p:spPr bwMode="auto">
          <a:xfrm>
            <a:off x="4319588" y="1447800"/>
            <a:ext cx="914400" cy="2590800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889125"/>
            <a:ext cx="4624388" cy="2301875"/>
            <a:chOff x="336" y="1190"/>
            <a:chExt cx="2913" cy="1450"/>
          </a:xfrm>
        </p:grpSpPr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336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7423" name="Freeform 8"/>
            <p:cNvSpPr>
              <a:spLocks/>
            </p:cNvSpPr>
            <p:nvPr/>
          </p:nvSpPr>
          <p:spPr bwMode="auto">
            <a:xfrm>
              <a:off x="2673" y="1296"/>
              <a:ext cx="576" cy="1344"/>
            </a:xfrm>
            <a:custGeom>
              <a:avLst/>
              <a:gdLst>
                <a:gd name="T0" fmla="*/ 576 w 576"/>
                <a:gd name="T1" fmla="*/ 1344 h 1344"/>
                <a:gd name="T2" fmla="*/ 144 w 576"/>
                <a:gd name="T3" fmla="*/ 1344 h 1344"/>
                <a:gd name="T4" fmla="*/ 144 w 576"/>
                <a:gd name="T5" fmla="*/ 0 h 1344"/>
                <a:gd name="T6" fmla="*/ 0 w 57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344"/>
                <a:gd name="T14" fmla="*/ 576 w 57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344">
                  <a:moveTo>
                    <a:pt x="576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346325"/>
            <a:ext cx="5005388" cy="2149475"/>
            <a:chOff x="336" y="1478"/>
            <a:chExt cx="3153" cy="1354"/>
          </a:xfrm>
        </p:grpSpPr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953" y="1632"/>
              <a:ext cx="1536" cy="1200"/>
            </a:xfrm>
            <a:custGeom>
              <a:avLst/>
              <a:gdLst>
                <a:gd name="T0" fmla="*/ 1536 w 1536"/>
                <a:gd name="T1" fmla="*/ 1154 h 1248"/>
                <a:gd name="T2" fmla="*/ 720 w 1536"/>
                <a:gd name="T3" fmla="*/ 1154 h 1248"/>
                <a:gd name="T4" fmla="*/ 720 w 1536"/>
                <a:gd name="T5" fmla="*/ 0 h 1248"/>
                <a:gd name="T6" fmla="*/ 0 w 1536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248"/>
                <a:gd name="T14" fmla="*/ 1536 w 153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248">
                  <a:moveTo>
                    <a:pt x="1536" y="1248"/>
                  </a:moveTo>
                  <a:lnTo>
                    <a:pt x="720" y="1248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</p:grp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33400" y="2879725"/>
            <a:ext cx="3058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1752600"/>
            <a:ext cx="2209800" cy="1295400"/>
            <a:chOff x="1968" y="1104"/>
            <a:chExt cx="1392" cy="816"/>
          </a:xfrm>
        </p:grpSpPr>
        <p:sp>
          <p:nvSpPr>
            <p:cNvPr id="17418" name="Freeform 14"/>
            <p:cNvSpPr>
              <a:spLocks/>
            </p:cNvSpPr>
            <p:nvPr/>
          </p:nvSpPr>
          <p:spPr bwMode="auto">
            <a:xfrm>
              <a:off x="2145" y="1200"/>
              <a:ext cx="1104" cy="720"/>
            </a:xfrm>
            <a:custGeom>
              <a:avLst/>
              <a:gdLst>
                <a:gd name="T0" fmla="*/ 907 w 1344"/>
                <a:gd name="T1" fmla="*/ 0 h 672"/>
                <a:gd name="T2" fmla="*/ 745 w 1344"/>
                <a:gd name="T3" fmla="*/ 0 h 672"/>
                <a:gd name="T4" fmla="*/ 745 w 1344"/>
                <a:gd name="T5" fmla="*/ 771 h 672"/>
                <a:gd name="T6" fmla="*/ 0 w 1344"/>
                <a:gd name="T7" fmla="*/ 77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672"/>
                <a:gd name="T14" fmla="*/ 1344 w 13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672">
                  <a:moveTo>
                    <a:pt x="1344" y="0"/>
                  </a:moveTo>
                  <a:lnTo>
                    <a:pt x="1104" y="0"/>
                  </a:lnTo>
                  <a:lnTo>
                    <a:pt x="1104" y="672"/>
                  </a:lnTo>
                  <a:lnTo>
                    <a:pt x="0" y="672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5"/>
            <p:cNvSpPr>
              <a:spLocks/>
            </p:cNvSpPr>
            <p:nvPr/>
          </p:nvSpPr>
          <p:spPr bwMode="auto">
            <a:xfrm>
              <a:off x="1968" y="1104"/>
              <a:ext cx="1392" cy="480"/>
            </a:xfrm>
            <a:custGeom>
              <a:avLst/>
              <a:gdLst>
                <a:gd name="T0" fmla="*/ 0 w 1392"/>
                <a:gd name="T1" fmla="*/ 480 h 480"/>
                <a:gd name="T2" fmla="*/ 1008 w 1392"/>
                <a:gd name="T3" fmla="*/ 480 h 480"/>
                <a:gd name="T4" fmla="*/ 1008 w 1392"/>
                <a:gd name="T5" fmla="*/ 0 h 480"/>
                <a:gd name="T6" fmla="*/ 1392 w 139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480"/>
                <a:gd name="T14" fmla="*/ 1392 w 139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480">
                  <a:moveTo>
                    <a:pt x="0" y="480"/>
                  </a:moveTo>
                  <a:lnTo>
                    <a:pt x="1008" y="480"/>
                  </a:lnTo>
                  <a:lnTo>
                    <a:pt x="1008" y="0"/>
                  </a:lnTo>
                  <a:lnTo>
                    <a:pt x="13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696351" y="2708275"/>
            <a:ext cx="76200" cy="247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396581" y="1377948"/>
            <a:ext cx="914400" cy="241361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9570" y="3775076"/>
            <a:ext cx="3082681" cy="1447800"/>
          </a:xfrm>
          <a:prstGeom prst="wedgeRoundRectCallout">
            <a:avLst>
              <a:gd name="adj1" fmla="val 102065"/>
              <a:gd name="adj2" fmla="val -16026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Prolog runtime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searches iteratively, not recursively. Add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backtrack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point to mark the return point.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186781" y="5451475"/>
            <a:ext cx="2937930" cy="896939"/>
          </a:xfrm>
          <a:prstGeom prst="wedgeRoundRectCallout">
            <a:avLst>
              <a:gd name="adj1" fmla="val 54538"/>
              <a:gd name="adj2" fmla="val -4143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cut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(!) removes all existing backtrack points.</a:t>
            </a:r>
          </a:p>
        </p:txBody>
      </p:sp>
    </p:spTree>
    <p:extLst>
      <p:ext uri="{BB962C8B-B14F-4D97-AF65-F5344CB8AC3E}">
        <p14:creationId xmlns:p14="http://schemas.microsoft.com/office/powerpoint/2010/main" val="8916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60" grpId="0" build="p" autoUpdateAnimBg="0"/>
      <p:bldP spid="5" grpId="0" animBg="1"/>
      <p:bldP spid="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Variables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586581" y="650875"/>
            <a:ext cx="7924007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You can ask </a:t>
            </a:r>
            <a:r>
              <a:rPr lang="en-US" dirty="0" smtClean="0">
                <a:cs typeface="Times New Roman" pitchFamily="18" charset="0"/>
              </a:rPr>
              <a:t>special and complex </a:t>
            </a:r>
            <a:r>
              <a:rPr lang="en-US" dirty="0">
                <a:cs typeface="Times New Roman" pitchFamily="18" charset="0"/>
              </a:rPr>
              <a:t>questions by placing </a:t>
            </a:r>
            <a:r>
              <a:rPr lang="en-US" b="1" dirty="0">
                <a:cs typeface="Times New Roman" pitchFamily="18" charset="0"/>
              </a:rPr>
              <a:t>variables</a:t>
            </a:r>
            <a:r>
              <a:rPr lang="en-US" dirty="0">
                <a:cs typeface="Times New Roman" pitchFamily="18" charset="0"/>
              </a:rPr>
              <a:t> in questions. A variable matches with anything.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male(X).	--&gt; X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 X = mike.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male(X, Y).	--&gt; no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class(cse240,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Title, Day,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Title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programming, Day =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tue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weather(City, summer, hot). 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City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A Prolog </a:t>
            </a:r>
            <a:r>
              <a:rPr lang="en-US" b="1" dirty="0">
                <a:cs typeface="Times New Roman" pitchFamily="18" charset="0"/>
              </a:rPr>
              <a:t>variable</a:t>
            </a:r>
            <a:r>
              <a:rPr lang="en-US" dirty="0">
                <a:cs typeface="Times New Roman" pitchFamily="18" charset="0"/>
              </a:rPr>
              <a:t> is a place-holder, 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not</a:t>
            </a:r>
            <a:r>
              <a:rPr lang="en-US" dirty="0">
                <a:cs typeface="Times New Roman" pitchFamily="18" charset="0"/>
              </a:rPr>
              <a:t> a memory location.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value is returned to a variable.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variable </a:t>
            </a:r>
            <a:r>
              <a:rPr lang="en-US" dirty="0" smtClean="0">
                <a:cs typeface="Times New Roman" pitchFamily="18" charset="0"/>
              </a:rPr>
              <a:t>begins </a:t>
            </a:r>
            <a:r>
              <a:rPr lang="en-US" dirty="0">
                <a:cs typeface="Times New Roman" pitchFamily="18" charset="0"/>
              </a:rPr>
              <a:t>with an upper-case </a:t>
            </a:r>
            <a:r>
              <a:rPr lang="en-US" dirty="0" smtClean="0">
                <a:cs typeface="Times New Roman" pitchFamily="18" charset="0"/>
              </a:rPr>
              <a:t>letter or an underscore.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constant</a:t>
            </a:r>
            <a:r>
              <a:rPr lang="en-US" dirty="0">
                <a:cs typeface="Times New Roman" pitchFamily="18" charset="0"/>
              </a:rPr>
              <a:t> (value) doesn't start with an upper-case letter. An non-numerical constant is also called an </a:t>
            </a:r>
            <a:r>
              <a:rPr lang="en-US" b="1" dirty="0">
                <a:cs typeface="Times New Roman" pitchFamily="18" charset="0"/>
              </a:rPr>
              <a:t>atom</a:t>
            </a:r>
            <a:r>
              <a:rPr lang="en-US" dirty="0">
                <a:cs typeface="Times New Roman" pitchFamily="18" charset="0"/>
              </a:rPr>
              <a:t>, because it is an entity cannot be split into smaller components.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301582" y="2251075"/>
            <a:ext cx="2339182" cy="15670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  <a:endParaRPr lang="en-US" sz="1000" dirty="0" smtClean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male(mike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female(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summer, hot).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). 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4" grpId="0" uiExpand="1" build="p" autoUpdateAnimBg="0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an Undirected Graph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742950"/>
            <a:ext cx="20574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edge(a,b).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edge(a,c).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edge(b,d).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edge(c,d).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edge(c,f).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edge(d,e).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edge(f,g).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edge(g, h).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edge(i,j).</a:t>
            </a:r>
          </a:p>
        </p:txBody>
      </p:sp>
      <p:grpSp>
        <p:nvGrpSpPr>
          <p:cNvPr id="45060" name="Group 24"/>
          <p:cNvGrpSpPr>
            <a:grpSpLocks/>
          </p:cNvGrpSpPr>
          <p:nvPr/>
        </p:nvGrpSpPr>
        <p:grpSpPr bwMode="auto">
          <a:xfrm>
            <a:off x="4495800" y="1143000"/>
            <a:ext cx="3505200" cy="2590800"/>
            <a:chOff x="2448" y="720"/>
            <a:chExt cx="1536" cy="1056"/>
          </a:xfrm>
        </p:grpSpPr>
        <p:sp>
          <p:nvSpPr>
            <p:cNvPr id="45066" name="Oval 5"/>
            <p:cNvSpPr>
              <a:spLocks noChangeArrowheads="1"/>
            </p:cNvSpPr>
            <p:nvPr/>
          </p:nvSpPr>
          <p:spPr bwMode="auto">
            <a:xfrm>
              <a:off x="2784" y="7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45067" name="Oval 6"/>
            <p:cNvSpPr>
              <a:spLocks noChangeArrowheads="1"/>
            </p:cNvSpPr>
            <p:nvPr/>
          </p:nvSpPr>
          <p:spPr bwMode="auto">
            <a:xfrm>
              <a:off x="2448" y="10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45068" name="Oval 7"/>
            <p:cNvSpPr>
              <a:spLocks noChangeArrowheads="1"/>
            </p:cNvSpPr>
            <p:nvPr/>
          </p:nvSpPr>
          <p:spPr bwMode="auto">
            <a:xfrm>
              <a:off x="3120" y="10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45069" name="Oval 8"/>
            <p:cNvSpPr>
              <a:spLocks noChangeArrowheads="1"/>
            </p:cNvSpPr>
            <p:nvPr/>
          </p:nvSpPr>
          <p:spPr bwMode="auto">
            <a:xfrm>
              <a:off x="2784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45070" name="Oval 9"/>
            <p:cNvSpPr>
              <a:spLocks noChangeArrowheads="1"/>
            </p:cNvSpPr>
            <p:nvPr/>
          </p:nvSpPr>
          <p:spPr bwMode="auto">
            <a:xfrm>
              <a:off x="2784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45071" name="Oval 10"/>
            <p:cNvSpPr>
              <a:spLocks noChangeArrowheads="1"/>
            </p:cNvSpPr>
            <p:nvPr/>
          </p:nvSpPr>
          <p:spPr bwMode="auto">
            <a:xfrm>
              <a:off x="3408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45072" name="Oval 11"/>
            <p:cNvSpPr>
              <a:spLocks noChangeArrowheads="1"/>
            </p:cNvSpPr>
            <p:nvPr/>
          </p:nvSpPr>
          <p:spPr bwMode="auto">
            <a:xfrm>
              <a:off x="3840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45073" name="Oval 12"/>
            <p:cNvSpPr>
              <a:spLocks noChangeArrowheads="1"/>
            </p:cNvSpPr>
            <p:nvPr/>
          </p:nvSpPr>
          <p:spPr bwMode="auto">
            <a:xfrm>
              <a:off x="3840" y="9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cxnSp>
          <p:nvCxnSpPr>
            <p:cNvPr id="45074" name="AutoShape 13"/>
            <p:cNvCxnSpPr>
              <a:cxnSpLocks noChangeShapeType="1"/>
              <a:stCxn id="45066" idx="3"/>
              <a:endCxn id="45067" idx="7"/>
            </p:cNvCxnSpPr>
            <p:nvPr/>
          </p:nvCxnSpPr>
          <p:spPr bwMode="auto">
            <a:xfrm flipH="1">
              <a:off x="2571" y="843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5" name="AutoShape 14"/>
            <p:cNvCxnSpPr>
              <a:cxnSpLocks noChangeShapeType="1"/>
              <a:stCxn id="45066" idx="5"/>
              <a:endCxn id="45068" idx="1"/>
            </p:cNvCxnSpPr>
            <p:nvPr/>
          </p:nvCxnSpPr>
          <p:spPr bwMode="auto">
            <a:xfrm>
              <a:off x="2907" y="843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6" name="AutoShape 15"/>
            <p:cNvCxnSpPr>
              <a:cxnSpLocks noChangeShapeType="1"/>
              <a:stCxn id="45067" idx="5"/>
              <a:endCxn id="45069" idx="1"/>
            </p:cNvCxnSpPr>
            <p:nvPr/>
          </p:nvCxnSpPr>
          <p:spPr bwMode="auto">
            <a:xfrm>
              <a:off x="2571" y="1131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AutoShape 16"/>
            <p:cNvCxnSpPr>
              <a:cxnSpLocks noChangeShapeType="1"/>
              <a:stCxn id="45068" idx="3"/>
              <a:endCxn id="45069" idx="7"/>
            </p:cNvCxnSpPr>
            <p:nvPr/>
          </p:nvCxnSpPr>
          <p:spPr bwMode="auto">
            <a:xfrm flipH="1">
              <a:off x="2907" y="1131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AutoShape 17"/>
            <p:cNvCxnSpPr>
              <a:cxnSpLocks noChangeShapeType="1"/>
              <a:stCxn id="45069" idx="4"/>
              <a:endCxn id="45070" idx="0"/>
            </p:cNvCxnSpPr>
            <p:nvPr/>
          </p:nvCxnSpPr>
          <p:spPr bwMode="auto">
            <a:xfrm>
              <a:off x="2856" y="144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AutoShape 18"/>
            <p:cNvCxnSpPr>
              <a:cxnSpLocks noChangeShapeType="1"/>
              <a:stCxn id="45068" idx="5"/>
              <a:endCxn id="45071" idx="1"/>
            </p:cNvCxnSpPr>
            <p:nvPr/>
          </p:nvCxnSpPr>
          <p:spPr bwMode="auto">
            <a:xfrm>
              <a:off x="3243" y="1131"/>
              <a:ext cx="186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AutoShape 19"/>
            <p:cNvCxnSpPr>
              <a:cxnSpLocks noChangeShapeType="1"/>
              <a:stCxn id="45071" idx="6"/>
              <a:endCxn id="45072" idx="2"/>
            </p:cNvCxnSpPr>
            <p:nvPr/>
          </p:nvCxnSpPr>
          <p:spPr bwMode="auto">
            <a:xfrm>
              <a:off x="3552" y="1368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AutoShape 20"/>
            <p:cNvCxnSpPr>
              <a:cxnSpLocks noChangeShapeType="1"/>
              <a:stCxn id="45072" idx="0"/>
              <a:endCxn id="45073" idx="4"/>
            </p:cNvCxnSpPr>
            <p:nvPr/>
          </p:nvCxnSpPr>
          <p:spPr bwMode="auto">
            <a:xfrm flipV="1">
              <a:off x="3912" y="105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2" name="Oval 21"/>
            <p:cNvSpPr>
              <a:spLocks noChangeArrowheads="1"/>
            </p:cNvSpPr>
            <p:nvPr/>
          </p:nvSpPr>
          <p:spPr bwMode="auto">
            <a:xfrm>
              <a:off x="3408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i</a:t>
              </a:r>
            </a:p>
          </p:txBody>
        </p:sp>
        <p:sp>
          <p:nvSpPr>
            <p:cNvPr id="45083" name="Oval 22"/>
            <p:cNvSpPr>
              <a:spLocks noChangeArrowheads="1"/>
            </p:cNvSpPr>
            <p:nvPr/>
          </p:nvSpPr>
          <p:spPr bwMode="auto">
            <a:xfrm>
              <a:off x="3840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j</a:t>
              </a:r>
            </a:p>
          </p:txBody>
        </p:sp>
        <p:cxnSp>
          <p:nvCxnSpPr>
            <p:cNvPr id="45084" name="AutoShape 23"/>
            <p:cNvCxnSpPr>
              <a:cxnSpLocks noChangeShapeType="1"/>
              <a:stCxn id="45082" idx="6"/>
              <a:endCxn id="45083" idx="2"/>
            </p:cNvCxnSpPr>
            <p:nvPr/>
          </p:nvCxnSpPr>
          <p:spPr bwMode="auto">
            <a:xfrm>
              <a:off x="3552" y="1704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3737" name="Text Box 25"/>
          <p:cNvSpPr txBox="1">
            <a:spLocks noChangeArrowheads="1"/>
          </p:cNvSpPr>
          <p:nvPr/>
        </p:nvSpPr>
        <p:spPr bwMode="auto">
          <a:xfrm>
            <a:off x="2590800" y="762000"/>
            <a:ext cx="22860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edge(b, a).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edge(c, a).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edge(d, b).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edge(d, c).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edge(f, c).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edge(e, d). edge(g, f). edge(h, g). edge(j, i).</a:t>
            </a: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609600" y="5797550"/>
            <a:ext cx="3536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Arial Unicode MS" pitchFamily="34" charset="-128"/>
              </a:rPr>
              <a:t>edge(X, Y) :- edge(Y, X).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419600" y="5286375"/>
            <a:ext cx="3241675" cy="1114425"/>
            <a:chOff x="2784" y="3330"/>
            <a:chExt cx="2042" cy="702"/>
          </a:xfrm>
        </p:grpSpPr>
        <p:sp>
          <p:nvSpPr>
            <p:cNvPr id="45064" name="Line 27"/>
            <p:cNvSpPr>
              <a:spLocks noChangeShapeType="1"/>
            </p:cNvSpPr>
            <p:nvPr/>
          </p:nvSpPr>
          <p:spPr bwMode="auto">
            <a:xfrm>
              <a:off x="2784" y="3888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28"/>
            <p:cNvSpPr>
              <a:spLocks noChangeArrowheads="1"/>
            </p:cNvSpPr>
            <p:nvPr/>
          </p:nvSpPr>
          <p:spPr bwMode="auto">
            <a:xfrm>
              <a:off x="3504" y="3330"/>
              <a:ext cx="1322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>
                  <a:latin typeface="Arial Unicode MS" pitchFamily="34" charset="-128"/>
                </a:rPr>
                <a:t>Problem? Try </a:t>
              </a:r>
            </a:p>
            <a:p>
              <a:pPr>
                <a:lnSpc>
                  <a:spcPct val="140000"/>
                </a:lnSpc>
              </a:pPr>
              <a:r>
                <a:rPr lang="en-US">
                  <a:latin typeface="Arial Unicode MS" pitchFamily="34" charset="-128"/>
                </a:rPr>
                <a:t>?- edge(a, 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14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7" grpId="0" build="p" autoUpdateAnimBg="0"/>
      <p:bldP spid="243737" grpId="1" build="allAtOnce"/>
      <p:bldP spid="24373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Circular Definition of 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391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/>
              <a:t>A circular definition in a fact-rule base may cause dead looping.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edge(X, Y) :- edge(Y,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/>
              <a:t>is a circular definition. Another example is: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parent(X, Y) :- child(Y,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child(X, Y) :- parent(Y,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47885" y="1460635"/>
            <a:ext cx="2353115" cy="1600200"/>
          </a:xfrm>
          <a:prstGeom prst="wedgeRoundRectCallout">
            <a:avLst>
              <a:gd name="adj1" fmla="val -80043"/>
              <a:gd name="adj2" fmla="val 1497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is fine for the questions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that have a “yes” answer, but 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06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Connected Undirected Graph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62000" y="742950"/>
            <a:ext cx="7543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adjacent(X, Y) :- 	 adjacent(X, Y) :-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edge(X, Y); 		 edge(X, Y).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edge(Y, X).	 adjacent(X, Y) :-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		 	edge(Y, X).</a:t>
            </a:r>
          </a:p>
        </p:txBody>
      </p:sp>
      <p:sp>
        <p:nvSpPr>
          <p:cNvPr id="47108" name="Line 23"/>
          <p:cNvSpPr>
            <a:spLocks noChangeShapeType="1"/>
          </p:cNvSpPr>
          <p:nvPr/>
        </p:nvSpPr>
        <p:spPr bwMode="auto">
          <a:xfrm>
            <a:off x="4267200" y="838200"/>
            <a:ext cx="0" cy="213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" y="3352800"/>
            <a:ext cx="7315200" cy="2862263"/>
            <a:chOff x="384" y="2112"/>
            <a:chExt cx="4608" cy="1803"/>
          </a:xfrm>
        </p:grpSpPr>
        <p:grpSp>
          <p:nvGrpSpPr>
            <p:cNvPr id="47110" name="Group 24"/>
            <p:cNvGrpSpPr>
              <a:grpSpLocks/>
            </p:cNvGrpSpPr>
            <p:nvPr/>
          </p:nvGrpSpPr>
          <p:grpSpPr bwMode="auto">
            <a:xfrm>
              <a:off x="3600" y="2784"/>
              <a:ext cx="1344" cy="960"/>
              <a:chOff x="2448" y="720"/>
              <a:chExt cx="1536" cy="1056"/>
            </a:xfrm>
          </p:grpSpPr>
          <p:sp>
            <p:nvSpPr>
              <p:cNvPr id="47112" name="Oval 25"/>
              <p:cNvSpPr>
                <a:spLocks noChangeArrowheads="1"/>
              </p:cNvSpPr>
              <p:nvPr/>
            </p:nvSpPr>
            <p:spPr bwMode="auto">
              <a:xfrm>
                <a:off x="2784" y="72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a</a:t>
                </a:r>
              </a:p>
            </p:txBody>
          </p:sp>
          <p:sp>
            <p:nvSpPr>
              <p:cNvPr id="47113" name="Oval 26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b</a:t>
                </a:r>
              </a:p>
            </p:txBody>
          </p:sp>
          <p:sp>
            <p:nvSpPr>
              <p:cNvPr id="47114" name="Oval 27"/>
              <p:cNvSpPr>
                <a:spLocks noChangeArrowheads="1"/>
              </p:cNvSpPr>
              <p:nvPr/>
            </p:nvSpPr>
            <p:spPr bwMode="auto">
              <a:xfrm>
                <a:off x="3120" y="10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c</a:t>
                </a:r>
              </a:p>
            </p:txBody>
          </p:sp>
          <p:sp>
            <p:nvSpPr>
              <p:cNvPr id="47115" name="Oval 28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d</a:t>
                </a:r>
              </a:p>
            </p:txBody>
          </p:sp>
          <p:sp>
            <p:nvSpPr>
              <p:cNvPr id="47116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e</a:t>
                </a:r>
              </a:p>
            </p:txBody>
          </p:sp>
          <p:sp>
            <p:nvSpPr>
              <p:cNvPr id="47117" name="Oval 30"/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f</a:t>
                </a:r>
              </a:p>
            </p:txBody>
          </p:sp>
          <p:sp>
            <p:nvSpPr>
              <p:cNvPr id="47118" name="Oval 31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g</a:t>
                </a:r>
              </a:p>
            </p:txBody>
          </p:sp>
          <p:sp>
            <p:nvSpPr>
              <p:cNvPr id="47119" name="Oval 3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h</a:t>
                </a:r>
              </a:p>
            </p:txBody>
          </p:sp>
          <p:cxnSp>
            <p:nvCxnSpPr>
              <p:cNvPr id="47120" name="AutoShape 33"/>
              <p:cNvCxnSpPr>
                <a:cxnSpLocks noChangeShapeType="1"/>
                <a:stCxn id="47112" idx="3"/>
                <a:endCxn id="47113" idx="7"/>
              </p:cNvCxnSpPr>
              <p:nvPr/>
            </p:nvCxnSpPr>
            <p:spPr bwMode="auto">
              <a:xfrm flipH="1">
                <a:off x="2571" y="843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1" name="AutoShape 34"/>
              <p:cNvCxnSpPr>
                <a:cxnSpLocks noChangeShapeType="1"/>
                <a:stCxn id="47112" idx="5"/>
                <a:endCxn id="47114" idx="1"/>
              </p:cNvCxnSpPr>
              <p:nvPr/>
            </p:nvCxnSpPr>
            <p:spPr bwMode="auto">
              <a:xfrm>
                <a:off x="2907" y="843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2" name="AutoShape 35"/>
              <p:cNvCxnSpPr>
                <a:cxnSpLocks noChangeShapeType="1"/>
                <a:stCxn id="47113" idx="5"/>
                <a:endCxn id="47115" idx="1"/>
              </p:cNvCxnSpPr>
              <p:nvPr/>
            </p:nvCxnSpPr>
            <p:spPr bwMode="auto">
              <a:xfrm>
                <a:off x="2571" y="1131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3" name="AutoShape 36"/>
              <p:cNvCxnSpPr>
                <a:cxnSpLocks noChangeShapeType="1"/>
                <a:stCxn id="47114" idx="3"/>
                <a:endCxn id="47115" idx="7"/>
              </p:cNvCxnSpPr>
              <p:nvPr/>
            </p:nvCxnSpPr>
            <p:spPr bwMode="auto">
              <a:xfrm flipH="1">
                <a:off x="2907" y="1131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4" name="AutoShape 37"/>
              <p:cNvCxnSpPr>
                <a:cxnSpLocks noChangeShapeType="1"/>
                <a:stCxn id="47115" idx="4"/>
                <a:endCxn id="47116" idx="0"/>
              </p:cNvCxnSpPr>
              <p:nvPr/>
            </p:nvCxnSpPr>
            <p:spPr bwMode="auto">
              <a:xfrm>
                <a:off x="2856" y="1440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5" name="AutoShape 38"/>
              <p:cNvCxnSpPr>
                <a:cxnSpLocks noChangeShapeType="1"/>
                <a:stCxn id="47114" idx="5"/>
                <a:endCxn id="47117" idx="1"/>
              </p:cNvCxnSpPr>
              <p:nvPr/>
            </p:nvCxnSpPr>
            <p:spPr bwMode="auto">
              <a:xfrm>
                <a:off x="3243" y="1131"/>
                <a:ext cx="186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6" name="AutoShape 39"/>
              <p:cNvCxnSpPr>
                <a:cxnSpLocks noChangeShapeType="1"/>
                <a:stCxn id="47117" idx="6"/>
                <a:endCxn id="47118" idx="2"/>
              </p:cNvCxnSpPr>
              <p:nvPr/>
            </p:nvCxnSpPr>
            <p:spPr bwMode="auto">
              <a:xfrm>
                <a:off x="3552" y="1368"/>
                <a:ext cx="2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7" name="AutoShape 40"/>
              <p:cNvCxnSpPr>
                <a:cxnSpLocks noChangeShapeType="1"/>
                <a:stCxn id="47118" idx="0"/>
                <a:endCxn id="47119" idx="4"/>
              </p:cNvCxnSpPr>
              <p:nvPr/>
            </p:nvCxnSpPr>
            <p:spPr bwMode="auto">
              <a:xfrm flipV="1">
                <a:off x="3912" y="105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28" name="Oval 4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i</a:t>
                </a:r>
              </a:p>
            </p:txBody>
          </p:sp>
          <p:sp>
            <p:nvSpPr>
              <p:cNvPr id="47129" name="Oval 42"/>
              <p:cNvSpPr>
                <a:spLocks noChangeArrowheads="1"/>
              </p:cNvSpPr>
              <p:nvPr/>
            </p:nvSpPr>
            <p:spPr bwMode="auto">
              <a:xfrm>
                <a:off x="3840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j</a:t>
                </a:r>
              </a:p>
            </p:txBody>
          </p:sp>
          <p:cxnSp>
            <p:nvCxnSpPr>
              <p:cNvPr id="47130" name="AutoShape 43"/>
              <p:cNvCxnSpPr>
                <a:cxnSpLocks noChangeShapeType="1"/>
                <a:stCxn id="47128" idx="6"/>
                <a:endCxn id="47129" idx="2"/>
              </p:cNvCxnSpPr>
              <p:nvPr/>
            </p:nvCxnSpPr>
            <p:spPr bwMode="auto">
              <a:xfrm>
                <a:off x="3552" y="1704"/>
                <a:ext cx="2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7111" name="Text Box 44"/>
            <p:cNvSpPr txBox="1">
              <a:spLocks noChangeArrowheads="1"/>
            </p:cNvSpPr>
            <p:nvPr/>
          </p:nvSpPr>
          <p:spPr bwMode="auto">
            <a:xfrm>
              <a:off x="384" y="2112"/>
              <a:ext cx="4608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connected(Node1, Node2)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adjacent(Node1, Node2).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connected(Node1, Node2)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 adjacent(Node1,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X</a:t>
              </a:r>
              <a:r>
                <a:rPr lang="en-US" dirty="0">
                  <a:latin typeface="Arial Unicode MS" pitchFamily="34" charset="-128"/>
                </a:rPr>
                <a:t>),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connected(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X</a:t>
              </a:r>
              <a:r>
                <a:rPr lang="en-US" dirty="0">
                  <a:latin typeface="Arial Unicode MS" pitchFamily="34" charset="-128"/>
                </a:rPr>
                <a:t>, Node2). 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5143301" y="3165475"/>
            <a:ext cx="3368079" cy="879475"/>
          </a:xfrm>
          <a:prstGeom prst="wedgeRoundRectCallout">
            <a:avLst>
              <a:gd name="adj1" fmla="val -54787"/>
              <a:gd name="adj2" fmla="val 448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a proper definition of a recursive rule?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1781" y="1489075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1" y="0"/>
            <a:ext cx="86407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b="1" dirty="0" smtClean="0">
                <a:solidFill>
                  <a:schemeClr val="accent2"/>
                </a:solidFill>
                <a:cs typeface="Times New Roman" pitchFamily="18" charset="0"/>
              </a:rPr>
              <a:t>Prolog Computing Model: Search a </a:t>
            </a:r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Solution to a Question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914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?-  qst(a</a:t>
            </a:r>
            <a:r>
              <a:rPr lang="en-US" b="1" baseline="-250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..., a</a:t>
            </a:r>
            <a:r>
              <a:rPr lang="en-US" b="1" baseline="-250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398963" y="1219200"/>
            <a:ext cx="35194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Times New Roman" pitchFamily="18" charset="0"/>
              </a:rPr>
              <a:t>/*Facts*/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3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. . 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p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p1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pq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/*Rules*/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s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s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3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...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. . 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k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k1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kt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...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/*End*/</a:t>
            </a:r>
          </a:p>
        </p:txBody>
      </p:sp>
      <p:cxnSp>
        <p:nvCxnSpPr>
          <p:cNvPr id="16389" name="AutoShape 6"/>
          <p:cNvCxnSpPr>
            <a:cxnSpLocks noChangeShapeType="1"/>
            <a:stCxn id="16387" idx="3"/>
            <a:endCxn id="16390" idx="0"/>
          </p:cNvCxnSpPr>
          <p:nvPr/>
        </p:nvCxnSpPr>
        <p:spPr bwMode="auto">
          <a:xfrm flipV="1">
            <a:off x="3352800" y="990600"/>
            <a:ext cx="2705100" cy="152400"/>
          </a:xfrm>
          <a:prstGeom prst="bentConnector4">
            <a:avLst>
              <a:gd name="adj1" fmla="val 15491"/>
              <a:gd name="adj2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191000" y="990600"/>
            <a:ext cx="37338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228600" y="1524000"/>
            <a:ext cx="3733800" cy="49675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for i = 1 to p	</a:t>
            </a:r>
            <a:r>
              <a:rPr lang="en-US" dirty="0" smtClean="0"/>
              <a:t>// </a:t>
            </a:r>
            <a:r>
              <a:rPr lang="en-US" dirty="0"/>
              <a:t>check facts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if </a:t>
            </a:r>
            <a:r>
              <a:rPr lang="en-US" dirty="0" err="1"/>
              <a:t>qst</a:t>
            </a:r>
            <a:r>
              <a:rPr lang="en-US" dirty="0"/>
              <a:t> </a:t>
            </a:r>
            <a:r>
              <a:rPr lang="en-US" dirty="0" smtClean="0">
                <a:sym typeface="Symbol" pitchFamily="18" charset="2"/>
              </a:rPr>
              <a:t>== </a:t>
            </a:r>
            <a:r>
              <a:rPr lang="en-US" dirty="0"/>
              <a:t>f</a:t>
            </a:r>
            <a:r>
              <a:rPr lang="en-US" b="1" baseline="-25000" dirty="0">
                <a:latin typeface="Arial" pitchFamily="34" charset="0"/>
              </a:rPr>
              <a:t>i</a:t>
            </a:r>
            <a:r>
              <a:rPr lang="en-US" dirty="0"/>
              <a:t> then 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	if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a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..., a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== 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x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i1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...,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x</a:t>
            </a:r>
            <a:r>
              <a:rPr lang="en-US" b="1" baseline="-25000" dirty="0" err="1">
                <a:latin typeface="Arial" pitchFamily="34" charset="0"/>
                <a:cs typeface="Times New Roman" pitchFamily="18" charset="0"/>
              </a:rPr>
              <a:t>iq</a:t>
            </a:r>
            <a:endParaRPr lang="en-US" b="1" baseline="-25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then 	"yes"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If (read)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==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"enter"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exit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If (read)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==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";"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continue</a:t>
            </a:r>
            <a:endParaRPr lang="en-US" dirty="0"/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</a:rPr>
              <a:t>for i = 1 to k	</a:t>
            </a:r>
            <a:r>
              <a:rPr lang="en-US" sz="2000" dirty="0" smtClean="0">
                <a:latin typeface="Arial" pitchFamily="34" charset="0"/>
              </a:rPr>
              <a:t>// </a:t>
            </a:r>
            <a:r>
              <a:rPr lang="en-US" sz="2000" dirty="0">
                <a:latin typeface="Arial" pitchFamily="34" charset="0"/>
              </a:rPr>
              <a:t>check rules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</a:rPr>
              <a:t>	if </a:t>
            </a:r>
            <a:r>
              <a:rPr lang="en-US" dirty="0" err="1">
                <a:latin typeface="Arial" pitchFamily="34" charset="0"/>
              </a:rPr>
              <a:t>qst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sym typeface="Symbol" pitchFamily="18" charset="2"/>
              </a:rPr>
              <a:t>== </a:t>
            </a:r>
            <a:r>
              <a:rPr lang="en-US" dirty="0" err="1">
                <a:latin typeface="Arial" pitchFamily="34" charset="0"/>
              </a:rPr>
              <a:t>r</a:t>
            </a:r>
            <a:r>
              <a:rPr lang="en-US" b="1" baseline="-25000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then 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. . .</a:t>
            </a:r>
          </a:p>
        </p:txBody>
      </p:sp>
    </p:spTree>
    <p:extLst>
      <p:ext uri="{BB962C8B-B14F-4D97-AF65-F5344CB8AC3E}">
        <p14:creationId xmlns:p14="http://schemas.microsoft.com/office/powerpoint/2010/main" val="148043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1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 */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 */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219200"/>
            <a:ext cx="4214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8053" name="Freeform 5"/>
          <p:cNvSpPr>
            <a:spLocks/>
          </p:cNvSpPr>
          <p:nvPr/>
        </p:nvSpPr>
        <p:spPr bwMode="auto">
          <a:xfrm>
            <a:off x="4319588" y="1447800"/>
            <a:ext cx="914400" cy="2590800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889125"/>
            <a:ext cx="4624388" cy="2301875"/>
            <a:chOff x="336" y="1190"/>
            <a:chExt cx="2913" cy="1450"/>
          </a:xfrm>
        </p:grpSpPr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336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7423" name="Freeform 8"/>
            <p:cNvSpPr>
              <a:spLocks/>
            </p:cNvSpPr>
            <p:nvPr/>
          </p:nvSpPr>
          <p:spPr bwMode="auto">
            <a:xfrm>
              <a:off x="2673" y="1296"/>
              <a:ext cx="576" cy="1344"/>
            </a:xfrm>
            <a:custGeom>
              <a:avLst/>
              <a:gdLst>
                <a:gd name="T0" fmla="*/ 576 w 576"/>
                <a:gd name="T1" fmla="*/ 1344 h 1344"/>
                <a:gd name="T2" fmla="*/ 144 w 576"/>
                <a:gd name="T3" fmla="*/ 1344 h 1344"/>
                <a:gd name="T4" fmla="*/ 144 w 576"/>
                <a:gd name="T5" fmla="*/ 0 h 1344"/>
                <a:gd name="T6" fmla="*/ 0 w 57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344"/>
                <a:gd name="T14" fmla="*/ 576 w 57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344">
                  <a:moveTo>
                    <a:pt x="576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346325"/>
            <a:ext cx="5005388" cy="2149475"/>
            <a:chOff x="336" y="1478"/>
            <a:chExt cx="3153" cy="1354"/>
          </a:xfrm>
        </p:grpSpPr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953" y="1632"/>
              <a:ext cx="1536" cy="1200"/>
            </a:xfrm>
            <a:custGeom>
              <a:avLst/>
              <a:gdLst>
                <a:gd name="T0" fmla="*/ 1536 w 1536"/>
                <a:gd name="T1" fmla="*/ 1154 h 1248"/>
                <a:gd name="T2" fmla="*/ 720 w 1536"/>
                <a:gd name="T3" fmla="*/ 1154 h 1248"/>
                <a:gd name="T4" fmla="*/ 720 w 1536"/>
                <a:gd name="T5" fmla="*/ 0 h 1248"/>
                <a:gd name="T6" fmla="*/ 0 w 1536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248"/>
                <a:gd name="T14" fmla="*/ 1536 w 153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248">
                  <a:moveTo>
                    <a:pt x="1536" y="1248"/>
                  </a:moveTo>
                  <a:lnTo>
                    <a:pt x="720" y="1248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</p:grp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33400" y="2879725"/>
            <a:ext cx="3058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1752600"/>
            <a:ext cx="2209800" cy="1295400"/>
            <a:chOff x="1968" y="1104"/>
            <a:chExt cx="1392" cy="816"/>
          </a:xfrm>
        </p:grpSpPr>
        <p:sp>
          <p:nvSpPr>
            <p:cNvPr id="17418" name="Freeform 14"/>
            <p:cNvSpPr>
              <a:spLocks/>
            </p:cNvSpPr>
            <p:nvPr/>
          </p:nvSpPr>
          <p:spPr bwMode="auto">
            <a:xfrm>
              <a:off x="2145" y="1200"/>
              <a:ext cx="1104" cy="720"/>
            </a:xfrm>
            <a:custGeom>
              <a:avLst/>
              <a:gdLst>
                <a:gd name="T0" fmla="*/ 907 w 1344"/>
                <a:gd name="T1" fmla="*/ 0 h 672"/>
                <a:gd name="T2" fmla="*/ 745 w 1344"/>
                <a:gd name="T3" fmla="*/ 0 h 672"/>
                <a:gd name="T4" fmla="*/ 745 w 1344"/>
                <a:gd name="T5" fmla="*/ 771 h 672"/>
                <a:gd name="T6" fmla="*/ 0 w 1344"/>
                <a:gd name="T7" fmla="*/ 77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672"/>
                <a:gd name="T14" fmla="*/ 1344 w 13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672">
                  <a:moveTo>
                    <a:pt x="1344" y="0"/>
                  </a:moveTo>
                  <a:lnTo>
                    <a:pt x="1104" y="0"/>
                  </a:lnTo>
                  <a:lnTo>
                    <a:pt x="1104" y="672"/>
                  </a:lnTo>
                  <a:lnTo>
                    <a:pt x="0" y="672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5"/>
            <p:cNvSpPr>
              <a:spLocks/>
            </p:cNvSpPr>
            <p:nvPr/>
          </p:nvSpPr>
          <p:spPr bwMode="auto">
            <a:xfrm>
              <a:off x="1968" y="1104"/>
              <a:ext cx="1392" cy="480"/>
            </a:xfrm>
            <a:custGeom>
              <a:avLst/>
              <a:gdLst>
                <a:gd name="T0" fmla="*/ 0 w 1392"/>
                <a:gd name="T1" fmla="*/ 480 h 480"/>
                <a:gd name="T2" fmla="*/ 1008 w 1392"/>
                <a:gd name="T3" fmla="*/ 480 h 480"/>
                <a:gd name="T4" fmla="*/ 1008 w 1392"/>
                <a:gd name="T5" fmla="*/ 0 h 480"/>
                <a:gd name="T6" fmla="*/ 1392 w 139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480"/>
                <a:gd name="T14" fmla="*/ 1392 w 139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480">
                  <a:moveTo>
                    <a:pt x="0" y="480"/>
                  </a:moveTo>
                  <a:lnTo>
                    <a:pt x="1008" y="480"/>
                  </a:lnTo>
                  <a:lnTo>
                    <a:pt x="1008" y="0"/>
                  </a:lnTo>
                  <a:lnTo>
                    <a:pt x="13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696351" y="2708275"/>
            <a:ext cx="76200" cy="247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396581" y="1377948"/>
            <a:ext cx="914400" cy="241361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" y="4613275"/>
            <a:ext cx="2720181" cy="1295400"/>
          </a:xfrm>
          <a:prstGeom prst="wedgeRoundRectCallout">
            <a:avLst>
              <a:gd name="adj1" fmla="val 118316"/>
              <a:gd name="adj2" fmla="val -24308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Prolog runtime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searches iteratively, not recursively.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83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60" grpId="0" build="p" autoUpdateAnimBg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2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57188" y="1219200"/>
            <a:ext cx="5181601" cy="3276600"/>
            <a:chOff x="225" y="768"/>
            <a:chExt cx="3264" cy="2064"/>
          </a:xfrm>
        </p:grpSpPr>
        <p:sp>
          <p:nvSpPr>
            <p:cNvPr id="18449" name="Rectangle 5"/>
            <p:cNvSpPr>
              <a:spLocks noChangeArrowheads="1"/>
            </p:cNvSpPr>
            <p:nvPr/>
          </p:nvSpPr>
          <p:spPr bwMode="auto">
            <a:xfrm>
              <a:off x="225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50" name="Rectangle 6"/>
            <p:cNvSpPr>
              <a:spLocks noChangeArrowheads="1"/>
            </p:cNvSpPr>
            <p:nvPr/>
          </p:nvSpPr>
          <p:spPr bwMode="auto">
            <a:xfrm>
              <a:off x="273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51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8452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8453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8454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433388" y="3413125"/>
            <a:ext cx="5105401" cy="1539875"/>
            <a:chOff x="273" y="2150"/>
            <a:chExt cx="3216" cy="970"/>
          </a:xfrm>
        </p:grpSpPr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273" y="2150"/>
              <a:ext cx="21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48" name="Freeform 17"/>
            <p:cNvSpPr>
              <a:spLocks/>
            </p:cNvSpPr>
            <p:nvPr/>
          </p:nvSpPr>
          <p:spPr bwMode="auto">
            <a:xfrm>
              <a:off x="2289" y="2304"/>
              <a:ext cx="1200" cy="816"/>
            </a:xfrm>
            <a:custGeom>
              <a:avLst/>
              <a:gdLst>
                <a:gd name="T0" fmla="*/ 1200 w 1200"/>
                <a:gd name="T1" fmla="*/ 771 h 864"/>
                <a:gd name="T2" fmla="*/ 288 w 1200"/>
                <a:gd name="T3" fmla="*/ 771 h 864"/>
                <a:gd name="T4" fmla="*/ 288 w 1200"/>
                <a:gd name="T5" fmla="*/ 0 h 864"/>
                <a:gd name="T6" fmla="*/ 0 w 1200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64"/>
                <a:gd name="T14" fmla="*/ 1200 w 1200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64">
                  <a:moveTo>
                    <a:pt x="1200" y="864"/>
                  </a:moveTo>
                  <a:lnTo>
                    <a:pt x="288" y="86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090" name="Freeform 18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9091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3388" y="3946525"/>
            <a:ext cx="5738813" cy="1387475"/>
            <a:chOff x="273" y="2486"/>
            <a:chExt cx="3615" cy="874"/>
          </a:xfrm>
        </p:grpSpPr>
        <p:sp>
          <p:nvSpPr>
            <p:cNvPr id="18445" name="Rectangle 21"/>
            <p:cNvSpPr>
              <a:spLocks noChangeArrowheads="1"/>
            </p:cNvSpPr>
            <p:nvPr/>
          </p:nvSpPr>
          <p:spPr bwMode="auto">
            <a:xfrm>
              <a:off x="273" y="2486"/>
              <a:ext cx="20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46" name="Freeform 22"/>
            <p:cNvSpPr>
              <a:spLocks/>
            </p:cNvSpPr>
            <p:nvPr/>
          </p:nvSpPr>
          <p:spPr bwMode="auto">
            <a:xfrm>
              <a:off x="2208" y="2592"/>
              <a:ext cx="1680" cy="768"/>
            </a:xfrm>
            <a:custGeom>
              <a:avLst/>
              <a:gdLst>
                <a:gd name="T0" fmla="*/ 1680 w 1680"/>
                <a:gd name="T1" fmla="*/ 768 h 768"/>
                <a:gd name="T2" fmla="*/ 144 w 1680"/>
                <a:gd name="T3" fmla="*/ 768 h 768"/>
                <a:gd name="T4" fmla="*/ 144 w 1680"/>
                <a:gd name="T5" fmla="*/ 0 h 768"/>
                <a:gd name="T6" fmla="*/ 0 w 1680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768"/>
                <a:gd name="T14" fmla="*/ 1680 w 16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768">
                  <a:moveTo>
                    <a:pt x="1680" y="768"/>
                  </a:moveTo>
                  <a:lnTo>
                    <a:pt x="144" y="76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095" name="Freeform 23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8443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90" grpId="0" animBg="1"/>
      <p:bldP spid="259091" grpId="0" animBg="1"/>
      <p:bldP spid="2590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36588" y="-50157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3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80988" y="1219200"/>
            <a:ext cx="5257801" cy="3276600"/>
            <a:chOff x="177" y="768"/>
            <a:chExt cx="3312" cy="2064"/>
          </a:xfrm>
        </p:grpSpPr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77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273" y="1178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5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9486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9487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9488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3579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2" name="Freeform 17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8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3579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6" name="Freeform 22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23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" y="2362200"/>
            <a:ext cx="4800600" cy="2606675"/>
            <a:chOff x="336" y="1488"/>
            <a:chExt cx="3024" cy="1642"/>
          </a:xfrm>
        </p:grpSpPr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336" y="2880"/>
              <a:ext cx="18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mike).</a:t>
              </a:r>
            </a:p>
          </p:txBody>
        </p:sp>
        <p:sp>
          <p:nvSpPr>
            <p:cNvPr id="19480" name="Freeform 32"/>
            <p:cNvSpPr>
              <a:spLocks/>
            </p:cNvSpPr>
            <p:nvPr/>
          </p:nvSpPr>
          <p:spPr bwMode="auto">
            <a:xfrm>
              <a:off x="2112" y="1488"/>
              <a:ext cx="1248" cy="1536"/>
            </a:xfrm>
            <a:custGeom>
              <a:avLst/>
              <a:gdLst>
                <a:gd name="T0" fmla="*/ 1248 w 1248"/>
                <a:gd name="T1" fmla="*/ 0 h 1584"/>
                <a:gd name="T2" fmla="*/ 144 w 1248"/>
                <a:gd name="T3" fmla="*/ 0 h 1584"/>
                <a:gd name="T4" fmla="*/ 144 w 1248"/>
                <a:gd name="T5" fmla="*/ 1489 h 1584"/>
                <a:gd name="T6" fmla="*/ 0 w 1248"/>
                <a:gd name="T7" fmla="*/ 1489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584"/>
                <a:gd name="T14" fmla="*/ 1248 w 1248"/>
                <a:gd name="T15" fmla="*/ 1584 h 1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584">
                  <a:moveTo>
                    <a:pt x="1248" y="0"/>
                  </a:moveTo>
                  <a:lnTo>
                    <a:pt x="144" y="0"/>
                  </a:lnTo>
                  <a:lnTo>
                    <a:pt x="144" y="1584"/>
                  </a:lnTo>
                  <a:lnTo>
                    <a:pt x="0" y="158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24000" y="5943600"/>
            <a:ext cx="574675" cy="609600"/>
            <a:chOff x="960" y="3744"/>
            <a:chExt cx="362" cy="384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960" y="3840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No</a:t>
              </a:r>
            </a:p>
          </p:txBody>
        </p:sp>
        <p:sp>
          <p:nvSpPr>
            <p:cNvPr id="19478" name="Line 37"/>
            <p:cNvSpPr>
              <a:spLocks noChangeShapeType="1"/>
            </p:cNvSpPr>
            <p:nvPr/>
          </p:nvSpPr>
          <p:spPr bwMode="auto">
            <a:xfrm>
              <a:off x="1152" y="37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4800" y="5029200"/>
            <a:ext cx="5257800" cy="400050"/>
            <a:chOff x="192" y="3168"/>
            <a:chExt cx="3312" cy="252"/>
          </a:xfrm>
        </p:grpSpPr>
        <p:sp>
          <p:nvSpPr>
            <p:cNvPr id="19475" name="Rectangle 35"/>
            <p:cNvSpPr>
              <a:spLocks noChangeArrowheads="1"/>
            </p:cNvSpPr>
            <p:nvPr/>
          </p:nvSpPr>
          <p:spPr bwMode="auto">
            <a:xfrm>
              <a:off x="192" y="3168"/>
              <a:ext cx="20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6" name="Freeform 38"/>
            <p:cNvSpPr>
              <a:spLocks/>
            </p:cNvSpPr>
            <p:nvPr/>
          </p:nvSpPr>
          <p:spPr bwMode="auto">
            <a:xfrm>
              <a:off x="2256" y="3168"/>
              <a:ext cx="1248" cy="144"/>
            </a:xfrm>
            <a:custGeom>
              <a:avLst/>
              <a:gdLst>
                <a:gd name="T0" fmla="*/ 1248 w 1248"/>
                <a:gd name="T1" fmla="*/ 0 h 144"/>
                <a:gd name="T2" fmla="*/ 336 w 1248"/>
                <a:gd name="T3" fmla="*/ 0 h 144"/>
                <a:gd name="T4" fmla="*/ 336 w 1248"/>
                <a:gd name="T5" fmla="*/ 144 h 144"/>
                <a:gd name="T6" fmla="*/ 0 w 124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44"/>
                <a:gd name="T14" fmla="*/ 1248 w 124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44">
                  <a:moveTo>
                    <a:pt x="1248" y="0"/>
                  </a:moveTo>
                  <a:lnTo>
                    <a:pt x="336" y="0"/>
                  </a:lnTo>
                  <a:lnTo>
                    <a:pt x="336" y="144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1781" y="5410200"/>
            <a:ext cx="5791200" cy="476250"/>
            <a:chOff x="240" y="3408"/>
            <a:chExt cx="3648" cy="300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240" y="3456"/>
              <a:ext cx="19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4" name="Freeform 39"/>
            <p:cNvSpPr>
              <a:spLocks/>
            </p:cNvSpPr>
            <p:nvPr/>
          </p:nvSpPr>
          <p:spPr bwMode="auto">
            <a:xfrm>
              <a:off x="2160" y="3408"/>
              <a:ext cx="1728" cy="192"/>
            </a:xfrm>
            <a:custGeom>
              <a:avLst/>
              <a:gdLst>
                <a:gd name="T0" fmla="*/ 1728 w 1728"/>
                <a:gd name="T1" fmla="*/ 0 h 192"/>
                <a:gd name="T2" fmla="*/ 432 w 1728"/>
                <a:gd name="T3" fmla="*/ 0 h 192"/>
                <a:gd name="T4" fmla="*/ 432 w 1728"/>
                <a:gd name="T5" fmla="*/ 192 h 192"/>
                <a:gd name="T6" fmla="*/ 0 w 172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8"/>
                <a:gd name="T13" fmla="*/ 0 h 192"/>
                <a:gd name="T14" fmla="*/ 1728 w 172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8" h="192">
                  <a:moveTo>
                    <a:pt x="1728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3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37991" y="193675"/>
            <a:ext cx="425859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2800" b="1" dirty="0">
                <a:solidFill>
                  <a:schemeClr val="accent2"/>
                </a:solidFill>
              </a:rPr>
              <a:t> Part </a:t>
            </a:r>
            <a:r>
              <a:rPr lang="en-US" sz="2800" b="1" dirty="0" smtClean="0">
                <a:solidFill>
                  <a:schemeClr val="accent2"/>
                </a:solidFill>
              </a:rPr>
              <a:t>3: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If we have this fact: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5388" y="609600"/>
            <a:ext cx="3452812" cy="495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80988" y="1219200"/>
            <a:ext cx="5257801" cy="3276600"/>
            <a:chOff x="177" y="768"/>
            <a:chExt cx="3312" cy="2064"/>
          </a:xfrm>
        </p:grpSpPr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77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273" y="1178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5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9486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9487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9488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3579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2" name="Freeform 17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8"/>
          <p:cNvSpPr>
            <a:spLocks/>
          </p:cNvSpPr>
          <p:nvPr/>
        </p:nvSpPr>
        <p:spPr bwMode="auto">
          <a:xfrm>
            <a:off x="3633788" y="346075"/>
            <a:ext cx="2971800" cy="3235325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3579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6" name="Freeform 22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23"/>
          <p:cNvSpPr>
            <a:spLocks/>
          </p:cNvSpPr>
          <p:nvPr/>
        </p:nvSpPr>
        <p:spPr bwMode="auto">
          <a:xfrm>
            <a:off x="3405188" y="117475"/>
            <a:ext cx="3429000" cy="3921125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" y="1963738"/>
            <a:ext cx="4800600" cy="3005138"/>
            <a:chOff x="336" y="1237"/>
            <a:chExt cx="3024" cy="1893"/>
          </a:xfrm>
        </p:grpSpPr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336" y="2880"/>
              <a:ext cx="18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mike).</a:t>
              </a:r>
            </a:p>
          </p:txBody>
        </p:sp>
        <p:sp>
          <p:nvSpPr>
            <p:cNvPr id="19480" name="Freeform 32"/>
            <p:cNvSpPr>
              <a:spLocks/>
            </p:cNvSpPr>
            <p:nvPr/>
          </p:nvSpPr>
          <p:spPr bwMode="auto">
            <a:xfrm>
              <a:off x="2112" y="1237"/>
              <a:ext cx="1248" cy="1787"/>
            </a:xfrm>
            <a:custGeom>
              <a:avLst/>
              <a:gdLst>
                <a:gd name="T0" fmla="*/ 1248 w 1248"/>
                <a:gd name="T1" fmla="*/ 0 h 1584"/>
                <a:gd name="T2" fmla="*/ 144 w 1248"/>
                <a:gd name="T3" fmla="*/ 0 h 1584"/>
                <a:gd name="T4" fmla="*/ 144 w 1248"/>
                <a:gd name="T5" fmla="*/ 1489 h 1584"/>
                <a:gd name="T6" fmla="*/ 0 w 1248"/>
                <a:gd name="T7" fmla="*/ 1489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584"/>
                <a:gd name="T14" fmla="*/ 1248 w 1248"/>
                <a:gd name="T15" fmla="*/ 1584 h 1584"/>
                <a:gd name="connsiteX0" fmla="*/ 10000 w 10000"/>
                <a:gd name="connsiteY0" fmla="*/ 0 h 10000"/>
                <a:gd name="connsiteX1" fmla="*/ 1154 w 10000"/>
                <a:gd name="connsiteY1" fmla="*/ 0 h 10000"/>
                <a:gd name="connsiteX2" fmla="*/ 7979 w 10000"/>
                <a:gd name="connsiteY2" fmla="*/ 9966 h 10000"/>
                <a:gd name="connsiteX3" fmla="*/ 0 w 10000"/>
                <a:gd name="connsiteY3" fmla="*/ 10000 h 10000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7979 w 10000"/>
                <a:gd name="connsiteY2" fmla="*/ 10000 h 10034"/>
                <a:gd name="connsiteX3" fmla="*/ 0 w 10000"/>
                <a:gd name="connsiteY3" fmla="*/ 10034 h 10034"/>
                <a:gd name="connsiteX0" fmla="*/ 10000 w 10000"/>
                <a:gd name="connsiteY0" fmla="*/ 34 h 10069"/>
                <a:gd name="connsiteX1" fmla="*/ 8077 w 10000"/>
                <a:gd name="connsiteY1" fmla="*/ 0 h 10069"/>
                <a:gd name="connsiteX2" fmla="*/ 8175 w 10000"/>
                <a:gd name="connsiteY2" fmla="*/ 10069 h 10069"/>
                <a:gd name="connsiteX3" fmla="*/ 0 w 10000"/>
                <a:gd name="connsiteY3" fmla="*/ 10034 h 10069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8175 w 10000"/>
                <a:gd name="connsiteY2" fmla="*/ 9966 h 10034"/>
                <a:gd name="connsiteX3" fmla="*/ 0 w 10000"/>
                <a:gd name="connsiteY3" fmla="*/ 10034 h 10034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8028 w 10000"/>
                <a:gd name="connsiteY2" fmla="*/ 10000 h 10034"/>
                <a:gd name="connsiteX3" fmla="*/ 0 w 10000"/>
                <a:gd name="connsiteY3" fmla="*/ 10034 h 10034"/>
                <a:gd name="connsiteX0" fmla="*/ 10000 w 10000"/>
                <a:gd name="connsiteY0" fmla="*/ 0 h 10000"/>
                <a:gd name="connsiteX1" fmla="*/ 7979 w 10000"/>
                <a:gd name="connsiteY1" fmla="*/ 35 h 10000"/>
                <a:gd name="connsiteX2" fmla="*/ 8028 w 10000"/>
                <a:gd name="connsiteY2" fmla="*/ 9966 h 10000"/>
                <a:gd name="connsiteX3" fmla="*/ 0 w 10000"/>
                <a:gd name="connsiteY3" fmla="*/ 10000 h 10000"/>
                <a:gd name="connsiteX0" fmla="*/ 10000 w 10000"/>
                <a:gd name="connsiteY0" fmla="*/ 0 h 10000"/>
                <a:gd name="connsiteX1" fmla="*/ 7979 w 10000"/>
                <a:gd name="connsiteY1" fmla="*/ 35 h 10000"/>
                <a:gd name="connsiteX2" fmla="*/ 7930 w 10000"/>
                <a:gd name="connsiteY2" fmla="*/ 9966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979" y="35"/>
                  </a:lnTo>
                  <a:cubicBezTo>
                    <a:pt x="7946" y="3368"/>
                    <a:pt x="7963" y="6633"/>
                    <a:pt x="7930" y="9966"/>
                  </a:cubicBezTo>
                  <a:lnTo>
                    <a:pt x="0" y="1000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24001" y="5943605"/>
            <a:ext cx="687388" cy="614363"/>
            <a:chOff x="960" y="3744"/>
            <a:chExt cx="433" cy="387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960" y="3840"/>
              <a:ext cx="4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Arial" pitchFamily="34" charset="0"/>
                </a:rPr>
                <a:t>Yes</a:t>
              </a:r>
              <a:endParaRPr lang="en-US" dirty="0">
                <a:solidFill>
                  <a:srgbClr val="CC3300"/>
                </a:solidFill>
                <a:latin typeface="Arial" pitchFamily="34" charset="0"/>
              </a:endParaRPr>
            </a:p>
          </p:txBody>
        </p:sp>
        <p:sp>
          <p:nvSpPr>
            <p:cNvPr id="19478" name="Line 37"/>
            <p:cNvSpPr>
              <a:spLocks noChangeShapeType="1"/>
            </p:cNvSpPr>
            <p:nvPr/>
          </p:nvSpPr>
          <p:spPr bwMode="auto">
            <a:xfrm>
              <a:off x="1152" y="37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4800" y="5029200"/>
            <a:ext cx="5257800" cy="400050"/>
            <a:chOff x="192" y="3168"/>
            <a:chExt cx="3312" cy="252"/>
          </a:xfrm>
        </p:grpSpPr>
        <p:sp>
          <p:nvSpPr>
            <p:cNvPr id="19475" name="Rectangle 35"/>
            <p:cNvSpPr>
              <a:spLocks noChangeArrowheads="1"/>
            </p:cNvSpPr>
            <p:nvPr/>
          </p:nvSpPr>
          <p:spPr bwMode="auto">
            <a:xfrm>
              <a:off x="192" y="3168"/>
              <a:ext cx="20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6" name="Freeform 38"/>
            <p:cNvSpPr>
              <a:spLocks/>
            </p:cNvSpPr>
            <p:nvPr/>
          </p:nvSpPr>
          <p:spPr bwMode="auto">
            <a:xfrm>
              <a:off x="2256" y="3168"/>
              <a:ext cx="1248" cy="144"/>
            </a:xfrm>
            <a:custGeom>
              <a:avLst/>
              <a:gdLst>
                <a:gd name="T0" fmla="*/ 1248 w 1248"/>
                <a:gd name="T1" fmla="*/ 0 h 144"/>
                <a:gd name="T2" fmla="*/ 336 w 1248"/>
                <a:gd name="T3" fmla="*/ 0 h 144"/>
                <a:gd name="T4" fmla="*/ 336 w 1248"/>
                <a:gd name="T5" fmla="*/ 144 h 144"/>
                <a:gd name="T6" fmla="*/ 0 w 124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44"/>
                <a:gd name="T14" fmla="*/ 1248 w 124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44">
                  <a:moveTo>
                    <a:pt x="1248" y="0"/>
                  </a:moveTo>
                  <a:lnTo>
                    <a:pt x="336" y="0"/>
                  </a:lnTo>
                  <a:lnTo>
                    <a:pt x="336" y="144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1781" y="5410200"/>
            <a:ext cx="5791200" cy="476250"/>
            <a:chOff x="240" y="3408"/>
            <a:chExt cx="3648" cy="300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240" y="3456"/>
              <a:ext cx="19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4" name="Freeform 39"/>
            <p:cNvSpPr>
              <a:spLocks/>
            </p:cNvSpPr>
            <p:nvPr/>
          </p:nvSpPr>
          <p:spPr bwMode="auto">
            <a:xfrm>
              <a:off x="2160" y="3408"/>
              <a:ext cx="1728" cy="192"/>
            </a:xfrm>
            <a:custGeom>
              <a:avLst/>
              <a:gdLst>
                <a:gd name="T0" fmla="*/ 1728 w 1728"/>
                <a:gd name="T1" fmla="*/ 0 h 192"/>
                <a:gd name="T2" fmla="*/ 432 w 1728"/>
                <a:gd name="T3" fmla="*/ 0 h 192"/>
                <a:gd name="T4" fmla="*/ 432 w 1728"/>
                <a:gd name="T5" fmla="*/ 192 h 192"/>
                <a:gd name="T6" fmla="*/ 0 w 172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8"/>
                <a:gd name="T13" fmla="*/ 0 h 192"/>
                <a:gd name="T14" fmla="*/ 1728 w 172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8" h="192">
                  <a:moveTo>
                    <a:pt x="1728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reeform 1"/>
          <p:cNvSpPr/>
          <p:nvPr/>
        </p:nvSpPr>
        <p:spPr bwMode="auto">
          <a:xfrm>
            <a:off x="2217906" y="3151762"/>
            <a:ext cx="3112851" cy="3229583"/>
          </a:xfrm>
          <a:custGeom>
            <a:avLst/>
            <a:gdLst>
              <a:gd name="connsiteX0" fmla="*/ 3112851 w 3112851"/>
              <a:gd name="connsiteY0" fmla="*/ 0 h 3229583"/>
              <a:gd name="connsiteX1" fmla="*/ 2636196 w 3112851"/>
              <a:gd name="connsiteY1" fmla="*/ 0 h 3229583"/>
              <a:gd name="connsiteX2" fmla="*/ 2626468 w 3112851"/>
              <a:gd name="connsiteY2" fmla="*/ 3229583 h 3229583"/>
              <a:gd name="connsiteX3" fmla="*/ 0 w 3112851"/>
              <a:gd name="connsiteY3" fmla="*/ 3219855 h 322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2851" h="3229583">
                <a:moveTo>
                  <a:pt x="3112851" y="0"/>
                </a:moveTo>
                <a:lnTo>
                  <a:pt x="2636196" y="0"/>
                </a:lnTo>
                <a:cubicBezTo>
                  <a:pt x="2632953" y="1076528"/>
                  <a:pt x="2629711" y="2153055"/>
                  <a:pt x="2626468" y="3229583"/>
                </a:cubicBezTo>
                <a:lnTo>
                  <a:pt x="0" y="3219855"/>
                </a:lnTo>
              </a:path>
            </a:pathLst>
          </a:cu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7377113" cy="533400"/>
          </a:xfrm>
        </p:spPr>
        <p:txBody>
          <a:bodyPr/>
          <a:lstStyle/>
          <a:p>
            <a:r>
              <a:rPr lang="en-US" sz="3200" dirty="0" err="1" smtClean="0">
                <a:cs typeface="Times New Roman" pitchFamily="18" charset="0"/>
              </a:rPr>
              <a:t>Factbase</a:t>
            </a:r>
            <a:r>
              <a:rPr lang="en-US" sz="3200" dirty="0" smtClean="0">
                <a:cs typeface="Times New Roman" pitchFamily="18" charset="0"/>
              </a:rPr>
              <a:t>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326313" cy="5562600"/>
          </a:xfrm>
        </p:spPr>
        <p:txBody>
          <a:bodyPr/>
          <a:lstStyle/>
          <a:p>
            <a:pPr algn="just">
              <a:lnSpc>
                <a:spcPct val="95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spring, hot).	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	w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eather/3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summer,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fall,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winter, warm).</a:t>
            </a:r>
          </a:p>
          <a:p>
            <a:pPr algn="just">
              <a:lnSpc>
                <a:spcPct val="13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spring, warm).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summer, warm).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fall,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winter, cold).</a:t>
            </a:r>
            <a:endParaRPr lang="en-US" dirty="0" smtClean="0"/>
          </a:p>
          <a:p>
            <a:pPr algn="just">
              <a:lnSpc>
                <a:spcPct val="13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spring, cold).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summer,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fall, cold).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winter, cold).</a:t>
            </a:r>
          </a:p>
        </p:txBody>
      </p:sp>
    </p:spTree>
    <p:extLst>
      <p:ext uri="{BB962C8B-B14F-4D97-AF65-F5344CB8AC3E}">
        <p14:creationId xmlns:p14="http://schemas.microsoft.com/office/powerpoint/2010/main" val="33102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31121</TotalTime>
  <Words>1243</Words>
  <Application>Microsoft Office PowerPoint</Application>
  <PresentationFormat>Custom</PresentationFormat>
  <Paragraphs>516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 Unicode MS</vt:lpstr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Factbase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2126</cp:revision>
  <dcterms:created xsi:type="dcterms:W3CDTF">2000-01-15T20:24:49Z</dcterms:created>
  <dcterms:modified xsi:type="dcterms:W3CDTF">2018-11-21T21:11:29Z</dcterms:modified>
</cp:coreProperties>
</file>