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548" r:id="rId2"/>
    <p:sldId id="549" r:id="rId3"/>
    <p:sldId id="502" r:id="rId4"/>
    <p:sldId id="503" r:id="rId5"/>
    <p:sldId id="504" r:id="rId6"/>
    <p:sldId id="520" r:id="rId7"/>
    <p:sldId id="401" r:id="rId8"/>
    <p:sldId id="415" r:id="rId9"/>
    <p:sldId id="448" r:id="rId10"/>
    <p:sldId id="436" r:id="rId11"/>
    <p:sldId id="516" r:id="rId12"/>
    <p:sldId id="437" r:id="rId13"/>
    <p:sldId id="447" r:id="rId14"/>
    <p:sldId id="485" r:id="rId15"/>
    <p:sldId id="517" r:id="rId16"/>
    <p:sldId id="406" r:id="rId17"/>
    <p:sldId id="446" r:id="rId18"/>
    <p:sldId id="407" r:id="rId19"/>
    <p:sldId id="408" r:id="rId20"/>
    <p:sldId id="543" r:id="rId21"/>
    <p:sldId id="544" r:id="rId22"/>
    <p:sldId id="545" r:id="rId23"/>
    <p:sldId id="546" r:id="rId24"/>
    <p:sldId id="547" r:id="rId25"/>
    <p:sldId id="469" r:id="rId26"/>
    <p:sldId id="449" r:id="rId27"/>
    <p:sldId id="409" r:id="rId28"/>
    <p:sldId id="410" r:id="rId29"/>
  </p:sldIdLst>
  <p:sldSz cx="8640763" cy="6483350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62">
          <p15:clr>
            <a:srgbClr val="A4A3A4"/>
          </p15:clr>
        </p15:guide>
        <p15:guide id="2" pos="5361">
          <p15:clr>
            <a:srgbClr val="A4A3A4"/>
          </p15:clr>
        </p15:guide>
        <p15:guide id="3" pos="51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0066"/>
    <a:srgbClr val="FDFFDD"/>
    <a:srgbClr val="FFFF00"/>
    <a:srgbClr val="00FF00"/>
    <a:srgbClr val="0066FF"/>
    <a:srgbClr val="CC3300"/>
    <a:srgbClr val="FFCC00"/>
    <a:srgbClr val="33CC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7" autoAdjust="0"/>
  </p:normalViewPr>
  <p:slideViewPr>
    <p:cSldViewPr>
      <p:cViewPr varScale="1">
        <p:scale>
          <a:sx n="80" d="100"/>
          <a:sy n="80" d="100"/>
        </p:scale>
        <p:origin x="773" y="34"/>
      </p:cViewPr>
      <p:guideLst>
        <p:guide orient="horz" pos="3962"/>
        <p:guide pos="5361"/>
        <p:guide pos="5121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5072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7A543F7-97CB-489B-A82E-C5CC198EE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30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defTabSz="815975"/>
            <a:endParaRPr lang="en-US" sz="210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358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0088" y="4465638"/>
            <a:ext cx="5594350" cy="365283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509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7700" y="2014538"/>
            <a:ext cx="7345363" cy="13890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673475"/>
            <a:ext cx="6049963" cy="16573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9025" y="381000"/>
            <a:ext cx="1843088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381000"/>
            <a:ext cx="5381625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Ø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4165600"/>
            <a:ext cx="7345363" cy="12874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625" y="2747963"/>
            <a:ext cx="7345363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1143000"/>
            <a:ext cx="3611563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8963" y="1143000"/>
            <a:ext cx="3613150" cy="4743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60350"/>
            <a:ext cx="7777163" cy="10795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450975"/>
            <a:ext cx="381793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0" y="2055813"/>
            <a:ext cx="3817938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89438" y="1450975"/>
            <a:ext cx="381952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89438" y="2055813"/>
            <a:ext cx="3819525" cy="37353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258763"/>
            <a:ext cx="2843213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258763"/>
            <a:ext cx="4830763" cy="5532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1800" y="1357313"/>
            <a:ext cx="2843213" cy="44338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3863" y="4538663"/>
            <a:ext cx="5184775" cy="5349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3863" y="579438"/>
            <a:ext cx="5184775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93863" y="5073650"/>
            <a:ext cx="5184775" cy="76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381000"/>
            <a:ext cx="7377113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1143000"/>
            <a:ext cx="7377113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18"/>
          <p:cNvSpPr txBox="1">
            <a:spLocks noChangeArrowheads="1"/>
          </p:cNvSpPr>
          <p:nvPr/>
        </p:nvSpPr>
        <p:spPr bwMode="auto">
          <a:xfrm>
            <a:off x="8153400" y="6022975"/>
            <a:ext cx="50323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fld id="{1A975829-C558-468D-A90D-D88A01237856}" type="slidenum">
              <a:rPr lang="en-US" sz="1200">
                <a:solidFill>
                  <a:srgbClr val="0000FF"/>
                </a:solidFill>
              </a:rPr>
              <a:pPr algn="ctr"/>
              <a:t>‹#›</a:t>
            </a:fld>
            <a:endParaRPr lang="en-US">
              <a:solidFill>
                <a:srgbClr val="0000FF"/>
              </a:solidFill>
            </a:endParaRPr>
          </a:p>
        </p:txBody>
      </p:sp>
      <p:sp>
        <p:nvSpPr>
          <p:cNvPr id="1029" name="Text Box 19"/>
          <p:cNvSpPr txBox="1">
            <a:spLocks noChangeArrowheads="1"/>
          </p:cNvSpPr>
          <p:nvPr/>
        </p:nvSpPr>
        <p:spPr bwMode="auto">
          <a:xfrm>
            <a:off x="8153400" y="5638800"/>
            <a:ext cx="4762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>
                <a:solidFill>
                  <a:srgbClr val="0000FF"/>
                </a:solidFill>
              </a:rPr>
              <a:t>Ch 5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5794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022975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3" name="Text Box 37"/>
          <p:cNvSpPr txBox="1">
            <a:spLocks noChangeArrowheads="1"/>
          </p:cNvSpPr>
          <p:nvPr userDrawn="1"/>
        </p:nvSpPr>
        <p:spPr bwMode="auto">
          <a:xfrm>
            <a:off x="-44450" y="5786437"/>
            <a:ext cx="6921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99CCFF"/>
                </a:solidFill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123238" y="0"/>
            <a:ext cx="0" cy="648652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7894638" y="5946775"/>
            <a:ext cx="792162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199438" y="5946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199438" y="5565775"/>
            <a:ext cx="381000" cy="3810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6038" y="838200"/>
            <a:ext cx="9906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9" name="Text Box 44"/>
          <p:cNvSpPr txBox="1">
            <a:spLocks noChangeArrowheads="1"/>
          </p:cNvSpPr>
          <p:nvPr userDrawn="1"/>
        </p:nvSpPr>
        <p:spPr bwMode="auto">
          <a:xfrm>
            <a:off x="-76200" y="6016625"/>
            <a:ext cx="7048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>
                <a:solidFill>
                  <a:schemeClr val="hlink"/>
                </a:solidFill>
              </a:rPr>
              <a:t>11/19/2002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2pPr>
      <a:lvl3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3pPr>
      <a:lvl4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4pPr>
      <a:lvl5pPr marL="3429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5pPr>
      <a:lvl6pPr marL="8001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6pPr>
      <a:lvl7pPr marL="12573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7pPr>
      <a:lvl8pPr marL="17145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8pPr>
      <a:lvl9pPr marL="2171700" indent="-342900" algn="ctr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2800" b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2800">
          <a:solidFill>
            <a:srgbClr val="000000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400">
          <a:solidFill>
            <a:srgbClr val="000000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000">
          <a:solidFill>
            <a:srgbClr val="000000"/>
          </a:solidFill>
          <a:latin typeface="+mn-lt"/>
        </a:defRPr>
      </a:lvl4pPr>
      <a:lvl5pPr marL="20574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5pPr>
      <a:lvl6pPr marL="25146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6pPr>
      <a:lvl7pPr marL="29718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7pPr>
      <a:lvl8pPr marL="34290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8pPr>
      <a:lvl9pPr marL="3886200" indent="-2286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800158" y="2098675"/>
            <a:ext cx="6048534" cy="345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/>
          <a:lstStyle/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2646" dirty="0">
                <a:solidFill>
                  <a:schemeClr val="accent2"/>
                </a:solidFill>
                <a:latin typeface="+mn-lt"/>
              </a:rPr>
              <a:t>Chapter 5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rgbClr val="660066"/>
                </a:solidFill>
                <a:latin typeface="Times New Roman" pitchFamily="18" charset="0"/>
              </a:rPr>
              <a:t>Logic Language Prolog</a:t>
            </a:r>
          </a:p>
          <a:p>
            <a:pPr marL="343543" indent="-343543"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3591" b="1" dirty="0">
                <a:solidFill>
                  <a:schemeClr val="accent2"/>
                </a:solidFill>
                <a:latin typeface="+mn-lt"/>
              </a:rPr>
              <a:t>Lecture 26</a:t>
            </a:r>
          </a:p>
          <a:p>
            <a:pPr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GB" sz="3024" b="1" dirty="0">
                <a:solidFill>
                  <a:srgbClr val="0033CC"/>
                </a:solidFill>
                <a:latin typeface="+mn-lt"/>
                <a:cs typeface="Times New Roman" pitchFamily="18" charset="0"/>
              </a:rPr>
              <a:t>Graph, Structure, Parameter Passing, Recursion, and List</a:t>
            </a:r>
          </a:p>
          <a:p>
            <a:pPr marL="343543" indent="-343543" defTabSz="913615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</a:pPr>
            <a:r>
              <a:rPr lang="en-US" sz="945" dirty="0">
                <a:solidFill>
                  <a:schemeClr val="accent2"/>
                </a:solidFill>
                <a:latin typeface="+mn-lt"/>
              </a:rPr>
              <a:t> </a:t>
            </a:r>
          </a:p>
          <a:p>
            <a:pPr defTabSz="913615">
              <a:lnSpc>
                <a:spcPct val="85000"/>
              </a:lnSpc>
              <a:spcBef>
                <a:spcPts val="1701"/>
              </a:spcBef>
              <a:buClr>
                <a:srgbClr val="000000"/>
              </a:buClr>
              <a:buSzPct val="75000"/>
            </a:pPr>
            <a:r>
              <a:rPr lang="en-US" sz="1800" dirty="0">
                <a:solidFill>
                  <a:schemeClr val="accent2"/>
                </a:solidFill>
                <a:latin typeface="+mn-lt"/>
              </a:rPr>
              <a:t>Reading: Textbook Sections 5.4 and 5.5</a:t>
            </a:r>
            <a:endParaRPr lang="en-US" sz="66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2948951" y="5833904"/>
            <a:ext cx="2241455" cy="455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12" tIns="45706" rIns="91412" bIns="45706">
            <a:spAutoFit/>
          </a:bodyPr>
          <a:lstStyle/>
          <a:p>
            <a:pPr algn="ctr" defTabSz="913615"/>
            <a:r>
              <a:rPr lang="en-US" sz="2363" dirty="0">
                <a:latin typeface="+mn-lt"/>
              </a:rPr>
              <a:t>Dr. Yinong Chen</a:t>
            </a:r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48057" y="937472"/>
            <a:ext cx="7391153" cy="108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2" tIns="45706" rIns="91412" bIns="45706" anchor="ctr"/>
          <a:lstStyle/>
          <a:p>
            <a:pPr marL="343543" indent="-343543" algn="ctr" defTabSz="913615">
              <a:lnSpc>
                <a:spcPct val="115000"/>
              </a:lnSpc>
              <a:spcBef>
                <a:spcPct val="20000"/>
              </a:spcBef>
            </a:pP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CSE240</a:t>
            </a:r>
          </a:p>
          <a:p>
            <a:pPr marL="343543" indent="-343543" algn="ctr" defTabSz="913615">
              <a:lnSpc>
                <a:spcPct val="85000"/>
              </a:lnSpc>
              <a:spcBef>
                <a:spcPct val="20000"/>
              </a:spcBef>
            </a:pP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Introduction to</a:t>
            </a:r>
            <a:r>
              <a:rPr lang="en-US" altLang="en-US" sz="2835" b="1" i="1" dirty="0">
                <a:solidFill>
                  <a:srgbClr val="280099"/>
                </a:solidFill>
                <a:latin typeface="+mn-lt"/>
              </a:rPr>
              <a:t> </a:t>
            </a:r>
            <a:r>
              <a:rPr lang="en-GB" altLang="en-US" sz="2835" b="1" i="1" dirty="0">
                <a:solidFill>
                  <a:srgbClr val="280099"/>
                </a:solidFill>
                <a:latin typeface="+mn-lt"/>
              </a:rPr>
              <a:t>Programming Languages</a:t>
            </a:r>
            <a:r>
              <a:rPr lang="en-GB" altLang="en-US" sz="1985" b="1" i="1" dirty="0">
                <a:solidFill>
                  <a:srgbClr val="280099"/>
                </a:solidFill>
                <a:latin typeface="+mn-lt"/>
              </a:rPr>
              <a:t> </a:t>
            </a:r>
            <a:endParaRPr lang="en-US" altLang="en-US" sz="1985" b="1" i="1" dirty="0">
              <a:solidFill>
                <a:srgbClr val="280099"/>
              </a:solidFill>
              <a:latin typeface="+mn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38280" y="256412"/>
            <a:ext cx="5666750" cy="485791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872165" y="3250403"/>
            <a:ext cx="5904521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77108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Recursion with Dead Loop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2362200" y="1385888"/>
            <a:ext cx="5486400" cy="502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/* other facts and rules */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factorial(N,F) :- 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N1 is N-1,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factorial(N1,F1),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	F is N * F1.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factorial(0,1).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/* other facts and rules */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endParaRPr lang="en-US"/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>
                <a:latin typeface="Arial Unicode MS" pitchFamily="34" charset="-128"/>
              </a:rPr>
              <a:t>?- factorial(2, Fac).</a:t>
            </a:r>
          </a:p>
        </p:txBody>
      </p:sp>
      <p:sp>
        <p:nvSpPr>
          <p:cNvPr id="51204" name="Text Box 16"/>
          <p:cNvSpPr txBox="1">
            <a:spLocks noChangeArrowheads="1"/>
          </p:cNvSpPr>
          <p:nvPr/>
        </p:nvSpPr>
        <p:spPr bwMode="auto">
          <a:xfrm>
            <a:off x="1219200" y="609600"/>
            <a:ext cx="593407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The following program tries to calculate </a:t>
            </a:r>
            <a:r>
              <a:rPr lang="en-US" i="1"/>
              <a:t>F</a:t>
            </a:r>
            <a:r>
              <a:rPr lang="en-US"/>
              <a:t> = </a:t>
            </a:r>
            <a:r>
              <a:rPr lang="en-US" i="1"/>
              <a:t>n</a:t>
            </a:r>
            <a:r>
              <a:rPr lang="en-US"/>
              <a:t>!</a:t>
            </a:r>
          </a:p>
        </p:txBody>
      </p:sp>
      <p:sp>
        <p:nvSpPr>
          <p:cNvPr id="51205" name="Rectangle 17"/>
          <p:cNvSpPr>
            <a:spLocks noChangeArrowheads="1"/>
          </p:cNvSpPr>
          <p:nvPr/>
        </p:nvSpPr>
        <p:spPr bwMode="auto">
          <a:xfrm>
            <a:off x="1981200" y="1295400"/>
            <a:ext cx="4419600" cy="511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7826" name="Line 18"/>
          <p:cNvSpPr>
            <a:spLocks noChangeShapeType="1"/>
          </p:cNvSpPr>
          <p:nvPr/>
        </p:nvSpPr>
        <p:spPr bwMode="auto">
          <a:xfrm>
            <a:off x="968375" y="4495800"/>
            <a:ext cx="1295400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7827" name="Freeform 19"/>
          <p:cNvSpPr>
            <a:spLocks/>
          </p:cNvSpPr>
          <p:nvPr/>
        </p:nvSpPr>
        <p:spPr bwMode="auto">
          <a:xfrm>
            <a:off x="4321175" y="2022475"/>
            <a:ext cx="1676400" cy="2514600"/>
          </a:xfrm>
          <a:custGeom>
            <a:avLst/>
            <a:gdLst>
              <a:gd name="T0" fmla="*/ 120967500 w 1056"/>
              <a:gd name="T1" fmla="*/ 2147483647 h 1584"/>
              <a:gd name="T2" fmla="*/ 2147483647 w 1056"/>
              <a:gd name="T3" fmla="*/ 2147483647 h 1584"/>
              <a:gd name="T4" fmla="*/ 2147483647 w 1056"/>
              <a:gd name="T5" fmla="*/ 0 h 1584"/>
              <a:gd name="T6" fmla="*/ 0 w 1056"/>
              <a:gd name="T7" fmla="*/ 0 h 1584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1584"/>
              <a:gd name="T14" fmla="*/ 1056 w 1056"/>
              <a:gd name="T15" fmla="*/ 1584 h 15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1584">
                <a:moveTo>
                  <a:pt x="48" y="1584"/>
                </a:moveTo>
                <a:lnTo>
                  <a:pt x="1056" y="1584"/>
                </a:lnTo>
                <a:lnTo>
                  <a:pt x="1056" y="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7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78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4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26" grpId="0" animBg="1"/>
      <p:bldP spid="2478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Recursion vs. While Loop in </a:t>
            </a:r>
            <a:r>
              <a:rPr lang="en-US" sz="3200" b="1" dirty="0">
                <a:solidFill>
                  <a:srgbClr val="FF0000"/>
                </a:solidFill>
                <a:cs typeface="Times New Roman" pitchFamily="18" charset="0"/>
              </a:rPr>
              <a:t>C++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3252" name="Text Box 23"/>
          <p:cNvSpPr txBox="1">
            <a:spLocks noChangeArrowheads="1"/>
          </p:cNvSpPr>
          <p:nvPr/>
        </p:nvSpPr>
        <p:spPr bwMode="auto">
          <a:xfrm>
            <a:off x="4702174" y="650875"/>
            <a:ext cx="3885407" cy="393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void factorial(</a:t>
            </a:r>
            <a:r>
              <a:rPr lang="en-US" dirty="0" err="1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N, </a:t>
            </a:r>
            <a:r>
              <a:rPr lang="en-US" dirty="0" err="1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*F)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 err="1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</a:t>
            </a:r>
            <a:r>
              <a:rPr lang="en-US" dirty="0">
                <a:solidFill>
                  <a:srgbClr val="C00000"/>
                </a:solidFill>
                <a:latin typeface="Arial Unicode MS" pitchFamily="34" charset="-128"/>
              </a:rPr>
              <a:t>P</a:t>
            </a:r>
            <a:r>
              <a:rPr lang="en-US" dirty="0">
                <a:latin typeface="Arial Unicode MS" pitchFamily="34" charset="-128"/>
              </a:rPr>
              <a:t> = 1, N1 = N;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b="1" dirty="0">
                <a:latin typeface="Arial Unicode MS" pitchFamily="34" charset="-128"/>
              </a:rPr>
              <a:t>while</a:t>
            </a:r>
            <a:r>
              <a:rPr lang="en-US" dirty="0">
                <a:latin typeface="Arial Unicode MS" pitchFamily="34" charset="-128"/>
              </a:rPr>
              <a:t> (N1 &gt; 0)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</a:t>
            </a:r>
            <a:r>
              <a:rPr lang="en-US" dirty="0">
                <a:solidFill>
                  <a:srgbClr val="C00000"/>
                </a:solidFill>
                <a:latin typeface="Arial Unicode MS" pitchFamily="34" charset="-128"/>
              </a:rPr>
              <a:t>P</a:t>
            </a:r>
            <a:r>
              <a:rPr lang="en-US" dirty="0">
                <a:latin typeface="Arial Unicode MS" pitchFamily="34" charset="-128"/>
              </a:rPr>
              <a:t> = </a:t>
            </a:r>
            <a:r>
              <a:rPr lang="en-US" dirty="0">
                <a:solidFill>
                  <a:srgbClr val="C00000"/>
                </a:solidFill>
                <a:latin typeface="Arial Unicode MS" pitchFamily="34" charset="-128"/>
              </a:rPr>
              <a:t>P</a:t>
            </a:r>
            <a:r>
              <a:rPr lang="en-US" dirty="0">
                <a:latin typeface="Arial Unicode MS" pitchFamily="34" charset="-128"/>
              </a:rPr>
              <a:t>*N1; 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N1 = N1 - 1;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}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*F = P;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}</a:t>
            </a:r>
          </a:p>
        </p:txBody>
      </p:sp>
      <p:sp>
        <p:nvSpPr>
          <p:cNvPr id="53259" name="Line 24"/>
          <p:cNvSpPr>
            <a:spLocks noChangeShapeType="1"/>
          </p:cNvSpPr>
          <p:nvPr/>
        </p:nvSpPr>
        <p:spPr bwMode="auto">
          <a:xfrm>
            <a:off x="2530" y="2327275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34181" y="727075"/>
            <a:ext cx="39624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solidFill>
                  <a:srgbClr val="0000FF"/>
                </a:solidFill>
                <a:latin typeface="Arial Unicode MS" pitchFamily="34" charset="-128"/>
              </a:rPr>
              <a:t>void</a:t>
            </a:r>
            <a:r>
              <a:rPr lang="en-US" dirty="0">
                <a:latin typeface="Arial Unicode MS" pitchFamily="34" charset="-128"/>
              </a:rPr>
              <a:t> factorial(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N, 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*F)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F1;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if (N == 1)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	*F = 1;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else {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	factorial(N-1, 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&amp;</a:t>
            </a:r>
            <a:r>
              <a:rPr lang="en-US" dirty="0">
                <a:latin typeface="Arial Unicode MS" pitchFamily="34" charset="-128"/>
              </a:rPr>
              <a:t>F1);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	</a:t>
            </a:r>
            <a:r>
              <a:rPr lang="en-US" dirty="0">
                <a:solidFill>
                  <a:srgbClr val="FF0000"/>
                </a:solidFill>
                <a:latin typeface="Arial Unicode MS" pitchFamily="34" charset="-128"/>
              </a:rPr>
              <a:t>*</a:t>
            </a:r>
            <a:r>
              <a:rPr lang="en-US" dirty="0">
                <a:latin typeface="Arial Unicode MS" pitchFamily="34" charset="-128"/>
              </a:rPr>
              <a:t>F= N * F1; 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	}</a:t>
            </a:r>
          </a:p>
          <a:p>
            <a:pPr>
              <a:tabLst>
                <a:tab pos="339725" algn="l"/>
                <a:tab pos="690563" algn="l"/>
                <a:tab pos="1031875" algn="l"/>
              </a:tabLst>
            </a:pPr>
            <a:r>
              <a:rPr lang="en-US" dirty="0">
                <a:latin typeface="Arial Unicode MS" pitchFamily="34" charset="-128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396581" y="803275"/>
            <a:ext cx="0" cy="37338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ectangle 6"/>
          <p:cNvSpPr/>
          <p:nvPr/>
        </p:nvSpPr>
        <p:spPr>
          <a:xfrm>
            <a:off x="2669381" y="4579283"/>
            <a:ext cx="4318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void main() {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 err="1"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F;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	factorial(4, &amp;F);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	printf("F = %d</a:t>
            </a:r>
            <a:r>
              <a:rPr lang="en-US" dirty="0">
                <a:cs typeface="Times New Roman" panose="02020603050405020304" pitchFamily="18" charset="0"/>
              </a:rPr>
              <a:t>\</a:t>
            </a:r>
            <a:r>
              <a:rPr lang="en-US" dirty="0">
                <a:latin typeface="Arial Unicode MS" pitchFamily="34" charset="-128"/>
              </a:rPr>
              <a:t>n", F); </a:t>
            </a:r>
          </a:p>
          <a:p>
            <a:pPr>
              <a:tabLst>
                <a:tab pos="457200" algn="l"/>
              </a:tabLst>
            </a:pPr>
            <a:r>
              <a:rPr lang="en-US" dirty="0">
                <a:latin typeface="Arial Unicode MS" pitchFamily="34" charset="-128"/>
              </a:rPr>
              <a:t>}</a:t>
            </a:r>
          </a:p>
        </p:txBody>
      </p:sp>
      <p:cxnSp>
        <p:nvCxnSpPr>
          <p:cNvPr id="9" name="Straight Connector 8"/>
          <p:cNvCxnSpPr/>
          <p:nvPr/>
        </p:nvCxnSpPr>
        <p:spPr bwMode="auto">
          <a:xfrm>
            <a:off x="281781" y="4536169"/>
            <a:ext cx="8228807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ounded Rectangular Callout 9"/>
          <p:cNvSpPr/>
          <p:nvPr/>
        </p:nvSpPr>
        <p:spPr bwMode="auto">
          <a:xfrm>
            <a:off x="39498" y="4841875"/>
            <a:ext cx="2286000" cy="1219200"/>
          </a:xfrm>
          <a:prstGeom prst="wedgeRoundRectCallout">
            <a:avLst>
              <a:gd name="adj1" fmla="val 4732"/>
              <a:gd name="adj2" fmla="val -178548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 you recall the uses of * and &amp;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2325498" y="2251075"/>
            <a:ext cx="547083" cy="304800"/>
          </a:xfrm>
          <a:prstGeom prst="down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2147" y="4836133"/>
            <a:ext cx="2286000" cy="1219200"/>
          </a:xfrm>
          <a:prstGeom prst="wedgeRoundRectCallout">
            <a:avLst>
              <a:gd name="adj1" fmla="val 83455"/>
              <a:gd name="adj2" fmla="val -206474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Do you recall the uses of * and &amp;</a:t>
            </a:r>
          </a:p>
        </p:txBody>
      </p:sp>
    </p:spTree>
    <p:extLst>
      <p:ext uri="{BB962C8B-B14F-4D97-AF65-F5344CB8AC3E}">
        <p14:creationId xmlns:p14="http://schemas.microsoft.com/office/powerpoint/2010/main" val="338325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Factorial with Tail Recursion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3251" name="Text Box 19"/>
          <p:cNvSpPr txBox="1">
            <a:spLocks noChangeArrowheads="1"/>
          </p:cNvSpPr>
          <p:nvPr/>
        </p:nvSpPr>
        <p:spPr bwMode="auto">
          <a:xfrm>
            <a:off x="609600" y="746125"/>
            <a:ext cx="7712075" cy="1311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tail-recursive function is </a:t>
            </a:r>
            <a:r>
              <a:rPr lang="en-US" i="1" dirty="0">
                <a:solidFill>
                  <a:srgbClr val="CC3300"/>
                </a:solidFill>
              </a:rPr>
              <a:t>structurally</a:t>
            </a:r>
            <a:r>
              <a:rPr lang="en-US" dirty="0"/>
              <a:t> easier to understand. </a:t>
            </a:r>
          </a:p>
          <a:p>
            <a:pPr>
              <a:lnSpc>
                <a:spcPct val="110000"/>
              </a:lnSpc>
            </a:pPr>
            <a:r>
              <a:rPr lang="en-US" dirty="0"/>
              <a:t>It is a special case of (less powerful than) recursion: loop!</a:t>
            </a:r>
          </a:p>
          <a:p>
            <a:pPr>
              <a:lnSpc>
                <a:spcPct val="110000"/>
              </a:lnSpc>
            </a:pPr>
            <a:r>
              <a:rPr lang="en-US" dirty="0"/>
              <a:t>But it may be more difficult </a:t>
            </a:r>
            <a:r>
              <a:rPr lang="en-US" i="1" dirty="0">
                <a:solidFill>
                  <a:srgbClr val="CC3300"/>
                </a:solidFill>
              </a:rPr>
              <a:t>conceptually</a:t>
            </a:r>
            <a:r>
              <a:rPr lang="en-US" dirty="0"/>
              <a:t> to understand.</a:t>
            </a:r>
          </a:p>
        </p:txBody>
      </p:sp>
      <p:sp>
        <p:nvSpPr>
          <p:cNvPr id="53252" name="Text Box 23"/>
          <p:cNvSpPr txBox="1">
            <a:spLocks noChangeArrowheads="1"/>
          </p:cNvSpPr>
          <p:nvPr/>
        </p:nvSpPr>
        <p:spPr bwMode="auto">
          <a:xfrm>
            <a:off x="511175" y="2174875"/>
            <a:ext cx="3352800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factorial(</a:t>
            </a:r>
            <a:r>
              <a:rPr lang="en-US" dirty="0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N, </a:t>
            </a:r>
            <a:r>
              <a:rPr lang="en-US" dirty="0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*F)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>
                <a:solidFill>
                  <a:schemeClr val="accent1"/>
                </a:solidFill>
                <a:latin typeface="Arial Unicode MS" pitchFamily="34" charset="-128"/>
              </a:rPr>
              <a:t>int</a:t>
            </a:r>
            <a:r>
              <a:rPr lang="en-US" dirty="0">
                <a:latin typeface="Arial Unicode MS" pitchFamily="34" charset="-128"/>
              </a:rPr>
              <a:t> P = 1, N1 = N;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b="1" dirty="0">
                <a:latin typeface="Arial Unicode MS" pitchFamily="34" charset="-128"/>
              </a:rPr>
              <a:t>while</a:t>
            </a:r>
            <a:r>
              <a:rPr lang="en-US" dirty="0">
                <a:latin typeface="Arial Unicode MS" pitchFamily="34" charset="-128"/>
              </a:rPr>
              <a:t> (N1 &gt; 0) {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P = P*N1; 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	N1 = N1 - 1;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}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*F = P;</a:t>
            </a:r>
          </a:p>
          <a:p>
            <a:pPr defTabSz="912813">
              <a:lnSpc>
                <a:spcPct val="130000"/>
              </a:lnSpc>
              <a:tabLst>
                <a:tab pos="234950" algn="l"/>
                <a:tab pos="692150" algn="l"/>
                <a:tab pos="11493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}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016375" y="2098675"/>
            <a:ext cx="4267200" cy="4191000"/>
            <a:chOff x="2530" y="1322"/>
            <a:chExt cx="2688" cy="2640"/>
          </a:xfrm>
        </p:grpSpPr>
        <p:sp>
          <p:nvSpPr>
            <p:cNvPr id="53258" name="Text Box 3"/>
            <p:cNvSpPr txBox="1">
              <a:spLocks noChangeArrowheads="1"/>
            </p:cNvSpPr>
            <p:nvPr/>
          </p:nvSpPr>
          <p:spPr bwMode="auto">
            <a:xfrm>
              <a:off x="2674" y="1322"/>
              <a:ext cx="2544" cy="25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 err="1">
                  <a:latin typeface="Arial Unicode MS" pitchFamily="34" charset="-128"/>
                </a:rPr>
                <a:t>fac</a:t>
              </a:r>
              <a:r>
                <a:rPr lang="en-US" dirty="0">
                  <a:latin typeface="Arial Unicode MS" pitchFamily="34" charset="-128"/>
                </a:rPr>
                <a:t>(N, F) :- factorial(N, 1 ,F).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factorial(0, P, P) :- !.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factorial(N,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P</a:t>
              </a:r>
              <a:r>
                <a:rPr lang="en-US" dirty="0">
                  <a:latin typeface="Arial Unicode MS" pitchFamily="34" charset="-128"/>
                </a:rPr>
                <a:t>, F) :-	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N &gt; 0, </a:t>
              </a:r>
            </a:p>
            <a:p>
              <a:pPr defTabSz="912813">
                <a:lnSpc>
                  <a:spcPct val="15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P1 is </a:t>
              </a:r>
              <a:r>
                <a:rPr lang="en-US" dirty="0">
                  <a:solidFill>
                    <a:srgbClr val="0000FF"/>
                  </a:solidFill>
                  <a:latin typeface="Arial Unicode MS" pitchFamily="34" charset="-128"/>
                </a:rPr>
                <a:t>P</a:t>
              </a:r>
              <a:r>
                <a:rPr lang="en-US" dirty="0">
                  <a:latin typeface="Arial Unicode MS" pitchFamily="34" charset="-128"/>
                </a:rPr>
                <a:t>*N, </a:t>
              </a:r>
            </a:p>
            <a:p>
              <a:pPr defTabSz="912813">
                <a:lnSpc>
                  <a:spcPct val="170000"/>
                </a:lnSpc>
                <a:tabLst>
                  <a:tab pos="798513" algn="l"/>
                  <a:tab pos="1428750" algn="l"/>
                  <a:tab pos="2798763" algn="l"/>
                  <a:tab pos="4452938" algn="l"/>
                </a:tabLst>
              </a:pPr>
              <a:r>
                <a:rPr lang="en-US" dirty="0">
                  <a:latin typeface="Arial Unicode MS" pitchFamily="34" charset="-128"/>
                </a:rPr>
                <a:t>	N1 is N - 1,</a:t>
              </a:r>
              <a:br>
                <a:rPr lang="en-US" dirty="0">
                  <a:latin typeface="Arial Unicode MS" pitchFamily="34" charset="-128"/>
                </a:rPr>
              </a:br>
              <a:r>
                <a:rPr lang="en-US" dirty="0">
                  <a:latin typeface="Arial Unicode MS" pitchFamily="34" charset="-128"/>
                </a:rPr>
                <a:t>     	factorial(N1, P1, F).</a:t>
              </a:r>
            </a:p>
          </p:txBody>
        </p:sp>
        <p:sp>
          <p:nvSpPr>
            <p:cNvPr id="53259" name="Line 24"/>
            <p:cNvSpPr>
              <a:spLocks noChangeShapeType="1"/>
            </p:cNvSpPr>
            <p:nvPr/>
          </p:nvSpPr>
          <p:spPr bwMode="auto">
            <a:xfrm>
              <a:off x="2530" y="1466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311775" y="4841875"/>
            <a:ext cx="1675606" cy="838200"/>
            <a:chOff x="3298" y="3146"/>
            <a:chExt cx="1104" cy="528"/>
          </a:xfrm>
        </p:grpSpPr>
        <p:sp>
          <p:nvSpPr>
            <p:cNvPr id="53256" name="Freeform 27"/>
            <p:cNvSpPr>
              <a:spLocks/>
            </p:cNvSpPr>
            <p:nvPr/>
          </p:nvSpPr>
          <p:spPr bwMode="auto">
            <a:xfrm>
              <a:off x="3298" y="3530"/>
              <a:ext cx="720" cy="144"/>
            </a:xfrm>
            <a:custGeom>
              <a:avLst/>
              <a:gdLst>
                <a:gd name="T0" fmla="*/ 0 w 720"/>
                <a:gd name="T1" fmla="*/ 0 h 144"/>
                <a:gd name="T2" fmla="*/ 0 w 720"/>
                <a:gd name="T3" fmla="*/ 48 h 144"/>
                <a:gd name="T4" fmla="*/ 720 w 720"/>
                <a:gd name="T5" fmla="*/ 48 h 144"/>
                <a:gd name="T6" fmla="*/ 720 w 720"/>
                <a:gd name="T7" fmla="*/ 144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144"/>
                <a:gd name="T14" fmla="*/ 720 w 720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144">
                  <a:moveTo>
                    <a:pt x="0" y="0"/>
                  </a:moveTo>
                  <a:lnTo>
                    <a:pt x="0" y="48"/>
                  </a:lnTo>
                  <a:lnTo>
                    <a:pt x="720" y="48"/>
                  </a:lnTo>
                  <a:lnTo>
                    <a:pt x="720" y="144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7" name="Freeform 28"/>
            <p:cNvSpPr>
              <a:spLocks/>
            </p:cNvSpPr>
            <p:nvPr/>
          </p:nvSpPr>
          <p:spPr bwMode="auto">
            <a:xfrm>
              <a:off x="3298" y="3146"/>
              <a:ext cx="1104" cy="528"/>
            </a:xfrm>
            <a:custGeom>
              <a:avLst/>
              <a:gdLst>
                <a:gd name="T0" fmla="*/ 0 w 1104"/>
                <a:gd name="T1" fmla="*/ 0 h 480"/>
                <a:gd name="T2" fmla="*/ 0 w 1104"/>
                <a:gd name="T3" fmla="*/ 58 h 480"/>
                <a:gd name="T4" fmla="*/ 1104 w 1104"/>
                <a:gd name="T5" fmla="*/ 58 h 480"/>
                <a:gd name="T6" fmla="*/ 1104 w 1104"/>
                <a:gd name="T7" fmla="*/ 581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480"/>
                <a:gd name="T14" fmla="*/ 1104 w 1104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480">
                  <a:moveTo>
                    <a:pt x="0" y="0"/>
                  </a:moveTo>
                  <a:lnTo>
                    <a:pt x="0" y="48"/>
                  </a:lnTo>
                  <a:lnTo>
                    <a:pt x="1104" y="48"/>
                  </a:lnTo>
                  <a:lnTo>
                    <a:pt x="1104" y="48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862" name="Freeform 30"/>
          <p:cNvSpPr>
            <a:spLocks/>
          </p:cNvSpPr>
          <p:nvPr/>
        </p:nvSpPr>
        <p:spPr bwMode="auto">
          <a:xfrm>
            <a:off x="5844381" y="3165475"/>
            <a:ext cx="381000" cy="152400"/>
          </a:xfrm>
          <a:custGeom>
            <a:avLst/>
            <a:gdLst>
              <a:gd name="T0" fmla="*/ 0 w 240"/>
              <a:gd name="T1" fmla="*/ 0 h 96"/>
              <a:gd name="T2" fmla="*/ 0 w 240"/>
              <a:gd name="T3" fmla="*/ 241935000 h 96"/>
              <a:gd name="T4" fmla="*/ 604837500 w 240"/>
              <a:gd name="T5" fmla="*/ 241935000 h 96"/>
              <a:gd name="T6" fmla="*/ 604837500 w 240"/>
              <a:gd name="T7" fmla="*/ 0 h 96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96"/>
              <a:gd name="T14" fmla="*/ 240 w 240"/>
              <a:gd name="T15" fmla="*/ 96 h 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96">
                <a:moveTo>
                  <a:pt x="0" y="0"/>
                </a:moveTo>
                <a:lnTo>
                  <a:pt x="0" y="96"/>
                </a:lnTo>
                <a:lnTo>
                  <a:pt x="240" y="96"/>
                </a:lnTo>
                <a:lnTo>
                  <a:pt x="240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7317653" y="3494232"/>
            <a:ext cx="1193728" cy="1193728"/>
            <a:chOff x="7089847" y="3494232"/>
            <a:chExt cx="1193728" cy="1193728"/>
          </a:xfrm>
        </p:grpSpPr>
        <p:sp>
          <p:nvSpPr>
            <p:cNvPr id="13" name="Oval 12"/>
            <p:cNvSpPr/>
            <p:nvPr/>
          </p:nvSpPr>
          <p:spPr bwMode="auto">
            <a:xfrm>
              <a:off x="7089847" y="3494232"/>
              <a:ext cx="1193728" cy="119372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7184009" y="3846810"/>
              <a:ext cx="100540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Prolog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643980" y="4994275"/>
            <a:ext cx="1018176" cy="914400"/>
            <a:chOff x="2643980" y="4994275"/>
            <a:chExt cx="1018176" cy="914400"/>
          </a:xfrm>
        </p:grpSpPr>
        <p:sp>
          <p:nvSpPr>
            <p:cNvPr id="4" name="Oval 3"/>
            <p:cNvSpPr/>
            <p:nvPr/>
          </p:nvSpPr>
          <p:spPr bwMode="auto">
            <a:xfrm>
              <a:off x="2643980" y="4994275"/>
              <a:ext cx="1018176" cy="9144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84731" y="5218410"/>
              <a:ext cx="73609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C++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88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8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Factorial with Tail Recursion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4275" name="Text Box 1029"/>
          <p:cNvSpPr txBox="1">
            <a:spLocks noChangeArrowheads="1"/>
          </p:cNvSpPr>
          <p:nvPr/>
        </p:nvSpPr>
        <p:spPr bwMode="auto">
          <a:xfrm>
            <a:off x="739775" y="879475"/>
            <a:ext cx="731520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 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trace.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 F).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factorial(3,1,_15)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factorial(2,3,_15)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factorial(1,6,_15)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Call: factorial(0,6,_15)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factorial(0,6,6)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factorial(1,6,6)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factorial(2,3,6)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factorial(3,1,6)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  Exit: </a:t>
            </a:r>
            <a:r>
              <a:rPr lang="en-US" dirty="0" err="1">
                <a:latin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</a:rPr>
              <a:t>(3,6) ? </a:t>
            </a:r>
          </a:p>
          <a:p>
            <a:pPr defTabSz="912813"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F = 6</a:t>
            </a:r>
          </a:p>
          <a:p>
            <a:pPr defTabSz="912813">
              <a:lnSpc>
                <a:spcPct val="12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| ?-	 </a:t>
            </a:r>
            <a:r>
              <a:rPr lang="en-US" dirty="0" err="1">
                <a:solidFill>
                  <a:schemeClr val="accent2"/>
                </a:solidFill>
                <a:latin typeface="Courier New" pitchFamily="49" charset="0"/>
              </a:rPr>
              <a:t>notrace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.</a:t>
            </a:r>
          </a:p>
        </p:txBody>
      </p:sp>
      <p:sp>
        <p:nvSpPr>
          <p:cNvPr id="262154" name="Freeform 1034"/>
          <p:cNvSpPr>
            <a:spLocks/>
          </p:cNvSpPr>
          <p:nvPr/>
        </p:nvSpPr>
        <p:spPr bwMode="auto">
          <a:xfrm>
            <a:off x="1806575" y="3317875"/>
            <a:ext cx="152400" cy="381000"/>
          </a:xfrm>
          <a:custGeom>
            <a:avLst/>
            <a:gdLst>
              <a:gd name="T0" fmla="*/ 241935000 w 96"/>
              <a:gd name="T1" fmla="*/ 604837500 h 240"/>
              <a:gd name="T2" fmla="*/ 0 w 96"/>
              <a:gd name="T3" fmla="*/ 604837500 h 240"/>
              <a:gd name="T4" fmla="*/ 0 w 96"/>
              <a:gd name="T5" fmla="*/ 0 h 240"/>
              <a:gd name="T6" fmla="*/ 241935000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5" name="Freeform 1035"/>
          <p:cNvSpPr>
            <a:spLocks/>
          </p:cNvSpPr>
          <p:nvPr/>
        </p:nvSpPr>
        <p:spPr bwMode="auto">
          <a:xfrm>
            <a:off x="1654175" y="2936875"/>
            <a:ext cx="304800" cy="1066800"/>
          </a:xfrm>
          <a:custGeom>
            <a:avLst/>
            <a:gdLst>
              <a:gd name="T0" fmla="*/ 967740000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967740000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6" name="Freeform 1036"/>
          <p:cNvSpPr>
            <a:spLocks/>
          </p:cNvSpPr>
          <p:nvPr/>
        </p:nvSpPr>
        <p:spPr bwMode="auto">
          <a:xfrm>
            <a:off x="1501775" y="2555875"/>
            <a:ext cx="457200" cy="18288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7" name="Freeform 1037"/>
          <p:cNvSpPr>
            <a:spLocks/>
          </p:cNvSpPr>
          <p:nvPr/>
        </p:nvSpPr>
        <p:spPr bwMode="auto">
          <a:xfrm>
            <a:off x="1349375" y="2251075"/>
            <a:ext cx="609600" cy="25146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2158" name="Freeform 1038"/>
          <p:cNvSpPr>
            <a:spLocks/>
          </p:cNvSpPr>
          <p:nvPr/>
        </p:nvSpPr>
        <p:spPr bwMode="auto">
          <a:xfrm>
            <a:off x="1196975" y="1870075"/>
            <a:ext cx="762000" cy="3276600"/>
          </a:xfrm>
          <a:custGeom>
            <a:avLst/>
            <a:gdLst>
              <a:gd name="T0" fmla="*/ 2147483647 w 96"/>
              <a:gd name="T1" fmla="*/ 2147483647 h 240"/>
              <a:gd name="T2" fmla="*/ 0 w 96"/>
              <a:gd name="T3" fmla="*/ 2147483647 h 240"/>
              <a:gd name="T4" fmla="*/ 0 w 96"/>
              <a:gd name="T5" fmla="*/ 0 h 240"/>
              <a:gd name="T6" fmla="*/ 2147483647 w 96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240"/>
              <a:gd name="T14" fmla="*/ 96 w 96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240">
                <a:moveTo>
                  <a:pt x="96" y="240"/>
                </a:moveTo>
                <a:lnTo>
                  <a:pt x="0" y="240"/>
                </a:ln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952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Left Arrow 1"/>
          <p:cNvSpPr/>
          <p:nvPr/>
        </p:nvSpPr>
        <p:spPr bwMode="auto">
          <a:xfrm>
            <a:off x="2948781" y="1031875"/>
            <a:ext cx="3048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3284064" y="5832475"/>
            <a:ext cx="304800" cy="228600"/>
          </a:xfrm>
          <a:prstGeom prst="lef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2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4" grpId="0" animBg="1"/>
      <p:bldP spid="262155" grpId="0" animBg="1"/>
      <p:bldP spid="262156" grpId="0" animBg="1"/>
      <p:bldP spid="262157" grpId="0" animBg="1"/>
      <p:bldP spid="262158" grpId="0" animBg="1"/>
      <p:bldP spid="2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Another Tail-Recursion Example (while-loop)</a:t>
            </a:r>
            <a:endParaRPr lang="en-US" sz="2800" b="1">
              <a:solidFill>
                <a:schemeClr val="accent2"/>
              </a:solidFill>
            </a:endParaRPr>
          </a:p>
        </p:txBody>
      </p:sp>
      <p:sp>
        <p:nvSpPr>
          <p:cNvPr id="55299" name="Text Box 5"/>
          <p:cNvSpPr txBox="1">
            <a:spLocks noChangeArrowheads="1"/>
          </p:cNvSpPr>
          <p:nvPr/>
        </p:nvSpPr>
        <p:spPr bwMode="auto">
          <a:xfrm>
            <a:off x="739775" y="879475"/>
            <a:ext cx="7770813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 err="1">
                <a:latin typeface="Courier New" pitchFamily="49" charset="0"/>
              </a:rPr>
              <a:t>table_head</a:t>
            </a:r>
            <a:r>
              <a:rPr lang="en-US" dirty="0">
                <a:latin typeface="Courier New" pitchFamily="49" charset="0"/>
              </a:rPr>
              <a:t> :-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write('Name'),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tabulate(5),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write('Address'),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latin typeface="Courier New" pitchFamily="49" charset="0"/>
              </a:rPr>
              <a:t>	tabulate(10),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write('Phone'),</a:t>
            </a:r>
            <a:r>
              <a:rPr lang="en-US" dirty="0" err="1">
                <a:latin typeface="Courier New" pitchFamily="49" charset="0"/>
              </a:rPr>
              <a:t>nl</a:t>
            </a:r>
            <a:r>
              <a:rPr lang="en-US" dirty="0">
                <a:latin typeface="Courier New" pitchFamily="49" charset="0"/>
              </a:rPr>
              <a:t>.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endParaRPr lang="en-US" dirty="0">
              <a:latin typeface="Courier New" pitchFamily="49" charset="0"/>
            </a:endParaRP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tabulate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(N) :-	% print N spaces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N&gt;0, 	% stopping condition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write(' '),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 is N – 1, 	% size-N solution</a:t>
            </a:r>
          </a:p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tabulate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(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M</a:t>
            </a:r>
            <a:r>
              <a:rPr lang="en-US" dirty="0">
                <a:solidFill>
                  <a:schemeClr val="accent2"/>
                </a:solidFill>
                <a:latin typeface="Courier New" pitchFamily="49" charset="0"/>
              </a:rPr>
              <a:t>).	% Assume size-M solution</a:t>
            </a:r>
          </a:p>
        </p:txBody>
      </p:sp>
      <p:sp>
        <p:nvSpPr>
          <p:cNvPr id="304134" name="Text Box 6"/>
          <p:cNvSpPr txBox="1">
            <a:spLocks noChangeArrowheads="1"/>
          </p:cNvSpPr>
          <p:nvPr/>
        </p:nvSpPr>
        <p:spPr bwMode="auto">
          <a:xfrm>
            <a:off x="739774" y="4918074"/>
            <a:ext cx="77708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20000"/>
              </a:lnSpc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>
                <a:latin typeface="Courier New" pitchFamily="49" charset="0"/>
              </a:rPr>
              <a:t>| ?- table_head.</a:t>
            </a:r>
          </a:p>
        </p:txBody>
      </p:sp>
      <p:sp>
        <p:nvSpPr>
          <p:cNvPr id="304135" name="Text Box 7"/>
          <p:cNvSpPr txBox="1">
            <a:spLocks noChangeArrowheads="1"/>
          </p:cNvSpPr>
          <p:nvPr/>
        </p:nvSpPr>
        <p:spPr bwMode="auto">
          <a:xfrm>
            <a:off x="739775" y="5680075"/>
            <a:ext cx="7770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tabLst>
                <a:tab pos="571500" algn="l"/>
                <a:tab pos="1428750" algn="l"/>
                <a:tab pos="2971800" algn="l"/>
                <a:tab pos="4452938" algn="l"/>
              </a:tabLst>
            </a:pPr>
            <a:r>
              <a:rPr lang="en-US">
                <a:latin typeface="Courier New" pitchFamily="49" charset="0"/>
              </a:rPr>
              <a:t>Name     Address          Phone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4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4" grpId="0"/>
      <p:bldP spid="3041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269875"/>
            <a:ext cx="7377113" cy="533400"/>
          </a:xfrm>
        </p:spPr>
        <p:txBody>
          <a:bodyPr/>
          <a:lstStyle/>
          <a:p>
            <a:r>
              <a:rPr lang="en-US" dirty="0"/>
              <a:t>Fibonacci Numbers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6581" y="2632075"/>
            <a:ext cx="7196138" cy="3505200"/>
          </a:xfrm>
        </p:spPr>
        <p:txBody>
          <a:bodyPr/>
          <a:lstStyle/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fib(F, N) :-	N =:= 0, F is 0.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fib(F, N) :-	N =:= 1, F is 1.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fib(F, N) :-	N &gt; 1,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		N1 is N-1,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		N2 is N-2,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		fib(F1, N1), 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		fib(F2, N2),</a:t>
            </a:r>
          </a:p>
          <a:p>
            <a:pPr>
              <a:lnSpc>
                <a:spcPct val="95000"/>
              </a:lnSpc>
              <a:buFont typeface="Wingdings" pitchFamily="2" charset="2"/>
              <a:buNone/>
              <a:tabLst>
                <a:tab pos="1489075" algn="l"/>
              </a:tabLst>
            </a:pPr>
            <a:r>
              <a:rPr lang="pt-BR" sz="2400" dirty="0">
                <a:latin typeface="Arial" pitchFamily="34" charset="0"/>
              </a:rPr>
              <a:t>		F is F1 + F2.</a:t>
            </a:r>
            <a:endParaRPr lang="en-US" sz="2400" dirty="0">
              <a:latin typeface="Arial" pitchFamily="34" charset="0"/>
            </a:endParaRPr>
          </a:p>
        </p:txBody>
      </p:sp>
      <p:sp>
        <p:nvSpPr>
          <p:cNvPr id="52228" name="Rectangle 5"/>
          <p:cNvSpPr>
            <a:spLocks noChangeArrowheads="1"/>
          </p:cNvSpPr>
          <p:nvPr/>
        </p:nvSpPr>
        <p:spPr bwMode="auto">
          <a:xfrm>
            <a:off x="0" y="2817813"/>
            <a:ext cx="86407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52229" name="Group 44"/>
          <p:cNvGrpSpPr>
            <a:grpSpLocks/>
          </p:cNvGrpSpPr>
          <p:nvPr/>
        </p:nvGrpSpPr>
        <p:grpSpPr bwMode="auto">
          <a:xfrm>
            <a:off x="935038" y="955675"/>
            <a:ext cx="5214937" cy="1314450"/>
            <a:chOff x="706" y="713"/>
            <a:chExt cx="3285" cy="828"/>
          </a:xfrm>
        </p:grpSpPr>
        <p:sp>
          <p:nvSpPr>
            <p:cNvPr id="52230" name="Rectangle 13"/>
            <p:cNvSpPr>
              <a:spLocks noChangeArrowheads="1"/>
            </p:cNvSpPr>
            <p:nvPr/>
          </p:nvSpPr>
          <p:spPr bwMode="auto">
            <a:xfrm>
              <a:off x="3739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³</a:t>
              </a:r>
              <a:endParaRPr lang="en-US"/>
            </a:p>
          </p:txBody>
        </p:sp>
        <p:sp>
          <p:nvSpPr>
            <p:cNvPr id="52231" name="Rectangle 14"/>
            <p:cNvSpPr>
              <a:spLocks noChangeArrowheads="1"/>
            </p:cNvSpPr>
            <p:nvPr/>
          </p:nvSpPr>
          <p:spPr bwMode="auto">
            <a:xfrm>
              <a:off x="2848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2232" name="Rectangle 15"/>
            <p:cNvSpPr>
              <a:spLocks noChangeArrowheads="1"/>
            </p:cNvSpPr>
            <p:nvPr/>
          </p:nvSpPr>
          <p:spPr bwMode="auto">
            <a:xfrm>
              <a:off x="2258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/>
            </a:p>
          </p:txBody>
        </p:sp>
        <p:sp>
          <p:nvSpPr>
            <p:cNvPr id="52233" name="Rectangle 16"/>
            <p:cNvSpPr>
              <a:spLocks noChangeArrowheads="1"/>
            </p:cNvSpPr>
            <p:nvPr/>
          </p:nvSpPr>
          <p:spPr bwMode="auto">
            <a:xfrm>
              <a:off x="1953" y="1289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/>
            </a:p>
          </p:txBody>
        </p:sp>
        <p:sp>
          <p:nvSpPr>
            <p:cNvPr id="52234" name="Rectangle 17"/>
            <p:cNvSpPr>
              <a:spLocks noChangeArrowheads="1"/>
            </p:cNvSpPr>
            <p:nvPr/>
          </p:nvSpPr>
          <p:spPr bwMode="auto">
            <a:xfrm>
              <a:off x="3759" y="1001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5" name="Rectangle 18"/>
            <p:cNvSpPr>
              <a:spLocks noChangeArrowheads="1"/>
            </p:cNvSpPr>
            <p:nvPr/>
          </p:nvSpPr>
          <p:spPr bwMode="auto">
            <a:xfrm>
              <a:off x="3742" y="713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6" name="Rectangle 19"/>
            <p:cNvSpPr>
              <a:spLocks noChangeArrowheads="1"/>
            </p:cNvSpPr>
            <p:nvPr/>
          </p:nvSpPr>
          <p:spPr bwMode="auto">
            <a:xfrm>
              <a:off x="1192" y="1001"/>
              <a:ext cx="10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  <a:latin typeface="Symbol" pitchFamily="18" charset="2"/>
                </a:rPr>
                <a:t>=</a:t>
              </a:r>
              <a:endParaRPr lang="en-US"/>
            </a:p>
          </p:txBody>
        </p:sp>
        <p:sp>
          <p:nvSpPr>
            <p:cNvPr id="52237" name="Rectangle 20"/>
            <p:cNvSpPr>
              <a:spLocks noChangeArrowheads="1"/>
            </p:cNvSpPr>
            <p:nvPr/>
          </p:nvSpPr>
          <p:spPr bwMode="auto">
            <a:xfrm>
              <a:off x="3895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52238" name="Rectangle 21"/>
            <p:cNvSpPr>
              <a:spLocks noChangeArrowheads="1"/>
            </p:cNvSpPr>
            <p:nvPr/>
          </p:nvSpPr>
          <p:spPr bwMode="auto">
            <a:xfrm>
              <a:off x="3087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39" name="Rectangle 22"/>
            <p:cNvSpPr>
              <a:spLocks noChangeArrowheads="1"/>
            </p:cNvSpPr>
            <p:nvPr/>
          </p:nvSpPr>
          <p:spPr bwMode="auto">
            <a:xfrm>
              <a:off x="2991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2</a:t>
              </a:r>
              <a:endParaRPr lang="en-US"/>
            </a:p>
          </p:txBody>
        </p:sp>
        <p:sp>
          <p:nvSpPr>
            <p:cNvPr id="52240" name="Rectangle 23"/>
            <p:cNvSpPr>
              <a:spLocks noChangeArrowheads="1"/>
            </p:cNvSpPr>
            <p:nvPr/>
          </p:nvSpPr>
          <p:spPr bwMode="auto">
            <a:xfrm>
              <a:off x="2645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41" name="Rectangle 24"/>
            <p:cNvSpPr>
              <a:spLocks noChangeArrowheads="1"/>
            </p:cNvSpPr>
            <p:nvPr/>
          </p:nvSpPr>
          <p:spPr bwMode="auto">
            <a:xfrm>
              <a:off x="2156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42" name="Rectangle 25"/>
            <p:cNvSpPr>
              <a:spLocks noChangeArrowheads="1"/>
            </p:cNvSpPr>
            <p:nvPr/>
          </p:nvSpPr>
          <p:spPr bwMode="auto">
            <a:xfrm>
              <a:off x="2075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3" name="Rectangle 26"/>
            <p:cNvSpPr>
              <a:spLocks noChangeArrowheads="1"/>
            </p:cNvSpPr>
            <p:nvPr/>
          </p:nvSpPr>
          <p:spPr bwMode="auto">
            <a:xfrm>
              <a:off x="1750" y="1311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44" name="Rectangle 27"/>
            <p:cNvSpPr>
              <a:spLocks noChangeArrowheads="1"/>
            </p:cNvSpPr>
            <p:nvPr/>
          </p:nvSpPr>
          <p:spPr bwMode="auto">
            <a:xfrm>
              <a:off x="3893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5" name="Rectangle 28"/>
            <p:cNvSpPr>
              <a:spLocks noChangeArrowheads="1"/>
            </p:cNvSpPr>
            <p:nvPr/>
          </p:nvSpPr>
          <p:spPr bwMode="auto">
            <a:xfrm>
              <a:off x="2279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1</a:t>
              </a:r>
              <a:endParaRPr lang="en-US"/>
            </a:p>
          </p:txBody>
        </p:sp>
        <p:sp>
          <p:nvSpPr>
            <p:cNvPr id="52246" name="Rectangle 29"/>
            <p:cNvSpPr>
              <a:spLocks noChangeArrowheads="1"/>
            </p:cNvSpPr>
            <p:nvPr/>
          </p:nvSpPr>
          <p:spPr bwMode="auto">
            <a:xfrm>
              <a:off x="3895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2247" name="Rectangle 30"/>
            <p:cNvSpPr>
              <a:spLocks noChangeArrowheads="1"/>
            </p:cNvSpPr>
            <p:nvPr/>
          </p:nvSpPr>
          <p:spPr bwMode="auto">
            <a:xfrm>
              <a:off x="2281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0</a:t>
              </a:r>
              <a:endParaRPr lang="en-US"/>
            </a:p>
          </p:txBody>
        </p:sp>
        <p:sp>
          <p:nvSpPr>
            <p:cNvPr id="52248" name="Rectangle 31"/>
            <p:cNvSpPr>
              <a:spLocks noChangeArrowheads="1"/>
            </p:cNvSpPr>
            <p:nvPr/>
          </p:nvSpPr>
          <p:spPr bwMode="auto">
            <a:xfrm>
              <a:off x="1079" y="102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)</a:t>
              </a:r>
              <a:endParaRPr lang="en-US"/>
            </a:p>
          </p:txBody>
        </p:sp>
        <p:sp>
          <p:nvSpPr>
            <p:cNvPr id="52249" name="Rectangle 32"/>
            <p:cNvSpPr>
              <a:spLocks noChangeArrowheads="1"/>
            </p:cNvSpPr>
            <p:nvPr/>
          </p:nvSpPr>
          <p:spPr bwMode="auto">
            <a:xfrm>
              <a:off x="912" y="1023"/>
              <a:ext cx="6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rgbClr val="000000"/>
                  </a:solidFill>
                </a:rPr>
                <a:t>(</a:t>
              </a:r>
              <a:endParaRPr lang="en-US"/>
            </a:p>
          </p:txBody>
        </p:sp>
        <p:sp>
          <p:nvSpPr>
            <p:cNvPr id="52250" name="Rectangle 33"/>
            <p:cNvSpPr>
              <a:spLocks noChangeArrowheads="1"/>
            </p:cNvSpPr>
            <p:nvPr/>
          </p:nvSpPr>
          <p:spPr bwMode="auto">
            <a:xfrm>
              <a:off x="3596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1" name="Rectangle 34"/>
            <p:cNvSpPr>
              <a:spLocks noChangeArrowheads="1"/>
            </p:cNvSpPr>
            <p:nvPr/>
          </p:nvSpPr>
          <p:spPr bwMode="auto">
            <a:xfrm>
              <a:off x="2714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2" name="Rectangle 35"/>
            <p:cNvSpPr>
              <a:spLocks noChangeArrowheads="1"/>
            </p:cNvSpPr>
            <p:nvPr/>
          </p:nvSpPr>
          <p:spPr bwMode="auto">
            <a:xfrm>
              <a:off x="2439" y="1311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3" name="Rectangle 36"/>
            <p:cNvSpPr>
              <a:spLocks noChangeArrowheads="1"/>
            </p:cNvSpPr>
            <p:nvPr/>
          </p:nvSpPr>
          <p:spPr bwMode="auto">
            <a:xfrm>
              <a:off x="1819" y="131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4" name="Rectangle 37"/>
            <p:cNvSpPr>
              <a:spLocks noChangeArrowheads="1"/>
            </p:cNvSpPr>
            <p:nvPr/>
          </p:nvSpPr>
          <p:spPr bwMode="auto">
            <a:xfrm>
              <a:off x="1544" y="1311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5" name="Rectangle 38"/>
            <p:cNvSpPr>
              <a:spLocks noChangeArrowheads="1"/>
            </p:cNvSpPr>
            <p:nvPr/>
          </p:nvSpPr>
          <p:spPr bwMode="auto">
            <a:xfrm>
              <a:off x="3612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6" name="Rectangle 39"/>
            <p:cNvSpPr>
              <a:spLocks noChangeArrowheads="1"/>
            </p:cNvSpPr>
            <p:nvPr/>
          </p:nvSpPr>
          <p:spPr bwMode="auto">
            <a:xfrm>
              <a:off x="3596" y="735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7" name="Rectangle 40"/>
            <p:cNvSpPr>
              <a:spLocks noChangeArrowheads="1"/>
            </p:cNvSpPr>
            <p:nvPr/>
          </p:nvSpPr>
          <p:spPr bwMode="auto">
            <a:xfrm>
              <a:off x="980" y="102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n</a:t>
              </a:r>
              <a:endParaRPr lang="en-US"/>
            </a:p>
          </p:txBody>
        </p:sp>
        <p:sp>
          <p:nvSpPr>
            <p:cNvPr id="52258" name="Rectangle 41"/>
            <p:cNvSpPr>
              <a:spLocks noChangeArrowheads="1"/>
            </p:cNvSpPr>
            <p:nvPr/>
          </p:nvSpPr>
          <p:spPr bwMode="auto">
            <a:xfrm>
              <a:off x="706" y="1023"/>
              <a:ext cx="20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i="1">
                  <a:solidFill>
                    <a:srgbClr val="000000"/>
                  </a:solidFill>
                </a:rPr>
                <a:t>fib</a:t>
              </a:r>
              <a:endParaRPr lang="en-US"/>
            </a:p>
          </p:txBody>
        </p:sp>
        <p:sp>
          <p:nvSpPr>
            <p:cNvPr id="52259" name="Freeform 42"/>
            <p:cNvSpPr>
              <a:spLocks/>
            </p:cNvSpPr>
            <p:nvPr/>
          </p:nvSpPr>
          <p:spPr bwMode="auto">
            <a:xfrm>
              <a:off x="1378" y="746"/>
              <a:ext cx="96" cy="384"/>
            </a:xfrm>
            <a:custGeom>
              <a:avLst/>
              <a:gdLst>
                <a:gd name="T0" fmla="*/ 96 w 96"/>
                <a:gd name="T1" fmla="*/ 0 h 384"/>
                <a:gd name="T2" fmla="*/ 48 w 96"/>
                <a:gd name="T3" fmla="*/ 48 h 384"/>
                <a:gd name="T4" fmla="*/ 48 w 96"/>
                <a:gd name="T5" fmla="*/ 336 h 384"/>
                <a:gd name="T6" fmla="*/ 0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96" y="0"/>
                  </a:moveTo>
                  <a:lnTo>
                    <a:pt x="48" y="48"/>
                  </a:lnTo>
                  <a:lnTo>
                    <a:pt x="48" y="336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43"/>
            <p:cNvSpPr>
              <a:spLocks/>
            </p:cNvSpPr>
            <p:nvPr/>
          </p:nvSpPr>
          <p:spPr bwMode="auto">
            <a:xfrm flipV="1">
              <a:off x="1378" y="1130"/>
              <a:ext cx="96" cy="384"/>
            </a:xfrm>
            <a:custGeom>
              <a:avLst/>
              <a:gdLst>
                <a:gd name="T0" fmla="*/ 96 w 96"/>
                <a:gd name="T1" fmla="*/ 0 h 384"/>
                <a:gd name="T2" fmla="*/ 48 w 96"/>
                <a:gd name="T3" fmla="*/ 48 h 384"/>
                <a:gd name="T4" fmla="*/ 48 w 96"/>
                <a:gd name="T5" fmla="*/ 336 h 384"/>
                <a:gd name="T6" fmla="*/ 0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96" y="0"/>
                  </a:moveTo>
                  <a:lnTo>
                    <a:pt x="48" y="48"/>
                  </a:lnTo>
                  <a:lnTo>
                    <a:pt x="48" y="336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ounded Rectangular Callout 1"/>
          <p:cNvSpPr/>
          <p:nvPr/>
        </p:nvSpPr>
        <p:spPr bwMode="auto">
          <a:xfrm>
            <a:off x="127795" y="4460875"/>
            <a:ext cx="1428749" cy="1447800"/>
          </a:xfrm>
          <a:prstGeom prst="wedgeRoundRectCallout">
            <a:avLst>
              <a:gd name="adj1" fmla="val 64867"/>
              <a:gd name="adj2" fmla="val -5101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Is this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rule a tail-recursive rule?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27" y="3698875"/>
            <a:ext cx="4573104" cy="2416175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 bwMode="auto">
          <a:xfrm>
            <a:off x="5599113" y="2792412"/>
            <a:ext cx="990600" cy="381000"/>
          </a:xfrm>
          <a:prstGeom prst="wedgeRoundRectCallout">
            <a:avLst>
              <a:gd name="adj1" fmla="val -108334"/>
              <a:gd name="adj2" fmla="val 1800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Compiler</a:t>
            </a: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6680825" y="3508375"/>
            <a:ext cx="1331288" cy="381000"/>
          </a:xfrm>
          <a:prstGeom prst="wedgeRoundRectCallout">
            <a:avLst>
              <a:gd name="adj1" fmla="val -147291"/>
              <a:gd name="adj2" fmla="val 625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Start Prolog</a:t>
            </a:r>
          </a:p>
        </p:txBody>
      </p:sp>
      <p:sp>
        <p:nvSpPr>
          <p:cNvPr id="42" name="Rounded Rectangular Callout 41"/>
          <p:cNvSpPr/>
          <p:nvPr/>
        </p:nvSpPr>
        <p:spPr bwMode="auto">
          <a:xfrm>
            <a:off x="6910217" y="4076700"/>
            <a:ext cx="1640514" cy="381000"/>
          </a:xfrm>
          <a:prstGeom prst="wedgeRoundRectCallout">
            <a:avLst>
              <a:gd name="adj1" fmla="val -149014"/>
              <a:gd name="adj2" fmla="val 700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Run fib</a:t>
            </a:r>
            <a:r>
              <a:rPr kumimoji="0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program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3" name="Rounded Rectangular Callout 42"/>
          <p:cNvSpPr/>
          <p:nvPr/>
        </p:nvSpPr>
        <p:spPr bwMode="auto">
          <a:xfrm>
            <a:off x="6600991" y="5054600"/>
            <a:ext cx="1834190" cy="381000"/>
          </a:xfrm>
          <a:prstGeom prst="wedgeRoundRectCallout">
            <a:avLst>
              <a:gd name="adj1" fmla="val -128239"/>
              <a:gd name="adj2" fmla="val -500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Compute fib(F, 7)</a:t>
            </a: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5361384" y="5375275"/>
            <a:ext cx="840581" cy="381000"/>
          </a:xfrm>
          <a:prstGeom prst="wedgeRoundRectCallout">
            <a:avLst>
              <a:gd name="adj1" fmla="val -128239"/>
              <a:gd name="adj2" fmla="val -50000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31558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Recursive Example: Hanoi Towers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609600" y="685800"/>
            <a:ext cx="75438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The objective of this famous puzzle is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to move N disks from the left peg to the right peg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using the center peg as an auxiliary holding peg.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At no time can a larger disk be placed upon a smaller disk.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- Move one disk at one time.</a:t>
            </a:r>
          </a:p>
        </p:txBody>
      </p:sp>
      <p:grpSp>
        <p:nvGrpSpPr>
          <p:cNvPr id="56324" name="Group 29"/>
          <p:cNvGrpSpPr>
            <a:grpSpLocks/>
          </p:cNvGrpSpPr>
          <p:nvPr/>
        </p:nvGrpSpPr>
        <p:grpSpPr bwMode="auto">
          <a:xfrm>
            <a:off x="1752600" y="3048000"/>
            <a:ext cx="4572000" cy="762000"/>
            <a:chOff x="1104" y="1824"/>
            <a:chExt cx="3168" cy="624"/>
          </a:xfrm>
        </p:grpSpPr>
        <p:sp>
          <p:nvSpPr>
            <p:cNvPr id="56340" name="Rectangle 8"/>
            <p:cNvSpPr>
              <a:spLocks noChangeArrowheads="1"/>
            </p:cNvSpPr>
            <p:nvPr/>
          </p:nvSpPr>
          <p:spPr bwMode="auto">
            <a:xfrm>
              <a:off x="1104" y="2352"/>
              <a:ext cx="3168" cy="9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1" name="Rectangle 9"/>
            <p:cNvSpPr>
              <a:spLocks noChangeArrowheads="1"/>
            </p:cNvSpPr>
            <p:nvPr/>
          </p:nvSpPr>
          <p:spPr bwMode="auto">
            <a:xfrm>
              <a:off x="1536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2" name="Rectangle 10"/>
            <p:cNvSpPr>
              <a:spLocks noChangeArrowheads="1"/>
            </p:cNvSpPr>
            <p:nvPr/>
          </p:nvSpPr>
          <p:spPr bwMode="auto">
            <a:xfrm>
              <a:off x="2544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3" name="Rectangle 11"/>
            <p:cNvSpPr>
              <a:spLocks noChangeArrowheads="1"/>
            </p:cNvSpPr>
            <p:nvPr/>
          </p:nvSpPr>
          <p:spPr bwMode="auto">
            <a:xfrm>
              <a:off x="3552" y="1824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4" name="Oval 12"/>
            <p:cNvSpPr>
              <a:spLocks noChangeArrowheads="1"/>
            </p:cNvSpPr>
            <p:nvPr/>
          </p:nvSpPr>
          <p:spPr bwMode="auto">
            <a:xfrm>
              <a:off x="1104" y="2160"/>
              <a:ext cx="960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5" name="Oval 13"/>
            <p:cNvSpPr>
              <a:spLocks noChangeArrowheads="1"/>
            </p:cNvSpPr>
            <p:nvPr/>
          </p:nvSpPr>
          <p:spPr bwMode="auto">
            <a:xfrm>
              <a:off x="1248" y="2016"/>
              <a:ext cx="672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46" name="Oval 14"/>
            <p:cNvSpPr>
              <a:spLocks noChangeArrowheads="1"/>
            </p:cNvSpPr>
            <p:nvPr/>
          </p:nvSpPr>
          <p:spPr bwMode="auto">
            <a:xfrm>
              <a:off x="1392" y="1872"/>
              <a:ext cx="384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6325" name="Rectangle 15"/>
          <p:cNvSpPr>
            <a:spLocks noChangeArrowheads="1"/>
          </p:cNvSpPr>
          <p:nvPr/>
        </p:nvSpPr>
        <p:spPr bwMode="auto">
          <a:xfrm>
            <a:off x="1752600" y="4848225"/>
            <a:ext cx="4572000" cy="1047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16"/>
          <p:cNvSpPr>
            <a:spLocks noChangeArrowheads="1"/>
          </p:cNvSpPr>
          <p:nvPr/>
        </p:nvSpPr>
        <p:spPr bwMode="auto">
          <a:xfrm>
            <a:off x="237648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Rectangle 17"/>
          <p:cNvSpPr>
            <a:spLocks noChangeArrowheads="1"/>
          </p:cNvSpPr>
          <p:nvPr/>
        </p:nvSpPr>
        <p:spPr bwMode="auto">
          <a:xfrm>
            <a:off x="383063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Rectangle 18"/>
          <p:cNvSpPr>
            <a:spLocks noChangeArrowheads="1"/>
          </p:cNvSpPr>
          <p:nvPr/>
        </p:nvSpPr>
        <p:spPr bwMode="auto">
          <a:xfrm>
            <a:off x="5284788" y="4267200"/>
            <a:ext cx="111125" cy="63341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19"/>
          <p:cNvSpPr>
            <a:spLocks noChangeArrowheads="1"/>
          </p:cNvSpPr>
          <p:nvPr/>
        </p:nvSpPr>
        <p:spPr bwMode="auto">
          <a:xfrm>
            <a:off x="1752600" y="4637088"/>
            <a:ext cx="1384300" cy="15716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0" name="Oval 20"/>
          <p:cNvSpPr>
            <a:spLocks noChangeArrowheads="1"/>
          </p:cNvSpPr>
          <p:nvPr/>
        </p:nvSpPr>
        <p:spPr bwMode="auto">
          <a:xfrm>
            <a:off x="3414713" y="4689475"/>
            <a:ext cx="969962" cy="104775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31" name="Oval 21"/>
          <p:cNvSpPr>
            <a:spLocks noChangeArrowheads="1"/>
          </p:cNvSpPr>
          <p:nvPr/>
        </p:nvSpPr>
        <p:spPr bwMode="auto">
          <a:xfrm>
            <a:off x="3622675" y="4530725"/>
            <a:ext cx="554038" cy="106363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6332" name="Group 31"/>
          <p:cNvGrpSpPr>
            <a:grpSpLocks/>
          </p:cNvGrpSpPr>
          <p:nvPr/>
        </p:nvGrpSpPr>
        <p:grpSpPr bwMode="auto">
          <a:xfrm>
            <a:off x="1752600" y="5638800"/>
            <a:ext cx="4572000" cy="685800"/>
            <a:chOff x="1104" y="3456"/>
            <a:chExt cx="3168" cy="624"/>
          </a:xfrm>
        </p:grpSpPr>
        <p:sp>
          <p:nvSpPr>
            <p:cNvPr id="56333" name="Rectangle 22"/>
            <p:cNvSpPr>
              <a:spLocks noChangeArrowheads="1"/>
            </p:cNvSpPr>
            <p:nvPr/>
          </p:nvSpPr>
          <p:spPr bwMode="auto">
            <a:xfrm>
              <a:off x="1104" y="3984"/>
              <a:ext cx="3168" cy="9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4" name="Rectangle 23"/>
            <p:cNvSpPr>
              <a:spLocks noChangeArrowheads="1"/>
            </p:cNvSpPr>
            <p:nvPr/>
          </p:nvSpPr>
          <p:spPr bwMode="auto">
            <a:xfrm>
              <a:off x="1536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5" name="Rectangle 24"/>
            <p:cNvSpPr>
              <a:spLocks noChangeArrowheads="1"/>
            </p:cNvSpPr>
            <p:nvPr/>
          </p:nvSpPr>
          <p:spPr bwMode="auto">
            <a:xfrm>
              <a:off x="2544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6" name="Rectangle 25"/>
            <p:cNvSpPr>
              <a:spLocks noChangeArrowheads="1"/>
            </p:cNvSpPr>
            <p:nvPr/>
          </p:nvSpPr>
          <p:spPr bwMode="auto">
            <a:xfrm>
              <a:off x="3552" y="3456"/>
              <a:ext cx="77" cy="576"/>
            </a:xfrm>
            <a:prstGeom prst="rect">
              <a:avLst/>
            </a:prstGeom>
            <a:solidFill>
              <a:srgbClr val="00B8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7" name="Oval 26"/>
            <p:cNvSpPr>
              <a:spLocks noChangeArrowheads="1"/>
            </p:cNvSpPr>
            <p:nvPr/>
          </p:nvSpPr>
          <p:spPr bwMode="auto">
            <a:xfrm>
              <a:off x="3120" y="3792"/>
              <a:ext cx="960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8" name="Oval 27"/>
            <p:cNvSpPr>
              <a:spLocks noChangeArrowheads="1"/>
            </p:cNvSpPr>
            <p:nvPr/>
          </p:nvSpPr>
          <p:spPr bwMode="auto">
            <a:xfrm>
              <a:off x="3264" y="3648"/>
              <a:ext cx="672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39" name="Oval 28"/>
            <p:cNvSpPr>
              <a:spLocks noChangeArrowheads="1"/>
            </p:cNvSpPr>
            <p:nvPr/>
          </p:nvSpPr>
          <p:spPr bwMode="auto">
            <a:xfrm>
              <a:off x="3408" y="3504"/>
              <a:ext cx="384" cy="9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35000" y="76200"/>
            <a:ext cx="7377113" cy="533400"/>
          </a:xfrm>
        </p:spPr>
        <p:txBody>
          <a:bodyPr/>
          <a:lstStyle/>
          <a:p>
            <a:r>
              <a:rPr lang="en-US"/>
              <a:t>Example with Four Disks</a:t>
            </a:r>
          </a:p>
        </p:txBody>
      </p:sp>
      <p:sp>
        <p:nvSpPr>
          <p:cNvPr id="57347" name="Rectangle 4"/>
          <p:cNvSpPr>
            <a:spLocks noChangeArrowheads="1"/>
          </p:cNvSpPr>
          <p:nvPr/>
        </p:nvSpPr>
        <p:spPr bwMode="auto">
          <a:xfrm>
            <a:off x="3048000" y="19399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8" name="Rectangle 5"/>
          <p:cNvSpPr>
            <a:spLocks noChangeArrowheads="1"/>
          </p:cNvSpPr>
          <p:nvPr/>
        </p:nvSpPr>
        <p:spPr bwMode="auto">
          <a:xfrm>
            <a:off x="367188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49" name="Group 52"/>
          <p:cNvGrpSpPr>
            <a:grpSpLocks/>
          </p:cNvGrpSpPr>
          <p:nvPr/>
        </p:nvGrpSpPr>
        <p:grpSpPr bwMode="auto">
          <a:xfrm>
            <a:off x="3048000" y="1219200"/>
            <a:ext cx="1385888" cy="661988"/>
            <a:chOff x="1296" y="1296"/>
            <a:chExt cx="873" cy="417"/>
          </a:xfrm>
        </p:grpSpPr>
        <p:sp>
          <p:nvSpPr>
            <p:cNvPr id="57385" name="Oval 8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6" name="Oval 9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7" name="Oval 10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8" name="Oval 27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50" name="Rectangle 28"/>
          <p:cNvSpPr>
            <a:spLocks noChangeArrowheads="1"/>
          </p:cNvSpPr>
          <p:nvPr/>
        </p:nvSpPr>
        <p:spPr bwMode="auto">
          <a:xfrm>
            <a:off x="516413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Rectangle 29"/>
          <p:cNvSpPr>
            <a:spLocks noChangeArrowheads="1"/>
          </p:cNvSpPr>
          <p:nvPr/>
        </p:nvSpPr>
        <p:spPr bwMode="auto">
          <a:xfrm>
            <a:off x="6656388" y="11430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Rectangle 30"/>
          <p:cNvSpPr>
            <a:spLocks noChangeArrowheads="1"/>
          </p:cNvSpPr>
          <p:nvPr/>
        </p:nvSpPr>
        <p:spPr bwMode="auto">
          <a:xfrm>
            <a:off x="3048000" y="35401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Rectangle 31"/>
          <p:cNvSpPr>
            <a:spLocks noChangeArrowheads="1"/>
          </p:cNvSpPr>
          <p:nvPr/>
        </p:nvSpPr>
        <p:spPr bwMode="auto">
          <a:xfrm>
            <a:off x="367188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Rectangle 36"/>
          <p:cNvSpPr>
            <a:spLocks noChangeArrowheads="1"/>
          </p:cNvSpPr>
          <p:nvPr/>
        </p:nvSpPr>
        <p:spPr bwMode="auto">
          <a:xfrm>
            <a:off x="516413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Rectangle 37"/>
          <p:cNvSpPr>
            <a:spLocks noChangeArrowheads="1"/>
          </p:cNvSpPr>
          <p:nvPr/>
        </p:nvSpPr>
        <p:spPr bwMode="auto">
          <a:xfrm>
            <a:off x="6656388" y="27432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Rectangle 38"/>
          <p:cNvSpPr>
            <a:spLocks noChangeArrowheads="1"/>
          </p:cNvSpPr>
          <p:nvPr/>
        </p:nvSpPr>
        <p:spPr bwMode="auto">
          <a:xfrm>
            <a:off x="3048000" y="62833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Rectangle 39"/>
          <p:cNvSpPr>
            <a:spLocks noChangeArrowheads="1"/>
          </p:cNvSpPr>
          <p:nvPr/>
        </p:nvSpPr>
        <p:spPr bwMode="auto">
          <a:xfrm>
            <a:off x="367188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Rectangle 44"/>
          <p:cNvSpPr>
            <a:spLocks noChangeArrowheads="1"/>
          </p:cNvSpPr>
          <p:nvPr/>
        </p:nvSpPr>
        <p:spPr bwMode="auto">
          <a:xfrm>
            <a:off x="516413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Rectangle 45"/>
          <p:cNvSpPr>
            <a:spLocks noChangeArrowheads="1"/>
          </p:cNvSpPr>
          <p:nvPr/>
        </p:nvSpPr>
        <p:spPr bwMode="auto">
          <a:xfrm>
            <a:off x="6656388" y="54864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0" name="Group 58"/>
          <p:cNvGrpSpPr>
            <a:grpSpLocks/>
          </p:cNvGrpSpPr>
          <p:nvPr/>
        </p:nvGrpSpPr>
        <p:grpSpPr bwMode="auto">
          <a:xfrm>
            <a:off x="4495800" y="2971800"/>
            <a:ext cx="1385888" cy="527050"/>
            <a:chOff x="2247" y="2352"/>
            <a:chExt cx="873" cy="332"/>
          </a:xfrm>
        </p:grpSpPr>
        <p:sp>
          <p:nvSpPr>
            <p:cNvPr id="57382" name="Oval 46"/>
            <p:cNvSpPr>
              <a:spLocks noChangeArrowheads="1"/>
            </p:cNvSpPr>
            <p:nvPr/>
          </p:nvSpPr>
          <p:spPr bwMode="auto">
            <a:xfrm>
              <a:off x="2247" y="2573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3" name="Oval 47"/>
            <p:cNvSpPr>
              <a:spLocks noChangeArrowheads="1"/>
            </p:cNvSpPr>
            <p:nvPr/>
          </p:nvSpPr>
          <p:spPr bwMode="auto">
            <a:xfrm>
              <a:off x="2378" y="2463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4" name="Oval 48"/>
            <p:cNvSpPr>
              <a:spLocks noChangeArrowheads="1"/>
            </p:cNvSpPr>
            <p:nvPr/>
          </p:nvSpPr>
          <p:spPr bwMode="auto">
            <a:xfrm>
              <a:off x="2509" y="2352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1" name="Oval 49"/>
          <p:cNvSpPr>
            <a:spLocks noChangeArrowheads="1"/>
          </p:cNvSpPr>
          <p:nvPr/>
        </p:nvSpPr>
        <p:spPr bwMode="auto">
          <a:xfrm>
            <a:off x="3033713" y="3328988"/>
            <a:ext cx="1385887" cy="1762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2" name="Group 53"/>
          <p:cNvGrpSpPr>
            <a:grpSpLocks/>
          </p:cNvGrpSpPr>
          <p:nvPr/>
        </p:nvGrpSpPr>
        <p:grpSpPr bwMode="auto">
          <a:xfrm>
            <a:off x="6019800" y="5562600"/>
            <a:ext cx="1385888" cy="661988"/>
            <a:chOff x="1296" y="1296"/>
            <a:chExt cx="873" cy="417"/>
          </a:xfrm>
        </p:grpSpPr>
        <p:sp>
          <p:nvSpPr>
            <p:cNvPr id="57378" name="Oval 54"/>
            <p:cNvSpPr>
              <a:spLocks noChangeArrowheads="1"/>
            </p:cNvSpPr>
            <p:nvPr/>
          </p:nvSpPr>
          <p:spPr bwMode="auto">
            <a:xfrm>
              <a:off x="1296" y="1602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9" name="Oval 55"/>
            <p:cNvSpPr>
              <a:spLocks noChangeArrowheads="1"/>
            </p:cNvSpPr>
            <p:nvPr/>
          </p:nvSpPr>
          <p:spPr bwMode="auto">
            <a:xfrm>
              <a:off x="1427" y="1492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0" name="Oval 56"/>
            <p:cNvSpPr>
              <a:spLocks noChangeArrowheads="1"/>
            </p:cNvSpPr>
            <p:nvPr/>
          </p:nvSpPr>
          <p:spPr bwMode="auto">
            <a:xfrm>
              <a:off x="1558" y="1381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81" name="Oval 57"/>
            <p:cNvSpPr>
              <a:spLocks noChangeArrowheads="1"/>
            </p:cNvSpPr>
            <p:nvPr/>
          </p:nvSpPr>
          <p:spPr bwMode="auto">
            <a:xfrm>
              <a:off x="1632" y="1296"/>
              <a:ext cx="192" cy="4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63" name="Text Box 59"/>
          <p:cNvSpPr txBox="1">
            <a:spLocks noChangeArrowheads="1"/>
          </p:cNvSpPr>
          <p:nvPr/>
        </p:nvSpPr>
        <p:spPr bwMode="auto">
          <a:xfrm>
            <a:off x="3200400" y="685800"/>
            <a:ext cx="110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 disks</a:t>
            </a:r>
          </a:p>
        </p:txBody>
      </p:sp>
      <p:sp>
        <p:nvSpPr>
          <p:cNvPr id="57364" name="Text Box 60"/>
          <p:cNvSpPr txBox="1">
            <a:spLocks noChangeArrowheads="1"/>
          </p:cNvSpPr>
          <p:nvPr/>
        </p:nvSpPr>
        <p:spPr bwMode="auto">
          <a:xfrm>
            <a:off x="4581525" y="2362200"/>
            <a:ext cx="1362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N-1 disks</a:t>
            </a:r>
          </a:p>
        </p:txBody>
      </p:sp>
      <p:sp>
        <p:nvSpPr>
          <p:cNvPr id="57365" name="Rectangle 61"/>
          <p:cNvSpPr>
            <a:spLocks noChangeArrowheads="1"/>
          </p:cNvSpPr>
          <p:nvPr/>
        </p:nvSpPr>
        <p:spPr bwMode="auto">
          <a:xfrm>
            <a:off x="3048000" y="4911725"/>
            <a:ext cx="4572000" cy="117475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Rectangle 62"/>
          <p:cNvSpPr>
            <a:spLocks noChangeArrowheads="1"/>
          </p:cNvSpPr>
          <p:nvPr/>
        </p:nvSpPr>
        <p:spPr bwMode="auto">
          <a:xfrm>
            <a:off x="367188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Rectangle 63"/>
          <p:cNvSpPr>
            <a:spLocks noChangeArrowheads="1"/>
          </p:cNvSpPr>
          <p:nvPr/>
        </p:nvSpPr>
        <p:spPr bwMode="auto">
          <a:xfrm>
            <a:off x="516413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Rectangle 64"/>
          <p:cNvSpPr>
            <a:spLocks noChangeArrowheads="1"/>
          </p:cNvSpPr>
          <p:nvPr/>
        </p:nvSpPr>
        <p:spPr bwMode="auto">
          <a:xfrm>
            <a:off x="6656388" y="4114800"/>
            <a:ext cx="93662" cy="855663"/>
          </a:xfrm>
          <a:prstGeom prst="rect">
            <a:avLst/>
          </a:prstGeom>
          <a:solidFill>
            <a:srgbClr val="00B8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7369" name="Group 65"/>
          <p:cNvGrpSpPr>
            <a:grpSpLocks/>
          </p:cNvGrpSpPr>
          <p:nvPr/>
        </p:nvGrpSpPr>
        <p:grpSpPr bwMode="auto">
          <a:xfrm>
            <a:off x="4495800" y="4343400"/>
            <a:ext cx="1385888" cy="527050"/>
            <a:chOff x="2247" y="2352"/>
            <a:chExt cx="873" cy="332"/>
          </a:xfrm>
        </p:grpSpPr>
        <p:sp>
          <p:nvSpPr>
            <p:cNvPr id="57375" name="Oval 66"/>
            <p:cNvSpPr>
              <a:spLocks noChangeArrowheads="1"/>
            </p:cNvSpPr>
            <p:nvPr/>
          </p:nvSpPr>
          <p:spPr bwMode="auto">
            <a:xfrm>
              <a:off x="2247" y="2573"/>
              <a:ext cx="873" cy="111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6" name="Oval 67"/>
            <p:cNvSpPr>
              <a:spLocks noChangeArrowheads="1"/>
            </p:cNvSpPr>
            <p:nvPr/>
          </p:nvSpPr>
          <p:spPr bwMode="auto">
            <a:xfrm>
              <a:off x="2378" y="2463"/>
              <a:ext cx="611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77" name="Oval 68"/>
            <p:cNvSpPr>
              <a:spLocks noChangeArrowheads="1"/>
            </p:cNvSpPr>
            <p:nvPr/>
          </p:nvSpPr>
          <p:spPr bwMode="auto">
            <a:xfrm>
              <a:off x="2509" y="2352"/>
              <a:ext cx="349" cy="7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370" name="Oval 69"/>
          <p:cNvSpPr>
            <a:spLocks noChangeArrowheads="1"/>
          </p:cNvSpPr>
          <p:nvPr/>
        </p:nvSpPr>
        <p:spPr bwMode="auto">
          <a:xfrm>
            <a:off x="6081713" y="4700588"/>
            <a:ext cx="1385887" cy="176212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Text Box 71"/>
          <p:cNvSpPr txBox="1">
            <a:spLocks noChangeArrowheads="1"/>
          </p:cNvSpPr>
          <p:nvPr/>
        </p:nvSpPr>
        <p:spPr bwMode="auto">
          <a:xfrm>
            <a:off x="685800" y="1219200"/>
            <a:ext cx="1452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</a:t>
            </a:r>
          </a:p>
        </p:txBody>
      </p:sp>
      <p:sp>
        <p:nvSpPr>
          <p:cNvPr id="57372" name="Text Box 72"/>
          <p:cNvSpPr txBox="1">
            <a:spLocks noChangeArrowheads="1"/>
          </p:cNvSpPr>
          <p:nvPr/>
        </p:nvSpPr>
        <p:spPr bwMode="auto">
          <a:xfrm>
            <a:off x="762000" y="2819400"/>
            <a:ext cx="214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N-1 disks</a:t>
            </a:r>
          </a:p>
          <a:p>
            <a:r>
              <a:rPr lang="en-US"/>
              <a:t>to the center</a:t>
            </a:r>
          </a:p>
        </p:txBody>
      </p:sp>
      <p:sp>
        <p:nvSpPr>
          <p:cNvPr id="57373" name="Text Box 73"/>
          <p:cNvSpPr txBox="1">
            <a:spLocks noChangeArrowheads="1"/>
          </p:cNvSpPr>
          <p:nvPr/>
        </p:nvSpPr>
        <p:spPr bwMode="auto">
          <a:xfrm>
            <a:off x="762000" y="4283075"/>
            <a:ext cx="1708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1 disk</a:t>
            </a:r>
          </a:p>
          <a:p>
            <a:r>
              <a:rPr lang="en-US"/>
              <a:t>to the right</a:t>
            </a:r>
          </a:p>
        </p:txBody>
      </p:sp>
      <p:sp>
        <p:nvSpPr>
          <p:cNvPr id="57374" name="Text Box 75"/>
          <p:cNvSpPr txBox="1">
            <a:spLocks noChangeArrowheads="1"/>
          </p:cNvSpPr>
          <p:nvPr/>
        </p:nvSpPr>
        <p:spPr bwMode="auto">
          <a:xfrm>
            <a:off x="762000" y="5578475"/>
            <a:ext cx="2149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Move N-1 disks</a:t>
            </a:r>
          </a:p>
          <a:p>
            <a:r>
              <a:rPr lang="en-US"/>
              <a:t>to the right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Hanoi Towers Program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838200" y="1011238"/>
            <a:ext cx="7597775" cy="4798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 err="1">
                <a:latin typeface="Arial Unicode MS" pitchFamily="34" charset="-128"/>
              </a:rPr>
              <a:t>hanoi</a:t>
            </a:r>
            <a:r>
              <a:rPr lang="en-US" sz="2200" dirty="0">
                <a:latin typeface="Arial Unicode MS" pitchFamily="34" charset="-128"/>
              </a:rPr>
              <a:t>(N) :- move(N,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sz="2200" dirty="0">
                <a:latin typeface="Arial Unicode MS" pitchFamily="34" charset="-128"/>
              </a:rPr>
              <a:t>ource,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enter,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estination).</a:t>
            </a:r>
          </a:p>
          <a:p>
            <a:pPr defTabSz="912813">
              <a:lnSpc>
                <a:spcPct val="15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move(1, S, _, D) :- 	 % stopping condition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write('Move top from '), write(S), write(' to '), write(D),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260725" algn="l"/>
              </a:tabLst>
            </a:pPr>
            <a:r>
              <a:rPr lang="en-US" sz="2200" dirty="0">
                <a:latin typeface="Arial Unicode MS" pitchFamily="34" charset="-128"/>
              </a:rPr>
              <a:t>	</a:t>
            </a:r>
            <a:r>
              <a:rPr lang="en-US" sz="2200" dirty="0" err="1">
                <a:latin typeface="Arial Unicode MS" pitchFamily="34" charset="-128"/>
              </a:rPr>
              <a:t>nl</a:t>
            </a:r>
            <a:r>
              <a:rPr lang="en-US" sz="2200" dirty="0">
                <a:latin typeface="Arial Unicode MS" pitchFamily="34" charset="-128"/>
              </a:rPr>
              <a:t>. 	 	% </a:t>
            </a:r>
            <a:r>
              <a:rPr lang="en-US" sz="2200" dirty="0" err="1">
                <a:latin typeface="Arial Unicode MS" pitchFamily="34" charset="-128"/>
              </a:rPr>
              <a:t>nl</a:t>
            </a:r>
            <a:r>
              <a:rPr lang="en-US" sz="2200" dirty="0">
                <a:latin typeface="Arial Unicode MS" pitchFamily="34" charset="-128"/>
              </a:rPr>
              <a:t> = newline </a:t>
            </a:r>
          </a:p>
          <a:p>
            <a:pPr defTabSz="912813">
              <a:lnSpc>
                <a:spcPct val="15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move(N, S, C, D) :- 	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N&gt;1,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 is N-1, 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move(M, S,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), 	 % move N-1 disks from S to C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move(1, S, _, D), 	 % move remaining 1 from S to D</a:t>
            </a:r>
          </a:p>
          <a:p>
            <a:pPr defTabSz="912813">
              <a:lnSpc>
                <a:spcPct val="140000"/>
              </a:lnSpc>
              <a:tabLst>
                <a:tab pos="571500" algn="l"/>
                <a:tab pos="1428750" algn="l"/>
                <a:tab pos="3143250" algn="l"/>
              </a:tabLst>
            </a:pPr>
            <a:r>
              <a:rPr lang="en-US" sz="2200" dirty="0">
                <a:latin typeface="Arial Unicode MS" pitchFamily="34" charset="-128"/>
              </a:rPr>
              <a:t>	move(M,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sz="2200" dirty="0">
                <a:latin typeface="Arial Unicode MS" pitchFamily="34" charset="-128"/>
              </a:rPr>
              <a:t>, </a:t>
            </a:r>
            <a:r>
              <a:rPr lang="en-US" sz="2200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sz="2200" dirty="0">
                <a:latin typeface="Arial Unicode MS" pitchFamily="34" charset="-128"/>
              </a:rPr>
              <a:t>).	 % move N-1 disks from C to D</a:t>
            </a:r>
          </a:p>
        </p:txBody>
      </p:sp>
      <p:sp>
        <p:nvSpPr>
          <p:cNvPr id="58372" name="Rectangle 5"/>
          <p:cNvSpPr>
            <a:spLocks noChangeArrowheads="1"/>
          </p:cNvSpPr>
          <p:nvPr/>
        </p:nvSpPr>
        <p:spPr bwMode="auto">
          <a:xfrm>
            <a:off x="4091781" y="3013075"/>
            <a:ext cx="2412840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>
                <a:latin typeface="Arial Unicode MS" pitchFamily="34" charset="-128"/>
              </a:rPr>
              <a:t>%</a:t>
            </a:r>
            <a:r>
              <a:rPr lang="en-US" sz="2200" dirty="0">
                <a:latin typeface="Arial" pitchFamily="34" charset="0"/>
              </a:rPr>
              <a:t> size-N problem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880733" y="4384675"/>
            <a:ext cx="332581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891381" y="5299075"/>
            <a:ext cx="332581" cy="3810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Hanoi Tower Output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371600" y="1066800"/>
            <a:ext cx="6324600" cy="476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?- </a:t>
            </a:r>
            <a:r>
              <a:rPr lang="en-US" dirty="0" err="1">
                <a:latin typeface="Arial Unicode MS" pitchFamily="34" charset="-128"/>
              </a:rPr>
              <a:t>hanoi</a:t>
            </a:r>
            <a:r>
              <a:rPr lang="en-US" dirty="0">
                <a:latin typeface="Arial Unicode MS" pitchFamily="34" charset="-128"/>
              </a:rPr>
              <a:t>(3).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c</a:t>
            </a:r>
            <a:r>
              <a:rPr lang="en-US" dirty="0">
                <a:latin typeface="Arial Unicode MS" pitchFamily="34" charset="-128"/>
              </a:rPr>
              <a:t>enter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  <a:p>
            <a:pPr>
              <a:lnSpc>
                <a:spcPct val="160000"/>
              </a:lnSpc>
            </a:pPr>
            <a:r>
              <a:rPr lang="en-US" dirty="0">
                <a:latin typeface="Arial Unicode MS" pitchFamily="34" charset="-128"/>
              </a:rPr>
              <a:t>Move top from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s</a:t>
            </a:r>
            <a:r>
              <a:rPr lang="en-US" dirty="0">
                <a:latin typeface="Arial Unicode MS" pitchFamily="34" charset="-128"/>
              </a:rPr>
              <a:t>ource to </a:t>
            </a:r>
            <a:r>
              <a:rPr lang="en-US" dirty="0">
                <a:solidFill>
                  <a:srgbClr val="CC3300"/>
                </a:solidFill>
                <a:latin typeface="Arial Unicode MS" pitchFamily="34" charset="-128"/>
              </a:rPr>
              <a:t>d</a:t>
            </a:r>
            <a:r>
              <a:rPr lang="en-US" dirty="0">
                <a:latin typeface="Arial Unicode MS" pitchFamily="34" charset="-128"/>
              </a:rPr>
              <a:t>estination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043780" y="879475"/>
            <a:ext cx="7414419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Introduction</a:t>
            </a:r>
          </a:p>
          <a:p>
            <a:pPr marL="798513" lvl="1" indent="-338138" algn="just">
              <a:buFontTx/>
              <a:buChar char="•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Logic programming paradigm</a:t>
            </a:r>
          </a:p>
          <a:p>
            <a:pPr marL="798513" lvl="1" indent="-338138" algn="just">
              <a:buFontTx/>
              <a:buChar char="•"/>
            </a:pPr>
            <a:r>
              <a:rPr lang="en-GB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Prolog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programs: facts, rules, and goals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Factbase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Goals (Questions)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Rulebase</a:t>
            </a: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 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Compound questions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50000"/>
                  </a:schemeClr>
                </a:solidFill>
                <a:latin typeface="Times" charset="0"/>
                <a:cs typeface="Times New Roman" pitchFamily="18" charset="0"/>
              </a:rPr>
              <a:t>Arithmetic operations, graph, and basic recursion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More graph operations</a:t>
            </a:r>
            <a:endParaRPr lang="en-GB" sz="2800" dirty="0">
              <a:solidFill>
                <a:schemeClr val="bg1">
                  <a:lumMod val="50000"/>
                </a:schemeClr>
              </a:solidFill>
              <a:latin typeface="Times" charset="0"/>
              <a:cs typeface="Times New Roman" pitchFamily="18" charset="0"/>
            </a:endParaRP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Parameter Passing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More recursive programs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Structures of facts and rules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  <a:latin typeface="Times" charset="0"/>
                <a:cs typeface="Times New Roman" pitchFamily="18" charset="0"/>
              </a:rPr>
              <a:t>Pairs, lists </a:t>
            </a:r>
            <a:r>
              <a:rPr lang="en-GB" sz="2800" dirty="0">
                <a:latin typeface="Times" charset="0"/>
                <a:cs typeface="Times New Roman" pitchFamily="18" charset="0"/>
              </a:rPr>
              <a:t>and their operations</a:t>
            </a:r>
          </a:p>
          <a:p>
            <a:pPr marL="346075" indent="-346075" algn="just">
              <a:buFont typeface="Wingdings" pitchFamily="2" charset="2"/>
              <a:buChar char="§"/>
            </a:pPr>
            <a:r>
              <a:rPr lang="en-GB" sz="2800" dirty="0">
                <a:latin typeface="Times" charset="0"/>
                <a:cs typeface="Times New Roman" pitchFamily="18" charset="0"/>
              </a:rPr>
              <a:t>Flow Control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Chapter 5 Outline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" name="Right Arrow 3"/>
          <p:cNvSpPr/>
          <p:nvPr/>
        </p:nvSpPr>
        <p:spPr bwMode="auto">
          <a:xfrm>
            <a:off x="507819" y="3799188"/>
            <a:ext cx="535961" cy="48743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1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5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05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5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07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Structures of Facts and Rules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25603" name="Rectangle 408"/>
          <p:cNvSpPr>
            <a:spLocks noChangeArrowheads="1"/>
          </p:cNvSpPr>
          <p:nvPr/>
        </p:nvSpPr>
        <p:spPr bwMode="auto">
          <a:xfrm>
            <a:off x="457200" y="609600"/>
            <a:ext cx="76200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Prolog </a:t>
            </a:r>
            <a:r>
              <a:rPr lang="en-US" b="1" dirty="0">
                <a:cs typeface="Times New Roman" pitchFamily="18" charset="0"/>
              </a:rPr>
              <a:t>structures</a:t>
            </a:r>
            <a:r>
              <a:rPr lang="en-US" dirty="0">
                <a:cs typeface="Times New Roman" pitchFamily="18" charset="0"/>
              </a:rPr>
              <a:t> represent nested relationships.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Example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	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course(cse240,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1040, 1130, 140, 230,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coor184, byac150).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r>
              <a:rPr lang="en-US" dirty="0">
                <a:cs typeface="Times New Roman" pitchFamily="18" charset="0"/>
              </a:rPr>
              <a:t>This long relationship can be restructured as follows</a:t>
            </a:r>
          </a:p>
          <a:p>
            <a:pPr marL="457200" indent="-457200" algn="just">
              <a:lnSpc>
                <a:spcPct val="10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31825" algn="l"/>
                <a:tab pos="3084513" algn="l"/>
                <a:tab pos="4513263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grpSp>
        <p:nvGrpSpPr>
          <p:cNvPr id="2" name="Group 417"/>
          <p:cNvGrpSpPr>
            <a:grpSpLocks/>
          </p:cNvGrpSpPr>
          <p:nvPr/>
        </p:nvGrpSpPr>
        <p:grpSpPr bwMode="auto">
          <a:xfrm>
            <a:off x="434181" y="3200400"/>
            <a:ext cx="8116888" cy="3295650"/>
            <a:chOff x="336" y="2016"/>
            <a:chExt cx="5113" cy="2076"/>
          </a:xfrm>
        </p:grpSpPr>
        <p:sp>
          <p:nvSpPr>
            <p:cNvPr id="25605" name="Text Box 414"/>
            <p:cNvSpPr txBox="1">
              <a:spLocks noChangeArrowheads="1"/>
            </p:cNvSpPr>
            <p:nvPr/>
          </p:nvSpPr>
          <p:spPr bwMode="auto">
            <a:xfrm>
              <a:off x="2784" y="2064"/>
              <a:ext cx="2665" cy="20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course(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cse240,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day(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tues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thur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time(140, 230),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instructor(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yinong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chen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 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byac150</a:t>
              </a:r>
            </a:p>
            <a:p>
              <a:pPr>
                <a:lnSpc>
                  <a:spcPct val="105000"/>
                </a:lnSpc>
                <a:spcBef>
                  <a:spcPct val="2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905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 ).</a:t>
              </a:r>
              <a:endParaRPr lang="en-US" dirty="0"/>
            </a:p>
          </p:txBody>
        </p:sp>
        <p:sp>
          <p:nvSpPr>
            <p:cNvPr id="25606" name="Line 415"/>
            <p:cNvSpPr>
              <a:spLocks noChangeShapeType="1"/>
            </p:cNvSpPr>
            <p:nvPr/>
          </p:nvSpPr>
          <p:spPr bwMode="auto">
            <a:xfrm>
              <a:off x="2784" y="2016"/>
              <a:ext cx="0" cy="206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07" name="Rectangle 416"/>
            <p:cNvSpPr>
              <a:spLocks noChangeArrowheads="1"/>
            </p:cNvSpPr>
            <p:nvPr/>
          </p:nvSpPr>
          <p:spPr bwMode="auto">
            <a:xfrm>
              <a:off x="336" y="2125"/>
              <a:ext cx="2928" cy="19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course(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cse240,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day(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tues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thur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time(1040, 1130),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instructor(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yinong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, 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chen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), 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coor184</a:t>
              </a:r>
            </a:p>
            <a:p>
              <a:pPr>
                <a:lnSpc>
                  <a:spcPct val="7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512763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 ).</a:t>
              </a:r>
            </a:p>
          </p:txBody>
        </p:sp>
      </p:grpSp>
      <p:sp>
        <p:nvSpPr>
          <p:cNvPr id="3" name="Rounded Rectangular Callout 2"/>
          <p:cNvSpPr/>
          <p:nvPr/>
        </p:nvSpPr>
        <p:spPr bwMode="auto">
          <a:xfrm>
            <a:off x="6149181" y="2784475"/>
            <a:ext cx="2491581" cy="1143000"/>
          </a:xfrm>
          <a:prstGeom prst="wedgeRoundRectCallout">
            <a:avLst>
              <a:gd name="adj1" fmla="val -48249"/>
              <a:gd name="adj2" fmla="val 82023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Structure of an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argument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: relationship</a:t>
            </a: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followed by arguments, just like a fact.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53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64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Factbase of Structured Relationship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6627" name="Rectangle 165"/>
          <p:cNvSpPr>
            <a:spLocks noChangeArrowheads="1"/>
          </p:cNvSpPr>
          <p:nvPr/>
        </p:nvSpPr>
        <p:spPr bwMode="auto">
          <a:xfrm>
            <a:off x="609600" y="762000"/>
            <a:ext cx="37338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cse210,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time(1340, 1430),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renee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turban),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ag350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cse240,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 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time(1040, 1130),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coor184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cse240,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time(1340, 1430),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 byac150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</p:txBody>
      </p:sp>
      <p:sp>
        <p:nvSpPr>
          <p:cNvPr id="26628" name="Rectangle 167"/>
          <p:cNvSpPr>
            <a:spLocks noChangeArrowheads="1"/>
          </p:cNvSpPr>
          <p:nvPr/>
        </p:nvSpPr>
        <p:spPr bwMode="auto">
          <a:xfrm>
            <a:off x="4572000" y="762000"/>
            <a:ext cx="3581400" cy="572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cse225,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tues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thur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 , _ 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time(915, 1030),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scob228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cse310,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time(940, 1030),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instructor(barb,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gannod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coor184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course(	cse230,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day(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, wed, </a:t>
            </a:r>
            <a:r>
              <a:rPr lang="en-US" sz="1800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sz="1800" dirty="0">
                <a:latin typeface="Arial" pitchFamily="34" charset="0"/>
                <a:cs typeface="Times New Roman" pitchFamily="18" charset="0"/>
              </a:rPr>
              <a:t>),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time(1440, 1530),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instructor(john, doe),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		pebe201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798513" algn="l"/>
                <a:tab pos="3084513" algn="l"/>
                <a:tab pos="4513263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          ).</a:t>
            </a:r>
          </a:p>
        </p:txBody>
      </p:sp>
    </p:spTree>
    <p:extLst>
      <p:ext uri="{BB962C8B-B14F-4D97-AF65-F5344CB8AC3E}">
        <p14:creationId xmlns:p14="http://schemas.microsoft.com/office/powerpoint/2010/main" val="1305355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Rulebase Extended from Factbase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7651" name="Text Box 11"/>
          <p:cNvSpPr txBox="1">
            <a:spLocks noChangeArrowheads="1"/>
          </p:cNvSpPr>
          <p:nvPr/>
        </p:nvSpPr>
        <p:spPr bwMode="auto">
          <a:xfrm>
            <a:off x="685800" y="914400"/>
            <a:ext cx="7251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Structured facts easily allow meaningful rules to be added</a:t>
            </a:r>
          </a:p>
        </p:txBody>
      </p:sp>
      <p:sp>
        <p:nvSpPr>
          <p:cNvPr id="27652" name="Rectangle 13"/>
          <p:cNvSpPr>
            <a:spLocks noChangeArrowheads="1"/>
          </p:cNvSpPr>
          <p:nvPr/>
        </p:nvSpPr>
        <p:spPr bwMode="auto">
          <a:xfrm>
            <a:off x="609600" y="1524000"/>
            <a:ext cx="746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instructor(</a:t>
            </a:r>
            <a:r>
              <a:rPr lang="en-US" sz="2200" u="sng">
                <a:latin typeface="Arial" pitchFamily="34" charset="0"/>
                <a:cs typeface="Times New Roman" pitchFamily="18" charset="0"/>
              </a:rPr>
              <a:t>Instructor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, Class)   </a:t>
            </a:r>
            <a:r>
              <a:rPr lang="en-US" sz="22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:-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 	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course(	Class,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_,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Day */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_, 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Time */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</a:t>
            </a:r>
            <a:r>
              <a:rPr lang="en-US" sz="2200" u="sng">
                <a:latin typeface="Arial" pitchFamily="34" charset="0"/>
                <a:cs typeface="Times New Roman" pitchFamily="18" charset="0"/>
              </a:rPr>
              <a:t>Instructor</a:t>
            </a:r>
            <a:r>
              <a:rPr lang="en-US" sz="2200">
                <a:latin typeface="Arial" pitchFamily="34" charset="0"/>
                <a:cs typeface="Times New Roman" pitchFamily="18" charset="0"/>
              </a:rPr>
              <a:t>, </a:t>
            </a:r>
          </a:p>
          <a:p>
            <a:pPr marL="457200" indent="-457200">
              <a:lnSpc>
                <a:spcPct val="9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13013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			_ ).		</a:t>
            </a:r>
            <a:r>
              <a:rPr lang="en-US" sz="220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/* Location */</a:t>
            </a:r>
          </a:p>
        </p:txBody>
      </p:sp>
      <p:sp>
        <p:nvSpPr>
          <p:cNvPr id="197646" name="Rectangle 14"/>
          <p:cNvSpPr>
            <a:spLocks noChangeArrowheads="1"/>
          </p:cNvSpPr>
          <p:nvPr/>
        </p:nvSpPr>
        <p:spPr bwMode="auto">
          <a:xfrm>
            <a:off x="685800" y="3816350"/>
            <a:ext cx="7467600" cy="266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lnSpc>
                <a:spcPct val="12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1489075" algn="l"/>
                <a:tab pos="2571750" algn="l"/>
                <a:tab pos="4000500" algn="l"/>
                <a:tab pos="5024438" algn="l"/>
              </a:tabLst>
            </a:pPr>
            <a:r>
              <a:rPr lang="en-US" sz="2200">
                <a:latin typeface="Arial" pitchFamily="34" charset="0"/>
                <a:cs typeface="Times New Roman" pitchFamily="18" charset="0"/>
              </a:rPr>
              <a:t>room(Location, Day, Time) </a:t>
            </a:r>
            <a:r>
              <a:rPr lang="en-US" sz="220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:-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course(	_,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Day,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Time,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_,</a:t>
            </a:r>
            <a:br>
              <a:rPr lang="en-US" sz="2200">
                <a:latin typeface="Arial" pitchFamily="34" charset="0"/>
                <a:cs typeface="Times New Roman" pitchFamily="18" charset="0"/>
              </a:rPr>
            </a:br>
            <a:r>
              <a:rPr lang="en-US" sz="2200">
                <a:latin typeface="Arial" pitchFamily="34" charset="0"/>
                <a:cs typeface="Times New Roman" pitchFamily="18" charset="0"/>
              </a:rPr>
              <a:t>		Location).</a:t>
            </a:r>
          </a:p>
        </p:txBody>
      </p:sp>
    </p:spTree>
    <p:extLst>
      <p:ext uri="{BB962C8B-B14F-4D97-AF65-F5344CB8AC3E}">
        <p14:creationId xmlns:p14="http://schemas.microsoft.com/office/powerpoint/2010/main" val="8787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7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4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Queries to the Rulebase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8675" name="Text Box 7"/>
          <p:cNvSpPr txBox="1">
            <a:spLocks noChangeArrowheads="1"/>
          </p:cNvSpPr>
          <p:nvPr/>
        </p:nvSpPr>
        <p:spPr bwMode="auto">
          <a:xfrm>
            <a:off x="822325" y="776288"/>
            <a:ext cx="7254875" cy="4967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(1) What instructors teach course cse240 and cse310?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instructor(Instructor, cse240).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instructor(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instructor(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yinong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chen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  <a:p>
            <a:pPr>
              <a:lnSpc>
                <a:spcPct val="21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instructor(Instructor, cse230).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instructor(john, doe);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no</a:t>
            </a:r>
          </a:p>
        </p:txBody>
      </p:sp>
    </p:spTree>
    <p:extLst>
      <p:ext uri="{BB962C8B-B14F-4D97-AF65-F5344CB8AC3E}">
        <p14:creationId xmlns:p14="http://schemas.microsoft.com/office/powerpoint/2010/main" val="3804530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91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Queries to the Rulebase (contd.)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29699" name="Text Box 92"/>
          <p:cNvSpPr txBox="1">
            <a:spLocks noChangeArrowheads="1"/>
          </p:cNvSpPr>
          <p:nvPr/>
        </p:nvSpPr>
        <p:spPr bwMode="auto">
          <a:xfrm>
            <a:off x="822325" y="623888"/>
            <a:ext cx="7254875" cy="5780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/>
              <a:t>(2) What room is used in what day and time?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room(byac150, Day, Time).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 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wed 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fri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Time = time(1340, 1430);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 	--&gt; no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?- room(coor184, Day, Time).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	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_)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Time = time(1040, 1130);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--&gt;	Day = day(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mon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tue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_)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 Time = time(1340, 1430);</a:t>
            </a:r>
          </a:p>
          <a:p>
            <a:pPr>
              <a:lnSpc>
                <a:spcPct val="140000"/>
              </a:lnSpc>
              <a:tabLst>
                <a:tab pos="917575" algn="l"/>
                <a:tab pos="142875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 	--&gt;	no</a:t>
            </a:r>
          </a:p>
        </p:txBody>
      </p:sp>
    </p:spTree>
    <p:extLst>
      <p:ext uri="{BB962C8B-B14F-4D97-AF65-F5344CB8AC3E}">
        <p14:creationId xmlns:p14="http://schemas.microsoft.com/office/powerpoint/2010/main" val="616863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4"/>
          <p:cNvSpPr>
            <a:spLocks noChangeArrowheads="1"/>
          </p:cNvSpPr>
          <p:nvPr/>
        </p:nvSpPr>
        <p:spPr bwMode="auto">
          <a:xfrm>
            <a:off x="635000" y="41275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Prolog Pair and List Definitions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60419" name="Text Box 5"/>
          <p:cNvSpPr txBox="1">
            <a:spLocks noChangeArrowheads="1"/>
          </p:cNvSpPr>
          <p:nvPr/>
        </p:nvSpPr>
        <p:spPr bwMode="auto">
          <a:xfrm>
            <a:off x="685800" y="650875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Using BNF notation, a Prolog </a:t>
            </a:r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pair</a:t>
            </a:r>
            <a:r>
              <a:rPr lang="en-US" dirty="0">
                <a:cs typeface="Times New Roman" pitchFamily="18" charset="0"/>
              </a:rPr>
              <a:t> is defined as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&lt;pair&gt; ::= [&lt;A&gt; | &lt;B&gt;]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A is a variable or value;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B </a:t>
            </a:r>
            <a:r>
              <a:rPr lang="en-US" dirty="0">
                <a:latin typeface="Courier New" pitchFamily="49" charset="0"/>
              </a:rPr>
              <a:t>is a variable or 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In the definition,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2"/>
                </a:solidFill>
              </a:rPr>
              <a:t>"car pair"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B</a:t>
            </a:r>
            <a:r>
              <a:rPr lang="en-US" dirty="0"/>
              <a:t> is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pair"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cs typeface="Times New Roman" pitchFamily="18" charset="0"/>
              </a:rPr>
              <a:t>Examples of pairs: 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[1 | 2]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 | [2 | 3]]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[1 | [2 | [3 | []]]])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/>
              <a:t>What is the output of the rule: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member(3, [1 | [2 | 3]]).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member(3, [1 | [2 | [3 | []]]]).</a:t>
            </a:r>
          </a:p>
          <a:p>
            <a:pPr>
              <a:lnSpc>
                <a:spcPct val="110000"/>
              </a:lnSpc>
              <a:tabLst>
                <a:tab pos="635000" algn="l"/>
              </a:tabLst>
            </a:pPr>
            <a:r>
              <a:rPr lang="en-US" dirty="0">
                <a:latin typeface="Courier New" pitchFamily="49" charset="0"/>
              </a:rPr>
              <a:t>?-	 member([1 | 2], [[1 | 2], 2]).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026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Definition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1443" name="Text Box 1027"/>
          <p:cNvSpPr txBox="1">
            <a:spLocks noChangeArrowheads="1"/>
          </p:cNvSpPr>
          <p:nvPr/>
        </p:nvSpPr>
        <p:spPr bwMode="auto">
          <a:xfrm>
            <a:off x="685800" y="990600"/>
            <a:ext cx="76200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Using BNF notation, a Prolog list can be recursively defined as follows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&lt;list&gt; ::= [] 		% (empty list)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&lt;list&gt; ::= [&lt;H&gt; | &lt;list&gt;]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where 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H is a variable or a value;</a:t>
            </a:r>
          </a:p>
          <a:p>
            <a:pPr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If we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[H | T]</a:t>
            </a:r>
            <a:r>
              <a:rPr lang="en-US" dirty="0">
                <a:cs typeface="Times New Roman" pitchFamily="18" charset="0"/>
              </a:rPr>
              <a:t> for a list, </a:t>
            </a:r>
            <a:r>
              <a:rPr lang="en-US" dirty="0">
                <a:latin typeface="Courier New" pitchFamily="49" charset="0"/>
              </a:rPr>
              <a:t>H</a:t>
            </a:r>
            <a:r>
              <a:rPr lang="en-US" dirty="0"/>
              <a:t> is </a:t>
            </a:r>
            <a:r>
              <a:rPr lang="en-US" i="1" dirty="0">
                <a:solidFill>
                  <a:schemeClr val="accent2"/>
                </a:solidFill>
              </a:rPr>
              <a:t>"car list"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T</a:t>
            </a:r>
            <a:r>
              <a:rPr lang="en-US" dirty="0"/>
              <a:t> is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list"</a:t>
            </a:r>
            <a:r>
              <a:rPr lang="en-US" dirty="0">
                <a:cs typeface="Times New Roman" pitchFamily="18" charset="0"/>
              </a:rPr>
              <a:t>, 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[H | T]</a:t>
            </a:r>
            <a:r>
              <a:rPr lang="en-US" dirty="0">
                <a:cs typeface="Times New Roman" pitchFamily="18" charset="0"/>
              </a:rPr>
              <a:t> is a </a:t>
            </a:r>
            <a:r>
              <a:rPr lang="en-US" i="1" dirty="0">
                <a:solidFill>
                  <a:schemeClr val="accent2"/>
                </a:solidFill>
                <a:cs typeface="Times New Roman" pitchFamily="18" charset="0"/>
              </a:rPr>
              <a:t>pair</a:t>
            </a:r>
            <a:r>
              <a:rPr lang="en-US" dirty="0">
                <a:cs typeface="Times New Roman" pitchFamily="18" charset="0"/>
              </a:rPr>
              <a:t> defined in Scheme. </a:t>
            </a:r>
          </a:p>
          <a:p>
            <a:pPr>
              <a:lnSpc>
                <a:spcPct val="130000"/>
              </a:lnSpc>
            </a:pPr>
            <a:r>
              <a:rPr lang="en-US" dirty="0">
                <a:cs typeface="Times New Roman" pitchFamily="18" charset="0"/>
              </a:rPr>
              <a:t>Describe a simplification process to simplify the list 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[1 | [2 | [3 | []]]]</a:t>
            </a:r>
            <a:r>
              <a:rPr lang="en-US" dirty="0">
                <a:cs typeface="Times New Roman" pitchFamily="18" charset="0"/>
              </a:rPr>
              <a:t>  into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[1, 2, 3].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2467" name="Text Box 4"/>
          <p:cNvSpPr txBox="1">
            <a:spLocks noChangeArrowheads="1"/>
          </p:cNvSpPr>
          <p:nvPr/>
        </p:nvSpPr>
        <p:spPr bwMode="auto">
          <a:xfrm>
            <a:off x="609600" y="762000"/>
            <a:ext cx="8031163" cy="574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Similar to Lisp/Scheme, Prolog can be used to process lists.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Factbase</a:t>
            </a:r>
            <a:r>
              <a:rPr lang="en-US" dirty="0">
                <a:latin typeface="Arial" pitchFamily="34" charset="0"/>
              </a:rPr>
              <a:t>: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).	--&gt; no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/>
              <a:t>A list is considered consisting of a head and a tail: 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/>
              <a:t>lst</a:t>
            </a:r>
            <a:r>
              <a:rPr lang="en-US" dirty="0"/>
              <a:t> = [Head | Tail], where Head: </a:t>
            </a:r>
            <a:r>
              <a:rPr lang="en-US" i="1" dirty="0">
                <a:solidFill>
                  <a:schemeClr val="accent2"/>
                </a:solidFill>
              </a:rPr>
              <a:t>"car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Tail:</a:t>
            </a:r>
            <a:r>
              <a:rPr lang="en-US" i="1" dirty="0">
                <a:solidFill>
                  <a:schemeClr val="hlink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  <a:r>
              <a:rPr lang="en-US" i="1" dirty="0" err="1">
                <a:solidFill>
                  <a:schemeClr val="accent2"/>
                </a:solidFill>
              </a:rPr>
              <a:t>cdr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i="1" dirty="0" err="1">
                <a:solidFill>
                  <a:schemeClr val="accent2"/>
                </a:solidFill>
              </a:rPr>
              <a:t>lst</a:t>
            </a:r>
            <a:r>
              <a:rPr lang="en-US" i="1" dirty="0">
                <a:solidFill>
                  <a:schemeClr val="accent2"/>
                </a:solidFill>
              </a:rPr>
              <a:t>"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[H | T]).</a:t>
            </a: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--&gt;	H = </a:t>
            </a:r>
            <a:r>
              <a:rPr lang="en-US" dirty="0" err="1">
                <a:latin typeface="Arial" pitchFamily="34" charset="0"/>
              </a:rPr>
              <a:t>alice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70000"/>
              </a:lnSpc>
              <a:tabLst>
                <a:tab pos="798513" algn="l"/>
                <a:tab pos="1428750" algn="l"/>
                <a:tab pos="2917825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	T = [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35000" y="1524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List and List Operations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, [</a:t>
            </a:r>
            <a:r>
              <a:rPr lang="en-US" dirty="0" err="1">
                <a:latin typeface="Arial" pitchFamily="34" charset="0"/>
              </a:rPr>
              <a:t>alice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floyd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conrad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jane</a:t>
            </a:r>
            <a:r>
              <a:rPr lang="en-US" dirty="0">
                <a:latin typeface="Arial" pitchFamily="34" charset="0"/>
              </a:rPr>
              <a:t>, [mike, </a:t>
            </a:r>
            <a:r>
              <a:rPr lang="en-US" dirty="0" err="1">
                <a:latin typeface="Arial" pitchFamily="34" charset="0"/>
              </a:rPr>
              <a:t>sarah</a:t>
            </a:r>
            <a:r>
              <a:rPr lang="en-US" dirty="0">
                <a:latin typeface="Arial" pitchFamily="34" charset="0"/>
              </a:rPr>
              <a:t>,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]).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</a:t>
            </a:r>
            <a:r>
              <a:rPr lang="en-US" dirty="0" err="1">
                <a:latin typeface="Arial" pitchFamily="34" charset="0"/>
              </a:rPr>
              <a:t>elaine</a:t>
            </a:r>
            <a:r>
              <a:rPr lang="en-US" dirty="0">
                <a:latin typeface="Arial" pitchFamily="34" charset="0"/>
              </a:rPr>
              <a:t>, [tom, dick]).</a:t>
            </a:r>
          </a:p>
          <a:p>
            <a:pPr defTabSz="912813">
              <a:lnSpc>
                <a:spcPct val="22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[_, _, _]).	</a:t>
            </a:r>
            <a:r>
              <a:rPr lang="en-US" dirty="0">
                <a:latin typeface="Arial Unicode MS" pitchFamily="34" charset="-128"/>
              </a:rPr>
              <a:t> %</a:t>
            </a:r>
            <a:r>
              <a:rPr lang="en-US" dirty="0">
                <a:latin typeface="Arial" pitchFamily="34" charset="0"/>
              </a:rPr>
              <a:t> who has 3 children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sam</a:t>
            </a:r>
            <a:r>
              <a:rPr lang="en-US" dirty="0">
                <a:latin typeface="Arial" pitchFamily="34" charset="0"/>
              </a:rPr>
              <a:t>;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endParaRPr lang="en-US" dirty="0">
              <a:latin typeface="Arial" pitchFamily="34" charset="0"/>
            </a:endParaRPr>
          </a:p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]]).	</a:t>
            </a:r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685800" y="4572000"/>
            <a:ext cx="7620000" cy="188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6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?- </a:t>
            </a:r>
            <a:r>
              <a:rPr lang="en-US" dirty="0" err="1">
                <a:latin typeface="Arial" pitchFamily="34" charset="0"/>
              </a:rPr>
              <a:t>mother_of</a:t>
            </a:r>
            <a:r>
              <a:rPr lang="en-US" dirty="0">
                <a:latin typeface="Arial" pitchFamily="34" charset="0"/>
              </a:rPr>
              <a:t>(X, [H | [M | [</a:t>
            </a:r>
            <a:r>
              <a:rPr lang="en-US" dirty="0" err="1">
                <a:latin typeface="Arial" pitchFamily="34" charset="0"/>
              </a:rPr>
              <a:t>george</a:t>
            </a:r>
            <a:r>
              <a:rPr lang="en-US" dirty="0">
                <a:latin typeface="Arial" pitchFamily="34" charset="0"/>
              </a:rPr>
              <a:t>]]]). </a:t>
            </a:r>
          </a:p>
          <a:p>
            <a:pPr defTabSz="912813">
              <a:lnSpc>
                <a:spcPct val="110000"/>
              </a:lnSpc>
              <a:tabLst>
                <a:tab pos="798513" algn="l"/>
                <a:tab pos="1428750" algn="l"/>
                <a:tab pos="2917825" algn="l"/>
                <a:tab pos="4119563" algn="l"/>
                <a:tab pos="4452938" algn="l"/>
              </a:tabLst>
            </a:pPr>
            <a:r>
              <a:rPr lang="en-US" dirty="0">
                <a:latin typeface="Arial" pitchFamily="34" charset="0"/>
              </a:rPr>
              <a:t>X = </a:t>
            </a:r>
            <a:r>
              <a:rPr lang="en-US" dirty="0" err="1">
                <a:latin typeface="Arial" pitchFamily="34" charset="0"/>
              </a:rPr>
              <a:t>jane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H = mike</a:t>
            </a:r>
            <a:br>
              <a:rPr lang="en-US" dirty="0">
                <a:latin typeface="Arial" pitchFamily="34" charset="0"/>
              </a:rPr>
            </a:br>
            <a:r>
              <a:rPr lang="en-US" dirty="0">
                <a:latin typeface="Arial" pitchFamily="34" charset="0"/>
              </a:rPr>
              <a:t>M = </a:t>
            </a:r>
            <a:r>
              <a:rPr lang="en-US" dirty="0" err="1">
                <a:latin typeface="Arial" pitchFamily="34" charset="0"/>
              </a:rPr>
              <a:t>sarah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800725" y="3773488"/>
            <a:ext cx="1209675" cy="493712"/>
            <a:chOff x="3504" y="2377"/>
            <a:chExt cx="762" cy="311"/>
          </a:xfrm>
        </p:grpSpPr>
        <p:sp>
          <p:nvSpPr>
            <p:cNvPr id="63494" name="Rectangle 5"/>
            <p:cNvSpPr>
              <a:spLocks noChangeArrowheads="1"/>
            </p:cNvSpPr>
            <p:nvPr/>
          </p:nvSpPr>
          <p:spPr bwMode="auto">
            <a:xfrm>
              <a:off x="3936" y="2377"/>
              <a:ext cx="330" cy="3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dirty="0">
                  <a:latin typeface="Arial" pitchFamily="34" charset="0"/>
                </a:rPr>
                <a:t>no</a:t>
              </a:r>
            </a:p>
          </p:txBody>
        </p:sp>
        <p:sp>
          <p:nvSpPr>
            <p:cNvPr id="63495" name="AutoShape 6"/>
            <p:cNvSpPr>
              <a:spLocks noChangeArrowheads="1"/>
            </p:cNvSpPr>
            <p:nvPr/>
          </p:nvSpPr>
          <p:spPr bwMode="auto">
            <a:xfrm>
              <a:off x="3504" y="2496"/>
              <a:ext cx="336" cy="144"/>
            </a:xfrm>
            <a:prstGeom prst="notchedRightArrow">
              <a:avLst>
                <a:gd name="adj1" fmla="val 50000"/>
                <a:gd name="adj2" fmla="val 58333"/>
              </a:avLst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7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7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 mute="1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781" y="-34925"/>
            <a:ext cx="7377113" cy="6858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AI</a:t>
            </a:r>
            <a:r>
              <a:rPr lang="en-US" sz="3200" dirty="0"/>
              <a:t> Application: Map Coloring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981" y="650875"/>
            <a:ext cx="8201025" cy="1336675"/>
          </a:xfrm>
        </p:spPr>
        <p:txBody>
          <a:bodyPr/>
          <a:lstStyle/>
          <a:p>
            <a:r>
              <a:rPr lang="en-US" sz="2400" dirty="0"/>
              <a:t>Neighboring states must use different colors</a:t>
            </a:r>
          </a:p>
          <a:p>
            <a:r>
              <a:rPr lang="en-US" sz="2400" dirty="0"/>
              <a:t>Graph model: Node = State and edge(X,Y) if they are adjacent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CDF520-9466-486D-95AA-7D002F93B935}"/>
              </a:ext>
            </a:extLst>
          </p:cNvPr>
          <p:cNvGrpSpPr/>
          <p:nvPr/>
        </p:nvGrpSpPr>
        <p:grpSpPr>
          <a:xfrm>
            <a:off x="586581" y="1412874"/>
            <a:ext cx="7924800" cy="5070475"/>
            <a:chOff x="586581" y="1412874"/>
            <a:chExt cx="7924800" cy="507047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6156" y="1698936"/>
              <a:ext cx="7109053" cy="4715882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62781" y="1412874"/>
              <a:ext cx="7848600" cy="5070475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1" name="Freeform 30"/>
            <p:cNvSpPr/>
            <p:nvPr/>
          </p:nvSpPr>
          <p:spPr>
            <a:xfrm>
              <a:off x="586581" y="1412875"/>
              <a:ext cx="7820025" cy="4905375"/>
            </a:xfrm>
            <a:custGeom>
              <a:avLst/>
              <a:gdLst>
                <a:gd name="connsiteX0" fmla="*/ 428625 w 7820025"/>
                <a:gd name="connsiteY0" fmla="*/ 28575 h 4905375"/>
                <a:gd name="connsiteX1" fmla="*/ 409575 w 7820025"/>
                <a:gd name="connsiteY1" fmla="*/ 485775 h 4905375"/>
                <a:gd name="connsiteX2" fmla="*/ 142875 w 7820025"/>
                <a:gd name="connsiteY2" fmla="*/ 1238250 h 4905375"/>
                <a:gd name="connsiteX3" fmla="*/ 57150 w 7820025"/>
                <a:gd name="connsiteY3" fmla="*/ 1485900 h 4905375"/>
                <a:gd name="connsiteX4" fmla="*/ 0 w 7820025"/>
                <a:gd name="connsiteY4" fmla="*/ 1524000 h 4905375"/>
                <a:gd name="connsiteX5" fmla="*/ 85725 w 7820025"/>
                <a:gd name="connsiteY5" fmla="*/ 1647825 h 4905375"/>
                <a:gd name="connsiteX6" fmla="*/ 28575 w 7820025"/>
                <a:gd name="connsiteY6" fmla="*/ 1771650 h 4905375"/>
                <a:gd name="connsiteX7" fmla="*/ 28575 w 7820025"/>
                <a:gd name="connsiteY7" fmla="*/ 1857375 h 4905375"/>
                <a:gd name="connsiteX8" fmla="*/ 161925 w 7820025"/>
                <a:gd name="connsiteY8" fmla="*/ 2047875 h 4905375"/>
                <a:gd name="connsiteX9" fmla="*/ 123825 w 7820025"/>
                <a:gd name="connsiteY9" fmla="*/ 2162175 h 4905375"/>
                <a:gd name="connsiteX10" fmla="*/ 171450 w 7820025"/>
                <a:gd name="connsiteY10" fmla="*/ 2276475 h 4905375"/>
                <a:gd name="connsiteX11" fmla="*/ 123825 w 7820025"/>
                <a:gd name="connsiteY11" fmla="*/ 2305050 h 4905375"/>
                <a:gd name="connsiteX12" fmla="*/ 314325 w 7820025"/>
                <a:gd name="connsiteY12" fmla="*/ 2667000 h 4905375"/>
                <a:gd name="connsiteX13" fmla="*/ 266700 w 7820025"/>
                <a:gd name="connsiteY13" fmla="*/ 2743200 h 4905375"/>
                <a:gd name="connsiteX14" fmla="*/ 695325 w 7820025"/>
                <a:gd name="connsiteY14" fmla="*/ 3076575 h 4905375"/>
                <a:gd name="connsiteX15" fmla="*/ 685800 w 7820025"/>
                <a:gd name="connsiteY15" fmla="*/ 3228975 h 4905375"/>
                <a:gd name="connsiteX16" fmla="*/ 1057275 w 7820025"/>
                <a:gd name="connsiteY16" fmla="*/ 3295650 h 4905375"/>
                <a:gd name="connsiteX17" fmla="*/ 1609725 w 7820025"/>
                <a:gd name="connsiteY17" fmla="*/ 3657600 h 4905375"/>
                <a:gd name="connsiteX18" fmla="*/ 1914525 w 7820025"/>
                <a:gd name="connsiteY18" fmla="*/ 3695700 h 4905375"/>
                <a:gd name="connsiteX19" fmla="*/ 2009775 w 7820025"/>
                <a:gd name="connsiteY19" fmla="*/ 3743325 h 4905375"/>
                <a:gd name="connsiteX20" fmla="*/ 2057400 w 7820025"/>
                <a:gd name="connsiteY20" fmla="*/ 3657600 h 4905375"/>
                <a:gd name="connsiteX21" fmla="*/ 2276475 w 7820025"/>
                <a:gd name="connsiteY21" fmla="*/ 3667125 h 4905375"/>
                <a:gd name="connsiteX22" fmla="*/ 2590800 w 7820025"/>
                <a:gd name="connsiteY22" fmla="*/ 4010025 h 4905375"/>
                <a:gd name="connsiteX23" fmla="*/ 2581275 w 7820025"/>
                <a:gd name="connsiteY23" fmla="*/ 4105275 h 4905375"/>
                <a:gd name="connsiteX24" fmla="*/ 2809875 w 7820025"/>
                <a:gd name="connsiteY24" fmla="*/ 4267200 h 4905375"/>
                <a:gd name="connsiteX25" fmla="*/ 2895600 w 7820025"/>
                <a:gd name="connsiteY25" fmla="*/ 4124325 h 4905375"/>
                <a:gd name="connsiteX26" fmla="*/ 3076575 w 7820025"/>
                <a:gd name="connsiteY26" fmla="*/ 4143375 h 4905375"/>
                <a:gd name="connsiteX27" fmla="*/ 3228975 w 7820025"/>
                <a:gd name="connsiteY27" fmla="*/ 4276725 h 4905375"/>
                <a:gd name="connsiteX28" fmla="*/ 3267075 w 7820025"/>
                <a:gd name="connsiteY28" fmla="*/ 4400550 h 4905375"/>
                <a:gd name="connsiteX29" fmla="*/ 3381375 w 7820025"/>
                <a:gd name="connsiteY29" fmla="*/ 4562475 h 4905375"/>
                <a:gd name="connsiteX30" fmla="*/ 3448050 w 7820025"/>
                <a:gd name="connsiteY30" fmla="*/ 4762500 h 4905375"/>
                <a:gd name="connsiteX31" fmla="*/ 3762375 w 7820025"/>
                <a:gd name="connsiteY31" fmla="*/ 4905375 h 4905375"/>
                <a:gd name="connsiteX32" fmla="*/ 3790950 w 7820025"/>
                <a:gd name="connsiteY32" fmla="*/ 4886325 h 4905375"/>
                <a:gd name="connsiteX33" fmla="*/ 3724275 w 7820025"/>
                <a:gd name="connsiteY33" fmla="*/ 4591050 h 4905375"/>
                <a:gd name="connsiteX34" fmla="*/ 3924300 w 7820025"/>
                <a:gd name="connsiteY34" fmla="*/ 4371975 h 4905375"/>
                <a:gd name="connsiteX35" fmla="*/ 3924300 w 7820025"/>
                <a:gd name="connsiteY35" fmla="*/ 4333875 h 4905375"/>
                <a:gd name="connsiteX36" fmla="*/ 3962400 w 7820025"/>
                <a:gd name="connsiteY36" fmla="*/ 4362450 h 4905375"/>
                <a:gd name="connsiteX37" fmla="*/ 4181475 w 7820025"/>
                <a:gd name="connsiteY37" fmla="*/ 4219575 h 4905375"/>
                <a:gd name="connsiteX38" fmla="*/ 4171950 w 7820025"/>
                <a:gd name="connsiteY38" fmla="*/ 4114800 h 4905375"/>
                <a:gd name="connsiteX39" fmla="*/ 4229100 w 7820025"/>
                <a:gd name="connsiteY39" fmla="*/ 4181475 h 4905375"/>
                <a:gd name="connsiteX40" fmla="*/ 4505325 w 7820025"/>
                <a:gd name="connsiteY40" fmla="*/ 4133850 h 4905375"/>
                <a:gd name="connsiteX41" fmla="*/ 4552950 w 7820025"/>
                <a:gd name="connsiteY41" fmla="*/ 4171950 h 4905375"/>
                <a:gd name="connsiteX42" fmla="*/ 4714875 w 7820025"/>
                <a:gd name="connsiteY42" fmla="*/ 4143375 h 4905375"/>
                <a:gd name="connsiteX43" fmla="*/ 4848225 w 7820025"/>
                <a:gd name="connsiteY43" fmla="*/ 4257675 h 4905375"/>
                <a:gd name="connsiteX44" fmla="*/ 4905375 w 7820025"/>
                <a:gd name="connsiteY44" fmla="*/ 4181475 h 4905375"/>
                <a:gd name="connsiteX45" fmla="*/ 4953000 w 7820025"/>
                <a:gd name="connsiteY45" fmla="*/ 4229100 h 4905375"/>
                <a:gd name="connsiteX46" fmla="*/ 5000625 w 7820025"/>
                <a:gd name="connsiteY46" fmla="*/ 4152900 h 4905375"/>
                <a:gd name="connsiteX47" fmla="*/ 5095875 w 7820025"/>
                <a:gd name="connsiteY47" fmla="*/ 4238625 h 4905375"/>
                <a:gd name="connsiteX48" fmla="*/ 5133975 w 7820025"/>
                <a:gd name="connsiteY48" fmla="*/ 4200525 h 4905375"/>
                <a:gd name="connsiteX49" fmla="*/ 5057775 w 7820025"/>
                <a:gd name="connsiteY49" fmla="*/ 4143375 h 4905375"/>
                <a:gd name="connsiteX50" fmla="*/ 5086350 w 7820025"/>
                <a:gd name="connsiteY50" fmla="*/ 4057650 h 4905375"/>
                <a:gd name="connsiteX51" fmla="*/ 5000625 w 7820025"/>
                <a:gd name="connsiteY51" fmla="*/ 4029075 h 4905375"/>
                <a:gd name="connsiteX52" fmla="*/ 5200650 w 7820025"/>
                <a:gd name="connsiteY52" fmla="*/ 3971925 h 4905375"/>
                <a:gd name="connsiteX53" fmla="*/ 5267325 w 7820025"/>
                <a:gd name="connsiteY53" fmla="*/ 3924300 h 4905375"/>
                <a:gd name="connsiteX54" fmla="*/ 5353050 w 7820025"/>
                <a:gd name="connsiteY54" fmla="*/ 3990975 h 4905375"/>
                <a:gd name="connsiteX55" fmla="*/ 5457825 w 7820025"/>
                <a:gd name="connsiteY55" fmla="*/ 3933825 h 4905375"/>
                <a:gd name="connsiteX56" fmla="*/ 5572125 w 7820025"/>
                <a:gd name="connsiteY56" fmla="*/ 3943350 h 4905375"/>
                <a:gd name="connsiteX57" fmla="*/ 5772150 w 7820025"/>
                <a:gd name="connsiteY57" fmla="*/ 4048125 h 4905375"/>
                <a:gd name="connsiteX58" fmla="*/ 5924550 w 7820025"/>
                <a:gd name="connsiteY58" fmla="*/ 3962400 h 4905375"/>
                <a:gd name="connsiteX59" fmla="*/ 6076950 w 7820025"/>
                <a:gd name="connsiteY59" fmla="*/ 4067175 h 4905375"/>
                <a:gd name="connsiteX60" fmla="*/ 6181725 w 7820025"/>
                <a:gd name="connsiteY60" fmla="*/ 4143375 h 4905375"/>
                <a:gd name="connsiteX61" fmla="*/ 6181725 w 7820025"/>
                <a:gd name="connsiteY61" fmla="*/ 4333875 h 4905375"/>
                <a:gd name="connsiteX62" fmla="*/ 6238875 w 7820025"/>
                <a:gd name="connsiteY62" fmla="*/ 4352925 h 4905375"/>
                <a:gd name="connsiteX63" fmla="*/ 6219825 w 7820025"/>
                <a:gd name="connsiteY63" fmla="*/ 4438650 h 4905375"/>
                <a:gd name="connsiteX64" fmla="*/ 6305550 w 7820025"/>
                <a:gd name="connsiteY64" fmla="*/ 4486275 h 4905375"/>
                <a:gd name="connsiteX65" fmla="*/ 6343650 w 7820025"/>
                <a:gd name="connsiteY65" fmla="*/ 4486275 h 4905375"/>
                <a:gd name="connsiteX66" fmla="*/ 6381750 w 7820025"/>
                <a:gd name="connsiteY66" fmla="*/ 4572000 h 4905375"/>
                <a:gd name="connsiteX67" fmla="*/ 6543675 w 7820025"/>
                <a:gd name="connsiteY67" fmla="*/ 4705350 h 4905375"/>
                <a:gd name="connsiteX68" fmla="*/ 6581775 w 7820025"/>
                <a:gd name="connsiteY68" fmla="*/ 4791075 h 4905375"/>
                <a:gd name="connsiteX69" fmla="*/ 6648450 w 7820025"/>
                <a:gd name="connsiteY69" fmla="*/ 4743450 h 4905375"/>
                <a:gd name="connsiteX70" fmla="*/ 6705600 w 7820025"/>
                <a:gd name="connsiteY70" fmla="*/ 4591050 h 4905375"/>
                <a:gd name="connsiteX71" fmla="*/ 6715125 w 7820025"/>
                <a:gd name="connsiteY71" fmla="*/ 4476750 h 4905375"/>
                <a:gd name="connsiteX72" fmla="*/ 6543675 w 7820025"/>
                <a:gd name="connsiteY72" fmla="*/ 4200525 h 4905375"/>
                <a:gd name="connsiteX73" fmla="*/ 6391275 w 7820025"/>
                <a:gd name="connsiteY73" fmla="*/ 3943350 h 4905375"/>
                <a:gd name="connsiteX74" fmla="*/ 6315075 w 7820025"/>
                <a:gd name="connsiteY74" fmla="*/ 3771900 h 4905375"/>
                <a:gd name="connsiteX75" fmla="*/ 6353175 w 7820025"/>
                <a:gd name="connsiteY75" fmla="*/ 3514725 h 4905375"/>
                <a:gd name="connsiteX76" fmla="*/ 6686550 w 7820025"/>
                <a:gd name="connsiteY76" fmla="*/ 3095625 h 4905375"/>
                <a:gd name="connsiteX77" fmla="*/ 7010400 w 7820025"/>
                <a:gd name="connsiteY77" fmla="*/ 2867025 h 4905375"/>
                <a:gd name="connsiteX78" fmla="*/ 6953250 w 7820025"/>
                <a:gd name="connsiteY78" fmla="*/ 2752725 h 4905375"/>
                <a:gd name="connsiteX79" fmla="*/ 7105650 w 7820025"/>
                <a:gd name="connsiteY79" fmla="*/ 2790825 h 4905375"/>
                <a:gd name="connsiteX80" fmla="*/ 7000875 w 7820025"/>
                <a:gd name="connsiteY80" fmla="*/ 2533650 h 4905375"/>
                <a:gd name="connsiteX81" fmla="*/ 6877050 w 7820025"/>
                <a:gd name="connsiteY81" fmla="*/ 2400300 h 4905375"/>
                <a:gd name="connsiteX82" fmla="*/ 6886575 w 7820025"/>
                <a:gd name="connsiteY82" fmla="*/ 2295525 h 4905375"/>
                <a:gd name="connsiteX83" fmla="*/ 6858000 w 7820025"/>
                <a:gd name="connsiteY83" fmla="*/ 2228850 h 4905375"/>
                <a:gd name="connsiteX84" fmla="*/ 6981825 w 7820025"/>
                <a:gd name="connsiteY84" fmla="*/ 2257425 h 4905375"/>
                <a:gd name="connsiteX85" fmla="*/ 6943725 w 7820025"/>
                <a:gd name="connsiteY85" fmla="*/ 2371725 h 4905375"/>
                <a:gd name="connsiteX86" fmla="*/ 6991350 w 7820025"/>
                <a:gd name="connsiteY86" fmla="*/ 2371725 h 4905375"/>
                <a:gd name="connsiteX87" fmla="*/ 7048500 w 7820025"/>
                <a:gd name="connsiteY87" fmla="*/ 2124075 h 4905375"/>
                <a:gd name="connsiteX88" fmla="*/ 7077075 w 7820025"/>
                <a:gd name="connsiteY88" fmla="*/ 2047875 h 4905375"/>
                <a:gd name="connsiteX89" fmla="*/ 6991350 w 7820025"/>
                <a:gd name="connsiteY89" fmla="*/ 2009775 h 4905375"/>
                <a:gd name="connsiteX90" fmla="*/ 7029450 w 7820025"/>
                <a:gd name="connsiteY90" fmla="*/ 1981200 h 4905375"/>
                <a:gd name="connsiteX91" fmla="*/ 7115175 w 7820025"/>
                <a:gd name="connsiteY91" fmla="*/ 1800225 h 4905375"/>
                <a:gd name="connsiteX92" fmla="*/ 7086600 w 7820025"/>
                <a:gd name="connsiteY92" fmla="*/ 1676400 h 4905375"/>
                <a:gd name="connsiteX93" fmla="*/ 7172325 w 7820025"/>
                <a:gd name="connsiteY93" fmla="*/ 1676400 h 4905375"/>
                <a:gd name="connsiteX94" fmla="*/ 7353300 w 7820025"/>
                <a:gd name="connsiteY94" fmla="*/ 1552575 h 4905375"/>
                <a:gd name="connsiteX95" fmla="*/ 7134225 w 7820025"/>
                <a:gd name="connsiteY95" fmla="*/ 1600200 h 4905375"/>
                <a:gd name="connsiteX96" fmla="*/ 7229475 w 7820025"/>
                <a:gd name="connsiteY96" fmla="*/ 1504950 h 4905375"/>
                <a:gd name="connsiteX97" fmla="*/ 7353300 w 7820025"/>
                <a:gd name="connsiteY97" fmla="*/ 1495425 h 4905375"/>
                <a:gd name="connsiteX98" fmla="*/ 7439025 w 7820025"/>
                <a:gd name="connsiteY98" fmla="*/ 1438275 h 4905375"/>
                <a:gd name="connsiteX99" fmla="*/ 7553325 w 7820025"/>
                <a:gd name="connsiteY99" fmla="*/ 1352550 h 4905375"/>
                <a:gd name="connsiteX100" fmla="*/ 7429500 w 7820025"/>
                <a:gd name="connsiteY100" fmla="*/ 1285875 h 4905375"/>
                <a:gd name="connsiteX101" fmla="*/ 7410450 w 7820025"/>
                <a:gd name="connsiteY101" fmla="*/ 1181100 h 4905375"/>
                <a:gd name="connsiteX102" fmla="*/ 7419975 w 7820025"/>
                <a:gd name="connsiteY102" fmla="*/ 1038225 h 4905375"/>
                <a:gd name="connsiteX103" fmla="*/ 7591425 w 7820025"/>
                <a:gd name="connsiteY103" fmla="*/ 904875 h 4905375"/>
                <a:gd name="connsiteX104" fmla="*/ 7600950 w 7820025"/>
                <a:gd name="connsiteY104" fmla="*/ 800100 h 4905375"/>
                <a:gd name="connsiteX105" fmla="*/ 7734300 w 7820025"/>
                <a:gd name="connsiteY105" fmla="*/ 771525 h 4905375"/>
                <a:gd name="connsiteX106" fmla="*/ 7820025 w 7820025"/>
                <a:gd name="connsiteY106" fmla="*/ 704850 h 4905375"/>
                <a:gd name="connsiteX107" fmla="*/ 7629525 w 7820025"/>
                <a:gd name="connsiteY107" fmla="*/ 552450 h 4905375"/>
                <a:gd name="connsiteX108" fmla="*/ 7572375 w 7820025"/>
                <a:gd name="connsiteY108" fmla="*/ 247650 h 4905375"/>
                <a:gd name="connsiteX109" fmla="*/ 7448550 w 7820025"/>
                <a:gd name="connsiteY109" fmla="*/ 257175 h 4905375"/>
                <a:gd name="connsiteX110" fmla="*/ 7410450 w 7820025"/>
                <a:gd name="connsiteY110" fmla="*/ 295275 h 4905375"/>
                <a:gd name="connsiteX111" fmla="*/ 7372350 w 7820025"/>
                <a:gd name="connsiteY111" fmla="*/ 257175 h 4905375"/>
                <a:gd name="connsiteX112" fmla="*/ 7315200 w 7820025"/>
                <a:gd name="connsiteY112" fmla="*/ 352425 h 4905375"/>
                <a:gd name="connsiteX113" fmla="*/ 7305675 w 7820025"/>
                <a:gd name="connsiteY113" fmla="*/ 476250 h 4905375"/>
                <a:gd name="connsiteX114" fmla="*/ 7277100 w 7820025"/>
                <a:gd name="connsiteY114" fmla="*/ 581025 h 4905375"/>
                <a:gd name="connsiteX115" fmla="*/ 7305675 w 7820025"/>
                <a:gd name="connsiteY115" fmla="*/ 666750 h 4905375"/>
                <a:gd name="connsiteX116" fmla="*/ 7229475 w 7820025"/>
                <a:gd name="connsiteY116" fmla="*/ 762000 h 4905375"/>
                <a:gd name="connsiteX117" fmla="*/ 7200900 w 7820025"/>
                <a:gd name="connsiteY117" fmla="*/ 809625 h 4905375"/>
                <a:gd name="connsiteX118" fmla="*/ 6896100 w 7820025"/>
                <a:gd name="connsiteY118" fmla="*/ 876300 h 4905375"/>
                <a:gd name="connsiteX119" fmla="*/ 6715125 w 7820025"/>
                <a:gd name="connsiteY119" fmla="*/ 933450 h 4905375"/>
                <a:gd name="connsiteX120" fmla="*/ 6638925 w 7820025"/>
                <a:gd name="connsiteY120" fmla="*/ 1047750 h 4905375"/>
                <a:gd name="connsiteX121" fmla="*/ 6600825 w 7820025"/>
                <a:gd name="connsiteY121" fmla="*/ 1304925 h 4905375"/>
                <a:gd name="connsiteX122" fmla="*/ 6419850 w 7820025"/>
                <a:gd name="connsiteY122" fmla="*/ 1333500 h 4905375"/>
                <a:gd name="connsiteX123" fmla="*/ 6257925 w 7820025"/>
                <a:gd name="connsiteY123" fmla="*/ 1352550 h 4905375"/>
                <a:gd name="connsiteX124" fmla="*/ 6296025 w 7820025"/>
                <a:gd name="connsiteY124" fmla="*/ 1457325 h 4905375"/>
                <a:gd name="connsiteX125" fmla="*/ 6124575 w 7820025"/>
                <a:gd name="connsiteY125" fmla="*/ 1647825 h 4905375"/>
                <a:gd name="connsiteX126" fmla="*/ 5876925 w 7820025"/>
                <a:gd name="connsiteY126" fmla="*/ 1790700 h 4905375"/>
                <a:gd name="connsiteX127" fmla="*/ 5876925 w 7820025"/>
                <a:gd name="connsiteY127" fmla="*/ 1790700 h 4905375"/>
                <a:gd name="connsiteX128" fmla="*/ 5695950 w 7820025"/>
                <a:gd name="connsiteY128" fmla="*/ 1733550 h 4905375"/>
                <a:gd name="connsiteX129" fmla="*/ 5781675 w 7820025"/>
                <a:gd name="connsiteY129" fmla="*/ 1600200 h 4905375"/>
                <a:gd name="connsiteX130" fmla="*/ 5857875 w 7820025"/>
                <a:gd name="connsiteY130" fmla="*/ 1447800 h 4905375"/>
                <a:gd name="connsiteX131" fmla="*/ 5819775 w 7820025"/>
                <a:gd name="connsiteY131" fmla="*/ 1343025 h 4905375"/>
                <a:gd name="connsiteX132" fmla="*/ 5772150 w 7820025"/>
                <a:gd name="connsiteY132" fmla="*/ 1266825 h 4905375"/>
                <a:gd name="connsiteX133" fmla="*/ 5695950 w 7820025"/>
                <a:gd name="connsiteY133" fmla="*/ 1314450 h 4905375"/>
                <a:gd name="connsiteX134" fmla="*/ 5676900 w 7820025"/>
                <a:gd name="connsiteY134" fmla="*/ 1400175 h 4905375"/>
                <a:gd name="connsiteX135" fmla="*/ 5638800 w 7820025"/>
                <a:gd name="connsiteY135" fmla="*/ 1323975 h 4905375"/>
                <a:gd name="connsiteX136" fmla="*/ 5724525 w 7820025"/>
                <a:gd name="connsiteY136" fmla="*/ 1228725 h 4905375"/>
                <a:gd name="connsiteX137" fmla="*/ 5715000 w 7820025"/>
                <a:gd name="connsiteY137" fmla="*/ 1123950 h 4905375"/>
                <a:gd name="connsiteX138" fmla="*/ 5648325 w 7820025"/>
                <a:gd name="connsiteY138" fmla="*/ 1047750 h 4905375"/>
                <a:gd name="connsiteX139" fmla="*/ 5457825 w 7820025"/>
                <a:gd name="connsiteY139" fmla="*/ 1000125 h 4905375"/>
                <a:gd name="connsiteX140" fmla="*/ 5419725 w 7820025"/>
                <a:gd name="connsiteY140" fmla="*/ 1095375 h 4905375"/>
                <a:gd name="connsiteX141" fmla="*/ 5286375 w 7820025"/>
                <a:gd name="connsiteY141" fmla="*/ 1190625 h 4905375"/>
                <a:gd name="connsiteX142" fmla="*/ 5267325 w 7820025"/>
                <a:gd name="connsiteY142" fmla="*/ 1333500 h 4905375"/>
                <a:gd name="connsiteX143" fmla="*/ 5267325 w 7820025"/>
                <a:gd name="connsiteY143" fmla="*/ 1457325 h 4905375"/>
                <a:gd name="connsiteX144" fmla="*/ 5334000 w 7820025"/>
                <a:gd name="connsiteY144" fmla="*/ 1590675 h 4905375"/>
                <a:gd name="connsiteX145" fmla="*/ 5305425 w 7820025"/>
                <a:gd name="connsiteY145" fmla="*/ 1733550 h 4905375"/>
                <a:gd name="connsiteX146" fmla="*/ 5267325 w 7820025"/>
                <a:gd name="connsiteY146" fmla="*/ 1800225 h 4905375"/>
                <a:gd name="connsiteX147" fmla="*/ 5162550 w 7820025"/>
                <a:gd name="connsiteY147" fmla="*/ 1809750 h 4905375"/>
                <a:gd name="connsiteX148" fmla="*/ 5105400 w 7820025"/>
                <a:gd name="connsiteY148" fmla="*/ 1704975 h 4905375"/>
                <a:gd name="connsiteX149" fmla="*/ 5124450 w 7820025"/>
                <a:gd name="connsiteY149" fmla="*/ 1628775 h 4905375"/>
                <a:gd name="connsiteX150" fmla="*/ 5114925 w 7820025"/>
                <a:gd name="connsiteY150" fmla="*/ 1504950 h 4905375"/>
                <a:gd name="connsiteX151" fmla="*/ 5086350 w 7820025"/>
                <a:gd name="connsiteY151" fmla="*/ 1390650 h 4905375"/>
                <a:gd name="connsiteX152" fmla="*/ 5133975 w 7820025"/>
                <a:gd name="connsiteY152" fmla="*/ 1247775 h 4905375"/>
                <a:gd name="connsiteX153" fmla="*/ 5114925 w 7820025"/>
                <a:gd name="connsiteY153" fmla="*/ 1171575 h 4905375"/>
                <a:gd name="connsiteX154" fmla="*/ 5143500 w 7820025"/>
                <a:gd name="connsiteY154" fmla="*/ 1047750 h 4905375"/>
                <a:gd name="connsiteX155" fmla="*/ 5248275 w 7820025"/>
                <a:gd name="connsiteY155" fmla="*/ 1019175 h 4905375"/>
                <a:gd name="connsiteX156" fmla="*/ 5343525 w 7820025"/>
                <a:gd name="connsiteY156" fmla="*/ 971550 h 4905375"/>
                <a:gd name="connsiteX157" fmla="*/ 5419725 w 7820025"/>
                <a:gd name="connsiteY157" fmla="*/ 962025 h 4905375"/>
                <a:gd name="connsiteX158" fmla="*/ 5562600 w 7820025"/>
                <a:gd name="connsiteY158" fmla="*/ 933450 h 4905375"/>
                <a:gd name="connsiteX159" fmla="*/ 5505450 w 7820025"/>
                <a:gd name="connsiteY159" fmla="*/ 885825 h 4905375"/>
                <a:gd name="connsiteX160" fmla="*/ 5438775 w 7820025"/>
                <a:gd name="connsiteY160" fmla="*/ 857250 h 4905375"/>
                <a:gd name="connsiteX161" fmla="*/ 5400675 w 7820025"/>
                <a:gd name="connsiteY161" fmla="*/ 800100 h 4905375"/>
                <a:gd name="connsiteX162" fmla="*/ 5295900 w 7820025"/>
                <a:gd name="connsiteY162" fmla="*/ 828675 h 4905375"/>
                <a:gd name="connsiteX163" fmla="*/ 5219700 w 7820025"/>
                <a:gd name="connsiteY163" fmla="*/ 895350 h 4905375"/>
                <a:gd name="connsiteX164" fmla="*/ 5143500 w 7820025"/>
                <a:gd name="connsiteY164" fmla="*/ 914400 h 4905375"/>
                <a:gd name="connsiteX165" fmla="*/ 5048250 w 7820025"/>
                <a:gd name="connsiteY165" fmla="*/ 828675 h 4905375"/>
                <a:gd name="connsiteX166" fmla="*/ 4953000 w 7820025"/>
                <a:gd name="connsiteY166" fmla="*/ 828675 h 4905375"/>
                <a:gd name="connsiteX167" fmla="*/ 5029200 w 7820025"/>
                <a:gd name="connsiteY167" fmla="*/ 723900 h 4905375"/>
                <a:gd name="connsiteX168" fmla="*/ 4991100 w 7820025"/>
                <a:gd name="connsiteY168" fmla="*/ 704850 h 4905375"/>
                <a:gd name="connsiteX169" fmla="*/ 4886325 w 7820025"/>
                <a:gd name="connsiteY169" fmla="*/ 809625 h 4905375"/>
                <a:gd name="connsiteX170" fmla="*/ 4733925 w 7820025"/>
                <a:gd name="connsiteY170" fmla="*/ 895350 h 4905375"/>
                <a:gd name="connsiteX171" fmla="*/ 4619625 w 7820025"/>
                <a:gd name="connsiteY171" fmla="*/ 847725 h 4905375"/>
                <a:gd name="connsiteX172" fmla="*/ 4514850 w 7820025"/>
                <a:gd name="connsiteY172" fmla="*/ 885825 h 4905375"/>
                <a:gd name="connsiteX173" fmla="*/ 4629150 w 7820025"/>
                <a:gd name="connsiteY173" fmla="*/ 733425 h 4905375"/>
                <a:gd name="connsiteX174" fmla="*/ 4752975 w 7820025"/>
                <a:gd name="connsiteY174" fmla="*/ 638175 h 4905375"/>
                <a:gd name="connsiteX175" fmla="*/ 4752975 w 7820025"/>
                <a:gd name="connsiteY175" fmla="*/ 609600 h 4905375"/>
                <a:gd name="connsiteX176" fmla="*/ 4591050 w 7820025"/>
                <a:gd name="connsiteY176" fmla="*/ 600075 h 4905375"/>
                <a:gd name="connsiteX177" fmla="*/ 4552950 w 7820025"/>
                <a:gd name="connsiteY177" fmla="*/ 657225 h 4905375"/>
                <a:gd name="connsiteX178" fmla="*/ 4352925 w 7820025"/>
                <a:gd name="connsiteY178" fmla="*/ 523875 h 4905375"/>
                <a:gd name="connsiteX179" fmla="*/ 4219575 w 7820025"/>
                <a:gd name="connsiteY179" fmla="*/ 581025 h 4905375"/>
                <a:gd name="connsiteX180" fmla="*/ 4086225 w 7820025"/>
                <a:gd name="connsiteY180" fmla="*/ 447675 h 4905375"/>
                <a:gd name="connsiteX181" fmla="*/ 3829050 w 7820025"/>
                <a:gd name="connsiteY181" fmla="*/ 495300 h 4905375"/>
                <a:gd name="connsiteX182" fmla="*/ 2933700 w 7820025"/>
                <a:gd name="connsiteY182" fmla="*/ 438150 h 4905375"/>
                <a:gd name="connsiteX183" fmla="*/ 2286000 w 7820025"/>
                <a:gd name="connsiteY183" fmla="*/ 390525 h 4905375"/>
                <a:gd name="connsiteX184" fmla="*/ 1962150 w 7820025"/>
                <a:gd name="connsiteY184" fmla="*/ 304800 h 4905375"/>
                <a:gd name="connsiteX185" fmla="*/ 1562100 w 7820025"/>
                <a:gd name="connsiteY185" fmla="*/ 247650 h 4905375"/>
                <a:gd name="connsiteX186" fmla="*/ 1466850 w 7820025"/>
                <a:gd name="connsiteY186" fmla="*/ 219075 h 4905375"/>
                <a:gd name="connsiteX187" fmla="*/ 1343025 w 7820025"/>
                <a:gd name="connsiteY187" fmla="*/ 180975 h 4905375"/>
                <a:gd name="connsiteX188" fmla="*/ 714375 w 7820025"/>
                <a:gd name="connsiteY188" fmla="*/ 0 h 4905375"/>
                <a:gd name="connsiteX189" fmla="*/ 647700 w 7820025"/>
                <a:gd name="connsiteY189" fmla="*/ 161925 h 4905375"/>
                <a:gd name="connsiteX190" fmla="*/ 428625 w 7820025"/>
                <a:gd name="connsiteY190" fmla="*/ 28575 h 490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7820025" h="4905375">
                  <a:moveTo>
                    <a:pt x="428625" y="28575"/>
                  </a:moveTo>
                  <a:lnTo>
                    <a:pt x="409575" y="485775"/>
                  </a:lnTo>
                  <a:lnTo>
                    <a:pt x="142875" y="1238250"/>
                  </a:lnTo>
                  <a:lnTo>
                    <a:pt x="57150" y="1485900"/>
                  </a:lnTo>
                  <a:lnTo>
                    <a:pt x="0" y="1524000"/>
                  </a:lnTo>
                  <a:lnTo>
                    <a:pt x="85725" y="1647825"/>
                  </a:lnTo>
                  <a:lnTo>
                    <a:pt x="28575" y="1771650"/>
                  </a:lnTo>
                  <a:lnTo>
                    <a:pt x="28575" y="1857375"/>
                  </a:lnTo>
                  <a:lnTo>
                    <a:pt x="161925" y="2047875"/>
                  </a:lnTo>
                  <a:lnTo>
                    <a:pt x="123825" y="2162175"/>
                  </a:lnTo>
                  <a:lnTo>
                    <a:pt x="171450" y="2276475"/>
                  </a:lnTo>
                  <a:lnTo>
                    <a:pt x="123825" y="2305050"/>
                  </a:lnTo>
                  <a:lnTo>
                    <a:pt x="314325" y="2667000"/>
                  </a:lnTo>
                  <a:lnTo>
                    <a:pt x="266700" y="2743200"/>
                  </a:lnTo>
                  <a:lnTo>
                    <a:pt x="695325" y="3076575"/>
                  </a:lnTo>
                  <a:lnTo>
                    <a:pt x="685800" y="3228975"/>
                  </a:lnTo>
                  <a:lnTo>
                    <a:pt x="1057275" y="3295650"/>
                  </a:lnTo>
                  <a:lnTo>
                    <a:pt x="1609725" y="3657600"/>
                  </a:lnTo>
                  <a:lnTo>
                    <a:pt x="1914525" y="3695700"/>
                  </a:lnTo>
                  <a:lnTo>
                    <a:pt x="2009775" y="3743325"/>
                  </a:lnTo>
                  <a:lnTo>
                    <a:pt x="2057400" y="3657600"/>
                  </a:lnTo>
                  <a:lnTo>
                    <a:pt x="2276475" y="3667125"/>
                  </a:lnTo>
                  <a:lnTo>
                    <a:pt x="2590800" y="4010025"/>
                  </a:lnTo>
                  <a:lnTo>
                    <a:pt x="2581275" y="4105275"/>
                  </a:lnTo>
                  <a:lnTo>
                    <a:pt x="2809875" y="4267200"/>
                  </a:lnTo>
                  <a:lnTo>
                    <a:pt x="2895600" y="4124325"/>
                  </a:lnTo>
                  <a:lnTo>
                    <a:pt x="3076575" y="4143375"/>
                  </a:lnTo>
                  <a:lnTo>
                    <a:pt x="3228975" y="4276725"/>
                  </a:lnTo>
                  <a:lnTo>
                    <a:pt x="3267075" y="4400550"/>
                  </a:lnTo>
                  <a:lnTo>
                    <a:pt x="3381375" y="4562475"/>
                  </a:lnTo>
                  <a:lnTo>
                    <a:pt x="3448050" y="4762500"/>
                  </a:lnTo>
                  <a:lnTo>
                    <a:pt x="3762375" y="4905375"/>
                  </a:lnTo>
                  <a:lnTo>
                    <a:pt x="3790950" y="4886325"/>
                  </a:lnTo>
                  <a:lnTo>
                    <a:pt x="3724275" y="4591050"/>
                  </a:lnTo>
                  <a:lnTo>
                    <a:pt x="3924300" y="4371975"/>
                  </a:lnTo>
                  <a:lnTo>
                    <a:pt x="3924300" y="4333875"/>
                  </a:lnTo>
                  <a:lnTo>
                    <a:pt x="3962400" y="4362450"/>
                  </a:lnTo>
                  <a:lnTo>
                    <a:pt x="4181475" y="4219575"/>
                  </a:lnTo>
                  <a:lnTo>
                    <a:pt x="4171950" y="4114800"/>
                  </a:lnTo>
                  <a:lnTo>
                    <a:pt x="4229100" y="4181475"/>
                  </a:lnTo>
                  <a:lnTo>
                    <a:pt x="4505325" y="4133850"/>
                  </a:lnTo>
                  <a:lnTo>
                    <a:pt x="4552950" y="4171950"/>
                  </a:lnTo>
                  <a:lnTo>
                    <a:pt x="4714875" y="4143375"/>
                  </a:lnTo>
                  <a:lnTo>
                    <a:pt x="4848225" y="4257675"/>
                  </a:lnTo>
                  <a:lnTo>
                    <a:pt x="4905375" y="4181475"/>
                  </a:lnTo>
                  <a:lnTo>
                    <a:pt x="4953000" y="4229100"/>
                  </a:lnTo>
                  <a:lnTo>
                    <a:pt x="5000625" y="4152900"/>
                  </a:lnTo>
                  <a:lnTo>
                    <a:pt x="5095875" y="4238625"/>
                  </a:lnTo>
                  <a:lnTo>
                    <a:pt x="5133975" y="4200525"/>
                  </a:lnTo>
                  <a:lnTo>
                    <a:pt x="5057775" y="4143375"/>
                  </a:lnTo>
                  <a:lnTo>
                    <a:pt x="5086350" y="4057650"/>
                  </a:lnTo>
                  <a:lnTo>
                    <a:pt x="5000625" y="4029075"/>
                  </a:lnTo>
                  <a:lnTo>
                    <a:pt x="5200650" y="3971925"/>
                  </a:lnTo>
                  <a:lnTo>
                    <a:pt x="5267325" y="3924300"/>
                  </a:lnTo>
                  <a:lnTo>
                    <a:pt x="5353050" y="3990975"/>
                  </a:lnTo>
                  <a:lnTo>
                    <a:pt x="5457825" y="3933825"/>
                  </a:lnTo>
                  <a:lnTo>
                    <a:pt x="5572125" y="3943350"/>
                  </a:lnTo>
                  <a:lnTo>
                    <a:pt x="5772150" y="4048125"/>
                  </a:lnTo>
                  <a:lnTo>
                    <a:pt x="5924550" y="3962400"/>
                  </a:lnTo>
                  <a:lnTo>
                    <a:pt x="6076950" y="4067175"/>
                  </a:lnTo>
                  <a:lnTo>
                    <a:pt x="6181725" y="4143375"/>
                  </a:lnTo>
                  <a:lnTo>
                    <a:pt x="6181725" y="4333875"/>
                  </a:lnTo>
                  <a:lnTo>
                    <a:pt x="6238875" y="4352925"/>
                  </a:lnTo>
                  <a:lnTo>
                    <a:pt x="6219825" y="4438650"/>
                  </a:lnTo>
                  <a:lnTo>
                    <a:pt x="6305550" y="4486275"/>
                  </a:lnTo>
                  <a:lnTo>
                    <a:pt x="6343650" y="4486275"/>
                  </a:lnTo>
                  <a:lnTo>
                    <a:pt x="6381750" y="4572000"/>
                  </a:lnTo>
                  <a:lnTo>
                    <a:pt x="6543675" y="4705350"/>
                  </a:lnTo>
                  <a:lnTo>
                    <a:pt x="6581775" y="4791075"/>
                  </a:lnTo>
                  <a:lnTo>
                    <a:pt x="6648450" y="4743450"/>
                  </a:lnTo>
                  <a:lnTo>
                    <a:pt x="6705600" y="4591050"/>
                  </a:lnTo>
                  <a:lnTo>
                    <a:pt x="6715125" y="4476750"/>
                  </a:lnTo>
                  <a:lnTo>
                    <a:pt x="6543675" y="4200525"/>
                  </a:lnTo>
                  <a:lnTo>
                    <a:pt x="6391275" y="3943350"/>
                  </a:lnTo>
                  <a:lnTo>
                    <a:pt x="6315075" y="3771900"/>
                  </a:lnTo>
                  <a:lnTo>
                    <a:pt x="6353175" y="3514725"/>
                  </a:lnTo>
                  <a:lnTo>
                    <a:pt x="6686550" y="3095625"/>
                  </a:lnTo>
                  <a:lnTo>
                    <a:pt x="7010400" y="2867025"/>
                  </a:lnTo>
                  <a:lnTo>
                    <a:pt x="6953250" y="2752725"/>
                  </a:lnTo>
                  <a:lnTo>
                    <a:pt x="7105650" y="2790825"/>
                  </a:lnTo>
                  <a:lnTo>
                    <a:pt x="7000875" y="2533650"/>
                  </a:lnTo>
                  <a:lnTo>
                    <a:pt x="6877050" y="2400300"/>
                  </a:lnTo>
                  <a:lnTo>
                    <a:pt x="6886575" y="2295525"/>
                  </a:lnTo>
                  <a:lnTo>
                    <a:pt x="6858000" y="2228850"/>
                  </a:lnTo>
                  <a:lnTo>
                    <a:pt x="6981825" y="2257425"/>
                  </a:lnTo>
                  <a:lnTo>
                    <a:pt x="6943725" y="2371725"/>
                  </a:lnTo>
                  <a:lnTo>
                    <a:pt x="6991350" y="2371725"/>
                  </a:lnTo>
                  <a:lnTo>
                    <a:pt x="7048500" y="2124075"/>
                  </a:lnTo>
                  <a:lnTo>
                    <a:pt x="7077075" y="2047875"/>
                  </a:lnTo>
                  <a:lnTo>
                    <a:pt x="6991350" y="2009775"/>
                  </a:lnTo>
                  <a:lnTo>
                    <a:pt x="7029450" y="1981200"/>
                  </a:lnTo>
                  <a:lnTo>
                    <a:pt x="7115175" y="1800225"/>
                  </a:lnTo>
                  <a:lnTo>
                    <a:pt x="7086600" y="1676400"/>
                  </a:lnTo>
                  <a:lnTo>
                    <a:pt x="7172325" y="1676400"/>
                  </a:lnTo>
                  <a:lnTo>
                    <a:pt x="7353300" y="1552575"/>
                  </a:lnTo>
                  <a:lnTo>
                    <a:pt x="7134225" y="1600200"/>
                  </a:lnTo>
                  <a:lnTo>
                    <a:pt x="7229475" y="1504950"/>
                  </a:lnTo>
                  <a:lnTo>
                    <a:pt x="7353300" y="1495425"/>
                  </a:lnTo>
                  <a:lnTo>
                    <a:pt x="7439025" y="1438275"/>
                  </a:lnTo>
                  <a:lnTo>
                    <a:pt x="7553325" y="1352550"/>
                  </a:lnTo>
                  <a:lnTo>
                    <a:pt x="7429500" y="1285875"/>
                  </a:lnTo>
                  <a:lnTo>
                    <a:pt x="7410450" y="1181100"/>
                  </a:lnTo>
                  <a:lnTo>
                    <a:pt x="7419975" y="1038225"/>
                  </a:lnTo>
                  <a:lnTo>
                    <a:pt x="7591425" y="904875"/>
                  </a:lnTo>
                  <a:lnTo>
                    <a:pt x="7600950" y="800100"/>
                  </a:lnTo>
                  <a:lnTo>
                    <a:pt x="7734300" y="771525"/>
                  </a:lnTo>
                  <a:lnTo>
                    <a:pt x="7820025" y="704850"/>
                  </a:lnTo>
                  <a:lnTo>
                    <a:pt x="7629525" y="552450"/>
                  </a:lnTo>
                  <a:lnTo>
                    <a:pt x="7572375" y="247650"/>
                  </a:lnTo>
                  <a:lnTo>
                    <a:pt x="7448550" y="257175"/>
                  </a:lnTo>
                  <a:lnTo>
                    <a:pt x="7410450" y="295275"/>
                  </a:lnTo>
                  <a:lnTo>
                    <a:pt x="7372350" y="257175"/>
                  </a:lnTo>
                  <a:lnTo>
                    <a:pt x="7315200" y="352425"/>
                  </a:lnTo>
                  <a:lnTo>
                    <a:pt x="7305675" y="476250"/>
                  </a:lnTo>
                  <a:lnTo>
                    <a:pt x="7277100" y="581025"/>
                  </a:lnTo>
                  <a:lnTo>
                    <a:pt x="7305675" y="666750"/>
                  </a:lnTo>
                  <a:lnTo>
                    <a:pt x="7229475" y="762000"/>
                  </a:lnTo>
                  <a:lnTo>
                    <a:pt x="7200900" y="809625"/>
                  </a:lnTo>
                  <a:lnTo>
                    <a:pt x="6896100" y="876300"/>
                  </a:lnTo>
                  <a:lnTo>
                    <a:pt x="6715125" y="933450"/>
                  </a:lnTo>
                  <a:lnTo>
                    <a:pt x="6638925" y="1047750"/>
                  </a:lnTo>
                  <a:lnTo>
                    <a:pt x="6600825" y="1304925"/>
                  </a:lnTo>
                  <a:lnTo>
                    <a:pt x="6419850" y="1333500"/>
                  </a:lnTo>
                  <a:lnTo>
                    <a:pt x="6257925" y="1352550"/>
                  </a:lnTo>
                  <a:lnTo>
                    <a:pt x="6296025" y="1457325"/>
                  </a:lnTo>
                  <a:lnTo>
                    <a:pt x="6124575" y="1647825"/>
                  </a:lnTo>
                  <a:lnTo>
                    <a:pt x="5876925" y="1790700"/>
                  </a:lnTo>
                  <a:lnTo>
                    <a:pt x="5876925" y="1790700"/>
                  </a:lnTo>
                  <a:lnTo>
                    <a:pt x="5695950" y="1733550"/>
                  </a:lnTo>
                  <a:lnTo>
                    <a:pt x="5781675" y="1600200"/>
                  </a:lnTo>
                  <a:lnTo>
                    <a:pt x="5857875" y="1447800"/>
                  </a:lnTo>
                  <a:lnTo>
                    <a:pt x="5819775" y="1343025"/>
                  </a:lnTo>
                  <a:lnTo>
                    <a:pt x="5772150" y="1266825"/>
                  </a:lnTo>
                  <a:lnTo>
                    <a:pt x="5695950" y="1314450"/>
                  </a:lnTo>
                  <a:lnTo>
                    <a:pt x="5676900" y="1400175"/>
                  </a:lnTo>
                  <a:lnTo>
                    <a:pt x="5638800" y="1323975"/>
                  </a:lnTo>
                  <a:lnTo>
                    <a:pt x="5724525" y="1228725"/>
                  </a:lnTo>
                  <a:lnTo>
                    <a:pt x="5715000" y="1123950"/>
                  </a:lnTo>
                  <a:lnTo>
                    <a:pt x="5648325" y="1047750"/>
                  </a:lnTo>
                  <a:lnTo>
                    <a:pt x="5457825" y="1000125"/>
                  </a:lnTo>
                  <a:lnTo>
                    <a:pt x="5419725" y="1095375"/>
                  </a:lnTo>
                  <a:lnTo>
                    <a:pt x="5286375" y="1190625"/>
                  </a:lnTo>
                  <a:lnTo>
                    <a:pt x="5267325" y="1333500"/>
                  </a:lnTo>
                  <a:lnTo>
                    <a:pt x="5267325" y="1457325"/>
                  </a:lnTo>
                  <a:lnTo>
                    <a:pt x="5334000" y="1590675"/>
                  </a:lnTo>
                  <a:lnTo>
                    <a:pt x="5305425" y="1733550"/>
                  </a:lnTo>
                  <a:lnTo>
                    <a:pt x="5267325" y="1800225"/>
                  </a:lnTo>
                  <a:lnTo>
                    <a:pt x="5162550" y="1809750"/>
                  </a:lnTo>
                  <a:lnTo>
                    <a:pt x="5105400" y="1704975"/>
                  </a:lnTo>
                  <a:lnTo>
                    <a:pt x="5124450" y="1628775"/>
                  </a:lnTo>
                  <a:lnTo>
                    <a:pt x="5114925" y="1504950"/>
                  </a:lnTo>
                  <a:lnTo>
                    <a:pt x="5086350" y="1390650"/>
                  </a:lnTo>
                  <a:lnTo>
                    <a:pt x="5133975" y="1247775"/>
                  </a:lnTo>
                  <a:lnTo>
                    <a:pt x="5114925" y="1171575"/>
                  </a:lnTo>
                  <a:lnTo>
                    <a:pt x="5143500" y="1047750"/>
                  </a:lnTo>
                  <a:lnTo>
                    <a:pt x="5248275" y="1019175"/>
                  </a:lnTo>
                  <a:lnTo>
                    <a:pt x="5343525" y="971550"/>
                  </a:lnTo>
                  <a:lnTo>
                    <a:pt x="5419725" y="962025"/>
                  </a:lnTo>
                  <a:lnTo>
                    <a:pt x="5562600" y="933450"/>
                  </a:lnTo>
                  <a:lnTo>
                    <a:pt x="5505450" y="885825"/>
                  </a:lnTo>
                  <a:lnTo>
                    <a:pt x="5438775" y="857250"/>
                  </a:lnTo>
                  <a:lnTo>
                    <a:pt x="5400675" y="800100"/>
                  </a:lnTo>
                  <a:lnTo>
                    <a:pt x="5295900" y="828675"/>
                  </a:lnTo>
                  <a:lnTo>
                    <a:pt x="5219700" y="895350"/>
                  </a:lnTo>
                  <a:lnTo>
                    <a:pt x="5143500" y="914400"/>
                  </a:lnTo>
                  <a:lnTo>
                    <a:pt x="5048250" y="828675"/>
                  </a:lnTo>
                  <a:lnTo>
                    <a:pt x="4953000" y="828675"/>
                  </a:lnTo>
                  <a:lnTo>
                    <a:pt x="5029200" y="723900"/>
                  </a:lnTo>
                  <a:lnTo>
                    <a:pt x="4991100" y="704850"/>
                  </a:lnTo>
                  <a:lnTo>
                    <a:pt x="4886325" y="809625"/>
                  </a:lnTo>
                  <a:lnTo>
                    <a:pt x="4733925" y="895350"/>
                  </a:lnTo>
                  <a:lnTo>
                    <a:pt x="4619625" y="847725"/>
                  </a:lnTo>
                  <a:lnTo>
                    <a:pt x="4514850" y="885825"/>
                  </a:lnTo>
                  <a:lnTo>
                    <a:pt x="4629150" y="733425"/>
                  </a:lnTo>
                  <a:lnTo>
                    <a:pt x="4752975" y="638175"/>
                  </a:lnTo>
                  <a:lnTo>
                    <a:pt x="4752975" y="609600"/>
                  </a:lnTo>
                  <a:lnTo>
                    <a:pt x="4591050" y="600075"/>
                  </a:lnTo>
                  <a:lnTo>
                    <a:pt x="4552950" y="657225"/>
                  </a:lnTo>
                  <a:lnTo>
                    <a:pt x="4352925" y="523875"/>
                  </a:lnTo>
                  <a:lnTo>
                    <a:pt x="4219575" y="581025"/>
                  </a:lnTo>
                  <a:lnTo>
                    <a:pt x="4086225" y="447675"/>
                  </a:lnTo>
                  <a:lnTo>
                    <a:pt x="3829050" y="495300"/>
                  </a:lnTo>
                  <a:lnTo>
                    <a:pt x="2933700" y="438150"/>
                  </a:lnTo>
                  <a:lnTo>
                    <a:pt x="2286000" y="390525"/>
                  </a:lnTo>
                  <a:lnTo>
                    <a:pt x="1962150" y="304800"/>
                  </a:lnTo>
                  <a:lnTo>
                    <a:pt x="1562100" y="247650"/>
                  </a:lnTo>
                  <a:lnTo>
                    <a:pt x="1466850" y="219075"/>
                  </a:lnTo>
                  <a:lnTo>
                    <a:pt x="1343025" y="180975"/>
                  </a:lnTo>
                  <a:lnTo>
                    <a:pt x="714375" y="0"/>
                  </a:lnTo>
                  <a:lnTo>
                    <a:pt x="647700" y="161925"/>
                  </a:lnTo>
                  <a:lnTo>
                    <a:pt x="428625" y="28575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2" name="Freeform 31"/>
            <p:cNvSpPr/>
            <p:nvPr/>
          </p:nvSpPr>
          <p:spPr>
            <a:xfrm>
              <a:off x="996156" y="1612900"/>
              <a:ext cx="962025" cy="542925"/>
            </a:xfrm>
            <a:custGeom>
              <a:avLst/>
              <a:gdLst>
                <a:gd name="connsiteX0" fmla="*/ 0 w 962025"/>
                <a:gd name="connsiteY0" fmla="*/ 266700 h 542925"/>
                <a:gd name="connsiteX1" fmla="*/ 114300 w 962025"/>
                <a:gd name="connsiteY1" fmla="*/ 333375 h 542925"/>
                <a:gd name="connsiteX2" fmla="*/ 133350 w 962025"/>
                <a:gd name="connsiteY2" fmla="*/ 447675 h 542925"/>
                <a:gd name="connsiteX3" fmla="*/ 304800 w 962025"/>
                <a:gd name="connsiteY3" fmla="*/ 476250 h 542925"/>
                <a:gd name="connsiteX4" fmla="*/ 428625 w 962025"/>
                <a:gd name="connsiteY4" fmla="*/ 495300 h 542925"/>
                <a:gd name="connsiteX5" fmla="*/ 542925 w 962025"/>
                <a:gd name="connsiteY5" fmla="*/ 495300 h 542925"/>
                <a:gd name="connsiteX6" fmla="*/ 590550 w 962025"/>
                <a:gd name="connsiteY6" fmla="*/ 476250 h 542925"/>
                <a:gd name="connsiteX7" fmla="*/ 847725 w 962025"/>
                <a:gd name="connsiteY7" fmla="*/ 542925 h 542925"/>
                <a:gd name="connsiteX8" fmla="*/ 885825 w 962025"/>
                <a:gd name="connsiteY8" fmla="*/ 390525 h 542925"/>
                <a:gd name="connsiteX9" fmla="*/ 933450 w 962025"/>
                <a:gd name="connsiteY9" fmla="*/ 180975 h 542925"/>
                <a:gd name="connsiteX10" fmla="*/ 962025 w 962025"/>
                <a:gd name="connsiteY10" fmla="*/ 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025" h="542925">
                  <a:moveTo>
                    <a:pt x="0" y="266700"/>
                  </a:moveTo>
                  <a:lnTo>
                    <a:pt x="114300" y="333375"/>
                  </a:lnTo>
                  <a:lnTo>
                    <a:pt x="133350" y="447675"/>
                  </a:lnTo>
                  <a:lnTo>
                    <a:pt x="304800" y="476250"/>
                  </a:lnTo>
                  <a:lnTo>
                    <a:pt x="428625" y="495300"/>
                  </a:lnTo>
                  <a:lnTo>
                    <a:pt x="542925" y="495300"/>
                  </a:lnTo>
                  <a:lnTo>
                    <a:pt x="590550" y="476250"/>
                  </a:lnTo>
                  <a:lnTo>
                    <a:pt x="847725" y="542925"/>
                  </a:lnTo>
                  <a:lnTo>
                    <a:pt x="885825" y="390525"/>
                  </a:lnTo>
                  <a:lnTo>
                    <a:pt x="933450" y="180975"/>
                  </a:lnTo>
                  <a:lnTo>
                    <a:pt x="9620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3" name="Freeform 32"/>
            <p:cNvSpPr/>
            <p:nvPr/>
          </p:nvSpPr>
          <p:spPr>
            <a:xfrm>
              <a:off x="729456" y="2136775"/>
              <a:ext cx="1200150" cy="771525"/>
            </a:xfrm>
            <a:custGeom>
              <a:avLst/>
              <a:gdLst>
                <a:gd name="connsiteX0" fmla="*/ 0 w 1200150"/>
                <a:gd name="connsiteY0" fmla="*/ 495300 h 771525"/>
                <a:gd name="connsiteX1" fmla="*/ 942975 w 1200150"/>
                <a:gd name="connsiteY1" fmla="*/ 771525 h 771525"/>
                <a:gd name="connsiteX2" fmla="*/ 990600 w 1200150"/>
                <a:gd name="connsiteY2" fmla="*/ 571500 h 771525"/>
                <a:gd name="connsiteX3" fmla="*/ 1066800 w 1200150"/>
                <a:gd name="connsiteY3" fmla="*/ 304800 h 771525"/>
                <a:gd name="connsiteX4" fmla="*/ 1028700 w 1200150"/>
                <a:gd name="connsiteY4" fmla="*/ 266700 h 771525"/>
                <a:gd name="connsiteX5" fmla="*/ 1200150 w 1200150"/>
                <a:gd name="connsiteY5" fmla="*/ 85725 h 771525"/>
                <a:gd name="connsiteX6" fmla="*/ 1114425 w 1200150"/>
                <a:gd name="connsiteY6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00150" h="771525">
                  <a:moveTo>
                    <a:pt x="0" y="495300"/>
                  </a:moveTo>
                  <a:lnTo>
                    <a:pt x="942975" y="771525"/>
                  </a:lnTo>
                  <a:lnTo>
                    <a:pt x="990600" y="571500"/>
                  </a:lnTo>
                  <a:lnTo>
                    <a:pt x="1066800" y="304800"/>
                  </a:lnTo>
                  <a:lnTo>
                    <a:pt x="1028700" y="266700"/>
                  </a:lnTo>
                  <a:lnTo>
                    <a:pt x="1200150" y="85725"/>
                  </a:lnTo>
                  <a:lnTo>
                    <a:pt x="11144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5" name="Freeform 34"/>
            <p:cNvSpPr/>
            <p:nvPr/>
          </p:nvSpPr>
          <p:spPr>
            <a:xfrm>
              <a:off x="1662906" y="2879725"/>
              <a:ext cx="419100" cy="1838325"/>
            </a:xfrm>
            <a:custGeom>
              <a:avLst/>
              <a:gdLst>
                <a:gd name="connsiteX0" fmla="*/ 9525 w 419100"/>
                <a:gd name="connsiteY0" fmla="*/ 1838325 h 1838325"/>
                <a:gd name="connsiteX1" fmla="*/ 0 w 419100"/>
                <a:gd name="connsiteY1" fmla="*/ 1752600 h 1838325"/>
                <a:gd name="connsiteX2" fmla="*/ 28575 w 419100"/>
                <a:gd name="connsiteY2" fmla="*/ 1638300 h 1838325"/>
                <a:gd name="connsiteX3" fmla="*/ 114300 w 419100"/>
                <a:gd name="connsiteY3" fmla="*/ 1524000 h 1838325"/>
                <a:gd name="connsiteX4" fmla="*/ 85725 w 419100"/>
                <a:gd name="connsiteY4" fmla="*/ 1428750 h 1838325"/>
                <a:gd name="connsiteX5" fmla="*/ 66675 w 419100"/>
                <a:gd name="connsiteY5" fmla="*/ 1333500 h 1838325"/>
                <a:gd name="connsiteX6" fmla="*/ 104775 w 419100"/>
                <a:gd name="connsiteY6" fmla="*/ 1171575 h 1838325"/>
                <a:gd name="connsiteX7" fmla="*/ 180975 w 419100"/>
                <a:gd name="connsiteY7" fmla="*/ 1219200 h 1838325"/>
                <a:gd name="connsiteX8" fmla="*/ 247650 w 419100"/>
                <a:gd name="connsiteY8" fmla="*/ 1028700 h 1838325"/>
                <a:gd name="connsiteX9" fmla="*/ 419100 w 419100"/>
                <a:gd name="connsiteY9" fmla="*/ 85725 h 1838325"/>
                <a:gd name="connsiteX10" fmla="*/ 0 w 419100"/>
                <a:gd name="connsiteY10" fmla="*/ 0 h 183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0" h="1838325">
                  <a:moveTo>
                    <a:pt x="9525" y="1838325"/>
                  </a:moveTo>
                  <a:lnTo>
                    <a:pt x="0" y="1752600"/>
                  </a:lnTo>
                  <a:lnTo>
                    <a:pt x="28575" y="1638300"/>
                  </a:lnTo>
                  <a:lnTo>
                    <a:pt x="114300" y="1524000"/>
                  </a:lnTo>
                  <a:lnTo>
                    <a:pt x="85725" y="1428750"/>
                  </a:lnTo>
                  <a:lnTo>
                    <a:pt x="66675" y="1333500"/>
                  </a:lnTo>
                  <a:lnTo>
                    <a:pt x="104775" y="1171575"/>
                  </a:lnTo>
                  <a:lnTo>
                    <a:pt x="180975" y="1219200"/>
                  </a:lnTo>
                  <a:lnTo>
                    <a:pt x="247650" y="1028700"/>
                  </a:lnTo>
                  <a:lnTo>
                    <a:pt x="419100" y="85725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Freeform 36"/>
            <p:cNvSpPr/>
            <p:nvPr/>
          </p:nvSpPr>
          <p:spPr>
            <a:xfrm>
              <a:off x="1148556" y="2803525"/>
              <a:ext cx="571500" cy="1447800"/>
            </a:xfrm>
            <a:custGeom>
              <a:avLst/>
              <a:gdLst>
                <a:gd name="connsiteX0" fmla="*/ 571500 w 571500"/>
                <a:gd name="connsiteY0" fmla="*/ 1447800 h 1447800"/>
                <a:gd name="connsiteX1" fmla="*/ 0 w 571500"/>
                <a:gd name="connsiteY1" fmla="*/ 504825 h 1447800"/>
                <a:gd name="connsiteX2" fmla="*/ 152400 w 571500"/>
                <a:gd name="connsiteY2" fmla="*/ 0 h 144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1500" h="1447800">
                  <a:moveTo>
                    <a:pt x="571500" y="1447800"/>
                  </a:moveTo>
                  <a:lnTo>
                    <a:pt x="0" y="504825"/>
                  </a:lnTo>
                  <a:lnTo>
                    <a:pt x="15240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1662906" y="1651000"/>
              <a:ext cx="914400" cy="1409700"/>
            </a:xfrm>
            <a:custGeom>
              <a:avLst/>
              <a:gdLst>
                <a:gd name="connsiteX0" fmla="*/ 0 w 914400"/>
                <a:gd name="connsiteY0" fmla="*/ 1228725 h 1409700"/>
                <a:gd name="connsiteX1" fmla="*/ 847725 w 914400"/>
                <a:gd name="connsiteY1" fmla="*/ 1409700 h 1409700"/>
                <a:gd name="connsiteX2" fmla="*/ 914400 w 914400"/>
                <a:gd name="connsiteY2" fmla="*/ 885825 h 1409700"/>
                <a:gd name="connsiteX3" fmla="*/ 828675 w 914400"/>
                <a:gd name="connsiteY3" fmla="*/ 885825 h 1409700"/>
                <a:gd name="connsiteX4" fmla="*/ 733425 w 914400"/>
                <a:gd name="connsiteY4" fmla="*/ 914400 h 1409700"/>
                <a:gd name="connsiteX5" fmla="*/ 638175 w 914400"/>
                <a:gd name="connsiteY5" fmla="*/ 885825 h 1409700"/>
                <a:gd name="connsiteX6" fmla="*/ 609600 w 914400"/>
                <a:gd name="connsiteY6" fmla="*/ 790575 h 1409700"/>
                <a:gd name="connsiteX7" fmla="*/ 590550 w 914400"/>
                <a:gd name="connsiteY7" fmla="*/ 752475 h 1409700"/>
                <a:gd name="connsiteX8" fmla="*/ 619125 w 914400"/>
                <a:gd name="connsiteY8" fmla="*/ 685800 h 1409700"/>
                <a:gd name="connsiteX9" fmla="*/ 581025 w 914400"/>
                <a:gd name="connsiteY9" fmla="*/ 647700 h 1409700"/>
                <a:gd name="connsiteX10" fmla="*/ 485775 w 914400"/>
                <a:gd name="connsiteY10" fmla="*/ 657225 h 1409700"/>
                <a:gd name="connsiteX11" fmla="*/ 542925 w 914400"/>
                <a:gd name="connsiteY11" fmla="*/ 466725 h 1409700"/>
                <a:gd name="connsiteX12" fmla="*/ 381000 w 914400"/>
                <a:gd name="connsiteY12" fmla="*/ 219075 h 1409700"/>
                <a:gd name="connsiteX13" fmla="*/ 428625 w 914400"/>
                <a:gd name="connsiteY13" fmla="*/ 0 h 140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14400" h="1409700">
                  <a:moveTo>
                    <a:pt x="0" y="1228725"/>
                  </a:moveTo>
                  <a:lnTo>
                    <a:pt x="847725" y="1409700"/>
                  </a:lnTo>
                  <a:lnTo>
                    <a:pt x="914400" y="885825"/>
                  </a:lnTo>
                  <a:lnTo>
                    <a:pt x="828675" y="885825"/>
                  </a:lnTo>
                  <a:lnTo>
                    <a:pt x="733425" y="914400"/>
                  </a:lnTo>
                  <a:lnTo>
                    <a:pt x="638175" y="885825"/>
                  </a:lnTo>
                  <a:lnTo>
                    <a:pt x="609600" y="790575"/>
                  </a:lnTo>
                  <a:lnTo>
                    <a:pt x="590550" y="752475"/>
                  </a:lnTo>
                  <a:lnTo>
                    <a:pt x="619125" y="685800"/>
                  </a:lnTo>
                  <a:lnTo>
                    <a:pt x="581025" y="647700"/>
                  </a:lnTo>
                  <a:lnTo>
                    <a:pt x="485775" y="657225"/>
                  </a:lnTo>
                  <a:lnTo>
                    <a:pt x="542925" y="466725"/>
                  </a:lnTo>
                  <a:lnTo>
                    <a:pt x="381000" y="219075"/>
                  </a:lnTo>
                  <a:lnTo>
                    <a:pt x="428625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Freeform 39"/>
            <p:cNvSpPr/>
            <p:nvPr/>
          </p:nvSpPr>
          <p:spPr>
            <a:xfrm>
              <a:off x="1914350" y="2984500"/>
              <a:ext cx="824881" cy="1085850"/>
            </a:xfrm>
            <a:custGeom>
              <a:avLst/>
              <a:gdLst>
                <a:gd name="connsiteX0" fmla="*/ 171450 w 828675"/>
                <a:gd name="connsiteY0" fmla="*/ 0 h 1085850"/>
                <a:gd name="connsiteX1" fmla="*/ 600075 w 828675"/>
                <a:gd name="connsiteY1" fmla="*/ 66675 h 1085850"/>
                <a:gd name="connsiteX2" fmla="*/ 552450 w 828675"/>
                <a:gd name="connsiteY2" fmla="*/ 266700 h 1085850"/>
                <a:gd name="connsiteX3" fmla="*/ 828675 w 828675"/>
                <a:gd name="connsiteY3" fmla="*/ 304800 h 1085850"/>
                <a:gd name="connsiteX4" fmla="*/ 733425 w 828675"/>
                <a:gd name="connsiteY4" fmla="*/ 1085850 h 1085850"/>
                <a:gd name="connsiteX5" fmla="*/ 0 w 828675"/>
                <a:gd name="connsiteY5" fmla="*/ 923925 h 1085850"/>
                <a:gd name="connsiteX0" fmla="*/ 171450 w 828675"/>
                <a:gd name="connsiteY0" fmla="*/ 0 h 1085850"/>
                <a:gd name="connsiteX1" fmla="*/ 600075 w 828675"/>
                <a:gd name="connsiteY1" fmla="*/ 66675 h 1085850"/>
                <a:gd name="connsiteX2" fmla="*/ 552450 w 828675"/>
                <a:gd name="connsiteY2" fmla="*/ 266700 h 1085850"/>
                <a:gd name="connsiteX3" fmla="*/ 828675 w 828675"/>
                <a:gd name="connsiteY3" fmla="*/ 304800 h 1085850"/>
                <a:gd name="connsiteX4" fmla="*/ 725837 w 828675"/>
                <a:gd name="connsiteY4" fmla="*/ 1085850 h 1085850"/>
                <a:gd name="connsiteX5" fmla="*/ 0 w 828675"/>
                <a:gd name="connsiteY5" fmla="*/ 923925 h 1085850"/>
                <a:gd name="connsiteX0" fmla="*/ 167656 w 824881"/>
                <a:gd name="connsiteY0" fmla="*/ 0 h 1085850"/>
                <a:gd name="connsiteX1" fmla="*/ 596281 w 824881"/>
                <a:gd name="connsiteY1" fmla="*/ 66675 h 1085850"/>
                <a:gd name="connsiteX2" fmla="*/ 548656 w 824881"/>
                <a:gd name="connsiteY2" fmla="*/ 266700 h 1085850"/>
                <a:gd name="connsiteX3" fmla="*/ 824881 w 824881"/>
                <a:gd name="connsiteY3" fmla="*/ 304800 h 1085850"/>
                <a:gd name="connsiteX4" fmla="*/ 722043 w 824881"/>
                <a:gd name="connsiteY4" fmla="*/ 1085850 h 1085850"/>
                <a:gd name="connsiteX5" fmla="*/ 0 w 824881"/>
                <a:gd name="connsiteY5" fmla="*/ 935308 h 1085850"/>
                <a:gd name="connsiteX0" fmla="*/ 167656 w 824881"/>
                <a:gd name="connsiteY0" fmla="*/ 0 h 1085850"/>
                <a:gd name="connsiteX1" fmla="*/ 596281 w 824881"/>
                <a:gd name="connsiteY1" fmla="*/ 66675 h 1085850"/>
                <a:gd name="connsiteX2" fmla="*/ 548656 w 824881"/>
                <a:gd name="connsiteY2" fmla="*/ 266700 h 1085850"/>
                <a:gd name="connsiteX3" fmla="*/ 824881 w 824881"/>
                <a:gd name="connsiteY3" fmla="*/ 304800 h 1085850"/>
                <a:gd name="connsiteX4" fmla="*/ 718249 w 824881"/>
                <a:gd name="connsiteY4" fmla="*/ 1085850 h 1085850"/>
                <a:gd name="connsiteX5" fmla="*/ 0 w 824881"/>
                <a:gd name="connsiteY5" fmla="*/ 935308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4881" h="1085850">
                  <a:moveTo>
                    <a:pt x="167656" y="0"/>
                  </a:moveTo>
                  <a:lnTo>
                    <a:pt x="596281" y="66675"/>
                  </a:lnTo>
                  <a:lnTo>
                    <a:pt x="548656" y="266700"/>
                  </a:lnTo>
                  <a:lnTo>
                    <a:pt x="824881" y="304800"/>
                  </a:lnTo>
                  <a:lnTo>
                    <a:pt x="718249" y="1085850"/>
                  </a:lnTo>
                  <a:lnTo>
                    <a:pt x="0" y="935308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1" name="Freeform 40"/>
            <p:cNvSpPr/>
            <p:nvPr/>
          </p:nvSpPr>
          <p:spPr>
            <a:xfrm>
              <a:off x="1891506" y="3918560"/>
              <a:ext cx="743085" cy="1199540"/>
            </a:xfrm>
            <a:custGeom>
              <a:avLst/>
              <a:gdLst>
                <a:gd name="connsiteX0" fmla="*/ 590550 w 781050"/>
                <a:gd name="connsiteY0" fmla="*/ 1209675 h 1209675"/>
                <a:gd name="connsiteX1" fmla="*/ 781050 w 781050"/>
                <a:gd name="connsiteY1" fmla="*/ 142875 h 1209675"/>
                <a:gd name="connsiteX2" fmla="*/ 0 w 781050"/>
                <a:gd name="connsiteY2" fmla="*/ 0 h 1209675"/>
                <a:gd name="connsiteX0" fmla="*/ 590550 w 791192"/>
                <a:gd name="connsiteY0" fmla="*/ 1209675 h 1209675"/>
                <a:gd name="connsiteX1" fmla="*/ 791192 w 791192"/>
                <a:gd name="connsiteY1" fmla="*/ 142875 h 1209675"/>
                <a:gd name="connsiteX2" fmla="*/ 0 w 791192"/>
                <a:gd name="connsiteY2" fmla="*/ 0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1192" h="1209675">
                  <a:moveTo>
                    <a:pt x="590550" y="1209675"/>
                  </a:moveTo>
                  <a:lnTo>
                    <a:pt x="791192" y="142875"/>
                  </a:lnTo>
                  <a:lnTo>
                    <a:pt x="0" y="0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2" name="Freeform 41"/>
            <p:cNvSpPr/>
            <p:nvPr/>
          </p:nvSpPr>
          <p:spPr>
            <a:xfrm>
              <a:off x="2463006" y="2508250"/>
              <a:ext cx="1047750" cy="866775"/>
            </a:xfrm>
            <a:custGeom>
              <a:avLst/>
              <a:gdLst>
                <a:gd name="connsiteX0" fmla="*/ 295275 w 1047750"/>
                <a:gd name="connsiteY0" fmla="*/ 781050 h 866775"/>
                <a:gd name="connsiteX1" fmla="*/ 1000125 w 1047750"/>
                <a:gd name="connsiteY1" fmla="*/ 866775 h 866775"/>
                <a:gd name="connsiteX2" fmla="*/ 1047750 w 1047750"/>
                <a:gd name="connsiteY2" fmla="*/ 104775 h 866775"/>
                <a:gd name="connsiteX3" fmla="*/ 85725 w 1047750"/>
                <a:gd name="connsiteY3" fmla="*/ 0 h 866775"/>
                <a:gd name="connsiteX4" fmla="*/ 0 w 1047750"/>
                <a:gd name="connsiteY4" fmla="*/ 2857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750" h="866775">
                  <a:moveTo>
                    <a:pt x="295275" y="781050"/>
                  </a:moveTo>
                  <a:lnTo>
                    <a:pt x="1000125" y="866775"/>
                  </a:lnTo>
                  <a:lnTo>
                    <a:pt x="1047750" y="104775"/>
                  </a:lnTo>
                  <a:lnTo>
                    <a:pt x="85725" y="0"/>
                  </a:lnTo>
                  <a:lnTo>
                    <a:pt x="0" y="28575"/>
                  </a:ln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67514" y="1594733"/>
              <a:ext cx="1039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cs typeface="Courier New" pitchFamily="49" charset="0"/>
                </a:rPr>
                <a:t>Washington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1661" y="2226605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Oregon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16200000">
              <a:off x="256600" y="3266082"/>
              <a:ext cx="1418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California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85328" y="3109920"/>
              <a:ext cx="9252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Nevada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747696" y="4303296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Arizona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080621" y="3493970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Utah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03076" y="2764275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Wyoming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734976" y="2495440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cs typeface="Courier New" pitchFamily="49" charset="0"/>
                </a:rPr>
                <a:t>Idaho</a:t>
              </a:r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3288326" y="3727450"/>
              <a:ext cx="422455" cy="422455"/>
            </a:xfrm>
            <a:prstGeom prst="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41"/>
            <p:cNvGrpSpPr/>
            <p:nvPr/>
          </p:nvGrpSpPr>
          <p:grpSpPr>
            <a:xfrm>
              <a:off x="3945328" y="2885266"/>
              <a:ext cx="2280053" cy="2442384"/>
              <a:chOff x="3650280" y="2200040"/>
              <a:chExt cx="1767053" cy="1987670"/>
            </a:xfrm>
            <a:solidFill>
              <a:schemeClr val="bg1"/>
            </a:solidFill>
          </p:grpSpPr>
          <p:sp>
            <p:nvSpPr>
              <p:cNvPr id="56" name="TextBox 3"/>
              <p:cNvSpPr txBox="1"/>
              <p:nvPr/>
            </p:nvSpPr>
            <p:spPr>
              <a:xfrm>
                <a:off x="4505218" y="3887139"/>
                <a:ext cx="302136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err="1">
                    <a:ea typeface="SimSun" pitchFamily="2" charset="-122"/>
                    <a:cs typeface="Courier New" pitchFamily="49" charset="0"/>
                  </a:rPr>
                  <a:t>az</a:t>
                </a:r>
                <a:endParaRPr lang="en-US" sz="1800" dirty="0">
                  <a:ea typeface="SimSun" pitchFamily="2" charset="-122"/>
                  <a:cs typeface="Courier New" pitchFamily="49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650280" y="3189671"/>
                <a:ext cx="302136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err="1">
                    <a:ea typeface="SimSun" pitchFamily="2" charset="-122"/>
                    <a:cs typeface="Courier New" pitchFamily="49" charset="0"/>
                  </a:rPr>
                  <a:t>ca</a:t>
                </a:r>
                <a:endParaRPr lang="en-US" sz="1800" dirty="0">
                  <a:ea typeface="SimSun" pitchFamily="2" charset="-122"/>
                  <a:cs typeface="Courier New" pitchFamily="49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650280" y="2200040"/>
                <a:ext cx="292197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a typeface="SimSun" pitchFamily="2" charset="-122"/>
                    <a:cs typeface="Courier New" pitchFamily="49" charset="0"/>
                  </a:rPr>
                  <a:t>or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329915" y="3194082"/>
                <a:ext cx="312074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a typeface="SimSun" pitchFamily="2" charset="-122"/>
                    <a:cs typeface="Courier New" pitchFamily="49" charset="0"/>
                  </a:rPr>
                  <a:t>ne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336080" y="2201074"/>
                <a:ext cx="282258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>
                    <a:ea typeface="SimSun" pitchFamily="2" charset="-122"/>
                    <a:cs typeface="Courier New" pitchFamily="49" charset="0"/>
                  </a:rPr>
                  <a:t>id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62863" y="3187834"/>
                <a:ext cx="282258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err="1">
                    <a:ea typeface="SimSun" pitchFamily="2" charset="-122"/>
                    <a:cs typeface="Courier New" pitchFamily="49" charset="0"/>
                  </a:rPr>
                  <a:t>ut</a:t>
                </a:r>
                <a:endParaRPr lang="en-US" sz="1800" dirty="0">
                  <a:ea typeface="SimSun" pitchFamily="2" charset="-122"/>
                  <a:cs typeface="Courier New" pitchFamily="49" charset="0"/>
                </a:endParaRPr>
              </a:p>
            </p:txBody>
          </p:sp>
          <p:cxnSp>
            <p:nvCxnSpPr>
              <p:cNvPr id="63" name="Straight Connector 62"/>
              <p:cNvCxnSpPr>
                <a:stCxn id="56" idx="0"/>
                <a:endCxn id="60" idx="2"/>
              </p:cNvCxnSpPr>
              <p:nvPr/>
            </p:nvCxnSpPr>
            <p:spPr bwMode="auto">
              <a:xfrm flipH="1" flipV="1">
                <a:off x="4485952" y="3494653"/>
                <a:ext cx="170334" cy="392486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" name="Straight Connector 63"/>
              <p:cNvCxnSpPr>
                <a:endCxn id="58" idx="2"/>
              </p:cNvCxnSpPr>
              <p:nvPr/>
            </p:nvCxnSpPr>
            <p:spPr bwMode="auto">
              <a:xfrm flipH="1" flipV="1">
                <a:off x="3801348" y="3490242"/>
                <a:ext cx="703871" cy="56617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Straight Connector 64"/>
              <p:cNvCxnSpPr>
                <a:stCxn id="58" idx="3"/>
                <a:endCxn id="60" idx="1"/>
              </p:cNvCxnSpPr>
              <p:nvPr/>
            </p:nvCxnSpPr>
            <p:spPr bwMode="auto">
              <a:xfrm>
                <a:off x="3952416" y="3339956"/>
                <a:ext cx="377499" cy="4411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Straight Connector 65"/>
              <p:cNvCxnSpPr>
                <a:stCxn id="58" idx="0"/>
                <a:endCxn id="59" idx="2"/>
              </p:cNvCxnSpPr>
              <p:nvPr/>
            </p:nvCxnSpPr>
            <p:spPr bwMode="auto">
              <a:xfrm flipH="1" flipV="1">
                <a:off x="3796379" y="2500611"/>
                <a:ext cx="4969" cy="689060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7" name="Straight Connector 66"/>
              <p:cNvCxnSpPr>
                <a:stCxn id="59" idx="3"/>
                <a:endCxn id="61" idx="1"/>
              </p:cNvCxnSpPr>
              <p:nvPr/>
            </p:nvCxnSpPr>
            <p:spPr bwMode="auto">
              <a:xfrm>
                <a:off x="3942477" y="2350326"/>
                <a:ext cx="393603" cy="103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8" name="Straight Connector 67"/>
              <p:cNvCxnSpPr>
                <a:stCxn id="61" idx="2"/>
                <a:endCxn id="60" idx="0"/>
              </p:cNvCxnSpPr>
              <p:nvPr/>
            </p:nvCxnSpPr>
            <p:spPr bwMode="auto">
              <a:xfrm>
                <a:off x="4477209" y="2501646"/>
                <a:ext cx="8743" cy="692436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9" name="Straight Connector 68"/>
              <p:cNvCxnSpPr>
                <a:stCxn id="62" idx="0"/>
                <a:endCxn id="61" idx="2"/>
              </p:cNvCxnSpPr>
              <p:nvPr/>
            </p:nvCxnSpPr>
            <p:spPr bwMode="auto">
              <a:xfrm flipH="1" flipV="1">
                <a:off x="4477208" y="2501646"/>
                <a:ext cx="726783" cy="686188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0" name="Straight Connector 69"/>
              <p:cNvCxnSpPr>
                <a:stCxn id="56" idx="3"/>
                <a:endCxn id="62" idx="2"/>
              </p:cNvCxnSpPr>
              <p:nvPr/>
            </p:nvCxnSpPr>
            <p:spPr bwMode="auto">
              <a:xfrm flipV="1">
                <a:off x="4807354" y="3488405"/>
                <a:ext cx="396638" cy="549019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1" name="Straight Connector 70"/>
              <p:cNvCxnSpPr>
                <a:stCxn id="60" idx="3"/>
                <a:endCxn id="62" idx="1"/>
              </p:cNvCxnSpPr>
              <p:nvPr/>
            </p:nvCxnSpPr>
            <p:spPr bwMode="auto">
              <a:xfrm flipV="1">
                <a:off x="4641988" y="3338120"/>
                <a:ext cx="420873" cy="6248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2" name="Straight Connector 71"/>
              <p:cNvCxnSpPr>
                <a:stCxn id="59" idx="2"/>
                <a:endCxn id="60" idx="0"/>
              </p:cNvCxnSpPr>
              <p:nvPr/>
            </p:nvCxnSpPr>
            <p:spPr bwMode="auto">
              <a:xfrm>
                <a:off x="3796379" y="2500611"/>
                <a:ext cx="689573" cy="693471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73" name="TextBox 72"/>
              <p:cNvSpPr txBox="1"/>
              <p:nvPr/>
            </p:nvSpPr>
            <p:spPr>
              <a:xfrm>
                <a:off x="5055565" y="2203219"/>
                <a:ext cx="361768" cy="30057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 err="1">
                    <a:ea typeface="SimSun" pitchFamily="2" charset="-122"/>
                    <a:cs typeface="Courier New" pitchFamily="49" charset="0"/>
                  </a:rPr>
                  <a:t>wy</a:t>
                </a:r>
                <a:endParaRPr lang="en-US" sz="1800" dirty="0">
                  <a:ea typeface="SimSun" pitchFamily="2" charset="-122"/>
                  <a:cs typeface="Courier New" pitchFamily="49" charset="0"/>
                </a:endParaRPr>
              </a:p>
            </p:txBody>
          </p:sp>
          <p:cxnSp>
            <p:nvCxnSpPr>
              <p:cNvPr id="74" name="Straight Connector 73"/>
              <p:cNvCxnSpPr>
                <a:stCxn id="61" idx="3"/>
                <a:endCxn id="73" idx="1"/>
              </p:cNvCxnSpPr>
              <p:nvPr/>
            </p:nvCxnSpPr>
            <p:spPr bwMode="auto">
              <a:xfrm>
                <a:off x="4618338" y="2351360"/>
                <a:ext cx="437228" cy="21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75" name="Straight Connector 74"/>
              <p:cNvCxnSpPr>
                <a:stCxn id="62" idx="0"/>
                <a:endCxn id="73" idx="2"/>
              </p:cNvCxnSpPr>
              <p:nvPr/>
            </p:nvCxnSpPr>
            <p:spPr bwMode="auto">
              <a:xfrm flipV="1">
                <a:off x="5203992" y="2503790"/>
                <a:ext cx="32458" cy="684044"/>
              </a:xfrm>
              <a:prstGeom prst="line">
                <a:avLst/>
              </a:prstGeom>
              <a:grp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4735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41275"/>
            <a:ext cx="7377113" cy="533400"/>
          </a:xfrm>
        </p:spPr>
        <p:txBody>
          <a:bodyPr/>
          <a:lstStyle/>
          <a:p>
            <a:r>
              <a:rPr lang="en-US" dirty="0" err="1"/>
              <a:t>Factbase</a:t>
            </a:r>
            <a:r>
              <a:rPr lang="en-US" dirty="0"/>
              <a:t> and </a:t>
            </a:r>
            <a:r>
              <a:rPr lang="en-US" dirty="0" err="1"/>
              <a:t>rulebase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031875"/>
            <a:ext cx="6048253" cy="49942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edge(ne,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edge(ne, or).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edge(ne, id).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id).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edge(id,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edge(or, id).</a:t>
            </a:r>
          </a:p>
          <a:p>
            <a:pPr marL="0" indent="0" defTabSz="912813">
              <a:buNone/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adjacent(X, Y) :- </a:t>
            </a:r>
          </a:p>
          <a:p>
            <a:pPr marL="0" indent="0" defTabSz="912813">
              <a:buNone/>
              <a:tabLst>
                <a:tab pos="798513" algn="l"/>
                <a:tab pos="1428750" algn="l"/>
                <a:tab pos="4000500" algn="l"/>
                <a:tab pos="5024438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edge(X, Y);  edge(Y, X).</a:t>
            </a: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6141884" y="1412875"/>
            <a:ext cx="2099940" cy="2148764"/>
            <a:chOff x="662781" y="2705096"/>
            <a:chExt cx="2099940" cy="2148764"/>
          </a:xfrm>
        </p:grpSpPr>
        <p:sp>
          <p:nvSpPr>
            <p:cNvPr id="38" name="TextBox 37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0078" y="2705096"/>
              <a:ext cx="492443" cy="461665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or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ne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32078" y="270613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id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44" name="Straight Connector 43"/>
            <p:cNvCxnSpPr>
              <a:stCxn id="38" idx="0"/>
              <a:endCxn id="41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>
              <a:stCxn id="38" idx="1"/>
              <a:endCxn id="39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>
              <a:stCxn id="39" idx="3"/>
              <a:endCxn id="41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39" idx="0"/>
              <a:endCxn id="40" idx="2"/>
            </p:cNvCxnSpPr>
            <p:nvPr/>
          </p:nvCxnSpPr>
          <p:spPr bwMode="auto">
            <a:xfrm flipV="1">
              <a:off x="909003" y="3166761"/>
              <a:ext cx="7297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40" idx="3"/>
              <a:endCxn id="42" idx="1"/>
            </p:cNvCxnSpPr>
            <p:nvPr/>
          </p:nvCxnSpPr>
          <p:spPr bwMode="auto">
            <a:xfrm>
              <a:off x="1162521" y="2935929"/>
              <a:ext cx="2695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stCxn id="42" idx="2"/>
              <a:endCxn id="41" idx="0"/>
            </p:cNvCxnSpPr>
            <p:nvPr/>
          </p:nvCxnSpPr>
          <p:spPr bwMode="auto">
            <a:xfrm flipH="1">
              <a:off x="1588638" y="3167795"/>
              <a:ext cx="89662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>
              <a:stCxn id="43" idx="0"/>
              <a:endCxn id="42" idx="2"/>
            </p:cNvCxnSpPr>
            <p:nvPr/>
          </p:nvCxnSpPr>
          <p:spPr bwMode="auto">
            <a:xfrm flipH="1" flipV="1">
              <a:off x="1678300" y="3167795"/>
              <a:ext cx="643286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>
              <a:stCxn id="38" idx="3"/>
              <a:endCxn id="43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>
              <a:stCxn id="41" idx="3"/>
              <a:endCxn id="43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>
              <a:stCxn id="40" idx="2"/>
              <a:endCxn id="41" idx="0"/>
            </p:cNvCxnSpPr>
            <p:nvPr/>
          </p:nvCxnSpPr>
          <p:spPr bwMode="auto">
            <a:xfrm>
              <a:off x="916300" y="3166761"/>
              <a:ext cx="672338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TextBox 77"/>
            <p:cNvSpPr txBox="1"/>
            <p:nvPr/>
          </p:nvSpPr>
          <p:spPr>
            <a:xfrm>
              <a:off x="2270278" y="2705096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79" name="Straight Connector 78"/>
            <p:cNvCxnSpPr>
              <a:stCxn id="42" idx="3"/>
              <a:endCxn id="78" idx="1"/>
            </p:cNvCxnSpPr>
            <p:nvPr/>
          </p:nvCxnSpPr>
          <p:spPr bwMode="auto">
            <a:xfrm flipV="1">
              <a:off x="1924521" y="2935929"/>
              <a:ext cx="3457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>
              <a:stCxn id="78" idx="2"/>
              <a:endCxn id="43" idx="0"/>
            </p:cNvCxnSpPr>
            <p:nvPr/>
          </p:nvCxnSpPr>
          <p:spPr bwMode="auto">
            <a:xfrm flipH="1">
              <a:off x="2321586" y="3166761"/>
              <a:ext cx="194914" cy="5261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Right Arrow 53"/>
          <p:cNvSpPr/>
          <p:nvPr/>
        </p:nvSpPr>
        <p:spPr bwMode="auto">
          <a:xfrm>
            <a:off x="5323601" y="2184815"/>
            <a:ext cx="457200" cy="43170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510381" y="574675"/>
            <a:ext cx="784859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sz="2800" dirty="0"/>
              <a:t>Neighboring States must use different colors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5386204" y="3776110"/>
            <a:ext cx="2855619" cy="2707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orange).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color(ne, red).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color(or, orange).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color(id, yellow).</a:t>
            </a:r>
          </a:p>
          <a:p>
            <a:pPr marL="0" indent="0">
              <a:buNone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, red).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2872581" y="1413909"/>
            <a:ext cx="1905026" cy="2148764"/>
            <a:chOff x="662781" y="2705096"/>
            <a:chExt cx="1905026" cy="2148764"/>
          </a:xfrm>
        </p:grpSpPr>
        <p:sp>
          <p:nvSpPr>
            <p:cNvPr id="59" name="TextBox 58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62781" y="2705096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or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ne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48581" y="2706130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id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65" name="Straight Connector 64"/>
            <p:cNvCxnSpPr>
              <a:stCxn id="59" idx="0"/>
              <a:endCxn id="62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>
              <a:stCxn id="59" idx="1"/>
              <a:endCxn id="60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Straight Connector 66"/>
            <p:cNvCxnSpPr>
              <a:stCxn id="60" idx="3"/>
              <a:endCxn id="62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>
              <a:stCxn id="60" idx="0"/>
              <a:endCxn id="61" idx="2"/>
            </p:cNvCxnSpPr>
            <p:nvPr/>
          </p:nvCxnSpPr>
          <p:spPr bwMode="auto">
            <a:xfrm flipV="1">
              <a:off x="909003" y="3166761"/>
              <a:ext cx="0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>
              <a:stCxn id="61" idx="3"/>
              <a:endCxn id="63" idx="1"/>
            </p:cNvCxnSpPr>
            <p:nvPr/>
          </p:nvCxnSpPr>
          <p:spPr bwMode="auto">
            <a:xfrm>
              <a:off x="1155224" y="2935929"/>
              <a:ext cx="1933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>
              <a:stCxn id="63" idx="2"/>
              <a:endCxn id="62" idx="0"/>
            </p:cNvCxnSpPr>
            <p:nvPr/>
          </p:nvCxnSpPr>
          <p:spPr bwMode="auto">
            <a:xfrm flipH="1">
              <a:off x="1588638" y="3167795"/>
              <a:ext cx="6165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>
              <a:stCxn id="64" idx="0"/>
              <a:endCxn id="63" idx="2"/>
            </p:cNvCxnSpPr>
            <p:nvPr/>
          </p:nvCxnSpPr>
          <p:spPr bwMode="auto">
            <a:xfrm flipH="1" flipV="1">
              <a:off x="1594803" y="3167795"/>
              <a:ext cx="726783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>
              <a:stCxn id="59" idx="3"/>
              <a:endCxn id="64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>
              <a:stCxn id="62" idx="3"/>
              <a:endCxn id="64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>
              <a:stCxn id="61" idx="2"/>
              <a:endCxn id="62" idx="0"/>
            </p:cNvCxnSpPr>
            <p:nvPr/>
          </p:nvCxnSpPr>
          <p:spPr bwMode="auto">
            <a:xfrm>
              <a:off x="909003" y="3166761"/>
              <a:ext cx="679635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Box 74"/>
            <p:cNvSpPr txBox="1"/>
            <p:nvPr/>
          </p:nvSpPr>
          <p:spPr>
            <a:xfrm>
              <a:off x="2068067" y="2708275"/>
              <a:ext cx="4924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76" name="Straight Connector 75"/>
            <p:cNvCxnSpPr>
              <a:stCxn id="63" idx="3"/>
              <a:endCxn id="75" idx="1"/>
            </p:cNvCxnSpPr>
            <p:nvPr/>
          </p:nvCxnSpPr>
          <p:spPr bwMode="auto">
            <a:xfrm>
              <a:off x="1841024" y="2936963"/>
              <a:ext cx="227043" cy="214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>
              <a:stCxn id="64" idx="0"/>
              <a:endCxn id="75" idx="2"/>
            </p:cNvCxnSpPr>
            <p:nvPr/>
          </p:nvCxnSpPr>
          <p:spPr bwMode="auto">
            <a:xfrm flipH="1" flipV="1">
              <a:off x="2314289" y="3169940"/>
              <a:ext cx="7297" cy="52295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3" name="Right Arrow 82"/>
          <p:cNvSpPr/>
          <p:nvPr/>
        </p:nvSpPr>
        <p:spPr bwMode="auto">
          <a:xfrm>
            <a:off x="3710794" y="4702738"/>
            <a:ext cx="457200" cy="43170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4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8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268" y="-34925"/>
            <a:ext cx="7377113" cy="533400"/>
          </a:xfrm>
        </p:spPr>
        <p:txBody>
          <a:bodyPr/>
          <a:lstStyle/>
          <a:p>
            <a:r>
              <a:rPr lang="en-US" dirty="0"/>
              <a:t>Detecting the coloring error automatically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81" y="422274"/>
            <a:ext cx="4218782" cy="6061075"/>
          </a:xfrm>
        </p:spPr>
        <p:txBody>
          <a:bodyPr/>
          <a:lstStyle/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ne).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edge(ne,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edge(ne, or).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edge(ne, id).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id).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edge(id,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edge(or, id).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az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orange).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color(ne, red).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yellow).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color(or, orange).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color(id, yellow).</a:t>
            </a:r>
          </a:p>
          <a:p>
            <a:pPr marL="0" indent="0"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wy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red).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491581" y="574675"/>
            <a:ext cx="4419600" cy="243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2813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adjacent(X, Y) :- </a:t>
            </a:r>
          </a:p>
          <a:p>
            <a:pPr marL="0" indent="0" defTabSz="912813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	edge(X, Y);  edge(Y, X).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(S1, S2, Color</a:t>
            </a:r>
            <a:r>
              <a:rPr lang="en-US" sz="2400" b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) :-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adjacent(S1, S2),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color(S1, Color2),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	color(S2, Color3).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defTabSz="912813">
              <a:buNone/>
              <a:tabLst>
                <a:tab pos="46355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6388106" y="2083511"/>
            <a:ext cx="2099940" cy="2148764"/>
            <a:chOff x="662781" y="2705096"/>
            <a:chExt cx="2099940" cy="2148764"/>
          </a:xfrm>
        </p:grpSpPr>
        <p:sp>
          <p:nvSpPr>
            <p:cNvPr id="82" name="TextBox 81"/>
            <p:cNvSpPr txBox="1"/>
            <p:nvPr/>
          </p:nvSpPr>
          <p:spPr>
            <a:xfrm>
              <a:off x="1517719" y="4392195"/>
              <a:ext cx="492443" cy="461665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az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62781" y="3694727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ca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70078" y="2705096"/>
              <a:ext cx="492443" cy="461665"/>
            </a:xfrm>
            <a:prstGeom prst="rect">
              <a:avLst/>
            </a:prstGeom>
            <a:solidFill>
              <a:srgbClr val="FFCC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or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342416" y="3699138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ne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432078" y="270613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imSun" pitchFamily="2" charset="-122"/>
                  <a:ea typeface="SimSun" pitchFamily="2" charset="-122"/>
                </a:rPr>
                <a:t>id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075364" y="3692890"/>
              <a:ext cx="492443" cy="46166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ut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89" name="Straight Connector 88"/>
            <p:cNvCxnSpPr>
              <a:stCxn id="82" idx="0"/>
              <a:endCxn id="86" idx="2"/>
            </p:cNvCxnSpPr>
            <p:nvPr/>
          </p:nvCxnSpPr>
          <p:spPr bwMode="auto">
            <a:xfrm flipH="1" flipV="1">
              <a:off x="1588638" y="4160803"/>
              <a:ext cx="175303" cy="23139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Straight Connector 89"/>
            <p:cNvCxnSpPr>
              <a:stCxn id="82" idx="1"/>
              <a:endCxn id="84" idx="2"/>
            </p:cNvCxnSpPr>
            <p:nvPr/>
          </p:nvCxnSpPr>
          <p:spPr bwMode="auto">
            <a:xfrm flipH="1" flipV="1">
              <a:off x="909003" y="4156392"/>
              <a:ext cx="608716" cy="46663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Straight Connector 90"/>
            <p:cNvCxnSpPr>
              <a:stCxn id="84" idx="3"/>
              <a:endCxn id="86" idx="1"/>
            </p:cNvCxnSpPr>
            <p:nvPr/>
          </p:nvCxnSpPr>
          <p:spPr bwMode="auto">
            <a:xfrm>
              <a:off x="1155224" y="3925560"/>
              <a:ext cx="187192" cy="441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Straight Connector 91"/>
            <p:cNvCxnSpPr>
              <a:stCxn id="84" idx="0"/>
              <a:endCxn id="85" idx="2"/>
            </p:cNvCxnSpPr>
            <p:nvPr/>
          </p:nvCxnSpPr>
          <p:spPr bwMode="auto">
            <a:xfrm flipV="1">
              <a:off x="909003" y="3166761"/>
              <a:ext cx="7297" cy="52796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Straight Connector 92"/>
            <p:cNvCxnSpPr>
              <a:stCxn id="85" idx="3"/>
              <a:endCxn id="87" idx="1"/>
            </p:cNvCxnSpPr>
            <p:nvPr/>
          </p:nvCxnSpPr>
          <p:spPr bwMode="auto">
            <a:xfrm>
              <a:off x="1162521" y="2935929"/>
              <a:ext cx="2695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/>
            <p:cNvCxnSpPr>
              <a:stCxn id="87" idx="2"/>
              <a:endCxn id="86" idx="0"/>
            </p:cNvCxnSpPr>
            <p:nvPr/>
          </p:nvCxnSpPr>
          <p:spPr bwMode="auto">
            <a:xfrm flipH="1">
              <a:off x="1588638" y="3167795"/>
              <a:ext cx="89662" cy="53134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Straight Connector 94"/>
            <p:cNvCxnSpPr>
              <a:stCxn id="88" idx="0"/>
              <a:endCxn id="87" idx="2"/>
            </p:cNvCxnSpPr>
            <p:nvPr/>
          </p:nvCxnSpPr>
          <p:spPr bwMode="auto">
            <a:xfrm flipH="1" flipV="1">
              <a:off x="1678300" y="3167795"/>
              <a:ext cx="643286" cy="525095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Straight Connector 95"/>
            <p:cNvCxnSpPr>
              <a:stCxn id="82" idx="3"/>
              <a:endCxn id="88" idx="2"/>
            </p:cNvCxnSpPr>
            <p:nvPr/>
          </p:nvCxnSpPr>
          <p:spPr bwMode="auto">
            <a:xfrm flipV="1">
              <a:off x="2010162" y="4154555"/>
              <a:ext cx="311424" cy="468473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Straight Connector 96"/>
            <p:cNvCxnSpPr>
              <a:stCxn id="86" idx="3"/>
              <a:endCxn id="88" idx="1"/>
            </p:cNvCxnSpPr>
            <p:nvPr/>
          </p:nvCxnSpPr>
          <p:spPr bwMode="auto">
            <a:xfrm flipV="1">
              <a:off x="1834859" y="3923723"/>
              <a:ext cx="240505" cy="6248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Straight Connector 97"/>
            <p:cNvCxnSpPr>
              <a:stCxn id="85" idx="2"/>
              <a:endCxn id="86" idx="0"/>
            </p:cNvCxnSpPr>
            <p:nvPr/>
          </p:nvCxnSpPr>
          <p:spPr bwMode="auto">
            <a:xfrm>
              <a:off x="916300" y="3166761"/>
              <a:ext cx="672338" cy="532377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TextBox 98"/>
            <p:cNvSpPr txBox="1"/>
            <p:nvPr/>
          </p:nvSpPr>
          <p:spPr>
            <a:xfrm>
              <a:off x="2270278" y="2705096"/>
              <a:ext cx="492443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SimSun" pitchFamily="2" charset="-122"/>
                  <a:ea typeface="SimSun" pitchFamily="2" charset="-122"/>
                </a:rPr>
                <a:t>wy</a:t>
              </a:r>
              <a:endParaRPr lang="en-US" dirty="0">
                <a:latin typeface="SimSun" pitchFamily="2" charset="-122"/>
                <a:ea typeface="SimSun" pitchFamily="2" charset="-122"/>
              </a:endParaRPr>
            </a:p>
          </p:txBody>
        </p:sp>
        <p:cxnSp>
          <p:nvCxnSpPr>
            <p:cNvPr id="100" name="Straight Connector 99"/>
            <p:cNvCxnSpPr>
              <a:stCxn id="87" idx="3"/>
              <a:endCxn id="99" idx="1"/>
            </p:cNvCxnSpPr>
            <p:nvPr/>
          </p:nvCxnSpPr>
          <p:spPr bwMode="auto">
            <a:xfrm flipV="1">
              <a:off x="1924521" y="2935929"/>
              <a:ext cx="345757" cy="1034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1" name="Straight Connector 100"/>
            <p:cNvCxnSpPr>
              <a:stCxn id="99" idx="2"/>
              <a:endCxn id="88" idx="0"/>
            </p:cNvCxnSpPr>
            <p:nvPr/>
          </p:nvCxnSpPr>
          <p:spPr bwMode="auto">
            <a:xfrm flipH="1">
              <a:off x="2321586" y="3166761"/>
              <a:ext cx="194914" cy="526129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4" name="Content Placeholder 2"/>
          <p:cNvSpPr txBox="1">
            <a:spLocks/>
          </p:cNvSpPr>
          <p:nvPr/>
        </p:nvSpPr>
        <p:spPr bwMode="auto">
          <a:xfrm>
            <a:off x="2872581" y="3394075"/>
            <a:ext cx="3739965" cy="301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| ?-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(S1, S2, C). 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 = yellow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S1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S2 = id ? 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 = yellow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S1 = id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S2 =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? 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4" name="Right Arrow 3"/>
          <p:cNvSpPr/>
          <p:nvPr/>
        </p:nvSpPr>
        <p:spPr bwMode="auto">
          <a:xfrm rot="2740976">
            <a:off x="5066830" y="4256949"/>
            <a:ext cx="660924" cy="6096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Content Placeholder 2"/>
          <p:cNvSpPr txBox="1">
            <a:spLocks/>
          </p:cNvSpPr>
          <p:nvPr/>
        </p:nvSpPr>
        <p:spPr bwMode="auto">
          <a:xfrm>
            <a:off x="5182046" y="5070475"/>
            <a:ext cx="3481735" cy="833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Ø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Wingdings" pitchFamily="2" charset="2"/>
              <a:buChar char="§"/>
              <a:defRPr sz="2800">
                <a:solidFill>
                  <a:srgbClr val="00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ZapfDingbats" pitchFamily="82" charset="2"/>
              <a:buChar char="s"/>
              <a:defRPr sz="2400">
                <a:solidFill>
                  <a:srgbClr val="00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Char char="•"/>
              <a:defRPr sz="2000">
                <a:solidFill>
                  <a:srgbClr val="00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5000"/>
              <a:buFont typeface="StarBats" charset="0"/>
              <a:buChar char="&quot;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| ?- </a:t>
            </a:r>
            <a:r>
              <a:rPr lang="en-US" sz="2400" dirty="0" err="1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miscolor</a:t>
            </a:r>
            <a:r>
              <a:rPr lang="en-US" sz="240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(S1, S2, C). 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95313" y="4330916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the coloring error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800688" y="3071304"/>
            <a:ext cx="492443" cy="4616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SimSun" pitchFamily="2" charset="-122"/>
                <a:ea typeface="SimSun" pitchFamily="2" charset="-122"/>
              </a:rPr>
              <a:t>ut</a:t>
            </a:r>
            <a:endParaRPr lang="en-US" dirty="0"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581" y="5174581"/>
            <a:ext cx="1991251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color(</a:t>
            </a:r>
            <a:r>
              <a:rPr lang="en-US" sz="2000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ut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, green).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758781" y="498474"/>
            <a:ext cx="1267489" cy="1371601"/>
          </a:xfrm>
          <a:prstGeom prst="wedgeRoundRectCallout">
            <a:avLst>
              <a:gd name="adj1" fmla="val -134397"/>
              <a:gd name="adj2" fmla="val 8259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Should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Color1</a:t>
            </a:r>
            <a:r>
              <a:rPr kumimoji="0" lang="en-US" sz="20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= Color2 = Color3?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7891199" y="849944"/>
            <a:ext cx="749564" cy="762000"/>
            <a:chOff x="7891199" y="849944"/>
            <a:chExt cx="749564" cy="762000"/>
          </a:xfrm>
        </p:grpSpPr>
        <p:sp>
          <p:nvSpPr>
            <p:cNvPr id="8" name="Explosion 2 7"/>
            <p:cNvSpPr/>
            <p:nvPr/>
          </p:nvSpPr>
          <p:spPr bwMode="auto">
            <a:xfrm rot="1421748">
              <a:off x="7891199" y="849944"/>
              <a:ext cx="749564" cy="762000"/>
            </a:xfrm>
            <a:prstGeom prst="irregularSeal2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935648" y="993543"/>
              <a:ext cx="6331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FF00"/>
                  </a:solidFill>
                </a:rPr>
                <a:t>Yes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08616" y="2026720"/>
            <a:ext cx="391529" cy="906505"/>
            <a:chOff x="5123856" y="2057200"/>
            <a:chExt cx="391529" cy="906505"/>
          </a:xfrm>
        </p:grpSpPr>
        <p:sp>
          <p:nvSpPr>
            <p:cNvPr id="11" name="Rectangle 10"/>
            <p:cNvSpPr/>
            <p:nvPr/>
          </p:nvSpPr>
          <p:spPr>
            <a:xfrm>
              <a:off x="5130343" y="2057200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123856" y="2440485"/>
              <a:ext cx="38504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C0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n-US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8" name="Rounded Rectangular Callout 37"/>
          <p:cNvSpPr/>
          <p:nvPr/>
        </p:nvSpPr>
        <p:spPr bwMode="auto">
          <a:xfrm>
            <a:off x="1805781" y="2885404"/>
            <a:ext cx="1272699" cy="508671"/>
          </a:xfrm>
          <a:prstGeom prst="wedgeRoundRectCallout">
            <a:avLst>
              <a:gd name="adj1" fmla="val 40672"/>
              <a:gd name="adj2" fmla="val -15421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Is it recursive?</a:t>
            </a:r>
          </a:p>
        </p:txBody>
      </p:sp>
    </p:spTree>
    <p:extLst>
      <p:ext uri="{BB962C8B-B14F-4D97-AF65-F5344CB8AC3E}">
        <p14:creationId xmlns:p14="http://schemas.microsoft.com/office/powerpoint/2010/main" val="211120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104" grpId="0"/>
      <p:bldP spid="4" grpId="0" animBg="1"/>
      <p:bldP spid="105" grpId="0"/>
      <p:bldP spid="5" grpId="0"/>
      <p:bldP spid="29" grpId="0" animBg="1"/>
      <p:bldP spid="6" grpId="0" animBg="1"/>
      <p:bldP spid="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5463381" y="5722521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except display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-23019" y="117475"/>
            <a:ext cx="8640763" cy="533400"/>
          </a:xfrm>
        </p:spPr>
        <p:txBody>
          <a:bodyPr/>
          <a:lstStyle/>
          <a:p>
            <a:r>
              <a:rPr lang="en-US" dirty="0"/>
              <a:t>Summary of Parameter Passing: What are Allowed?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586581" y="936626"/>
            <a:ext cx="754380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	C/C++	Java	Scheme	</a:t>
            </a:r>
            <a:r>
              <a:rPr lang="en-US" dirty="0">
                <a:solidFill>
                  <a:srgbClr val="0000FF"/>
                </a:solidFill>
              </a:rPr>
              <a:t>Prolog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Call-	always	primitive	always	</a:t>
            </a:r>
            <a:r>
              <a:rPr lang="en-US" dirty="0">
                <a:solidFill>
                  <a:srgbClr val="0000FF"/>
                </a:solidFill>
              </a:rPr>
              <a:t>always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by-value 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	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Call-	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by-reference/	 always	object	never	 </a:t>
            </a:r>
            <a:r>
              <a:rPr lang="en-US" dirty="0">
                <a:solidFill>
                  <a:srgbClr val="0000FF"/>
                </a:solidFill>
              </a:rPr>
              <a:t>always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by address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Return	yes &amp;	yes &amp;	always	</a:t>
            </a:r>
            <a:r>
              <a:rPr lang="en-US" sz="1600" dirty="0">
                <a:solidFill>
                  <a:srgbClr val="0000FF"/>
                </a:solidFill>
              </a:rPr>
              <a:t>true or false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dirty="0"/>
              <a:t>value	no (void)	no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endParaRPr lang="en-US" dirty="0"/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sz="2000" dirty="0"/>
              <a:t>Function as first	</a:t>
            </a:r>
            <a:r>
              <a:rPr lang="en-US" dirty="0"/>
              <a:t>not always	not always	always	</a:t>
            </a:r>
            <a:r>
              <a:rPr lang="en-US" dirty="0">
                <a:solidFill>
                  <a:srgbClr val="0000FF"/>
                </a:solidFill>
              </a:rPr>
              <a:t>never</a:t>
            </a:r>
          </a:p>
          <a:p>
            <a:pPr>
              <a:tabLst>
                <a:tab pos="1943100" algn="l"/>
                <a:tab pos="3429000" algn="l"/>
                <a:tab pos="4914900" algn="l"/>
                <a:tab pos="6343650" algn="l"/>
              </a:tabLst>
            </a:pPr>
            <a:r>
              <a:rPr lang="en-US" sz="2000" dirty="0"/>
              <a:t>class object</a:t>
            </a:r>
          </a:p>
        </p:txBody>
      </p:sp>
      <p:sp>
        <p:nvSpPr>
          <p:cNvPr id="73732" name="Line 4"/>
          <p:cNvSpPr>
            <a:spLocks noChangeShapeType="1"/>
          </p:cNvSpPr>
          <p:nvPr/>
        </p:nvSpPr>
        <p:spPr bwMode="auto">
          <a:xfrm>
            <a:off x="609600" y="15652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3" name="Line 5"/>
          <p:cNvSpPr>
            <a:spLocks noChangeShapeType="1"/>
          </p:cNvSpPr>
          <p:nvPr/>
        </p:nvSpPr>
        <p:spPr bwMode="auto">
          <a:xfrm>
            <a:off x="609600" y="25558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4" name="Line 6"/>
          <p:cNvSpPr>
            <a:spLocks noChangeShapeType="1"/>
          </p:cNvSpPr>
          <p:nvPr/>
        </p:nvSpPr>
        <p:spPr bwMode="auto">
          <a:xfrm>
            <a:off x="609600" y="40798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735" name="Line 7"/>
          <p:cNvSpPr>
            <a:spLocks noChangeShapeType="1"/>
          </p:cNvSpPr>
          <p:nvPr/>
        </p:nvSpPr>
        <p:spPr bwMode="auto">
          <a:xfrm>
            <a:off x="609600" y="51466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3736" name="Group 12"/>
          <p:cNvGrpSpPr>
            <a:grpSpLocks/>
          </p:cNvGrpSpPr>
          <p:nvPr/>
        </p:nvGrpSpPr>
        <p:grpSpPr bwMode="auto">
          <a:xfrm>
            <a:off x="2362200" y="879475"/>
            <a:ext cx="4495800" cy="5257800"/>
            <a:chOff x="1488" y="960"/>
            <a:chExt cx="2832" cy="2832"/>
          </a:xfrm>
        </p:grpSpPr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148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481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3408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0" name="Line 11"/>
            <p:cNvSpPr>
              <a:spLocks noChangeShapeType="1"/>
            </p:cNvSpPr>
            <p:nvPr/>
          </p:nvSpPr>
          <p:spPr bwMode="auto">
            <a:xfrm>
              <a:off x="4320" y="960"/>
              <a:ext cx="0" cy="28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510381" y="6137275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63381" y="4689475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except display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64363" y="4689475"/>
            <a:ext cx="1189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</a:rPr>
              <a:t>never other</a:t>
            </a:r>
          </a:p>
        </p:txBody>
      </p:sp>
    </p:spTree>
    <p:extLst>
      <p:ext uri="{BB962C8B-B14F-4D97-AF65-F5344CB8AC3E}">
        <p14:creationId xmlns:p14="http://schemas.microsoft.com/office/powerpoint/2010/main" val="164150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3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63575" y="163513"/>
            <a:ext cx="7337425" cy="1173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Writing Recursive Rules in Prolog</a:t>
            </a:r>
          </a:p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Using the Four-Step Abstract Approach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609600" y="1628775"/>
            <a:ext cx="76200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defTabSz="912813">
              <a:lnSpc>
                <a:spcPct val="140000"/>
              </a:lnSpc>
              <a:buFont typeface="+mj-lt"/>
              <a:buAutoNum type="arabicPeriod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Identify size-n problem;</a:t>
            </a:r>
          </a:p>
          <a:p>
            <a:pPr marL="457200" indent="-457200" defTabSz="912813">
              <a:lnSpc>
                <a:spcPct val="140000"/>
              </a:lnSpc>
              <a:buFont typeface="+mj-lt"/>
              <a:buAutoNum type="arabicPeriod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Find the stopping condition and the return value at the stopping condition; 	</a:t>
            </a:r>
            <a:br>
              <a:rPr lang="en-US" dirty="0"/>
            </a:br>
            <a:r>
              <a:rPr lang="en-US" dirty="0"/>
              <a:t>Place the stopping rule before the recursive rule.</a:t>
            </a:r>
          </a:p>
          <a:p>
            <a:pPr marL="457200" indent="-457200" defTabSz="912813">
              <a:lnSpc>
                <a:spcPct val="140000"/>
              </a:lnSpc>
              <a:buFont typeface="+mj-lt"/>
              <a:buAutoNum type="arabicPeriod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Identify size-m (e.g., m = n-1) problem and assume it will return the solution;</a:t>
            </a:r>
          </a:p>
          <a:p>
            <a:pPr marL="457200" indent="-457200" defTabSz="912813">
              <a:lnSpc>
                <a:spcPct val="140000"/>
              </a:lnSpc>
              <a:buFont typeface="+mj-lt"/>
              <a:buAutoNum type="arabicPeriod"/>
              <a:tabLst>
                <a:tab pos="798513" algn="l"/>
                <a:tab pos="1428750" algn="l"/>
                <a:tab pos="2917825" algn="l"/>
                <a:tab pos="6000750" algn="l"/>
              </a:tabLst>
            </a:pPr>
            <a:r>
              <a:rPr lang="en-US" dirty="0"/>
              <a:t>Construct the size-n problem solution based on the assumed size-m solution.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635000" y="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 dirty="0">
                <a:solidFill>
                  <a:schemeClr val="accent2"/>
                </a:solidFill>
                <a:cs typeface="Times New Roman" pitchFamily="18" charset="0"/>
              </a:rPr>
              <a:t>Recursion Example: Factorial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09600" y="742950"/>
            <a:ext cx="7924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factorial(0,1) :- </a:t>
            </a:r>
            <a:r>
              <a:rPr lang="en-US" dirty="0">
                <a:solidFill>
                  <a:srgbClr val="0000FF"/>
                </a:solidFill>
              </a:rPr>
              <a:t>!</a:t>
            </a:r>
            <a:r>
              <a:rPr lang="en-US" dirty="0">
                <a:latin typeface="Arial Unicode MS" pitchFamily="34" charset="-128"/>
              </a:rPr>
              <a:t>, 	</a:t>
            </a:r>
            <a:r>
              <a:rPr lang="en-US" sz="1800" dirty="0">
                <a:solidFill>
                  <a:schemeClr val="accent2"/>
                </a:solidFill>
              </a:rPr>
              <a:t>/* This cut “!” has nothing to do with factorial */</a:t>
            </a:r>
            <a:r>
              <a:rPr lang="en-US" dirty="0">
                <a:latin typeface="Arial Unicode MS" pitchFamily="34" charset="-128"/>
              </a:rPr>
              <a:t>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      </a:t>
            </a:r>
            <a:r>
              <a:rPr lang="en-US" dirty="0">
                <a:solidFill>
                  <a:schemeClr val="accent2"/>
                </a:solidFill>
              </a:rPr>
              <a:t>/* It removes backtrack points and reduce search options*/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/>
              <a:t>	write('Completed').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factorial(N,F) :- 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N&gt;0,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N1 is N-1,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</a:t>
            </a:r>
            <a:r>
              <a:rPr lang="en-US" dirty="0">
                <a:solidFill>
                  <a:schemeClr val="accent2"/>
                </a:solidFill>
                <a:latin typeface="Arial Unicode MS" pitchFamily="34" charset="-128"/>
              </a:rPr>
              <a:t>factorial(N1,F1),</a:t>
            </a:r>
            <a:r>
              <a:rPr lang="en-US" dirty="0">
                <a:latin typeface="Arial Unicode MS" pitchFamily="34" charset="-128"/>
              </a:rPr>
              <a:t> 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F is N * F1.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?- factorial(3, 6).</a:t>
            </a:r>
          </a:p>
          <a:p>
            <a:pPr defTabSz="912813">
              <a:lnSpc>
                <a:spcPct val="150000"/>
              </a:lnSpc>
              <a:tabLst>
                <a:tab pos="798513" algn="l"/>
                <a:tab pos="1428750" algn="l"/>
                <a:tab pos="2798763" algn="l"/>
                <a:tab pos="4452938" algn="l"/>
              </a:tabLst>
            </a:pPr>
            <a:r>
              <a:rPr lang="en-US" dirty="0">
                <a:latin typeface="Arial Unicode MS" pitchFamily="34" charset="-128"/>
              </a:rPr>
              <a:t>	yes</a:t>
            </a:r>
          </a:p>
        </p:txBody>
      </p:sp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473325"/>
            <a:ext cx="4449763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Rectangle 7"/>
          <p:cNvSpPr>
            <a:spLocks noChangeArrowheads="1"/>
          </p:cNvSpPr>
          <p:nvPr/>
        </p:nvSpPr>
        <p:spPr bwMode="auto">
          <a:xfrm>
            <a:off x="6096000" y="32004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Rectangle 8"/>
          <p:cNvSpPr>
            <a:spLocks noChangeArrowheads="1"/>
          </p:cNvSpPr>
          <p:nvPr/>
        </p:nvSpPr>
        <p:spPr bwMode="auto">
          <a:xfrm>
            <a:off x="8229600" y="32004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59" name="AutoShape 10"/>
          <p:cNvCxnSpPr>
            <a:cxnSpLocks noChangeShapeType="1"/>
            <a:stCxn id="49157" idx="3"/>
            <a:endCxn id="49158" idx="2"/>
          </p:cNvCxnSpPr>
          <p:nvPr/>
        </p:nvCxnSpPr>
        <p:spPr bwMode="auto">
          <a:xfrm>
            <a:off x="7315200" y="3352800"/>
            <a:ext cx="990600" cy="152400"/>
          </a:xfrm>
          <a:prstGeom prst="curvedConnector4">
            <a:avLst>
              <a:gd name="adj1" fmla="val 25801"/>
              <a:gd name="adj2" fmla="val 25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6096000" y="39624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1" name="Rectangle 12"/>
          <p:cNvSpPr>
            <a:spLocks noChangeArrowheads="1"/>
          </p:cNvSpPr>
          <p:nvPr/>
        </p:nvSpPr>
        <p:spPr bwMode="auto">
          <a:xfrm>
            <a:off x="8229600" y="38862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2" name="AutoShape 13"/>
          <p:cNvCxnSpPr>
            <a:cxnSpLocks noChangeShapeType="1"/>
            <a:stCxn id="49160" idx="3"/>
            <a:endCxn id="49161" idx="2"/>
          </p:cNvCxnSpPr>
          <p:nvPr/>
        </p:nvCxnSpPr>
        <p:spPr bwMode="auto">
          <a:xfrm>
            <a:off x="7315200" y="4076700"/>
            <a:ext cx="990600" cy="114300"/>
          </a:xfrm>
          <a:prstGeom prst="curvedConnector4">
            <a:avLst>
              <a:gd name="adj1" fmla="val 32852"/>
              <a:gd name="adj2" fmla="val 30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3" name="Rectangle 14"/>
          <p:cNvSpPr>
            <a:spLocks noChangeArrowheads="1"/>
          </p:cNvSpPr>
          <p:nvPr/>
        </p:nvSpPr>
        <p:spPr bwMode="auto">
          <a:xfrm>
            <a:off x="6096000" y="46482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4" name="Rectangle 15"/>
          <p:cNvSpPr>
            <a:spLocks noChangeArrowheads="1"/>
          </p:cNvSpPr>
          <p:nvPr/>
        </p:nvSpPr>
        <p:spPr bwMode="auto">
          <a:xfrm>
            <a:off x="8229600" y="4572000"/>
            <a:ext cx="152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5" name="AutoShape 16"/>
          <p:cNvCxnSpPr>
            <a:cxnSpLocks noChangeShapeType="1"/>
            <a:stCxn id="49163" idx="3"/>
            <a:endCxn id="49164" idx="2"/>
          </p:cNvCxnSpPr>
          <p:nvPr/>
        </p:nvCxnSpPr>
        <p:spPr bwMode="auto">
          <a:xfrm>
            <a:off x="7315200" y="4800600"/>
            <a:ext cx="990600" cy="76200"/>
          </a:xfrm>
          <a:prstGeom prst="curvedConnector4">
            <a:avLst>
              <a:gd name="adj1" fmla="val 32852"/>
              <a:gd name="adj2" fmla="val 400000"/>
            </a:avLst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</p:cxnSp>
      <p:sp>
        <p:nvSpPr>
          <p:cNvPr id="49166" name="Text Box 17"/>
          <p:cNvSpPr txBox="1">
            <a:spLocks noChangeArrowheads="1"/>
          </p:cNvSpPr>
          <p:nvPr/>
        </p:nvSpPr>
        <p:spPr bwMode="auto">
          <a:xfrm>
            <a:off x="6324600" y="5181600"/>
            <a:ext cx="498475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yes</a:t>
            </a:r>
          </a:p>
        </p:txBody>
      </p:sp>
      <p:sp>
        <p:nvSpPr>
          <p:cNvPr id="49167" name="Line 18"/>
          <p:cNvSpPr>
            <a:spLocks noChangeShapeType="1"/>
          </p:cNvSpPr>
          <p:nvPr/>
        </p:nvSpPr>
        <p:spPr bwMode="auto">
          <a:xfrm>
            <a:off x="4191000" y="2133600"/>
            <a:ext cx="0" cy="3886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168" name="Text Box 21"/>
          <p:cNvSpPr txBox="1">
            <a:spLocks noChangeArrowheads="1"/>
          </p:cNvSpPr>
          <p:nvPr/>
        </p:nvSpPr>
        <p:spPr bwMode="auto">
          <a:xfrm>
            <a:off x="4267200" y="5867400"/>
            <a:ext cx="3622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Algorithm: F = 1*2*3*...*N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2643981" y="4038600"/>
            <a:ext cx="152400" cy="1524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ular Callout 1"/>
          <p:cNvSpPr/>
          <p:nvPr/>
        </p:nvSpPr>
        <p:spPr bwMode="auto">
          <a:xfrm>
            <a:off x="3558381" y="5181600"/>
            <a:ext cx="2057400" cy="376238"/>
          </a:xfrm>
          <a:prstGeom prst="wedgeRectCallout">
            <a:avLst>
              <a:gd name="adj1" fmla="val -81068"/>
              <a:gd name="adj2" fmla="val -217098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  <a:latin typeface="Arial Unicode MS" pitchFamily="34" charset="-128"/>
              </a:rPr>
              <a:t>factorial(N-1,F1)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663281" y="5181600"/>
            <a:ext cx="342900" cy="3762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/>
          <p:nvPr/>
        </p:nvCxnSpPr>
        <p:spPr bwMode="auto">
          <a:xfrm flipH="1">
            <a:off x="4663281" y="5181400"/>
            <a:ext cx="342900" cy="37623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ChangeArrowheads="1"/>
          </p:cNvSpPr>
          <p:nvPr/>
        </p:nvSpPr>
        <p:spPr bwMode="auto">
          <a:xfrm>
            <a:off x="635000" y="76200"/>
            <a:ext cx="736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indent="-342900" algn="ctr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Arithmetic Goals vs. Logical Goals</a:t>
            </a:r>
            <a:endParaRPr lang="en-US" sz="3200" b="1">
              <a:solidFill>
                <a:schemeClr val="accent2"/>
              </a:solidFill>
            </a:endParaRPr>
          </a:p>
        </p:txBody>
      </p:sp>
      <p:sp>
        <p:nvSpPr>
          <p:cNvPr id="50179" name="Text Box 1027"/>
          <p:cNvSpPr txBox="1">
            <a:spLocks noChangeArrowheads="1"/>
          </p:cNvSpPr>
          <p:nvPr/>
        </p:nvSpPr>
        <p:spPr bwMode="auto">
          <a:xfrm>
            <a:off x="1127125" y="773113"/>
            <a:ext cx="2981325" cy="337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What will be returned?</a:t>
            </a:r>
          </a:p>
          <a:p>
            <a:pPr>
              <a:lnSpc>
                <a:spcPct val="150000"/>
              </a:lnSpc>
            </a:pPr>
            <a:r>
              <a:rPr lang="en-US"/>
              <a:t>?- factorial(3, F).</a:t>
            </a:r>
          </a:p>
          <a:p>
            <a:pPr>
              <a:lnSpc>
                <a:spcPct val="150000"/>
              </a:lnSpc>
            </a:pPr>
            <a:r>
              <a:rPr lang="en-US"/>
              <a:t>?- factorial(3, 5).</a:t>
            </a:r>
          </a:p>
          <a:p>
            <a:pPr>
              <a:lnSpc>
                <a:spcPct val="150000"/>
              </a:lnSpc>
            </a:pPr>
            <a:r>
              <a:rPr lang="en-US"/>
              <a:t>?- factorial(3, 6).</a:t>
            </a:r>
          </a:p>
          <a:p>
            <a:pPr>
              <a:lnSpc>
                <a:spcPct val="150000"/>
              </a:lnSpc>
            </a:pPr>
            <a:r>
              <a:rPr lang="en-US"/>
              <a:t>?- factorial(X, 6).</a:t>
            </a:r>
          </a:p>
          <a:p>
            <a:pPr>
              <a:lnSpc>
                <a:spcPct val="150000"/>
              </a:lnSpc>
            </a:pPr>
            <a:endParaRPr lang="en-US"/>
          </a:p>
        </p:txBody>
      </p:sp>
      <p:sp>
        <p:nvSpPr>
          <p:cNvPr id="263172" name="Text Box 1028"/>
          <p:cNvSpPr txBox="1">
            <a:spLocks noChangeArrowheads="1"/>
          </p:cNvSpPr>
          <p:nvPr/>
        </p:nvSpPr>
        <p:spPr bwMode="auto">
          <a:xfrm>
            <a:off x="4238625" y="1323975"/>
            <a:ext cx="3448050" cy="283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F = 6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no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/>
              <a:t>yes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>
                <a:solidFill>
                  <a:schemeClr val="accent2"/>
                </a:solidFill>
              </a:rPr>
              <a:t>X = 3? or no? </a:t>
            </a:r>
          </a:p>
          <a:p>
            <a:pPr>
              <a:lnSpc>
                <a:spcPct val="150000"/>
              </a:lnSpc>
            </a:pPr>
            <a:r>
              <a:rPr lang="en-US" dirty="0">
                <a:sym typeface="Symbol" pitchFamily="18" charset="2"/>
              </a:rPr>
              <a:t>	</a:t>
            </a:r>
            <a:r>
              <a:rPr lang="en-US" dirty="0" err="1">
                <a:solidFill>
                  <a:schemeClr val="accent2"/>
                </a:solidFill>
              </a:rPr>
              <a:t>instantiation_error</a:t>
            </a:r>
            <a:r>
              <a:rPr lang="en-US" dirty="0">
                <a:solidFill>
                  <a:schemeClr val="accent2"/>
                </a:solidFill>
              </a:rPr>
              <a:t>!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434975" y="4308475"/>
            <a:ext cx="7620000" cy="1973263"/>
            <a:chOff x="336" y="2736"/>
            <a:chExt cx="4800" cy="1243"/>
          </a:xfrm>
        </p:grpSpPr>
        <p:sp>
          <p:nvSpPr>
            <p:cNvPr id="50185" name="Text Box 1030"/>
            <p:cNvSpPr txBox="1">
              <a:spLocks noChangeArrowheads="1"/>
            </p:cNvSpPr>
            <p:nvPr/>
          </p:nvSpPr>
          <p:spPr bwMode="auto">
            <a:xfrm>
              <a:off x="384" y="2748"/>
              <a:ext cx="1992" cy="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/>
                <a:t>foo(X, Y) :- Y is 2*X.</a:t>
              </a:r>
            </a:p>
            <a:p>
              <a:pPr>
                <a:lnSpc>
                  <a:spcPct val="170000"/>
                </a:lnSpc>
              </a:pPr>
              <a:r>
                <a:rPr lang="en-US"/>
                <a:t>?- foo(4, Y).	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  </a:t>
              </a:r>
              <a:r>
                <a:rPr lang="en-US">
                  <a:solidFill>
                    <a:schemeClr val="accent2"/>
                  </a:solidFill>
                </a:rPr>
                <a:t>Y = 8</a:t>
              </a:r>
            </a:p>
            <a:p>
              <a:pPr>
                <a:lnSpc>
                  <a:spcPct val="170000"/>
                </a:lnSpc>
              </a:pPr>
              <a:r>
                <a:rPr lang="en-US"/>
                <a:t>?- foo(X, 8).	</a:t>
              </a:r>
              <a:r>
                <a:rPr lang="en-US">
                  <a:solidFill>
                    <a:schemeClr val="accent2"/>
                  </a:solidFill>
                  <a:sym typeface="Symbol" pitchFamily="18" charset="2"/>
                </a:rPr>
                <a:t>  error</a:t>
              </a:r>
            </a:p>
          </p:txBody>
        </p:sp>
        <p:sp>
          <p:nvSpPr>
            <p:cNvPr id="50186" name="Line 1031"/>
            <p:cNvSpPr>
              <a:spLocks noChangeShapeType="1"/>
            </p:cNvSpPr>
            <p:nvPr/>
          </p:nvSpPr>
          <p:spPr bwMode="auto">
            <a:xfrm>
              <a:off x="336" y="2736"/>
              <a:ext cx="4800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32"/>
          <p:cNvGrpSpPr>
            <a:grpSpLocks/>
          </p:cNvGrpSpPr>
          <p:nvPr/>
        </p:nvGrpSpPr>
        <p:grpSpPr bwMode="auto">
          <a:xfrm>
            <a:off x="4008438" y="4308475"/>
            <a:ext cx="4656137" cy="2139950"/>
            <a:chOff x="2496" y="2736"/>
            <a:chExt cx="2933" cy="1348"/>
          </a:xfrm>
        </p:grpSpPr>
        <p:sp>
          <p:nvSpPr>
            <p:cNvPr id="50183" name="Text Box 1033"/>
            <p:cNvSpPr txBox="1">
              <a:spLocks noChangeArrowheads="1"/>
            </p:cNvSpPr>
            <p:nvPr/>
          </p:nvSpPr>
          <p:spPr bwMode="auto">
            <a:xfrm>
              <a:off x="2640" y="2753"/>
              <a:ext cx="2789" cy="1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70000"/>
                </a:lnSpc>
              </a:pPr>
              <a:r>
                <a:rPr lang="en-US" dirty="0"/>
                <a:t>foo(X, Y) :- </a:t>
              </a:r>
              <a:r>
                <a:rPr lang="en-US" b="1" dirty="0"/>
                <a:t>Y</a:t>
              </a:r>
              <a:r>
                <a:rPr lang="en-US" dirty="0"/>
                <a:t> is 2*X</a:t>
              </a:r>
              <a:r>
                <a:rPr lang="en-US" dirty="0">
                  <a:solidFill>
                    <a:srgbClr val="CC3300"/>
                  </a:solidFill>
                </a:rPr>
                <a:t>; X is Y/2.</a:t>
              </a:r>
            </a:p>
            <a:p>
              <a:pPr>
                <a:lnSpc>
                  <a:spcPct val="170000"/>
                </a:lnSpc>
              </a:pPr>
              <a:r>
                <a:rPr lang="en-US" dirty="0"/>
                <a:t>?- foo(4, Y).	</a:t>
              </a:r>
              <a:r>
                <a:rPr lang="en-US" dirty="0">
                  <a:sym typeface="Symbol" pitchFamily="18" charset="2"/>
                </a:rPr>
                <a:t>	</a:t>
              </a:r>
              <a:r>
                <a:rPr lang="en-US" dirty="0"/>
                <a:t>Y = 8</a:t>
              </a:r>
            </a:p>
            <a:p>
              <a:pPr>
                <a:lnSpc>
                  <a:spcPct val="170000"/>
                </a:lnSpc>
              </a:pPr>
              <a:r>
                <a:rPr lang="en-US" dirty="0"/>
                <a:t>?- foo(X, 8).	</a:t>
              </a:r>
              <a:r>
                <a:rPr lang="en-US" dirty="0">
                  <a:sym typeface="Symbol" pitchFamily="18" charset="2"/>
                </a:rPr>
                <a:t>	</a:t>
              </a:r>
              <a:r>
                <a:rPr lang="en-US" dirty="0">
                  <a:solidFill>
                    <a:srgbClr val="CC3300"/>
                  </a:solidFill>
                  <a:sym typeface="Symbol" pitchFamily="18" charset="2"/>
                </a:rPr>
                <a:t>X = 4? error</a:t>
              </a:r>
            </a:p>
          </p:txBody>
        </p:sp>
        <p:sp>
          <p:nvSpPr>
            <p:cNvPr id="50184" name="Line 1034"/>
            <p:cNvSpPr>
              <a:spLocks noChangeShapeType="1"/>
            </p:cNvSpPr>
            <p:nvPr/>
          </p:nvSpPr>
          <p:spPr bwMode="auto">
            <a:xfrm>
              <a:off x="2496" y="2736"/>
              <a:ext cx="0" cy="134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63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63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25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63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63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63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72" grpId="0" build="p" autoUpdateAnimBg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30989</TotalTime>
  <Words>3028</Words>
  <Application>Microsoft Office PowerPoint</Application>
  <PresentationFormat>Custom</PresentationFormat>
  <Paragraphs>483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 Unicode MS</vt:lpstr>
      <vt:lpstr>SimSun</vt:lpstr>
      <vt:lpstr>StarBats</vt:lpstr>
      <vt:lpstr>ZapfDingbats</vt:lpstr>
      <vt:lpstr>Arial</vt:lpstr>
      <vt:lpstr>Courier New</vt:lpstr>
      <vt:lpstr>Symbol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AI Application: Map Coloring</vt:lpstr>
      <vt:lpstr>Factbase and rulebase</vt:lpstr>
      <vt:lpstr>Detecting the coloring error automatically</vt:lpstr>
      <vt:lpstr>Summary of Parameter Passing: What are Allowed?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Fibonacci Numbers </vt:lpstr>
      <vt:lpstr>PowerPoint Presentation</vt:lpstr>
      <vt:lpstr>Example with Four Disks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2132</cp:revision>
  <dcterms:created xsi:type="dcterms:W3CDTF">2000-01-15T20:24:49Z</dcterms:created>
  <dcterms:modified xsi:type="dcterms:W3CDTF">2019-12-03T17:44:15Z</dcterms:modified>
</cp:coreProperties>
</file>