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543" r:id="rId2"/>
    <p:sldId id="544" r:id="rId3"/>
    <p:sldId id="409" r:id="rId4"/>
    <p:sldId id="410" r:id="rId5"/>
    <p:sldId id="411" r:id="rId6"/>
    <p:sldId id="412" r:id="rId7"/>
    <p:sldId id="430" r:id="rId8"/>
    <p:sldId id="515" r:id="rId9"/>
    <p:sldId id="431" r:id="rId10"/>
    <p:sldId id="432" r:id="rId11"/>
    <p:sldId id="545" r:id="rId12"/>
    <p:sldId id="546" r:id="rId13"/>
    <p:sldId id="547" r:id="rId14"/>
    <p:sldId id="548" r:id="rId15"/>
    <p:sldId id="549" r:id="rId16"/>
    <p:sldId id="416" r:id="rId17"/>
    <p:sldId id="417" r:id="rId18"/>
    <p:sldId id="418" r:id="rId19"/>
    <p:sldId id="419" r:id="rId20"/>
  </p:sldIdLst>
  <p:sldSz cx="8640763" cy="6483350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>
          <p15:clr>
            <a:srgbClr val="A4A3A4"/>
          </p15:clr>
        </p15:guide>
        <p15:guide id="2" pos="5361">
          <p15:clr>
            <a:srgbClr val="A4A3A4"/>
          </p15:clr>
        </p15:guide>
        <p15:guide id="3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FDD"/>
    <a:srgbClr val="0000FF"/>
    <a:srgbClr val="660066"/>
    <a:srgbClr val="FFFF00"/>
    <a:srgbClr val="00FF00"/>
    <a:srgbClr val="0066FF"/>
    <a:srgbClr val="CC3300"/>
    <a:srgbClr val="FFCC00"/>
    <a:srgbClr val="33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4667" autoAdjust="0"/>
  </p:normalViewPr>
  <p:slideViewPr>
    <p:cSldViewPr>
      <p:cViewPr varScale="1">
        <p:scale>
          <a:sx n="73" d="100"/>
          <a:sy n="73" d="100"/>
        </p:scale>
        <p:origin x="77" y="202"/>
      </p:cViewPr>
      <p:guideLst>
        <p:guide orient="horz" pos="3962"/>
        <p:guide pos="5361"/>
        <p:guide pos="5121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5072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67A543F7-97CB-489B-A82E-C5CC198E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15975"/>
            <a:endParaRPr lang="en-US" sz="21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5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06900"/>
            <a:ext cx="5594350" cy="417671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0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fld id="{1A975829-C558-468D-A90D-D88A01237856}" type="slidenum">
              <a:rPr lang="en-US" sz="1200">
                <a:solidFill>
                  <a:srgbClr val="0000FF"/>
                </a:solidFill>
              </a:rPr>
              <a:pPr algn="ctr"/>
              <a:t>‹#›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Ch 5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4450" y="57864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Text Box 44"/>
          <p:cNvSpPr txBox="1">
            <a:spLocks noChangeArrowheads="1"/>
          </p:cNvSpPr>
          <p:nvPr userDrawn="1"/>
        </p:nvSpPr>
        <p:spPr bwMode="auto">
          <a:xfrm>
            <a:off x="-76200" y="6016625"/>
            <a:ext cx="704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hlink"/>
                </a:solidFill>
              </a:rPr>
              <a:t>11/19/2002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5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rgbClr val="660066"/>
                </a:solidFill>
                <a:latin typeface="Times New Roman" pitchFamily="18" charset="0"/>
              </a:rPr>
              <a:t>Logic Language Prolog</a:t>
            </a: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>
                <a:solidFill>
                  <a:schemeClr val="accent2"/>
                </a:solidFill>
                <a:latin typeface="+mn-lt"/>
              </a:rPr>
              <a:t>Lecture 27</a:t>
            </a: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024" b="1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List and Membership Operations</a:t>
            </a: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Textbook Section 5.5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67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533400" y="731838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" pitchFamily="34" charset="0"/>
              </a:rPr>
              <a:t>Several kinds of goals are possible: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?- change(H,Q,D,N,P).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...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" pitchFamily="34" charset="0"/>
              </a:rPr>
              <a:t>will list all possible ways of giving change for a dollar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?- change(0,2,3,4,6).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no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" pitchFamily="34" charset="0"/>
              </a:rPr>
              <a:t>since 2 quarters, 3 dimes, 4 nickels, and 6 pennies does not make a dollar.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?- change(0,2,3,2,P).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P=10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?- change(1, 1, 2, N, P).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N = 0,	P = 5 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N = 1,	P = 0 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latin typeface="Arial Unicode MS" pitchFamily="34" charset="-128"/>
              </a:rPr>
              <a:t>		no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635000" y="889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Member Predicate: Example (contd.)</a:t>
            </a:r>
            <a:endParaRPr lang="en-US" sz="3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581" y="0"/>
            <a:ext cx="8330572" cy="715870"/>
          </a:xfrm>
        </p:spPr>
        <p:txBody>
          <a:bodyPr/>
          <a:lstStyle/>
          <a:p>
            <a:r>
              <a:rPr lang="en-US" sz="3400" dirty="0"/>
              <a:t>Quick Example: Sort people by their ages</a:t>
            </a:r>
          </a:p>
        </p:txBody>
      </p:sp>
      <p:grpSp>
        <p:nvGrpSpPr>
          <p:cNvPr id="149515" name="Group 11"/>
          <p:cNvGrpSpPr>
            <a:grpSpLocks/>
          </p:cNvGrpSpPr>
          <p:nvPr/>
        </p:nvGrpSpPr>
        <p:grpSpPr bwMode="auto">
          <a:xfrm>
            <a:off x="1756079" y="1184275"/>
            <a:ext cx="288025" cy="648335"/>
            <a:chOff x="864" y="1008"/>
            <a:chExt cx="192" cy="432"/>
          </a:xfrm>
        </p:grpSpPr>
        <p:sp>
          <p:nvSpPr>
            <p:cNvPr id="149509" name="Oval 5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0" name="Rectangle 6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3" name="Rectangle 9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4" name="Rectangle 10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16" name="Group 12"/>
          <p:cNvGrpSpPr>
            <a:grpSpLocks/>
          </p:cNvGrpSpPr>
          <p:nvPr/>
        </p:nvGrpSpPr>
        <p:grpSpPr bwMode="auto">
          <a:xfrm>
            <a:off x="2116110" y="1184275"/>
            <a:ext cx="288025" cy="648335"/>
            <a:chOff x="864" y="1008"/>
            <a:chExt cx="192" cy="432"/>
          </a:xfrm>
        </p:grpSpPr>
        <p:sp>
          <p:nvSpPr>
            <p:cNvPr id="149517" name="Oval 13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23" name="Group 19"/>
          <p:cNvGrpSpPr>
            <a:grpSpLocks/>
          </p:cNvGrpSpPr>
          <p:nvPr/>
        </p:nvGrpSpPr>
        <p:grpSpPr bwMode="auto">
          <a:xfrm>
            <a:off x="2476142" y="1184275"/>
            <a:ext cx="288025" cy="648335"/>
            <a:chOff x="864" y="1008"/>
            <a:chExt cx="192" cy="432"/>
          </a:xfrm>
        </p:grpSpPr>
        <p:sp>
          <p:nvSpPr>
            <p:cNvPr id="149524" name="Oval 20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5" name="Rectangle 21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8" name="Rectangle 24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29" name="Rectangle 25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30" name="Group 26"/>
          <p:cNvGrpSpPr>
            <a:grpSpLocks/>
          </p:cNvGrpSpPr>
          <p:nvPr/>
        </p:nvGrpSpPr>
        <p:grpSpPr bwMode="auto">
          <a:xfrm>
            <a:off x="2836174" y="1184275"/>
            <a:ext cx="288025" cy="648335"/>
            <a:chOff x="864" y="1008"/>
            <a:chExt cx="192" cy="432"/>
          </a:xfrm>
        </p:grpSpPr>
        <p:sp>
          <p:nvSpPr>
            <p:cNvPr id="149531" name="Oval 27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2" name="Rectangle 28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3" name="Rectangle 29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4" name="Rectangle 30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5" name="Rectangle 31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6" name="Rectangle 32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37" name="Group 33"/>
          <p:cNvGrpSpPr>
            <a:grpSpLocks/>
          </p:cNvGrpSpPr>
          <p:nvPr/>
        </p:nvGrpSpPr>
        <p:grpSpPr bwMode="auto">
          <a:xfrm>
            <a:off x="3196206" y="1184275"/>
            <a:ext cx="288025" cy="648335"/>
            <a:chOff x="864" y="1008"/>
            <a:chExt cx="192" cy="432"/>
          </a:xfrm>
        </p:grpSpPr>
        <p:sp>
          <p:nvSpPr>
            <p:cNvPr id="149538" name="Oval 34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9" name="Rectangle 35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0" name="Rectangle 36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1" name="Rectangle 37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2" name="Rectangle 38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3" name="Rectangle 39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44" name="Group 40"/>
          <p:cNvGrpSpPr>
            <a:grpSpLocks/>
          </p:cNvGrpSpPr>
          <p:nvPr/>
        </p:nvGrpSpPr>
        <p:grpSpPr bwMode="auto">
          <a:xfrm>
            <a:off x="3556238" y="1184275"/>
            <a:ext cx="288025" cy="648335"/>
            <a:chOff x="864" y="1008"/>
            <a:chExt cx="192" cy="432"/>
          </a:xfrm>
        </p:grpSpPr>
        <p:sp>
          <p:nvSpPr>
            <p:cNvPr id="149545" name="Oval 41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6" name="Rectangle 42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7" name="Rectangle 43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8" name="Rectangle 44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9" name="Rectangle 45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0" name="Rectangle 46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51" name="Group 47"/>
          <p:cNvGrpSpPr>
            <a:grpSpLocks/>
          </p:cNvGrpSpPr>
          <p:nvPr/>
        </p:nvGrpSpPr>
        <p:grpSpPr bwMode="auto">
          <a:xfrm>
            <a:off x="3916269" y="1184275"/>
            <a:ext cx="288025" cy="648335"/>
            <a:chOff x="864" y="1008"/>
            <a:chExt cx="192" cy="432"/>
          </a:xfrm>
        </p:grpSpPr>
        <p:sp>
          <p:nvSpPr>
            <p:cNvPr id="149552" name="Oval 48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3" name="Rectangle 49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4" name="Rectangle 50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5" name="Rectangle 51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6" name="Rectangle 52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57" name="Rectangle 53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58" name="Group 54"/>
          <p:cNvGrpSpPr>
            <a:grpSpLocks/>
          </p:cNvGrpSpPr>
          <p:nvPr/>
        </p:nvGrpSpPr>
        <p:grpSpPr bwMode="auto">
          <a:xfrm>
            <a:off x="4276301" y="1184275"/>
            <a:ext cx="288025" cy="648335"/>
            <a:chOff x="864" y="1008"/>
            <a:chExt cx="192" cy="432"/>
          </a:xfrm>
        </p:grpSpPr>
        <p:sp>
          <p:nvSpPr>
            <p:cNvPr id="149559" name="Oval 55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0" name="Rectangle 56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1" name="Rectangle 57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2" name="Rectangle 58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3" name="Rectangle 59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4" name="Rectangle 60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65" name="Group 61"/>
          <p:cNvGrpSpPr>
            <a:grpSpLocks/>
          </p:cNvGrpSpPr>
          <p:nvPr/>
        </p:nvGrpSpPr>
        <p:grpSpPr bwMode="auto">
          <a:xfrm>
            <a:off x="4636333" y="1184275"/>
            <a:ext cx="288025" cy="648335"/>
            <a:chOff x="864" y="1008"/>
            <a:chExt cx="192" cy="432"/>
          </a:xfrm>
        </p:grpSpPr>
        <p:sp>
          <p:nvSpPr>
            <p:cNvPr id="149566" name="Oval 62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7" name="Rectangle 63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8" name="Rectangle 64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69" name="Rectangle 65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0" name="Rectangle 66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1" name="Rectangle 67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72" name="Group 68"/>
          <p:cNvGrpSpPr>
            <a:grpSpLocks/>
          </p:cNvGrpSpPr>
          <p:nvPr/>
        </p:nvGrpSpPr>
        <p:grpSpPr bwMode="auto">
          <a:xfrm>
            <a:off x="4996365" y="1184275"/>
            <a:ext cx="288025" cy="648335"/>
            <a:chOff x="864" y="1008"/>
            <a:chExt cx="192" cy="432"/>
          </a:xfrm>
        </p:grpSpPr>
        <p:sp>
          <p:nvSpPr>
            <p:cNvPr id="149573" name="Oval 69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4" name="Rectangle 70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5" name="Rectangle 71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6" name="Rectangle 72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7" name="Rectangle 73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78" name="Rectangle 74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66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79" name="Group 75"/>
          <p:cNvGrpSpPr>
            <a:grpSpLocks/>
          </p:cNvGrpSpPr>
          <p:nvPr/>
        </p:nvGrpSpPr>
        <p:grpSpPr bwMode="auto">
          <a:xfrm>
            <a:off x="5356397" y="1184275"/>
            <a:ext cx="288025" cy="648335"/>
            <a:chOff x="864" y="1008"/>
            <a:chExt cx="192" cy="432"/>
          </a:xfrm>
        </p:grpSpPr>
        <p:sp>
          <p:nvSpPr>
            <p:cNvPr id="149580" name="Oval 76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1" name="Rectangle 77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2" name="Rectangle 78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3" name="Rectangle 79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4" name="Rectangle 80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5" name="Rectangle 81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86" name="Group 82"/>
          <p:cNvGrpSpPr>
            <a:grpSpLocks/>
          </p:cNvGrpSpPr>
          <p:nvPr/>
        </p:nvGrpSpPr>
        <p:grpSpPr bwMode="auto">
          <a:xfrm>
            <a:off x="5716428" y="1184275"/>
            <a:ext cx="288025" cy="648335"/>
            <a:chOff x="864" y="1008"/>
            <a:chExt cx="192" cy="432"/>
          </a:xfrm>
        </p:grpSpPr>
        <p:sp>
          <p:nvSpPr>
            <p:cNvPr id="149587" name="Oval 83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8" name="Rectangle 84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89" name="Rectangle 85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0" name="Rectangle 86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1" name="Rectangle 87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2" name="Rectangle 88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99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593" name="Group 89"/>
          <p:cNvGrpSpPr>
            <a:grpSpLocks/>
          </p:cNvGrpSpPr>
          <p:nvPr/>
        </p:nvGrpSpPr>
        <p:grpSpPr bwMode="auto">
          <a:xfrm>
            <a:off x="6076460" y="1184275"/>
            <a:ext cx="288025" cy="648335"/>
            <a:chOff x="864" y="1008"/>
            <a:chExt cx="192" cy="432"/>
          </a:xfrm>
        </p:grpSpPr>
        <p:sp>
          <p:nvSpPr>
            <p:cNvPr id="149594" name="Oval 90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5" name="Rectangle 91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6" name="Rectangle 92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7" name="Rectangle 93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8" name="Rectangle 94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99" name="Rectangle 95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600" name="Group 96"/>
          <p:cNvGrpSpPr>
            <a:grpSpLocks/>
          </p:cNvGrpSpPr>
          <p:nvPr/>
        </p:nvGrpSpPr>
        <p:grpSpPr bwMode="auto">
          <a:xfrm>
            <a:off x="6436492" y="1184275"/>
            <a:ext cx="288025" cy="648335"/>
            <a:chOff x="864" y="1008"/>
            <a:chExt cx="192" cy="432"/>
          </a:xfrm>
        </p:grpSpPr>
        <p:sp>
          <p:nvSpPr>
            <p:cNvPr id="149601" name="Oval 97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2" name="Rectangle 98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3" name="Rectangle 99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4" name="Rectangle 100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5" name="Rectangle 101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6" name="Rectangle 102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99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607" name="Group 103"/>
          <p:cNvGrpSpPr>
            <a:grpSpLocks/>
          </p:cNvGrpSpPr>
          <p:nvPr/>
        </p:nvGrpSpPr>
        <p:grpSpPr bwMode="auto">
          <a:xfrm>
            <a:off x="6796524" y="1184275"/>
            <a:ext cx="288025" cy="648335"/>
            <a:chOff x="864" y="1008"/>
            <a:chExt cx="192" cy="432"/>
          </a:xfrm>
        </p:grpSpPr>
        <p:sp>
          <p:nvSpPr>
            <p:cNvPr id="149608" name="Oval 104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09" name="Rectangle 105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0" name="Rectangle 106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1" name="Rectangle 107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2" name="Rectangle 108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3" name="Rectangle 109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614" name="Group 110"/>
          <p:cNvGrpSpPr>
            <a:grpSpLocks/>
          </p:cNvGrpSpPr>
          <p:nvPr/>
        </p:nvGrpSpPr>
        <p:grpSpPr bwMode="auto">
          <a:xfrm>
            <a:off x="7156556" y="1184275"/>
            <a:ext cx="288025" cy="648335"/>
            <a:chOff x="864" y="1008"/>
            <a:chExt cx="192" cy="432"/>
          </a:xfrm>
        </p:grpSpPr>
        <p:sp>
          <p:nvSpPr>
            <p:cNvPr id="149615" name="Oval 111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6" name="Rectangle 112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7" name="Rectangle 113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8" name="Rectangle 114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9" name="Rectangle 115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0" name="Rectangle 116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621" name="Group 117"/>
          <p:cNvGrpSpPr>
            <a:grpSpLocks/>
          </p:cNvGrpSpPr>
          <p:nvPr/>
        </p:nvGrpSpPr>
        <p:grpSpPr bwMode="auto">
          <a:xfrm>
            <a:off x="1377119" y="1184275"/>
            <a:ext cx="288025" cy="648335"/>
            <a:chOff x="864" y="1008"/>
            <a:chExt cx="192" cy="432"/>
          </a:xfrm>
        </p:grpSpPr>
        <p:sp>
          <p:nvSpPr>
            <p:cNvPr id="149622" name="Oval 118"/>
            <p:cNvSpPr>
              <a:spLocks noChangeArrowheads="1"/>
            </p:cNvSpPr>
            <p:nvPr/>
          </p:nvSpPr>
          <p:spPr bwMode="auto">
            <a:xfrm>
              <a:off x="912" y="1008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3" name="Rectangle 119"/>
            <p:cNvSpPr>
              <a:spLocks noChangeArrowheads="1"/>
            </p:cNvSpPr>
            <p:nvPr/>
          </p:nvSpPr>
          <p:spPr bwMode="auto">
            <a:xfrm>
              <a:off x="912" y="1104"/>
              <a:ext cx="96" cy="19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4" name="Rectangle 120"/>
            <p:cNvSpPr>
              <a:spLocks noChangeArrowheads="1"/>
            </p:cNvSpPr>
            <p:nvPr/>
          </p:nvSpPr>
          <p:spPr bwMode="auto">
            <a:xfrm>
              <a:off x="864" y="1104"/>
              <a:ext cx="4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5" name="Rectangle 121"/>
            <p:cNvSpPr>
              <a:spLocks noChangeArrowheads="1"/>
            </p:cNvSpPr>
            <p:nvPr/>
          </p:nvSpPr>
          <p:spPr bwMode="auto">
            <a:xfrm>
              <a:off x="1008" y="1104"/>
              <a:ext cx="4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6" name="Rectangle 122"/>
            <p:cNvSpPr>
              <a:spLocks noChangeArrowheads="1"/>
            </p:cNvSpPr>
            <p:nvPr/>
          </p:nvSpPr>
          <p:spPr bwMode="auto">
            <a:xfrm>
              <a:off x="912" y="1296"/>
              <a:ext cx="4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7" name="Rectangle 123"/>
            <p:cNvSpPr>
              <a:spLocks noChangeArrowheads="1"/>
            </p:cNvSpPr>
            <p:nvPr/>
          </p:nvSpPr>
          <p:spPr bwMode="auto">
            <a:xfrm>
              <a:off x="960" y="1296"/>
              <a:ext cx="48" cy="14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9919" name="Group 415"/>
          <p:cNvGrpSpPr>
            <a:grpSpLocks/>
          </p:cNvGrpSpPr>
          <p:nvPr/>
        </p:nvGrpSpPr>
        <p:grpSpPr bwMode="auto">
          <a:xfrm>
            <a:off x="1593140" y="1832446"/>
            <a:ext cx="3246287" cy="2384732"/>
            <a:chOff x="1062" y="1221"/>
            <a:chExt cx="2164" cy="1589"/>
          </a:xfrm>
        </p:grpSpPr>
        <p:grpSp>
          <p:nvGrpSpPr>
            <p:cNvPr id="149628" name="Group 124"/>
            <p:cNvGrpSpPr>
              <a:grpSpLocks/>
            </p:cNvGrpSpPr>
            <p:nvPr/>
          </p:nvGrpSpPr>
          <p:grpSpPr bwMode="auto">
            <a:xfrm>
              <a:off x="2928" y="1872"/>
              <a:ext cx="192" cy="432"/>
              <a:chOff x="864" y="1008"/>
              <a:chExt cx="192" cy="432"/>
            </a:xfrm>
          </p:grpSpPr>
          <p:sp>
            <p:nvSpPr>
              <p:cNvPr id="149629" name="Oval 12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0" name="Rectangle 12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1" name="Rectangle 12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2" name="Rectangle 12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3" name="Rectangle 12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34" name="Rectangle 13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635" name="Line 131"/>
            <p:cNvSpPr>
              <a:spLocks noChangeShapeType="1"/>
            </p:cNvSpPr>
            <p:nvPr/>
          </p:nvSpPr>
          <p:spPr bwMode="auto">
            <a:xfrm>
              <a:off x="1062" y="1221"/>
              <a:ext cx="1866" cy="69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636" name="Text Box 132"/>
            <p:cNvSpPr txBox="1">
              <a:spLocks noChangeArrowheads="1"/>
            </p:cNvSpPr>
            <p:nvPr/>
          </p:nvSpPr>
          <p:spPr bwMode="auto">
            <a:xfrm>
              <a:off x="2819" y="2256"/>
              <a:ext cx="407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age</a:t>
              </a:r>
            </a:p>
            <a:p>
              <a:pPr algn="ctr"/>
              <a:r>
                <a:rPr lang="en-US"/>
                <a:t>25</a:t>
              </a:r>
            </a:p>
          </p:txBody>
        </p:sp>
      </p:grpSp>
      <p:grpSp>
        <p:nvGrpSpPr>
          <p:cNvPr id="149920" name="Group 416"/>
          <p:cNvGrpSpPr>
            <a:grpSpLocks/>
          </p:cNvGrpSpPr>
          <p:nvPr/>
        </p:nvGrpSpPr>
        <p:grpSpPr bwMode="auto">
          <a:xfrm>
            <a:off x="1008089" y="2809452"/>
            <a:ext cx="3168280" cy="1422735"/>
            <a:chOff x="672" y="1872"/>
            <a:chExt cx="2112" cy="948"/>
          </a:xfrm>
        </p:grpSpPr>
        <p:sp>
          <p:nvSpPr>
            <p:cNvPr id="149637" name="Text Box 133"/>
            <p:cNvSpPr txBox="1">
              <a:spLocks noChangeArrowheads="1"/>
            </p:cNvSpPr>
            <p:nvPr/>
          </p:nvSpPr>
          <p:spPr bwMode="auto">
            <a:xfrm>
              <a:off x="1307" y="2266"/>
              <a:ext cx="946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=&lt; 25</a:t>
              </a:r>
            </a:p>
          </p:txBody>
        </p:sp>
        <p:grpSp>
          <p:nvGrpSpPr>
            <p:cNvPr id="149639" name="Group 135"/>
            <p:cNvGrpSpPr>
              <a:grpSpLocks/>
            </p:cNvGrpSpPr>
            <p:nvPr/>
          </p:nvGrpSpPr>
          <p:grpSpPr bwMode="auto">
            <a:xfrm>
              <a:off x="672" y="1872"/>
              <a:ext cx="192" cy="432"/>
              <a:chOff x="864" y="1008"/>
              <a:chExt cx="192" cy="432"/>
            </a:xfrm>
          </p:grpSpPr>
          <p:sp>
            <p:nvSpPr>
              <p:cNvPr id="149640" name="Oval 13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1" name="Rectangle 137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2" name="Rectangle 138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3" name="Rectangle 139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4" name="Rectangle 140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5" name="Rectangle 141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DFF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46" name="Group 142"/>
            <p:cNvGrpSpPr>
              <a:grpSpLocks/>
            </p:cNvGrpSpPr>
            <p:nvPr/>
          </p:nvGrpSpPr>
          <p:grpSpPr bwMode="auto">
            <a:xfrm>
              <a:off x="912" y="1872"/>
              <a:ext cx="192" cy="432"/>
              <a:chOff x="864" y="1008"/>
              <a:chExt cx="192" cy="432"/>
            </a:xfrm>
          </p:grpSpPr>
          <p:sp>
            <p:nvSpPr>
              <p:cNvPr id="149647" name="Oval 14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8" name="Rectangle 144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49" name="Rectangle 14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0" name="Rectangle 146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1" name="Rectangle 147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2" name="Rectangle 14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53" name="Group 149"/>
            <p:cNvGrpSpPr>
              <a:grpSpLocks/>
            </p:cNvGrpSpPr>
            <p:nvPr/>
          </p:nvGrpSpPr>
          <p:grpSpPr bwMode="auto">
            <a:xfrm>
              <a:off x="1152" y="1872"/>
              <a:ext cx="192" cy="432"/>
              <a:chOff x="864" y="1008"/>
              <a:chExt cx="192" cy="432"/>
            </a:xfrm>
          </p:grpSpPr>
          <p:sp>
            <p:nvSpPr>
              <p:cNvPr id="149654" name="Oval 15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5" name="Rectangle 151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6" name="Rectangle 152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7" name="Rectangle 153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8" name="Rectangle 15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59" name="Rectangle 15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60" name="Group 156"/>
            <p:cNvGrpSpPr>
              <a:grpSpLocks/>
            </p:cNvGrpSpPr>
            <p:nvPr/>
          </p:nvGrpSpPr>
          <p:grpSpPr bwMode="auto">
            <a:xfrm>
              <a:off x="1392" y="1872"/>
              <a:ext cx="192" cy="432"/>
              <a:chOff x="864" y="1008"/>
              <a:chExt cx="192" cy="432"/>
            </a:xfrm>
          </p:grpSpPr>
          <p:sp>
            <p:nvSpPr>
              <p:cNvPr id="149661" name="Oval 157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2" name="Rectangle 158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3" name="Rectangle 15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4" name="Rectangle 160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5" name="Rectangle 161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6" name="Rectangle 16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67" name="Group 163"/>
            <p:cNvGrpSpPr>
              <a:grpSpLocks/>
            </p:cNvGrpSpPr>
            <p:nvPr/>
          </p:nvGrpSpPr>
          <p:grpSpPr bwMode="auto">
            <a:xfrm>
              <a:off x="1632" y="1872"/>
              <a:ext cx="192" cy="432"/>
              <a:chOff x="864" y="1008"/>
              <a:chExt cx="192" cy="432"/>
            </a:xfrm>
          </p:grpSpPr>
          <p:sp>
            <p:nvSpPr>
              <p:cNvPr id="149668" name="Oval 164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69" name="Rectangle 165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0" name="Rectangle 16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1" name="Rectangle 167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2" name="Rectangle 168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3" name="Rectangle 169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74" name="Group 170"/>
            <p:cNvGrpSpPr>
              <a:grpSpLocks/>
            </p:cNvGrpSpPr>
            <p:nvPr/>
          </p:nvGrpSpPr>
          <p:grpSpPr bwMode="auto">
            <a:xfrm>
              <a:off x="1872" y="1872"/>
              <a:ext cx="192" cy="432"/>
              <a:chOff x="864" y="1008"/>
              <a:chExt cx="192" cy="432"/>
            </a:xfrm>
          </p:grpSpPr>
          <p:sp>
            <p:nvSpPr>
              <p:cNvPr id="149675" name="Oval 171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6" name="Rectangle 172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7" name="Rectangle 17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8" name="Rectangle 174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79" name="Rectangle 175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0" name="Rectangle 176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81" name="Group 177"/>
            <p:cNvGrpSpPr>
              <a:grpSpLocks/>
            </p:cNvGrpSpPr>
            <p:nvPr/>
          </p:nvGrpSpPr>
          <p:grpSpPr bwMode="auto">
            <a:xfrm>
              <a:off x="2112" y="1872"/>
              <a:ext cx="192" cy="432"/>
              <a:chOff x="864" y="1008"/>
              <a:chExt cx="192" cy="432"/>
            </a:xfrm>
          </p:grpSpPr>
          <p:sp>
            <p:nvSpPr>
              <p:cNvPr id="149682" name="Oval 178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3" name="Rectangle 179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4" name="Rectangle 180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5" name="Rectangle 181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6" name="Rectangle 182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87" name="Rectangle 183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88" name="Group 184"/>
            <p:cNvGrpSpPr>
              <a:grpSpLocks/>
            </p:cNvGrpSpPr>
            <p:nvPr/>
          </p:nvGrpSpPr>
          <p:grpSpPr bwMode="auto">
            <a:xfrm>
              <a:off x="2352" y="1872"/>
              <a:ext cx="192" cy="432"/>
              <a:chOff x="864" y="1008"/>
              <a:chExt cx="192" cy="432"/>
            </a:xfrm>
          </p:grpSpPr>
          <p:sp>
            <p:nvSpPr>
              <p:cNvPr id="149689" name="Oval 18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0" name="Rectangle 18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1" name="Rectangle 18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2" name="Rectangle 18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3" name="Rectangle 18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4" name="Rectangle 19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695" name="Group 191"/>
            <p:cNvGrpSpPr>
              <a:grpSpLocks/>
            </p:cNvGrpSpPr>
            <p:nvPr/>
          </p:nvGrpSpPr>
          <p:grpSpPr bwMode="auto">
            <a:xfrm>
              <a:off x="2592" y="1872"/>
              <a:ext cx="192" cy="432"/>
              <a:chOff x="864" y="1008"/>
              <a:chExt cx="192" cy="432"/>
            </a:xfrm>
          </p:grpSpPr>
          <p:sp>
            <p:nvSpPr>
              <p:cNvPr id="149696" name="Oval 192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7" name="Rectangle 193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8" name="Rectangle 194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699" name="Rectangle 195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0" name="Rectangle 196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1" name="Rectangle 197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9921" name="Group 417"/>
          <p:cNvGrpSpPr>
            <a:grpSpLocks/>
          </p:cNvGrpSpPr>
          <p:nvPr/>
        </p:nvGrpSpPr>
        <p:grpSpPr bwMode="auto">
          <a:xfrm>
            <a:off x="5040445" y="2809452"/>
            <a:ext cx="2448216" cy="1407727"/>
            <a:chOff x="3360" y="1872"/>
            <a:chExt cx="1632" cy="938"/>
          </a:xfrm>
        </p:grpSpPr>
        <p:sp>
          <p:nvSpPr>
            <p:cNvPr id="149638" name="Text Box 134"/>
            <p:cNvSpPr txBox="1">
              <a:spLocks noChangeArrowheads="1"/>
            </p:cNvSpPr>
            <p:nvPr/>
          </p:nvSpPr>
          <p:spPr bwMode="auto">
            <a:xfrm>
              <a:off x="3718" y="2256"/>
              <a:ext cx="827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</a:t>
              </a:r>
              <a:r>
                <a:rPr lang="en-US" dirty="0">
                  <a:sym typeface="Symbol" pitchFamily="18" charset="2"/>
                </a:rPr>
                <a:t>&gt; </a:t>
              </a:r>
              <a:r>
                <a:rPr lang="en-US" dirty="0"/>
                <a:t>25</a:t>
              </a:r>
            </a:p>
          </p:txBody>
        </p:sp>
        <p:grpSp>
          <p:nvGrpSpPr>
            <p:cNvPr id="149702" name="Group 198"/>
            <p:cNvGrpSpPr>
              <a:grpSpLocks/>
            </p:cNvGrpSpPr>
            <p:nvPr/>
          </p:nvGrpSpPr>
          <p:grpSpPr bwMode="auto">
            <a:xfrm>
              <a:off x="3360" y="1872"/>
              <a:ext cx="192" cy="432"/>
              <a:chOff x="864" y="1008"/>
              <a:chExt cx="192" cy="432"/>
            </a:xfrm>
          </p:grpSpPr>
          <p:sp>
            <p:nvSpPr>
              <p:cNvPr id="149703" name="Oval 199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4" name="Rectangle 200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5" name="Rectangle 20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6" name="Rectangle 202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7" name="Rectangle 203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08" name="Rectangle 204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58" name="Group 254"/>
            <p:cNvGrpSpPr>
              <a:grpSpLocks/>
            </p:cNvGrpSpPr>
            <p:nvPr/>
          </p:nvGrpSpPr>
          <p:grpSpPr bwMode="auto">
            <a:xfrm>
              <a:off x="3600" y="1872"/>
              <a:ext cx="192" cy="432"/>
              <a:chOff x="864" y="1008"/>
              <a:chExt cx="192" cy="432"/>
            </a:xfrm>
          </p:grpSpPr>
          <p:sp>
            <p:nvSpPr>
              <p:cNvPr id="149759" name="Oval 25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0" name="Rectangle 25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1" name="Rectangle 25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2" name="Rectangle 25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3" name="Rectangle 25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4" name="Rectangle 26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65" name="Group 261"/>
            <p:cNvGrpSpPr>
              <a:grpSpLocks/>
            </p:cNvGrpSpPr>
            <p:nvPr/>
          </p:nvGrpSpPr>
          <p:grpSpPr bwMode="auto">
            <a:xfrm>
              <a:off x="3840" y="1872"/>
              <a:ext cx="192" cy="432"/>
              <a:chOff x="864" y="1008"/>
              <a:chExt cx="192" cy="432"/>
            </a:xfrm>
          </p:grpSpPr>
          <p:sp>
            <p:nvSpPr>
              <p:cNvPr id="149766" name="Oval 262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7" name="Rectangle 263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8" name="Rectangle 264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69" name="Rectangle 265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0" name="Rectangle 266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1" name="Rectangle 267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72" name="Group 268"/>
            <p:cNvGrpSpPr>
              <a:grpSpLocks/>
            </p:cNvGrpSpPr>
            <p:nvPr/>
          </p:nvGrpSpPr>
          <p:grpSpPr bwMode="auto">
            <a:xfrm>
              <a:off x="4080" y="1872"/>
              <a:ext cx="192" cy="432"/>
              <a:chOff x="864" y="1008"/>
              <a:chExt cx="192" cy="432"/>
            </a:xfrm>
          </p:grpSpPr>
          <p:sp>
            <p:nvSpPr>
              <p:cNvPr id="149773" name="Oval 269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4" name="Rectangle 270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5" name="Rectangle 27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6" name="Rectangle 272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7" name="Rectangle 273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78" name="Rectangle 274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79" name="Group 275"/>
            <p:cNvGrpSpPr>
              <a:grpSpLocks/>
            </p:cNvGrpSpPr>
            <p:nvPr/>
          </p:nvGrpSpPr>
          <p:grpSpPr bwMode="auto">
            <a:xfrm>
              <a:off x="4320" y="1872"/>
              <a:ext cx="192" cy="432"/>
              <a:chOff x="864" y="1008"/>
              <a:chExt cx="192" cy="432"/>
            </a:xfrm>
          </p:grpSpPr>
          <p:sp>
            <p:nvSpPr>
              <p:cNvPr id="149780" name="Oval 27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1" name="Rectangle 277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2" name="Rectangle 278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3" name="Rectangle 279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4" name="Rectangle 280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5" name="Rectangle 281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86" name="Group 282"/>
            <p:cNvGrpSpPr>
              <a:grpSpLocks/>
            </p:cNvGrpSpPr>
            <p:nvPr/>
          </p:nvGrpSpPr>
          <p:grpSpPr bwMode="auto">
            <a:xfrm>
              <a:off x="4560" y="1872"/>
              <a:ext cx="192" cy="432"/>
              <a:chOff x="864" y="1008"/>
              <a:chExt cx="192" cy="432"/>
            </a:xfrm>
          </p:grpSpPr>
          <p:sp>
            <p:nvSpPr>
              <p:cNvPr id="149787" name="Oval 28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8" name="Rectangle 284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89" name="Rectangle 28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0" name="Rectangle 286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1" name="Rectangle 287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2" name="Rectangle 28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793" name="Group 289"/>
            <p:cNvGrpSpPr>
              <a:grpSpLocks/>
            </p:cNvGrpSpPr>
            <p:nvPr/>
          </p:nvGrpSpPr>
          <p:grpSpPr bwMode="auto">
            <a:xfrm>
              <a:off x="4800" y="1872"/>
              <a:ext cx="192" cy="432"/>
              <a:chOff x="864" y="1008"/>
              <a:chExt cx="192" cy="432"/>
            </a:xfrm>
          </p:grpSpPr>
          <p:sp>
            <p:nvSpPr>
              <p:cNvPr id="149794" name="Oval 29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5" name="Rectangle 291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6" name="Rectangle 292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7" name="Rectangle 293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8" name="Rectangle 29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799" name="Rectangle 29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C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9931" name="Group 427"/>
          <p:cNvGrpSpPr>
            <a:grpSpLocks/>
          </p:cNvGrpSpPr>
          <p:nvPr/>
        </p:nvGrpSpPr>
        <p:grpSpPr bwMode="auto">
          <a:xfrm>
            <a:off x="1296115" y="3546333"/>
            <a:ext cx="1959174" cy="2759926"/>
            <a:chOff x="864" y="2363"/>
            <a:chExt cx="1306" cy="1839"/>
          </a:xfrm>
        </p:grpSpPr>
        <p:sp>
          <p:nvSpPr>
            <p:cNvPr id="149807" name="Text Box 303"/>
            <p:cNvSpPr txBox="1">
              <a:spLocks noChangeArrowheads="1"/>
            </p:cNvSpPr>
            <p:nvPr/>
          </p:nvSpPr>
          <p:spPr bwMode="auto">
            <a:xfrm>
              <a:off x="1763" y="3648"/>
              <a:ext cx="407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20</a:t>
              </a:r>
            </a:p>
          </p:txBody>
        </p:sp>
        <p:grpSp>
          <p:nvGrpSpPr>
            <p:cNvPr id="149800" name="Group 296"/>
            <p:cNvGrpSpPr>
              <a:grpSpLocks/>
            </p:cNvGrpSpPr>
            <p:nvPr/>
          </p:nvGrpSpPr>
          <p:grpSpPr bwMode="auto">
            <a:xfrm>
              <a:off x="1872" y="3168"/>
              <a:ext cx="192" cy="432"/>
              <a:chOff x="864" y="1008"/>
              <a:chExt cx="192" cy="432"/>
            </a:xfrm>
          </p:grpSpPr>
          <p:sp>
            <p:nvSpPr>
              <p:cNvPr id="149801" name="Oval 297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2" name="Rectangle 298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3" name="Rectangle 29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4" name="Rectangle 300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5" name="Rectangle 301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06" name="Rectangle 30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864" name="Line 360"/>
            <p:cNvSpPr>
              <a:spLocks noChangeShapeType="1"/>
            </p:cNvSpPr>
            <p:nvPr/>
          </p:nvSpPr>
          <p:spPr bwMode="auto">
            <a:xfrm>
              <a:off x="864" y="2363"/>
              <a:ext cx="1104" cy="99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9932" name="Group 428"/>
          <p:cNvGrpSpPr>
            <a:grpSpLocks/>
          </p:cNvGrpSpPr>
          <p:nvPr/>
        </p:nvGrpSpPr>
        <p:grpSpPr bwMode="auto">
          <a:xfrm>
            <a:off x="144013" y="4754457"/>
            <a:ext cx="2448216" cy="1551802"/>
            <a:chOff x="96" y="3168"/>
            <a:chExt cx="1632" cy="1034"/>
          </a:xfrm>
        </p:grpSpPr>
        <p:grpSp>
          <p:nvGrpSpPr>
            <p:cNvPr id="149808" name="Group 304"/>
            <p:cNvGrpSpPr>
              <a:grpSpLocks/>
            </p:cNvGrpSpPr>
            <p:nvPr/>
          </p:nvGrpSpPr>
          <p:grpSpPr bwMode="auto">
            <a:xfrm>
              <a:off x="96" y="3168"/>
              <a:ext cx="192" cy="432"/>
              <a:chOff x="864" y="1008"/>
              <a:chExt cx="192" cy="432"/>
            </a:xfrm>
          </p:grpSpPr>
          <p:sp>
            <p:nvSpPr>
              <p:cNvPr id="149809" name="Oval 30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0" name="Rectangle 30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1" name="Rectangle 30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2" name="Rectangle 30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3" name="Rectangle 30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4" name="Rectangle 31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22" name="Group 318"/>
            <p:cNvGrpSpPr>
              <a:grpSpLocks/>
            </p:cNvGrpSpPr>
            <p:nvPr/>
          </p:nvGrpSpPr>
          <p:grpSpPr bwMode="auto">
            <a:xfrm>
              <a:off x="336" y="3168"/>
              <a:ext cx="192" cy="432"/>
              <a:chOff x="864" y="1008"/>
              <a:chExt cx="192" cy="432"/>
            </a:xfrm>
          </p:grpSpPr>
          <p:sp>
            <p:nvSpPr>
              <p:cNvPr id="149823" name="Oval 319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4" name="Rectangle 320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5" name="Rectangle 321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6" name="Rectangle 322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7" name="Rectangle 323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8" name="Rectangle 324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29" name="Group 325"/>
            <p:cNvGrpSpPr>
              <a:grpSpLocks/>
            </p:cNvGrpSpPr>
            <p:nvPr/>
          </p:nvGrpSpPr>
          <p:grpSpPr bwMode="auto">
            <a:xfrm>
              <a:off x="576" y="3168"/>
              <a:ext cx="192" cy="432"/>
              <a:chOff x="864" y="1008"/>
              <a:chExt cx="192" cy="432"/>
            </a:xfrm>
          </p:grpSpPr>
          <p:sp>
            <p:nvSpPr>
              <p:cNvPr id="149830" name="Oval 32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1" name="Rectangle 327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2" name="Rectangle 328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3" name="Rectangle 329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4" name="Rectangle 330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5" name="Rectangle 331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66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36" name="Group 332"/>
            <p:cNvGrpSpPr>
              <a:grpSpLocks/>
            </p:cNvGrpSpPr>
            <p:nvPr/>
          </p:nvGrpSpPr>
          <p:grpSpPr bwMode="auto">
            <a:xfrm>
              <a:off x="816" y="3168"/>
              <a:ext cx="192" cy="432"/>
              <a:chOff x="864" y="1008"/>
              <a:chExt cx="192" cy="432"/>
            </a:xfrm>
          </p:grpSpPr>
          <p:sp>
            <p:nvSpPr>
              <p:cNvPr id="149837" name="Oval 33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8" name="Rectangle 334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39" name="Rectangle 33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0" name="Rectangle 336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1" name="Rectangle 337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2" name="Rectangle 33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66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43" name="Group 339"/>
            <p:cNvGrpSpPr>
              <a:grpSpLocks/>
            </p:cNvGrpSpPr>
            <p:nvPr/>
          </p:nvGrpSpPr>
          <p:grpSpPr bwMode="auto">
            <a:xfrm>
              <a:off x="1056" y="3168"/>
              <a:ext cx="192" cy="432"/>
              <a:chOff x="864" y="1008"/>
              <a:chExt cx="192" cy="432"/>
            </a:xfrm>
          </p:grpSpPr>
          <p:sp>
            <p:nvSpPr>
              <p:cNvPr id="149844" name="Oval 34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5" name="Rectangle 341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6" name="Rectangle 342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7" name="Rectangle 343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8" name="Rectangle 34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49" name="Rectangle 34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99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50" name="Group 346"/>
            <p:cNvGrpSpPr>
              <a:grpSpLocks/>
            </p:cNvGrpSpPr>
            <p:nvPr/>
          </p:nvGrpSpPr>
          <p:grpSpPr bwMode="auto">
            <a:xfrm>
              <a:off x="1296" y="3168"/>
              <a:ext cx="192" cy="432"/>
              <a:chOff x="864" y="1008"/>
              <a:chExt cx="192" cy="432"/>
            </a:xfrm>
          </p:grpSpPr>
          <p:sp>
            <p:nvSpPr>
              <p:cNvPr id="149851" name="Oval 347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2" name="Rectangle 348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3" name="Rectangle 34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4" name="Rectangle 350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5" name="Rectangle 351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6" name="Rectangle 35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57" name="Group 353"/>
            <p:cNvGrpSpPr>
              <a:grpSpLocks/>
            </p:cNvGrpSpPr>
            <p:nvPr/>
          </p:nvGrpSpPr>
          <p:grpSpPr bwMode="auto">
            <a:xfrm>
              <a:off x="1536" y="3168"/>
              <a:ext cx="192" cy="432"/>
              <a:chOff x="864" y="1008"/>
              <a:chExt cx="192" cy="432"/>
            </a:xfrm>
          </p:grpSpPr>
          <p:sp>
            <p:nvSpPr>
              <p:cNvPr id="149858" name="Oval 354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59" name="Rectangle 355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0" name="Rectangle 35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1" name="Rectangle 357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2" name="Rectangle 358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3" name="Rectangle 359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865" name="Text Box 361"/>
            <p:cNvSpPr txBox="1">
              <a:spLocks noChangeArrowheads="1"/>
            </p:cNvSpPr>
            <p:nvPr/>
          </p:nvSpPr>
          <p:spPr bwMode="auto">
            <a:xfrm>
              <a:off x="443" y="3648"/>
              <a:ext cx="946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=&lt; 20</a:t>
              </a:r>
            </a:p>
          </p:txBody>
        </p:sp>
      </p:grpSp>
      <p:grpSp>
        <p:nvGrpSpPr>
          <p:cNvPr id="149934" name="Group 430"/>
          <p:cNvGrpSpPr>
            <a:grpSpLocks/>
          </p:cNvGrpSpPr>
          <p:nvPr/>
        </p:nvGrpSpPr>
        <p:grpSpPr bwMode="auto">
          <a:xfrm>
            <a:off x="5262568" y="3546333"/>
            <a:ext cx="1267612" cy="2831963"/>
            <a:chOff x="3389" y="2363"/>
            <a:chExt cx="845" cy="1887"/>
          </a:xfrm>
        </p:grpSpPr>
        <p:grpSp>
          <p:nvGrpSpPr>
            <p:cNvPr id="149866" name="Group 362"/>
            <p:cNvGrpSpPr>
              <a:grpSpLocks/>
            </p:cNvGrpSpPr>
            <p:nvPr/>
          </p:nvGrpSpPr>
          <p:grpSpPr bwMode="auto">
            <a:xfrm>
              <a:off x="3936" y="3168"/>
              <a:ext cx="192" cy="432"/>
              <a:chOff x="864" y="1008"/>
              <a:chExt cx="192" cy="432"/>
            </a:xfrm>
          </p:grpSpPr>
          <p:sp>
            <p:nvSpPr>
              <p:cNvPr id="149867" name="Oval 36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8" name="Rectangle 364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69" name="Rectangle 365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0" name="Rectangle 366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1" name="Rectangle 367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2" name="Rectangle 368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00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915" name="Line 411"/>
            <p:cNvSpPr>
              <a:spLocks noChangeShapeType="1"/>
            </p:cNvSpPr>
            <p:nvPr/>
          </p:nvSpPr>
          <p:spPr bwMode="auto">
            <a:xfrm>
              <a:off x="3389" y="2363"/>
              <a:ext cx="643" cy="104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916" name="Text Box 412"/>
            <p:cNvSpPr txBox="1">
              <a:spLocks noChangeArrowheads="1"/>
            </p:cNvSpPr>
            <p:nvPr/>
          </p:nvSpPr>
          <p:spPr bwMode="auto">
            <a:xfrm>
              <a:off x="3827" y="3696"/>
              <a:ext cx="407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age</a:t>
              </a:r>
            </a:p>
            <a:p>
              <a:pPr algn="ctr"/>
              <a:r>
                <a:rPr lang="en-US" dirty="0"/>
                <a:t>27</a:t>
              </a:r>
            </a:p>
          </p:txBody>
        </p:sp>
      </p:grpSp>
      <p:grpSp>
        <p:nvGrpSpPr>
          <p:cNvPr id="149936" name="Group 432"/>
          <p:cNvGrpSpPr>
            <a:grpSpLocks/>
          </p:cNvGrpSpPr>
          <p:nvPr/>
        </p:nvGrpSpPr>
        <p:grpSpPr bwMode="auto">
          <a:xfrm>
            <a:off x="6558855" y="4754457"/>
            <a:ext cx="1419126" cy="1623839"/>
            <a:chOff x="4320" y="3168"/>
            <a:chExt cx="946" cy="1082"/>
          </a:xfrm>
        </p:grpSpPr>
        <p:grpSp>
          <p:nvGrpSpPr>
            <p:cNvPr id="149873" name="Group 369"/>
            <p:cNvGrpSpPr>
              <a:grpSpLocks/>
            </p:cNvGrpSpPr>
            <p:nvPr/>
          </p:nvGrpSpPr>
          <p:grpSpPr bwMode="auto">
            <a:xfrm>
              <a:off x="4320" y="3168"/>
              <a:ext cx="192" cy="432"/>
              <a:chOff x="864" y="1008"/>
              <a:chExt cx="192" cy="432"/>
            </a:xfrm>
          </p:grpSpPr>
          <p:sp>
            <p:nvSpPr>
              <p:cNvPr id="149874" name="Oval 370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5" name="Rectangle 371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6" name="Rectangle 372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7" name="Rectangle 373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8" name="Rectangle 374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79" name="Rectangle 375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80" name="Group 376"/>
            <p:cNvGrpSpPr>
              <a:grpSpLocks/>
            </p:cNvGrpSpPr>
            <p:nvPr/>
          </p:nvGrpSpPr>
          <p:grpSpPr bwMode="auto">
            <a:xfrm>
              <a:off x="4560" y="3168"/>
              <a:ext cx="192" cy="432"/>
              <a:chOff x="864" y="1008"/>
              <a:chExt cx="192" cy="432"/>
            </a:xfrm>
          </p:grpSpPr>
          <p:sp>
            <p:nvSpPr>
              <p:cNvPr id="149881" name="Oval 377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2" name="Rectangle 378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3" name="Rectangle 379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4" name="Rectangle 380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5" name="Rectangle 381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6" name="Rectangle 382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33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87" name="Group 383"/>
            <p:cNvGrpSpPr>
              <a:grpSpLocks/>
            </p:cNvGrpSpPr>
            <p:nvPr/>
          </p:nvGrpSpPr>
          <p:grpSpPr bwMode="auto">
            <a:xfrm>
              <a:off x="4800" y="3168"/>
              <a:ext cx="192" cy="432"/>
              <a:chOff x="864" y="1008"/>
              <a:chExt cx="192" cy="432"/>
            </a:xfrm>
          </p:grpSpPr>
          <p:sp>
            <p:nvSpPr>
              <p:cNvPr id="149888" name="Oval 384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89" name="Rectangle 385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0" name="Rectangle 386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1" name="Rectangle 387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2" name="Rectangle 388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3" name="Rectangle 389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894" name="Group 390"/>
            <p:cNvGrpSpPr>
              <a:grpSpLocks/>
            </p:cNvGrpSpPr>
            <p:nvPr/>
          </p:nvGrpSpPr>
          <p:grpSpPr bwMode="auto">
            <a:xfrm>
              <a:off x="5040" y="3168"/>
              <a:ext cx="192" cy="432"/>
              <a:chOff x="864" y="1008"/>
              <a:chExt cx="192" cy="432"/>
            </a:xfrm>
          </p:grpSpPr>
          <p:sp>
            <p:nvSpPr>
              <p:cNvPr id="149895" name="Oval 391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6" name="Rectangle 392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7" name="Rectangle 393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8" name="Rectangle 394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99" name="Rectangle 395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0" name="Rectangle 396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rgbClr val="99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917" name="Text Box 413"/>
            <p:cNvSpPr txBox="1">
              <a:spLocks noChangeArrowheads="1"/>
            </p:cNvSpPr>
            <p:nvPr/>
          </p:nvSpPr>
          <p:spPr bwMode="auto">
            <a:xfrm>
              <a:off x="4436" y="3696"/>
              <a:ext cx="830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</a:t>
              </a:r>
              <a:r>
                <a:rPr lang="en-US" dirty="0">
                  <a:sym typeface="Symbol" pitchFamily="18" charset="2"/>
                </a:rPr>
                <a:t>&gt; </a:t>
              </a:r>
              <a:r>
                <a:rPr lang="en-US" dirty="0"/>
                <a:t>27</a:t>
              </a:r>
            </a:p>
          </p:txBody>
        </p:sp>
      </p:grpSp>
      <p:grpSp>
        <p:nvGrpSpPr>
          <p:cNvPr id="149933" name="Group 429"/>
          <p:cNvGrpSpPr>
            <a:grpSpLocks/>
          </p:cNvGrpSpPr>
          <p:nvPr/>
        </p:nvGrpSpPr>
        <p:grpSpPr bwMode="auto">
          <a:xfrm>
            <a:off x="3189282" y="4754457"/>
            <a:ext cx="1245109" cy="1551802"/>
            <a:chOff x="2126" y="3168"/>
            <a:chExt cx="830" cy="1034"/>
          </a:xfrm>
        </p:grpSpPr>
        <p:grpSp>
          <p:nvGrpSpPr>
            <p:cNvPr id="149815" name="Group 311"/>
            <p:cNvGrpSpPr>
              <a:grpSpLocks/>
            </p:cNvGrpSpPr>
            <p:nvPr/>
          </p:nvGrpSpPr>
          <p:grpSpPr bwMode="auto">
            <a:xfrm>
              <a:off x="2306" y="3168"/>
              <a:ext cx="192" cy="432"/>
              <a:chOff x="864" y="1008"/>
              <a:chExt cx="192" cy="432"/>
            </a:xfrm>
          </p:grpSpPr>
          <p:sp>
            <p:nvSpPr>
              <p:cNvPr id="149816" name="Oval 312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7" name="Rectangle 313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8" name="Rectangle 314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19" name="Rectangle 315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0" name="Rectangle 316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821" name="Rectangle 317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918" name="Text Box 414"/>
            <p:cNvSpPr txBox="1">
              <a:spLocks noChangeArrowheads="1"/>
            </p:cNvSpPr>
            <p:nvPr/>
          </p:nvSpPr>
          <p:spPr bwMode="auto">
            <a:xfrm>
              <a:off x="2126" y="3648"/>
              <a:ext cx="830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</a:t>
              </a:r>
              <a:r>
                <a:rPr lang="en-US" dirty="0">
                  <a:sym typeface="Symbol" pitchFamily="18" charset="2"/>
                </a:rPr>
                <a:t>&gt;</a:t>
              </a:r>
              <a:r>
                <a:rPr lang="en-US" dirty="0"/>
                <a:t> 20</a:t>
              </a:r>
            </a:p>
          </p:txBody>
        </p:sp>
      </p:grpSp>
      <p:grpSp>
        <p:nvGrpSpPr>
          <p:cNvPr id="149935" name="Group 431"/>
          <p:cNvGrpSpPr>
            <a:grpSpLocks/>
          </p:cNvGrpSpPr>
          <p:nvPr/>
        </p:nvGrpSpPr>
        <p:grpSpPr bwMode="auto">
          <a:xfrm>
            <a:off x="4552902" y="4754457"/>
            <a:ext cx="1419125" cy="1623839"/>
            <a:chOff x="3035" y="3168"/>
            <a:chExt cx="946" cy="1082"/>
          </a:xfrm>
        </p:grpSpPr>
        <p:grpSp>
          <p:nvGrpSpPr>
            <p:cNvPr id="149901" name="Group 397"/>
            <p:cNvGrpSpPr>
              <a:grpSpLocks/>
            </p:cNvGrpSpPr>
            <p:nvPr/>
          </p:nvGrpSpPr>
          <p:grpSpPr bwMode="auto">
            <a:xfrm>
              <a:off x="3360" y="3168"/>
              <a:ext cx="192" cy="432"/>
              <a:chOff x="864" y="1008"/>
              <a:chExt cx="192" cy="432"/>
            </a:xfrm>
          </p:grpSpPr>
          <p:sp>
            <p:nvSpPr>
              <p:cNvPr id="149902" name="Oval 398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3" name="Rectangle 399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4" name="Rectangle 400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5" name="Rectangle 401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6" name="Rectangle 402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07" name="Rectangle 403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908" name="Group 404"/>
            <p:cNvGrpSpPr>
              <a:grpSpLocks/>
            </p:cNvGrpSpPr>
            <p:nvPr/>
          </p:nvGrpSpPr>
          <p:grpSpPr bwMode="auto">
            <a:xfrm>
              <a:off x="3600" y="3168"/>
              <a:ext cx="192" cy="432"/>
              <a:chOff x="864" y="1008"/>
              <a:chExt cx="192" cy="432"/>
            </a:xfrm>
          </p:grpSpPr>
          <p:sp>
            <p:nvSpPr>
              <p:cNvPr id="149909" name="Oval 405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0" name="Rectangle 406"/>
              <p:cNvSpPr>
                <a:spLocks noChangeArrowheads="1"/>
              </p:cNvSpPr>
              <p:nvPr/>
            </p:nvSpPr>
            <p:spPr bwMode="auto">
              <a:xfrm>
                <a:off x="912" y="1104"/>
                <a:ext cx="96" cy="192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1" name="Rectangle 407"/>
              <p:cNvSpPr>
                <a:spLocks noChangeArrowheads="1"/>
              </p:cNvSpPr>
              <p:nvPr/>
            </p:nvSpPr>
            <p:spPr bwMode="auto">
              <a:xfrm>
                <a:off x="864" y="1104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2" name="Rectangle 408"/>
              <p:cNvSpPr>
                <a:spLocks noChangeArrowheads="1"/>
              </p:cNvSpPr>
              <p:nvPr/>
            </p:nvSpPr>
            <p:spPr bwMode="auto">
              <a:xfrm>
                <a:off x="1008" y="1104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3" name="Rectangle 409"/>
              <p:cNvSpPr>
                <a:spLocks noChangeArrowheads="1"/>
              </p:cNvSpPr>
              <p:nvPr/>
            </p:nvSpPr>
            <p:spPr bwMode="auto">
              <a:xfrm>
                <a:off x="912" y="1296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914" name="Rectangle 410"/>
              <p:cNvSpPr>
                <a:spLocks noChangeArrowheads="1"/>
              </p:cNvSpPr>
              <p:nvPr/>
            </p:nvSpPr>
            <p:spPr bwMode="auto">
              <a:xfrm>
                <a:off x="960" y="1296"/>
                <a:ext cx="48" cy="144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9926" name="Text Box 422"/>
            <p:cNvSpPr txBox="1">
              <a:spLocks noChangeArrowheads="1"/>
            </p:cNvSpPr>
            <p:nvPr/>
          </p:nvSpPr>
          <p:spPr bwMode="auto">
            <a:xfrm>
              <a:off x="3035" y="3696"/>
              <a:ext cx="946" cy="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people</a:t>
              </a:r>
            </a:p>
            <a:p>
              <a:pPr algn="ctr"/>
              <a:r>
                <a:rPr lang="en-US" dirty="0"/>
                <a:t>age =</a:t>
              </a:r>
              <a:r>
                <a:rPr lang="en-US" dirty="0">
                  <a:sym typeface="Symbol" pitchFamily="18" charset="2"/>
                </a:rPr>
                <a:t>&lt; </a:t>
              </a:r>
              <a:r>
                <a:rPr lang="en-US" dirty="0"/>
                <a:t>27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05781" y="2018010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1248021" y="4001354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5006181" y="4099655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96581" y="4726940"/>
            <a:ext cx="288025" cy="648335"/>
            <a:chOff x="4330051" y="4733634"/>
            <a:chExt cx="288025" cy="648335"/>
          </a:xfrm>
        </p:grpSpPr>
        <p:sp>
          <p:nvSpPr>
            <p:cNvPr id="377" name="Oval 125"/>
            <p:cNvSpPr>
              <a:spLocks noChangeArrowheads="1"/>
            </p:cNvSpPr>
            <p:nvPr/>
          </p:nvSpPr>
          <p:spPr bwMode="auto">
            <a:xfrm>
              <a:off x="4402057" y="4733634"/>
              <a:ext cx="144013" cy="14407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" name="Rectangle 126"/>
            <p:cNvSpPr>
              <a:spLocks noChangeArrowheads="1"/>
            </p:cNvSpPr>
            <p:nvPr/>
          </p:nvSpPr>
          <p:spPr bwMode="auto">
            <a:xfrm>
              <a:off x="4402057" y="4877708"/>
              <a:ext cx="144013" cy="288149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" name="Rectangle 127"/>
            <p:cNvSpPr>
              <a:spLocks noChangeArrowheads="1"/>
            </p:cNvSpPr>
            <p:nvPr/>
          </p:nvSpPr>
          <p:spPr bwMode="auto">
            <a:xfrm>
              <a:off x="4330051" y="4877708"/>
              <a:ext cx="72006" cy="2161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" name="Rectangle 128"/>
            <p:cNvSpPr>
              <a:spLocks noChangeArrowheads="1"/>
            </p:cNvSpPr>
            <p:nvPr/>
          </p:nvSpPr>
          <p:spPr bwMode="auto">
            <a:xfrm>
              <a:off x="4546070" y="4877708"/>
              <a:ext cx="72006" cy="2161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" name="Rectangle 129"/>
            <p:cNvSpPr>
              <a:spLocks noChangeArrowheads="1"/>
            </p:cNvSpPr>
            <p:nvPr/>
          </p:nvSpPr>
          <p:spPr bwMode="auto">
            <a:xfrm>
              <a:off x="4402057" y="5165857"/>
              <a:ext cx="72006" cy="2161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" name="Rectangle 130"/>
            <p:cNvSpPr>
              <a:spLocks noChangeArrowheads="1"/>
            </p:cNvSpPr>
            <p:nvPr/>
          </p:nvSpPr>
          <p:spPr bwMode="auto">
            <a:xfrm>
              <a:off x="4474064" y="5165857"/>
              <a:ext cx="72006" cy="216112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561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9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9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4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49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9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9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75" grpId="0"/>
      <p:bldP spid="37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117475"/>
            <a:ext cx="7377113" cy="533400"/>
          </a:xfrm>
        </p:spPr>
        <p:txBody>
          <a:bodyPr/>
          <a:lstStyle/>
          <a:p>
            <a:r>
              <a:rPr lang="en-US" dirty="0"/>
              <a:t>Quick Sort Code in Prolog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" y="768350"/>
            <a:ext cx="8153400" cy="522287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qsort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([],[]) :- !. 	% empty list is already sorted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 err="1">
                <a:latin typeface="Arial" pitchFamily="34" charset="0"/>
                <a:cs typeface="Arial" pitchFamily="34" charset="0"/>
              </a:rPr>
              <a:t>qsort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([</a:t>
            </a:r>
            <a:r>
              <a:rPr lang="en-US" sz="2400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Pivot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|Tail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],Sorted):-	% Take first number as pivot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split(Pivot, Tail, L1, L2),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qsort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(L1,Sorted1), 	% sort first part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qsort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(L2,Sorted2),	% sort second part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append(Sorted1,[Pivot|Sorted2], Sorted).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split(_,[],[],[]).		% stopping condition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split(Pivot,[X|T],[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X|Le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],Gt):-		% take first from Tail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X=&lt;Pivot, split(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Pivot,T,Le,Gt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	% and put it into 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split(Pivot,[X|T],Le,[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X|Gt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]):-		% take first from Tail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  <a:tabLst>
                <a:tab pos="457200" algn="l"/>
                <a:tab pos="3824288" algn="l"/>
                <a:tab pos="5029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X &gt; Pivot, split(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Pivot,T,Le,Gt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	% and put it into Gt</a:t>
            </a:r>
          </a:p>
        </p:txBody>
      </p:sp>
      <p:sp>
        <p:nvSpPr>
          <p:cNvPr id="4" name="Freeform 3"/>
          <p:cNvSpPr/>
          <p:nvPr/>
        </p:nvSpPr>
        <p:spPr bwMode="auto">
          <a:xfrm>
            <a:off x="1979447" y="4185204"/>
            <a:ext cx="946504" cy="165370"/>
          </a:xfrm>
          <a:custGeom>
            <a:avLst/>
            <a:gdLst>
              <a:gd name="connsiteX0" fmla="*/ 0 w 690663"/>
              <a:gd name="connsiteY0" fmla="*/ 165370 h 165370"/>
              <a:gd name="connsiteX1" fmla="*/ 350195 w 690663"/>
              <a:gd name="connsiteY1" fmla="*/ 0 h 165370"/>
              <a:gd name="connsiteX2" fmla="*/ 690663 w 690663"/>
              <a:gd name="connsiteY2" fmla="*/ 165370 h 16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3" h="165370">
                <a:moveTo>
                  <a:pt x="0" y="165370"/>
                </a:moveTo>
                <a:lnTo>
                  <a:pt x="350195" y="0"/>
                </a:lnTo>
                <a:lnTo>
                  <a:pt x="690663" y="165370"/>
                </a:lnTo>
              </a:path>
            </a:pathLst>
          </a:cu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1979447" y="5102595"/>
            <a:ext cx="1295400" cy="165370"/>
          </a:xfrm>
          <a:custGeom>
            <a:avLst/>
            <a:gdLst>
              <a:gd name="connsiteX0" fmla="*/ 0 w 690663"/>
              <a:gd name="connsiteY0" fmla="*/ 165370 h 165370"/>
              <a:gd name="connsiteX1" fmla="*/ 350195 w 690663"/>
              <a:gd name="connsiteY1" fmla="*/ 0 h 165370"/>
              <a:gd name="connsiteX2" fmla="*/ 690663 w 690663"/>
              <a:gd name="connsiteY2" fmla="*/ 165370 h 165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0663" h="165370">
                <a:moveTo>
                  <a:pt x="0" y="165370"/>
                </a:moveTo>
                <a:lnTo>
                  <a:pt x="350195" y="0"/>
                </a:lnTo>
                <a:lnTo>
                  <a:pt x="690663" y="165370"/>
                </a:ln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6280" y="2844607"/>
            <a:ext cx="1970313" cy="107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3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Code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" y="1184275"/>
            <a:ext cx="8130382" cy="4876800"/>
          </a:xfrm>
        </p:spPr>
        <p:txBody>
          <a:bodyPr/>
          <a:lstStyle/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| ?- [quicksort].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compiling /afs/asu.edu/users/y/c/h/ychen/Prolog/quicksort.pl for byte code...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/afs/asu.edu/users/y/c/h/ychen/Prolog/quicksort.pl compiled, 12 lines read - 2002 bytes written, 11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ms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  <a:p>
            <a:pPr marL="0" indent="0">
              <a:buNone/>
              <a:tabLst>
                <a:tab pos="45720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| ?- </a:t>
            </a:r>
            <a:r>
              <a:rPr lang="en-US" sz="28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qsort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([8, 3, 4, 12, 25, 4, 6, 1, 9, 22, 6], Sorted).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8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Sorted = [1,3,4,4,6,6,8,9,12,22,25] ? 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yes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| ?- </a:t>
            </a:r>
          </a:p>
        </p:txBody>
      </p:sp>
    </p:spTree>
    <p:extLst>
      <p:ext uri="{BB962C8B-B14F-4D97-AF65-F5344CB8AC3E}">
        <p14:creationId xmlns:p14="http://schemas.microsoft.com/office/powerpoint/2010/main" val="3932058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133189" y="2894997"/>
            <a:ext cx="4318882" cy="549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3" tIns="45716" rIns="91433" bIns="45716">
            <a:spAutoFit/>
          </a:bodyPr>
          <a:lstStyle/>
          <a:p>
            <a:pPr defTabSz="913711">
              <a:spcBef>
                <a:spcPct val="50000"/>
              </a:spcBef>
            </a:pPr>
            <a:endParaRPr lang="en-GB" sz="1200">
              <a:latin typeface="Courier" pitchFamily="49" charset="0"/>
              <a:cs typeface="Times New Roman" pitchFamily="18" charset="0"/>
            </a:endParaRPr>
          </a:p>
          <a:p>
            <a:pPr defTabSz="913711">
              <a:spcBef>
                <a:spcPct val="50000"/>
              </a:spcBef>
            </a:pPr>
            <a:r>
              <a:rPr lang="en-GB" sz="1200">
                <a:latin typeface="Courier" pitchFamily="49" charset="0"/>
                <a:cs typeface="Times New Roman" pitchFamily="18" charset="0"/>
              </a:rPr>
              <a:t>		</a:t>
            </a:r>
            <a:endParaRPr lang="en-US" sz="1200">
              <a:latin typeface="Times" charset="0"/>
              <a:cs typeface="Times New Roman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762067" y="574675"/>
            <a:ext cx="6779997" cy="594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3" tIns="45716" rIns="91433" bIns="45716">
            <a:spAutoFit/>
          </a:bodyPr>
          <a:lstStyle>
            <a:lvl1pPr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84188"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966788"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450975"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1935163" defTabSz="966788"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392363" defTabSz="966788" fontAlgn="base">
              <a:spcBef>
                <a:spcPct val="0"/>
              </a:spcBef>
              <a:spcAft>
                <a:spcPct val="0"/>
              </a:spcAft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849563" defTabSz="966788" fontAlgn="base">
              <a:spcBef>
                <a:spcPct val="0"/>
              </a:spcBef>
              <a:spcAft>
                <a:spcPct val="0"/>
              </a:spcAft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306763" defTabSz="966788" fontAlgn="base">
              <a:spcBef>
                <a:spcPct val="0"/>
              </a:spcBef>
              <a:spcAft>
                <a:spcPct val="0"/>
              </a:spcAft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763963" defTabSz="966788" fontAlgn="base">
              <a:spcBef>
                <a:spcPct val="0"/>
              </a:spcBef>
              <a:spcAft>
                <a:spcPct val="0"/>
              </a:spcAft>
              <a:tabLst>
                <a:tab pos="482600" algn="l"/>
                <a:tab pos="906463" algn="l"/>
                <a:tab pos="1455738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0" hangingPunct="0"/>
            <a:r>
              <a:rPr lang="en-GB" sz="2000" dirty="0">
                <a:latin typeface="Arial" pitchFamily="34" charset="0"/>
                <a:cs typeface="Times New Roman" pitchFamily="18" charset="0"/>
              </a:rPr>
              <a:t>void Quicksort (A, L, R) {</a:t>
            </a:r>
            <a:endParaRPr lang="en-GB" sz="2000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eaLnBrk="0" hangingPunct="0">
              <a:lnSpc>
                <a:spcPct val="110000"/>
              </a:lnSpc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if R = L then return; else {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k = split(A, L, R);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Quicksort (A, L, k-1);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Quicksort (A, k+1, R);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}	}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split(A, L, R) {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pivot = A[R];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= L; j = R;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GB" sz="2000" b="1" dirty="0">
                <a:latin typeface="Arial" pitchFamily="34" charset="0"/>
                <a:cs typeface="Times New Roman" pitchFamily="18" charset="0"/>
              </a:rPr>
              <a:t>while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&lt; j 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do {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					</a:t>
            </a:r>
            <a:r>
              <a:rPr lang="en-GB" sz="2000" b="1" dirty="0">
                <a:latin typeface="Arial" pitchFamily="34" charset="0"/>
                <a:cs typeface="Times New Roman" pitchFamily="18" charset="0"/>
              </a:rPr>
              <a:t>while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(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A[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] &lt;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pivot) 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do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= i+1;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</a:t>
            </a:r>
            <a:r>
              <a:rPr lang="en-GB" sz="2000" b="1" dirty="0">
                <a:latin typeface="Arial" pitchFamily="34" charset="0"/>
                <a:cs typeface="Times New Roman" pitchFamily="18" charset="0"/>
              </a:rPr>
              <a:t>while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((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j &gt; </a:t>
            </a:r>
            <a:r>
              <a:rPr lang="en-US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) 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&amp;&amp; (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A[j] &gt;= 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pivot)) </a:t>
            </a:r>
            <a:r>
              <a:rPr lang="en-US" sz="2000" b="1" dirty="0">
                <a:latin typeface="Arial" pitchFamily="34" charset="0"/>
                <a:cs typeface="Times New Roman" pitchFamily="18" charset="0"/>
              </a:rPr>
              <a:t>do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j = j – 1;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</a:t>
            </a:r>
            <a:r>
              <a:rPr lang="en-GB" sz="2000" b="1" dirty="0">
                <a:latin typeface="Arial" pitchFamily="34" charset="0"/>
                <a:cs typeface="Times New Roman" pitchFamily="18" charset="0"/>
              </a:rPr>
              <a:t>if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 (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 &lt; j) </a:t>
            </a:r>
            <a:r>
              <a:rPr lang="en-GB" sz="2000" b="1" dirty="0">
                <a:latin typeface="Arial" pitchFamily="34" charset="0"/>
                <a:cs typeface="Times New Roman" pitchFamily="18" charset="0"/>
              </a:rPr>
              <a:t>then</a:t>
            </a:r>
            <a:endParaRPr lang="en-GB" sz="2000" dirty="0">
              <a:latin typeface="Arial" pitchFamily="34" charset="0"/>
              <a:cs typeface="Times New Roman" pitchFamily="18" charset="0"/>
            </a:endParaRP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				swap(A[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], A[j]);	// swap the values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}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swap(A[</a:t>
            </a:r>
            <a:r>
              <a:rPr lang="en-GB" sz="2000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GB" sz="2000" dirty="0">
                <a:latin typeface="Arial" pitchFamily="34" charset="0"/>
                <a:cs typeface="Times New Roman" pitchFamily="18" charset="0"/>
              </a:rPr>
              <a:t>], A[R]);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		return i;</a:t>
            </a:r>
          </a:p>
          <a:p>
            <a:pPr defTabSz="913711">
              <a:lnSpc>
                <a:spcPct val="110000"/>
              </a:lnSpc>
              <a:tabLst>
                <a:tab pos="532623" algn="l"/>
                <a:tab pos="711164" algn="l"/>
                <a:tab pos="876202" algn="l"/>
                <a:tab pos="1078749" algn="l"/>
                <a:tab pos="1257290" algn="l"/>
                <a:tab pos="1545357" algn="l"/>
                <a:tab pos="1938447" algn="l"/>
                <a:tab pos="2229515" algn="l"/>
              </a:tabLst>
            </a:pPr>
            <a:r>
              <a:rPr lang="en-GB" sz="20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16399" name="Rectangle 15"/>
          <p:cNvSpPr>
            <a:spLocks noGrp="1" noChangeArrowheads="1"/>
          </p:cNvSpPr>
          <p:nvPr>
            <p:ph type="title" idx="4294967295"/>
          </p:nvPr>
        </p:nvSpPr>
        <p:spPr>
          <a:xfrm>
            <a:off x="864077" y="0"/>
            <a:ext cx="6971116" cy="576298"/>
          </a:xfrm>
        </p:spPr>
        <p:txBody>
          <a:bodyPr/>
          <a:lstStyle/>
          <a:p>
            <a:r>
              <a:rPr lang="en-US" sz="3200" dirty="0"/>
              <a:t>Quick Sort in Imperative Algorithm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9581" y="650875"/>
            <a:ext cx="2490516" cy="1752600"/>
            <a:chOff x="5539581" y="650875"/>
            <a:chExt cx="2490516" cy="1752600"/>
          </a:xfrm>
        </p:grpSpPr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5889457" y="1404086"/>
              <a:ext cx="2073170" cy="2847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3" tIns="45716" rIns="91433" bIns="45716" anchor="ctr"/>
            <a:lstStyle/>
            <a:p>
              <a:pPr algn="ctr" defTabSz="913711"/>
              <a:endParaRPr lang="en-US" sz="1800"/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5539581" y="1336675"/>
              <a:ext cx="463129" cy="468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33" tIns="45716" rIns="91433" bIns="45716">
              <a:spAutoFit/>
            </a:bodyPr>
            <a:lstStyle>
              <a:lvl1pPr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484188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966788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450975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1935163" defTabSz="966788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392363" defTabSz="9667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849563" defTabSz="9667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306763" defTabSz="9667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763963" defTabSz="966788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0" hangingPunct="0"/>
              <a:r>
                <a:rPr lang="en-US" sz="2000" dirty="0"/>
                <a:t>A</a:t>
              </a:r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6002710" y="1717675"/>
              <a:ext cx="0" cy="253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20" tIns="43210" rIns="86420" bIns="43210"/>
            <a:lstStyle/>
            <a:p>
              <a:endParaRPr 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7015958" y="1717675"/>
              <a:ext cx="0" cy="253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20" tIns="43210" rIns="86420" bIns="43210"/>
            <a:lstStyle/>
            <a:p>
              <a:endParaRPr 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7859560" y="1717675"/>
              <a:ext cx="0" cy="253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20" tIns="43210" rIns="86420" bIns="43210"/>
            <a:lstStyle/>
            <a:p>
              <a:endParaRPr lang="en-US"/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5881596" y="1997388"/>
              <a:ext cx="382434" cy="406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20" tIns="43210" rIns="86420" bIns="43210">
              <a:spAutoFit/>
            </a:bodyPr>
            <a:lstStyle/>
            <a:p>
              <a:r>
                <a:rPr lang="en-US" sz="1700" dirty="0"/>
                <a:t>L</a:t>
              </a:r>
            </a:p>
          </p:txBody>
        </p:sp>
        <p:sp>
          <p:nvSpPr>
            <p:cNvPr id="16397" name="Text Box 13"/>
            <p:cNvSpPr txBox="1">
              <a:spLocks noChangeArrowheads="1"/>
            </p:cNvSpPr>
            <p:nvPr/>
          </p:nvSpPr>
          <p:spPr bwMode="auto">
            <a:xfrm>
              <a:off x="6883405" y="1997388"/>
              <a:ext cx="352439" cy="406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20" tIns="43210" rIns="86420" bIns="43210">
              <a:spAutoFit/>
            </a:bodyPr>
            <a:lstStyle/>
            <a:p>
              <a:r>
                <a:rPr lang="en-US" sz="1700"/>
                <a:t>k</a:t>
              </a:r>
            </a:p>
          </p:txBody>
        </p:sp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7709695" y="1997388"/>
              <a:ext cx="320402" cy="348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6420" tIns="43210" rIns="86420" bIns="43210">
              <a:spAutoFit/>
            </a:bodyPr>
            <a:lstStyle/>
            <a:p>
              <a:r>
                <a:rPr lang="en-US" sz="1700" dirty="0">
                  <a:solidFill>
                    <a:srgbClr val="FF0000"/>
                  </a:solidFill>
                </a:rPr>
                <a:t>R</a:t>
              </a:r>
            </a:p>
          </p:txBody>
        </p:sp>
        <p:cxnSp>
          <p:nvCxnSpPr>
            <p:cNvPr id="25" name="Straight Connector 24"/>
            <p:cNvCxnSpPr/>
            <p:nvPr/>
          </p:nvCxnSpPr>
          <p:spPr bwMode="auto">
            <a:xfrm>
              <a:off x="7755310" y="14128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7547993" y="14128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340676" y="14128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7133359" y="14128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6926042" y="14128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>
              <a:off x="6718725" y="14128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>
              <a:off x="6511408" y="14128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6304091" y="14128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6096774" y="1412875"/>
              <a:ext cx="0" cy="27599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5996781" y="1031875"/>
              <a:ext cx="0" cy="253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20" tIns="43210" rIns="86420" bIns="43210"/>
            <a:lstStyle/>
            <a:p>
              <a:endParaRPr lang="en-US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7853631" y="1031875"/>
              <a:ext cx="0" cy="253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86420" tIns="43210" rIns="86420" bIns="43210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889457" y="662543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i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29195" y="650875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j</a:t>
              </a:r>
            </a:p>
          </p:txBody>
        </p:sp>
      </p:grpSp>
      <p:sp>
        <p:nvSpPr>
          <p:cNvPr id="4" name="Rounded Rectangular Callout 3"/>
          <p:cNvSpPr/>
          <p:nvPr/>
        </p:nvSpPr>
        <p:spPr bwMode="auto">
          <a:xfrm>
            <a:off x="6264030" y="2727344"/>
            <a:ext cx="2286000" cy="1295400"/>
          </a:xfrm>
          <a:prstGeom prst="wedgeRoundRectCallout">
            <a:avLst>
              <a:gd name="adj1" fmla="val 19952"/>
              <a:gd name="adj2" fmla="val -82137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write Prolog code by taking the right-most element as the pivot?</a:t>
            </a:r>
          </a:p>
        </p:txBody>
      </p:sp>
    </p:spTree>
    <p:extLst>
      <p:ext uri="{BB962C8B-B14F-4D97-AF65-F5344CB8AC3E}">
        <p14:creationId xmlns:p14="http://schemas.microsoft.com/office/powerpoint/2010/main" val="376234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Sorting Algorithms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2782" y="1870075"/>
          <a:ext cx="7391400" cy="2871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Sorting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Worse-case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O(</a:t>
                      </a:r>
                      <a:r>
                        <a:rPr lang="en-US" sz="2400" i="1" dirty="0"/>
                        <a:t>n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Selection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O(</a:t>
                      </a:r>
                      <a:r>
                        <a:rPr lang="en-US" sz="2400" i="1" dirty="0"/>
                        <a:t>n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Slow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err="1"/>
                        <a:t>Mergesort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O(</a:t>
                      </a:r>
                      <a:r>
                        <a:rPr lang="en-US" sz="2400" i="1" dirty="0"/>
                        <a:t>n</a:t>
                      </a:r>
                      <a:r>
                        <a:rPr lang="en-US" sz="2400" dirty="0"/>
                        <a:t>log</a:t>
                      </a:r>
                      <a:r>
                        <a:rPr lang="en-US" sz="2400" baseline="-25000" dirty="0"/>
                        <a:t>2</a:t>
                      </a:r>
                      <a:r>
                        <a:rPr lang="en-US" sz="2400" i="1" dirty="0"/>
                        <a:t>n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Quicksort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O(</a:t>
                      </a:r>
                      <a:r>
                        <a:rPr lang="en-US" sz="2400" i="1" dirty="0"/>
                        <a:t>n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/>
                        <a:t>Fastest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921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ular Callout 7"/>
          <p:cNvSpPr/>
          <p:nvPr/>
        </p:nvSpPr>
        <p:spPr bwMode="auto">
          <a:xfrm>
            <a:off x="6834981" y="3317875"/>
            <a:ext cx="1802210" cy="1524000"/>
          </a:xfrm>
          <a:prstGeom prst="wedgeRoundRectCallout">
            <a:avLst>
              <a:gd name="adj1" fmla="val -221000"/>
              <a:gd name="adj2" fmla="val 7146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write Prolog code to remove the last element of a list?</a:t>
            </a:r>
          </a:p>
        </p:txBody>
      </p:sp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635000" y="16033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Find Elements in Specific Positions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510381" y="769938"/>
            <a:ext cx="7848600" cy="5669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first(X, [X |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_</a:t>
            </a:r>
            <a:r>
              <a:rPr lang="en-US" dirty="0">
                <a:latin typeface="Arial" pitchFamily="34" charset="0"/>
              </a:rPr>
              <a:t> 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i="1" dirty="0">
                <a:latin typeface="Arial" pitchFamily="34" charset="0"/>
              </a:rPr>
              <a:t>car(X, [X | _ 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first(First, [a, b, c, d]).	First = a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i="1" dirty="0">
                <a:latin typeface="Arial" pitchFamily="34" charset="0"/>
              </a:rPr>
              <a:t>car(First, [a, b, c, d]).</a:t>
            </a:r>
            <a:r>
              <a:rPr lang="en-US" dirty="0">
                <a:latin typeface="Arial" pitchFamily="34" charset="0"/>
              </a:rPr>
              <a:t>	First = a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endParaRPr lang="en-US" dirty="0">
              <a:latin typeface="Arial" pitchFamily="34" charset="0"/>
            </a:endParaRP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second(X, [ _, X | _ ]).	 second(X, [ _ | [X | _ ]]).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i="1" dirty="0" err="1">
                <a:latin typeface="Arial" pitchFamily="34" charset="0"/>
              </a:rPr>
              <a:t>cadr</a:t>
            </a:r>
            <a:r>
              <a:rPr lang="en-US" i="1" dirty="0">
                <a:latin typeface="Arial" pitchFamily="34" charset="0"/>
              </a:rPr>
              <a:t>(X, [ _, X | _]).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second(Second, [a, b, c, d])	.	Second = b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cadr</a:t>
            </a:r>
            <a:r>
              <a:rPr lang="en-US" dirty="0">
                <a:latin typeface="Arial" pitchFamily="34" charset="0"/>
              </a:rPr>
              <a:t> (Second, [a, b, c, d]).		Second = b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endParaRPr lang="en-US" dirty="0">
              <a:latin typeface="Arial" pitchFamily="34" charset="0"/>
            </a:endParaRP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last(X, [X]).				   % stopping condition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last(X, [ _ | Tail]) :- last(X, Tail).	    	   % recursive</a:t>
            </a:r>
          </a:p>
          <a:p>
            <a:pPr defTabSz="912813">
              <a:lnSpc>
                <a:spcPct val="19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Remove the head repeatedly until there is only one left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40175" y="879475"/>
            <a:ext cx="3070225" cy="466725"/>
            <a:chOff x="2482" y="554"/>
            <a:chExt cx="1934" cy="294"/>
          </a:xfrm>
        </p:grpSpPr>
        <p:sp>
          <p:nvSpPr>
            <p:cNvPr id="69637" name="Rectangle 4"/>
            <p:cNvSpPr>
              <a:spLocks noChangeArrowheads="1"/>
            </p:cNvSpPr>
            <p:nvPr/>
          </p:nvSpPr>
          <p:spPr bwMode="auto">
            <a:xfrm>
              <a:off x="3010" y="554"/>
              <a:ext cx="1406" cy="29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first(X, [X | </a:t>
              </a:r>
              <a:r>
                <a:rPr lang="en-US" dirty="0">
                  <a:solidFill>
                    <a:srgbClr val="CC3300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T</a:t>
              </a:r>
              <a:r>
                <a:rPr lang="en-US" dirty="0">
                  <a:solidFill>
                    <a:schemeClr val="accent2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 ]).</a:t>
              </a:r>
            </a:p>
          </p:txBody>
        </p:sp>
        <p:sp>
          <p:nvSpPr>
            <p:cNvPr id="69638" name="AutoShape 5"/>
            <p:cNvSpPr>
              <a:spLocks noChangeArrowheads="1"/>
            </p:cNvSpPr>
            <p:nvPr/>
          </p:nvSpPr>
          <p:spPr bwMode="auto">
            <a:xfrm>
              <a:off x="2482" y="602"/>
              <a:ext cx="240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30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6911181" y="1717675"/>
            <a:ext cx="1623219" cy="838200"/>
          </a:xfrm>
          <a:prstGeom prst="wedgeRoundRectCallout">
            <a:avLst>
              <a:gd name="adj1" fmla="val -77166"/>
              <a:gd name="adj2" fmla="val -10350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Singleton warning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/>
          <p:cNvSpPr/>
          <p:nvPr/>
        </p:nvSpPr>
        <p:spPr bwMode="auto">
          <a:xfrm>
            <a:off x="6911181" y="2742510"/>
            <a:ext cx="1623219" cy="476940"/>
          </a:xfrm>
          <a:prstGeom prst="wedgeRoundRectCallout">
            <a:avLst>
              <a:gd name="adj1" fmla="val -122069"/>
              <a:gd name="adj2" fmla="val -24799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Singleton</a:t>
            </a:r>
          </a:p>
        </p:txBody>
      </p:sp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635000" y="160338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Counting List Elements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533400" y="803275"/>
            <a:ext cx="8001000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count([</a:t>
            </a:r>
            <a:r>
              <a:rPr lang="en-US" sz="8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], 0) :- !.	% cut, stop checking other rules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count([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_</a:t>
            </a:r>
            <a:r>
              <a:rPr lang="en-US" dirty="0">
                <a:latin typeface="Arial" pitchFamily="34" charset="0"/>
              </a:rPr>
              <a:t> | Tail], S) :- 	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count(Tail, S2),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S is 1+S2.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Remove the first element,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Find the count of the reduced list,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The </a:t>
            </a:r>
            <a:r>
              <a:rPr lang="en-US" dirty="0" err="1">
                <a:latin typeface="Arial" pitchFamily="34" charset="0"/>
              </a:rPr>
              <a:t>Num</a:t>
            </a:r>
            <a:r>
              <a:rPr lang="en-US" dirty="0">
                <a:latin typeface="Arial" pitchFamily="34" charset="0"/>
              </a:rPr>
              <a:t> of original list is one more than the reduced list.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There is a built-in predicate: </a:t>
            </a:r>
            <a:r>
              <a:rPr lang="en-US" b="1" dirty="0">
                <a:latin typeface="Arial" pitchFamily="34" charset="0"/>
              </a:rPr>
              <a:t>length</a:t>
            </a:r>
            <a:r>
              <a:rPr lang="en-US" dirty="0">
                <a:latin typeface="Arial" pitchFamily="34" charset="0"/>
              </a:rPr>
              <a:t>(List, Len).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endParaRPr lang="en-US" dirty="0">
              <a:latin typeface="Arial" pitchFamily="34" charset="0"/>
            </a:endParaRP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sum_list</a:t>
            </a:r>
            <a:r>
              <a:rPr lang="en-US" dirty="0">
                <a:latin typeface="Arial" pitchFamily="34" charset="0"/>
              </a:rPr>
              <a:t>([</a:t>
            </a:r>
            <a:r>
              <a:rPr lang="en-US" sz="8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], 0).	% stopping condition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sum_list</a:t>
            </a:r>
            <a:r>
              <a:rPr lang="en-US" dirty="0">
                <a:latin typeface="Arial" pitchFamily="34" charset="0"/>
              </a:rPr>
              <a:t>([</a:t>
            </a:r>
            <a:r>
              <a:rPr lang="en-US" dirty="0" err="1">
                <a:latin typeface="Arial" pitchFamily="34" charset="0"/>
              </a:rPr>
              <a:t>Head|Tail</a:t>
            </a:r>
            <a:r>
              <a:rPr lang="en-US" dirty="0">
                <a:latin typeface="Arial" pitchFamily="34" charset="0"/>
              </a:rPr>
              <a:t>], Sum) :-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sum_list</a:t>
            </a:r>
            <a:r>
              <a:rPr lang="en-US" dirty="0">
                <a:latin typeface="Arial" pitchFamily="34" charset="0"/>
              </a:rPr>
              <a:t>(Tail, Sum2),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Sum is Head+Sum2.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4551363" y="1412875"/>
            <a:ext cx="3351212" cy="11969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count([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| Tail], S) :- </a:t>
            </a:r>
          </a:p>
          <a:p>
            <a:r>
              <a:rPr lang="en-US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count(Tail, S2),</a:t>
            </a:r>
          </a:p>
          <a:p>
            <a:r>
              <a:rPr lang="en-US" dirty="0">
                <a:solidFill>
                  <a:schemeClr val="accent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	S is 1+S2.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withGroup">
                            <p:stCondLst>
                              <p:cond delay="172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6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6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6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6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263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Forming New Lists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838200" y="650875"/>
            <a:ext cx="7140575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Insert a new element to the head position: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 err="1">
                <a:solidFill>
                  <a:schemeClr val="accent2"/>
                </a:solidFill>
                <a:latin typeface="Arial" pitchFamily="34" charset="0"/>
              </a:rPr>
              <a:t>addhead</a:t>
            </a:r>
            <a:r>
              <a:rPr lang="en-US" dirty="0">
                <a:solidFill>
                  <a:schemeClr val="accent2"/>
                </a:solidFill>
                <a:latin typeface="Arial" pitchFamily="34" charset="0"/>
              </a:rPr>
              <a:t>(List, Element, [Element | List]).  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% cons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endParaRPr lang="en-US" dirty="0">
              <a:solidFill>
                <a:schemeClr val="accent2"/>
              </a:solidFill>
              <a:latin typeface="Arial" pitchFamily="34" charset="0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addhead</a:t>
            </a:r>
            <a:r>
              <a:rPr lang="en-US" dirty="0">
                <a:latin typeface="Arial" pitchFamily="34" charset="0"/>
              </a:rPr>
              <a:t>([a, b, c, d], x, </a:t>
            </a:r>
            <a:r>
              <a:rPr lang="en-US" dirty="0" err="1">
                <a:latin typeface="Arial" pitchFamily="34" charset="0"/>
              </a:rPr>
              <a:t>Newlist</a:t>
            </a:r>
            <a:r>
              <a:rPr lang="en-US" dirty="0">
                <a:latin typeface="Arial" pitchFamily="34" charset="0"/>
              </a:rPr>
              <a:t>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Newlist</a:t>
            </a:r>
            <a:r>
              <a:rPr lang="en-US" dirty="0">
                <a:latin typeface="Arial" pitchFamily="34" charset="0"/>
              </a:rPr>
              <a:t> = [x, a, b, c, d]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addhead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Oldlist</a:t>
            </a:r>
            <a:r>
              <a:rPr lang="en-US" dirty="0">
                <a:latin typeface="Arial" pitchFamily="34" charset="0"/>
              </a:rPr>
              <a:t>, a, [a, b, c, d]).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Oldlist</a:t>
            </a:r>
            <a:r>
              <a:rPr lang="en-US" dirty="0">
                <a:latin typeface="Arial" pitchFamily="34" charset="0"/>
              </a:rPr>
              <a:t> = [b, c, d]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addhead</a:t>
            </a:r>
            <a:r>
              <a:rPr lang="en-US" dirty="0">
                <a:latin typeface="Arial" pitchFamily="34" charset="0"/>
              </a:rPr>
              <a:t>([b, c, d], X, [a, b, c, d]).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X = a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endParaRPr lang="en-US" dirty="0">
              <a:latin typeface="Arial" pitchFamily="34" charset="0"/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Example of appending two lists: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append([a, b, c, d], [x, y, z], </a:t>
            </a:r>
            <a:r>
              <a:rPr lang="en-US" dirty="0" err="1">
                <a:latin typeface="Arial" pitchFamily="34" charset="0"/>
              </a:rPr>
              <a:t>Newlist</a:t>
            </a:r>
            <a:r>
              <a:rPr lang="en-US" dirty="0">
                <a:latin typeface="Arial" pitchFamily="34" charset="0"/>
              </a:rPr>
              <a:t>).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3309938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 err="1">
                <a:latin typeface="Arial" pitchFamily="34" charset="0"/>
              </a:rPr>
              <a:t>Newlist</a:t>
            </a:r>
            <a:r>
              <a:rPr lang="en-US" dirty="0">
                <a:latin typeface="Arial" pitchFamily="34" charset="0"/>
              </a:rPr>
              <a:t> = [a, b, c, d, x, y, z]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767388" y="4537075"/>
            <a:ext cx="2743200" cy="762000"/>
          </a:xfrm>
          <a:prstGeom prst="wedgeRoundRectCallout">
            <a:avLst>
              <a:gd name="adj1" fmla="val 5238"/>
              <a:gd name="adj2" fmla="val 8803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implement this function?</a:t>
            </a:r>
          </a:p>
        </p:txBody>
      </p:sp>
      <p:pic>
        <p:nvPicPr>
          <p:cNvPr id="5" name="Picture 2" descr="C:\Users\ychen10\AppData\Local\Microsoft\Windows\Temporary Internet Files\Content.IE5\SO55ASA1\MM900336396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381" y="56038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7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Forming New Lists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28355" name="Text Box 3"/>
          <p:cNvSpPr txBox="1">
            <a:spLocks noChangeArrowheads="1"/>
          </p:cNvSpPr>
          <p:nvPr/>
        </p:nvSpPr>
        <p:spPr bwMode="auto">
          <a:xfrm>
            <a:off x="587375" y="650875"/>
            <a:ext cx="8053388" cy="5853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b="1" dirty="0">
                <a:latin typeface="Arial" pitchFamily="34" charset="0"/>
              </a:rPr>
              <a:t>Append Two Lists</a:t>
            </a:r>
            <a:r>
              <a:rPr lang="en-US" dirty="0">
                <a:latin typeface="Arial" pitchFamily="34" charset="0"/>
              </a:rPr>
              <a:t>:	% build-in predicate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append([</a:t>
            </a:r>
            <a:r>
              <a:rPr lang="en-US" sz="800" dirty="0">
                <a:latin typeface="Arial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], X,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X</a:t>
            </a:r>
            <a:r>
              <a:rPr lang="en-US" dirty="0">
                <a:latin typeface="Arial" pitchFamily="34" charset="0"/>
              </a:rPr>
              <a:t>).	</a:t>
            </a:r>
            <a:r>
              <a:rPr lang="en-US" dirty="0">
                <a:solidFill>
                  <a:schemeClr val="accent2"/>
                </a:solidFill>
              </a:rPr>
              <a:t>% stopping condition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append([X | Y], Z,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[X | W]</a:t>
            </a:r>
            <a:r>
              <a:rPr lang="en-US" dirty="0">
                <a:latin typeface="Arial" pitchFamily="34" charset="0"/>
              </a:rPr>
              <a:t>) :-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% size-n problem &amp; </a:t>
            </a:r>
            <a:r>
              <a:rPr lang="en-US" dirty="0" err="1">
                <a:solidFill>
                  <a:schemeClr val="accent2"/>
                </a:solidFill>
              </a:rPr>
              <a:t>constr</a:t>
            </a:r>
            <a:r>
              <a:rPr lang="en-US" dirty="0">
                <a:solidFill>
                  <a:schemeClr val="accent2"/>
                </a:solidFill>
              </a:rPr>
              <a:t>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latin typeface="Arial" pitchFamily="34" charset="0"/>
              </a:rPr>
              <a:t>append(Y, Z, </a:t>
            </a:r>
            <a:r>
              <a:rPr lang="en-US" dirty="0">
                <a:solidFill>
                  <a:srgbClr val="CC3300"/>
                </a:solidFill>
                <a:latin typeface="Arial" pitchFamily="34" charset="0"/>
              </a:rPr>
              <a:t>W</a:t>
            </a:r>
            <a:r>
              <a:rPr lang="en-US" dirty="0">
                <a:latin typeface="Arial" pitchFamily="34" charset="0"/>
              </a:rPr>
              <a:t>).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% size-(n-1) problem </a:t>
            </a:r>
            <a:endParaRPr lang="en-US" dirty="0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solidFill>
                  <a:srgbClr val="00B0F0"/>
                </a:solidFill>
              </a:rPr>
              <a:t>If Y appends Z </a:t>
            </a:r>
            <a:r>
              <a:rPr lang="en-US" dirty="0">
                <a:solidFill>
                  <a:srgbClr val="00B0F0"/>
                </a:solidFill>
                <a:sym typeface="Wingdings" pitchFamily="2" charset="2"/>
              </a:rPr>
              <a:t> W, then,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[X | Y] </a:t>
            </a:r>
            <a:r>
              <a:rPr lang="en-US" dirty="0">
                <a:solidFill>
                  <a:srgbClr val="00B0F0"/>
                </a:solidFill>
              </a:rPr>
              <a:t>appends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</a:rPr>
              <a:t> Z </a:t>
            </a:r>
            <a:r>
              <a:rPr lang="en-US" dirty="0">
                <a:solidFill>
                  <a:srgbClr val="00B0F0"/>
                </a:solidFill>
                <a:latin typeface="Arial" pitchFamily="34" charset="0"/>
                <a:sym typeface="Wingdings" pitchFamily="2" charset="2"/>
              </a:rPr>
              <a:t> [X | W]</a:t>
            </a:r>
            <a:endParaRPr lang="en-US" dirty="0">
              <a:solidFill>
                <a:srgbClr val="00B0F0"/>
              </a:solidFill>
            </a:endParaRP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?- append([a, b, c], [d, f, g], X)   </a:t>
            </a:r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   X = </a:t>
            </a:r>
            <a:r>
              <a:rPr lang="en-US" dirty="0">
                <a:latin typeface="Arial" pitchFamily="34" charset="0"/>
              </a:rPr>
              <a:t>[a, b, c, d, f, g]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?- append(H, [d, f, g], [x, a, b, c, d, f, g])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" pitchFamily="34" charset="0"/>
              </a:rPr>
              <a:t>	</a:t>
            </a:r>
            <a:r>
              <a:rPr lang="en-US" dirty="0">
                <a:latin typeface="Arial" pitchFamily="34" charset="0"/>
                <a:sym typeface="Wingdings" panose="05000000000000000000" pitchFamily="2" charset="2"/>
              </a:rPr>
              <a:t>  </a:t>
            </a:r>
            <a:r>
              <a:rPr lang="en-US" dirty="0">
                <a:latin typeface="Arial" pitchFamily="34" charset="0"/>
              </a:rPr>
              <a:t>H = [x, a, b, c]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b="1" dirty="0">
                <a:latin typeface="Arial" pitchFamily="34" charset="0"/>
              </a:rPr>
              <a:t>Reverse a List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 Unicode MS" pitchFamily="34" charset="-128"/>
              </a:rPr>
              <a:t>reverse([</a:t>
            </a:r>
            <a:r>
              <a:rPr lang="en-US" sz="800" dirty="0">
                <a:latin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</a:rPr>
              <a:t>],[</a:t>
            </a:r>
            <a:r>
              <a:rPr lang="en-US" sz="800" dirty="0">
                <a:latin typeface="Arial Unicode MS" pitchFamily="34" charset="-128"/>
              </a:rPr>
              <a:t> </a:t>
            </a:r>
            <a:r>
              <a:rPr lang="en-US" dirty="0">
                <a:latin typeface="Arial Unicode MS" pitchFamily="34" charset="-128"/>
              </a:rPr>
              <a:t>]). 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% Stopping condition </a:t>
            </a:r>
            <a:endParaRPr lang="en-US" dirty="0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 Unicode MS" pitchFamily="34" charset="-128"/>
              </a:rPr>
              <a:t>reverse([X | L],Rev) :- </a:t>
            </a:r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</a:rPr>
              <a:t>% size-n problem </a:t>
            </a:r>
            <a:endParaRPr lang="en-US" dirty="0"/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4229100" algn="l"/>
              </a:tabLst>
            </a:pPr>
            <a:r>
              <a:rPr lang="en-US" dirty="0">
                <a:latin typeface="Arial Unicode MS" pitchFamily="34" charset="-128"/>
              </a:rPr>
              <a:t>	reverse(L, RL), 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>
                <a:solidFill>
                  <a:schemeClr val="accent2"/>
                </a:solidFill>
              </a:rPr>
              <a:t>% size-(n-1) problem </a:t>
            </a:r>
            <a:r>
              <a:rPr lang="en-US" dirty="0">
                <a:latin typeface="Arial Unicode MS" pitchFamily="34" charset="-128"/>
              </a:rPr>
              <a:t>	append(RL, [X], Rev).</a:t>
            </a:r>
            <a:r>
              <a:rPr lang="en-US" dirty="0">
                <a:latin typeface="Arial" pitchFamily="34" charset="0"/>
              </a:rPr>
              <a:t> 	</a:t>
            </a:r>
            <a:r>
              <a:rPr lang="en-US" dirty="0">
                <a:solidFill>
                  <a:schemeClr val="accent2"/>
                </a:solidFill>
              </a:rPr>
              <a:t>% construction </a:t>
            </a:r>
          </a:p>
        </p:txBody>
      </p:sp>
      <p:sp>
        <p:nvSpPr>
          <p:cNvPr id="2" name="Oval Callout 1"/>
          <p:cNvSpPr/>
          <p:nvPr/>
        </p:nvSpPr>
        <p:spPr bwMode="auto">
          <a:xfrm>
            <a:off x="6354763" y="3470275"/>
            <a:ext cx="2286000" cy="1219200"/>
          </a:xfrm>
          <a:prstGeom prst="wedgeEllipseCallout">
            <a:avLst>
              <a:gd name="adj1" fmla="val -51635"/>
              <a:gd name="adj2" fmla="val -5252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do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it in Scheme?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8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8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8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043780" y="879475"/>
            <a:ext cx="7414419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Introduction</a:t>
            </a:r>
          </a:p>
          <a:p>
            <a:pPr marL="798513" lvl="1" indent="-338138" algn="just">
              <a:buFontTx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Logic programming paradigm</a:t>
            </a:r>
          </a:p>
          <a:p>
            <a:pPr marL="798513" lvl="1" indent="-338138" algn="just">
              <a:buFontTx/>
              <a:buChar char="•"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Prolog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programs: facts, rules, and goals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Factbase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" charset="0"/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Goals (Questions)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Rulebase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Compound questions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Arithmetic operations, graph, and basic recursion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More graph 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Parameter Passing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More recursive programs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Structures of facts and rules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Pairs, lists, membership, and their 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Flow Control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Chapter 5 Outline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63809" y="5299075"/>
            <a:ext cx="535961" cy="48743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List and List Operations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8031163" cy="57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Similar to Lisp/Scheme, Prolog can be used to process lists.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Factbase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, [</a:t>
            </a:r>
            <a:r>
              <a:rPr lang="en-US" dirty="0" err="1">
                <a:latin typeface="Arial" pitchFamily="34" charset="0"/>
              </a:rPr>
              <a:t>alice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floyd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conrad</a:t>
            </a:r>
            <a:r>
              <a:rPr lang="en-US" dirty="0">
                <a:latin typeface="Arial" pitchFamily="34" charset="0"/>
              </a:rPr>
              <a:t>]).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alice</a:t>
            </a:r>
            <a:r>
              <a:rPr lang="en-US" dirty="0">
                <a:latin typeface="Arial" pitchFamily="34" charset="0"/>
              </a:rPr>
              <a:t>).	--&gt; no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A list is considered consisting of a head and a tail: 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/>
              <a:t>lst</a:t>
            </a:r>
            <a:r>
              <a:rPr lang="en-US" dirty="0"/>
              <a:t> = [Head | Tail], where Head: </a:t>
            </a:r>
            <a:r>
              <a:rPr lang="en-US" i="1" dirty="0">
                <a:solidFill>
                  <a:schemeClr val="accent2"/>
                </a:solidFill>
              </a:rPr>
              <a:t>"car </a:t>
            </a:r>
            <a:r>
              <a:rPr lang="en-US" i="1" dirty="0" err="1">
                <a:solidFill>
                  <a:schemeClr val="accent2"/>
                </a:solidFill>
              </a:rPr>
              <a:t>lst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Tail: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i="1" dirty="0" err="1">
                <a:solidFill>
                  <a:schemeClr val="accent2"/>
                </a:solidFill>
              </a:rPr>
              <a:t>cdr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lst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, [H | T]).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--&gt;	H = </a:t>
            </a:r>
            <a:r>
              <a:rPr lang="en-US" dirty="0" err="1">
                <a:latin typeface="Arial" pitchFamily="34" charset="0"/>
              </a:rPr>
              <a:t>alice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T = [</a:t>
            </a:r>
            <a:r>
              <a:rPr lang="en-US" dirty="0" err="1">
                <a:latin typeface="Arial" pitchFamily="34" charset="0"/>
              </a:rPr>
              <a:t>floyd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conrad</a:t>
            </a:r>
            <a:r>
              <a:rPr lang="en-US" dirty="0">
                <a:latin typeface="Arial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List and List Operations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3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, [</a:t>
            </a:r>
            <a:r>
              <a:rPr lang="en-US" dirty="0" err="1">
                <a:latin typeface="Arial" pitchFamily="34" charset="0"/>
              </a:rPr>
              <a:t>alice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floyd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conrad</a:t>
            </a:r>
            <a:r>
              <a:rPr lang="en-US" dirty="0">
                <a:latin typeface="Arial" pitchFamily="34" charset="0"/>
              </a:rPr>
              <a:t>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jane</a:t>
            </a:r>
            <a:r>
              <a:rPr lang="en-US" dirty="0">
                <a:latin typeface="Arial" pitchFamily="34" charset="0"/>
              </a:rPr>
              <a:t>, [mike, </a:t>
            </a:r>
            <a:r>
              <a:rPr lang="en-US" dirty="0" err="1">
                <a:latin typeface="Arial" pitchFamily="34" charset="0"/>
              </a:rPr>
              <a:t>sarah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george</a:t>
            </a:r>
            <a:r>
              <a:rPr lang="en-US" dirty="0">
                <a:latin typeface="Arial" pitchFamily="34" charset="0"/>
              </a:rPr>
              <a:t>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elaine</a:t>
            </a:r>
            <a:r>
              <a:rPr lang="en-US" dirty="0">
                <a:latin typeface="Arial" pitchFamily="34" charset="0"/>
              </a:rPr>
              <a:t>, [tom, dick]).</a:t>
            </a:r>
          </a:p>
          <a:p>
            <a:pPr defTabSz="912813">
              <a:lnSpc>
                <a:spcPct val="2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(X, [_, _, _]).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>
                <a:latin typeface="Arial" pitchFamily="34" charset="0"/>
              </a:rPr>
              <a:t> who has 3 children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X = 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X = </a:t>
            </a:r>
            <a:r>
              <a:rPr lang="en-US" dirty="0" err="1">
                <a:latin typeface="Arial" pitchFamily="34" charset="0"/>
              </a:rPr>
              <a:t>jane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6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(X, [H | [M | </a:t>
            </a:r>
            <a:r>
              <a:rPr lang="en-US" dirty="0" err="1">
                <a:latin typeface="Arial" pitchFamily="34" charset="0"/>
              </a:rPr>
              <a:t>george</a:t>
            </a:r>
            <a:r>
              <a:rPr lang="en-US" dirty="0">
                <a:latin typeface="Arial" pitchFamily="34" charset="0"/>
              </a:rPr>
              <a:t>]]).	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685800" y="4572000"/>
            <a:ext cx="76200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6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(X, [H | [M | [</a:t>
            </a:r>
            <a:r>
              <a:rPr lang="en-US" dirty="0" err="1">
                <a:latin typeface="Arial" pitchFamily="34" charset="0"/>
              </a:rPr>
              <a:t>george</a:t>
            </a:r>
            <a:r>
              <a:rPr lang="en-US" dirty="0">
                <a:latin typeface="Arial" pitchFamily="34" charset="0"/>
              </a:rPr>
              <a:t>]]]).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X = </a:t>
            </a:r>
            <a:r>
              <a:rPr lang="en-US" dirty="0" err="1">
                <a:latin typeface="Arial" pitchFamily="34" charset="0"/>
              </a:rPr>
              <a:t>jane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H = mike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M = </a:t>
            </a:r>
            <a:r>
              <a:rPr lang="en-US" dirty="0" err="1">
                <a:latin typeface="Arial" pitchFamily="34" charset="0"/>
              </a:rPr>
              <a:t>sarah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00725" y="3773488"/>
            <a:ext cx="1209675" cy="493712"/>
            <a:chOff x="3504" y="2377"/>
            <a:chExt cx="762" cy="311"/>
          </a:xfrm>
        </p:grpSpPr>
        <p:sp>
          <p:nvSpPr>
            <p:cNvPr id="63494" name="Rectangle 5"/>
            <p:cNvSpPr>
              <a:spLocks noChangeArrowheads="1"/>
            </p:cNvSpPr>
            <p:nvPr/>
          </p:nvSpPr>
          <p:spPr bwMode="auto">
            <a:xfrm>
              <a:off x="3936" y="2377"/>
              <a:ext cx="330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dirty="0">
                  <a:latin typeface="Arial" pitchFamily="34" charset="0"/>
                </a:rPr>
                <a:t>no</a:t>
              </a:r>
            </a:p>
          </p:txBody>
        </p:sp>
        <p:sp>
          <p:nvSpPr>
            <p:cNvPr id="63495" name="AutoShape 6"/>
            <p:cNvSpPr>
              <a:spLocks noChangeArrowheads="1"/>
            </p:cNvSpPr>
            <p:nvPr/>
          </p:nvSpPr>
          <p:spPr bwMode="auto">
            <a:xfrm>
              <a:off x="3504" y="2496"/>
              <a:ext cx="336" cy="144"/>
            </a:xfrm>
            <a:prstGeom prst="notchedRightArrow">
              <a:avLst>
                <a:gd name="adj1" fmla="val 50000"/>
                <a:gd name="adj2" fmla="val 58333"/>
              </a:avLst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76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</a:rPr>
              <a:t>Examining Elements of List: Member Predicate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0" y="685800"/>
            <a:ext cx="8640763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/>
              <a:t>		The member predicate can be defined by</a:t>
            </a:r>
          </a:p>
          <a:p>
            <a:pPr marL="285750" indent="-285750"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		member(X, [X | _ ]).</a:t>
            </a:r>
          </a:p>
          <a:p>
            <a:pPr marL="285750" indent="-285750"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		member(X, [ _ | T ]) :- member(X, T).</a:t>
            </a:r>
          </a:p>
        </p:txBody>
      </p:sp>
      <p:sp>
        <p:nvSpPr>
          <p:cNvPr id="218123" name="Text Box 11"/>
          <p:cNvSpPr txBox="1">
            <a:spLocks noChangeArrowheads="1"/>
          </p:cNvSpPr>
          <p:nvPr/>
        </p:nvSpPr>
        <p:spPr bwMode="auto">
          <a:xfrm>
            <a:off x="228600" y="1973263"/>
            <a:ext cx="86106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i="1">
                <a:latin typeface="Arial" pitchFamily="34" charset="0"/>
              </a:rPr>
              <a:t>	X is a member of a list whose first element is X.</a:t>
            </a:r>
            <a:br>
              <a:rPr lang="en-US">
                <a:latin typeface="Arial" pitchFamily="34" charset="0"/>
              </a:rPr>
            </a:br>
            <a:r>
              <a:rPr lang="en-US" i="1">
                <a:latin typeface="Arial" pitchFamily="34" charset="0"/>
              </a:rPr>
              <a:t>X is a member of a list whose tail is T if X is a member of T.</a:t>
            </a:r>
            <a:endParaRPr lang="en-US">
              <a:latin typeface="Arial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-30163" y="3497265"/>
            <a:ext cx="8640763" cy="2498726"/>
            <a:chOff x="-30163" y="3497265"/>
            <a:chExt cx="8640763" cy="2498726"/>
          </a:xfrm>
        </p:grpSpPr>
        <p:sp>
          <p:nvSpPr>
            <p:cNvPr id="64519" name="Line 4"/>
            <p:cNvSpPr>
              <a:spLocks noChangeShapeType="1"/>
            </p:cNvSpPr>
            <p:nvPr/>
          </p:nvSpPr>
          <p:spPr bwMode="auto">
            <a:xfrm>
              <a:off x="2286000" y="4016378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0" name="Line 5"/>
            <p:cNvSpPr>
              <a:spLocks noChangeShapeType="1"/>
            </p:cNvSpPr>
            <p:nvPr/>
          </p:nvSpPr>
          <p:spPr bwMode="auto">
            <a:xfrm>
              <a:off x="2895600" y="4016378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1" name="Line 6"/>
            <p:cNvSpPr>
              <a:spLocks noChangeShapeType="1"/>
            </p:cNvSpPr>
            <p:nvPr/>
          </p:nvSpPr>
          <p:spPr bwMode="auto">
            <a:xfrm>
              <a:off x="2286000" y="52228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2" name="Line 7"/>
            <p:cNvSpPr>
              <a:spLocks noChangeShapeType="1"/>
            </p:cNvSpPr>
            <p:nvPr/>
          </p:nvSpPr>
          <p:spPr bwMode="auto">
            <a:xfrm>
              <a:off x="2948781" y="5222875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3" name="Line 8"/>
            <p:cNvSpPr>
              <a:spLocks noChangeShapeType="1"/>
            </p:cNvSpPr>
            <p:nvPr/>
          </p:nvSpPr>
          <p:spPr bwMode="auto">
            <a:xfrm>
              <a:off x="3429000" y="4038603"/>
              <a:ext cx="144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4" name="Line 9"/>
            <p:cNvSpPr>
              <a:spLocks noChangeShapeType="1"/>
            </p:cNvSpPr>
            <p:nvPr/>
          </p:nvSpPr>
          <p:spPr bwMode="auto">
            <a:xfrm>
              <a:off x="4191000" y="411480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5" name="Line 10"/>
            <p:cNvSpPr>
              <a:spLocks noChangeShapeType="1"/>
            </p:cNvSpPr>
            <p:nvPr/>
          </p:nvSpPr>
          <p:spPr bwMode="auto">
            <a:xfrm>
              <a:off x="3711575" y="5222879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6" name="Text Box 12"/>
            <p:cNvSpPr txBox="1">
              <a:spLocks noChangeArrowheads="1"/>
            </p:cNvSpPr>
            <p:nvPr/>
          </p:nvSpPr>
          <p:spPr bwMode="auto">
            <a:xfrm>
              <a:off x="-30163" y="3497265"/>
              <a:ext cx="8640763" cy="24987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r>
                <a:rPr lang="en-US" dirty="0">
                  <a:latin typeface="Arial" pitchFamily="34" charset="0"/>
                </a:rPr>
                <a:t>		member(cat, [dog, cat, mouse]).</a:t>
              </a: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endParaRPr lang="en-US" dirty="0">
                <a:latin typeface="Arial" pitchFamily="34" charset="0"/>
              </a:endParaRP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r>
                <a:rPr lang="en-US" dirty="0">
                  <a:latin typeface="Arial" pitchFamily="34" charset="0"/>
                </a:rPr>
                <a:t>		member( X,  [  X    |        _       ]).	--&gt; fail</a:t>
              </a: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r>
                <a:rPr lang="en-US" dirty="0">
                  <a:latin typeface="Arial" pitchFamily="34" charset="0"/>
                </a:rPr>
                <a:t>		member(cat, [cat, mouse]).</a:t>
              </a: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endParaRPr lang="en-US" dirty="0">
                <a:latin typeface="Arial" pitchFamily="34" charset="0"/>
              </a:endParaRPr>
            </a:p>
            <a:p>
              <a:pPr marL="285750" indent="-285750"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  <a:tab pos="5943600" algn="l"/>
                </a:tabLst>
              </a:pPr>
              <a:r>
                <a:rPr lang="en-US" dirty="0">
                  <a:latin typeface="Arial" pitchFamily="34" charset="0"/>
                </a:rPr>
                <a:t>		member( X,  [  X |     _     ]).	--&gt; succeed</a:t>
              </a:r>
            </a:p>
          </p:txBody>
        </p:sp>
      </p:grpSp>
      <p:sp>
        <p:nvSpPr>
          <p:cNvPr id="218125" name="Rectangle 13"/>
          <p:cNvSpPr>
            <a:spLocks noChangeArrowheads="1"/>
          </p:cNvSpPr>
          <p:nvPr/>
        </p:nvSpPr>
        <p:spPr bwMode="auto">
          <a:xfrm>
            <a:off x="685800" y="2967038"/>
            <a:ext cx="7059613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Arial" pitchFamily="34" charset="0"/>
              </a:rPr>
              <a:t>?- member(cat, [dog, cat, mouse])	</a:t>
            </a:r>
            <a:r>
              <a:rPr lang="en-US">
                <a:latin typeface="Arial" pitchFamily="34" charset="0"/>
                <a:sym typeface="Symbol" pitchFamily="18" charset="2"/>
              </a:rPr>
              <a:t>	</a:t>
            </a:r>
            <a:r>
              <a:rPr lang="en-US">
                <a:latin typeface="Arial" pitchFamily="34" charset="0"/>
              </a:rPr>
              <a:t>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8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8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23" grpId="0" build="p" autoUpdateAnimBg="0"/>
      <p:bldP spid="21812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635000" y="11906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Member Predicate: Other Use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85800" y="762000"/>
            <a:ext cx="7620000" cy="250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solidFill>
                  <a:schemeClr val="accent2"/>
                </a:solidFill>
                <a:latin typeface="Arial" pitchFamily="34" charset="0"/>
              </a:rPr>
              <a:t>member</a:t>
            </a:r>
            <a:r>
              <a:rPr lang="en-US">
                <a:latin typeface="Arial" pitchFamily="34" charset="0"/>
              </a:rPr>
              <a:t> predicate can be used to print all members: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?- member(X, [dog, cat, mouse]).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X = dog;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X = cat;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X = mouse;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no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09600" y="3352801"/>
            <a:ext cx="7620000" cy="2200276"/>
            <a:chOff x="384" y="2112"/>
            <a:chExt cx="4800" cy="1386"/>
          </a:xfrm>
        </p:grpSpPr>
        <p:sp>
          <p:nvSpPr>
            <p:cNvPr id="65542" name="Text Box 8"/>
            <p:cNvSpPr txBox="1">
              <a:spLocks noChangeArrowheads="1"/>
            </p:cNvSpPr>
            <p:nvPr/>
          </p:nvSpPr>
          <p:spPr bwMode="auto">
            <a:xfrm>
              <a:off x="384" y="2160"/>
              <a:ext cx="4800" cy="1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?- member(X, [dog, cat, mouse]), 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member(X, [cat, tiger, cheetah, dog, horse]).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X = dog;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X = cat;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no</a:t>
              </a:r>
            </a:p>
          </p:txBody>
        </p:sp>
        <p:sp>
          <p:nvSpPr>
            <p:cNvPr id="65543" name="Line 9"/>
            <p:cNvSpPr>
              <a:spLocks noChangeShapeType="1"/>
            </p:cNvSpPr>
            <p:nvPr/>
          </p:nvSpPr>
          <p:spPr bwMode="auto">
            <a:xfrm>
              <a:off x="384" y="2112"/>
              <a:ext cx="4704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685800" y="5575300"/>
            <a:ext cx="7391400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dirty="0">
                <a:latin typeface="Arial" pitchFamily="34" charset="0"/>
              </a:rPr>
              <a:t>?- member( _, [dog, cat, mouse]).	   What is output?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9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6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3"/>
          <p:cNvSpPr txBox="1">
            <a:spLocks noChangeArrowheads="1"/>
          </p:cNvSpPr>
          <p:nvPr/>
        </p:nvSpPr>
        <p:spPr bwMode="auto">
          <a:xfrm>
            <a:off x="533400" y="762000"/>
            <a:ext cx="8001000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Find elements paired with a specified element:</a:t>
            </a:r>
          </a:p>
          <a:p>
            <a:pPr defTabSz="912813">
              <a:lnSpc>
                <a:spcPct val="18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?- member([3,Y], [[1,a],[2,m],[3,z],[4,v],[3,p]]).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	Y = z ;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	Y = p ;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>
                <a:latin typeface="Arial" pitchFamily="34" charset="0"/>
              </a:rPr>
              <a:t>	No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635000" y="119063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Member Predicate: Other Use</a:t>
            </a:r>
            <a:endParaRPr lang="en-US" sz="3200" b="1">
              <a:solidFill>
                <a:schemeClr val="accent2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3276600"/>
            <a:ext cx="8001000" cy="3124200"/>
            <a:chOff x="384" y="2064"/>
            <a:chExt cx="5040" cy="1968"/>
          </a:xfrm>
        </p:grpSpPr>
        <p:sp>
          <p:nvSpPr>
            <p:cNvPr id="66565" name="Text Box 5"/>
            <p:cNvSpPr txBox="1">
              <a:spLocks noChangeArrowheads="1"/>
            </p:cNvSpPr>
            <p:nvPr/>
          </p:nvSpPr>
          <p:spPr bwMode="auto">
            <a:xfrm>
              <a:off x="384" y="2088"/>
              <a:ext cx="5040" cy="1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Finding elements of a list which satisfy certain constraint: </a:t>
              </a:r>
            </a:p>
            <a:p>
              <a:pPr defTabSz="912813">
                <a:lnSpc>
                  <a:spcPct val="16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?- member(X,[23,25,67,12,25,19,9,6]), Y is X*X, Y&lt;400. 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X = 12,	Y = 144;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X = 19,	Y = 361;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X = 9,	Y = 81 ;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X = 6,	Y = 36 ; </a:t>
              </a:r>
            </a:p>
            <a:p>
              <a:pPr defTabSz="912813">
                <a:lnSpc>
                  <a:spcPct val="110000"/>
                </a:lnSpc>
                <a:tabLst>
                  <a:tab pos="798513" algn="l"/>
                  <a:tab pos="1428750" algn="l"/>
                  <a:tab pos="2917825" algn="l"/>
                  <a:tab pos="4119563" algn="l"/>
                  <a:tab pos="4452938" algn="l"/>
                </a:tabLst>
              </a:pPr>
              <a:r>
                <a:rPr lang="en-US" dirty="0">
                  <a:latin typeface="Arial" pitchFamily="34" charset="0"/>
                </a:rPr>
                <a:t>	No </a:t>
              </a:r>
            </a:p>
          </p:txBody>
        </p:sp>
        <p:sp>
          <p:nvSpPr>
            <p:cNvPr id="66566" name="Line 6"/>
            <p:cNvSpPr>
              <a:spLocks noChangeShapeType="1"/>
            </p:cNvSpPr>
            <p:nvPr/>
          </p:nvSpPr>
          <p:spPr bwMode="auto">
            <a:xfrm>
              <a:off x="384" y="2064"/>
              <a:ext cx="47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510381" y="765830"/>
            <a:ext cx="8001000" cy="581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Knapsack Problem: </a:t>
            </a:r>
            <a:r>
              <a:rPr lang="en-US" sz="2200" dirty="0">
                <a:latin typeface="Arial" pitchFamily="34" charset="0"/>
              </a:rPr>
              <a:t>Given a set of items, with integer weights &amp; values. Find item set within weight limit and highest value.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dirty="0">
                <a:solidFill>
                  <a:schemeClr val="accent2"/>
                </a:solidFill>
                <a:cs typeface="Times New Roman" pitchFamily="18" charset="0"/>
              </a:rPr>
              <a:t>Change for a Dollar: </a:t>
            </a:r>
            <a:r>
              <a:rPr lang="en-US" sz="2200" dirty="0">
                <a:latin typeface="Arial" pitchFamily="34" charset="0"/>
              </a:rPr>
              <a:t>You go to bank and ask for breaking a dollar into coins.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How many possibilities (combinations) of coins you can have? Assuming the available coins are</a:t>
            </a:r>
          </a:p>
          <a:p>
            <a:pPr marL="461963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Half dollars</a:t>
            </a:r>
          </a:p>
          <a:p>
            <a:pPr marL="461963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Quarters</a:t>
            </a:r>
          </a:p>
          <a:p>
            <a:pPr marL="461963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Dimes</a:t>
            </a:r>
          </a:p>
          <a:p>
            <a:pPr marL="461963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Nickels</a:t>
            </a:r>
          </a:p>
          <a:p>
            <a:pPr marL="461963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Pennies</a:t>
            </a:r>
          </a:p>
          <a:p>
            <a:pPr marL="461963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endParaRPr lang="en-US" sz="2200" dirty="0">
              <a:latin typeface="Arial" pitchFamily="34" charset="0"/>
            </a:endParaRPr>
          </a:p>
          <a:p>
            <a:pPr marL="461963" lvl="1" indent="-342900" defTabSz="912813">
              <a:lnSpc>
                <a:spcPct val="120000"/>
              </a:lnSpc>
              <a:buFont typeface="Arial" pitchFamily="34" charset="0"/>
              <a:buChar char="•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The sum of all coins = 100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endParaRPr lang="en-US" sz="2200" dirty="0">
              <a:latin typeface="Arial Unicode MS" pitchFamily="34" charset="-128"/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-1" y="88900"/>
            <a:ext cx="8640763" cy="56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cs typeface="Times New Roman" pitchFamily="18" charset="0"/>
              </a:rPr>
              <a:t>Knapsack Problem for Combination Optimization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900949" y="4799219"/>
            <a:ext cx="2610432" cy="762000"/>
          </a:xfrm>
          <a:prstGeom prst="wedgeRoundRectCallout">
            <a:avLst>
              <a:gd name="adj1" fmla="val -65684"/>
              <a:gd name="adj2" fmla="val 59365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solve this problem in C/C++?</a:t>
            </a:r>
          </a:p>
        </p:txBody>
      </p:sp>
      <p:pic>
        <p:nvPicPr>
          <p:cNvPr id="1026" name="Picture 2" descr="C:\Users\ychen10\AppData\Local\Microsoft\Windows\Temporary Internet Files\Content.IE5\SO55ASA1\MM900336396[1].gif"/>
          <p:cNvPicPr>
            <a:picLocks noChangeAspect="1" noChangeArrowheads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981" y="552767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148681" y="3286632"/>
            <a:ext cx="4724400" cy="252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0, 1, 2</a:t>
            </a:r>
          </a:p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0, 1, 2, 3, 4</a:t>
            </a:r>
          </a:p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0, 1, 2, 3, 4, 5, 6, 7, 8, 9, 10</a:t>
            </a:r>
          </a:p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0, 1, 2, 3, 4, …, 20</a:t>
            </a:r>
          </a:p>
          <a:p>
            <a:pPr marL="800100" lvl="1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0, 1, 2, 3, 4, …, 100</a:t>
            </a:r>
          </a:p>
          <a:p>
            <a:pPr marL="342900" indent="-342900" defTabSz="912813">
              <a:lnSpc>
                <a:spcPct val="120000"/>
              </a:lnSpc>
              <a:buFont typeface="Wingdings" pitchFamily="2" charset="2"/>
              <a:buChar char="Ø"/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endParaRPr lang="en-US" sz="2200" dirty="0">
              <a:latin typeface="Arial Unicode MS" pitchFamily="34" charset="-128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894159" y="5721350"/>
            <a:ext cx="2617222" cy="762000"/>
          </a:xfrm>
          <a:prstGeom prst="wedgeRoundRectCallout">
            <a:avLst>
              <a:gd name="adj1" fmla="val -63606"/>
              <a:gd name="adj2" fmla="val -2797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How do you solve this problem in Prolog?</a:t>
            </a:r>
          </a:p>
        </p:txBody>
      </p:sp>
    </p:spTree>
    <p:extLst>
      <p:ext uri="{BB962C8B-B14F-4D97-AF65-F5344CB8AC3E}">
        <p14:creationId xmlns:p14="http://schemas.microsoft.com/office/powerpoint/2010/main" val="118382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7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75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34181" y="731838"/>
            <a:ext cx="8100219" cy="53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b="1" dirty="0">
                <a:latin typeface="Arial" pitchFamily="34" charset="0"/>
              </a:rPr>
              <a:t>Change for a dollar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latin typeface="Arial" pitchFamily="34" charset="0"/>
              </a:rPr>
              <a:t>This simple Prolog program checks or generates change adding up to a dollar consisting of half-dollars, quarters, dimes, nickels, and pennies.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solidFill>
                  <a:srgbClr val="0070C0"/>
                </a:solidFill>
                <a:latin typeface="Arial Unicode MS" pitchFamily="34" charset="-128"/>
              </a:rPr>
              <a:t>change(H, Q, D, N, P) :-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solidFill>
                  <a:srgbClr val="0070C0"/>
                </a:solidFill>
                <a:latin typeface="Arial Unicode MS" pitchFamily="34" charset="-128"/>
              </a:rPr>
              <a:t>	member(H,[0,1,2]), 			   % Half-dollars 	member(Q,[0,1,2,3,4]), 		 	   % quarters 	member(D,[0,1,2,3,4,5,6,7,8,9,10]) , 	   % dimes 	member(N,[0,1,2,3,4,5,6,7,8,9,10,11,12,13, 					14,15,16,17,18,19,20]),    % nickels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solidFill>
                  <a:srgbClr val="0070C0"/>
                </a:solidFill>
                <a:latin typeface="Arial Unicode MS" pitchFamily="34" charset="-128"/>
              </a:rPr>
              <a:t>	S is 50*H + 25*Q +10*D + 5*N,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solidFill>
                  <a:srgbClr val="0070C0"/>
                </a:solidFill>
                <a:latin typeface="Arial Unicode MS" pitchFamily="34" charset="-128"/>
              </a:rPr>
              <a:t>	S =&lt; 100, 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  <a:tab pos="5881688" algn="l"/>
              </a:tabLst>
            </a:pPr>
            <a:r>
              <a:rPr lang="en-US" sz="2200" dirty="0">
                <a:solidFill>
                  <a:srgbClr val="0070C0"/>
                </a:solidFill>
                <a:latin typeface="Arial Unicode MS" pitchFamily="34" charset="-128"/>
              </a:rPr>
              <a:t>	P is 100-S. 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35000" y="889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Member Predicate: Example</a:t>
            </a:r>
            <a:endParaRPr lang="en-US" sz="3200" b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31184</TotalTime>
  <Words>2362</Words>
  <Application>Microsoft Office PowerPoint</Application>
  <PresentationFormat>Custom</PresentationFormat>
  <Paragraphs>275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Courier</vt:lpstr>
      <vt:lpstr>StarBats</vt:lpstr>
      <vt:lpstr>ZapfDingbats</vt:lpstr>
      <vt:lpstr>Arial</vt:lpstr>
      <vt:lpstr>Courier New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Quick Example: Sort people by their ages</vt:lpstr>
      <vt:lpstr>Quick Sort Code in Prolog</vt:lpstr>
      <vt:lpstr>Quick Sort Code Testing</vt:lpstr>
      <vt:lpstr>Quick Sort in Imperative Algorithm</vt:lpstr>
      <vt:lpstr>Complexity of Sorting Algorithms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2133</cp:revision>
  <dcterms:created xsi:type="dcterms:W3CDTF">2000-01-15T20:24:49Z</dcterms:created>
  <dcterms:modified xsi:type="dcterms:W3CDTF">2019-12-03T17:54:43Z</dcterms:modified>
</cp:coreProperties>
</file>