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7" r:id="rId8"/>
    <p:sldId id="262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A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43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1925" y="1083174"/>
            <a:ext cx="7747634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1925" y="3562849"/>
            <a:ext cx="77476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71925" y="6356348"/>
            <a:ext cx="1579108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07986" y="6383333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9838" y="6356350"/>
            <a:ext cx="1589722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05A5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reezometer.com/historical-air-quality-data" TargetMode="External"/><Relationship Id="rId2" Type="http://schemas.openxmlformats.org/officeDocument/2006/relationships/hyperlink" Target="https://opendata.paris.f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place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3249" y="2428498"/>
            <a:ext cx="7747634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IBM CAPSTONE PROJECT – The Battle of Neighborhoods: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7331" y="4067346"/>
            <a:ext cx="7747634" cy="16557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Cluster Analysis of </a:t>
            </a:r>
            <a:r>
              <a:rPr lang="en-US" sz="3600" b="1" dirty="0" smtClean="0"/>
              <a:t>Paris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166538" y="1708193"/>
          <a:ext cx="3539633" cy="1844304"/>
        </p:xfrm>
        <a:graphic>
          <a:graphicData uri="http://schemas.openxmlformats.org/drawingml/2006/table">
            <a:tbl>
              <a:tblPr/>
              <a:tblGrid>
                <a:gridCol w="601558"/>
                <a:gridCol w="464285"/>
                <a:gridCol w="658336"/>
                <a:gridCol w="915633"/>
                <a:gridCol w="899821"/>
              </a:tblGrid>
              <a:tr h="614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latin typeface="Arial"/>
                          <a:ea typeface="Times New Roman"/>
                          <a:cs typeface="Arial"/>
                        </a:rPr>
                        <a:t>Labels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latin typeface="Arial"/>
                          <a:ea typeface="Times New Roman"/>
                          <a:cs typeface="Arial"/>
                        </a:rPr>
                        <a:t>AQI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latin typeface="Arial"/>
                          <a:ea typeface="Times New Roman"/>
                          <a:cs typeface="Arial"/>
                        </a:rPr>
                        <a:t>Trees Density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latin typeface="Arial"/>
                          <a:ea typeface="Times New Roman"/>
                          <a:cs typeface="Arial"/>
                        </a:rPr>
                        <a:t>Green area Percentage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latin typeface="Arial"/>
                          <a:ea typeface="Times New Roman"/>
                          <a:cs typeface="Arial"/>
                        </a:rPr>
                        <a:t>Vegan restaurants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3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solidFill>
                            <a:srgbClr val="7030A0"/>
                          </a:solidFill>
                          <a:latin typeface="Arial"/>
                          <a:ea typeface="Times New Roman"/>
                          <a:cs typeface="Arial"/>
                        </a:rPr>
                        <a:t>0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solidFill>
                            <a:srgbClr val="7030A0"/>
                          </a:solidFill>
                          <a:latin typeface="Arial"/>
                          <a:ea typeface="Times New Roman"/>
                          <a:cs typeface="Arial"/>
                        </a:rPr>
                        <a:t>61.9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solidFill>
                            <a:srgbClr val="7030A0"/>
                          </a:solidFill>
                          <a:latin typeface="Arial"/>
                          <a:ea typeface="Times New Roman"/>
                          <a:cs typeface="Arial"/>
                        </a:rPr>
                        <a:t>911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solidFill>
                            <a:srgbClr val="7030A0"/>
                          </a:solidFill>
                          <a:latin typeface="Arial"/>
                          <a:ea typeface="Times New Roman"/>
                          <a:cs typeface="Arial"/>
                        </a:rPr>
                        <a:t>60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rgbClr val="7030A0"/>
                          </a:solidFill>
                          <a:latin typeface="Arial"/>
                          <a:ea typeface="Times New Roman"/>
                          <a:cs typeface="Arial"/>
                        </a:rPr>
                        <a:t>0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3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solidFill>
                            <a:srgbClr val="00B0F0"/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solidFill>
                            <a:srgbClr val="00B0F0"/>
                          </a:solidFill>
                          <a:latin typeface="Arial"/>
                          <a:ea typeface="Times New Roman"/>
                          <a:cs typeface="Arial"/>
                        </a:rPr>
                        <a:t>61.6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solidFill>
                            <a:srgbClr val="00B0F0"/>
                          </a:solidFill>
                          <a:latin typeface="Arial"/>
                          <a:ea typeface="Times New Roman"/>
                          <a:cs typeface="Arial"/>
                        </a:rPr>
                        <a:t>1047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solidFill>
                            <a:srgbClr val="00B0F0"/>
                          </a:solidFill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3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solidFill>
                            <a:srgbClr val="F5E087"/>
                          </a:solidFill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solidFill>
                            <a:srgbClr val="F5E087"/>
                          </a:solidFill>
                          <a:latin typeface="Arial"/>
                          <a:ea typeface="Times New Roman"/>
                          <a:cs typeface="Arial"/>
                        </a:rPr>
                        <a:t>65.5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solidFill>
                            <a:srgbClr val="F5E087"/>
                          </a:solidFill>
                          <a:latin typeface="Arial"/>
                          <a:ea typeface="Times New Roman"/>
                          <a:cs typeface="Arial"/>
                        </a:rPr>
                        <a:t>1992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solidFill>
                            <a:srgbClr val="F5E087"/>
                          </a:solidFill>
                          <a:latin typeface="Arial"/>
                          <a:ea typeface="Times New Roman"/>
                          <a:cs typeface="Arial"/>
                        </a:rPr>
                        <a:t>7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rgbClr val="F5E087"/>
                          </a:solidFill>
                          <a:latin typeface="Arial"/>
                          <a:ea typeface="Times New Roman"/>
                          <a:cs typeface="Arial"/>
                        </a:rPr>
                        <a:t>3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3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Arial"/>
                        </a:rPr>
                        <a:t>3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Arial"/>
                        </a:rPr>
                        <a:t>60.4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Arial"/>
                        </a:rPr>
                        <a:t>2165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3321269" y="1723696"/>
            <a:ext cx="445638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Eco-Clusters - Paris</a:t>
            </a: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(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Cluster 0 - Purple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Cluster 1 - Light Blue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F5E087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Cluster 2 - Beige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Cluster 3 - Red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)</a:t>
            </a: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1476" y="2653424"/>
            <a:ext cx="3991741" cy="375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12th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and 16th Districts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 -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adjacent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to forests, but their air quality is relatively poor and have low number of vegan restaurants.</a:t>
            </a:r>
          </a:p>
          <a:p>
            <a:pPr lvl="0"/>
            <a:r>
              <a:rPr lang="en-US" b="1" dirty="0" smtClean="0"/>
              <a:t>1-6, 9-11 Districts</a:t>
            </a:r>
            <a:r>
              <a:rPr lang="en-US" dirty="0" smtClean="0"/>
              <a:t>, </a:t>
            </a:r>
            <a:r>
              <a:rPr lang="en-US" dirty="0" smtClean="0"/>
              <a:t>largest </a:t>
            </a:r>
            <a:r>
              <a:rPr lang="en-US" dirty="0" smtClean="0"/>
              <a:t>number of vegan restaurants, but suffer from poor air </a:t>
            </a:r>
            <a:r>
              <a:rPr lang="en-US" dirty="0" smtClean="0"/>
              <a:t>quality, low </a:t>
            </a:r>
            <a:r>
              <a:rPr lang="en-US" dirty="0" smtClean="0"/>
              <a:t>percentage of green areas and low </a:t>
            </a:r>
            <a:r>
              <a:rPr lang="en-US" dirty="0" smtClean="0"/>
              <a:t>density of </a:t>
            </a:r>
            <a:r>
              <a:rPr lang="en-US" dirty="0" smtClean="0"/>
              <a:t>trees.</a:t>
            </a:r>
          </a:p>
          <a:p>
            <a:pPr lvl="0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8th, 13th and 18th Districts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best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air quality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relatively, large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number of trees, but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lacking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green areas and vegan restaurants.</a:t>
            </a:r>
          </a:p>
          <a:p>
            <a:pPr lvl="0"/>
            <a:r>
              <a:rPr lang="en-US" b="1" dirty="0" smtClean="0"/>
              <a:t>7th, 14th, 15th, 17th, 19th and 20th Districts</a:t>
            </a:r>
            <a:r>
              <a:rPr lang="en-US" dirty="0" smtClean="0"/>
              <a:t> all suffer from low air quality, low percentage of green areas and small number of vegan restaurants.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</a:t>
            </a:r>
            <a:r>
              <a:rPr lang="en-US" dirty="0" smtClean="0"/>
              <a:t>people moving to Paris, France discover which </a:t>
            </a:r>
            <a:r>
              <a:rPr lang="en-US" dirty="0" smtClean="0"/>
              <a:t>of the 20 districts is </a:t>
            </a:r>
            <a:r>
              <a:rPr lang="en-US" dirty="0" smtClean="0"/>
              <a:t>more </a:t>
            </a:r>
            <a:r>
              <a:rPr lang="en-US" dirty="0" smtClean="0"/>
              <a:t>Eco-friendly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" dirty="0" smtClean="0"/>
              <a:t>Clustering Paris neighborhoods using various data </a:t>
            </a:r>
            <a:r>
              <a:rPr lang="en" dirty="0" smtClean="0"/>
              <a:t>in order to </a:t>
            </a:r>
            <a:r>
              <a:rPr lang="en" dirty="0" smtClean="0"/>
              <a:t>find </a:t>
            </a:r>
            <a:r>
              <a:rPr lang="en-US" dirty="0" smtClean="0"/>
              <a:t>neighborhoods that have "Greener</a:t>
            </a:r>
            <a:r>
              <a:rPr lang="en-US" dirty="0" smtClean="0"/>
              <a:t>" </a:t>
            </a:r>
            <a:r>
              <a:rPr lang="en-US" dirty="0" smtClean="0"/>
              <a:t>criteria</a:t>
            </a:r>
            <a:endParaRPr lang="it-IT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90641" y="2598205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05A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E05A5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Paris Map | Neighborhoods, Districts, Arrondissements, Hotel Map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48801" y="4674636"/>
            <a:ext cx="2743200" cy="2183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b="1" dirty="0" smtClean="0"/>
              <a:t>latitudes</a:t>
            </a:r>
            <a:r>
              <a:rPr lang="en-US" dirty="0" smtClean="0"/>
              <a:t>, and </a:t>
            </a:r>
            <a:r>
              <a:rPr lang="en-US" b="1" dirty="0" smtClean="0"/>
              <a:t>longitudes</a:t>
            </a:r>
            <a:r>
              <a:rPr lang="en-US" dirty="0" smtClean="0"/>
              <a:t> and </a:t>
            </a:r>
            <a:r>
              <a:rPr lang="en-US" b="1" dirty="0" smtClean="0"/>
              <a:t>total area</a:t>
            </a:r>
            <a:r>
              <a:rPr lang="en-US" dirty="0" smtClean="0"/>
              <a:t> of each borough </a:t>
            </a:r>
            <a:r>
              <a:rPr lang="en-US" dirty="0" smtClean="0"/>
              <a:t>(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 smtClean="0">
                <a:hlinkClick r:id="rId2"/>
              </a:rPr>
              <a:t>://opendata.paris.fr</a:t>
            </a:r>
            <a:r>
              <a:rPr lang="en-US" u="sng" dirty="0" smtClean="0">
                <a:hlinkClick r:id="rId2"/>
              </a:rPr>
              <a:t>/</a:t>
            </a:r>
            <a:r>
              <a:rPr lang="en-US" u="sng" dirty="0" smtClean="0"/>
              <a:t>)</a:t>
            </a:r>
            <a:endParaRPr lang="en-US" dirty="0" smtClean="0"/>
          </a:p>
          <a:p>
            <a:pPr lvl="0"/>
            <a:r>
              <a:rPr lang="en-US" dirty="0" smtClean="0"/>
              <a:t>Historical</a:t>
            </a:r>
            <a:r>
              <a:rPr lang="en-US" dirty="0" smtClean="0"/>
              <a:t> </a:t>
            </a:r>
            <a:r>
              <a:rPr lang="en-US" b="1" dirty="0" smtClean="0"/>
              <a:t>air quality index</a:t>
            </a:r>
            <a:r>
              <a:rPr lang="en-US" dirty="0" smtClean="0"/>
              <a:t> </a:t>
            </a:r>
            <a:endParaRPr lang="en-US" dirty="0" smtClean="0"/>
          </a:p>
          <a:p>
            <a:pPr lvl="0"/>
            <a:r>
              <a:rPr lang="en-US" dirty="0" smtClean="0"/>
              <a:t> (</a:t>
            </a:r>
            <a:r>
              <a:rPr lang="en-US" u="sng" dirty="0" smtClean="0">
                <a:hlinkClick r:id="rId3"/>
              </a:rPr>
              <a:t>https</a:t>
            </a:r>
            <a:r>
              <a:rPr lang="en-US" u="sng" dirty="0" smtClean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breezometer.com/historical-air-quality-data</a:t>
            </a:r>
            <a:r>
              <a:rPr lang="en-US" dirty="0" smtClean="0"/>
              <a:t>)</a:t>
            </a:r>
            <a:endParaRPr lang="en-US" dirty="0" smtClean="0"/>
          </a:p>
          <a:p>
            <a:pPr lvl="0"/>
            <a:r>
              <a:rPr lang="en-US" dirty="0" smtClean="0"/>
              <a:t>Locations of</a:t>
            </a:r>
            <a:r>
              <a:rPr lang="en-US" dirty="0" smtClean="0"/>
              <a:t> </a:t>
            </a:r>
            <a:r>
              <a:rPr lang="en-US" b="1" dirty="0" smtClean="0"/>
              <a:t>Public open spaces and Eco-friendly businesses</a:t>
            </a:r>
            <a:r>
              <a:rPr lang="en-US" dirty="0" smtClean="0"/>
              <a:t> </a:t>
            </a:r>
            <a:r>
              <a:rPr lang="en-US" dirty="0" smtClean="0"/>
              <a:t>via </a:t>
            </a:r>
            <a:r>
              <a:rPr lang="en-US" dirty="0" smtClean="0"/>
              <a:t>the </a:t>
            </a:r>
            <a:r>
              <a:rPr lang="en-US" dirty="0" smtClean="0"/>
              <a:t>Foursquare API</a:t>
            </a:r>
            <a:endParaRPr lang="en-US" dirty="0" smtClean="0"/>
          </a:p>
          <a:p>
            <a:pPr lvl="0"/>
            <a:r>
              <a:rPr lang="en-US" b="1" dirty="0" smtClean="0"/>
              <a:t>G</a:t>
            </a:r>
            <a:r>
              <a:rPr lang="en-US" b="1" dirty="0" smtClean="0"/>
              <a:t>reen </a:t>
            </a:r>
            <a:r>
              <a:rPr lang="en-US" b="1" dirty="0" smtClean="0"/>
              <a:t>spaces</a:t>
            </a:r>
            <a:r>
              <a:rPr lang="en-US" dirty="0" smtClean="0"/>
              <a:t> </a:t>
            </a:r>
            <a:r>
              <a:rPr lang="en-US" dirty="0" smtClean="0"/>
              <a:t>and </a:t>
            </a:r>
            <a:r>
              <a:rPr lang="en-US" dirty="0" smtClean="0"/>
              <a:t>the </a:t>
            </a:r>
            <a:r>
              <a:rPr lang="en-US" b="1" dirty="0" smtClean="0"/>
              <a:t>amount of trees</a:t>
            </a:r>
            <a:r>
              <a:rPr lang="en-US" dirty="0" smtClean="0"/>
              <a:t> in every </a:t>
            </a:r>
            <a:r>
              <a:rPr lang="en-US" dirty="0" smtClean="0"/>
              <a:t>borough</a:t>
            </a:r>
            <a:r>
              <a:rPr lang="en-US" dirty="0" smtClean="0"/>
              <a:t> </a:t>
            </a:r>
            <a:r>
              <a:rPr lang="en-US" dirty="0" smtClean="0"/>
              <a:t>(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 smtClean="0">
                <a:hlinkClick r:id="rId2"/>
              </a:rPr>
              <a:t>://opendata.paris.fr</a:t>
            </a:r>
            <a:r>
              <a:rPr lang="en-US" u="sng" dirty="0" smtClean="0">
                <a:hlinkClick r:id="rId2"/>
              </a:rPr>
              <a:t>/</a:t>
            </a:r>
            <a:r>
              <a:rPr lang="en-US" u="sng" dirty="0" smtClean="0"/>
              <a:t>)</a:t>
            </a:r>
            <a:endParaRPr lang="en-US" dirty="0" smtClean="0"/>
          </a:p>
          <a:p>
            <a:pPr lvl="0"/>
            <a:r>
              <a:rPr lang="en-US" b="1" dirty="0" smtClean="0"/>
              <a:t>Vegan </a:t>
            </a:r>
            <a:r>
              <a:rPr lang="en-US" b="1" dirty="0" smtClean="0"/>
              <a:t>restaurants</a:t>
            </a:r>
            <a:r>
              <a:rPr lang="en-US" dirty="0" smtClean="0"/>
              <a:t> </a:t>
            </a:r>
            <a:r>
              <a:rPr lang="en-US" dirty="0" smtClean="0"/>
              <a:t>via the </a:t>
            </a:r>
            <a:r>
              <a:rPr lang="en-US" dirty="0" err="1" smtClean="0"/>
              <a:t>google</a:t>
            </a:r>
            <a:r>
              <a:rPr lang="en-US" dirty="0" smtClean="0"/>
              <a:t> API </a:t>
            </a:r>
            <a:r>
              <a:rPr lang="en-US" dirty="0" smtClean="0"/>
              <a:t>(</a:t>
            </a:r>
            <a:r>
              <a:rPr lang="en-US" u="sng" dirty="0" smtClean="0">
                <a:hlinkClick r:id="rId4"/>
              </a:rPr>
              <a:t>https</a:t>
            </a:r>
            <a:r>
              <a:rPr lang="en-US" u="sng" dirty="0" smtClean="0">
                <a:hlinkClick r:id="rId4"/>
              </a:rPr>
              <a:t>://developers.google.com/places</a:t>
            </a:r>
            <a:r>
              <a:rPr lang="en-US" u="sng" dirty="0" smtClean="0">
                <a:hlinkClick r:id="rId4"/>
              </a:rPr>
              <a:t>/</a:t>
            </a:r>
            <a:r>
              <a:rPr lang="en-US" u="sng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- </a:t>
            </a:r>
            <a:r>
              <a:rPr lang="en-US" dirty="0" smtClean="0"/>
              <a:t>Collecting data found in different API's and sites</a:t>
            </a:r>
          </a:p>
          <a:p>
            <a:pPr lvl="0">
              <a:buNone/>
            </a:pPr>
            <a:r>
              <a:rPr lang="en-US" dirty="0" smtClean="0"/>
              <a:t>- Cleansing the data when necessary</a:t>
            </a:r>
          </a:p>
          <a:p>
            <a:pPr lvl="0">
              <a:buNone/>
            </a:pPr>
            <a:r>
              <a:rPr lang="en-US" dirty="0" smtClean="0"/>
              <a:t>- Characterizing and visualizing the data</a:t>
            </a:r>
          </a:p>
          <a:p>
            <a:pPr lvl="0">
              <a:buNone/>
            </a:pPr>
            <a:r>
              <a:rPr lang="en-US" dirty="0" smtClean="0"/>
              <a:t>- K-means clustering method implementation, in aim to group the similar data points together and discover underlying patterns.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 (1)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842" y="1524001"/>
            <a:ext cx="7945819" cy="37521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68745" y="5440997"/>
            <a:ext cx="487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too sparse, won’t be taken into account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85387" y="0"/>
            <a:ext cx="8623663" cy="1325563"/>
          </a:xfrm>
        </p:spPr>
        <p:txBody>
          <a:bodyPr/>
          <a:lstStyle/>
          <a:p>
            <a:r>
              <a:rPr lang="en-US" dirty="0" smtClean="0"/>
              <a:t>visualizing the </a:t>
            </a:r>
            <a:r>
              <a:rPr lang="en-US" dirty="0" smtClean="0"/>
              <a:t>data:</a:t>
            </a:r>
            <a:br>
              <a:rPr lang="en-US" dirty="0" smtClean="0"/>
            </a:br>
            <a:r>
              <a:rPr lang="en-US" dirty="0" err="1" smtClean="0"/>
              <a:t>FourSquare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5387" y="0"/>
            <a:ext cx="8623663" cy="1325563"/>
          </a:xfrm>
        </p:spPr>
        <p:txBody>
          <a:bodyPr/>
          <a:lstStyle/>
          <a:p>
            <a:r>
              <a:rPr lang="en-US" dirty="0" smtClean="0"/>
              <a:t>visualizing the </a:t>
            </a:r>
            <a:r>
              <a:rPr lang="en-US" dirty="0" smtClean="0"/>
              <a:t>data:</a:t>
            </a:r>
            <a:br>
              <a:rPr lang="en-US" dirty="0" smtClean="0"/>
            </a:br>
            <a:r>
              <a:rPr lang="en-US" dirty="0" smtClean="0"/>
              <a:t>Air </a:t>
            </a:r>
            <a:r>
              <a:rPr lang="en-US" dirty="0" smtClean="0"/>
              <a:t>Quality Index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3667" y="3100551"/>
            <a:ext cx="4506310" cy="150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84634" y="1408386"/>
            <a:ext cx="376270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Air Quality map - Paris (21-24/3/2020)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(Green - AQI &gt; 65 ; Yellow - 06&lt;AQI&lt;65 ; Orange - AQI &lt; 60)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5145" y="1897117"/>
            <a:ext cx="3686175" cy="367665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41338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5387" y="0"/>
            <a:ext cx="8623663" cy="1325563"/>
          </a:xfrm>
        </p:spPr>
        <p:txBody>
          <a:bodyPr/>
          <a:lstStyle/>
          <a:p>
            <a:r>
              <a:rPr lang="en-US" dirty="0" smtClean="0"/>
              <a:t>visualizing the </a:t>
            </a:r>
            <a:r>
              <a:rPr lang="en-US" dirty="0" smtClean="0"/>
              <a:t>data:</a:t>
            </a:r>
            <a:br>
              <a:rPr lang="en-US" dirty="0" smtClean="0"/>
            </a:br>
            <a:r>
              <a:rPr lang="en-US" dirty="0" smtClean="0"/>
              <a:t>Land uses</a:t>
            </a:r>
            <a:endParaRPr 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41338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903" y="1722712"/>
            <a:ext cx="5086401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7491" y="2217683"/>
            <a:ext cx="3537498" cy="330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85387" y="0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05A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visualizing the data:</a:t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05A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05A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Vegan Restaurants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E05A5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r="14037"/>
          <a:stretch>
            <a:fillRect/>
          </a:stretch>
        </p:blipFill>
        <p:spPr bwMode="auto">
          <a:xfrm>
            <a:off x="5469055" y="1469369"/>
            <a:ext cx="3832600" cy="5005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Eyal\Downloads\download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6998" y="1963464"/>
            <a:ext cx="4508237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74876" y="252248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05A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visualizing the data:</a:t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05A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05A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Pair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E05A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plot between parameters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E05A5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-Learning-Powe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8095501B-602B-4CE4-8AA0-C5385B74771B}" vid="{DC64E541-33C3-44F4-A251-0B49B22D8A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Machine-Learning-PowePoint-Template</Template>
  <TotalTime>49</TotalTime>
  <Words>210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Machine-Learning-PowePoint-Template</vt:lpstr>
      <vt:lpstr>IBM CAPSTONE PROJECT – The Battle of Neighborhoods:  </vt:lpstr>
      <vt:lpstr>Problem</vt:lpstr>
      <vt:lpstr>Data</vt:lpstr>
      <vt:lpstr>Methodology</vt:lpstr>
      <vt:lpstr>visualizing the data: FourSquare</vt:lpstr>
      <vt:lpstr>visualizing the data: Air Quality Index</vt:lpstr>
      <vt:lpstr>visualizing the data: Land uses</vt:lpstr>
      <vt:lpstr>Slide 8</vt:lpstr>
      <vt:lpstr>Slide 9</vt:lpstr>
      <vt:lpstr>K-Means Clustering</vt:lpstr>
      <vt:lpstr>Conclusions: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</dc:title>
  <dc:creator>Eyal</dc:creator>
  <cp:lastModifiedBy>Eyal</cp:lastModifiedBy>
  <cp:revision>5</cp:revision>
  <dcterms:created xsi:type="dcterms:W3CDTF">2020-03-27T11:08:33Z</dcterms:created>
  <dcterms:modified xsi:type="dcterms:W3CDTF">2020-03-27T11:57:59Z</dcterms:modified>
</cp:coreProperties>
</file>