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72" r:id="rId1"/>
  </p:sldMasterIdLst>
  <p:notesMasterIdLst>
    <p:notesMasterId r:id="rId13"/>
  </p:notesMasterIdLst>
  <p:handoutMasterIdLst>
    <p:handoutMasterId r:id="rId14"/>
  </p:handoutMasterIdLst>
  <p:sldIdLst>
    <p:sldId id="256" r:id="rId2"/>
    <p:sldId id="259" r:id="rId3"/>
    <p:sldId id="262" r:id="rId4"/>
    <p:sldId id="261" r:id="rId5"/>
    <p:sldId id="258" r:id="rId6"/>
    <p:sldId id="267" r:id="rId7"/>
    <p:sldId id="264" r:id="rId8"/>
    <p:sldId id="269" r:id="rId9"/>
    <p:sldId id="266" r:id="rId10"/>
    <p:sldId id="268" r:id="rId11"/>
    <p:sldId id="260" r:id="rId12"/>
  </p:sldIdLst>
  <p:sldSz cx="12192000" cy="6858000"/>
  <p:notesSz cx="6858000" cy="9144000"/>
  <p:defaultTextStyle>
    <a:defPPr algn="r" rtl="1">
      <a:defRPr lang="he-IL"/>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4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61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1"/>
        <a:lstStyle/>
        <a:p>
          <a:pPr rtl="1"/>
          <a:endParaRPr lang="en-US"/>
        </a:p>
      </dgm:t>
    </dgm:pt>
    <dgm:pt modelId="{6750AC01-D39D-4F3A-9DC8-2A211EE986A2}">
      <dgm:prSet phldrT="[Text]" custT="1"/>
      <dgm:spPr/>
      <dgm:t>
        <a:bodyPr rtlCol="1"/>
        <a:lstStyle/>
        <a:p>
          <a:pPr rtl="1">
            <a:lnSpc>
              <a:spcPct val="100000"/>
            </a:lnSpc>
          </a:pPr>
          <a:r>
            <a:rPr lang="he-IL" sz="1400" noProof="0" dirty="0">
              <a:latin typeface="Tahoma" panose="020B0604030504040204" pitchFamily="34" charset="0"/>
              <a:ea typeface="Tahoma" panose="020B0604030504040204" pitchFamily="34" charset="0"/>
              <a:cs typeface="Tahoma" panose="020B0604030504040204" pitchFamily="34" charset="0"/>
            </a:rPr>
            <a:t>רמות קרינה מאתרי תקשורת זה נושא שמטריד את הציבור בשל השפעות אפשריות רבות שיש לו על הבריאות.</a:t>
          </a:r>
        </a:p>
      </dgm:t>
    </dgm:pt>
    <dgm:pt modelId="{720680DC-AAA4-4434-A582-60EBCC5BA355}" type="parTrans" cxnId="{0B5DAE5F-BCDC-4BF7-A6E7-CF856886A64D}">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CA077D98-8478-47EA-B6A9-99ACE60C64D4}" type="sibTrans" cxnId="{0B5DAE5F-BCDC-4BF7-A6E7-CF856886A64D}">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0BEF68B8-1228-47BB-83B5-7B9CD1E3F84E}">
      <dgm:prSet phldrT="[Text]" custT="1"/>
      <dgm:spPr/>
      <dgm:t>
        <a:bodyPr rtlCol="1"/>
        <a:lstStyle/>
        <a:p>
          <a:pPr rtl="1">
            <a:lnSpc>
              <a:spcPct val="100000"/>
            </a:lnSpc>
          </a:pPr>
          <a:r>
            <a:rPr lang="he-IL" sz="1400" noProof="0" dirty="0">
              <a:latin typeface="Tahoma" panose="020B0604030504040204" pitchFamily="34" charset="0"/>
              <a:ea typeface="Tahoma" panose="020B0604030504040204" pitchFamily="34" charset="0"/>
              <a:cs typeface="Tahoma" panose="020B0604030504040204" pitchFamily="34" charset="0"/>
            </a:rPr>
            <a:t>סוגים מסוימים של אתרים, כמו "אנטנות עוקץ" או "תורן על הגג" עשויים להוות מקור לקרינה גבוהה מהמותר או מן המצופה, מה שמעלה את הצורך בזיהוי ומעקב אחר הנושא.</a:t>
          </a:r>
        </a:p>
      </dgm:t>
    </dgm:pt>
    <dgm:pt modelId="{ED3A4BC2-B75A-4952-A38B-A42B5995DF05}" type="parTrans" cxnId="{EDEF4F82-1237-4639-A0F7-385C1897CE66}">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FD949706-EDCC-4ADC-8EDF-8EDA49C92325}" type="sibTrans" cxnId="{EDEF4F82-1237-4639-A0F7-385C1897CE66}">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5605D28D-2CE6-4513-8566-952984E21E14}">
      <dgm:prSet phldrT="[Text]" custT="1"/>
      <dgm:spPr/>
      <dgm:t>
        <a:bodyPr rtlCol="1"/>
        <a:lstStyle/>
        <a:p>
          <a:pPr rtl="1">
            <a:lnSpc>
              <a:spcPct val="100000"/>
            </a:lnSpc>
          </a:pPr>
          <a:r>
            <a:rPr lang="he-IL" sz="1400" noProof="0" dirty="0">
              <a:latin typeface="Tahoma" panose="020B0604030504040204" pitchFamily="34" charset="0"/>
              <a:ea typeface="Tahoma" panose="020B0604030504040204" pitchFamily="34" charset="0"/>
              <a:cs typeface="Tahoma" panose="020B0604030504040204" pitchFamily="34" charset="0"/>
            </a:rPr>
            <a:t>מורכבות שנובעת ממגוון גיאוגרפי וטכנולוגי של אתרי התקשורת, המקשים על פיקוח יעיל ואחיד.</a:t>
          </a:r>
        </a:p>
      </dgm:t>
    </dgm:pt>
    <dgm:pt modelId="{EB15AB98-362B-4E70-A3DA-995FC3E8BA79}" type="parTrans" cxnId="{FAF3F884-F0CF-440F-8CB1-B7648AB1B138}">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823D1971-2C4D-4EC5-A874-2F463DE37109}" type="sibTrans" cxnId="{FAF3F884-F0CF-440F-8CB1-B7648AB1B138}">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57806726-6E60-4ACC-9C1C-7DF9CC365A10}" type="pres">
      <dgm:prSet presAssocID="{7E5AA53B-3EEE-4DE4-BB81-9044890C2946}" presName="Name0" presStyleCnt="0">
        <dgm:presLayoutVars>
          <dgm:chMax val="7"/>
          <dgm:chPref val="7"/>
          <dgm:dir val="rev"/>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ScaleY="8606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1"/>
        <a:lstStyle/>
        <a:p>
          <a:pPr rtl="1"/>
          <a:endParaRPr lang="en-US"/>
        </a:p>
      </dgm:t>
    </dgm:pt>
    <dgm:pt modelId="{6750AC01-D39D-4F3A-9DC8-2A211EE986A2}">
      <dgm:prSet phldrT="[Text]" custT="1"/>
      <dgm:spPr/>
      <dgm:t>
        <a:bodyPr rtlCol="1"/>
        <a:lstStyle/>
        <a:p>
          <a:pPr rtl="1">
            <a:lnSpc>
              <a:spcPct val="100000"/>
            </a:lnSpc>
          </a:pPr>
          <a:r>
            <a:rPr lang="he-IL" sz="1600" noProof="0" dirty="0">
              <a:latin typeface="Tahoma" panose="020B0604030504040204" pitchFamily="34" charset="0"/>
              <a:ea typeface="Tahoma" panose="020B0604030504040204" pitchFamily="34" charset="0"/>
              <a:cs typeface="Tahoma" panose="020B0604030504040204" pitchFamily="34" charset="0"/>
            </a:rPr>
            <a:t>שימוש במאפיינים טכניים מתוך הדאטה כמו עוצמת קרינה, סף בריאותי, ועוד על מנת לנבא את סוג האנטנה שבאתר.</a:t>
          </a:r>
        </a:p>
      </dgm:t>
    </dgm:pt>
    <dgm:pt modelId="{720680DC-AAA4-4434-A582-60EBCC5BA355}" type="parTrans" cxnId="{0B5DAE5F-BCDC-4BF7-A6E7-CF856886A64D}">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CA077D98-8478-47EA-B6A9-99ACE60C64D4}" type="sibTrans" cxnId="{0B5DAE5F-BCDC-4BF7-A6E7-CF856886A64D}">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0BEF68B8-1228-47BB-83B5-7B9CD1E3F84E}">
      <dgm:prSet phldrT="[Text]" custT="1"/>
      <dgm:spPr/>
      <dgm:t>
        <a:bodyPr rtlCol="1"/>
        <a:lstStyle/>
        <a:p>
          <a:pPr rtl="1">
            <a:lnSpc>
              <a:spcPct val="100000"/>
            </a:lnSpc>
          </a:pPr>
          <a:r>
            <a:rPr lang="he-IL" sz="1600" noProof="0" dirty="0">
              <a:latin typeface="Tahoma" panose="020B0604030504040204" pitchFamily="34" charset="0"/>
              <a:ea typeface="Tahoma" panose="020B0604030504040204" pitchFamily="34" charset="0"/>
              <a:cs typeface="Tahoma" panose="020B0604030504040204" pitchFamily="34" charset="0"/>
            </a:rPr>
            <a:t>בחינת ההבדלים בעוצמת הקרינה בין סוגי אתרים שונים כדי להסיק מסקנות על השפעת סוג האתר ורמות הקרינה.</a:t>
          </a:r>
        </a:p>
      </dgm:t>
    </dgm:pt>
    <dgm:pt modelId="{ED3A4BC2-B75A-4952-A38B-A42B5995DF05}" type="parTrans" cxnId="{EDEF4F82-1237-4639-A0F7-385C1897CE66}">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FD949706-EDCC-4ADC-8EDF-8EDA49C92325}" type="sibTrans" cxnId="{EDEF4F82-1237-4639-A0F7-385C1897CE66}">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5605D28D-2CE6-4513-8566-952984E21E14}">
      <dgm:prSet phldrT="[Text]" custT="1"/>
      <dgm:spPr/>
      <dgm:t>
        <a:bodyPr rtlCol="1"/>
        <a:lstStyle/>
        <a:p>
          <a:pPr rtl="1">
            <a:lnSpc>
              <a:spcPct val="100000"/>
            </a:lnSpc>
          </a:pPr>
          <a:r>
            <a:rPr lang="he-IL" sz="1600" noProof="0" dirty="0">
              <a:latin typeface="Tahoma" panose="020B0604030504040204" pitchFamily="34" charset="0"/>
              <a:ea typeface="Tahoma" panose="020B0604030504040204" pitchFamily="34" charset="0"/>
              <a:cs typeface="Tahoma" panose="020B0604030504040204" pitchFamily="34" charset="0"/>
            </a:rPr>
            <a:t>ניתוח ריכוזים גיאוגרפיים של אתרי שידור בעלי רמות קרנה גבוהות כדי לתמוך בקבלת החלטות ציבוריות לשיפור בטיחות הציבור.</a:t>
          </a:r>
        </a:p>
      </dgm:t>
    </dgm:pt>
    <dgm:pt modelId="{EB15AB98-362B-4E70-A3DA-995FC3E8BA79}" type="parTrans" cxnId="{FAF3F884-F0CF-440F-8CB1-B7648AB1B138}">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823D1971-2C4D-4EC5-A874-2F463DE37109}" type="sibTrans" cxnId="{FAF3F884-F0CF-440F-8CB1-B7648AB1B138}">
      <dgm:prSet/>
      <dgm:spPr/>
      <dgm:t>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dgm:t>
    </dgm:pt>
    <dgm:pt modelId="{57806726-6E60-4ACC-9C1C-7DF9CC365A10}" type="pres">
      <dgm:prSet presAssocID="{7E5AA53B-3EEE-4DE4-BB81-9044890C2946}" presName="Name0" presStyleCnt="0">
        <dgm:presLayoutVars>
          <dgm:chMax val="7"/>
          <dgm:chPref val="7"/>
          <dgm:dir val="rev"/>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6082089" y="-618397"/>
          <a:ext cx="4800732" cy="4800732"/>
        </a:xfrm>
        <a:prstGeom prst="blockArc">
          <a:avLst>
            <a:gd name="adj1" fmla="val 8100000"/>
            <a:gd name="adj2" fmla="val 135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7288" y="406067"/>
          <a:ext cx="6310391" cy="61343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565775" bIns="35560" numCol="1" spcCol="1270" rtlCol="1" anchor="ctr" anchorCtr="0">
          <a:noAutofit/>
        </a:bodyPr>
        <a:lstStyle/>
        <a:p>
          <a:pPr marL="0" lvl="0" indent="0" algn="r" defTabSz="622300" rtl="1">
            <a:lnSpc>
              <a:spcPct val="100000"/>
            </a:lnSpc>
            <a:spcBef>
              <a:spcPct val="0"/>
            </a:spcBef>
            <a:spcAft>
              <a:spcPct val="35000"/>
            </a:spcAft>
            <a:buNone/>
          </a:pPr>
          <a:r>
            <a:rPr lang="he-IL" sz="1400" kern="1200" noProof="0" dirty="0">
              <a:latin typeface="Tahoma" panose="020B0604030504040204" pitchFamily="34" charset="0"/>
              <a:ea typeface="Tahoma" panose="020B0604030504040204" pitchFamily="34" charset="0"/>
              <a:cs typeface="Tahoma" panose="020B0604030504040204" pitchFamily="34" charset="0"/>
            </a:rPr>
            <a:t>רמות קרינה מאתרי תקשורת זה נושא שמטריד את הציבור בשל השפעות אפשריות רבות שיש לו על הבריאות.</a:t>
          </a:r>
        </a:p>
      </dsp:txBody>
      <dsp:txXfrm>
        <a:off x="47288" y="406067"/>
        <a:ext cx="6310391" cy="613439"/>
      </dsp:txXfrm>
    </dsp:sp>
    <dsp:sp modelId="{07CB3071-D555-47DA-A36A-69EB91531FD8}">
      <dsp:nvSpPr>
        <dsp:cNvPr id="0" name=""/>
        <dsp:cNvSpPr/>
      </dsp:nvSpPr>
      <dsp:spPr>
        <a:xfrm>
          <a:off x="5912187"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47288"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565775" bIns="35560" numCol="1" spcCol="1270" rtlCol="1" anchor="ctr" anchorCtr="0">
          <a:noAutofit/>
        </a:bodyPr>
        <a:lstStyle/>
        <a:p>
          <a:pPr marL="0" lvl="0" indent="0" algn="r" defTabSz="622300" rtl="1">
            <a:lnSpc>
              <a:spcPct val="100000"/>
            </a:lnSpc>
            <a:spcBef>
              <a:spcPct val="0"/>
            </a:spcBef>
            <a:spcAft>
              <a:spcPct val="35000"/>
            </a:spcAft>
            <a:buNone/>
          </a:pPr>
          <a:r>
            <a:rPr lang="he-IL" sz="1400" kern="1200" noProof="0" dirty="0">
              <a:latin typeface="Tahoma" panose="020B0604030504040204" pitchFamily="34" charset="0"/>
              <a:ea typeface="Tahoma" panose="020B0604030504040204" pitchFamily="34" charset="0"/>
              <a:cs typeface="Tahoma" panose="020B0604030504040204" pitchFamily="34" charset="0"/>
            </a:rPr>
            <a:t>סוגים מסוימים של אתרים, כמו "אנטנות עוקץ" או "תורן על הגג" עשויים להוות מקור לקרינה גבוהה מהמותר או מן המצופה, מה שמעלה את הצורך בזיהוי ומעקב אחר הנושא.</a:t>
          </a:r>
        </a:p>
      </dsp:txBody>
      <dsp:txXfrm>
        <a:off x="47288" y="1425575"/>
        <a:ext cx="6051292" cy="712787"/>
      </dsp:txXfrm>
    </dsp:sp>
    <dsp:sp modelId="{3F8116AC-FAC3-4E95-9865-93CCFEB191B9}">
      <dsp:nvSpPr>
        <dsp:cNvPr id="0" name=""/>
        <dsp:cNvSpPr/>
      </dsp:nvSpPr>
      <dsp:spPr>
        <a:xfrm>
          <a:off x="5653089"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728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565775" bIns="35560" numCol="1" spcCol="1270" rtlCol="1" anchor="ctr" anchorCtr="0">
          <a:noAutofit/>
        </a:bodyPr>
        <a:lstStyle/>
        <a:p>
          <a:pPr marL="0" lvl="0" indent="0" algn="r" defTabSz="622300" rtl="1">
            <a:lnSpc>
              <a:spcPct val="100000"/>
            </a:lnSpc>
            <a:spcBef>
              <a:spcPct val="0"/>
            </a:spcBef>
            <a:spcAft>
              <a:spcPct val="35000"/>
            </a:spcAft>
            <a:buNone/>
          </a:pPr>
          <a:r>
            <a:rPr lang="he-IL" sz="1400" kern="1200" noProof="0" dirty="0">
              <a:latin typeface="Tahoma" panose="020B0604030504040204" pitchFamily="34" charset="0"/>
              <a:ea typeface="Tahoma" panose="020B0604030504040204" pitchFamily="34" charset="0"/>
              <a:cs typeface="Tahoma" panose="020B0604030504040204" pitchFamily="34" charset="0"/>
            </a:rPr>
            <a:t>מורכבות שנובעת ממגוון גיאוגרפי וטכנולוגי של אתרי התקשורת, המקשים על פיקוח יעיל ואחיד.</a:t>
          </a:r>
        </a:p>
      </dsp:txBody>
      <dsp:txXfrm>
        <a:off x="47288" y="2494756"/>
        <a:ext cx="6310391" cy="712787"/>
      </dsp:txXfrm>
    </dsp:sp>
    <dsp:sp modelId="{A965097E-32F1-4AB8-8C4E-2814A7596B2F}">
      <dsp:nvSpPr>
        <dsp:cNvPr id="0" name=""/>
        <dsp:cNvSpPr/>
      </dsp:nvSpPr>
      <dsp:spPr>
        <a:xfrm>
          <a:off x="5912187"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6082089" y="-618397"/>
          <a:ext cx="4800732" cy="4800732"/>
        </a:xfrm>
        <a:prstGeom prst="blockArc">
          <a:avLst>
            <a:gd name="adj1" fmla="val 8100000"/>
            <a:gd name="adj2" fmla="val 135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728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565775" bIns="40640" numCol="1" spcCol="1270" rtlCol="1" anchor="ctr" anchorCtr="0">
          <a:noAutofit/>
        </a:bodyPr>
        <a:lstStyle/>
        <a:p>
          <a:pPr marL="0" lvl="0" indent="0" algn="r" defTabSz="711200" rtl="1">
            <a:lnSpc>
              <a:spcPct val="100000"/>
            </a:lnSpc>
            <a:spcBef>
              <a:spcPct val="0"/>
            </a:spcBef>
            <a:spcAft>
              <a:spcPct val="35000"/>
            </a:spcAft>
            <a:buNone/>
          </a:pPr>
          <a:r>
            <a:rPr lang="he-IL" sz="1600" kern="1200" noProof="0" dirty="0">
              <a:latin typeface="Tahoma" panose="020B0604030504040204" pitchFamily="34" charset="0"/>
              <a:ea typeface="Tahoma" panose="020B0604030504040204" pitchFamily="34" charset="0"/>
              <a:cs typeface="Tahoma" panose="020B0604030504040204" pitchFamily="34" charset="0"/>
            </a:rPr>
            <a:t>שימוש במאפיינים טכניים מתוך הדאטה כמו עוצמת קרינה, סף בריאותי, ועוד על מנת לנבא את סוג האנטנה שבאתר.</a:t>
          </a:r>
        </a:p>
      </dsp:txBody>
      <dsp:txXfrm>
        <a:off x="47288" y="356393"/>
        <a:ext cx="6310391" cy="712787"/>
      </dsp:txXfrm>
    </dsp:sp>
    <dsp:sp modelId="{07CB3071-D555-47DA-A36A-69EB91531FD8}">
      <dsp:nvSpPr>
        <dsp:cNvPr id="0" name=""/>
        <dsp:cNvSpPr/>
      </dsp:nvSpPr>
      <dsp:spPr>
        <a:xfrm>
          <a:off x="5912187"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47288"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565775" bIns="40640" numCol="1" spcCol="1270" rtlCol="1" anchor="ctr" anchorCtr="0">
          <a:noAutofit/>
        </a:bodyPr>
        <a:lstStyle/>
        <a:p>
          <a:pPr marL="0" lvl="0" indent="0" algn="r" defTabSz="711200" rtl="1">
            <a:lnSpc>
              <a:spcPct val="100000"/>
            </a:lnSpc>
            <a:spcBef>
              <a:spcPct val="0"/>
            </a:spcBef>
            <a:spcAft>
              <a:spcPct val="35000"/>
            </a:spcAft>
            <a:buNone/>
          </a:pPr>
          <a:r>
            <a:rPr lang="he-IL" sz="1600" kern="1200" noProof="0" dirty="0">
              <a:latin typeface="Tahoma" panose="020B0604030504040204" pitchFamily="34" charset="0"/>
              <a:ea typeface="Tahoma" panose="020B0604030504040204" pitchFamily="34" charset="0"/>
              <a:cs typeface="Tahoma" panose="020B0604030504040204" pitchFamily="34" charset="0"/>
            </a:rPr>
            <a:t>בחינת ההבדלים בעוצמת הקרינה בין סוגי אתרים שונים כדי להסיק מסקנות על השפעת סוג האתר ורמות הקרינה.</a:t>
          </a:r>
        </a:p>
      </dsp:txBody>
      <dsp:txXfrm>
        <a:off x="47288" y="1425575"/>
        <a:ext cx="6051292" cy="712787"/>
      </dsp:txXfrm>
    </dsp:sp>
    <dsp:sp modelId="{3F8116AC-FAC3-4E95-9865-93CCFEB191B9}">
      <dsp:nvSpPr>
        <dsp:cNvPr id="0" name=""/>
        <dsp:cNvSpPr/>
      </dsp:nvSpPr>
      <dsp:spPr>
        <a:xfrm>
          <a:off x="5653089"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728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565775" bIns="40640" numCol="1" spcCol="1270" rtlCol="1" anchor="ctr" anchorCtr="0">
          <a:noAutofit/>
        </a:bodyPr>
        <a:lstStyle/>
        <a:p>
          <a:pPr marL="0" lvl="0" indent="0" algn="r" defTabSz="711200" rtl="1">
            <a:lnSpc>
              <a:spcPct val="100000"/>
            </a:lnSpc>
            <a:spcBef>
              <a:spcPct val="0"/>
            </a:spcBef>
            <a:spcAft>
              <a:spcPct val="35000"/>
            </a:spcAft>
            <a:buNone/>
          </a:pPr>
          <a:r>
            <a:rPr lang="he-IL" sz="1600" kern="1200" noProof="0" dirty="0">
              <a:latin typeface="Tahoma" panose="020B0604030504040204" pitchFamily="34" charset="0"/>
              <a:ea typeface="Tahoma" panose="020B0604030504040204" pitchFamily="34" charset="0"/>
              <a:cs typeface="Tahoma" panose="020B0604030504040204" pitchFamily="34" charset="0"/>
            </a:rPr>
            <a:t>ניתוח ריכוזים גיאוגרפיים של אתרי שידור בעלי רמות קרנה גבוהות כדי לתמוך בקבלת החלטות ציבוריות לשיפור בטיחות הציבור.</a:t>
          </a:r>
        </a:p>
      </dsp:txBody>
      <dsp:txXfrm>
        <a:off x="47288" y="2494756"/>
        <a:ext cx="6310391" cy="712787"/>
      </dsp:txXfrm>
    </dsp:sp>
    <dsp:sp modelId="{A965097E-32F1-4AB8-8C4E-2814A7596B2F}">
      <dsp:nvSpPr>
        <dsp:cNvPr id="0" name=""/>
        <dsp:cNvSpPr/>
      </dsp:nvSpPr>
      <dsp:spPr>
        <a:xfrm>
          <a:off x="5912187"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F81CEA5-62FD-4C83-BDE3-91DFB9827D8F}"/>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3FA1CBFD-6AD0-48C4-B91B-58830F6F4C3E}"/>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B9590D7E-EB2A-411B-A97F-B0EF0C1E7F91}" type="datetime1">
              <a:rPr lang="he-IL" smtClean="0">
                <a:latin typeface="Tahoma" panose="020B0604030504040204" pitchFamily="34" charset="0"/>
                <a:ea typeface="Tahoma" panose="020B0604030504040204" pitchFamily="34" charset="0"/>
                <a:cs typeface="Tahoma" panose="020B0604030504040204" pitchFamily="34" charset="0"/>
              </a:rPr>
              <a:t>י"ב/טבת/תשפ"ה</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A9E55D22-46A3-4B8C-AD40-252FE7896C3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8E70DCEF-9071-4B17-801B-37B4465C8E15}"/>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8D90168E-626C-4E60-93C0-A00D25609468}"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BCFDA35-C9C7-45E2-A3B1-EF2E8B9635F2}" type="datetime1">
              <a:rPr lang="he-IL" smtClean="0"/>
              <a:t>י"ב/טבת/תשפ"ה</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6B3AB32-59DF-41F1-9618-EDFBF5049629}" type="slidenum">
              <a:rPr lang="he-IL" smtClean="0"/>
              <a:pPr/>
              <a:t>‹#›</a:t>
            </a:fld>
            <a:endParaRPr lang="he-IL"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2</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A1441-4ACE-6AF8-D2BB-E2128045C49F}"/>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F682A24-D1A2-17CD-4A04-13E509EAFCF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E4258004-F356-ED13-52A5-9F4587215161}"/>
              </a:ext>
            </a:extLst>
          </p:cNvPr>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a:extLst>
              <a:ext uri="{FF2B5EF4-FFF2-40B4-BE49-F238E27FC236}">
                <a16:creationId xmlns:a16="http://schemas.microsoft.com/office/drawing/2014/main" id="{7946EC1B-CC56-A4CE-B221-DF470DD0A266}"/>
              </a:ext>
            </a:extLst>
          </p:cNvPr>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595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192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30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9685A-FCCB-9636-6522-4915001A376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5A29C24-F0D9-0DBB-F1D7-4E808B0B830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0BF6278-E39F-781B-A9FF-4321DAB8F799}"/>
              </a:ext>
            </a:extLst>
          </p:cNvPr>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a:extLst>
              <a:ext uri="{FF2B5EF4-FFF2-40B4-BE49-F238E27FC236}">
                <a16:creationId xmlns:a16="http://schemas.microsoft.com/office/drawing/2014/main" id="{9AD0A7BD-B757-446C-EAA5-E6ABCB698ED6}"/>
              </a:ext>
            </a:extLst>
          </p:cNvPr>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7</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213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11</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מלבן 6"/>
          <p:cNvSpPr/>
          <p:nvPr/>
        </p:nvSpPr>
        <p:spPr>
          <a:xfrm flipH="1">
            <a:off x="482600"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617260" y="1020431"/>
            <a:ext cx="10993549" cy="1475013"/>
          </a:xfrm>
          <a:effectLst/>
        </p:spPr>
        <p:txBody>
          <a:bodyPr rtlCol="1" anchor="b">
            <a:normAutofit/>
          </a:bodyPr>
          <a:lstStyle>
            <a:lvl1pPr algn="r" rtl="1">
              <a:defRPr sz="36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p:cNvSpPr>
            <a:spLocks noGrp="1"/>
          </p:cNvSpPr>
          <p:nvPr>
            <p:ph type="subTitle" idx="1"/>
          </p:nvPr>
        </p:nvSpPr>
        <p:spPr>
          <a:xfrm flipH="1">
            <a:off x="617260" y="2495445"/>
            <a:ext cx="10993546" cy="590321"/>
          </a:xfrm>
        </p:spPr>
        <p:txBody>
          <a:bodyPr rtlCol="1" anchor="t">
            <a:normAutofit/>
          </a:bodyPr>
          <a:lstStyle>
            <a:lvl1pPr marL="0" indent="0" algn="r" rtl="1">
              <a:buNone/>
              <a:defRPr sz="16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p>
        </p:txBody>
      </p:sp>
      <p:sp>
        <p:nvSpPr>
          <p:cNvPr id="4" name="מציין מיקום של תאריך 3"/>
          <p:cNvSpPr>
            <a:spLocks noGrp="1"/>
          </p:cNvSpPr>
          <p:nvPr>
            <p:ph type="dt" sz="half" idx="10"/>
          </p:nvPr>
        </p:nvSpPr>
        <p:spPr>
          <a:xfrm flipH="1">
            <a:off x="1741249" y="5956137"/>
            <a:ext cx="284480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297C270-3E6D-474B-8A31-3B67E90AE828}" type="datetime1">
              <a:rPr lang="he-IL" smtClean="0"/>
              <a:t>י"ב/טבת/תשפ"ה</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617260" y="5956137"/>
            <a:ext cx="101644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8" name="מלבן 7"/>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9"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hasCustomPrompt="1"/>
          </p:nvPr>
        </p:nvSpPr>
        <p:spPr>
          <a:xfrm flipH="1">
            <a:off x="581192" y="2336003"/>
            <a:ext cx="11029616" cy="3522794"/>
          </a:xfrm>
        </p:spPr>
        <p:txBody>
          <a:bodyPr vert="eaVert"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1725D53-A117-4105-AAF4-0257B6D8339E}" type="datetime1">
              <a:rPr lang="he-IL" smtClean="0"/>
              <a:t>י"ב/טבת/תשפ"ה</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מלבן 6"/>
          <p:cNvSpPr>
            <a:spLocks noChangeAspect="1"/>
          </p:cNvSpPr>
          <p:nvPr/>
        </p:nvSpPr>
        <p:spPr>
          <a:xfrm flipH="1">
            <a:off x="44598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אנכית 1"/>
          <p:cNvSpPr>
            <a:spLocks noGrp="1"/>
          </p:cNvSpPr>
          <p:nvPr>
            <p:ph type="title" orient="vert"/>
          </p:nvPr>
        </p:nvSpPr>
        <p:spPr>
          <a:xfrm flipH="1">
            <a:off x="1348635" y="675726"/>
            <a:ext cx="2004164" cy="5183073"/>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hasCustomPrompt="1"/>
          </p:nvPr>
        </p:nvSpPr>
        <p:spPr>
          <a:xfrm flipH="1">
            <a:off x="3520798" y="675726"/>
            <a:ext cx="7896279" cy="5183073"/>
          </a:xfrm>
        </p:spPr>
        <p:txBody>
          <a:bodyPr vert="vert270"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10"/>
          </p:nvPr>
        </p:nvSpPr>
        <p:spPr>
          <a:xfrm flipH="1">
            <a:off x="1870186" y="5956137"/>
            <a:ext cx="1328141"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901CBB16-08A1-40AC-A29F-0488A6993255}" type="datetime1">
              <a:rPr lang="he-IL" smtClean="0"/>
              <a:t>י"ב/טבת/תשפ"ה</a:t>
            </a:fld>
            <a:endParaRPr lang="he-IL" dirty="0"/>
          </a:p>
        </p:txBody>
      </p:sp>
      <p:sp>
        <p:nvSpPr>
          <p:cNvPr id="5" name="מציין מיקום של כותרת תחתונה 4"/>
          <p:cNvSpPr>
            <a:spLocks noGrp="1"/>
          </p:cNvSpPr>
          <p:nvPr>
            <p:ph type="ftr" sz="quarter" idx="11"/>
          </p:nvPr>
        </p:nvSpPr>
        <p:spPr>
          <a:xfrm flipH="1">
            <a:off x="3520798" y="5951811"/>
            <a:ext cx="789627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164195"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7" name="מלבן 6"/>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581193" y="2180496"/>
            <a:ext cx="11029615" cy="367830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3429899-C417-42A5-8F32-D4C180328E09}" type="datetime1">
              <a:rPr lang="he-IL" smtClean="0"/>
              <a:t>י"ב/טבת/תשפ"ה</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2" y="5956137"/>
            <a:ext cx="1052508"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8" name="מלבן 7"/>
          <p:cNvSpPr>
            <a:spLocks noChangeAspect="1"/>
          </p:cNvSpPr>
          <p:nvPr/>
        </p:nvSpPr>
        <p:spPr>
          <a:xfrm flipH="1">
            <a:off x="453323"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3043910"/>
            <a:ext cx="11029615" cy="1497507"/>
          </a:xfrm>
        </p:spPr>
        <p:txBody>
          <a:bodyPr rtlCol="1" anchor="b">
            <a:normAutofit/>
          </a:bodyPr>
          <a:lstStyle>
            <a:lvl1pPr algn="r" rtl="1">
              <a:defRPr sz="3600" b="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581193" y="4541417"/>
            <a:ext cx="11029615" cy="600556"/>
          </a:xfrm>
        </p:spPr>
        <p:txBody>
          <a:bodyPr rtlCol="1" anchor="t">
            <a:normAutofit/>
          </a:bodyPr>
          <a:lstStyle>
            <a:lvl1pPr marL="0" indent="0" algn="r" rtl="1">
              <a:buNone/>
              <a:defRPr sz="18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ערוך סגנונות טקסט של תבנית בסיס</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ADB25716-6594-4E7D-ADBE-EC537956369F}" type="datetime1">
              <a:rPr lang="he-IL" smtClean="0"/>
              <a:t>י"ב/טבת/תשפ"ה</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מלבן 7"/>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sz="half" idx="1" hasCustomPrompt="1"/>
          </p:nvPr>
        </p:nvSpPr>
        <p:spPr>
          <a:xfrm flipH="1">
            <a:off x="6188417" y="2228003"/>
            <a:ext cx="5422390"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hasCustomPrompt="1"/>
          </p:nvPr>
        </p:nvSpPr>
        <p:spPr>
          <a:xfrm flipH="1">
            <a:off x="581191" y="2228003"/>
            <a:ext cx="5422392"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FE763C8-C7D0-4076-B41C-E691FEDE3EC4}" type="datetime1">
              <a:rPr lang="he-IL" smtClean="0"/>
              <a:t>י"ב/טבת/תשפ"ה</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1" name="מלבן 10"/>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6217706" y="2250892"/>
            <a:ext cx="5087075" cy="536005"/>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4" name="מציין מיקום תוכן 3"/>
          <p:cNvSpPr>
            <a:spLocks noGrp="1"/>
          </p:cNvSpPr>
          <p:nvPr>
            <p:ph sz="half" idx="2" hasCustomPrompt="1"/>
          </p:nvPr>
        </p:nvSpPr>
        <p:spPr>
          <a:xfrm flipH="1">
            <a:off x="6217706"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טקסט 4"/>
          <p:cNvSpPr>
            <a:spLocks noGrp="1"/>
          </p:cNvSpPr>
          <p:nvPr>
            <p:ph type="body" sz="quarter" idx="3" hasCustomPrompt="1"/>
          </p:nvPr>
        </p:nvSpPr>
        <p:spPr>
          <a:xfrm flipH="1">
            <a:off x="581192" y="2250892"/>
            <a:ext cx="5087073" cy="553373"/>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6" name="מציין מיקום תוכן 5"/>
          <p:cNvSpPr>
            <a:spLocks noGrp="1"/>
          </p:cNvSpPr>
          <p:nvPr>
            <p:ph sz="quarter" idx="4" hasCustomPrompt="1"/>
          </p:nvPr>
        </p:nvSpPr>
        <p:spPr>
          <a:xfrm flipH="1">
            <a:off x="581191"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B78E2043-FBCE-4D36-A1C1-6FF4BC5FE911}" type="datetime1">
              <a:rPr lang="he-IL" smtClean="0"/>
              <a:t>י"ב/טבת/תשפ"ה</a:t>
            </a:fld>
            <a:endParaRPr lang="he-IL" dirty="0"/>
          </a:p>
        </p:txBody>
      </p:sp>
      <p:sp>
        <p:nvSpPr>
          <p:cNvPr id="8" name="מציין מיקום של כותרת תחתונה 7"/>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9" name="מציין מיקום של מספר שקופית 8"/>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874E971-873B-4E63-B3AF-FDFF13719C17}" type="datetime1">
              <a:rPr lang="he-IL" smtClean="0"/>
              <a:t>י"ב/טבת/תשפ"ה</a:t>
            </a:fld>
            <a:endParaRPr lang="he-IL" dirty="0"/>
          </a:p>
        </p:txBody>
      </p:sp>
      <p:sp>
        <p:nvSpPr>
          <p:cNvPr id="4" name="מציין מיקום של כותרת תחתונה 3"/>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5" name="מציין מיקום של מספר שקופית 4"/>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
        <p:nvSpPr>
          <p:cNvPr id="7" name="מלבן 6"/>
          <p:cNvSpPr>
            <a:spLocks noChangeAspect="1"/>
          </p:cNvSpPr>
          <p:nvPr/>
        </p:nvSpPr>
        <p:spPr>
          <a:xfrm flipH="1">
            <a:off x="451281"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כותרת 1"/>
          <p:cNvSpPr>
            <a:spLocks noGrp="1"/>
          </p:cNvSpPr>
          <p:nvPr>
            <p:ph type="title"/>
          </p:nvPr>
        </p:nvSpPr>
        <p:spPr>
          <a:xfrm flipH="1">
            <a:off x="586490"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97A8D92E-8030-4018-AB52-68E929BFB893}" type="datetime1">
              <a:rPr lang="he-IL" smtClean="0"/>
              <a:t>י"ב/טבת/תשפ"ה</a:t>
            </a:fld>
            <a:endParaRPr lang="he-IL" dirty="0"/>
          </a:p>
        </p:txBody>
      </p:sp>
      <p:sp>
        <p:nvSpPr>
          <p:cNvPr id="3" name="מציין מיקום של כותרת תחתונה 2"/>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4" name="מציין מיקום של מספר שקופית 3"/>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9" name="מלבן 8"/>
          <p:cNvSpPr>
            <a:spLocks noChangeAspect="1"/>
          </p:cNvSpPr>
          <p:nvPr/>
        </p:nvSpPr>
        <p:spPr>
          <a:xfrm flipH="1">
            <a:off x="445983"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6701363" y="5262296"/>
            <a:ext cx="4909445" cy="689514"/>
          </a:xfrm>
        </p:spPr>
        <p:txBody>
          <a:bodyPr rtlCol="1" anchor="ctr"/>
          <a:lstStyle>
            <a:lvl1pPr algn="r" rtl="1">
              <a:defRPr sz="2000" b="0">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451344" y="601200"/>
            <a:ext cx="11292840" cy="4204800"/>
          </a:xfrm>
        </p:spPr>
        <p:txBody>
          <a:bodyPr rtlCol="1" anchor="ctr">
            <a:normAutofit/>
          </a:bodyPr>
          <a:lstStyle>
            <a:lvl1pPr algn="r" rtl="1">
              <a:defRPr sz="20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r" rtl="1">
              <a:defRPr sz="1800">
                <a:solidFill>
                  <a:schemeClr val="tx2"/>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2"/>
                </a:solidFill>
                <a:latin typeface="Tahoma" panose="020B0604030504040204" pitchFamily="34" charset="0"/>
                <a:ea typeface="Tahoma" panose="020B0604030504040204" pitchFamily="34" charset="0"/>
                <a:cs typeface="Tahoma" panose="020B0604030504040204" pitchFamily="34" charset="0"/>
              </a:defRPr>
            </a:lvl3pPr>
            <a:lvl4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4pPr>
            <a:lvl5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5pPr>
            <a:lvl6pPr algn="r" rtl="1">
              <a:defRPr sz="1400">
                <a:solidFill>
                  <a:schemeClr val="tx2"/>
                </a:solidFill>
              </a:defRPr>
            </a:lvl6pPr>
            <a:lvl7pPr algn="r" rtl="1">
              <a:defRPr sz="1400">
                <a:solidFill>
                  <a:schemeClr val="tx2"/>
                </a:solidFill>
              </a:defRPr>
            </a:lvl7pPr>
            <a:lvl8pPr algn="r" rtl="1">
              <a:defRPr sz="1400">
                <a:solidFill>
                  <a:schemeClr val="tx2"/>
                </a:solidFill>
              </a:defRPr>
            </a:lvl8pPr>
            <a:lvl9pPr algn="r" rtl="1">
              <a:defRPr sz="1400">
                <a:solidFill>
                  <a:schemeClr val="tx2"/>
                </a:solidFill>
              </a:defRPr>
            </a:lvl9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hasCustomPrompt="1"/>
          </p:nvPr>
        </p:nvSpPr>
        <p:spPr>
          <a:xfrm flipH="1">
            <a:off x="581190" y="5262296"/>
            <a:ext cx="5869987" cy="689515"/>
          </a:xfrm>
        </p:spPr>
        <p:txBody>
          <a:bodyPr rtlCol="1" anchor="ctr">
            <a:normAutofit/>
          </a:bodyPr>
          <a:lstStyle>
            <a:lvl1pPr marL="0" indent="0" algn="l" rtl="1">
              <a:buNone/>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1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dirty="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107A077-FD83-4C6E-83BA-3D7B168F608C}" type="datetime1">
              <a:rPr lang="he-IL" smtClean="0"/>
              <a:t>י"ב/טבת/תשפ"ה</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1" y="4693389"/>
            <a:ext cx="11029616" cy="566738"/>
          </a:xfrm>
        </p:spPr>
        <p:txBody>
          <a:bodyPr rtlCol="1" anchor="b">
            <a:normAutofit/>
          </a:bodyPr>
          <a:lstStyle>
            <a:lvl1pPr algn="r" rtl="1">
              <a:defRPr sz="2400" b="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של תמונה 2"/>
          <p:cNvSpPr>
            <a:spLocks noGrp="1" noChangeAspect="1"/>
          </p:cNvSpPr>
          <p:nvPr>
            <p:ph type="pic" idx="1"/>
          </p:nvPr>
        </p:nvSpPr>
        <p:spPr>
          <a:xfrm flipH="1">
            <a:off x="453324" y="599725"/>
            <a:ext cx="11290859" cy="3557252"/>
          </a:xfrm>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he-IL" noProof="0"/>
              <a:t>לחץ על הסמל כדי להוסיף תמונה</a:t>
            </a:r>
          </a:p>
        </p:txBody>
      </p:sp>
      <p:sp>
        <p:nvSpPr>
          <p:cNvPr id="4" name="מציין מיקום טקסט 3"/>
          <p:cNvSpPr>
            <a:spLocks noGrp="1"/>
          </p:cNvSpPr>
          <p:nvPr>
            <p:ph type="body" sz="half" idx="2" hasCustomPrompt="1"/>
          </p:nvPr>
        </p:nvSpPr>
        <p:spPr>
          <a:xfrm flipH="1">
            <a:off x="581191" y="5260127"/>
            <a:ext cx="11029617" cy="598671"/>
          </a:xfrm>
        </p:spPr>
        <p:txBody>
          <a:bodyPr rtlCol="1">
            <a:normAutofit/>
          </a:bodyPr>
          <a:lstStyle>
            <a:lvl1pPr marL="0" indent="0" algn="r" rtl="1">
              <a:buNone/>
              <a:defRPr sz="1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5DA43E90-CE5E-40AD-9634-4AF620FB67AB}" type="datetime1">
              <a:rPr lang="he-IL" smtClean="0"/>
              <a:t>י"ב/טבת/תשפ"ה</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581192" y="705124"/>
            <a:ext cx="11029616" cy="1189554"/>
          </a:xfrm>
          <a:prstGeom prst="rect">
            <a:avLst/>
          </a:prstGeom>
        </p:spPr>
        <p:txBody>
          <a:bodyPr vert="horz" lIns="91440" tIns="45720" rIns="91440" bIns="45720" rtlCol="1" anchor="b">
            <a:normAutofit/>
          </a:body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581192" y="2336003"/>
            <a:ext cx="11029616" cy="3522794"/>
          </a:xfrm>
          <a:prstGeom prst="rect">
            <a:avLst/>
          </a:prstGeom>
        </p:spPr>
        <p:txBody>
          <a:bodyPr vert="horz" lIns="91440" tIns="45720" rIns="91440" bIns="45720" rtlCol="1" anchor="ctr">
            <a:normAutofit/>
          </a:body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2"/>
          </p:nvPr>
        </p:nvSpPr>
        <p:spPr>
          <a:xfrm flipH="1">
            <a:off x="1741250" y="5956137"/>
            <a:ext cx="2844799"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E8E6C16D-F79D-4EA3-A021-C6A81B221493}" type="datetime1">
              <a:rPr lang="he-IL" smtClean="0"/>
              <a:t>י"ב/טבת/תשפ"ה</a:t>
            </a:fld>
            <a:endParaRPr lang="he-IL" dirty="0"/>
          </a:p>
        </p:txBody>
      </p:sp>
      <p:sp>
        <p:nvSpPr>
          <p:cNvPr id="5" name="מציין מיקום של כותרת תחתונה 4"/>
          <p:cNvSpPr>
            <a:spLocks noGrp="1"/>
          </p:cNvSpPr>
          <p:nvPr>
            <p:ph type="ftr" sz="quarter" idx="3"/>
          </p:nvPr>
        </p:nvSpPr>
        <p:spPr>
          <a:xfrm flipH="1">
            <a:off x="4693598" y="5951811"/>
            <a:ext cx="6917210" cy="365125"/>
          </a:xfrm>
          <a:prstGeom prst="rect">
            <a:avLst/>
          </a:prstGeom>
        </p:spPr>
        <p:txBody>
          <a:bodyPr vert="horz" lIns="91440" tIns="45720" rIns="91440" bIns="45720" rtlCol="1" anchor="ctr"/>
          <a:lstStyle>
            <a:lvl1pPr algn="r" rtl="1">
              <a:defRPr sz="9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4"/>
          </p:nvPr>
        </p:nvSpPr>
        <p:spPr>
          <a:xfrm flipH="1">
            <a:off x="581190" y="5956137"/>
            <a:ext cx="1052510"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
        <p:nvSpPr>
          <p:cNvPr id="9" name="מלבן 8"/>
          <p:cNvSpPr/>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מלבן 9"/>
          <p:cNvSpPr/>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מלבן 10"/>
          <p:cNvSpPr/>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מלבן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pic>
        <p:nvPicPr>
          <p:cNvPr id="7" name="תמונה 6" descr="חיבורים דיגיטליים">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flipH="1">
            <a:off x="0" y="10"/>
            <a:ext cx="12191980" cy="6857990"/>
          </a:xfrm>
          <a:prstGeom prst="rect">
            <a:avLst/>
          </a:prstGeom>
        </p:spPr>
      </p:pic>
      <p:grpSp>
        <p:nvGrpSpPr>
          <p:cNvPr id="17" name="קבוצה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8" name="מלבן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9" name="מלבן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0" name="מלבן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2" name="מלבן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601"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C02C5318-1A1E-49D0-B2E2-A4B0FA9E8A40}"/>
              </a:ext>
            </a:extLst>
          </p:cNvPr>
          <p:cNvSpPr>
            <a:spLocks noGrp="1"/>
          </p:cNvSpPr>
          <p:nvPr>
            <p:ph type="ctrTitle"/>
          </p:nvPr>
        </p:nvSpPr>
        <p:spPr>
          <a:xfrm flipH="1">
            <a:off x="617260" y="4572000"/>
            <a:ext cx="10993549" cy="895244"/>
          </a:xfrm>
        </p:spPr>
        <p:txBody>
          <a:bodyPr rtlCol="1">
            <a:noAutofit/>
          </a:bodyPr>
          <a:lstStyle/>
          <a:p>
            <a:pPr algn="r" rtl="1"/>
            <a:r>
              <a:rPr lang="he-IL" sz="4800" dirty="0">
                <a:solidFill>
                  <a:schemeClr val="bg1"/>
                </a:solidFill>
              </a:rPr>
              <a:t>"נושאים מתקדמים בלמידת מכונה"</a:t>
            </a:r>
          </a:p>
        </p:txBody>
      </p:sp>
      <p:sp>
        <p:nvSpPr>
          <p:cNvPr id="3" name="כותרת משנה 2">
            <a:extLst>
              <a:ext uri="{FF2B5EF4-FFF2-40B4-BE49-F238E27FC236}">
                <a16:creationId xmlns:a16="http://schemas.microsoft.com/office/drawing/2014/main" id="{48B6CF59-4E5B-494D-A2F7-97ADD01E6497}"/>
              </a:ext>
            </a:extLst>
          </p:cNvPr>
          <p:cNvSpPr>
            <a:spLocks noGrp="1"/>
          </p:cNvSpPr>
          <p:nvPr>
            <p:ph type="subTitle" idx="1"/>
          </p:nvPr>
        </p:nvSpPr>
        <p:spPr>
          <a:xfrm flipH="1">
            <a:off x="617260" y="5467246"/>
            <a:ext cx="10993546" cy="484822"/>
          </a:xfrm>
        </p:spPr>
        <p:txBody>
          <a:bodyPr rtlCol="1">
            <a:normAutofit fontScale="92500" lnSpcReduction="20000"/>
          </a:bodyPr>
          <a:lstStyle/>
          <a:p>
            <a:pPr algn="r" rtl="1"/>
            <a:r>
              <a:rPr lang="he-IL" dirty="0">
                <a:solidFill>
                  <a:srgbClr val="7CEBFF"/>
                </a:solidFill>
              </a:rPr>
              <a:t>מרצה הקורס: ד"ר חג'ג' חן</a:t>
            </a:r>
            <a:br>
              <a:rPr lang="en-US" dirty="0">
                <a:solidFill>
                  <a:srgbClr val="7CEBFF"/>
                </a:solidFill>
              </a:rPr>
            </a:br>
            <a:r>
              <a:rPr lang="he-IL" dirty="0">
                <a:solidFill>
                  <a:srgbClr val="7CEBFF"/>
                </a:solidFill>
              </a:rPr>
              <a:t>מגיש: אייל קדוש</a:t>
            </a:r>
          </a:p>
        </p:txBody>
      </p:sp>
      <p:sp>
        <p:nvSpPr>
          <p:cNvPr id="4" name="תיבת טקסט 3">
            <a:extLst>
              <a:ext uri="{FF2B5EF4-FFF2-40B4-BE49-F238E27FC236}">
                <a16:creationId xmlns:a16="http://schemas.microsoft.com/office/drawing/2014/main" id="{0628FDAB-931F-446E-2972-AA7DB0981D3A}"/>
              </a:ext>
            </a:extLst>
          </p:cNvPr>
          <p:cNvSpPr txBox="1"/>
          <p:nvPr/>
        </p:nvSpPr>
        <p:spPr>
          <a:xfrm>
            <a:off x="2685806" y="2137344"/>
            <a:ext cx="6567308" cy="1754326"/>
          </a:xfrm>
          <a:prstGeom prst="rect">
            <a:avLst/>
          </a:prstGeom>
          <a:noFill/>
        </p:spPr>
        <p:txBody>
          <a:bodyPr wrap="square" rtlCol="1">
            <a:spAutoFit/>
          </a:bodyPr>
          <a:lstStyle/>
          <a:p>
            <a:r>
              <a:rPr lang="he-IL" sz="5400" dirty="0">
                <a:solidFill>
                  <a:schemeClr val="bg1"/>
                </a:solidFill>
              </a:rPr>
              <a:t>"ניתוח עוצמת קרינה באתרים תקשורתיים"</a:t>
            </a:r>
            <a:endParaRPr lang="he-IL" sz="3600" dirty="0">
              <a:solidFill>
                <a:schemeClr val="bg1"/>
              </a:solidFill>
            </a:endParaRPr>
          </a:p>
        </p:txBody>
      </p:sp>
      <p:sp>
        <p:nvSpPr>
          <p:cNvPr id="5" name="תיבת טקסט 4">
            <a:extLst>
              <a:ext uri="{FF2B5EF4-FFF2-40B4-BE49-F238E27FC236}">
                <a16:creationId xmlns:a16="http://schemas.microsoft.com/office/drawing/2014/main" id="{7C286700-82E3-3526-42E1-C9657CB29CFF}"/>
              </a:ext>
            </a:extLst>
          </p:cNvPr>
          <p:cNvSpPr txBox="1"/>
          <p:nvPr/>
        </p:nvSpPr>
        <p:spPr>
          <a:xfrm>
            <a:off x="4149853" y="1131172"/>
            <a:ext cx="4434348" cy="923330"/>
          </a:xfrm>
          <a:prstGeom prst="rect">
            <a:avLst/>
          </a:prstGeom>
          <a:noFill/>
        </p:spPr>
        <p:txBody>
          <a:bodyPr wrap="square" rtlCol="1">
            <a:spAutoFit/>
          </a:bodyPr>
          <a:lstStyle/>
          <a:p>
            <a:r>
              <a:rPr lang="he-IL" sz="5400" u="sng" dirty="0">
                <a:solidFill>
                  <a:schemeClr val="bg1"/>
                </a:solidFill>
              </a:rPr>
              <a:t>נושא הפרויקט:</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3915F8-C11D-A995-8EFA-51933F7E2E46}"/>
              </a:ext>
            </a:extLst>
          </p:cNvPr>
          <p:cNvSpPr>
            <a:spLocks noGrp="1"/>
          </p:cNvSpPr>
          <p:nvPr>
            <p:ph type="title"/>
          </p:nvPr>
        </p:nvSpPr>
        <p:spPr/>
        <p:txBody>
          <a:bodyPr/>
          <a:lstStyle/>
          <a:p>
            <a:r>
              <a:rPr lang="he-IL" dirty="0"/>
              <a:t>מסקנות</a:t>
            </a:r>
          </a:p>
        </p:txBody>
      </p:sp>
      <p:sp>
        <p:nvSpPr>
          <p:cNvPr id="3" name="מציין מיקום תוכן 2">
            <a:extLst>
              <a:ext uri="{FF2B5EF4-FFF2-40B4-BE49-F238E27FC236}">
                <a16:creationId xmlns:a16="http://schemas.microsoft.com/office/drawing/2014/main" id="{DD803CA7-C581-7263-1544-F0C003306F1A}"/>
              </a:ext>
            </a:extLst>
          </p:cNvPr>
          <p:cNvSpPr>
            <a:spLocks noGrp="1"/>
          </p:cNvSpPr>
          <p:nvPr>
            <p:ph idx="1"/>
          </p:nvPr>
        </p:nvSpPr>
        <p:spPr>
          <a:xfrm flipH="1">
            <a:off x="581191" y="1907458"/>
            <a:ext cx="11029615" cy="4621161"/>
          </a:xfrm>
        </p:spPr>
        <p:txBody>
          <a:bodyPr>
            <a:normAutofit fontScale="92500" lnSpcReduction="20000"/>
          </a:bodyPr>
          <a:lstStyle/>
          <a:p>
            <a:pPr marL="0" indent="0">
              <a:buNone/>
            </a:pPr>
            <a:r>
              <a:rPr lang="he-IL" b="1" u="sng" dirty="0"/>
              <a:t>תובנות מרכזיות:</a:t>
            </a:r>
            <a:endParaRPr lang="he-IL" u="sng" dirty="0"/>
          </a:p>
          <a:p>
            <a:r>
              <a:rPr lang="en-US" dirty="0"/>
              <a:t>Random Forest </a:t>
            </a:r>
            <a:r>
              <a:rPr lang="he-IL" dirty="0"/>
              <a:t> הוכיח את עצמו כמודל הטוב ביותר למשימת הסיווג, עם דיוק של 69% וביצועים יציבים על פני כל </a:t>
            </a:r>
            <a:r>
              <a:rPr lang="he-IL" dirty="0" err="1"/>
              <a:t>המטריקות</a:t>
            </a:r>
            <a:r>
              <a:rPr lang="he-IL" dirty="0"/>
              <a:t>.</a:t>
            </a:r>
          </a:p>
          <a:p>
            <a:r>
              <a:rPr lang="he-IL" dirty="0"/>
              <a:t>בעוד שללמידה הלא מפוקחת</a:t>
            </a:r>
            <a:r>
              <a:rPr lang="en-US" dirty="0"/>
              <a:t>K-Means </a:t>
            </a:r>
            <a:r>
              <a:rPr lang="he-IL" dirty="0"/>
              <a:t>ו-</a:t>
            </a:r>
            <a:r>
              <a:rPr lang="en-US" dirty="0"/>
              <a:t>DBSCAN </a:t>
            </a:r>
            <a:r>
              <a:rPr lang="he-IL" dirty="0"/>
              <a:t>לא היו תובנות משמעותיות, היא זיהתה כמה חריגות מעניינות שיכולות להוות בסיס לניתוח נוסף.</a:t>
            </a:r>
          </a:p>
          <a:p>
            <a:r>
              <a:rPr lang="he-IL" dirty="0"/>
              <a:t>התוצאות מדגישות את החשיבות של שילוב שיטות שונות, כאשר למידה מפוקחת מספקת תוצאות מדויקות ולמידה לא מפוקחת משמשת ככלי עזר לזיהוי חריגות.</a:t>
            </a:r>
          </a:p>
          <a:p>
            <a:pPr marL="0" indent="0">
              <a:buNone/>
            </a:pPr>
            <a:r>
              <a:rPr lang="he-IL" b="1" u="sng" dirty="0"/>
              <a:t>אתגרים:</a:t>
            </a:r>
            <a:endParaRPr lang="he-IL" u="sng" dirty="0"/>
          </a:p>
          <a:p>
            <a:r>
              <a:rPr lang="he-IL" dirty="0"/>
              <a:t>חוסר איזון בקבוצות הסיווג השפיע על ביצועי המודלים, במיוחד בקבוצות קטנות.</a:t>
            </a:r>
          </a:p>
          <a:p>
            <a:r>
              <a:rPr lang="he-IL" dirty="0"/>
              <a:t>בלמידה הלא מפוקחת, הנתונים לא הציגו דפוסים ברורים, מה שהקשה על זיהוי קשרים מובהקים.</a:t>
            </a:r>
          </a:p>
          <a:p>
            <a:pPr marL="0" indent="0">
              <a:buNone/>
            </a:pPr>
            <a:r>
              <a:rPr lang="he-IL" b="1" u="sng" dirty="0"/>
              <a:t>מסקנות יישומיות:</a:t>
            </a:r>
            <a:endParaRPr lang="he-IL" u="sng" dirty="0"/>
          </a:p>
          <a:p>
            <a:r>
              <a:rPr lang="he-IL" dirty="0"/>
              <a:t>הפרויקט יכול לשמש בסיס לפיתוח כלים למעקב וניטור אתרי תקשורת בעלי פוטנציאל להשפיע על בריאות הציבור.</a:t>
            </a:r>
          </a:p>
          <a:p>
            <a:r>
              <a:rPr lang="he-IL" dirty="0"/>
              <a:t>שילוב מודלים מתקדמים יותר, כמו </a:t>
            </a:r>
            <a:r>
              <a:rPr lang="en-US" dirty="0"/>
              <a:t>XGBoost </a:t>
            </a:r>
            <a:r>
              <a:rPr lang="he-IL" dirty="0"/>
              <a:t> או שילוב עם למידה עמוקה, עשוי לשפר את הביצועים ולספק תובנות נוספות.</a:t>
            </a:r>
          </a:p>
          <a:p>
            <a:pPr marL="0" indent="0">
              <a:buNone/>
            </a:pPr>
            <a:endParaRPr lang="he-IL" dirty="0"/>
          </a:p>
        </p:txBody>
      </p:sp>
    </p:spTree>
    <p:extLst>
      <p:ext uri="{BB962C8B-B14F-4D97-AF65-F5344CB8AC3E}">
        <p14:creationId xmlns:p14="http://schemas.microsoft.com/office/powerpoint/2010/main" val="375365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מלבן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2" name="מלבן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533"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nvGrpSpPr>
          <p:cNvPr id="14" name="קבוצה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5" name="מלבן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6" name="מלבן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7" name="מלבן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0F87E73C-2B1A-4602-BFBE-CFE1E55D9B38}"/>
              </a:ext>
            </a:extLst>
          </p:cNvPr>
          <p:cNvSpPr>
            <a:spLocks noGrp="1"/>
          </p:cNvSpPr>
          <p:nvPr>
            <p:ph type="ctrTitle"/>
          </p:nvPr>
        </p:nvSpPr>
        <p:spPr>
          <a:xfrm flipH="1">
            <a:off x="814149" y="1419226"/>
            <a:ext cx="3081576" cy="1746762"/>
          </a:xfrm>
        </p:spPr>
        <p:txBody>
          <a:bodyPr rtlCol="1">
            <a:normAutofit/>
          </a:bodyPr>
          <a:lstStyle/>
          <a:p>
            <a:pPr algn="r" rtl="1"/>
            <a:r>
              <a:rPr lang="he-IL">
                <a:solidFill>
                  <a:srgbClr val="FFFFFF"/>
                </a:solidFill>
              </a:rPr>
              <a:t>תודה</a:t>
            </a:r>
          </a:p>
        </p:txBody>
      </p:sp>
      <p:pic>
        <p:nvPicPr>
          <p:cNvPr id="5" name="תמונה 4" descr="מספרים דיגיטליים">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246850" y="723899"/>
            <a:ext cx="7498616" cy="5676901"/>
          </a:xfrm>
          <a:prstGeom prst="rect">
            <a:avLst/>
          </a:prstGeom>
        </p:spPr>
      </p:pic>
      <p:sp>
        <p:nvSpPr>
          <p:cNvPr id="6" name="כותרת משנה 5">
            <a:extLst>
              <a:ext uri="{FF2B5EF4-FFF2-40B4-BE49-F238E27FC236}">
                <a16:creationId xmlns:a16="http://schemas.microsoft.com/office/drawing/2014/main" id="{880D4C87-9073-8FA2-6EEB-A2D56D9AFA98}"/>
              </a:ext>
            </a:extLst>
          </p:cNvPr>
          <p:cNvSpPr>
            <a:spLocks noGrp="1"/>
          </p:cNvSpPr>
          <p:nvPr>
            <p:ph type="subTitle" idx="1"/>
          </p:nvPr>
        </p:nvSpPr>
        <p:spPr>
          <a:xfrm flipH="1">
            <a:off x="1799303" y="4277003"/>
            <a:ext cx="1382266" cy="550636"/>
          </a:xfrm>
        </p:spPr>
        <p:txBody>
          <a:bodyPr>
            <a:normAutofit/>
          </a:bodyPr>
          <a:lstStyle/>
          <a:p>
            <a:endParaRPr lang="he-IL" dirty="0"/>
          </a:p>
          <a:p>
            <a:endParaRPr lang="he-IL"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מלבן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8" name="מציין מיקום תוכן 4" descr="מספרים דיגיטליים">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362434"/>
            <a:ext cx="12836324" cy="7220434"/>
          </a:xfrm>
          <a:prstGeom prst="rect">
            <a:avLst/>
          </a:prstGeom>
        </p:spPr>
      </p:pic>
      <p:grpSp>
        <p:nvGrpSpPr>
          <p:cNvPr id="15" name="קבוצה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46850" y="457200"/>
            <a:ext cx="7507083" cy="5935132"/>
            <a:chOff x="4246850" y="457200"/>
            <a:chExt cx="7507083" cy="5935132"/>
          </a:xfrm>
        </p:grpSpPr>
        <p:sp>
          <p:nvSpPr>
            <p:cNvPr id="16" name="מלבן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50268"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7" name="מלבן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50612"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8" name="מלבן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7F2616EE-270D-4F4C-BA1F-2708D387B800}"/>
              </a:ext>
            </a:extLst>
          </p:cNvPr>
          <p:cNvSpPr>
            <a:spLocks noGrp="1"/>
          </p:cNvSpPr>
          <p:nvPr>
            <p:ph type="title"/>
          </p:nvPr>
        </p:nvSpPr>
        <p:spPr>
          <a:xfrm flipH="1">
            <a:off x="4394200" y="1006956"/>
            <a:ext cx="7213600" cy="1121871"/>
          </a:xfrm>
        </p:spPr>
        <p:txBody>
          <a:bodyPr rtlCol="1" anchor="ctr">
            <a:normAutofit/>
          </a:bodyPr>
          <a:lstStyle/>
          <a:p>
            <a:pPr algn="ctr" rtl="1"/>
            <a:r>
              <a:rPr lang="he-IL" dirty="0"/>
              <a:t>נושא הפרויקט: ניסוח הבעיה</a:t>
            </a:r>
          </a:p>
        </p:txBody>
      </p:sp>
      <p:graphicFrame>
        <p:nvGraphicFramePr>
          <p:cNvPr id="6" name="מציין מיקום תוכן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93419885"/>
              </p:ext>
            </p:extLst>
          </p:nvPr>
        </p:nvGraphicFramePr>
        <p:xfrm>
          <a:off x="461818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8A2DC2-335B-4CE0-007A-78FA760C1DB9}"/>
            </a:ext>
          </a:extLst>
        </p:cNvPr>
        <p:cNvGrpSpPr/>
        <p:nvPr/>
      </p:nvGrpSpPr>
      <p:grpSpPr>
        <a:xfrm>
          <a:off x="0" y="0"/>
          <a:ext cx="0" cy="0"/>
          <a:chOff x="0" y="0"/>
          <a:chExt cx="0" cy="0"/>
        </a:xfrm>
      </p:grpSpPr>
      <p:sp useBgFill="1">
        <p:nvSpPr>
          <p:cNvPr id="13" name="מלבן 12">
            <a:extLst>
              <a:ext uri="{FF2B5EF4-FFF2-40B4-BE49-F238E27FC236}">
                <a16:creationId xmlns:a16="http://schemas.microsoft.com/office/drawing/2014/main" id="{B9DB3AAA-EE37-215C-2608-9C1D74E3C152}"/>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8" name="מציין מיקום תוכן 4" descr="מספרים דיגיטליים">
            <a:extLst>
              <a:ext uri="{FF2B5EF4-FFF2-40B4-BE49-F238E27FC236}">
                <a16:creationId xmlns:a16="http://schemas.microsoft.com/office/drawing/2014/main" id="{23E56B94-5357-D61C-CC7F-C05EAB3485F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10"/>
            <a:ext cx="12191980" cy="6857990"/>
          </a:xfrm>
          <a:prstGeom prst="rect">
            <a:avLst/>
          </a:prstGeom>
        </p:spPr>
      </p:pic>
      <p:grpSp>
        <p:nvGrpSpPr>
          <p:cNvPr id="15" name="קבוצה 14">
            <a:extLst>
              <a:ext uri="{FF2B5EF4-FFF2-40B4-BE49-F238E27FC236}">
                <a16:creationId xmlns:a16="http://schemas.microsoft.com/office/drawing/2014/main" id="{8ABF42B2-DF00-94A8-7E30-964281B75B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46850" y="457200"/>
            <a:ext cx="7507083" cy="5935132"/>
            <a:chOff x="4246850" y="457200"/>
            <a:chExt cx="7507083" cy="5935132"/>
          </a:xfrm>
        </p:grpSpPr>
        <p:sp>
          <p:nvSpPr>
            <p:cNvPr id="16" name="מלבן 15">
              <a:extLst>
                <a:ext uri="{FF2B5EF4-FFF2-40B4-BE49-F238E27FC236}">
                  <a16:creationId xmlns:a16="http://schemas.microsoft.com/office/drawing/2014/main" id="{BB9F0CD9-940E-BFD7-7C6D-765D6D2E2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50268"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7" name="מלבן 16">
              <a:extLst>
                <a:ext uri="{FF2B5EF4-FFF2-40B4-BE49-F238E27FC236}">
                  <a16:creationId xmlns:a16="http://schemas.microsoft.com/office/drawing/2014/main" id="{B0B6BCC7-8506-58DF-8DCE-5890C5300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50612"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8" name="מלבן 17">
              <a:extLst>
                <a:ext uri="{FF2B5EF4-FFF2-40B4-BE49-F238E27FC236}">
                  <a16:creationId xmlns:a16="http://schemas.microsoft.com/office/drawing/2014/main" id="{E7B192FB-4076-CCB7-E347-EFDDDD5BB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F5582F34-B485-47AF-5A57-DAAD61E21587}"/>
              </a:ext>
            </a:extLst>
          </p:cNvPr>
          <p:cNvSpPr>
            <a:spLocks noGrp="1"/>
          </p:cNvSpPr>
          <p:nvPr>
            <p:ph type="title"/>
          </p:nvPr>
        </p:nvSpPr>
        <p:spPr>
          <a:xfrm flipH="1">
            <a:off x="4394200" y="1006956"/>
            <a:ext cx="7213600" cy="1121871"/>
          </a:xfrm>
        </p:spPr>
        <p:txBody>
          <a:bodyPr rtlCol="1" anchor="ctr">
            <a:normAutofit/>
          </a:bodyPr>
          <a:lstStyle/>
          <a:p>
            <a:pPr algn="ctr" rtl="1"/>
            <a:r>
              <a:rPr lang="he-IL" dirty="0"/>
              <a:t>מטרות עיקריות לפרויקט </a:t>
            </a:r>
          </a:p>
        </p:txBody>
      </p:sp>
      <p:graphicFrame>
        <p:nvGraphicFramePr>
          <p:cNvPr id="6" name="מציין מיקום תוכן 5" descr="SmartArt">
            <a:extLst>
              <a:ext uri="{FF2B5EF4-FFF2-40B4-BE49-F238E27FC236}">
                <a16:creationId xmlns:a16="http://schemas.microsoft.com/office/drawing/2014/main" id="{85C76F93-4343-8862-C2EB-7FC998CA9728}"/>
              </a:ext>
            </a:extLst>
          </p:cNvPr>
          <p:cNvGraphicFramePr>
            <a:graphicFrameLocks noGrp="1"/>
          </p:cNvGraphicFramePr>
          <p:nvPr>
            <p:ph idx="1"/>
            <p:extLst>
              <p:ext uri="{D42A27DB-BD31-4B8C-83A1-F6EECF244321}">
                <p14:modId xmlns:p14="http://schemas.microsoft.com/office/powerpoint/2010/main" val="3163142325"/>
              </p:ext>
            </p:extLst>
          </p:nvPr>
        </p:nvGraphicFramePr>
        <p:xfrm>
          <a:off x="461818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558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מלבן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1" name="מלבן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3323"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5B040558-A365-4CCE-92FA-5A48CD98F9C9}"/>
              </a:ext>
            </a:extLst>
          </p:cNvPr>
          <p:cNvSpPr>
            <a:spLocks noGrp="1"/>
          </p:cNvSpPr>
          <p:nvPr>
            <p:ph type="title"/>
          </p:nvPr>
        </p:nvSpPr>
        <p:spPr>
          <a:xfrm flipH="1">
            <a:off x="519446" y="5280685"/>
            <a:ext cx="11029616" cy="718870"/>
          </a:xfrm>
        </p:spPr>
        <p:txBody>
          <a:bodyPr rtlCol="1">
            <a:normAutofit/>
          </a:bodyPr>
          <a:lstStyle/>
          <a:p>
            <a:pPr algn="r" rtl="1"/>
            <a:r>
              <a:rPr lang="he-IL" dirty="0">
                <a:solidFill>
                  <a:srgbClr val="FFFEFF"/>
                </a:solidFill>
              </a:rPr>
              <a:t>נתונים ותכונות עיקריות מהדאטה</a:t>
            </a:r>
          </a:p>
        </p:txBody>
      </p:sp>
      <p:sp>
        <p:nvSpPr>
          <p:cNvPr id="6" name="Rectangle 1">
            <a:extLst>
              <a:ext uri="{FF2B5EF4-FFF2-40B4-BE49-F238E27FC236}">
                <a16:creationId xmlns:a16="http://schemas.microsoft.com/office/drawing/2014/main" id="{4659DE61-0588-FE68-B956-534161A0CEF4}"/>
              </a:ext>
            </a:extLst>
          </p:cNvPr>
          <p:cNvSpPr>
            <a:spLocks noGrp="1" noChangeArrowheads="1"/>
          </p:cNvSpPr>
          <p:nvPr>
            <p:ph idx="1"/>
          </p:nvPr>
        </p:nvSpPr>
        <p:spPr bwMode="auto">
          <a:xfrm>
            <a:off x="1782501" y="605078"/>
            <a:ext cx="982847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FontTx/>
              <a:buNone/>
              <a:tabLst/>
            </a:pPr>
            <a:r>
              <a:rPr kumimoji="0" lang="he-IL" altLang="he-IL" sz="1600" b="1" i="0" u="sng" strike="noStrike" cap="none" normalizeH="0" baseline="0" dirty="0">
                <a:ln>
                  <a:noFill/>
                </a:ln>
                <a:solidFill>
                  <a:schemeClr val="tx1"/>
                </a:solidFill>
                <a:effectLst/>
                <a:latin typeface="Arial" panose="020B0604020202020204" pitchFamily="34" charset="0"/>
                <a:cs typeface="Arial" panose="020B0604020202020204" pitchFamily="34" charset="0"/>
              </a:rPr>
              <a:t>מקור הנתונים:</a:t>
            </a:r>
            <a:endParaRPr kumimoji="0" lang="he-IL" altLang="he-IL" sz="1600" b="0" i="0" u="sng" strike="noStrike" cap="none" normalizeH="0" baseline="0" dirty="0">
              <a:ln>
                <a:noFill/>
              </a:ln>
              <a:solidFill>
                <a:schemeClr val="tx1"/>
              </a:solidFill>
              <a:effectLst/>
              <a:latin typeface="Arial" panose="020B0604020202020204" pitchFamily="34" charset="0"/>
            </a:endParaRPr>
          </a:p>
          <a:p>
            <a:pPr marL="0" marR="0" lvl="0" indent="0" algn="r" defTabSz="914400" eaLnBrk="0" fontAlgn="base" latinLnBrk="0" hangingPunct="0">
              <a:lnSpc>
                <a:spcPct val="100000"/>
              </a:lnSpc>
              <a:spcBef>
                <a:spcPct val="0"/>
              </a:spcBef>
              <a:spcAft>
                <a:spcPct val="0"/>
              </a:spcAft>
              <a:buClrTx/>
              <a:buSzTx/>
              <a:buFontTx/>
              <a:buChar char="•"/>
              <a:tabLst/>
            </a:pP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פורטל המידע הממשלתי של ישראל</a:t>
            </a:r>
            <a:r>
              <a:rPr kumimoji="0" lang="he-IL" altLang="he-IL" sz="1600" b="0" i="0" u="none" strike="noStrike" cap="none" normalizeH="0" baseline="0" dirty="0">
                <a:ln>
                  <a:noFill/>
                </a:ln>
                <a:solidFill>
                  <a:schemeClr val="tx1"/>
                </a:solidFill>
                <a:effectLst/>
                <a:latin typeface="Arial" panose="020B0604020202020204" pitchFamily="34" charset="0"/>
              </a:rPr>
              <a:t> (</a:t>
            </a:r>
            <a:r>
              <a:rPr kumimoji="0" lang="he-IL" altLang="he-IL" sz="1600" b="0" i="0" u="none" strike="noStrike" cap="none" normalizeH="0" baseline="0" dirty="0">
                <a:ln>
                  <a:noFill/>
                </a:ln>
                <a:solidFill>
                  <a:schemeClr val="tx1"/>
                </a:solidFill>
                <a:effectLst/>
                <a:latin typeface="Arial" panose="020B0604020202020204" pitchFamily="34" charset="0"/>
                <a:hlinkClick r:id="rId3"/>
              </a:rPr>
              <a:t>data.gov.il</a:t>
            </a:r>
            <a:r>
              <a:rPr kumimoji="0" lang="he-IL" altLang="he-IL" sz="1600" b="0" i="0" u="none" strike="noStrike" cap="none" normalizeH="0" baseline="0" dirty="0">
                <a:ln>
                  <a:noFill/>
                </a:ln>
                <a:solidFill>
                  <a:schemeClr val="tx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מכיל מעל</a:t>
            </a:r>
            <a:r>
              <a:rPr kumimoji="0" lang="he-IL" altLang="he-IL" sz="1600" b="0" i="0" u="none" strike="noStrike" cap="none" normalizeH="0" baseline="0" dirty="0">
                <a:ln>
                  <a:noFill/>
                </a:ln>
                <a:solidFill>
                  <a:schemeClr val="tx1"/>
                </a:solidFill>
                <a:effectLst/>
                <a:latin typeface="Arial" panose="020B0604020202020204" pitchFamily="34" charset="0"/>
              </a:rPr>
              <a:t> </a:t>
            </a:r>
            <a:r>
              <a:rPr kumimoji="0" lang="he-IL" altLang="he-IL" sz="1600" b="1" i="0" u="none" strike="noStrike" cap="none" normalizeH="0" baseline="0" dirty="0">
                <a:ln>
                  <a:noFill/>
                </a:ln>
                <a:solidFill>
                  <a:schemeClr val="tx1"/>
                </a:solidFill>
                <a:effectLst/>
                <a:latin typeface="Arial" panose="020B0604020202020204" pitchFamily="34" charset="0"/>
              </a:rPr>
              <a:t>8,000 </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שורות</a:t>
            </a:r>
            <a:r>
              <a:rPr kumimoji="0" lang="he-IL" altLang="he-IL" sz="1600" b="0" i="0" u="none" strike="noStrike" cap="none" normalizeH="0" baseline="0" dirty="0">
                <a:ln>
                  <a:noFill/>
                </a:ln>
                <a:solidFill>
                  <a:schemeClr val="tx1"/>
                </a:solidFill>
                <a:effectLst/>
                <a:latin typeface="Arial" panose="020B0604020202020204" pitchFamily="34" charset="0"/>
              </a:rPr>
              <a:t> </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ו</a:t>
            </a:r>
            <a:r>
              <a:rPr kumimoji="0" lang="he-IL" altLang="he-IL" sz="1600" b="0" i="0" u="none" strike="noStrike" cap="none" normalizeH="0" baseline="0" dirty="0">
                <a:ln>
                  <a:noFill/>
                </a:ln>
                <a:solidFill>
                  <a:schemeClr val="tx1"/>
                </a:solidFill>
                <a:effectLst/>
                <a:latin typeface="Arial" panose="020B0604020202020204" pitchFamily="34" charset="0"/>
              </a:rPr>
              <a:t>-</a:t>
            </a:r>
            <a:r>
              <a:rPr kumimoji="0" lang="he-IL" altLang="he-IL" sz="1600" b="1" i="0" u="none" strike="noStrike" cap="none" normalizeH="0" baseline="0" dirty="0">
                <a:ln>
                  <a:noFill/>
                </a:ln>
                <a:solidFill>
                  <a:schemeClr val="tx1"/>
                </a:solidFill>
                <a:effectLst/>
                <a:latin typeface="Arial" panose="020B0604020202020204" pitchFamily="34" charset="0"/>
              </a:rPr>
              <a:t>20 </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עמודות</a:t>
            </a:r>
            <a:r>
              <a:rPr kumimoji="0" lang="he-IL" altLang="he-IL" sz="1600" b="0" i="0" u="none" strike="noStrike" cap="none" normalizeH="0" baseline="0" dirty="0">
                <a:ln>
                  <a:noFill/>
                </a:ln>
                <a:solidFill>
                  <a:schemeClr val="tx1"/>
                </a:solidFill>
                <a:effectLst/>
                <a:latin typeface="Arial" panose="020B0604020202020204" pitchFamily="34" charset="0"/>
              </a:rPr>
              <a:t> </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המפרטות אתרי תקשורת בישראל</a:t>
            </a:r>
            <a:r>
              <a:rPr kumimoji="0" lang="he-IL" altLang="he-IL" sz="1600" b="0" i="0" u="none" strike="noStrike" cap="none" normalizeH="0" baseline="0" dirty="0">
                <a:ln>
                  <a:noFill/>
                </a:ln>
                <a:solidFill>
                  <a:schemeClr val="tx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FontTx/>
              <a:buNone/>
              <a:tabLst/>
            </a:pPr>
            <a:r>
              <a:rPr kumimoji="0" lang="he-IL" altLang="he-IL" sz="1600" b="1" i="0" u="sng" strike="noStrike" cap="none" normalizeH="0" baseline="0" dirty="0">
                <a:ln>
                  <a:noFill/>
                </a:ln>
                <a:solidFill>
                  <a:schemeClr val="tx1"/>
                </a:solidFill>
                <a:effectLst/>
                <a:latin typeface="Arial" panose="020B0604020202020204" pitchFamily="34" charset="0"/>
                <a:cs typeface="Arial" panose="020B0604020202020204" pitchFamily="34" charset="0"/>
              </a:rPr>
              <a:t>תכונות עיקריות:</a:t>
            </a:r>
            <a:endParaRPr kumimoji="0" lang="he-IL" altLang="he-IL" sz="1600" b="0" i="0" u="sng" strike="noStrike" cap="none" normalizeH="0" baseline="0" dirty="0">
              <a:ln>
                <a:noFill/>
              </a:ln>
              <a:solidFill>
                <a:schemeClr val="tx1"/>
              </a:solidFill>
              <a:effectLst/>
              <a:latin typeface="Arial" panose="020B0604020202020204" pitchFamily="34" charset="0"/>
            </a:endParaRPr>
          </a:p>
          <a:p>
            <a:pPr marL="0" marR="0" lvl="0" indent="0" algn="r" defTabSz="914400" eaLnBrk="0" fontAlgn="base" latinLnBrk="0" hangingPunct="0">
              <a:lnSpc>
                <a:spcPct val="100000"/>
              </a:lnSpc>
              <a:spcBef>
                <a:spcPct val="0"/>
              </a:spcBef>
              <a:spcAft>
                <a:spcPct val="0"/>
              </a:spcAft>
              <a:buClrTx/>
              <a:buSzTx/>
              <a:buFontTx/>
              <a:buAutoNum type="arabicPeriod"/>
              <a:tabLst/>
            </a:pP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מיקום גיאוגרפי:</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b="0" i="0" u="none" strike="noStrike" cap="none" normalizeH="0" baseline="0" dirty="0">
                <a:ln>
                  <a:noFill/>
                </a:ln>
                <a:solidFill>
                  <a:schemeClr val="tx1"/>
                </a:solidFill>
                <a:effectLst/>
                <a:latin typeface="Arial Unicode MS"/>
              </a:rPr>
              <a:t>X_ITM</a:t>
            </a:r>
            <a:r>
              <a:rPr kumimoji="0" lang="he-IL" altLang="he-IL" sz="12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latin typeface="Arial Unicode MS"/>
              </a:rPr>
              <a:t>Y_ITM</a:t>
            </a:r>
            <a:r>
              <a:rPr kumimoji="0" lang="he-IL" altLang="he-IL" sz="12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cs typeface="Arial" panose="020B0604020202020204" pitchFamily="34" charset="0"/>
              </a:rPr>
              <a:t>קואורדינטות מיקום מדויקות של האתרים בפורמט ישראלי</a:t>
            </a:r>
            <a:r>
              <a:rPr kumimoji="0" lang="he-IL" altLang="he-IL" b="0" i="0" u="none" strike="noStrike" cap="none" normalizeH="0" baseline="0" dirty="0">
                <a:ln>
                  <a:noFill/>
                </a:ln>
                <a:solidFill>
                  <a:schemeClr val="tx1"/>
                </a:solidFill>
                <a:effectLst/>
              </a:rPr>
              <a:t> (ITM).</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מאפשרים ניתוח מרחבי של מיקומי האתרים בהקשר לקרינה ולצפיפות האוכלוסייה</a:t>
            </a:r>
            <a:r>
              <a:rPr kumimoji="0" lang="he-IL" altLang="he-IL" b="0" i="0" u="none" strike="noStrike" cap="none" normalizeH="0" baseline="0" dirty="0">
                <a:ln>
                  <a:noFill/>
                </a:ln>
                <a:solidFill>
                  <a:schemeClr val="tx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FontTx/>
              <a:buAutoNum type="arabicPeriod" startAt="2"/>
              <a:tabLst/>
            </a:pP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פרמטרים טכניים:</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b="0" i="0" u="none" strike="noStrike" cap="none" normalizeH="0" baseline="0" dirty="0">
                <a:ln>
                  <a:noFill/>
                </a:ln>
                <a:solidFill>
                  <a:schemeClr val="tx1"/>
                </a:solidFill>
                <a:effectLst/>
                <a:latin typeface="Arial Unicode MS"/>
                <a:cs typeface="Arial" panose="020B0604020202020204" pitchFamily="34" charset="0"/>
              </a:rPr>
              <a:t>עוצמה מרבית תיאורטית </a:t>
            </a:r>
            <a:r>
              <a:rPr kumimoji="0" lang="he-IL" altLang="he-IL" b="0" i="0" u="none" strike="noStrike" cap="none" normalizeH="0" baseline="0" dirty="0" err="1">
                <a:ln>
                  <a:noFill/>
                </a:ln>
                <a:solidFill>
                  <a:schemeClr val="tx1"/>
                </a:solidFill>
                <a:effectLst/>
                <a:latin typeface="Arial Unicode MS"/>
                <a:cs typeface="Arial" panose="020B0604020202020204" pitchFamily="34" charset="0"/>
              </a:rPr>
              <a:t>בµW</a:t>
            </a:r>
            <a:r>
              <a:rPr kumimoji="0" lang="he-IL" altLang="he-IL" b="0" i="0" u="none" strike="noStrike" cap="none" normalizeH="0" baseline="0" dirty="0">
                <a:ln>
                  <a:noFill/>
                </a:ln>
                <a:solidFill>
                  <a:schemeClr val="tx1"/>
                </a:solidFill>
                <a:effectLst/>
                <a:latin typeface="Arial Unicode MS"/>
                <a:cs typeface="Arial" panose="020B0604020202020204" pitchFamily="34" charset="0"/>
              </a:rPr>
              <a:t> לסמר</a:t>
            </a:r>
            <a:r>
              <a:rPr kumimoji="0" lang="he-IL" altLang="he-IL" sz="12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cs typeface="Arial" panose="020B0604020202020204" pitchFamily="34" charset="0"/>
              </a:rPr>
              <a:t>מדד של עוצמת הקרינה המקסימלית שכל אתר יכול לייצר בתנאים תיאורטיים</a:t>
            </a:r>
            <a:r>
              <a:rPr kumimoji="0" lang="he-IL" altLang="he-IL" b="0" i="0" u="none" strike="noStrike" cap="none" normalizeH="0" baseline="0" dirty="0">
                <a:ln>
                  <a:noFill/>
                </a:ln>
                <a:solidFill>
                  <a:schemeClr val="tx1"/>
                </a:solidFill>
                <a:effectLst/>
              </a:rPr>
              <a:t>.</a:t>
            </a:r>
            <a:endParaRPr kumimoji="0" lang="he-IL" altLang="he-IL" sz="44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b="0" i="0" u="none" strike="noStrike" cap="none" normalizeH="0" baseline="0" dirty="0">
                <a:ln>
                  <a:noFill/>
                </a:ln>
                <a:solidFill>
                  <a:schemeClr val="tx1"/>
                </a:solidFill>
                <a:effectLst/>
                <a:latin typeface="Arial Unicode MS"/>
                <a:cs typeface="Arial" panose="020B0604020202020204" pitchFamily="34" charset="0"/>
              </a:rPr>
              <a:t>העוצמה ביחס לסף הבריאותי [%]</a:t>
            </a:r>
            <a:r>
              <a:rPr kumimoji="0" lang="he-IL" altLang="he-IL" sz="12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cs typeface="Arial" panose="020B0604020202020204" pitchFamily="34" charset="0"/>
              </a:rPr>
              <a:t>אחוזים המבטאים את הקרינה בפועל ביחס לתקן הבריאותי המותר</a:t>
            </a:r>
            <a:r>
              <a:rPr kumimoji="0" lang="he-IL" altLang="he-IL" b="0" i="0" u="none" strike="noStrike" cap="none" normalizeH="0" baseline="0" dirty="0">
                <a:ln>
                  <a:noFill/>
                </a:ln>
                <a:solidFill>
                  <a:schemeClr val="tx1"/>
                </a:solidFill>
                <a:effectLst/>
              </a:rPr>
              <a:t>.</a:t>
            </a:r>
            <a:endParaRPr kumimoji="0" lang="he-IL" altLang="he-IL" sz="44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עמודות אלו הן קריטיות לניתוח רמות הקרינה ולזיהוי חריגות</a:t>
            </a:r>
            <a:r>
              <a:rPr kumimoji="0" lang="he-IL" altLang="he-IL" sz="1800" b="0" i="0" u="none" strike="noStrike" cap="none" normalizeH="0" baseline="0" dirty="0">
                <a:ln>
                  <a:noFill/>
                </a:ln>
                <a:solidFill>
                  <a:schemeClr val="tx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FontTx/>
              <a:buAutoNum type="arabicPeriod" startAt="3"/>
              <a:tabLst/>
            </a:pP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פרטי האתר:</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sz="1800" b="0" i="0" u="none" strike="noStrike" cap="none" normalizeH="0" baseline="0" dirty="0">
                <a:ln>
                  <a:noFill/>
                </a:ln>
                <a:solidFill>
                  <a:schemeClr val="tx1"/>
                </a:solidFill>
                <a:effectLst/>
                <a:latin typeface="Arial Unicode MS"/>
                <a:cs typeface="Arial" panose="020B0604020202020204" pitchFamily="34" charset="0"/>
              </a:rPr>
              <a:t>סוג אתר</a:t>
            </a:r>
            <a:r>
              <a:rPr kumimoji="0" lang="he-IL" altLang="he-IL" sz="14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cs typeface="Arial" panose="020B0604020202020204" pitchFamily="34" charset="0"/>
              </a:rPr>
              <a:t>מאפיין אתרים לפי קטגוריות (לדוגמה: אנטנה על גג, מגדל קרקעי)</a:t>
            </a:r>
            <a:r>
              <a:rPr kumimoji="0" lang="he-IL" altLang="he-IL" b="0" i="0" u="none" strike="noStrike" cap="none" normalizeH="0" baseline="0" dirty="0">
                <a:ln>
                  <a:noFill/>
                </a:ln>
                <a:solidFill>
                  <a:schemeClr val="tx1"/>
                </a:solidFill>
                <a:effectLst/>
              </a:rPr>
              <a:t>.</a:t>
            </a:r>
            <a:endParaRPr kumimoji="0" lang="he-IL" altLang="he-IL" sz="40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sz="1800" b="0" i="0" u="none" strike="noStrike" cap="none" normalizeH="0" baseline="0" dirty="0">
                <a:ln>
                  <a:noFill/>
                </a:ln>
                <a:solidFill>
                  <a:schemeClr val="tx1"/>
                </a:solidFill>
                <a:effectLst/>
                <a:latin typeface="Arial Unicode MS"/>
                <a:cs typeface="Arial" panose="020B0604020202020204" pitchFamily="34" charset="0"/>
              </a:rPr>
              <a:t>טכנולוגיית שידור</a:t>
            </a:r>
            <a:r>
              <a:rPr kumimoji="0" lang="he-IL" altLang="he-IL" sz="1400" b="0" i="0" u="none" strike="noStrike" cap="none" normalizeH="0" baseline="0" dirty="0">
                <a:ln>
                  <a:noFill/>
                </a:ln>
                <a:solidFill>
                  <a:schemeClr val="tx1"/>
                </a:solidFill>
                <a:effectLst/>
              </a:rPr>
              <a:t>: </a:t>
            </a:r>
            <a:r>
              <a:rPr kumimoji="0" lang="he-IL" altLang="he-IL" b="0" i="0" u="none" strike="noStrike" cap="none" normalizeH="0" baseline="0" dirty="0">
                <a:ln>
                  <a:noFill/>
                </a:ln>
                <a:solidFill>
                  <a:schemeClr val="tx1"/>
                </a:solidFill>
                <a:effectLst/>
                <a:cs typeface="Arial" panose="020B0604020202020204" pitchFamily="34" charset="0"/>
              </a:rPr>
              <a:t>מציין את הטכנולוגיה שבה האתר משתמש</a:t>
            </a:r>
            <a:r>
              <a:rPr kumimoji="0" lang="he-IL" altLang="he-IL" b="0" i="0" u="none" strike="noStrike" cap="none" normalizeH="0" baseline="0" dirty="0">
                <a:ln>
                  <a:noFill/>
                </a:ln>
                <a:solidFill>
                  <a:schemeClr val="tx1"/>
                </a:solidFill>
                <a:effectLst/>
              </a:rPr>
              <a:t> (2G, 3G, 4G, 5G).</a:t>
            </a:r>
            <a:endParaRPr kumimoji="0" lang="he-IL" altLang="he-IL" sz="4000" b="0" i="0" u="none" strike="noStrike" cap="none" normalizeH="0" baseline="0" dirty="0">
              <a:ln>
                <a:noFill/>
              </a:ln>
              <a:solidFill>
                <a:schemeClr val="tx1"/>
              </a:solidFill>
              <a:effectLst/>
              <a:latin typeface="Arial" panose="020B0604020202020204" pitchFamily="34" charset="0"/>
            </a:endParaRPr>
          </a:p>
          <a:p>
            <a:pPr marL="457200" marR="0" lvl="1" indent="0" algn="r" defTabSz="914400" eaLnBrk="0" fontAlgn="base" latinLnBrk="0" hangingPunct="0">
              <a:lnSpc>
                <a:spcPct val="100000"/>
              </a:lnSpc>
              <a:spcBef>
                <a:spcPct val="0"/>
              </a:spcBef>
              <a:spcAft>
                <a:spcPct val="0"/>
              </a:spcAft>
              <a:buClrTx/>
              <a:buSzTx/>
              <a:buFontTx/>
              <a:buChar char="•"/>
              <a:tabLst/>
            </a:pP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תכונות אלו עוזרות לנתח האם סוג האתר או הטכנולוגיה משפיעים על עוצמת הקרינה</a:t>
            </a:r>
            <a:r>
              <a:rPr kumimoji="0" lang="he-IL" altLang="he-IL" sz="1800" b="0" i="0" u="none" strike="noStrike" cap="none" normalizeH="0" baseline="0" dirty="0">
                <a:ln>
                  <a:noFill/>
                </a:ln>
                <a:solidFill>
                  <a:schemeClr val="tx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581191" y="729658"/>
            <a:ext cx="11029616" cy="988332"/>
          </a:xfrm>
        </p:spPr>
        <p:txBody>
          <a:bodyPr rtlCol="1"/>
          <a:lstStyle/>
          <a:p>
            <a:pPr algn="r" rtl="1"/>
            <a:r>
              <a:rPr lang="he-IL" dirty="0"/>
              <a:t>שיטות וטכניקות בהקשר לתחום הבעיה</a:t>
            </a:r>
          </a:p>
        </p:txBody>
      </p:sp>
      <p:sp>
        <p:nvSpPr>
          <p:cNvPr id="7" name="Rectangle 3">
            <a:extLst>
              <a:ext uri="{FF2B5EF4-FFF2-40B4-BE49-F238E27FC236}">
                <a16:creationId xmlns:a16="http://schemas.microsoft.com/office/drawing/2014/main" id="{D39A242B-48DE-C2A2-0356-DAABCF926374}"/>
              </a:ext>
            </a:extLst>
          </p:cNvPr>
          <p:cNvSpPr>
            <a:spLocks noGrp="1" noChangeArrowheads="1"/>
          </p:cNvSpPr>
          <p:nvPr>
            <p:ph sz="half" idx="1"/>
          </p:nvPr>
        </p:nvSpPr>
        <p:spPr bwMode="auto">
          <a:xfrm>
            <a:off x="995423" y="2323647"/>
            <a:ext cx="10615385" cy="350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None/>
              <a:tabLst/>
            </a:pPr>
            <a:r>
              <a:rPr kumimoji="0" lang="he-IL" altLang="he-IL" b="1" i="0" u="none" strike="noStrike" cap="none" normalizeH="0" baseline="0" dirty="0">
                <a:ln>
                  <a:noFill/>
                </a:ln>
                <a:solidFill>
                  <a:schemeClr val="tx1"/>
                </a:solidFill>
                <a:effectLst/>
                <a:latin typeface="Arial" panose="020B0604020202020204" pitchFamily="34" charset="0"/>
                <a:cs typeface="Arial" panose="020B0604020202020204" pitchFamily="34" charset="0"/>
              </a:rPr>
              <a:t>שיטות ניתוח גיאוגרפיות</a:t>
            </a:r>
            <a:r>
              <a:rPr kumimoji="0" lang="he-IL" altLang="he-IL"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50000"/>
              </a:lnSpc>
              <a:spcBef>
                <a:spcPct val="0"/>
              </a:spcBef>
              <a:spcAft>
                <a:spcPct val="0"/>
              </a:spcAft>
              <a:buClrTx/>
              <a:buSzTx/>
              <a:buNone/>
              <a:tabLst/>
            </a:pP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שימוש בקורדינאטות של אתרי הקרינה לצורך ניתוח ריכוזי קרינה לפי אזורים גיאוגרפיים.</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None/>
              <a:tabLst/>
            </a:pP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הדמיה חזותית של הקרינה בעזרת מפות חום כדי לזהות אזורים עם רמות קרינה חריגות</a:t>
            </a:r>
            <a:r>
              <a:rPr kumimoji="0" lang="he-IL" altLang="he-IL" sz="16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50000"/>
              </a:lnSpc>
              <a:spcBef>
                <a:spcPct val="0"/>
              </a:spcBef>
              <a:spcAft>
                <a:spcPct val="0"/>
              </a:spcAft>
              <a:buClrTx/>
              <a:buSzTx/>
              <a:buNone/>
              <a:tabLst/>
            </a:pPr>
            <a:r>
              <a:rPr kumimoji="0" lang="he-IL" altLang="he-IL" b="1" i="0" u="none" strike="noStrike" cap="none" normalizeH="0" baseline="0" dirty="0">
                <a:ln>
                  <a:noFill/>
                </a:ln>
                <a:solidFill>
                  <a:schemeClr val="tx1"/>
                </a:solidFill>
                <a:effectLst/>
                <a:latin typeface="Arial" panose="020B0604020202020204" pitchFamily="34" charset="0"/>
                <a:cs typeface="Arial" panose="020B0604020202020204" pitchFamily="34" charset="0"/>
              </a:rPr>
              <a:t>כלים לניתוח נתונים קטגוריאליים ומספריים</a:t>
            </a:r>
            <a:r>
              <a:rPr kumimoji="0" lang="he-IL" altLang="he-IL"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50000"/>
              </a:lnSpc>
              <a:spcBef>
                <a:spcPct val="0"/>
              </a:spcBef>
              <a:spcAft>
                <a:spcPct val="0"/>
              </a:spcAft>
              <a:buClrTx/>
              <a:buSzTx/>
              <a:buNone/>
              <a:tabLst/>
            </a:pP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שימוש באלגוריתמים וטכניקות שונות מלמידת מוכנה ליצירת מודלים שמסוגלים לנבא רמות קרינה על בסיס משתנים מתוך הדאטה.</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None/>
              <a:tabLst/>
            </a:pPr>
            <a:r>
              <a:rPr lang="he-IL" altLang="he-IL" sz="1600" dirty="0">
                <a:solidFill>
                  <a:schemeClr val="tx1"/>
                </a:solidFill>
                <a:latin typeface="Arial" panose="020B0604020202020204" pitchFamily="34" charset="0"/>
                <a:cs typeface="Arial" panose="020B0604020202020204" pitchFamily="34" charset="0"/>
              </a:rPr>
              <a:t>ניתוח של קשרים בין משתנים בעזרת כלים סטטיסטיים לצורך זיהוי דפוסים ויחסים בין משתנים של אזורים גיאוגרפיים וקרינתיים. </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None/>
              <a:tabLst/>
            </a:pPr>
            <a:r>
              <a:rPr kumimoji="0" lang="he-IL" altLang="he-IL" b="1" i="0" u="none" strike="noStrike" cap="none" normalizeH="0" baseline="0" dirty="0">
                <a:ln>
                  <a:noFill/>
                </a:ln>
                <a:solidFill>
                  <a:schemeClr val="tx1"/>
                </a:solidFill>
                <a:effectLst/>
                <a:latin typeface="Arial" panose="020B0604020202020204" pitchFamily="34" charset="0"/>
                <a:cs typeface="Arial" panose="020B0604020202020204" pitchFamily="34" charset="0"/>
              </a:rPr>
              <a:t>שילוב נתונים ותובנות רגולטוריות</a:t>
            </a:r>
            <a:r>
              <a:rPr kumimoji="0" lang="he-IL" altLang="he-IL"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50000"/>
              </a:lnSpc>
              <a:spcBef>
                <a:spcPct val="0"/>
              </a:spcBef>
              <a:spcAft>
                <a:spcPct val="0"/>
              </a:spcAft>
              <a:buClrTx/>
              <a:buSzTx/>
              <a:buNone/>
              <a:tabLst/>
            </a:pPr>
            <a:r>
              <a:rPr lang="he-IL" altLang="he-IL" sz="1600" dirty="0">
                <a:solidFill>
                  <a:schemeClr val="tx1"/>
                </a:solidFill>
                <a:latin typeface="Arial" panose="020B0604020202020204" pitchFamily="34" charset="0"/>
                <a:cs typeface="Arial" panose="020B0604020202020204" pitchFamily="34" charset="0"/>
              </a:rPr>
              <a:t>זיהוי קשרים בין סוגי אתרים לבין רמות קרינה, על מנת להנחות תהליכים לקבלת החלטות אסטרטגיים ברמה הציבורית.</a:t>
            </a:r>
            <a:endParaRPr kumimoji="0" lang="he-IL" altLang="he-IL"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FontTx/>
              <a:buNone/>
              <a:tabLst/>
            </a:pPr>
            <a:endParaRPr kumimoji="0" lang="he-IL" altLang="he-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619148-F96F-E17E-8339-4E134DCC2081}"/>
              </a:ext>
            </a:extLst>
          </p:cNvPr>
          <p:cNvSpPr>
            <a:spLocks noGrp="1"/>
          </p:cNvSpPr>
          <p:nvPr>
            <p:ph type="title"/>
          </p:nvPr>
        </p:nvSpPr>
        <p:spPr/>
        <p:txBody>
          <a:bodyPr/>
          <a:lstStyle/>
          <a:p>
            <a:r>
              <a:rPr lang="he-IL" dirty="0"/>
              <a:t>מתודולוגיה: אלגוריתמים וטכניקות</a:t>
            </a:r>
          </a:p>
        </p:txBody>
      </p:sp>
      <p:sp>
        <p:nvSpPr>
          <p:cNvPr id="3" name="מציין מיקום תוכן 2">
            <a:extLst>
              <a:ext uri="{FF2B5EF4-FFF2-40B4-BE49-F238E27FC236}">
                <a16:creationId xmlns:a16="http://schemas.microsoft.com/office/drawing/2014/main" id="{8AFDC434-CDD6-393C-34BA-CE85D5E485FE}"/>
              </a:ext>
            </a:extLst>
          </p:cNvPr>
          <p:cNvSpPr>
            <a:spLocks noGrp="1"/>
          </p:cNvSpPr>
          <p:nvPr>
            <p:ph sz="half" idx="1"/>
          </p:nvPr>
        </p:nvSpPr>
        <p:spPr>
          <a:xfrm flipH="1">
            <a:off x="6188417" y="2037145"/>
            <a:ext cx="5422390" cy="3823906"/>
          </a:xfrm>
        </p:spPr>
        <p:txBody>
          <a:bodyPr>
            <a:normAutofit fontScale="85000" lnSpcReduction="20000"/>
          </a:bodyPr>
          <a:lstStyle/>
          <a:p>
            <a:pPr marL="0" indent="0">
              <a:buNone/>
            </a:pPr>
            <a:r>
              <a:rPr lang="he-IL" b="1" dirty="0"/>
              <a:t>אלגוריתמים לסיווג </a:t>
            </a:r>
            <a:r>
              <a:rPr lang="en-US" b="1" dirty="0"/>
              <a:t>(Supervised Learning Models) :</a:t>
            </a:r>
            <a:br>
              <a:rPr lang="en-US" dirty="0"/>
            </a:br>
            <a:r>
              <a:rPr lang="he-IL" dirty="0"/>
              <a:t>נבחרו 5 מודלים בהתבסס על התאמתם למשימת סיווג הנתונים:</a:t>
            </a:r>
          </a:p>
          <a:p>
            <a:r>
              <a:rPr lang="en-US" b="1" dirty="0"/>
              <a:t>:Decision Tree</a:t>
            </a:r>
            <a:r>
              <a:rPr lang="en-US" dirty="0"/>
              <a:t> </a:t>
            </a:r>
            <a:r>
              <a:rPr lang="he-IL" dirty="0"/>
              <a:t> מספק גישה אינטואיטיבית עם יכולת להסביר אילו תכונות משפיעות על החלטות הסיווג.</a:t>
            </a:r>
          </a:p>
          <a:p>
            <a:r>
              <a:rPr lang="en-US" b="1" dirty="0"/>
              <a:t>:Random Forest</a:t>
            </a:r>
            <a:r>
              <a:rPr lang="en-US" dirty="0"/>
              <a:t> </a:t>
            </a:r>
            <a:r>
              <a:rPr lang="he-IL" dirty="0"/>
              <a:t> מגדיל את הדיוק והיציבות באמצעות שילוב תוצאות של מספר עצים.</a:t>
            </a:r>
          </a:p>
          <a:p>
            <a:r>
              <a:rPr lang="en-US" b="1" dirty="0"/>
              <a:t>Logistic Regression</a:t>
            </a:r>
            <a:r>
              <a:rPr lang="en-US" dirty="0"/>
              <a:t> </a:t>
            </a:r>
            <a:r>
              <a:rPr lang="he-IL" dirty="0"/>
              <a:t>: מודל בסיסי המספק רפרנס מהיר להבנת הנתונים ותוצאות ראשוניות.</a:t>
            </a:r>
          </a:p>
          <a:p>
            <a:r>
              <a:rPr lang="en-US" b="1" dirty="0"/>
              <a:t>Support Vector Machine (SVM)</a:t>
            </a:r>
            <a:r>
              <a:rPr lang="en-US" dirty="0"/>
              <a:t> </a:t>
            </a:r>
            <a:r>
              <a:rPr lang="he-IL" dirty="0"/>
              <a:t>: מתאים במיוחד למקרים בהם ישנם נתונים בממדים גבוהים או כאשר יש קווי החלטה מורכבים.</a:t>
            </a:r>
          </a:p>
          <a:p>
            <a:r>
              <a:rPr lang="en-US" b="1" dirty="0"/>
              <a:t>K-Nearest Neighbors (KNN)</a:t>
            </a:r>
            <a:r>
              <a:rPr lang="en-US" dirty="0"/>
              <a:t> </a:t>
            </a:r>
            <a:r>
              <a:rPr lang="he-IL" dirty="0"/>
              <a:t>: מנצל את הקרבה בין נתונים דומים ומשמר את הקשרים המקומיים במרחב התכונות.</a:t>
            </a:r>
          </a:p>
          <a:p>
            <a:pPr marL="0" indent="0">
              <a:buNone/>
            </a:pPr>
            <a:endParaRPr lang="he-IL" dirty="0"/>
          </a:p>
        </p:txBody>
      </p:sp>
      <p:sp>
        <p:nvSpPr>
          <p:cNvPr id="4" name="מציין מיקום תוכן 3">
            <a:extLst>
              <a:ext uri="{FF2B5EF4-FFF2-40B4-BE49-F238E27FC236}">
                <a16:creationId xmlns:a16="http://schemas.microsoft.com/office/drawing/2014/main" id="{B7C8DAAB-229E-2B10-6B53-8979F494F23D}"/>
              </a:ext>
            </a:extLst>
          </p:cNvPr>
          <p:cNvSpPr>
            <a:spLocks noGrp="1"/>
          </p:cNvSpPr>
          <p:nvPr>
            <p:ph sz="half" idx="2"/>
          </p:nvPr>
        </p:nvSpPr>
        <p:spPr>
          <a:xfrm flipH="1">
            <a:off x="488594" y="1886674"/>
            <a:ext cx="5422392" cy="2783712"/>
          </a:xfrm>
        </p:spPr>
        <p:txBody>
          <a:bodyPr>
            <a:normAutofit fontScale="85000" lnSpcReduction="20000"/>
          </a:bodyPr>
          <a:lstStyle/>
          <a:p>
            <a:pPr marL="0" indent="0">
              <a:buNone/>
            </a:pPr>
            <a:r>
              <a:rPr lang="he-IL" b="1" dirty="0"/>
              <a:t>אלגוריתמים ללמידה לא מונחית:</a:t>
            </a:r>
            <a:r>
              <a:rPr lang="en-US" b="1" dirty="0"/>
              <a:t>Unsupervised Learning Models</a:t>
            </a:r>
            <a:br>
              <a:rPr lang="en-US" dirty="0"/>
            </a:br>
            <a:r>
              <a:rPr lang="he-IL" dirty="0"/>
              <a:t>נבחרו שני אלגוריתמים המספקים תובנות על מבנה הנתונים:</a:t>
            </a:r>
          </a:p>
          <a:p>
            <a:r>
              <a:rPr lang="en-US" b="1" dirty="0"/>
              <a:t>K-Means Clustering</a:t>
            </a:r>
            <a:r>
              <a:rPr lang="en-US" dirty="0"/>
              <a:t>: </a:t>
            </a:r>
            <a:r>
              <a:rPr lang="he-IL" dirty="0"/>
              <a:t>מספק חלוקה ברורה של נתונים לאשכולות דומים, תוך התמקדות במאפיינים כמו עוצמת קרינה, מיקום, וטכנולוגיית שידור.</a:t>
            </a:r>
          </a:p>
          <a:p>
            <a:r>
              <a:rPr lang="en-US" b="1" dirty="0"/>
              <a:t>DBSCAN (Density-Based Spatial Clustering)</a:t>
            </a:r>
            <a:r>
              <a:rPr lang="en-US" dirty="0"/>
              <a:t>: </a:t>
            </a:r>
            <a:r>
              <a:rPr lang="he-IL" dirty="0"/>
              <a:t>מתאים במיוחד לזיהוי חריגות, למשל אתרים עם קרינה גבוהה באזורי צפיפות אוכלוסייה.</a:t>
            </a:r>
          </a:p>
          <a:p>
            <a:pPr marL="0" indent="0">
              <a:buNone/>
            </a:pPr>
            <a:endParaRPr lang="he-IL" dirty="0"/>
          </a:p>
        </p:txBody>
      </p:sp>
      <p:sp>
        <p:nvSpPr>
          <p:cNvPr id="9" name="תיבת טקסט 8">
            <a:extLst>
              <a:ext uri="{FF2B5EF4-FFF2-40B4-BE49-F238E27FC236}">
                <a16:creationId xmlns:a16="http://schemas.microsoft.com/office/drawing/2014/main" id="{1F5014BE-F62D-E34A-9BDF-72D2F189794D}"/>
              </a:ext>
            </a:extLst>
          </p:cNvPr>
          <p:cNvSpPr txBox="1"/>
          <p:nvPr/>
        </p:nvSpPr>
        <p:spPr>
          <a:xfrm>
            <a:off x="6389134" y="5528177"/>
            <a:ext cx="5020956" cy="1200329"/>
          </a:xfrm>
          <a:prstGeom prst="rect">
            <a:avLst/>
          </a:prstGeom>
          <a:noFill/>
        </p:spPr>
        <p:txBody>
          <a:bodyPr wrap="square" rtlCol="1">
            <a:spAutoFit/>
          </a:bodyPr>
          <a:lstStyle/>
          <a:p>
            <a:r>
              <a:rPr lang="he-IL" dirty="0"/>
              <a:t>#מודלים אלה מאפשרים חיזוי מדויק של סוג האתר על בסיס תכונות טכניות וסביבתיות. השימוש במגוון אלגוריתמים מאפשר לבחון האם הקשרים הם פשוטים (לוגיסטי) או מורכבים (</a:t>
            </a:r>
            <a:r>
              <a:rPr lang="en-US" dirty="0"/>
              <a:t>SVM</a:t>
            </a:r>
            <a:r>
              <a:rPr lang="he-IL" dirty="0"/>
              <a:t>,</a:t>
            </a:r>
            <a:r>
              <a:rPr lang="en-US" dirty="0"/>
              <a:t> (Random Forest</a:t>
            </a:r>
            <a:endParaRPr lang="he-IL" dirty="0"/>
          </a:p>
        </p:txBody>
      </p:sp>
      <p:sp>
        <p:nvSpPr>
          <p:cNvPr id="11" name="תיבת טקסט 10">
            <a:extLst>
              <a:ext uri="{FF2B5EF4-FFF2-40B4-BE49-F238E27FC236}">
                <a16:creationId xmlns:a16="http://schemas.microsoft.com/office/drawing/2014/main" id="{A0404854-257A-B6A8-B7AE-F326C61DA343}"/>
              </a:ext>
            </a:extLst>
          </p:cNvPr>
          <p:cNvSpPr txBox="1"/>
          <p:nvPr/>
        </p:nvSpPr>
        <p:spPr>
          <a:xfrm>
            <a:off x="781910" y="4201610"/>
            <a:ext cx="4957915" cy="2308324"/>
          </a:xfrm>
          <a:prstGeom prst="rect">
            <a:avLst/>
          </a:prstGeom>
          <a:noFill/>
        </p:spPr>
        <p:txBody>
          <a:bodyPr wrap="square" rtlCol="1">
            <a:spAutoFit/>
          </a:bodyPr>
          <a:lstStyle/>
          <a:p>
            <a:r>
              <a:rPr lang="he-IL" dirty="0"/>
              <a:t>#מודלים אלה מתאימים לניתוח נתונים ללא תלות בקטגוריות מוגדרות מראש, מה שמאפשר זיהוי דפוסים חבויים שלא היו נראים לעין, בנוסף השתמשתי ב</a:t>
            </a:r>
            <a:r>
              <a:rPr lang="en-US" dirty="0"/>
              <a:t>PCA</a:t>
            </a:r>
            <a:r>
              <a:rPr lang="he-IL" dirty="0"/>
              <a:t> להפחתת ממדים ויזואליזציה של הנתונים. עוזר לזהות מבנה פנימי בצורה ברורה יותר. </a:t>
            </a:r>
            <a:br>
              <a:rPr lang="en-US" dirty="0"/>
            </a:br>
            <a:r>
              <a:rPr lang="he-IL" dirty="0"/>
              <a:t>*עם זאת, למרות העבודה בלמידה הלא מפוקחת, לא הצלחתי למצוא קשרים משמעותיים או להסיק מסקנות ברורות מהניתוח.</a:t>
            </a:r>
          </a:p>
        </p:txBody>
      </p:sp>
    </p:spTree>
    <p:extLst>
      <p:ext uri="{BB962C8B-B14F-4D97-AF65-F5344CB8AC3E}">
        <p14:creationId xmlns:p14="http://schemas.microsoft.com/office/powerpoint/2010/main" val="369532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6DEE1-6FDA-1CE1-206B-7EDD782BBD8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C85C6CAB-0937-5348-9B85-A6527366ED87}"/>
              </a:ext>
            </a:extLst>
          </p:cNvPr>
          <p:cNvSpPr>
            <a:spLocks noGrp="1"/>
          </p:cNvSpPr>
          <p:nvPr>
            <p:ph type="title"/>
          </p:nvPr>
        </p:nvSpPr>
        <p:spPr>
          <a:xfrm flipH="1">
            <a:off x="581191" y="729658"/>
            <a:ext cx="11029616" cy="988332"/>
          </a:xfrm>
        </p:spPr>
        <p:txBody>
          <a:bodyPr rtlCol="1"/>
          <a:lstStyle/>
          <a:p>
            <a:pPr algn="r" rtl="1"/>
            <a:r>
              <a:rPr lang="he-IL" dirty="0"/>
              <a:t>תיאור הניסויים ושיטות הערכה</a:t>
            </a:r>
          </a:p>
        </p:txBody>
      </p:sp>
      <p:sp>
        <p:nvSpPr>
          <p:cNvPr id="7" name="Rectangle 3">
            <a:extLst>
              <a:ext uri="{FF2B5EF4-FFF2-40B4-BE49-F238E27FC236}">
                <a16:creationId xmlns:a16="http://schemas.microsoft.com/office/drawing/2014/main" id="{D12DF92E-A8A9-46D8-82C2-FCF1AC649843}"/>
              </a:ext>
            </a:extLst>
          </p:cNvPr>
          <p:cNvSpPr>
            <a:spLocks noGrp="1" noChangeArrowheads="1"/>
          </p:cNvSpPr>
          <p:nvPr>
            <p:ph sz="half" idx="1"/>
          </p:nvPr>
        </p:nvSpPr>
        <p:spPr bwMode="auto">
          <a:xfrm>
            <a:off x="995424" y="1846594"/>
            <a:ext cx="10615384" cy="445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he-IL" sz="2000" dirty="0"/>
              <a:t>במסגרת הפרויקט ביצעתי ניסויים בלמידה מפוקחת ובלמידה לא מפוקחת.</a:t>
            </a:r>
          </a:p>
          <a:p>
            <a:pPr marL="0" indent="0">
              <a:buNone/>
            </a:pPr>
            <a:r>
              <a:rPr lang="he-IL" sz="2000" dirty="0"/>
              <a:t>במשימות הסיווג (למידה מפוקחת), חילקתי את הנתונים ל-80% לאימון ו-20% לבדיקה. לאחר מכן, השתמשתי ב-</a:t>
            </a:r>
            <a:r>
              <a:rPr lang="en-US" sz="2000" dirty="0"/>
              <a:t>Grid Search </a:t>
            </a:r>
            <a:r>
              <a:rPr lang="he-IL" sz="2000" dirty="0"/>
              <a:t> לאופטימיזציה של היפרפרמטרים עבור חמישה מודלים: </a:t>
            </a:r>
            <a:r>
              <a:rPr lang="en-US" sz="2000" dirty="0"/>
              <a:t>   ,Decision Tree, Random Forest, Logistic Regression, SVM </a:t>
            </a:r>
            <a:r>
              <a:rPr lang="he-IL" sz="2000" dirty="0"/>
              <a:t>ו-</a:t>
            </a:r>
            <a:r>
              <a:rPr lang="en-US" sz="2000" dirty="0"/>
              <a:t>. KNN</a:t>
            </a:r>
            <a:r>
              <a:rPr lang="he-IL" sz="2000" dirty="0"/>
              <a:t>לצורך הערכת הביצועים, השתמשתי במטריקות כמו דיוק (</a:t>
            </a:r>
            <a:r>
              <a:rPr lang="en-US" sz="2000" dirty="0"/>
              <a:t> (Accuracy), Precision, Recall, </a:t>
            </a:r>
            <a:r>
              <a:rPr lang="he-IL" sz="2000" dirty="0"/>
              <a:t>ו-</a:t>
            </a:r>
            <a:r>
              <a:rPr lang="en-US" sz="2000" dirty="0"/>
              <a:t>F1-Score </a:t>
            </a:r>
            <a:r>
              <a:rPr lang="he-IL" sz="2000" dirty="0"/>
              <a:t>. מכיוון שלקבוצות היו גדלים לא שווים, שמתי דגש מיוחד על </a:t>
            </a:r>
            <a:r>
              <a:rPr lang="en-US" sz="2000" dirty="0"/>
              <a:t> F1-Score </a:t>
            </a:r>
            <a:r>
              <a:rPr lang="he-IL" sz="2000" dirty="0"/>
              <a:t>ממוצע מותאם </a:t>
            </a:r>
            <a:r>
              <a:rPr lang="en-US" sz="2000" dirty="0"/>
              <a:t>(Weighted Average) </a:t>
            </a:r>
            <a:r>
              <a:rPr lang="he-IL" sz="2000" dirty="0"/>
              <a:t> כדי לוודא שהמודלים מצליחים לא רק בקבוצות הגדולות אלא גם בקטנות.</a:t>
            </a:r>
          </a:p>
          <a:p>
            <a:pPr marL="0" indent="0">
              <a:buNone/>
            </a:pPr>
            <a:r>
              <a:rPr lang="he-IL" sz="2000" dirty="0"/>
              <a:t>בניסויים בלמידה הלא מפוקחת, השתמשתי ב-</a:t>
            </a:r>
            <a:r>
              <a:rPr lang="en-US" sz="2000" dirty="0"/>
              <a:t>K-Means Clustering </a:t>
            </a:r>
            <a:r>
              <a:rPr lang="he-IL" sz="2000" dirty="0"/>
              <a:t> וב-</a:t>
            </a:r>
            <a:r>
              <a:rPr lang="en-US" sz="2000" dirty="0"/>
              <a:t>DBSCAN </a:t>
            </a:r>
            <a:r>
              <a:rPr lang="he-IL" sz="2000" dirty="0"/>
              <a:t>,כדי לחלק את הנתונים לאשכולות ולזהות חריגות בהתנהגות הקרינה. בנוסף, יישמתי </a:t>
            </a:r>
            <a:r>
              <a:rPr lang="en-US" sz="2000" dirty="0"/>
              <a:t>PCA (Principal  (Component Analysis </a:t>
            </a:r>
            <a:r>
              <a:rPr lang="he-IL" sz="2000" dirty="0"/>
              <a:t>להפחתת ממדים ולוויזואליזציה של המבנה הפנימי של הנתונים. ניסיתי להעריך את איכות האשכולות לפי התאמתם למאפיינים כמו סוג האתר ועוצמת הקרינה ולבחון אתרים חריגים בעלי רמות קרינה חריגות או מיקומים לא צפויים.</a:t>
            </a:r>
          </a:p>
          <a:p>
            <a:pPr marL="0" marR="0" lvl="0" indent="0" defTabSz="914400" rtl="0" eaLnBrk="0" fontAlgn="base" latinLnBrk="0" hangingPunct="0">
              <a:lnSpc>
                <a:spcPct val="150000"/>
              </a:lnSpc>
              <a:spcBef>
                <a:spcPct val="0"/>
              </a:spcBef>
              <a:spcAft>
                <a:spcPct val="0"/>
              </a:spcAft>
              <a:buClrTx/>
              <a:buSzTx/>
              <a:buNone/>
              <a:tabLst/>
            </a:pPr>
            <a:endParaRPr kumimoji="0" lang="he-IL" altLang="he-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287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97B926-4FF0-CA39-E2D2-8549D01C3223}"/>
              </a:ext>
            </a:extLst>
          </p:cNvPr>
          <p:cNvSpPr>
            <a:spLocks noGrp="1"/>
          </p:cNvSpPr>
          <p:nvPr>
            <p:ph type="title"/>
          </p:nvPr>
        </p:nvSpPr>
        <p:spPr/>
        <p:txBody>
          <a:bodyPr/>
          <a:lstStyle/>
          <a:p>
            <a:r>
              <a:rPr lang="he-IL" dirty="0"/>
              <a:t>תוצאות הלמידה המפוקחת </a:t>
            </a:r>
            <a:r>
              <a:rPr lang="en-US" dirty="0"/>
              <a:t>Supervised Learning</a:t>
            </a:r>
            <a:endParaRPr lang="he-IL" dirty="0"/>
          </a:p>
        </p:txBody>
      </p:sp>
      <p:pic>
        <p:nvPicPr>
          <p:cNvPr id="18" name="מציין מיקום תוכן 17" descr="תמונה שמכילה טקסט, צילום מסך, מספר, גופן&#10;&#10;התיאור נוצר באופן אוטומטי">
            <a:extLst>
              <a:ext uri="{FF2B5EF4-FFF2-40B4-BE49-F238E27FC236}">
                <a16:creationId xmlns:a16="http://schemas.microsoft.com/office/drawing/2014/main" id="{074006A4-B9B6-B313-115C-7E2D92305903}"/>
              </a:ext>
            </a:extLst>
          </p:cNvPr>
          <p:cNvPicPr>
            <a:picLocks noGrp="1" noChangeAspect="1"/>
          </p:cNvPicPr>
          <p:nvPr>
            <p:ph idx="1"/>
          </p:nvPr>
        </p:nvPicPr>
        <p:blipFill>
          <a:blip r:embed="rId2"/>
          <a:stretch>
            <a:fillRect/>
          </a:stretch>
        </p:blipFill>
        <p:spPr>
          <a:xfrm>
            <a:off x="1467059" y="2228830"/>
            <a:ext cx="9818965" cy="3800181"/>
          </a:xfrm>
        </p:spPr>
      </p:pic>
      <p:sp>
        <p:nvSpPr>
          <p:cNvPr id="19" name="תיבת טקסט 18">
            <a:extLst>
              <a:ext uri="{FF2B5EF4-FFF2-40B4-BE49-F238E27FC236}">
                <a16:creationId xmlns:a16="http://schemas.microsoft.com/office/drawing/2014/main" id="{5B7B4DB7-99CD-481F-A4A9-D210057A5A26}"/>
              </a:ext>
            </a:extLst>
          </p:cNvPr>
          <p:cNvSpPr txBox="1"/>
          <p:nvPr/>
        </p:nvSpPr>
        <p:spPr>
          <a:xfrm>
            <a:off x="1467059" y="6125497"/>
            <a:ext cx="9525406" cy="646331"/>
          </a:xfrm>
          <a:prstGeom prst="rect">
            <a:avLst/>
          </a:prstGeom>
          <a:noFill/>
        </p:spPr>
        <p:txBody>
          <a:bodyPr wrap="square" rtlCol="1">
            <a:spAutoFit/>
          </a:bodyPr>
          <a:lstStyle/>
          <a:p>
            <a:r>
              <a:rPr lang="he-IL" dirty="0"/>
              <a:t>בטבלה זו מוצגים ביצועי המודלים העיקריים שנבדקו, תוך השוואה בין הדיוק, </a:t>
            </a:r>
            <a:r>
              <a:rPr lang="en-US" dirty="0"/>
              <a:t>Precision, Recall, </a:t>
            </a:r>
            <a:r>
              <a:rPr lang="he-IL" dirty="0"/>
              <a:t>ו-</a:t>
            </a:r>
            <a:r>
              <a:rPr lang="en-US" dirty="0"/>
              <a:t>F1-Score.</a:t>
            </a:r>
          </a:p>
          <a:p>
            <a:endParaRPr lang="he-IL" dirty="0"/>
          </a:p>
        </p:txBody>
      </p:sp>
    </p:spTree>
    <p:extLst>
      <p:ext uri="{BB962C8B-B14F-4D97-AF65-F5344CB8AC3E}">
        <p14:creationId xmlns:p14="http://schemas.microsoft.com/office/powerpoint/2010/main" val="307790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19F01B-13C4-53B3-CD08-993CA682A8BD}"/>
              </a:ext>
            </a:extLst>
          </p:cNvPr>
          <p:cNvSpPr>
            <a:spLocks noGrp="1"/>
          </p:cNvSpPr>
          <p:nvPr>
            <p:ph type="title"/>
          </p:nvPr>
        </p:nvSpPr>
        <p:spPr/>
        <p:txBody>
          <a:bodyPr/>
          <a:lstStyle/>
          <a:p>
            <a:r>
              <a:rPr lang="he-IL" dirty="0"/>
              <a:t>תוצאות הלמידה הלא מפוקחת </a:t>
            </a:r>
            <a:r>
              <a:rPr lang="en-US" dirty="0"/>
              <a:t>(Unsupervised Learning)</a:t>
            </a:r>
            <a:endParaRPr lang="he-IL" dirty="0"/>
          </a:p>
        </p:txBody>
      </p:sp>
      <p:sp>
        <p:nvSpPr>
          <p:cNvPr id="3" name="מציין מיקום טקסט 2">
            <a:extLst>
              <a:ext uri="{FF2B5EF4-FFF2-40B4-BE49-F238E27FC236}">
                <a16:creationId xmlns:a16="http://schemas.microsoft.com/office/drawing/2014/main" id="{EDB0CD10-6D94-53B7-54C0-B9254453078B}"/>
              </a:ext>
            </a:extLst>
          </p:cNvPr>
          <p:cNvSpPr>
            <a:spLocks noGrp="1"/>
          </p:cNvSpPr>
          <p:nvPr>
            <p:ph type="body" idx="1"/>
          </p:nvPr>
        </p:nvSpPr>
        <p:spPr>
          <a:xfrm flipH="1">
            <a:off x="6523732" y="1965521"/>
            <a:ext cx="5087075" cy="536005"/>
          </a:xfrm>
        </p:spPr>
        <p:txBody>
          <a:bodyPr/>
          <a:lstStyle/>
          <a:p>
            <a:r>
              <a:rPr lang="en-US" dirty="0"/>
              <a:t>K-Means Clustering</a:t>
            </a:r>
            <a:endParaRPr lang="he-IL" dirty="0"/>
          </a:p>
        </p:txBody>
      </p:sp>
      <p:pic>
        <p:nvPicPr>
          <p:cNvPr id="10" name="מציין מיקום תוכן 9" descr="תמונה שמכילה צילום מסך, טקסט&#10;&#10;התיאור נוצר באופן אוטומטי">
            <a:extLst>
              <a:ext uri="{FF2B5EF4-FFF2-40B4-BE49-F238E27FC236}">
                <a16:creationId xmlns:a16="http://schemas.microsoft.com/office/drawing/2014/main" id="{4C02824D-AEA2-BA21-E660-13D8B3BEB9E0}"/>
              </a:ext>
            </a:extLst>
          </p:cNvPr>
          <p:cNvPicPr>
            <a:picLocks noGrp="1" noChangeAspect="1"/>
          </p:cNvPicPr>
          <p:nvPr>
            <p:ph sz="half" idx="2"/>
          </p:nvPr>
        </p:nvPicPr>
        <p:blipFill>
          <a:blip r:embed="rId2"/>
          <a:stretch>
            <a:fillRect/>
          </a:stretch>
        </p:blipFill>
        <p:spPr>
          <a:xfrm>
            <a:off x="6275927" y="2527578"/>
            <a:ext cx="5582684" cy="3056785"/>
          </a:xfrm>
        </p:spPr>
      </p:pic>
      <p:sp>
        <p:nvSpPr>
          <p:cNvPr id="5" name="מציין מיקום טקסט 4">
            <a:extLst>
              <a:ext uri="{FF2B5EF4-FFF2-40B4-BE49-F238E27FC236}">
                <a16:creationId xmlns:a16="http://schemas.microsoft.com/office/drawing/2014/main" id="{998967EA-67D1-F638-8A37-4BA2D153DBBA}"/>
              </a:ext>
            </a:extLst>
          </p:cNvPr>
          <p:cNvSpPr>
            <a:spLocks noGrp="1"/>
          </p:cNvSpPr>
          <p:nvPr>
            <p:ph type="body" sz="quarter" idx="3"/>
          </p:nvPr>
        </p:nvSpPr>
        <p:spPr>
          <a:xfrm flipH="1">
            <a:off x="733856" y="2045190"/>
            <a:ext cx="5087073" cy="553373"/>
          </a:xfrm>
        </p:spPr>
        <p:txBody>
          <a:bodyPr/>
          <a:lstStyle/>
          <a:p>
            <a:r>
              <a:rPr lang="en-US" dirty="0"/>
              <a:t>DBSCAN</a:t>
            </a:r>
            <a:endParaRPr lang="he-IL" dirty="0"/>
          </a:p>
        </p:txBody>
      </p:sp>
      <p:pic>
        <p:nvPicPr>
          <p:cNvPr id="12" name="מציין מיקום תוכן 11" descr="תמונה שמכילה צילום מסך, טקסט&#10;&#10;התיאור נוצר באופן אוטומטי">
            <a:extLst>
              <a:ext uri="{FF2B5EF4-FFF2-40B4-BE49-F238E27FC236}">
                <a16:creationId xmlns:a16="http://schemas.microsoft.com/office/drawing/2014/main" id="{B4FEB781-940F-FB7B-E325-C39649307B4D}"/>
              </a:ext>
            </a:extLst>
          </p:cNvPr>
          <p:cNvPicPr>
            <a:picLocks noGrp="1" noChangeAspect="1"/>
          </p:cNvPicPr>
          <p:nvPr>
            <p:ph sz="quarter" idx="4"/>
          </p:nvPr>
        </p:nvPicPr>
        <p:blipFill>
          <a:blip r:embed="rId3"/>
          <a:stretch>
            <a:fillRect/>
          </a:stretch>
        </p:blipFill>
        <p:spPr>
          <a:xfrm>
            <a:off x="333389" y="2527578"/>
            <a:ext cx="5693632" cy="3117535"/>
          </a:xfrm>
        </p:spPr>
      </p:pic>
      <p:sp>
        <p:nvSpPr>
          <p:cNvPr id="13" name="תיבת טקסט 12">
            <a:extLst>
              <a:ext uri="{FF2B5EF4-FFF2-40B4-BE49-F238E27FC236}">
                <a16:creationId xmlns:a16="http://schemas.microsoft.com/office/drawing/2014/main" id="{88ACDE56-8E85-4B62-2277-581345EDD4E4}"/>
              </a:ext>
            </a:extLst>
          </p:cNvPr>
          <p:cNvSpPr txBox="1"/>
          <p:nvPr/>
        </p:nvSpPr>
        <p:spPr>
          <a:xfrm>
            <a:off x="894735" y="5820697"/>
            <a:ext cx="10716072" cy="646331"/>
          </a:xfrm>
          <a:prstGeom prst="rect">
            <a:avLst/>
          </a:prstGeom>
          <a:noFill/>
        </p:spPr>
        <p:txBody>
          <a:bodyPr wrap="square" rtlCol="1">
            <a:spAutoFit/>
          </a:bodyPr>
          <a:lstStyle/>
          <a:p>
            <a:r>
              <a:rPr lang="he-IL" dirty="0"/>
              <a:t>המודלים </a:t>
            </a:r>
            <a:r>
              <a:rPr lang="en-US" dirty="0"/>
              <a:t>K-Means </a:t>
            </a:r>
            <a:r>
              <a:rPr lang="he-IL" dirty="0"/>
              <a:t>ו-</a:t>
            </a:r>
            <a:r>
              <a:rPr lang="en-US" dirty="0"/>
              <a:t> DBSCAN </a:t>
            </a:r>
            <a:r>
              <a:rPr lang="he-IL" dirty="0"/>
              <a:t>לא חשפו דפוסים ברורים או קשרים משמעותיים, אך זיהו מספר אתרים עם רמות קרינה חריגות.</a:t>
            </a:r>
          </a:p>
        </p:txBody>
      </p:sp>
    </p:spTree>
    <p:extLst>
      <p:ext uri="{BB962C8B-B14F-4D97-AF65-F5344CB8AC3E}">
        <p14:creationId xmlns:p14="http://schemas.microsoft.com/office/powerpoint/2010/main" val="3505031803"/>
      </p:ext>
    </p:extLst>
  </p:cSld>
  <p:clrMapOvr>
    <a:masterClrMapping/>
  </p:clrMapOvr>
</p:sld>
</file>

<file path=ppt/theme/theme1.xml><?xml version="1.0" encoding="utf-8"?>
<a:theme xmlns:a="http://schemas.openxmlformats.org/drawingml/2006/main" name="דיבידנ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4_TF56390039_Win32.potx" id="{5D61E2B7-F0A6-4172-AA60-A09B5B7D1BAD}" vid="{78934955-32FF-4A1C-A496-C3517D353948}"/>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עיצוב טכנולוגי</Template>
  <TotalTime>5992</TotalTime>
  <Words>1079</Words>
  <Application>Microsoft Office PowerPoint</Application>
  <PresentationFormat>מסך רחב</PresentationFormat>
  <Paragraphs>78</Paragraphs>
  <Slides>11</Slides>
  <Notes>7</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Arial Unicode MS</vt:lpstr>
      <vt:lpstr>Tahoma</vt:lpstr>
      <vt:lpstr>Wingdings 2</vt:lpstr>
      <vt:lpstr>דיבידנד</vt:lpstr>
      <vt:lpstr>"נושאים מתקדמים בלמידת מכונה"</vt:lpstr>
      <vt:lpstr>נושא הפרויקט: ניסוח הבעיה</vt:lpstr>
      <vt:lpstr>מטרות עיקריות לפרויקט </vt:lpstr>
      <vt:lpstr>נתונים ותכונות עיקריות מהדאטה</vt:lpstr>
      <vt:lpstr>שיטות וטכניקות בהקשר לתחום הבעיה</vt:lpstr>
      <vt:lpstr>מתודולוגיה: אלגוריתמים וטכניקות</vt:lpstr>
      <vt:lpstr>תיאור הניסויים ושיטות הערכה</vt:lpstr>
      <vt:lpstr>תוצאות הלמידה המפוקחת Supervised Learning</vt:lpstr>
      <vt:lpstr>תוצאות הלמידה הלא מפוקחת (Unsupervised Learning)</vt:lpstr>
      <vt:lpstr>מסקנות</vt:lpstr>
      <vt:lpstr>תודה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איל קדוש</dc:creator>
  <cp:lastModifiedBy>איל קדוש</cp:lastModifiedBy>
  <cp:revision>4</cp:revision>
  <dcterms:created xsi:type="dcterms:W3CDTF">2025-01-08T13:19:34Z</dcterms:created>
  <dcterms:modified xsi:type="dcterms:W3CDTF">2025-01-12T17:27:22Z</dcterms:modified>
</cp:coreProperties>
</file>