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90" d="100"/>
          <a:sy n="90" d="100"/>
        </p:scale>
        <p:origin x="-1234" y="-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4AB02A5-4FE5-49D9-9E24-09F23B90C450}" type="datetimeFigureOut">
              <a:rPr lang="en-US" smtClean="0"/>
              <a:t>2/8/2023</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AB02A5-4FE5-49D9-9E24-09F23B90C450}" type="datetimeFigureOut">
              <a:rPr lang="en-US" smtClean="0"/>
              <a:t>2/8/2023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AB02A5-4FE5-49D9-9E24-09F23B90C450}" type="datetimeFigureOut">
              <a:rPr lang="en-US" smtClean="0"/>
              <a:t>2/8/2023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4AB02A5-4FE5-49D9-9E24-09F23B90C450}" type="datetimeFigureOut">
              <a:rPr lang="en-US" smtClean="0"/>
              <a:t>2/8/2023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4AB02A5-4FE5-49D9-9E24-09F23B90C450}" type="datetimeFigureOut">
              <a:rPr lang="en-US" smtClean="0"/>
              <a:t>2/8/2023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4AB02A5-4FE5-49D9-9E24-09F23B90C450}" type="datetimeFigureOut">
              <a:rPr lang="en-US" smtClean="0"/>
              <a:t>2/8/2023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2/8/2023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260648"/>
            <a:ext cx="7406640" cy="995370"/>
          </a:xfrm>
        </p:spPr>
        <p:txBody>
          <a:bodyPr/>
          <a:lstStyle/>
          <a:p>
            <a:pPr algn="ctr"/>
            <a:r>
              <a:rPr lang="he-IL" dirty="0"/>
              <a:t>שימוש בשמות משמעותיים</a:t>
            </a:r>
          </a:p>
        </p:txBody>
      </p:sp>
      <p:sp>
        <p:nvSpPr>
          <p:cNvPr id="3" name="Subtitle 2"/>
          <p:cNvSpPr>
            <a:spLocks noGrp="1"/>
          </p:cNvSpPr>
          <p:nvPr>
            <p:ph type="subTitle" idx="1"/>
          </p:nvPr>
        </p:nvSpPr>
        <p:spPr>
          <a:xfrm>
            <a:off x="1115616" y="1490024"/>
            <a:ext cx="7406640" cy="4315240"/>
          </a:xfrm>
        </p:spPr>
        <p:txBody>
          <a:bodyPr>
            <a:normAutofit/>
          </a:bodyPr>
          <a:lstStyle/>
          <a:p>
            <a:pPr algn="r"/>
            <a:r>
              <a:rPr lang="he-IL" dirty="0">
                <a:solidFill>
                  <a:schemeClr val="tx2"/>
                </a:solidFill>
              </a:rPr>
              <a:t>שימוש בשמות משמעותיים חשוב מאוד בג'אווהסקריפט ובשפות תוכנה באופן כללי!</a:t>
            </a:r>
            <a:endParaRPr lang="en-US" dirty="0">
              <a:solidFill>
                <a:schemeClr val="tx2"/>
              </a:solidFill>
            </a:endParaRPr>
          </a:p>
          <a:p>
            <a:pPr algn="r"/>
            <a:r>
              <a:rPr lang="he-IL" dirty="0">
                <a:solidFill>
                  <a:schemeClr val="tx2"/>
                </a:solidFill>
              </a:rPr>
              <a:t>אי שימוש בשמות משמעותיים יכול להביא לבלבול, חוסר הבנה של מה הקוד עושה ולהאריך את הזמן שלוקח לקרוא ולהבין את הקוד או מקור בעיה כלשהי בקוד.</a:t>
            </a:r>
            <a:endParaRPr lang="en-US" dirty="0">
              <a:solidFill>
                <a:schemeClr val="tx2"/>
              </a:solidFill>
            </a:endParaRPr>
          </a:p>
          <a:p>
            <a:pPr algn="r"/>
            <a:r>
              <a:rPr lang="he-IL" dirty="0">
                <a:solidFill>
                  <a:schemeClr val="tx2"/>
                </a:solidFill>
              </a:rPr>
              <a:t>בג'אווה סקריפט נהוג להשתמש בקאמל קייס </a:t>
            </a:r>
            <a:r>
              <a:rPr lang="he-IL">
                <a:solidFill>
                  <a:schemeClr val="tx2"/>
                </a:solidFill>
              </a:rPr>
              <a:t>בשמות </a:t>
            </a:r>
            <a:r>
              <a:rPr lang="he-IL" smtClean="0">
                <a:solidFill>
                  <a:schemeClr val="tx2"/>
                </a:solidFill>
              </a:rPr>
              <a:t>המשתנים והפונקציות ואילו </a:t>
            </a:r>
            <a:r>
              <a:rPr lang="he-IL" dirty="0" smtClean="0">
                <a:solidFill>
                  <a:schemeClr val="tx2"/>
                </a:solidFill>
              </a:rPr>
              <a:t>עבור קבועים </a:t>
            </a:r>
            <a:r>
              <a:rPr lang="he-IL" dirty="0">
                <a:solidFill>
                  <a:schemeClr val="tx2"/>
                </a:solidFill>
              </a:rPr>
              <a:t>המחזיקים ערך מספרי לדוגמא משתמשים באותיות גדולות בלבד עם הפרדת מילים בקו תחתון.</a:t>
            </a:r>
            <a:endParaRPr lang="en-US" dirty="0">
              <a:solidFill>
                <a:schemeClr val="tx2"/>
              </a:solidFill>
            </a:endParaRPr>
          </a:p>
          <a:p>
            <a:pPr algn="r"/>
            <a:endParaRPr lang="he-IL" dirty="0">
              <a:solidFill>
                <a:schemeClr val="tx2"/>
              </a:solidFill>
            </a:endParaRPr>
          </a:p>
        </p:txBody>
      </p:sp>
    </p:spTree>
    <p:extLst>
      <p:ext uri="{BB962C8B-B14F-4D97-AF65-F5344CB8AC3E}">
        <p14:creationId xmlns:p14="http://schemas.microsoft.com/office/powerpoint/2010/main" val="275133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5608" y="404664"/>
            <a:ext cx="7498080" cy="5843736"/>
          </a:xfrm>
        </p:spPr>
        <p:txBody>
          <a:bodyPr>
            <a:normAutofit fontScale="92500" lnSpcReduction="20000"/>
          </a:bodyPr>
          <a:lstStyle/>
          <a:p>
            <a:pPr marL="432000" indent="0">
              <a:lnSpc>
                <a:spcPct val="130000"/>
              </a:lnSpc>
              <a:buNone/>
            </a:pPr>
            <a:r>
              <a:rPr lang="he-IL" dirty="0">
                <a:solidFill>
                  <a:schemeClr val="tx2"/>
                </a:solidFill>
              </a:rPr>
              <a:t>שימוש בקאמל קייס הוא מוסכמה בין המפתחים, קאמל קייס נכתב בצורה הבאה:</a:t>
            </a:r>
            <a:endParaRPr lang="en-US" dirty="0">
              <a:solidFill>
                <a:schemeClr val="tx2"/>
              </a:solidFill>
            </a:endParaRPr>
          </a:p>
          <a:p>
            <a:pPr marL="432000" indent="0">
              <a:lnSpc>
                <a:spcPct val="130000"/>
              </a:lnSpc>
              <a:buNone/>
            </a:pPr>
            <a:r>
              <a:rPr lang="he-IL" dirty="0">
                <a:solidFill>
                  <a:schemeClr val="tx2"/>
                </a:solidFill>
              </a:rPr>
              <a:t>מתחיל במילה באותיות קטנות וכל מילה נוספת מתחילה באות גדולה, לדוגמה </a:t>
            </a:r>
            <a:r>
              <a:rPr lang="en-US" dirty="0" err="1">
                <a:solidFill>
                  <a:srgbClr val="002060"/>
                </a:solidFill>
              </a:rPr>
              <a:t>timeToSleep</a:t>
            </a:r>
            <a:r>
              <a:rPr lang="en-US" dirty="0">
                <a:solidFill>
                  <a:srgbClr val="002060"/>
                </a:solidFill>
              </a:rPr>
              <a:t>, </a:t>
            </a:r>
            <a:r>
              <a:rPr lang="en-US" dirty="0" err="1">
                <a:solidFill>
                  <a:srgbClr val="002060"/>
                </a:solidFill>
              </a:rPr>
              <a:t>amountOfApples</a:t>
            </a:r>
            <a:r>
              <a:rPr lang="en-US" dirty="0"/>
              <a:t>,  </a:t>
            </a:r>
            <a:r>
              <a:rPr lang="en-US" dirty="0" err="1">
                <a:solidFill>
                  <a:srgbClr val="002060"/>
                </a:solidFill>
              </a:rPr>
              <a:t>dateForEvent</a:t>
            </a:r>
            <a:r>
              <a:rPr lang="en-US" dirty="0"/>
              <a:t> </a:t>
            </a:r>
            <a:r>
              <a:rPr lang="he-IL" dirty="0"/>
              <a:t> </a:t>
            </a:r>
            <a:r>
              <a:rPr lang="he-IL" dirty="0">
                <a:solidFill>
                  <a:schemeClr val="tx2"/>
                </a:solidFill>
              </a:rPr>
              <a:t>... בצורת הכתיבה הזאת אנחנו יודעים לזהות את המשתנים מאוד בקלות ויכולים להבין איפה מילה מתחילה ואיפה היא נגמרת, הסיבה שלא מתחילים באות גדולה היא ששמות שמתחילים באות גדולה יכולים לייצג עבורנו דברים אחרים בשפה כמו </a:t>
            </a:r>
            <a:r>
              <a:rPr lang="he-IL" dirty="0" smtClean="0">
                <a:solidFill>
                  <a:schemeClr val="tx2"/>
                </a:solidFill>
              </a:rPr>
              <a:t>שמות </a:t>
            </a:r>
            <a:r>
              <a:rPr lang="he-IL" dirty="0">
                <a:solidFill>
                  <a:schemeClr val="tx2"/>
                </a:solidFill>
              </a:rPr>
              <a:t>של מחלקות לדוגמה</a:t>
            </a:r>
          </a:p>
        </p:txBody>
      </p:sp>
    </p:spTree>
    <p:extLst>
      <p:ext uri="{BB962C8B-B14F-4D97-AF65-F5344CB8AC3E}">
        <p14:creationId xmlns:p14="http://schemas.microsoft.com/office/powerpoint/2010/main" val="408683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he-IL" dirty="0"/>
              <a:t>דוגמאות:</a:t>
            </a:r>
          </a:p>
        </p:txBody>
      </p:sp>
      <p:sp>
        <p:nvSpPr>
          <p:cNvPr id="3" name="Subtitle 2"/>
          <p:cNvSpPr>
            <a:spLocks noGrp="1"/>
          </p:cNvSpPr>
          <p:nvPr>
            <p:ph type="subTitle" idx="1"/>
          </p:nvPr>
        </p:nvSpPr>
        <p:spPr>
          <a:xfrm>
            <a:off x="1403648" y="2708920"/>
            <a:ext cx="7406640" cy="1752600"/>
          </a:xfrm>
        </p:spPr>
        <p:txBody>
          <a:bodyPr>
            <a:normAutofit fontScale="92500"/>
          </a:bodyPr>
          <a:lstStyle/>
          <a:p>
            <a:r>
              <a:rPr lang="en-US" b="1" dirty="0"/>
              <a:t>Bad:</a:t>
            </a:r>
            <a:endParaRPr lang="en-US" dirty="0"/>
          </a:p>
          <a:p>
            <a:r>
              <a:rPr lang="en-US" dirty="0" err="1"/>
              <a:t>const</a:t>
            </a:r>
            <a:r>
              <a:rPr lang="en-US" dirty="0"/>
              <a:t> </a:t>
            </a:r>
            <a:r>
              <a:rPr lang="en-US" dirty="0" err="1"/>
              <a:t>yyyymmdstr</a:t>
            </a:r>
            <a:r>
              <a:rPr lang="en-US" dirty="0"/>
              <a:t> = moment().format("YYYY/MM/DD");</a:t>
            </a:r>
          </a:p>
          <a:p>
            <a:r>
              <a:rPr lang="en-US" b="1" dirty="0"/>
              <a:t>Good:</a:t>
            </a:r>
            <a:endParaRPr lang="en-US" dirty="0"/>
          </a:p>
          <a:p>
            <a:r>
              <a:rPr lang="en-US" dirty="0" err="1"/>
              <a:t>const</a:t>
            </a:r>
            <a:r>
              <a:rPr lang="en-US" dirty="0"/>
              <a:t> </a:t>
            </a:r>
            <a:r>
              <a:rPr lang="en-US" dirty="0" err="1"/>
              <a:t>currentDate</a:t>
            </a:r>
            <a:r>
              <a:rPr lang="en-US" dirty="0"/>
              <a:t> = moment().format("YYYY/MM/DD");</a:t>
            </a:r>
          </a:p>
          <a:p>
            <a:endParaRPr lang="he-IL" dirty="0"/>
          </a:p>
        </p:txBody>
      </p:sp>
    </p:spTree>
    <p:extLst>
      <p:ext uri="{BB962C8B-B14F-4D97-AF65-F5344CB8AC3E}">
        <p14:creationId xmlns:p14="http://schemas.microsoft.com/office/powerpoint/2010/main" val="399092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ערכים קבועים</a:t>
            </a:r>
          </a:p>
        </p:txBody>
      </p:sp>
      <p:sp>
        <p:nvSpPr>
          <p:cNvPr id="3" name="Content Placeholder 2"/>
          <p:cNvSpPr>
            <a:spLocks noGrp="1"/>
          </p:cNvSpPr>
          <p:nvPr>
            <p:ph idx="1"/>
          </p:nvPr>
        </p:nvSpPr>
        <p:spPr/>
        <p:txBody>
          <a:bodyPr/>
          <a:lstStyle/>
          <a:p>
            <a:pPr marL="82296" indent="0">
              <a:buNone/>
            </a:pPr>
            <a:r>
              <a:rPr lang="he-IL" dirty="0">
                <a:solidFill>
                  <a:schemeClr val="tx2"/>
                </a:solidFill>
              </a:rPr>
              <a:t>ערכים קבועים מיוצגים באותיות גדולות בלבד ובין המילים אנחנו משתמשים בקו תחתון.</a:t>
            </a:r>
          </a:p>
          <a:p>
            <a:pPr marL="82296" indent="0">
              <a:buNone/>
            </a:pPr>
            <a:r>
              <a:rPr lang="he-IL" dirty="0">
                <a:solidFill>
                  <a:schemeClr val="tx2"/>
                </a:solidFill>
              </a:rPr>
              <a:t>לדוגמה:</a:t>
            </a:r>
          </a:p>
          <a:p>
            <a:pPr marL="82296" indent="0" algn="ctr">
              <a:buNone/>
            </a:pPr>
            <a:r>
              <a:rPr lang="en-US" dirty="0" err="1"/>
              <a:t>const</a:t>
            </a:r>
            <a:r>
              <a:rPr lang="en-US" dirty="0"/>
              <a:t> </a:t>
            </a:r>
            <a:r>
              <a:rPr lang="en-US" dirty="0">
                <a:solidFill>
                  <a:srgbClr val="002060"/>
                </a:solidFill>
              </a:rPr>
              <a:t>PI_VALUE</a:t>
            </a:r>
            <a:r>
              <a:rPr lang="en-US" dirty="0"/>
              <a:t> = 3.14159 </a:t>
            </a:r>
            <a:endParaRPr lang="he-IL" dirty="0"/>
          </a:p>
          <a:p>
            <a:pPr marL="82296" indent="0" algn="ctr">
              <a:buNone/>
            </a:pPr>
            <a:r>
              <a:rPr lang="en-US" dirty="0" err="1"/>
              <a:t>const</a:t>
            </a:r>
            <a:r>
              <a:rPr lang="en-US" dirty="0"/>
              <a:t>  </a:t>
            </a:r>
            <a:r>
              <a:rPr lang="en-US" dirty="0">
                <a:solidFill>
                  <a:srgbClr val="002060"/>
                </a:solidFill>
              </a:rPr>
              <a:t>TRIANGLE_TIPS</a:t>
            </a:r>
            <a:r>
              <a:rPr lang="en-US" dirty="0"/>
              <a:t> = 3</a:t>
            </a:r>
          </a:p>
          <a:p>
            <a:pPr marL="82296" indent="0" algn="ctr">
              <a:buNone/>
            </a:pPr>
            <a:r>
              <a:rPr lang="en-US" dirty="0"/>
              <a:t> </a:t>
            </a:r>
            <a:r>
              <a:rPr lang="en-US" dirty="0" err="1"/>
              <a:t>const</a:t>
            </a:r>
            <a:r>
              <a:rPr lang="en-US" dirty="0"/>
              <a:t> </a:t>
            </a:r>
            <a:r>
              <a:rPr lang="en-US" dirty="0">
                <a:solidFill>
                  <a:srgbClr val="002060"/>
                </a:solidFill>
              </a:rPr>
              <a:t>FINGURES_PER_HAND</a:t>
            </a:r>
            <a:r>
              <a:rPr lang="en-US" dirty="0"/>
              <a:t> = 5 </a:t>
            </a:r>
            <a:endParaRPr lang="he-IL" dirty="0"/>
          </a:p>
        </p:txBody>
      </p:sp>
    </p:spTree>
    <p:extLst>
      <p:ext uri="{BB962C8B-B14F-4D97-AF65-F5344CB8AC3E}">
        <p14:creationId xmlns:p14="http://schemas.microsoft.com/office/powerpoint/2010/main" val="87635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268760"/>
            <a:ext cx="8172400" cy="5472608"/>
          </a:xfrm>
        </p:spPr>
        <p:txBody>
          <a:bodyPr>
            <a:normAutofit/>
          </a:bodyPr>
          <a:lstStyle/>
          <a:p>
            <a:pPr marL="82296" indent="0">
              <a:buNone/>
            </a:pPr>
            <a:r>
              <a:rPr lang="he-IL" dirty="0">
                <a:solidFill>
                  <a:schemeClr val="tx2"/>
                </a:solidFill>
              </a:rPr>
              <a:t>אחת הסיבות העיקריות לשימוש מהסוג הזה היא בלבול של מקור המספר, נניח ונסתכל על פונקציה שעושה משהו מורכב ופתאום רואים בחישוב שהפונקציה עושה חילוק במספר 14. מיד נשאלות השאלות</a:t>
            </a:r>
          </a:p>
          <a:p>
            <a:pPr marL="82296" indent="0">
              <a:buNone/>
            </a:pPr>
            <a:endParaRPr lang="he-IL" dirty="0"/>
          </a:p>
          <a:p>
            <a:pPr marL="82296" indent="0">
              <a:buNone/>
            </a:pPr>
            <a:r>
              <a:rPr lang="he-IL" dirty="0"/>
              <a:t> "מה זה ה14 הזה??"</a:t>
            </a:r>
          </a:p>
          <a:p>
            <a:pPr marL="82296" indent="0">
              <a:buNone/>
            </a:pPr>
            <a:r>
              <a:rPr lang="he-IL" dirty="0"/>
              <a:t> "מה הוא מייצג לי?"</a:t>
            </a:r>
            <a:r>
              <a:rPr lang="en-US" dirty="0"/>
              <a:t>          </a:t>
            </a:r>
            <a:endParaRPr lang="he-IL" dirty="0"/>
          </a:p>
          <a:p>
            <a:pPr marL="82296" indent="0" algn="l">
              <a:buNone/>
            </a:pPr>
            <a:r>
              <a:rPr lang="en-US" dirty="0"/>
              <a:t>const variable = </a:t>
            </a:r>
            <a:r>
              <a:rPr lang="en-US" dirty="0" err="1"/>
              <a:t>Math.pow</a:t>
            </a:r>
            <a:r>
              <a:rPr lang="en-US" dirty="0"/>
              <a:t>(3.14159 * 14, 2)</a:t>
            </a:r>
            <a:endParaRPr lang="he-IL" dirty="0"/>
          </a:p>
          <a:p>
            <a:pPr marL="82296" indent="0" algn="l">
              <a:buNone/>
            </a:pPr>
            <a:r>
              <a:rPr lang="en-US" dirty="0"/>
              <a:t>const </a:t>
            </a:r>
            <a:r>
              <a:rPr lang="en-US" dirty="0" err="1"/>
              <a:t>circleArea</a:t>
            </a:r>
            <a:r>
              <a:rPr lang="en-US" dirty="0"/>
              <a:t> = </a:t>
            </a:r>
            <a:r>
              <a:rPr lang="en-US" dirty="0" err="1"/>
              <a:t>Math.pow</a:t>
            </a:r>
            <a:r>
              <a:rPr lang="en-US" sz="2400" dirty="0"/>
              <a:t>(PI * RADIUS , SQUARE)</a:t>
            </a:r>
            <a:endParaRPr lang="he-IL" sz="2400" dirty="0"/>
          </a:p>
          <a:p>
            <a:pPr marL="82296" indent="0" algn="l">
              <a:buNone/>
            </a:pPr>
            <a:endParaRPr lang="he-IL" dirty="0"/>
          </a:p>
        </p:txBody>
      </p:sp>
    </p:spTree>
    <p:extLst>
      <p:ext uri="{BB962C8B-B14F-4D97-AF65-F5344CB8AC3E}">
        <p14:creationId xmlns:p14="http://schemas.microsoft.com/office/powerpoint/2010/main" val="50624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xEl>
                                              <p:pRg st="4" end="4"/>
                                            </p:txEl>
                                          </p:spTgt>
                                        </p:tgtEl>
                                      </p:cBhvr>
                                    </p:animEffect>
                                    <p:set>
                                      <p:cBhvr>
                                        <p:cTn id="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376" y="188640"/>
            <a:ext cx="7498080" cy="6669360"/>
          </a:xfrm>
        </p:spPr>
        <p:txBody>
          <a:bodyPr>
            <a:normAutofit fontScale="85000" lnSpcReduction="20000"/>
          </a:bodyPr>
          <a:lstStyle/>
          <a:p>
            <a:pPr marL="82296" indent="0">
              <a:lnSpc>
                <a:spcPct val="160000"/>
              </a:lnSpc>
              <a:buNone/>
            </a:pPr>
            <a:r>
              <a:rPr lang="he-IL" dirty="0">
                <a:solidFill>
                  <a:schemeClr val="tx2"/>
                </a:solidFill>
              </a:rPr>
              <a:t>אם היינו משתמשים במשתנה רגיל היינו שואלים את השאלה, מתי הייתה השמה למשתנה הזה? האם הוא יכול להחזיק משהו אחר ממה שאני מצפה?  ולכן ישנה עדיפות להפריד את המשתנים מהסוג הזה לאותיות גדולות, כך אנחנו יכולים לדעת שמדובר בערך קבוע כלשהו שמה שהוא מייצג הוא מה שהשם שלו אומר והוא לא אמור להשתנות! לדוגמא </a:t>
            </a:r>
            <a:r>
              <a:rPr lang="en-US" dirty="0"/>
              <a:t>SECONDS_IN_MINUTE = 60</a:t>
            </a:r>
            <a:endParaRPr lang="he-IL" dirty="0"/>
          </a:p>
          <a:p>
            <a:pPr marL="82296" indent="0">
              <a:lnSpc>
                <a:spcPct val="160000"/>
              </a:lnSpc>
              <a:buNone/>
            </a:pPr>
            <a:r>
              <a:rPr lang="he-IL" dirty="0">
                <a:solidFill>
                  <a:schemeClr val="tx2"/>
                </a:solidFill>
              </a:rPr>
              <a:t>אם נמצא קטע קוד בו פשוט משתמשים במספר 60 לא בהכרח נדע לייחס לו משמעות כמו אותו קטע קוד בו יהיה כתוב </a:t>
            </a:r>
            <a:r>
              <a:rPr lang="en-US" dirty="0"/>
              <a:t>SECONDS_IN_MINUTE</a:t>
            </a:r>
            <a:r>
              <a:rPr lang="he-IL" dirty="0"/>
              <a:t>.</a:t>
            </a:r>
          </a:p>
        </p:txBody>
      </p:sp>
    </p:spTree>
    <p:extLst>
      <p:ext uri="{BB962C8B-B14F-4D97-AF65-F5344CB8AC3E}">
        <p14:creationId xmlns:p14="http://schemas.microsoft.com/office/powerpoint/2010/main" val="420936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דוגמאות</a:t>
            </a:r>
          </a:p>
        </p:txBody>
      </p:sp>
      <p:sp>
        <p:nvSpPr>
          <p:cNvPr id="3" name="Content Placeholder 2"/>
          <p:cNvSpPr>
            <a:spLocks noGrp="1"/>
          </p:cNvSpPr>
          <p:nvPr>
            <p:ph idx="1"/>
          </p:nvPr>
        </p:nvSpPr>
        <p:spPr>
          <a:xfrm>
            <a:off x="1043608" y="1484784"/>
            <a:ext cx="9073008" cy="2736304"/>
          </a:xfrm>
        </p:spPr>
        <p:txBody>
          <a:bodyPr>
            <a:normAutofit/>
          </a:bodyPr>
          <a:lstStyle/>
          <a:p>
            <a:pPr marL="82296" indent="0" algn="l">
              <a:buNone/>
            </a:pPr>
            <a:r>
              <a:rPr lang="en-US" b="1" dirty="0"/>
              <a:t>Bad</a:t>
            </a:r>
            <a:endParaRPr lang="en-US" dirty="0"/>
          </a:p>
          <a:p>
            <a:pPr marL="82296" indent="0" algn="l">
              <a:buNone/>
            </a:pPr>
            <a:r>
              <a:rPr lang="en-US" dirty="0"/>
              <a:t>  </a:t>
            </a:r>
            <a:r>
              <a:rPr lang="en-US" sz="2000" dirty="0"/>
              <a:t>x = y*60*60;</a:t>
            </a:r>
          </a:p>
          <a:p>
            <a:pPr marL="82296" indent="0" algn="l">
              <a:buNone/>
            </a:pPr>
            <a:endParaRPr lang="he-IL" b="1" dirty="0"/>
          </a:p>
          <a:p>
            <a:pPr marL="82296" indent="0" algn="l">
              <a:buNone/>
            </a:pPr>
            <a:r>
              <a:rPr lang="en-US" b="1" dirty="0"/>
              <a:t>Good: </a:t>
            </a:r>
            <a:endParaRPr lang="en-US" dirty="0"/>
          </a:p>
          <a:p>
            <a:pPr marL="82296" indent="0" algn="l">
              <a:buNone/>
            </a:pPr>
            <a:r>
              <a:rPr lang="en-US" sz="1800" dirty="0"/>
              <a:t> </a:t>
            </a:r>
            <a:r>
              <a:rPr lang="en-US" sz="1700" dirty="0" err="1"/>
              <a:t>secondsToSleep</a:t>
            </a:r>
            <a:r>
              <a:rPr lang="en-US" sz="1700" dirty="0"/>
              <a:t> = </a:t>
            </a:r>
            <a:r>
              <a:rPr lang="en-US" sz="1700" dirty="0" err="1"/>
              <a:t>hoursOfSleeping</a:t>
            </a:r>
            <a:r>
              <a:rPr lang="en-US" sz="1700" dirty="0"/>
              <a:t> * MINTUES_IN_HOUR * SECONDS_IN_MINUTES</a:t>
            </a:r>
          </a:p>
          <a:p>
            <a:pPr marL="82296" indent="0" algn="l">
              <a:buNone/>
            </a:pPr>
            <a:endParaRPr lang="he-IL" dirty="0">
              <a:solidFill>
                <a:schemeClr val="tx2"/>
              </a:solidFill>
            </a:endParaRPr>
          </a:p>
        </p:txBody>
      </p:sp>
    </p:spTree>
    <p:extLst>
      <p:ext uri="{BB962C8B-B14F-4D97-AF65-F5344CB8AC3E}">
        <p14:creationId xmlns:p14="http://schemas.microsoft.com/office/powerpoint/2010/main" val="214038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המטרה:</a:t>
            </a:r>
          </a:p>
        </p:txBody>
      </p:sp>
      <p:sp>
        <p:nvSpPr>
          <p:cNvPr id="3" name="Content Placeholder 2"/>
          <p:cNvSpPr>
            <a:spLocks noGrp="1"/>
          </p:cNvSpPr>
          <p:nvPr>
            <p:ph idx="1"/>
          </p:nvPr>
        </p:nvSpPr>
        <p:spPr>
          <a:xfrm>
            <a:off x="1331640" y="1268760"/>
            <a:ext cx="7498080" cy="4800600"/>
          </a:xfrm>
        </p:spPr>
        <p:txBody>
          <a:bodyPr/>
          <a:lstStyle/>
          <a:p>
            <a:pPr marL="82296" indent="0">
              <a:buNone/>
            </a:pPr>
            <a:r>
              <a:rPr lang="he-IL" dirty="0">
                <a:solidFill>
                  <a:schemeClr val="tx2"/>
                </a:solidFill>
              </a:rPr>
              <a:t>בסך הכל המטרה שלנו היא להביא את כתיבת הקוד קרוב ככל האפשר לשפה שאנו מדברים!</a:t>
            </a:r>
          </a:p>
          <a:p>
            <a:pPr marL="82296" indent="0">
              <a:buNone/>
            </a:pPr>
            <a:endParaRPr lang="he-IL" dirty="0">
              <a:solidFill>
                <a:schemeClr val="tx2"/>
              </a:solidFill>
            </a:endParaRPr>
          </a:p>
          <a:p>
            <a:pPr marL="82296" indent="0">
              <a:buNone/>
            </a:pPr>
            <a:r>
              <a:rPr lang="he-IL" dirty="0">
                <a:solidFill>
                  <a:schemeClr val="tx2"/>
                </a:solidFill>
              </a:rPr>
              <a:t>סך הכל ילדים היא כמות הילדים בכיתה אחת</a:t>
            </a:r>
          </a:p>
          <a:p>
            <a:pPr marL="82296" indent="0">
              <a:buNone/>
            </a:pPr>
            <a:r>
              <a:rPr lang="he-IL" dirty="0">
                <a:solidFill>
                  <a:schemeClr val="tx2"/>
                </a:solidFill>
              </a:rPr>
              <a:t>ועוד כמות הילדים בכיתה השניה</a:t>
            </a:r>
          </a:p>
          <a:p>
            <a:pPr marL="82296" indent="0">
              <a:buNone/>
            </a:pPr>
            <a:endParaRPr lang="he-IL" dirty="0">
              <a:solidFill>
                <a:schemeClr val="tx2"/>
              </a:solidFill>
            </a:endParaRPr>
          </a:p>
          <a:p>
            <a:pPr marL="82296" indent="0">
              <a:buNone/>
            </a:pPr>
            <a:r>
              <a:rPr lang="he-IL" dirty="0">
                <a:solidFill>
                  <a:schemeClr val="tx2"/>
                </a:solidFill>
              </a:rPr>
              <a:t>ולא </a:t>
            </a:r>
            <a:r>
              <a:rPr lang="en-US" dirty="0">
                <a:solidFill>
                  <a:schemeClr val="tx2"/>
                </a:solidFill>
              </a:rPr>
              <a:t>X</a:t>
            </a:r>
            <a:r>
              <a:rPr lang="he-IL" dirty="0">
                <a:solidFill>
                  <a:schemeClr val="tx2"/>
                </a:solidFill>
              </a:rPr>
              <a:t> הוא\הם </a:t>
            </a:r>
            <a:r>
              <a:rPr lang="en-US" dirty="0">
                <a:solidFill>
                  <a:schemeClr val="tx2"/>
                </a:solidFill>
              </a:rPr>
              <a:t>Y</a:t>
            </a:r>
            <a:r>
              <a:rPr lang="he-IL" dirty="0">
                <a:solidFill>
                  <a:schemeClr val="tx2"/>
                </a:solidFill>
              </a:rPr>
              <a:t> ועוד </a:t>
            </a:r>
            <a:r>
              <a:rPr lang="en-US" dirty="0">
                <a:solidFill>
                  <a:schemeClr val="tx2"/>
                </a:solidFill>
              </a:rPr>
              <a:t>Z</a:t>
            </a:r>
            <a:endParaRPr lang="he-IL" dirty="0">
              <a:solidFill>
                <a:schemeClr val="tx2"/>
              </a:solidFill>
            </a:endParaRPr>
          </a:p>
          <a:p>
            <a:pPr marL="82296" indent="0">
              <a:buNone/>
            </a:pPr>
            <a:r>
              <a:rPr lang="he-IL" dirty="0">
                <a:solidFill>
                  <a:schemeClr val="tx2"/>
                </a:solidFill>
              </a:rPr>
              <a:t>אנחנו פשוט לא מדברים ככה.</a:t>
            </a:r>
          </a:p>
          <a:p>
            <a:pPr marL="82296" indent="0">
              <a:buNone/>
            </a:pPr>
            <a:endParaRPr lang="en-US" dirty="0">
              <a:solidFill>
                <a:schemeClr val="tx2"/>
              </a:solidFill>
            </a:endParaRPr>
          </a:p>
          <a:p>
            <a:pPr marL="82296" indent="0">
              <a:buNone/>
            </a:pPr>
            <a:endParaRPr lang="he-IL" dirty="0"/>
          </a:p>
        </p:txBody>
      </p:sp>
    </p:spTree>
    <p:extLst>
      <p:ext uri="{BB962C8B-B14F-4D97-AF65-F5344CB8AC3E}">
        <p14:creationId xmlns:p14="http://schemas.microsoft.com/office/powerpoint/2010/main" val="196122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שימוש בשמות ברורים</a:t>
            </a:r>
          </a:p>
        </p:txBody>
      </p:sp>
      <p:sp>
        <p:nvSpPr>
          <p:cNvPr id="3" name="Content Placeholder 2"/>
          <p:cNvSpPr>
            <a:spLocks noGrp="1"/>
          </p:cNvSpPr>
          <p:nvPr>
            <p:ph idx="1"/>
          </p:nvPr>
        </p:nvSpPr>
        <p:spPr/>
        <p:txBody>
          <a:bodyPr>
            <a:normAutofit/>
          </a:bodyPr>
          <a:lstStyle/>
          <a:p>
            <a:pPr marL="82296" indent="0">
              <a:buNone/>
            </a:pPr>
            <a:r>
              <a:rPr lang="he-IL" dirty="0"/>
              <a:t>שמות משתנים ופונקציות עוזרים לנו להבין</a:t>
            </a:r>
          </a:p>
          <a:p>
            <a:pPr marL="82296" indent="0">
              <a:buNone/>
            </a:pPr>
            <a:r>
              <a:rPr lang="he-IL" dirty="0"/>
              <a:t>מה הקוד עושה, מה תפקיד הרכיב שאני מסתכל עליו ומה מייצג לי המשתנה שמחזיק את הערך שאולי אני צריך.</a:t>
            </a:r>
          </a:p>
          <a:p>
            <a:pPr marL="82296" indent="0">
              <a:buNone/>
            </a:pPr>
            <a:r>
              <a:rPr lang="he-IL" dirty="0"/>
              <a:t>חשוב מאוד לבחור שמות משמעותיים שמתארים נכון את הפעולה\המשתנה שאנחנו כותבים.</a:t>
            </a:r>
          </a:p>
          <a:p>
            <a:pPr marL="82296" indent="0">
              <a:buNone/>
            </a:pPr>
            <a:endParaRPr lang="he-IL" dirty="0"/>
          </a:p>
          <a:p>
            <a:pPr marL="82296" indent="0">
              <a:buNone/>
            </a:pPr>
            <a:r>
              <a:rPr lang="he-IL" dirty="0"/>
              <a:t>אני רוצה שניקח דקה ונסתכל בקוד כדי לחדד</a:t>
            </a:r>
          </a:p>
        </p:txBody>
      </p:sp>
    </p:spTree>
    <p:extLst>
      <p:ext uri="{BB962C8B-B14F-4D97-AF65-F5344CB8AC3E}">
        <p14:creationId xmlns:p14="http://schemas.microsoft.com/office/powerpoint/2010/main" val="2460006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135</TotalTime>
  <Words>453</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Theme</vt:lpstr>
      <vt:lpstr>שימוש בשמות משמעותיים</vt:lpstr>
      <vt:lpstr>PowerPoint Presentation</vt:lpstr>
      <vt:lpstr>דוגמאות:</vt:lpstr>
      <vt:lpstr>ערכים קבועים</vt:lpstr>
      <vt:lpstr>PowerPoint Presentation</vt:lpstr>
      <vt:lpstr>PowerPoint Presentation</vt:lpstr>
      <vt:lpstr>דוגמאות</vt:lpstr>
      <vt:lpstr>המטרה:</vt:lpstr>
      <vt:lpstr>שימוש בשמות ברורים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שימוש בשמות משמעותיים</dc:title>
  <dc:creator>elad</dc:creator>
  <cp:lastModifiedBy>elad</cp:lastModifiedBy>
  <cp:revision>9</cp:revision>
  <dcterms:created xsi:type="dcterms:W3CDTF">2023-02-07T18:40:00Z</dcterms:created>
  <dcterms:modified xsi:type="dcterms:W3CDTF">2023-02-07T23:12:35Z</dcterms:modified>
</cp:coreProperties>
</file>