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6" r:id="rId4"/>
    <p:sldId id="267" r:id="rId5"/>
    <p:sldId id="268" r:id="rId6"/>
    <p:sldId id="263" r:id="rId7"/>
    <p:sldId id="264" r:id="rId8"/>
    <p:sldId id="265" r:id="rId9"/>
    <p:sldId id="271" r:id="rId10"/>
    <p:sldId id="272" r:id="rId11"/>
    <p:sldId id="269" r:id="rId12"/>
    <p:sldId id="270" r:id="rId13"/>
    <p:sldId id="273" r:id="rId14"/>
    <p:sldId id="274" r:id="rId15"/>
    <p:sldId id="260" r:id="rId16"/>
  </p:sldIdLst>
  <p:sldSz cx="12192000" cy="6858000"/>
  <p:notesSz cx="6858000" cy="9144000"/>
  <p:defaultTextStyle>
    <a:defPPr algn="r" rtl="1">
      <a:defRPr lang="he-IL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500"/>
    <a:srgbClr val="B2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61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9590D7E-EB2A-411B-A97F-B0EF0C1E7F9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י"ז/שבט/תשפ"ג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8D90168E-626C-4E60-93C0-A00D2560946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BCFDA35-C9C7-45E2-A3B1-EF2E8B9635F2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6B3AB32-59DF-41F1-9618-EDFBF504962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C6B3AB32-59DF-41F1-9618-EDFBF504962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 flipH="1">
            <a:off x="482600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49" y="5956137"/>
            <a:ext cx="284480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97C270-3E6D-474B-8A31-3B67E90AE828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617260" y="5956137"/>
            <a:ext cx="101644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4237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581192" y="2336003"/>
            <a:ext cx="11029616" cy="3522794"/>
          </a:xfrm>
        </p:spPr>
        <p:txBody>
          <a:bodyPr vert="eaVert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1725D53-A117-4105-AAF4-0257B6D8339E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598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348635" y="675726"/>
            <a:ext cx="2004164" cy="5183073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3520798" y="675726"/>
            <a:ext cx="7896279" cy="5183073"/>
          </a:xfrm>
        </p:spPr>
        <p:txBody>
          <a:bodyPr vert="vert270" rtlCol="1" anchor="t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 dirty="0"/>
              <a:t>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870186" y="5956137"/>
            <a:ext cx="1328141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01CBB16-08A1-40AC-A29F-0488A6993255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520798" y="5951811"/>
            <a:ext cx="789627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164195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>
            <a:spLocks noChangeAspect="1"/>
          </p:cNvSpPr>
          <p:nvPr/>
        </p:nvSpPr>
        <p:spPr>
          <a:xfrm flipH="1">
            <a:off x="44237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581193" y="2180496"/>
            <a:ext cx="11029615" cy="3678303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429899-C417-42A5-8F32-D4C180328E09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2" y="5956137"/>
            <a:ext cx="1052508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2" y="3043910"/>
            <a:ext cx="11029615" cy="149750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B25716-6594-4E7D-ADBE-EC537956369F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>
            <a:spLocks noChangeAspect="1"/>
          </p:cNvSpPr>
          <p:nvPr/>
        </p:nvSpPr>
        <p:spPr>
          <a:xfrm flipH="1"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6188417" y="2228003"/>
            <a:ext cx="5422390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581191" y="2228003"/>
            <a:ext cx="5422392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FE763C8-C7D0-4076-B41C-E691FEDE3EC4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>
            <a:spLocks noChangeAspect="1"/>
          </p:cNvSpPr>
          <p:nvPr/>
        </p:nvSpPr>
        <p:spPr>
          <a:xfrm flipH="1"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217706" y="2250892"/>
            <a:ext cx="5087075" cy="536005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200" b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217706" y="2926052"/>
            <a:ext cx="5393100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581192" y="2250892"/>
            <a:ext cx="5087073" cy="553373"/>
          </a:xfrm>
        </p:spPr>
        <p:txBody>
          <a:bodyPr rtlCol="1" anchor="b">
            <a:noAutofit/>
          </a:bodyPr>
          <a:lstStyle>
            <a:lvl1pPr marL="0" indent="0" algn="r" rtl="1">
              <a:buNone/>
              <a:defRPr sz="2200" b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581191" y="2926052"/>
            <a:ext cx="5393100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78E2043-FBCE-4D36-A1C1-6FF4BC5FE911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874E971-873B-4E63-B3AF-FDFF13719C17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  <p:sp>
        <p:nvSpPr>
          <p:cNvPr id="7" name="מלבן 6"/>
          <p:cNvSpPr>
            <a:spLocks noChangeAspect="1"/>
          </p:cNvSpPr>
          <p:nvPr/>
        </p:nvSpPr>
        <p:spPr>
          <a:xfrm flipH="1">
            <a:off x="451281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7A8D92E-8030-4018-AB52-68E929BFB893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D57F1E4F-1CFF-5643-939E-217C01CDF565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>
            <a:spLocks noChangeAspect="1"/>
          </p:cNvSpPr>
          <p:nvPr/>
        </p:nvSpPr>
        <p:spPr>
          <a:xfrm flipH="1">
            <a:off x="445983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6701363" y="5262296"/>
            <a:ext cx="4909445" cy="689514"/>
          </a:xfrm>
        </p:spPr>
        <p:txBody>
          <a:bodyPr rtlCol="1" anchor="ctr"/>
          <a:lstStyle>
            <a:lvl1pPr algn="r" rtl="1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451344" y="601200"/>
            <a:ext cx="11292840" cy="4204800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81190" y="5262296"/>
            <a:ext cx="5869987" cy="689515"/>
          </a:xfrm>
        </p:spPr>
        <p:txBody>
          <a:bodyPr rtlCol="1" anchor="ctr">
            <a:normAutofit/>
          </a:bodyPr>
          <a:lstStyle>
            <a:lvl1pPr marL="0" indent="0" algn="l" rtl="1">
              <a:buNone/>
              <a:defRPr sz="11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 dirty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107A077-FD83-4C6E-83BA-3D7B168F608C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599725"/>
            <a:ext cx="11290859" cy="3557252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81191" y="5260127"/>
            <a:ext cx="11029617" cy="598671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 noProof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1741250" y="5956137"/>
            <a:ext cx="2844799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DA43E90-CE5E-40AD-9634-4AF620FB67AB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4693598" y="5951811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5956137"/>
            <a:ext cx="105251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he-IL" noProof="0"/>
              <a:t>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1741250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9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8E6C16D-F79D-4EA3-A021-C6A81B221493}" type="datetime1">
              <a:rPr lang="he-IL" smtClean="0"/>
              <a:t>י"ז/שבט/תשפ"ג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693598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58119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90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מלבן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מלבן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מלבן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מלבן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תמונה 6" descr="חיבורים דיגיטליים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3" cy="98554"/>
            <a:chOff x="446533" y="453643"/>
            <a:chExt cx="11298933" cy="98554"/>
          </a:xfrm>
        </p:grpSpPr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42146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46533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" name="מלבן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601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B489468-D081-8862-D27A-9CA47BFA49CE}"/>
              </a:ext>
            </a:extLst>
          </p:cNvPr>
          <p:cNvSpPr/>
          <p:nvPr/>
        </p:nvSpPr>
        <p:spPr>
          <a:xfrm>
            <a:off x="3082216" y="596586"/>
            <a:ext cx="631006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Separation of Concerns The S</a:t>
            </a:r>
            <a:r>
              <a:rPr lang="en-US" sz="7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imple Way</a:t>
            </a:r>
            <a:endParaRPr lang="he-IL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A3AB974-9B17-016E-83B6-4F7C1872D0B8}"/>
              </a:ext>
            </a:extLst>
          </p:cNvPr>
          <p:cNvSpPr/>
          <p:nvPr/>
        </p:nvSpPr>
        <p:spPr>
          <a:xfrm>
            <a:off x="4081480" y="4916134"/>
            <a:ext cx="4272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Benny&amp;Elad</a:t>
            </a:r>
            <a:endParaRPr lang="he-IL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D748E-9632-574A-812B-C86053867F8F}"/>
              </a:ext>
            </a:extLst>
          </p:cNvPr>
          <p:cNvSpPr txBox="1"/>
          <p:nvPr/>
        </p:nvSpPr>
        <p:spPr>
          <a:xfrm>
            <a:off x="396240" y="599440"/>
            <a:ext cx="11633200" cy="55092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>
                <a:solidFill>
                  <a:srgbClr val="0070C0"/>
                </a:solidFill>
              </a:rPr>
              <a:t>דוגמאות לצימוד רופף (טוב) ולצימוד הדוק (רע)</a:t>
            </a:r>
          </a:p>
          <a:p>
            <a:r>
              <a:rPr lang="he-IL" sz="3600" u="sng" dirty="0">
                <a:solidFill>
                  <a:srgbClr val="00B050"/>
                </a:solidFill>
              </a:rPr>
              <a:t>צימוד רופף: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Classes</a:t>
            </a:r>
            <a:endParaRPr lang="he-IL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rgbClr val="0070C0"/>
                </a:solidFill>
              </a:rPr>
              <a:t>MVC</a:t>
            </a:r>
            <a:r>
              <a:rPr lang="en-US" sz="3600" dirty="0">
                <a:solidFill>
                  <a:srgbClr val="0070C0"/>
                </a:solidFill>
              </a:rPr>
              <a:t> design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Pure functions</a:t>
            </a:r>
            <a:endParaRPr lang="he-IL" sz="3600" dirty="0">
              <a:solidFill>
                <a:srgbClr val="0070C0"/>
              </a:solidFill>
            </a:endParaRPr>
          </a:p>
          <a:p>
            <a:r>
              <a:rPr lang="he-IL" sz="3600" u="sng" dirty="0">
                <a:solidFill>
                  <a:srgbClr val="00B050"/>
                </a:solidFill>
              </a:rPr>
              <a:t>צימוד הדוק: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rgbClr val="0070C0"/>
                </a:solidFill>
              </a:rPr>
              <a:t>Impure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rgbClr val="0070C0"/>
                </a:solidFill>
              </a:rPr>
              <a:t>Spaghetti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rgbClr val="0070C0"/>
                </a:solidFill>
              </a:rPr>
              <a:t>Global Variables overuse</a:t>
            </a:r>
            <a:endParaRPr lang="he-IL" sz="3600" u="sng" dirty="0">
              <a:solidFill>
                <a:srgbClr val="0070C0"/>
              </a:solidFill>
            </a:endParaRPr>
          </a:p>
          <a:p>
            <a:r>
              <a:rPr lang="he-IL" sz="2800" dirty="0"/>
              <a:t>     </a:t>
            </a:r>
            <a:r>
              <a:rPr lang="he-IL" sz="2800" u="sng" dirty="0"/>
              <a:t>(שימוש יתר במשתנים גלובליים)</a:t>
            </a:r>
            <a:endParaRPr lang="he-IL" sz="3600" u="sng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FB2B34-2DB9-124E-BFB6-4B4DE6B0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3350229"/>
            <a:ext cx="5229135" cy="2758411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8A0C91D6-EB62-714C-8E03-7C3A1C1E46C4}"/>
              </a:ext>
            </a:extLst>
          </p:cNvPr>
          <p:cNvCxnSpPr/>
          <p:nvPr/>
        </p:nvCxnSpPr>
        <p:spPr>
          <a:xfrm flipH="1">
            <a:off x="5638800" y="4790394"/>
            <a:ext cx="2712720" cy="0"/>
          </a:xfrm>
          <a:prstGeom prst="straightConnector1">
            <a:avLst/>
          </a:prstGeom>
          <a:ln w="825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1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E13421D-669A-FF44-A7C5-C27BC653969B}"/>
              </a:ext>
            </a:extLst>
          </p:cNvPr>
          <p:cNvSpPr/>
          <p:nvPr/>
        </p:nvSpPr>
        <p:spPr>
          <a:xfrm>
            <a:off x="375920" y="1228398"/>
            <a:ext cx="11643360" cy="471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4000" b="1" u="sng" dirty="0">
                <a:solidFill>
                  <a:srgbClr val="00B05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מהי לכידות?</a:t>
            </a:r>
            <a:endParaRPr lang="en-US" sz="3200" b="1" u="sng" dirty="0">
              <a:solidFill>
                <a:srgbClr val="00B050"/>
              </a:solidFill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לכידות היא המדד למידת הקשר בין קבוצת דברים, </a:t>
            </a:r>
            <a:endParaRPr lang="en-US" sz="16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למשל במטבח שלך אתה נוהג לשים את הסכין עם הסכינים, את הכף עם הכפות, את המזלג עם המזלגות.</a:t>
            </a:r>
            <a:endParaRPr lang="en-US" sz="20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במדעי המחשב,</a:t>
            </a:r>
            <a:endParaRPr lang="en-US" sz="16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זה עד כמה חזק הקשר בין ה-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METHODS </a:t>
            </a:r>
            <a:r>
              <a:rPr lang="he-IL" sz="2000" dirty="0" err="1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וה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-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PROPERTIES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של 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CLASS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לדוגמה, ייתכן שיש לך שתי פונקציות כמו אלו:</a:t>
            </a:r>
            <a:endParaRPr lang="en-US" sz="16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endParaRPr lang="en-US" sz="16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>
              <a:spcBef>
                <a:spcPts val="200"/>
              </a:spcBef>
            </a:pPr>
            <a:r>
              <a:rPr lang="en-US" b="1" dirty="0">
                <a:solidFill>
                  <a:srgbClr val="1F3763"/>
                </a:solidFill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drawCircle () {</a:t>
            </a:r>
          </a:p>
          <a:p>
            <a:pPr algn="l">
              <a:spcBef>
                <a:spcPts val="200"/>
              </a:spcBef>
            </a:pPr>
            <a:r>
              <a:rPr lang="en-US" sz="1400" b="1" dirty="0">
                <a:solidFill>
                  <a:srgbClr val="1F3763"/>
                </a:solidFill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…</a:t>
            </a:r>
          </a:p>
          <a:p>
            <a:pPr algn="l">
              <a:spcBef>
                <a:spcPts val="200"/>
              </a:spcBef>
            </a:pPr>
            <a:r>
              <a:rPr lang="he-IL" b="1" dirty="0">
                <a:solidFill>
                  <a:srgbClr val="1F3763"/>
                </a:solidFill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   </a:t>
            </a:r>
            <a:r>
              <a:rPr lang="en-US" b="1" dirty="0">
                <a:solidFill>
                  <a:srgbClr val="1F3763"/>
                </a:solidFill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}</a:t>
            </a:r>
            <a:endParaRPr lang="en-US" sz="1400" b="1" dirty="0">
              <a:solidFill>
                <a:srgbClr val="1F3763"/>
              </a:solidFill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l">
              <a:spcBef>
                <a:spcPts val="200"/>
              </a:spcBef>
            </a:pPr>
            <a:r>
              <a:rPr lang="en-US" b="1">
                <a:solidFill>
                  <a:srgbClr val="1F3763"/>
                </a:solidFill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drawRectangle() </a:t>
            </a:r>
            <a:r>
              <a:rPr lang="en-US" b="1" dirty="0">
                <a:solidFill>
                  <a:srgbClr val="1F3763"/>
                </a:solidFill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{</a:t>
            </a:r>
          </a:p>
          <a:p>
            <a:pPr algn="l">
              <a:spcBef>
                <a:spcPts val="200"/>
              </a:spcBef>
            </a:pPr>
            <a:r>
              <a:rPr lang="en-US" sz="1400" b="1" dirty="0">
                <a:solidFill>
                  <a:srgbClr val="1F3763"/>
                </a:solidFill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…</a:t>
            </a:r>
          </a:p>
          <a:p>
            <a:pPr algn="l"/>
            <a:r>
              <a:rPr lang="en-US" sz="14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}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6DE8AB7-6ADD-714D-84CF-4B3A78934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480" y="4025054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137A14C-7DE1-B34C-8144-A333813E4DBA}"/>
              </a:ext>
            </a:extLst>
          </p:cNvPr>
          <p:cNvSpPr/>
          <p:nvPr/>
        </p:nvSpPr>
        <p:spPr>
          <a:xfrm>
            <a:off x="162560" y="1620729"/>
            <a:ext cx="116941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class Shape {</a:t>
            </a:r>
            <a:endParaRPr lang="he-IL" sz="2400" dirty="0">
              <a:solidFill>
                <a:srgbClr val="0070C0"/>
              </a:solidFill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/>
            <a:endParaRPr lang="en-US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rgbClr val="7030A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constructor() {</a:t>
            </a:r>
            <a:endParaRPr lang="en-US" dirty="0">
              <a:solidFill>
                <a:srgbClr val="7030A0"/>
              </a:solidFill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lvl="3" algn="l">
              <a:tabLst>
                <a:tab pos="457200" algn="l"/>
                <a:tab pos="5270500" algn="r"/>
              </a:tabLst>
            </a:pPr>
            <a:r>
              <a:rPr lang="he-IL" sz="2400" dirty="0">
                <a:solidFill>
                  <a:srgbClr val="7030A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       </a:t>
            </a:r>
            <a:r>
              <a:rPr lang="en-US" sz="2400" dirty="0">
                <a:solidFill>
                  <a:srgbClr val="7030A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  this.x = 0;</a:t>
            </a:r>
          </a:p>
          <a:p>
            <a:pPr lvl="3" algn="l">
              <a:tabLst>
                <a:tab pos="457200" algn="l"/>
                <a:tab pos="5270500" algn="r"/>
              </a:tabLst>
            </a:pPr>
            <a:r>
              <a:rPr lang="en-US" sz="2400" dirty="0">
                <a:solidFill>
                  <a:srgbClr val="7030A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  this.y = 0;</a:t>
            </a:r>
            <a:endParaRPr lang="he-IL" sz="2400" dirty="0">
              <a:solidFill>
                <a:srgbClr val="7030A0"/>
              </a:solidFill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lvl="3" algn="l">
              <a:tabLst>
                <a:tab pos="457200" algn="l"/>
                <a:tab pos="5270500" algn="r"/>
              </a:tabLst>
            </a:pPr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</a:t>
            </a:r>
            <a:r>
              <a:rPr lang="en-US" sz="2400" dirty="0">
                <a:solidFill>
                  <a:srgbClr val="7030A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}</a:t>
            </a:r>
          </a:p>
          <a:p>
            <a:pPr lvl="3" algn="l">
              <a:tabLst>
                <a:tab pos="457200" algn="l"/>
                <a:tab pos="5270500" algn="r"/>
              </a:tabLst>
            </a:pPr>
            <a:r>
              <a:rPr lang="he-IL" sz="24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  </a:t>
            </a:r>
            <a:endParaRPr lang="en-US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lvl="1" algn="l"/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	     </a:t>
            </a:r>
            <a:r>
              <a:rPr lang="en-US" sz="2400" dirty="0">
                <a:solidFill>
                  <a:srgbClr val="DDA5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drawCircle(){</a:t>
            </a:r>
            <a:endParaRPr lang="en-US" dirty="0">
              <a:solidFill>
                <a:srgbClr val="DDA500"/>
              </a:solidFill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lvl="1" algn="l"/>
            <a:r>
              <a:rPr lang="en-US" sz="2400" dirty="0">
                <a:solidFill>
                  <a:srgbClr val="DDA5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}</a:t>
            </a:r>
          </a:p>
          <a:p>
            <a:pPr lvl="1" algn="l"/>
            <a:endParaRPr lang="en-US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24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</a:t>
            </a:r>
            <a:r>
              <a:rPr lang="en-US" sz="2400" dirty="0">
                <a:solidFill>
                  <a:srgbClr val="DDA5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drawRectangle(){</a:t>
            </a:r>
            <a:endParaRPr lang="en-US" dirty="0">
              <a:solidFill>
                <a:srgbClr val="DDA500"/>
              </a:solidFill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2400" dirty="0">
                <a:solidFill>
                  <a:srgbClr val="DDA50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}</a:t>
            </a:r>
            <a:endParaRPr lang="en-US" dirty="0">
              <a:solidFill>
                <a:srgbClr val="DDA500"/>
              </a:solidFill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/>
            <a:r>
              <a:rPr lang="en-US" sz="2400" dirty="0">
                <a:solidFill>
                  <a:srgbClr val="0070C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}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CC4CC53-8A79-B349-943F-C2A29C349C79}"/>
              </a:ext>
            </a:extLst>
          </p:cNvPr>
          <p:cNvSpPr/>
          <p:nvPr/>
        </p:nvSpPr>
        <p:spPr>
          <a:xfrm>
            <a:off x="754213" y="744418"/>
            <a:ext cx="10910359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>
                  <a:solidFill>
                    <a:sysClr val="windowText" lastClr="000000"/>
                  </a:solidFill>
                </a:ln>
                <a:solidFill>
                  <a:schemeClr val="accent3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</a:t>
            </a:r>
            <a:r>
              <a:rPr lang="he-IL" sz="2400" b="1" cap="none" spc="0" dirty="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שתי הפונקציות הללו בעצם מאוד מגובשות או דומות מספיק כדי להיות באותו </a:t>
            </a:r>
            <a:r>
              <a:rPr lang="en-US" sz="2400" b="1" cap="none" spc="0" dirty="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module/class</a:t>
            </a:r>
            <a:r>
              <a:rPr lang="he-IL" sz="2400" b="1" cap="none" spc="0" dirty="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en-US" sz="2400" b="1" cap="none" spc="0" dirty="0">
              <a:ln>
                <a:solidFill>
                  <a:sysClr val="windowText" lastClr="000000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r>
              <a:rPr lang="he-IL" sz="2400" b="1" cap="none" spc="0" dirty="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שאחראי על הציור, ולמען ההגינות זה מרגיש מאוד טבעי לאגד אותם יחד. </a:t>
            </a:r>
            <a:endParaRPr lang="en-US" sz="2400" b="1" cap="none" spc="0" dirty="0">
              <a:ln>
                <a:solidFill>
                  <a:sysClr val="windowText" lastClr="000000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r>
              <a:rPr lang="he-IL" sz="2400" b="1" cap="none" spc="0" dirty="0">
                <a:ln>
                  <a:solidFill>
                    <a:sysClr val="windowText" lastClr="000000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זה ייראה בערך כך:</a:t>
            </a:r>
            <a:endParaRPr lang="he-IL" sz="2400" b="1" cap="none" spc="0" dirty="0">
              <a:ln>
                <a:solidFill>
                  <a:sysClr val="windowText" lastClr="000000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7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BCCB7-33E4-0243-9773-E51640A6B66B}"/>
              </a:ext>
            </a:extLst>
          </p:cNvPr>
          <p:cNvSpPr txBox="1"/>
          <p:nvPr/>
        </p:nvSpPr>
        <p:spPr>
          <a:xfrm>
            <a:off x="2976880" y="701040"/>
            <a:ext cx="69596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457200" rtl="0" eaLnBrk="1" latinLnBrk="0" hangingPunct="1"/>
            <a:r>
              <a:rPr lang="en-US" sz="4000" u="sng" dirty="0">
                <a:solidFill>
                  <a:srgbClr val="00B050"/>
                </a:solidFill>
              </a:rPr>
              <a:t>from Spaghetti Code to MVC</a:t>
            </a:r>
            <a:endParaRPr lang="he-IL" sz="4000" u="sng" dirty="0">
              <a:solidFill>
                <a:srgbClr val="00B050"/>
              </a:solidFill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DBA7CCD-1382-8D4A-8417-BDBC847E89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40" y="1879600"/>
            <a:ext cx="8691880" cy="4663440"/>
          </a:xfrm>
          <a:prstGeom prst="rect">
            <a:avLst/>
          </a:prstGeom>
        </p:spPr>
      </p:pic>
      <p:sp>
        <p:nvSpPr>
          <p:cNvPr id="4" name="תיבת טקסט 55">
            <a:extLst>
              <a:ext uri="{FF2B5EF4-FFF2-40B4-BE49-F238E27FC236}">
                <a16:creationId xmlns:a16="http://schemas.microsoft.com/office/drawing/2014/main" id="{26B65C70-FBCC-5D49-8CC8-2552FF14D73E}"/>
              </a:ext>
            </a:extLst>
          </p:cNvPr>
          <p:cNvSpPr txBox="1"/>
          <p:nvPr/>
        </p:nvSpPr>
        <p:spPr>
          <a:xfrm>
            <a:off x="8854122" y="2426017"/>
            <a:ext cx="2164715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updateUser()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55">
            <a:extLst>
              <a:ext uri="{FF2B5EF4-FFF2-40B4-BE49-F238E27FC236}">
                <a16:creationId xmlns:a16="http://schemas.microsoft.com/office/drawing/2014/main" id="{6E88FCC8-2F1C-894A-AF7E-8426262FD8EF}"/>
              </a:ext>
            </a:extLst>
          </p:cNvPr>
          <p:cNvSpPr txBox="1"/>
          <p:nvPr/>
        </p:nvSpPr>
        <p:spPr>
          <a:xfrm>
            <a:off x="6136005" y="1879600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יבת טקסט 55">
            <a:extLst>
              <a:ext uri="{FF2B5EF4-FFF2-40B4-BE49-F238E27FC236}">
                <a16:creationId xmlns:a16="http://schemas.microsoft.com/office/drawing/2014/main" id="{56AD511C-FD2D-1B47-8226-6EF8E7AE2E47}"/>
              </a:ext>
            </a:extLst>
          </p:cNvPr>
          <p:cNvSpPr txBox="1"/>
          <p:nvPr/>
        </p:nvSpPr>
        <p:spPr>
          <a:xfrm>
            <a:off x="3982085" y="2628581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updateUi()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55">
            <a:extLst>
              <a:ext uri="{FF2B5EF4-FFF2-40B4-BE49-F238E27FC236}">
                <a16:creationId xmlns:a16="http://schemas.microsoft.com/office/drawing/2014/main" id="{AAC30F8D-B498-4944-A3E4-5B14957041CC}"/>
              </a:ext>
            </a:extLst>
          </p:cNvPr>
          <p:cNvSpPr txBox="1"/>
          <p:nvPr/>
        </p:nvSpPr>
        <p:spPr>
          <a:xfrm>
            <a:off x="6527800" y="3220898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updateDb()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55">
            <a:extLst>
              <a:ext uri="{FF2B5EF4-FFF2-40B4-BE49-F238E27FC236}">
                <a16:creationId xmlns:a16="http://schemas.microsoft.com/office/drawing/2014/main" id="{2D10F77E-3D0B-2A4D-93DB-58DE6F3E0F72}"/>
              </a:ext>
            </a:extLst>
          </p:cNvPr>
          <p:cNvSpPr txBox="1"/>
          <p:nvPr/>
        </p:nvSpPr>
        <p:spPr>
          <a:xfrm>
            <a:off x="2110740" y="3549190"/>
            <a:ext cx="2216785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validateForm()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55">
            <a:extLst>
              <a:ext uri="{FF2B5EF4-FFF2-40B4-BE49-F238E27FC236}">
                <a16:creationId xmlns:a16="http://schemas.microsoft.com/office/drawing/2014/main" id="{3A9FDEC8-59DD-FE4A-8467-51D58FB6111C}"/>
              </a:ext>
            </a:extLst>
          </p:cNvPr>
          <p:cNvSpPr txBox="1"/>
          <p:nvPr/>
        </p:nvSpPr>
        <p:spPr>
          <a:xfrm>
            <a:off x="4327525" y="3975963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buttonClick()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תיבת טקסט 55">
            <a:extLst>
              <a:ext uri="{FF2B5EF4-FFF2-40B4-BE49-F238E27FC236}">
                <a16:creationId xmlns:a16="http://schemas.microsoft.com/office/drawing/2014/main" id="{C903287E-931B-8643-9916-12430B397641}"/>
              </a:ext>
            </a:extLst>
          </p:cNvPr>
          <p:cNvSpPr txBox="1"/>
          <p:nvPr/>
        </p:nvSpPr>
        <p:spPr>
          <a:xfrm>
            <a:off x="8378190" y="3617772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showData()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תיבת טקסט 55">
            <a:extLst>
              <a:ext uri="{FF2B5EF4-FFF2-40B4-BE49-F238E27FC236}">
                <a16:creationId xmlns:a16="http://schemas.microsoft.com/office/drawing/2014/main" id="{9CCDCED9-D26C-4C41-92D3-1C3DE10010CA}"/>
              </a:ext>
            </a:extLst>
          </p:cNvPr>
          <p:cNvSpPr txBox="1"/>
          <p:nvPr/>
        </p:nvSpPr>
        <p:spPr>
          <a:xfrm>
            <a:off x="6369685" y="4510442"/>
            <a:ext cx="2008505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clickListener()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תיבת טקסט 55">
            <a:extLst>
              <a:ext uri="{FF2B5EF4-FFF2-40B4-BE49-F238E27FC236}">
                <a16:creationId xmlns:a16="http://schemas.microsoft.com/office/drawing/2014/main" id="{3D22BA81-382B-CD4F-822B-977758AF5FB2}"/>
              </a:ext>
            </a:extLst>
          </p:cNvPr>
          <p:cNvSpPr txBox="1"/>
          <p:nvPr/>
        </p:nvSpPr>
        <p:spPr>
          <a:xfrm>
            <a:off x="2110740" y="4724791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showGame()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תיבת טקסט 55">
            <a:extLst>
              <a:ext uri="{FF2B5EF4-FFF2-40B4-BE49-F238E27FC236}">
                <a16:creationId xmlns:a16="http://schemas.microsoft.com/office/drawing/2014/main" id="{AD056ECA-D8D3-FE49-AB3B-BCC70A6490B8}"/>
              </a:ext>
            </a:extLst>
          </p:cNvPr>
          <p:cNvSpPr txBox="1"/>
          <p:nvPr/>
        </p:nvSpPr>
        <p:spPr>
          <a:xfrm>
            <a:off x="4104005" y="4960416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saveData()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תיבת טקסט 55">
            <a:extLst>
              <a:ext uri="{FF2B5EF4-FFF2-40B4-BE49-F238E27FC236}">
                <a16:creationId xmlns:a16="http://schemas.microsoft.com/office/drawing/2014/main" id="{6CDF7B10-3CAB-3844-AF1F-5ED05283DFDE}"/>
              </a:ext>
            </a:extLst>
          </p:cNvPr>
          <p:cNvSpPr txBox="1"/>
          <p:nvPr/>
        </p:nvSpPr>
        <p:spPr>
          <a:xfrm>
            <a:off x="9303385" y="4510442"/>
            <a:ext cx="2025015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submitForm()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תיבת טקסט 55">
            <a:extLst>
              <a:ext uri="{FF2B5EF4-FFF2-40B4-BE49-F238E27FC236}">
                <a16:creationId xmlns:a16="http://schemas.microsoft.com/office/drawing/2014/main" id="{AE3CE6AB-E9C5-044B-81A4-1A252F344707}"/>
              </a:ext>
            </a:extLst>
          </p:cNvPr>
          <p:cNvSpPr txBox="1"/>
          <p:nvPr/>
        </p:nvSpPr>
        <p:spPr>
          <a:xfrm>
            <a:off x="2130742" y="6158257"/>
            <a:ext cx="2196783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localStorage()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תיבת טקסט 55">
            <a:extLst>
              <a:ext uri="{FF2B5EF4-FFF2-40B4-BE49-F238E27FC236}">
                <a16:creationId xmlns:a16="http://schemas.microsoft.com/office/drawing/2014/main" id="{DA62CFCC-C6FD-5146-B3E0-F0C76BEA0177}"/>
              </a:ext>
            </a:extLst>
          </p:cNvPr>
          <p:cNvSpPr txBox="1"/>
          <p:nvPr/>
        </p:nvSpPr>
        <p:spPr>
          <a:xfrm>
            <a:off x="4789487" y="5971995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showBoard()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תיבת טקסט 55">
            <a:extLst>
              <a:ext uri="{FF2B5EF4-FFF2-40B4-BE49-F238E27FC236}">
                <a16:creationId xmlns:a16="http://schemas.microsoft.com/office/drawing/2014/main" id="{7BAC0B35-9287-8547-8BE0-F74E4E9A9263}"/>
              </a:ext>
            </a:extLst>
          </p:cNvPr>
          <p:cNvSpPr txBox="1"/>
          <p:nvPr/>
        </p:nvSpPr>
        <p:spPr>
          <a:xfrm>
            <a:off x="7243445" y="5527013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dirty="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initDb()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4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0F5F09D3-B0C8-2843-91D3-883567E3CE3B}"/>
              </a:ext>
            </a:extLst>
          </p:cNvPr>
          <p:cNvSpPr/>
          <p:nvPr/>
        </p:nvSpPr>
        <p:spPr>
          <a:xfrm>
            <a:off x="6379210" y="5695315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E7AE29BA-6444-6E46-BD87-C8DEAFFA9ADD}"/>
              </a:ext>
            </a:extLst>
          </p:cNvPr>
          <p:cNvSpPr/>
          <p:nvPr/>
        </p:nvSpPr>
        <p:spPr>
          <a:xfrm>
            <a:off x="6378575" y="5079365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3F77D20-D7DB-5A44-9763-B9B8C2566CC8}"/>
              </a:ext>
            </a:extLst>
          </p:cNvPr>
          <p:cNvSpPr/>
          <p:nvPr/>
        </p:nvSpPr>
        <p:spPr>
          <a:xfrm>
            <a:off x="6379210" y="4776470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67DE97D-A79D-B84C-A1FC-F8E7E0FA3CFF}"/>
              </a:ext>
            </a:extLst>
          </p:cNvPr>
          <p:cNvSpPr/>
          <p:nvPr/>
        </p:nvSpPr>
        <p:spPr>
          <a:xfrm>
            <a:off x="6379210" y="5386070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FA7971A-B791-AE45-BF77-9EC93EE41D45}"/>
              </a:ext>
            </a:extLst>
          </p:cNvPr>
          <p:cNvSpPr/>
          <p:nvPr/>
        </p:nvSpPr>
        <p:spPr>
          <a:xfrm>
            <a:off x="3783330" y="5690235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1B550B6-4CB6-CE49-B80C-122092986DF7}"/>
              </a:ext>
            </a:extLst>
          </p:cNvPr>
          <p:cNvSpPr/>
          <p:nvPr/>
        </p:nvSpPr>
        <p:spPr>
          <a:xfrm>
            <a:off x="3782060" y="5074285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6F810C9-E6D5-7B4D-8DB2-0B9B9B9FF7B3}"/>
              </a:ext>
            </a:extLst>
          </p:cNvPr>
          <p:cNvSpPr/>
          <p:nvPr/>
        </p:nvSpPr>
        <p:spPr>
          <a:xfrm>
            <a:off x="3782695" y="4771390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057CCF0-D2F7-6F4B-8B23-22433205209B}"/>
              </a:ext>
            </a:extLst>
          </p:cNvPr>
          <p:cNvSpPr/>
          <p:nvPr/>
        </p:nvSpPr>
        <p:spPr>
          <a:xfrm>
            <a:off x="3782695" y="5380990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5313F0F4-1024-444E-8239-A66C07A18E16}"/>
              </a:ext>
            </a:extLst>
          </p:cNvPr>
          <p:cNvSpPr/>
          <p:nvPr/>
        </p:nvSpPr>
        <p:spPr>
          <a:xfrm>
            <a:off x="5089207" y="5709285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50F2254E-10D5-3F4A-A806-1984EC0767C1}"/>
              </a:ext>
            </a:extLst>
          </p:cNvPr>
          <p:cNvSpPr/>
          <p:nvPr/>
        </p:nvSpPr>
        <p:spPr>
          <a:xfrm>
            <a:off x="5088572" y="5093335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7EAA7CF7-81D5-E745-8C6D-97BC8AA4F900}"/>
              </a:ext>
            </a:extLst>
          </p:cNvPr>
          <p:cNvSpPr/>
          <p:nvPr/>
        </p:nvSpPr>
        <p:spPr>
          <a:xfrm>
            <a:off x="5089207" y="4790440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A677EE41-7E06-244E-AE37-539D1ACF8EE7}"/>
              </a:ext>
            </a:extLst>
          </p:cNvPr>
          <p:cNvSpPr/>
          <p:nvPr/>
        </p:nvSpPr>
        <p:spPr>
          <a:xfrm>
            <a:off x="5089207" y="5400040"/>
            <a:ext cx="1082675" cy="217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7BC50AD6-8F18-5649-AC21-EAB4DAF8E411}"/>
              </a:ext>
            </a:extLst>
          </p:cNvPr>
          <p:cNvSpPr/>
          <p:nvPr/>
        </p:nvSpPr>
        <p:spPr>
          <a:xfrm>
            <a:off x="7101840" y="2860675"/>
            <a:ext cx="1082675" cy="217170"/>
          </a:xfrm>
          <a:prstGeom prst="rect">
            <a:avLst/>
          </a:prstGeom>
          <a:solidFill>
            <a:srgbClr val="DDA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142EC924-40FB-A245-96BF-C96C14E422D3}"/>
              </a:ext>
            </a:extLst>
          </p:cNvPr>
          <p:cNvSpPr/>
          <p:nvPr/>
        </p:nvSpPr>
        <p:spPr>
          <a:xfrm>
            <a:off x="7101205" y="2244725"/>
            <a:ext cx="1082675" cy="217170"/>
          </a:xfrm>
          <a:prstGeom prst="rect">
            <a:avLst/>
          </a:prstGeom>
          <a:solidFill>
            <a:srgbClr val="DDA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01F15F72-CF66-BC40-9D5C-4B6EAF7B5521}"/>
              </a:ext>
            </a:extLst>
          </p:cNvPr>
          <p:cNvSpPr/>
          <p:nvPr/>
        </p:nvSpPr>
        <p:spPr>
          <a:xfrm>
            <a:off x="7101840" y="1941830"/>
            <a:ext cx="1082675" cy="217170"/>
          </a:xfrm>
          <a:prstGeom prst="rect">
            <a:avLst/>
          </a:prstGeom>
          <a:solidFill>
            <a:srgbClr val="DDA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7DD3CCC7-E9D2-5E49-8778-77E2A97F18A1}"/>
              </a:ext>
            </a:extLst>
          </p:cNvPr>
          <p:cNvSpPr/>
          <p:nvPr/>
        </p:nvSpPr>
        <p:spPr>
          <a:xfrm>
            <a:off x="7101840" y="2551430"/>
            <a:ext cx="1082675" cy="217170"/>
          </a:xfrm>
          <a:prstGeom prst="rect">
            <a:avLst/>
          </a:prstGeom>
          <a:solidFill>
            <a:srgbClr val="DDA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D266DDCA-EDA1-8246-9F10-6619DE722D28}"/>
              </a:ext>
            </a:extLst>
          </p:cNvPr>
          <p:cNvSpPr/>
          <p:nvPr/>
        </p:nvSpPr>
        <p:spPr>
          <a:xfrm>
            <a:off x="5414327" y="2292668"/>
            <a:ext cx="1082675" cy="217170"/>
          </a:xfrm>
          <a:prstGeom prst="rect">
            <a:avLst/>
          </a:prstGeom>
          <a:solidFill>
            <a:srgbClr val="B24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D2A8D393-C84E-C347-8B61-5D286DF54000}"/>
              </a:ext>
            </a:extLst>
          </p:cNvPr>
          <p:cNvSpPr/>
          <p:nvPr/>
        </p:nvSpPr>
        <p:spPr>
          <a:xfrm>
            <a:off x="5413692" y="1676718"/>
            <a:ext cx="1082675" cy="217170"/>
          </a:xfrm>
          <a:prstGeom prst="rect">
            <a:avLst/>
          </a:prstGeom>
          <a:solidFill>
            <a:srgbClr val="B24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A79C2780-B137-794D-806B-2575310FB9E7}"/>
              </a:ext>
            </a:extLst>
          </p:cNvPr>
          <p:cNvSpPr/>
          <p:nvPr/>
        </p:nvSpPr>
        <p:spPr>
          <a:xfrm>
            <a:off x="5414327" y="1373823"/>
            <a:ext cx="1082675" cy="217170"/>
          </a:xfrm>
          <a:prstGeom prst="rect">
            <a:avLst/>
          </a:prstGeom>
          <a:solidFill>
            <a:srgbClr val="B24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9175CFE3-F26B-1B48-8325-EDBC3929948B}"/>
              </a:ext>
            </a:extLst>
          </p:cNvPr>
          <p:cNvSpPr/>
          <p:nvPr/>
        </p:nvSpPr>
        <p:spPr>
          <a:xfrm>
            <a:off x="5414327" y="1983423"/>
            <a:ext cx="1082675" cy="217170"/>
          </a:xfrm>
          <a:prstGeom prst="rect">
            <a:avLst/>
          </a:prstGeom>
          <a:solidFill>
            <a:srgbClr val="B24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CCF9F4C7-AB0E-FB41-9378-44C7EC2DFC04}"/>
              </a:ext>
            </a:extLst>
          </p:cNvPr>
          <p:cNvSpPr/>
          <p:nvPr/>
        </p:nvSpPr>
        <p:spPr>
          <a:xfrm>
            <a:off x="3678555" y="2830830"/>
            <a:ext cx="1082675" cy="2171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0B2EC015-8E57-ED4B-B3D4-70D1D39505A5}"/>
              </a:ext>
            </a:extLst>
          </p:cNvPr>
          <p:cNvSpPr/>
          <p:nvPr/>
        </p:nvSpPr>
        <p:spPr>
          <a:xfrm>
            <a:off x="3677920" y="2214880"/>
            <a:ext cx="1082675" cy="2171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9727C378-F27C-6146-AD88-FC4C59967024}"/>
              </a:ext>
            </a:extLst>
          </p:cNvPr>
          <p:cNvSpPr/>
          <p:nvPr/>
        </p:nvSpPr>
        <p:spPr>
          <a:xfrm>
            <a:off x="3678555" y="1911985"/>
            <a:ext cx="1082675" cy="2171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7EB60908-0E77-734C-B7D5-D8BDE7E0A52D}"/>
              </a:ext>
            </a:extLst>
          </p:cNvPr>
          <p:cNvSpPr/>
          <p:nvPr/>
        </p:nvSpPr>
        <p:spPr>
          <a:xfrm>
            <a:off x="3678555" y="2521585"/>
            <a:ext cx="1082675" cy="2171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2" name="מסגרת 1">
            <a:extLst>
              <a:ext uri="{FF2B5EF4-FFF2-40B4-BE49-F238E27FC236}">
                <a16:creationId xmlns:a16="http://schemas.microsoft.com/office/drawing/2014/main" id="{9E1E47D7-27BE-ED44-BD3F-798795CE8876}"/>
              </a:ext>
            </a:extLst>
          </p:cNvPr>
          <p:cNvSpPr/>
          <p:nvPr/>
        </p:nvSpPr>
        <p:spPr>
          <a:xfrm>
            <a:off x="6892290" y="1602740"/>
            <a:ext cx="1463675" cy="1866900"/>
          </a:xfrm>
          <a:prstGeom prst="frame">
            <a:avLst>
              <a:gd name="adj1" fmla="val 5435"/>
            </a:avLst>
          </a:prstGeom>
          <a:solidFill>
            <a:srgbClr val="DDA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3" name="מסגרת 2">
            <a:extLst>
              <a:ext uri="{FF2B5EF4-FFF2-40B4-BE49-F238E27FC236}">
                <a16:creationId xmlns:a16="http://schemas.microsoft.com/office/drawing/2014/main" id="{0977941D-4664-6143-97A1-0D51E634BA3C}"/>
              </a:ext>
            </a:extLst>
          </p:cNvPr>
          <p:cNvSpPr/>
          <p:nvPr/>
        </p:nvSpPr>
        <p:spPr>
          <a:xfrm>
            <a:off x="3462020" y="1598930"/>
            <a:ext cx="1463675" cy="1866900"/>
          </a:xfrm>
          <a:prstGeom prst="frame">
            <a:avLst>
              <a:gd name="adj1" fmla="val 543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4" name="מסגרת 3">
            <a:extLst>
              <a:ext uri="{FF2B5EF4-FFF2-40B4-BE49-F238E27FC236}">
                <a16:creationId xmlns:a16="http://schemas.microsoft.com/office/drawing/2014/main" id="{8B8CA7BB-ADED-EB48-BD26-A0CB24100820}"/>
              </a:ext>
            </a:extLst>
          </p:cNvPr>
          <p:cNvSpPr/>
          <p:nvPr/>
        </p:nvSpPr>
        <p:spPr>
          <a:xfrm>
            <a:off x="3465195" y="4432935"/>
            <a:ext cx="4408170" cy="1866900"/>
          </a:xfrm>
          <a:prstGeom prst="frame">
            <a:avLst>
              <a:gd name="adj1" fmla="val 543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5" name="תיבת טקסט 1">
            <a:extLst>
              <a:ext uri="{FF2B5EF4-FFF2-40B4-BE49-F238E27FC236}">
                <a16:creationId xmlns:a16="http://schemas.microsoft.com/office/drawing/2014/main" id="{34C92627-43E4-5D41-A5A3-0942D6F6D8E3}"/>
              </a:ext>
            </a:extLst>
          </p:cNvPr>
          <p:cNvSpPr txBox="1"/>
          <p:nvPr/>
        </p:nvSpPr>
        <p:spPr>
          <a:xfrm>
            <a:off x="6610350" y="1145540"/>
            <a:ext cx="1828800" cy="40767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l" rtl="0">
              <a:spcAft>
                <a:spcPts val="0"/>
              </a:spcAft>
            </a:pPr>
            <a:r>
              <a:rPr lang="en-US" sz="2200" b="1">
                <a:ln w="11113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8CBA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יבת טקסט 33">
            <a:extLst>
              <a:ext uri="{FF2B5EF4-FFF2-40B4-BE49-F238E27FC236}">
                <a16:creationId xmlns:a16="http://schemas.microsoft.com/office/drawing/2014/main" id="{91757717-0804-1C47-87ED-D0CE6AD6CE9C}"/>
              </a:ext>
            </a:extLst>
          </p:cNvPr>
          <p:cNvSpPr txBox="1"/>
          <p:nvPr/>
        </p:nvSpPr>
        <p:spPr>
          <a:xfrm>
            <a:off x="3508375" y="1177925"/>
            <a:ext cx="1828800" cy="3752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2000" b="1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B9BD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34">
            <a:extLst>
              <a:ext uri="{FF2B5EF4-FFF2-40B4-BE49-F238E27FC236}">
                <a16:creationId xmlns:a16="http://schemas.microsoft.com/office/drawing/2014/main" id="{11F6C10B-1AF3-C443-AEDF-E1BC09A4FBD5}"/>
              </a:ext>
            </a:extLst>
          </p:cNvPr>
          <p:cNvSpPr txBox="1"/>
          <p:nvPr/>
        </p:nvSpPr>
        <p:spPr>
          <a:xfrm>
            <a:off x="5193179" y="4004310"/>
            <a:ext cx="1828800" cy="3752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2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48235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Controller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מחבר מרפקי 15">
            <a:extLst>
              <a:ext uri="{FF2B5EF4-FFF2-40B4-BE49-F238E27FC236}">
                <a16:creationId xmlns:a16="http://schemas.microsoft.com/office/drawing/2014/main" id="{AE7CBE01-C6D6-214B-92D6-62BF7F4068F2}"/>
              </a:ext>
            </a:extLst>
          </p:cNvPr>
          <p:cNvCxnSpPr/>
          <p:nvPr/>
        </p:nvCxnSpPr>
        <p:spPr>
          <a:xfrm flipV="1">
            <a:off x="7689850" y="3496945"/>
            <a:ext cx="0" cy="881380"/>
          </a:xfrm>
          <a:prstGeom prst="bentConnector3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מחבר מרפקי 16">
            <a:extLst>
              <a:ext uri="{FF2B5EF4-FFF2-40B4-BE49-F238E27FC236}">
                <a16:creationId xmlns:a16="http://schemas.microsoft.com/office/drawing/2014/main" id="{8FEC01A8-EDE6-674C-B524-B30BA44602DD}"/>
              </a:ext>
            </a:extLst>
          </p:cNvPr>
          <p:cNvCxnSpPr/>
          <p:nvPr/>
        </p:nvCxnSpPr>
        <p:spPr>
          <a:xfrm>
            <a:off x="7306945" y="3496945"/>
            <a:ext cx="45085" cy="914400"/>
          </a:xfrm>
          <a:prstGeom prst="bentConnector3">
            <a:avLst/>
          </a:prstGeom>
          <a:ln w="539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מחבר מרפקי 17">
            <a:extLst>
              <a:ext uri="{FF2B5EF4-FFF2-40B4-BE49-F238E27FC236}">
                <a16:creationId xmlns:a16="http://schemas.microsoft.com/office/drawing/2014/main" id="{1396824E-5324-8F4D-BBAB-DB84A5DDE475}"/>
              </a:ext>
            </a:extLst>
          </p:cNvPr>
          <p:cNvCxnSpPr/>
          <p:nvPr/>
        </p:nvCxnSpPr>
        <p:spPr>
          <a:xfrm flipV="1">
            <a:off x="4371340" y="3494405"/>
            <a:ext cx="0" cy="881380"/>
          </a:xfrm>
          <a:prstGeom prst="bentConnector3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מחבר מרפקי 18">
            <a:extLst>
              <a:ext uri="{FF2B5EF4-FFF2-40B4-BE49-F238E27FC236}">
                <a16:creationId xmlns:a16="http://schemas.microsoft.com/office/drawing/2014/main" id="{F42EC030-8E8B-124C-8ECE-C7696839B91A}"/>
              </a:ext>
            </a:extLst>
          </p:cNvPr>
          <p:cNvCxnSpPr/>
          <p:nvPr/>
        </p:nvCxnSpPr>
        <p:spPr>
          <a:xfrm>
            <a:off x="3943350" y="3494405"/>
            <a:ext cx="45085" cy="914400"/>
          </a:xfrm>
          <a:prstGeom prst="bentConnector3">
            <a:avLst/>
          </a:prstGeom>
          <a:ln w="53975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תיבת טקסט 50">
            <a:extLst>
              <a:ext uri="{FF2B5EF4-FFF2-40B4-BE49-F238E27FC236}">
                <a16:creationId xmlns:a16="http://schemas.microsoft.com/office/drawing/2014/main" id="{250DB000-A94F-8A4E-8585-6D04C4354E81}"/>
              </a:ext>
            </a:extLst>
          </p:cNvPr>
          <p:cNvSpPr txBox="1"/>
          <p:nvPr/>
        </p:nvSpPr>
        <p:spPr>
          <a:xfrm>
            <a:off x="4954270" y="558482"/>
            <a:ext cx="2477135" cy="3752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2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CB94EA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Screen (UI)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חץ ימינה 20">
            <a:extLst>
              <a:ext uri="{FF2B5EF4-FFF2-40B4-BE49-F238E27FC236}">
                <a16:creationId xmlns:a16="http://schemas.microsoft.com/office/drawing/2014/main" id="{BFFCCE7E-050D-BE4F-A919-E645DC043B58}"/>
              </a:ext>
            </a:extLst>
          </p:cNvPr>
          <p:cNvSpPr/>
          <p:nvPr/>
        </p:nvSpPr>
        <p:spPr>
          <a:xfrm>
            <a:off x="4955540" y="2136140"/>
            <a:ext cx="184785" cy="45085"/>
          </a:xfrm>
          <a:prstGeom prst="rightArrow">
            <a:avLst/>
          </a:prstGeom>
          <a:solidFill>
            <a:srgbClr val="00B0F0"/>
          </a:solidFill>
          <a:ln w="952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E47D81EA-6921-1C45-B1B8-BE5F48460B5D}"/>
              </a:ext>
            </a:extLst>
          </p:cNvPr>
          <p:cNvCxnSpPr/>
          <p:nvPr/>
        </p:nvCxnSpPr>
        <p:spPr>
          <a:xfrm>
            <a:off x="5902960" y="2739390"/>
            <a:ext cx="0" cy="1383030"/>
          </a:xfrm>
          <a:prstGeom prst="straightConnector1">
            <a:avLst/>
          </a:prstGeom>
          <a:ln w="95250">
            <a:solidFill>
              <a:srgbClr val="CB94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סגרת 22">
            <a:extLst>
              <a:ext uri="{FF2B5EF4-FFF2-40B4-BE49-F238E27FC236}">
                <a16:creationId xmlns:a16="http://schemas.microsoft.com/office/drawing/2014/main" id="{C8E72EDD-E353-8147-BE4B-F2AF61DFC119}"/>
              </a:ext>
            </a:extLst>
          </p:cNvPr>
          <p:cNvSpPr/>
          <p:nvPr/>
        </p:nvSpPr>
        <p:spPr>
          <a:xfrm>
            <a:off x="5213350" y="955040"/>
            <a:ext cx="1463675" cy="1866900"/>
          </a:xfrm>
          <a:prstGeom prst="frame">
            <a:avLst>
              <a:gd name="adj1" fmla="val 5435"/>
            </a:avLst>
          </a:prstGeom>
          <a:solidFill>
            <a:srgbClr val="CB94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 defTabSz="457200" rtl="0" eaLnBrk="1" latinLnBrk="0" hangingPunct="1"/>
            <a:endParaRPr lang="he-IL"/>
          </a:p>
        </p:txBody>
      </p:sp>
      <p:sp>
        <p:nvSpPr>
          <p:cNvPr id="24" name="תיבת טקסט 84">
            <a:extLst>
              <a:ext uri="{FF2B5EF4-FFF2-40B4-BE49-F238E27FC236}">
                <a16:creationId xmlns:a16="http://schemas.microsoft.com/office/drawing/2014/main" id="{2D753102-BECA-D64D-9840-5C0F0912FAAF}"/>
              </a:ext>
            </a:extLst>
          </p:cNvPr>
          <p:cNvSpPr txBox="1"/>
          <p:nvPr/>
        </p:nvSpPr>
        <p:spPr>
          <a:xfrm>
            <a:off x="4922520" y="1325880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buttonClick()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תיבת טקסט 85">
            <a:extLst>
              <a:ext uri="{FF2B5EF4-FFF2-40B4-BE49-F238E27FC236}">
                <a16:creationId xmlns:a16="http://schemas.microsoft.com/office/drawing/2014/main" id="{ECD09A9C-64B2-DC41-A114-66FFBCDF1066}"/>
              </a:ext>
            </a:extLst>
          </p:cNvPr>
          <p:cNvSpPr txBox="1"/>
          <p:nvPr/>
        </p:nvSpPr>
        <p:spPr>
          <a:xfrm>
            <a:off x="4979035" y="1645285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submitForm()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תיבת טקסט 86">
            <a:extLst>
              <a:ext uri="{FF2B5EF4-FFF2-40B4-BE49-F238E27FC236}">
                <a16:creationId xmlns:a16="http://schemas.microsoft.com/office/drawing/2014/main" id="{BC8CF205-499D-BB40-9BE7-81AC7A1A33AD}"/>
              </a:ext>
            </a:extLst>
          </p:cNvPr>
          <p:cNvSpPr txBox="1"/>
          <p:nvPr/>
        </p:nvSpPr>
        <p:spPr>
          <a:xfrm>
            <a:off x="3675380" y="1871980"/>
            <a:ext cx="1507490" cy="3371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updateUi()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תיבת טקסט 87">
            <a:extLst>
              <a:ext uri="{FF2B5EF4-FFF2-40B4-BE49-F238E27FC236}">
                <a16:creationId xmlns:a16="http://schemas.microsoft.com/office/drawing/2014/main" id="{75D7436E-836F-004A-B196-DBE8E6E289A7}"/>
              </a:ext>
            </a:extLst>
          </p:cNvPr>
          <p:cNvSpPr txBox="1"/>
          <p:nvPr/>
        </p:nvSpPr>
        <p:spPr>
          <a:xfrm flipV="1">
            <a:off x="3084195" y="2304415"/>
            <a:ext cx="2372995" cy="11918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he-IL" sz="1200">
                <a:ln>
                  <a:noFill/>
                </a:ln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תיבת טקסט 88">
            <a:extLst>
              <a:ext uri="{FF2B5EF4-FFF2-40B4-BE49-F238E27FC236}">
                <a16:creationId xmlns:a16="http://schemas.microsoft.com/office/drawing/2014/main" id="{28CAB3E2-BD71-8648-9422-513EA70FC309}"/>
              </a:ext>
            </a:extLst>
          </p:cNvPr>
          <p:cNvSpPr txBox="1"/>
          <p:nvPr/>
        </p:nvSpPr>
        <p:spPr>
          <a:xfrm>
            <a:off x="3277870" y="2181225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showBoard()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תיבת טקסט 89">
            <a:extLst>
              <a:ext uri="{FF2B5EF4-FFF2-40B4-BE49-F238E27FC236}">
                <a16:creationId xmlns:a16="http://schemas.microsoft.com/office/drawing/2014/main" id="{75687D5C-A79E-6448-8CCA-39C2F41C96F2}"/>
              </a:ext>
            </a:extLst>
          </p:cNvPr>
          <p:cNvSpPr txBox="1"/>
          <p:nvPr/>
        </p:nvSpPr>
        <p:spPr>
          <a:xfrm>
            <a:off x="3279140" y="2481580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showData()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תיבת טקסט 90">
            <a:extLst>
              <a:ext uri="{FF2B5EF4-FFF2-40B4-BE49-F238E27FC236}">
                <a16:creationId xmlns:a16="http://schemas.microsoft.com/office/drawing/2014/main" id="{2C7CF63E-3795-1143-9FDA-D3C6F8048243}"/>
              </a:ext>
            </a:extLst>
          </p:cNvPr>
          <p:cNvSpPr txBox="1"/>
          <p:nvPr/>
        </p:nvSpPr>
        <p:spPr>
          <a:xfrm>
            <a:off x="6713855" y="1900555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תיבת טקסט 91">
            <a:extLst>
              <a:ext uri="{FF2B5EF4-FFF2-40B4-BE49-F238E27FC236}">
                <a16:creationId xmlns:a16="http://schemas.microsoft.com/office/drawing/2014/main" id="{72825A2B-4A12-094B-8F4B-524761FC6C25}"/>
              </a:ext>
            </a:extLst>
          </p:cNvPr>
          <p:cNvSpPr txBox="1"/>
          <p:nvPr/>
        </p:nvSpPr>
        <p:spPr>
          <a:xfrm>
            <a:off x="6734810" y="2199640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saveData()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תיבת טקסט 92">
            <a:extLst>
              <a:ext uri="{FF2B5EF4-FFF2-40B4-BE49-F238E27FC236}">
                <a16:creationId xmlns:a16="http://schemas.microsoft.com/office/drawing/2014/main" id="{8745865C-4CED-9C46-88A8-593D776B8B92}"/>
              </a:ext>
            </a:extLst>
          </p:cNvPr>
          <p:cNvSpPr txBox="1"/>
          <p:nvPr/>
        </p:nvSpPr>
        <p:spPr>
          <a:xfrm>
            <a:off x="6723380" y="2527935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initDb()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תיבת טקסט 93">
            <a:extLst>
              <a:ext uri="{FF2B5EF4-FFF2-40B4-BE49-F238E27FC236}">
                <a16:creationId xmlns:a16="http://schemas.microsoft.com/office/drawing/2014/main" id="{BC7BE458-E420-4A42-A1B2-689FBE9C89CA}"/>
              </a:ext>
            </a:extLst>
          </p:cNvPr>
          <p:cNvSpPr txBox="1"/>
          <p:nvPr/>
        </p:nvSpPr>
        <p:spPr>
          <a:xfrm>
            <a:off x="6724650" y="2828925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localStorage()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תיבת טקסט 94">
            <a:extLst>
              <a:ext uri="{FF2B5EF4-FFF2-40B4-BE49-F238E27FC236}">
                <a16:creationId xmlns:a16="http://schemas.microsoft.com/office/drawing/2014/main" id="{4F25E3F6-D5AF-CA46-968F-1D95989EA73F}"/>
              </a:ext>
            </a:extLst>
          </p:cNvPr>
          <p:cNvSpPr txBox="1"/>
          <p:nvPr/>
        </p:nvSpPr>
        <p:spPr>
          <a:xfrm>
            <a:off x="4954270" y="5374005"/>
            <a:ext cx="1850390" cy="2990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updateUser()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תיבת טקסט 95">
            <a:extLst>
              <a:ext uri="{FF2B5EF4-FFF2-40B4-BE49-F238E27FC236}">
                <a16:creationId xmlns:a16="http://schemas.microsoft.com/office/drawing/2014/main" id="{4CDBC5B9-8ECB-A844-A4E4-B5A90805E8D3}"/>
              </a:ext>
            </a:extLst>
          </p:cNvPr>
          <p:cNvSpPr txBox="1"/>
          <p:nvPr/>
        </p:nvSpPr>
        <p:spPr>
          <a:xfrm>
            <a:off x="4429760" y="5068570"/>
            <a:ext cx="2198370" cy="3155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clickListener()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תיבת טקסט 96">
            <a:extLst>
              <a:ext uri="{FF2B5EF4-FFF2-40B4-BE49-F238E27FC236}">
                <a16:creationId xmlns:a16="http://schemas.microsoft.com/office/drawing/2014/main" id="{6911C1CD-0218-6345-A8D4-76F2084E56AB}"/>
              </a:ext>
            </a:extLst>
          </p:cNvPr>
          <p:cNvSpPr txBox="1"/>
          <p:nvPr/>
        </p:nvSpPr>
        <p:spPr>
          <a:xfrm>
            <a:off x="4657090" y="4756150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validateForm()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תיבת טקסט 99">
            <a:extLst>
              <a:ext uri="{FF2B5EF4-FFF2-40B4-BE49-F238E27FC236}">
                <a16:creationId xmlns:a16="http://schemas.microsoft.com/office/drawing/2014/main" id="{536E8531-10CA-4B48-A1CE-ADDD666586B2}"/>
              </a:ext>
            </a:extLst>
          </p:cNvPr>
          <p:cNvSpPr txBox="1"/>
          <p:nvPr/>
        </p:nvSpPr>
        <p:spPr>
          <a:xfrm>
            <a:off x="4700905" y="5662930"/>
            <a:ext cx="2372995" cy="32067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algn="ctr" rtl="1">
              <a:spcAft>
                <a:spcPts val="0"/>
              </a:spcAft>
            </a:pPr>
            <a:r>
              <a:rPr lang="en-US" sz="120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buildNewUser</a:t>
            </a:r>
            <a:r>
              <a:rPr lang="en-US" sz="12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6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מלבן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3" cy="98554"/>
            <a:chOff x="446533" y="453643"/>
            <a:chExt cx="11298933" cy="98554"/>
          </a:xfrm>
        </p:grpSpPr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042146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46533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24685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/>
            <a:lstStyle/>
            <a:p>
              <a:pPr algn="r" rtl="1"/>
              <a:endPara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14149" y="1419226"/>
            <a:ext cx="3081576" cy="3599814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solidFill>
                  <a:srgbClr val="FFFFFF"/>
                </a:solidFill>
              </a:rPr>
              <a:t>תודה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he-IL" dirty="0">
                <a:solidFill>
                  <a:srgbClr val="FFFFFF"/>
                </a:solidFill>
              </a:rPr>
              <a:t> לכולם</a:t>
            </a:r>
            <a:br>
              <a:rPr lang="he-IL" dirty="0">
                <a:solidFill>
                  <a:srgbClr val="FFFFFF"/>
                </a:solidFill>
              </a:rPr>
            </a:br>
            <a:r>
              <a:rPr lang="he-IL" dirty="0">
                <a:solidFill>
                  <a:srgbClr val="FFFFFF"/>
                </a:solidFill>
              </a:rPr>
              <a:t>אלעד ובני הרצאות בע"מ</a:t>
            </a:r>
            <a:br>
              <a:rPr lang="he-IL" dirty="0">
                <a:solidFill>
                  <a:srgbClr val="FFFFFF"/>
                </a:solidFill>
              </a:rPr>
            </a:br>
            <a:r>
              <a:rPr lang="he-IL" dirty="0">
                <a:solidFill>
                  <a:srgbClr val="FFFFFF"/>
                </a:solidFill>
              </a:rPr>
              <a:t>מקבלים תשלום בביט ללא חשבונית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14149" y="3505095"/>
            <a:ext cx="3081576" cy="2629006"/>
          </a:xfrm>
        </p:spPr>
        <p:txBody>
          <a:bodyPr rtlCol="1">
            <a:normAutofit/>
          </a:bodyPr>
          <a:lstStyle/>
          <a:p>
            <a:pPr algn="r" rtl="1"/>
            <a:endParaRPr lang="he-IL" dirty="0">
              <a:solidFill>
                <a:schemeClr val="bg2"/>
              </a:solidFill>
            </a:endParaRPr>
          </a:p>
          <a:p>
            <a:pPr algn="r" rtl="1"/>
            <a:endParaRPr lang="he-IL" dirty="0">
              <a:solidFill>
                <a:schemeClr val="bg2"/>
              </a:solidFill>
            </a:endParaRPr>
          </a:p>
        </p:txBody>
      </p:sp>
      <p:pic>
        <p:nvPicPr>
          <p:cNvPr id="5" name="תמונה 4" descr="מספרים דיגיטליים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246850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393727-5D01-5D0E-BB77-5B0C8A6A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6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תוכנית 2000+ השורות שלך שכולה כתובה בקובץ אחד.</a:t>
            </a:r>
            <a:endParaRPr lang="en-US" sz="36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קשה לשמוע את האמת.</a:t>
            </a:r>
          </a:p>
          <a:p>
            <a:pPr algn="r" rt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אבל אתה כבר יודע את זה, או שאני מקווה שאתה יודע.</a:t>
            </a:r>
            <a:endParaRPr lang="en-US" sz="3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endParaRPr lang="he-IL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72A82985-C95D-6871-3990-865C3994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491994"/>
            <a:ext cx="11029950" cy="10144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0"/>
            <a:r>
              <a:rPr lang="en-US" sz="3200" b="1" kern="1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Separation of Concerns The Simple Way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B6A6D8AA-3310-992C-ACC3-2A6F2D5EDA5E}"/>
              </a:ext>
            </a:extLst>
          </p:cNvPr>
          <p:cNvSpPr/>
          <p:nvPr/>
        </p:nvSpPr>
        <p:spPr>
          <a:xfrm>
            <a:off x="237893" y="2636470"/>
            <a:ext cx="1195410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אני יודע שכבר ניסית לעשות את זה יותר </a:t>
            </a:r>
            <a:r>
              <a:rPr lang="he-IL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מובן</a:t>
            </a:r>
            <a:r>
              <a:rPr lang="he-IL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</a:t>
            </a:r>
          </a:p>
          <a:p>
            <a:pPr algn="ctr"/>
            <a:r>
              <a:rPr lang="he-IL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אבל הדברים פשוט לא מסתדרים כאשר כל הקוד בקובץ אחד או בפונקציה אחת</a:t>
            </a:r>
            <a:r>
              <a:rPr lang="he-IL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he-IL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82941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1435FC5-42FE-B1C8-4034-B3D65D48A475}"/>
              </a:ext>
            </a:extLst>
          </p:cNvPr>
          <p:cNvSpPr/>
          <p:nvPr/>
        </p:nvSpPr>
        <p:spPr>
          <a:xfrm>
            <a:off x="669116" y="2309413"/>
            <a:ext cx="1103218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כאן מגיע העיקרון שמתעלה על זמן ומרחב, </a:t>
            </a:r>
          </a:p>
          <a:p>
            <a:pPr algn="ctr"/>
            <a:r>
              <a:rPr lang="he-IL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שעוזר לנו בכל ההיבטים של חיינו, </a:t>
            </a:r>
          </a:p>
          <a:p>
            <a:pPr algn="ctr"/>
            <a:r>
              <a:rPr lang="he-IL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זה נקרא:</a:t>
            </a:r>
            <a:endParaRPr lang="he-IL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5E32F53-7EC4-0113-B562-409281B70F6A}"/>
              </a:ext>
            </a:extLst>
          </p:cNvPr>
          <p:cNvSpPr txBox="1"/>
          <p:nvPr/>
        </p:nvSpPr>
        <p:spPr>
          <a:xfrm>
            <a:off x="1642482" y="5218100"/>
            <a:ext cx="9308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Separation of concerns</a:t>
            </a:r>
            <a:r>
              <a:rPr lang="he-IL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או </a:t>
            </a:r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SoC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390701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D6AB64A-27E0-5769-823E-EE8CDF6EB820}"/>
              </a:ext>
            </a:extLst>
          </p:cNvPr>
          <p:cNvSpPr txBox="1"/>
          <p:nvPr/>
        </p:nvSpPr>
        <p:spPr>
          <a:xfrm>
            <a:off x="355600" y="1554413"/>
            <a:ext cx="11501119" cy="373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אני יודע שזה אולי נשמע מאיים</a:t>
            </a:r>
          </a:p>
          <a:p>
            <a:pPr algn="r" rt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4800" dirty="0">
                <a:solidFill>
                  <a:srgbClr val="92D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אבל אל תדאגו</a:t>
            </a:r>
          </a:p>
          <a:p>
            <a:pPr algn="r" rtl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800" dirty="0">
                <a:solidFill>
                  <a:schemeClr val="accent3">
                    <a:lumMod val="75000"/>
                  </a:schemeClr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נסביר את דברים בצורה פשוטה ככל האפשר</a:t>
            </a:r>
            <a:r>
              <a:rPr lang="he-IL" sz="4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US" sz="4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474305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6186753-4C96-33DC-A505-7106F55AD9D9}"/>
              </a:ext>
            </a:extLst>
          </p:cNvPr>
          <p:cNvSpPr txBox="1"/>
          <p:nvPr/>
        </p:nvSpPr>
        <p:spPr>
          <a:xfrm>
            <a:off x="3958681" y="3429000"/>
            <a:ext cx="73124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(1)מהי הפרדת דאגות</a:t>
            </a:r>
          </a:p>
          <a:p>
            <a:pPr algn="r" rtl="1">
              <a:lnSpc>
                <a:spcPct val="150000"/>
              </a:lnSpc>
            </a:pPr>
            <a:r>
              <a:rPr lang="he-IL" sz="24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(</a:t>
            </a:r>
            <a:r>
              <a:rPr lang="he-IL" sz="24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2) לכידות וצימוד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(3) דוגמאות</a:t>
            </a:r>
            <a:endParaRPr lang="en-US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(4) סיכום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C444D69-220B-B689-46FF-CC773463C8CE}"/>
              </a:ext>
            </a:extLst>
          </p:cNvPr>
          <p:cNvSpPr/>
          <p:nvPr/>
        </p:nvSpPr>
        <p:spPr>
          <a:xfrm>
            <a:off x="1003099" y="670183"/>
            <a:ext cx="10185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5400" b="1" cap="none" spc="0" dirty="0">
                <a:ln/>
                <a:solidFill>
                  <a:schemeClr val="accent3"/>
                </a:solidFill>
                <a:effectLst/>
              </a:rPr>
              <a:t>אז </a:t>
            </a:r>
            <a:r>
              <a:rPr lang="he-IL" sz="5400" b="1" dirty="0">
                <a:ln/>
                <a:solidFill>
                  <a:schemeClr val="accent3"/>
                </a:solidFill>
              </a:rPr>
              <a:t>עכשיו</a:t>
            </a:r>
            <a:r>
              <a:rPr lang="he-IL" sz="5400" b="1" cap="none" spc="0" dirty="0">
                <a:ln/>
                <a:solidFill>
                  <a:schemeClr val="accent3"/>
                </a:solidFill>
                <a:effectLst/>
              </a:rPr>
              <a:t> נעבוד על הנקודות הבאות: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3AA6B35-DEE9-4C28-6438-EC2B684ECB8D}"/>
              </a:ext>
            </a:extLst>
          </p:cNvPr>
          <p:cNvSpPr/>
          <p:nvPr/>
        </p:nvSpPr>
        <p:spPr>
          <a:xfrm>
            <a:off x="208948" y="1593513"/>
            <a:ext cx="9530173" cy="24814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l" rtl="0">
              <a:lnSpc>
                <a:spcPct val="150000"/>
              </a:lnSpc>
            </a:pPr>
            <a:r>
              <a:rPr lang="en-US" sz="5400" dirty="0">
                <a:solidFill>
                  <a:srgbClr val="171717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1. What is separation of concerns?</a:t>
            </a:r>
            <a:endParaRPr lang="en-US" sz="4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l" rtl="0">
              <a:lnSpc>
                <a:spcPct val="150000"/>
              </a:lnSpc>
            </a:pPr>
            <a:r>
              <a:rPr lang="en-US" sz="54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r>
              <a:rPr lang="en-US" sz="5400" dirty="0">
                <a:solidFill>
                  <a:srgbClr val="171717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2. Cohesion and Coupling</a:t>
            </a:r>
            <a:endParaRPr lang="en-US" sz="4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87BAD14-22CC-1121-E505-DF3B15EC0B54}"/>
              </a:ext>
            </a:extLst>
          </p:cNvPr>
          <p:cNvSpPr/>
          <p:nvPr/>
        </p:nvSpPr>
        <p:spPr>
          <a:xfrm>
            <a:off x="588623" y="6187817"/>
            <a:ext cx="121386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אז לפני התקדמות נוספת, שבו בנוח, קחו אוויר ובואו נתחיל</a:t>
            </a:r>
            <a:endParaRPr lang="he-IL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56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A5DB2DC-9AA9-E336-19FD-8AB40D02DF9E}"/>
              </a:ext>
            </a:extLst>
          </p:cNvPr>
          <p:cNvSpPr txBox="1"/>
          <p:nvPr/>
        </p:nvSpPr>
        <p:spPr>
          <a:xfrm>
            <a:off x="492513" y="1228388"/>
            <a:ext cx="11206974" cy="485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מהי הפרדת דאגות?(</a:t>
            </a:r>
            <a:r>
              <a:rPr lang="en-US" sz="3200" b="1" u="sng" dirty="0">
                <a:solidFill>
                  <a:srgbClr val="171717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separation of concerns</a:t>
            </a: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)</a:t>
            </a:r>
            <a:endParaRPr lang="en-US" sz="24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במדעי המחשב, </a:t>
            </a:r>
            <a:r>
              <a:rPr lang="en-US" sz="2400" dirty="0">
                <a:solidFill>
                  <a:srgbClr val="171717"/>
                </a:solidFill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separation of concerns</a:t>
            </a:r>
            <a:r>
              <a:rPr lang="he-IL" sz="24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הוא עיקרון עיצובי להפרדת תוכנת מחשב למקטעים נפרדים כך שכל סעיף מתייחס לדאגה נפרדת.</a:t>
            </a:r>
            <a:endParaRPr lang="en-US" sz="1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8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למה הכוונה?</a:t>
            </a:r>
            <a:endParaRPr lang="en-US" sz="20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הפרדת חששות היא עיקרון אוניברסלי שכמעט כל האנשים עושים, אני לא מדבר רק על פיתוח תוכנה אלא הוא חל גם על תחומים רבים אחרים. בואו נדמיין שיש לנו בית חולים 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בבית החולים שלנו, יש לנו עובדים רבים בעלי תפקידים שונים לספק טיפול למטופלים שלנו: אחיות, רופאים, עוזרים רפואיים, טכנאים, צוות פקידות, קפיטריה </a:t>
            </a:r>
            <a:r>
              <a:rPr lang="he-IL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וכו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'.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האם יש מישהו שיודע לבצע את כל העבודה לבד? לא, כי זה יהיה 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OVER WHELMING</a:t>
            </a:r>
            <a:r>
              <a:rPr lang="he-IL" sz="16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sz="16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הם צריכים להפריד את תחומי האחריות השונים לתפקידים נפרדים ונקודות המגע בין התפקידים הללו מאוד ספציפיות.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135513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464CC0D-E6A7-B3AB-EEF4-3EAB382F89DE}"/>
              </a:ext>
            </a:extLst>
          </p:cNvPr>
          <p:cNvSpPr txBox="1"/>
          <p:nvPr/>
        </p:nvSpPr>
        <p:spPr>
          <a:xfrm>
            <a:off x="264160" y="2691651"/>
            <a:ext cx="11760943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en-US" sz="44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4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על מה אנחנו מדברים ?</a:t>
            </a:r>
            <a:endParaRPr lang="en-US" sz="32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4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ובכן, מכיוון שהפרדת דאגות כוללת שני תהליכים: </a:t>
            </a:r>
          </a:p>
          <a:p>
            <a:pPr algn="r" rtl="1">
              <a:lnSpc>
                <a:spcPct val="150000"/>
              </a:lnSpc>
            </a:pPr>
            <a:r>
              <a:rPr lang="he-IL" sz="4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הפחתת הצימוד והגברת הלכידות.</a:t>
            </a:r>
            <a:endParaRPr lang="en-US" sz="32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32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24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A8F3A80-F799-0047-B76E-8417C1049C51}"/>
              </a:ext>
            </a:extLst>
          </p:cNvPr>
          <p:cNvSpPr/>
          <p:nvPr/>
        </p:nvSpPr>
        <p:spPr>
          <a:xfrm>
            <a:off x="4001418" y="1087735"/>
            <a:ext cx="46362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6600" b="0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לכידות וצימוד</a:t>
            </a:r>
            <a:endParaRPr lang="he-IL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37BF13AE-2588-D044-BCBE-C187C4804C5E}"/>
              </a:ext>
            </a:extLst>
          </p:cNvPr>
          <p:cNvSpPr/>
          <p:nvPr/>
        </p:nvSpPr>
        <p:spPr>
          <a:xfrm>
            <a:off x="335280" y="1443841"/>
            <a:ext cx="11623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מה זה צימוד?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צימוד הוא בעצם מדד לתלות בין שני מחלקות, מודולים או רכיבים. צימוד הדוק זה רע, וצימוד רופף זה טוב.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אתה תמיד צריך לנסות לכתוב קוד שהוא מאוד מגובש ובעל צימוד נמוך.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ישנם יתרונות רבים בגישה זו , לדוגמא: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קריאות קוד טובה יותר, הרבה יותר קל להבין מה קורה </a:t>
            </a:r>
            <a:r>
              <a:rPr lang="he-IL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כשהכל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מאורגן בצורה מסודרת.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שימוש חוזר בקוד, מאפשר לנו להוסיף פיצ'רים או לתקן באגים בקלות כי הקוד נמצא רק במקום אחד.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99979"/>
      </p:ext>
    </p:extLst>
  </p:cSld>
  <p:clrMapOvr>
    <a:masterClrMapping/>
  </p:clrMapOvr>
</p:sld>
</file>

<file path=ppt/theme/theme1.xml><?xml version="1.0" encoding="utf-8"?>
<a:theme xmlns:a="http://schemas.openxmlformats.org/drawingml/2006/main" name="דיבידנד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4_TF56390039_Win32.potx" id="{5D61E2B7-F0A6-4172-AA60-A09B5B7D1BAD}" vid="{78934955-32FF-4A1C-A496-C3517D353948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{C5D64E8D-A70C-D64C-90B9-684E6E042A31}tf10001076</Template>
  <TotalTime>798</TotalTime>
  <Words>666</Words>
  <Application>Microsoft Office PowerPoint</Application>
  <PresentationFormat>מסך רחב</PresentationFormat>
  <Paragraphs>120</Paragraphs>
  <Slides>15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4" baseType="lpstr">
      <vt:lpstr>Arial</vt:lpstr>
      <vt:lpstr>Calibri</vt:lpstr>
      <vt:lpstr>David</vt:lpstr>
      <vt:lpstr>Gill Sans MT</vt:lpstr>
      <vt:lpstr>Helvetica</vt:lpstr>
      <vt:lpstr>Symbol</vt:lpstr>
      <vt:lpstr>Tahoma</vt:lpstr>
      <vt:lpstr>Wingdings 2</vt:lpstr>
      <vt:lpstr>דיבידנד</vt:lpstr>
      <vt:lpstr>מצגת של PowerPoint‏</vt:lpstr>
      <vt:lpstr>Separation of Concerns The Simple Way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תודה  לכולם אלעד ובני הרצאות בע"מ מקבלים תשלום בביט ללא חשבונית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אסתי אסתר סולומון</dc:creator>
  <cp:lastModifiedBy>יונית סולומון</cp:lastModifiedBy>
  <cp:revision>23</cp:revision>
  <dcterms:created xsi:type="dcterms:W3CDTF">2023-02-07T18:38:53Z</dcterms:created>
  <dcterms:modified xsi:type="dcterms:W3CDTF">2023-02-08T08:09:40Z</dcterms:modified>
</cp:coreProperties>
</file>