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1" r:id="rId2"/>
    <p:sldId id="256" r:id="rId3"/>
    <p:sldId id="257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2" autoAdjust="0"/>
    <p:restoredTop sz="94660"/>
  </p:normalViewPr>
  <p:slideViewPr>
    <p:cSldViewPr snapToGrid="0">
      <p:cViewPr>
        <p:scale>
          <a:sx n="90" d="100"/>
          <a:sy n="90" d="100"/>
        </p:scale>
        <p:origin x="7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DCFD-4100-4C40-9C57-6BD89E457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8A42E-6F4B-4702-8F03-4A5D1DA5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D736-809C-47EA-AA6A-6071AF9A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BE5F-B35D-434C-88F7-B4F2029BA1E5}" type="datetimeFigureOut">
              <a:rPr lang="en-IL" smtClean="0"/>
              <a:t>06/21/2021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B519-B933-45FB-9E7C-BD424D5E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44B8-FECC-4D77-A33F-670DEAAE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0ED-228A-4C4D-95C5-9A2EF657A0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805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DE7C-F45C-496D-8A84-ED7B9C98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B70E8-FF22-47DC-A019-22ED848DD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59CB8-E08F-4527-ADE3-B5E01C40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BE5F-B35D-434C-88F7-B4F2029BA1E5}" type="datetimeFigureOut">
              <a:rPr lang="en-IL" smtClean="0"/>
              <a:t>06/21/2021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4828B-55D6-4097-9236-A8333F71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2EB42-268F-45F4-AB93-1E7AFB6D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0ED-228A-4C4D-95C5-9A2EF657A0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730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3E012-9AE1-4027-9A5A-926C6AB7E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FD1F2-CE43-42FB-B9CB-B842F89D4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51B3-CF71-42E9-B6E6-7C318C19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BE5F-B35D-434C-88F7-B4F2029BA1E5}" type="datetimeFigureOut">
              <a:rPr lang="en-IL" smtClean="0"/>
              <a:t>06/21/2021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003D-EB65-4069-A21E-3DBC2FD4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EBA8-F51F-4AEF-A83A-3D6FC81D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0ED-228A-4C4D-95C5-9A2EF657A0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577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E6BA-70BD-447D-9E05-3FF16F83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8B5F-2D2A-4E2E-8D5D-92FAD2A1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3F12-DD71-4407-8FBC-18F75BCF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BE5F-B35D-434C-88F7-B4F2029BA1E5}" type="datetimeFigureOut">
              <a:rPr lang="en-IL" smtClean="0"/>
              <a:t>06/21/2021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596EE-CD88-47B5-8400-B7C7D997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700E3-3A0E-4676-B56E-720BD431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0ED-228A-4C4D-95C5-9A2EF657A0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601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E850-F0B6-48BE-9FDC-C05C8961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131C4-F71E-4EB5-A2C4-D2EADF100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5098-0BD4-4DB0-8FF2-279C5E78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BE5F-B35D-434C-88F7-B4F2029BA1E5}" type="datetimeFigureOut">
              <a:rPr lang="en-IL" smtClean="0"/>
              <a:t>06/21/2021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D563-7F69-4041-920D-B61F8BD1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C0445-1C03-4D4E-8DB0-776F55D6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0ED-228A-4C4D-95C5-9A2EF657A0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084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F2D3-16AE-4E5A-B8EF-BB4DE7ED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E33F-7863-4C28-A20A-CD620274D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58098-3CA0-49AA-94A8-0A72563BD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07DF2-DC0E-41F2-9122-F83A6208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BE5F-B35D-434C-88F7-B4F2029BA1E5}" type="datetimeFigureOut">
              <a:rPr lang="en-IL" smtClean="0"/>
              <a:t>06/21/2021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C45B9-C614-4444-8F9A-55C78DC5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E33EF-DBFD-4D95-9853-165E7029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0ED-228A-4C4D-95C5-9A2EF657A0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599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9FFD-2798-41E5-A465-277AC583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BDC60-D44B-42F9-ACF0-6CD7E5591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C041B-54C6-4AF4-89ED-FB5C03915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FE4D4-5656-4E7C-A65A-CB581FD76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83671-6AF8-41A6-B7CF-41F05AE72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4583E-C343-4639-AEB2-DF7EA4D5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BE5F-B35D-434C-88F7-B4F2029BA1E5}" type="datetimeFigureOut">
              <a:rPr lang="en-IL" smtClean="0"/>
              <a:t>06/21/2021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AF5DF-F01B-424E-9204-11E4B0B8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FBD5C-E81F-4BF0-95E2-01512470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0ED-228A-4C4D-95C5-9A2EF657A0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55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0AC7-C3E7-4439-AFDE-F8174135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DDE3C-00BE-47B2-B0CA-EE3D6E1E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BE5F-B35D-434C-88F7-B4F2029BA1E5}" type="datetimeFigureOut">
              <a:rPr lang="en-IL" smtClean="0"/>
              <a:t>06/21/2021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B624D-B487-43C9-9B9D-C7D0956E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C613F-0EA2-4A3D-A9F2-5C506D85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0ED-228A-4C4D-95C5-9A2EF657A0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154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C082-DFCD-4D0B-9A95-9439B68E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BE5F-B35D-434C-88F7-B4F2029BA1E5}" type="datetimeFigureOut">
              <a:rPr lang="en-IL" smtClean="0"/>
              <a:t>06/21/2021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A5E15-A90D-4CE7-98D5-3C24FF6A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8DE04-31BB-4834-9268-BFE1CB08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0ED-228A-4C4D-95C5-9A2EF657A0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937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1CF0-4942-4507-A6BA-6F336D35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F57A-DAB9-496A-90BF-A90C3C11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8AEEE-D475-4658-8775-886AE54E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C3645-24EE-4818-AEA7-BDB13427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BE5F-B35D-434C-88F7-B4F2029BA1E5}" type="datetimeFigureOut">
              <a:rPr lang="en-IL" smtClean="0"/>
              <a:t>06/21/2021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F46DD-D5B8-4F3F-B6E9-1DE9A3A6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0E045-DED6-41B0-9C47-62A8D01E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0ED-228A-4C4D-95C5-9A2EF657A0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34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F7BC-D84A-402F-9D9B-00F0F9C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71BD2-B229-43F3-9EEE-B4B2187A4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DF4E8-D04F-4897-99C0-AFC8858A6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4A308-6710-4F75-B9D3-A0B95044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BE5F-B35D-434C-88F7-B4F2029BA1E5}" type="datetimeFigureOut">
              <a:rPr lang="en-IL" smtClean="0"/>
              <a:t>06/21/2021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81E50-229E-44A9-95EA-EBA35783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564A5-4FE4-4A79-8D33-5D3137D2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0ED-228A-4C4D-95C5-9A2EF657A0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282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B4547-6C7C-4156-95E4-7CB08920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D815-4128-4B82-91AC-5564C36FC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D2C0-6B42-42D8-9A5D-FE949E080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FBE5F-B35D-434C-88F7-B4F2029BA1E5}" type="datetimeFigureOut">
              <a:rPr lang="en-IL" smtClean="0"/>
              <a:t>06/21/2021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1DBD-6AA0-42F1-8C20-3D54D4C65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FDED-8E88-4890-8E07-29CFEBBCB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90ED-228A-4C4D-95C5-9A2EF657A0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734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7AA4B-E61B-4A92-B8CB-77CD87AD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640-CDE6-4093-85CE-46590195EB28}" type="slidenum">
              <a:rPr lang="LID4096" smtClean="0"/>
              <a:t>1</a:t>
            </a:fld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53817-E9EE-4F19-8CD8-FAD54ECDA2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315824"/>
            <a:ext cx="10058400" cy="675271"/>
          </a:xfrm>
        </p:spPr>
        <p:txBody>
          <a:bodyPr>
            <a:normAutofit fontScale="90000"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en-US" sz="4800" i="1" dirty="0">
                <a:latin typeface="+mj-lt"/>
              </a:rPr>
              <a:t>Writing a code for data analysis -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2123EA-0931-4A7A-A401-8BBA70840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51" t="19677" r="13906" b="41530"/>
          <a:stretch/>
        </p:blipFill>
        <p:spPr>
          <a:xfrm>
            <a:off x="10441532" y="0"/>
            <a:ext cx="1750468" cy="58847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6F5B1B6E-C376-4AE7-9307-15E6AC6A8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95275" y="-155073"/>
            <a:ext cx="1740208" cy="67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MaozLab</a:t>
            </a:r>
            <a:endParaRPr lang="en-US" sz="2000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66481-B538-4C8E-B242-B3DD1071DBD0}"/>
              </a:ext>
            </a:extLst>
          </p:cNvPr>
          <p:cNvSpPr txBox="1"/>
          <p:nvPr/>
        </p:nvSpPr>
        <p:spPr>
          <a:xfrm>
            <a:off x="104404" y="6459785"/>
            <a:ext cx="13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Neta Shvil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C1EE9-F75F-48A1-B3ED-53F9B11ACBBC}"/>
              </a:ext>
            </a:extLst>
          </p:cNvPr>
          <p:cNvSpPr txBox="1"/>
          <p:nvPr/>
        </p:nvSpPr>
        <p:spPr>
          <a:xfrm>
            <a:off x="104404" y="1332678"/>
            <a:ext cx="535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turns this: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D2ACC-18ED-4B6C-860D-20B0A4BB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025" y="1465940"/>
            <a:ext cx="1551379" cy="4792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64C3A-1C33-4FB6-BB99-6FDE511E0B6E}"/>
              </a:ext>
            </a:extLst>
          </p:cNvPr>
          <p:cNvSpPr txBox="1"/>
          <p:nvPr/>
        </p:nvSpPr>
        <p:spPr>
          <a:xfrm>
            <a:off x="1143735" y="2697186"/>
            <a:ext cx="118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Time points</a:t>
            </a:r>
            <a:endParaRPr lang="LID4096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3D4BF-F408-4850-9D53-BCA0181D7F59}"/>
              </a:ext>
            </a:extLst>
          </p:cNvPr>
          <p:cNvSpPr txBox="1"/>
          <p:nvPr/>
        </p:nvSpPr>
        <p:spPr>
          <a:xfrm>
            <a:off x="4421446" y="3231483"/>
            <a:ext cx="118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EAG Values</a:t>
            </a:r>
            <a:endParaRPr lang="LID4096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E8462-19D8-4B37-B280-7200DBF46BAE}"/>
              </a:ext>
            </a:extLst>
          </p:cNvPr>
          <p:cNvSpPr txBox="1"/>
          <p:nvPr/>
        </p:nvSpPr>
        <p:spPr>
          <a:xfrm>
            <a:off x="1182208" y="1863652"/>
            <a:ext cx="118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Experiment #</a:t>
            </a:r>
            <a:endParaRPr lang="LID4096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218780-8DC2-4B42-817F-5B62B8A5949B}"/>
              </a:ext>
            </a:extLst>
          </p:cNvPr>
          <p:cNvSpPr txBox="1"/>
          <p:nvPr/>
        </p:nvSpPr>
        <p:spPr>
          <a:xfrm>
            <a:off x="4421446" y="2094084"/>
            <a:ext cx="118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Channel #</a:t>
            </a:r>
            <a:endParaRPr lang="LID4096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ED65B-F449-468A-B3FF-477B3F86FF70}"/>
              </a:ext>
            </a:extLst>
          </p:cNvPr>
          <p:cNvSpPr txBox="1"/>
          <p:nvPr/>
        </p:nvSpPr>
        <p:spPr>
          <a:xfrm>
            <a:off x="454213" y="3385574"/>
            <a:ext cx="1757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All experiments are following each other in one column</a:t>
            </a:r>
            <a:endParaRPr lang="LID4096" sz="1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91B829-B195-41C0-B908-C41DE6D7B82B}"/>
              </a:ext>
            </a:extLst>
          </p:cNvPr>
          <p:cNvCxnSpPr/>
          <p:nvPr/>
        </p:nvCxnSpPr>
        <p:spPr>
          <a:xfrm>
            <a:off x="2032986" y="2851306"/>
            <a:ext cx="668039" cy="15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1808EC-5E3D-41C9-8D4D-16F983513AA3}"/>
              </a:ext>
            </a:extLst>
          </p:cNvPr>
          <p:cNvCxnSpPr>
            <a:cxnSpLocks/>
          </p:cNvCxnSpPr>
          <p:nvPr/>
        </p:nvCxnSpPr>
        <p:spPr>
          <a:xfrm>
            <a:off x="1333129" y="4689343"/>
            <a:ext cx="0" cy="417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0E005A-D4DF-4C82-9ABE-187469BE6E0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870664" y="3120971"/>
            <a:ext cx="550782" cy="26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CE8ADB-EF34-407A-BAD9-182A3CBECA7B}"/>
              </a:ext>
            </a:extLst>
          </p:cNvPr>
          <p:cNvCxnSpPr>
            <a:cxnSpLocks/>
          </p:cNvCxnSpPr>
          <p:nvPr/>
        </p:nvCxnSpPr>
        <p:spPr>
          <a:xfrm flipH="1" flipV="1">
            <a:off x="4092607" y="1872883"/>
            <a:ext cx="328839" cy="22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70B93B-0ADE-4F34-84C0-B215A463AE4D}"/>
              </a:ext>
            </a:extLst>
          </p:cNvPr>
          <p:cNvCxnSpPr>
            <a:cxnSpLocks/>
          </p:cNvCxnSpPr>
          <p:nvPr/>
        </p:nvCxnSpPr>
        <p:spPr>
          <a:xfrm flipV="1">
            <a:off x="2179832" y="1731531"/>
            <a:ext cx="451698" cy="28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081A5D-8984-4126-8DF8-0C4A260A8FC3}"/>
              </a:ext>
            </a:extLst>
          </p:cNvPr>
          <p:cNvCxnSpPr>
            <a:cxnSpLocks/>
          </p:cNvCxnSpPr>
          <p:nvPr/>
        </p:nvCxnSpPr>
        <p:spPr>
          <a:xfrm>
            <a:off x="1333129" y="5226952"/>
            <a:ext cx="0" cy="417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5D569E-1724-4B4D-91CF-C97B41FA7F31}"/>
              </a:ext>
            </a:extLst>
          </p:cNvPr>
          <p:cNvCxnSpPr>
            <a:cxnSpLocks/>
          </p:cNvCxnSpPr>
          <p:nvPr/>
        </p:nvCxnSpPr>
        <p:spPr>
          <a:xfrm>
            <a:off x="1333129" y="5764561"/>
            <a:ext cx="0" cy="417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FB0944-BC1B-48EC-92B4-D1E79B751FEF}"/>
              </a:ext>
            </a:extLst>
          </p:cNvPr>
          <p:cNvCxnSpPr>
            <a:cxnSpLocks/>
          </p:cNvCxnSpPr>
          <p:nvPr/>
        </p:nvCxnSpPr>
        <p:spPr>
          <a:xfrm>
            <a:off x="1333129" y="4151734"/>
            <a:ext cx="0" cy="417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E499812-7E2D-494D-805C-54383D1C6A38}"/>
              </a:ext>
            </a:extLst>
          </p:cNvPr>
          <p:cNvSpPr txBox="1"/>
          <p:nvPr/>
        </p:nvSpPr>
        <p:spPr>
          <a:xfrm>
            <a:off x="5370440" y="1256366"/>
            <a:ext cx="118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Into this: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5CA40AD-3474-4674-AB90-AF4422B5AD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325"/>
          <a:stretch/>
        </p:blipFill>
        <p:spPr>
          <a:xfrm>
            <a:off x="5422043" y="2024815"/>
            <a:ext cx="6701719" cy="35683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29AEF1D-EF34-4C34-9765-2A5B28839588}"/>
              </a:ext>
            </a:extLst>
          </p:cNvPr>
          <p:cNvSpPr txBox="1"/>
          <p:nvPr/>
        </p:nvSpPr>
        <p:spPr>
          <a:xfrm>
            <a:off x="8719727" y="1273821"/>
            <a:ext cx="118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Time points</a:t>
            </a:r>
            <a:endParaRPr lang="LID4096" sz="14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4CBBA9-5272-4303-9C5E-B36E8ACDD0CA}"/>
              </a:ext>
            </a:extLst>
          </p:cNvPr>
          <p:cNvCxnSpPr>
            <a:cxnSpLocks/>
          </p:cNvCxnSpPr>
          <p:nvPr/>
        </p:nvCxnSpPr>
        <p:spPr>
          <a:xfrm>
            <a:off x="9235006" y="1521219"/>
            <a:ext cx="0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EDC65-761F-494B-AD1B-FC9DE4211B18}"/>
              </a:ext>
            </a:extLst>
          </p:cNvPr>
          <p:cNvSpPr/>
          <p:nvPr/>
        </p:nvSpPr>
        <p:spPr>
          <a:xfrm>
            <a:off x="7119891" y="2014236"/>
            <a:ext cx="5003871" cy="22120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2F131E-AF1E-4060-894B-6EE36A593479}"/>
              </a:ext>
            </a:extLst>
          </p:cNvPr>
          <p:cNvSpPr txBox="1"/>
          <p:nvPr/>
        </p:nvSpPr>
        <p:spPr>
          <a:xfrm>
            <a:off x="8783172" y="6034434"/>
            <a:ext cx="118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EAG Values</a:t>
            </a:r>
            <a:endParaRPr lang="LID4096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27E77F-B452-475B-86A5-6FCC6663DBCE}"/>
              </a:ext>
            </a:extLst>
          </p:cNvPr>
          <p:cNvCxnSpPr>
            <a:cxnSpLocks/>
          </p:cNvCxnSpPr>
          <p:nvPr/>
        </p:nvCxnSpPr>
        <p:spPr>
          <a:xfrm flipV="1">
            <a:off x="9254607" y="5649926"/>
            <a:ext cx="0" cy="3398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1643F75-A312-471D-85AD-F855593E0425}"/>
              </a:ext>
            </a:extLst>
          </p:cNvPr>
          <p:cNvSpPr/>
          <p:nvPr/>
        </p:nvSpPr>
        <p:spPr>
          <a:xfrm>
            <a:off x="7119891" y="2246016"/>
            <a:ext cx="5003871" cy="3338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376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028000A-FD44-4AF2-9491-FDD8FE1464BF}"/>
              </a:ext>
            </a:extLst>
          </p:cNvPr>
          <p:cNvGrpSpPr/>
          <p:nvPr/>
        </p:nvGrpSpPr>
        <p:grpSpPr>
          <a:xfrm>
            <a:off x="435019" y="282817"/>
            <a:ext cx="2868521" cy="5909310"/>
            <a:chOff x="1151299" y="1494397"/>
            <a:chExt cx="2868521" cy="59093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62F803-E062-4C72-A2E2-A1BF23DFBE3E}"/>
                </a:ext>
              </a:extLst>
            </p:cNvPr>
            <p:cNvSpPr txBox="1"/>
            <p:nvPr/>
          </p:nvSpPr>
          <p:spPr>
            <a:xfrm>
              <a:off x="1151299" y="1494397"/>
              <a:ext cx="2868521" cy="5909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I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391FF5-157C-4590-8121-6BED5C710FE0}"/>
                </a:ext>
              </a:extLst>
            </p:cNvPr>
            <p:cNvSpPr txBox="1"/>
            <p:nvPr/>
          </p:nvSpPr>
          <p:spPr>
            <a:xfrm>
              <a:off x="2319554" y="4399234"/>
              <a:ext cx="758952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Plot blank</a:t>
              </a:r>
              <a:endParaRPr lang="en-IL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44EBE7-ACC9-4E06-A6BE-1802D9B2B4D4}"/>
                </a:ext>
              </a:extLst>
            </p:cNvPr>
            <p:cNvSpPr txBox="1"/>
            <p:nvPr/>
          </p:nvSpPr>
          <p:spPr>
            <a:xfrm>
              <a:off x="1880574" y="4807278"/>
              <a:ext cx="1591056" cy="4001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Plot experiments – </a:t>
              </a:r>
              <a:r>
                <a:rPr lang="en-US" sz="1100" dirty="0" err="1"/>
                <a:t>ch</a:t>
              </a:r>
              <a:r>
                <a:rPr lang="en-US" sz="1100" dirty="0"/>
                <a:t> 1 </a:t>
              </a:r>
            </a:p>
            <a:p>
              <a:pPr algn="ctr"/>
              <a:r>
                <a:rPr lang="en-US" sz="900" dirty="0"/>
                <a:t>(before analyzing)</a:t>
              </a:r>
              <a:endParaRPr lang="en-IL" sz="9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DC987E-FB16-4115-B365-1CB9579F372A}"/>
                </a:ext>
              </a:extLst>
            </p:cNvPr>
            <p:cNvSpPr txBox="1"/>
            <p:nvPr/>
          </p:nvSpPr>
          <p:spPr>
            <a:xfrm>
              <a:off x="1766206" y="6652074"/>
              <a:ext cx="1819789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Export to excel </a:t>
              </a:r>
              <a:endParaRPr lang="en-IL" sz="11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A80C7A-6340-4819-9507-06F6155B1061}"/>
                </a:ext>
              </a:extLst>
            </p:cNvPr>
            <p:cNvGrpSpPr/>
            <p:nvPr/>
          </p:nvGrpSpPr>
          <p:grpSpPr>
            <a:xfrm>
              <a:off x="1487450" y="3390365"/>
              <a:ext cx="2293727" cy="912493"/>
              <a:chOff x="1487450" y="2199901"/>
              <a:chExt cx="2293727" cy="91249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D00E9A-61C7-4FB9-92F9-79D80F0665EB}"/>
                  </a:ext>
                </a:extLst>
              </p:cNvPr>
              <p:cNvSpPr txBox="1"/>
              <p:nvPr/>
            </p:nvSpPr>
            <p:spPr>
              <a:xfrm>
                <a:off x="1507708" y="2199901"/>
                <a:ext cx="14538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Recording time (sec)</a:t>
                </a:r>
                <a:endParaRPr lang="en-IL" sz="11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CFADD8-3B90-44B1-82FA-E81271FF312F}"/>
                  </a:ext>
                </a:extLst>
              </p:cNvPr>
              <p:cNvSpPr txBox="1"/>
              <p:nvPr/>
            </p:nvSpPr>
            <p:spPr>
              <a:xfrm>
                <a:off x="3232537" y="2278338"/>
                <a:ext cx="548640" cy="1846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IL" sz="6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77D1E5-C9E7-409A-9F77-7E711966143B}"/>
                  </a:ext>
                </a:extLst>
              </p:cNvPr>
              <p:cNvSpPr txBox="1"/>
              <p:nvPr/>
            </p:nvSpPr>
            <p:spPr>
              <a:xfrm>
                <a:off x="1507708" y="2530450"/>
                <a:ext cx="15505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Experiments to analyze:</a:t>
                </a:r>
                <a:endParaRPr lang="en-IL" sz="11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3D46D-25A9-4F0D-AD9A-DB91EC368906}"/>
                  </a:ext>
                </a:extLst>
              </p:cNvPr>
              <p:cNvSpPr txBox="1"/>
              <p:nvPr/>
            </p:nvSpPr>
            <p:spPr>
              <a:xfrm>
                <a:off x="1487450" y="2850784"/>
                <a:ext cx="15910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Blank experiments:</a:t>
                </a:r>
                <a:endParaRPr lang="en-IL" sz="11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18276E-C036-4770-853A-F7101463F781}"/>
                  </a:ext>
                </a:extLst>
              </p:cNvPr>
              <p:cNvSpPr txBox="1"/>
              <p:nvPr/>
            </p:nvSpPr>
            <p:spPr>
              <a:xfrm>
                <a:off x="3232537" y="2586683"/>
                <a:ext cx="548640" cy="1846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IL" sz="6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059B22-0997-4BC8-A082-E6996EA591C3}"/>
                  </a:ext>
                </a:extLst>
              </p:cNvPr>
              <p:cNvSpPr txBox="1"/>
              <p:nvPr/>
            </p:nvSpPr>
            <p:spPr>
              <a:xfrm>
                <a:off x="3232537" y="2889256"/>
                <a:ext cx="548640" cy="1846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IL" sz="600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D2DBBA-6AD0-4181-8D47-2D32D24FC667}"/>
                </a:ext>
              </a:extLst>
            </p:cNvPr>
            <p:cNvGrpSpPr/>
            <p:nvPr/>
          </p:nvGrpSpPr>
          <p:grpSpPr>
            <a:xfrm>
              <a:off x="1647402" y="5962911"/>
              <a:ext cx="2057400" cy="523220"/>
              <a:chOff x="1728216" y="4808884"/>
              <a:chExt cx="2057400" cy="52322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EE791D-C9CB-40A2-BA94-2E3B10B4806F}"/>
                  </a:ext>
                </a:extLst>
              </p:cNvPr>
              <p:cNvSpPr txBox="1"/>
              <p:nvPr/>
            </p:nvSpPr>
            <p:spPr>
              <a:xfrm>
                <a:off x="1728216" y="4808884"/>
                <a:ext cx="15910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Experiments to ignore</a:t>
                </a:r>
                <a:endParaRPr lang="en-IL" sz="11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B9FCEE-595C-4363-AF84-E0466DCBA397}"/>
                  </a:ext>
                </a:extLst>
              </p:cNvPr>
              <p:cNvSpPr txBox="1"/>
              <p:nvPr/>
            </p:nvSpPr>
            <p:spPr>
              <a:xfrm>
                <a:off x="1728216" y="5070494"/>
                <a:ext cx="15910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# of samples for offset</a:t>
                </a:r>
                <a:endParaRPr lang="en-IL" sz="11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7236D1-A930-4027-96CC-CE7EE37A4C3F}"/>
                  </a:ext>
                </a:extLst>
              </p:cNvPr>
              <p:cNvSpPr txBox="1"/>
              <p:nvPr/>
            </p:nvSpPr>
            <p:spPr>
              <a:xfrm>
                <a:off x="3236976" y="5119679"/>
                <a:ext cx="548640" cy="1846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IL" sz="6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7C6CEE-2E33-488A-B9AF-3AAC15F2A66E}"/>
                  </a:ext>
                </a:extLst>
              </p:cNvPr>
              <p:cNvSpPr txBox="1"/>
              <p:nvPr/>
            </p:nvSpPr>
            <p:spPr>
              <a:xfrm>
                <a:off x="3232537" y="4816818"/>
                <a:ext cx="548640" cy="1846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IL" sz="6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7EF51F-CDE7-4201-97C3-85B649CF2EB4}"/>
                </a:ext>
              </a:extLst>
            </p:cNvPr>
            <p:cNvGrpSpPr/>
            <p:nvPr/>
          </p:nvGrpSpPr>
          <p:grpSpPr>
            <a:xfrm>
              <a:off x="1487450" y="1861554"/>
              <a:ext cx="2293727" cy="1615827"/>
              <a:chOff x="1487450" y="1153176"/>
              <a:chExt cx="2293727" cy="161582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26541A-F986-47DC-86C1-20BCDBD7445B}"/>
                  </a:ext>
                </a:extLst>
              </p:cNvPr>
              <p:cNvSpPr txBox="1"/>
              <p:nvPr/>
            </p:nvSpPr>
            <p:spPr>
              <a:xfrm>
                <a:off x="1487450" y="1153176"/>
                <a:ext cx="1591056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Response stability:</a:t>
                </a:r>
                <a:endParaRPr lang="he-IL" sz="1100" dirty="0"/>
              </a:p>
              <a:p>
                <a:endParaRPr lang="en-US" sz="1100" dirty="0"/>
              </a:p>
              <a:p>
                <a:r>
                  <a:rPr lang="en-US" sz="1100" dirty="0"/>
                  <a:t>First experiment</a:t>
                </a:r>
              </a:p>
              <a:p>
                <a:endParaRPr lang="en-US" sz="1100" dirty="0"/>
              </a:p>
              <a:p>
                <a:r>
                  <a:rPr lang="en-US" sz="1100" dirty="0"/>
                  <a:t>Last experiment</a:t>
                </a:r>
                <a:endParaRPr lang="he-IL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IL" sz="11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FE0DB0-2999-4D07-9FC8-81D492261A7D}"/>
                  </a:ext>
                </a:extLst>
              </p:cNvPr>
              <p:cNvSpPr txBox="1"/>
              <p:nvPr/>
            </p:nvSpPr>
            <p:spPr>
              <a:xfrm>
                <a:off x="3232537" y="1536233"/>
                <a:ext cx="548640" cy="1846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IL" sz="6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273AF-435F-435E-A9C8-3857D1D74404}"/>
                  </a:ext>
                </a:extLst>
              </p:cNvPr>
              <p:cNvSpPr txBox="1"/>
              <p:nvPr/>
            </p:nvSpPr>
            <p:spPr>
              <a:xfrm>
                <a:off x="3232537" y="1876451"/>
                <a:ext cx="548640" cy="1846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IL" sz="600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9AED60-8AD1-4AC5-9584-4AE84D5A33E5}"/>
                </a:ext>
              </a:extLst>
            </p:cNvPr>
            <p:cNvSpPr txBox="1"/>
            <p:nvPr/>
          </p:nvSpPr>
          <p:spPr>
            <a:xfrm>
              <a:off x="2090954" y="3002435"/>
              <a:ext cx="1216152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Calculate stability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26C3ED6-9BAA-45F3-856D-5ED32DA7A3BF}"/>
              </a:ext>
            </a:extLst>
          </p:cNvPr>
          <p:cNvSpPr txBox="1"/>
          <p:nvPr/>
        </p:nvSpPr>
        <p:spPr>
          <a:xfrm>
            <a:off x="3457571" y="105235"/>
            <a:ext cx="837874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Response stability:</a:t>
            </a:r>
            <a:r>
              <a:rPr lang="he-IL" sz="1600" dirty="0"/>
              <a:t> </a:t>
            </a:r>
            <a:r>
              <a:rPr lang="he-IL" sz="1400" dirty="0"/>
              <a:t>ממוצע של רפליקות ניסוי אחרון לחלק לממוצע רפליקות ניסוי אחרון (אינפוט זה מספרי הניסויים – מוכנס על ידי המשתמש*). בלחיצה על הכפתור יוצג היחס.</a:t>
            </a:r>
          </a:p>
          <a:p>
            <a:endParaRPr lang="he-IL" sz="1400" dirty="0"/>
          </a:p>
          <a:p>
            <a:r>
              <a:rPr lang="en-US" sz="1400" dirty="0"/>
              <a:t>Recording time / experiments to analyze:</a:t>
            </a:r>
            <a:endParaRPr lang="he-IL" sz="1400" dirty="0"/>
          </a:p>
          <a:p>
            <a:pPr algn="r" rtl="1"/>
            <a:r>
              <a:rPr lang="en-US" sz="1400" dirty="0"/>
              <a:t>Slice</a:t>
            </a:r>
            <a:r>
              <a:rPr lang="he-IL" sz="1400" dirty="0"/>
              <a:t> של הטבלה בהתאם</a:t>
            </a:r>
          </a:p>
          <a:p>
            <a:pPr algn="r" rtl="1"/>
            <a:r>
              <a:rPr lang="he-IL" sz="1400" dirty="0"/>
              <a:t>אינפוט של המשתמש – מספר </a:t>
            </a:r>
            <a:r>
              <a:rPr lang="he-IL" sz="1400" dirty="0" err="1"/>
              <a:t>אינטגר</a:t>
            </a:r>
            <a:r>
              <a:rPr lang="he-IL" sz="1400" dirty="0"/>
              <a:t> בלבד.*</a:t>
            </a:r>
          </a:p>
          <a:p>
            <a:pPr algn="r" rtl="1"/>
            <a:endParaRPr lang="he-IL" sz="1400" dirty="0"/>
          </a:p>
          <a:p>
            <a:pPr algn="l"/>
            <a:r>
              <a:rPr lang="en-US" sz="1400" dirty="0"/>
              <a:t>Blank Experiments:</a:t>
            </a:r>
          </a:p>
          <a:p>
            <a:pPr algn="r" rtl="1"/>
            <a:r>
              <a:rPr lang="he-IL" sz="1400" dirty="0"/>
              <a:t>מספר הניסויים שמשמשים כביקורת. האינפוט של המשתמש </a:t>
            </a:r>
            <a:r>
              <a:rPr lang="he-IL" sz="1400" dirty="0" err="1"/>
              <a:t>אינטגר</a:t>
            </a:r>
            <a:r>
              <a:rPr lang="he-IL" sz="1400" dirty="0"/>
              <a:t> בלבד.*</a:t>
            </a:r>
          </a:p>
          <a:p>
            <a:pPr algn="l"/>
            <a:r>
              <a:rPr lang="en-US" sz="1400" dirty="0"/>
              <a:t>Plot blanks:</a:t>
            </a:r>
          </a:p>
          <a:p>
            <a:pPr algn="r" rtl="1"/>
            <a:r>
              <a:rPr lang="he-IL" sz="1400" dirty="0"/>
              <a:t>מציג על גרף של תגובה לפי זמן את כל הרפליקות של הניסויים שהוגדרו כביקורת בשני  הערוצים.</a:t>
            </a:r>
          </a:p>
          <a:p>
            <a:pPr rtl="1"/>
            <a:r>
              <a:rPr lang="en-US" sz="1400" dirty="0"/>
              <a:t>Plot experiments:</a:t>
            </a:r>
          </a:p>
          <a:p>
            <a:pPr algn="r" rtl="1"/>
            <a:r>
              <a:rPr lang="he-IL" sz="1400" dirty="0"/>
              <a:t>מציג על גרף של תגובה לפי זמן את כל הרפליקות של כל הניסויים על מנת לאתר חריגים (רועשים, תקולים).</a:t>
            </a:r>
          </a:p>
          <a:p>
            <a:pPr algn="r" rtl="1"/>
            <a:endParaRPr lang="he-IL" sz="1400" dirty="0"/>
          </a:p>
          <a:p>
            <a:pPr algn="l"/>
            <a:r>
              <a:rPr lang="en-US" sz="1400" dirty="0"/>
              <a:t>Experiments to ignore:</a:t>
            </a:r>
          </a:p>
          <a:p>
            <a:pPr algn="r" rtl="1"/>
            <a:r>
              <a:rPr lang="he-IL" sz="1400" dirty="0"/>
              <a:t>לאחר שבחנו את כל הניסויים על גרף ניתן להוציא מהאנליזה את אלו שאינם טובים.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# of samples for offset:</a:t>
            </a:r>
          </a:p>
          <a:p>
            <a:pPr algn="r" rtl="1"/>
            <a:r>
              <a:rPr lang="he-IL" sz="1400" dirty="0"/>
              <a:t>בסופו של הדבר האנליזה עצמה עושה שני דברים – מפחיתה את הביקורת ולאחר מכן עושה </a:t>
            </a:r>
            <a:r>
              <a:rPr lang="en-US" sz="1400" dirty="0"/>
              <a:t>offset</a:t>
            </a:r>
            <a:r>
              <a:rPr lang="he-IL" sz="1400" dirty="0"/>
              <a:t> . כלומר לוקחת מספר דגימות בתחילת ההקלטה (ברירת מחדל 100) עושה להן חציון או ממוצע ומפחיתה את התוצאה מכל שאר הדגימות. פה המשתמש יכול לבחור על כמה דגימות יקרה ה</a:t>
            </a:r>
            <a:r>
              <a:rPr lang="en-US" sz="1400" dirty="0"/>
              <a:t>offset</a:t>
            </a:r>
            <a:r>
              <a:rPr lang="he-IL" sz="1400" dirty="0"/>
              <a:t>.</a:t>
            </a:r>
          </a:p>
          <a:p>
            <a:pPr algn="l"/>
            <a:r>
              <a:rPr lang="en-US" sz="1400" dirty="0"/>
              <a:t>Export to excel/</a:t>
            </a:r>
            <a:r>
              <a:rPr lang="en-US" sz="1400" dirty="0" err="1"/>
              <a:t>prisma</a:t>
            </a:r>
            <a:r>
              <a:rPr lang="en-US" sz="1400" dirty="0"/>
              <a:t>:</a:t>
            </a:r>
          </a:p>
          <a:p>
            <a:pPr algn="r" rtl="1"/>
            <a:r>
              <a:rPr lang="he-IL" sz="1400" dirty="0"/>
              <a:t>מייצא את התוצאות בטבלה לאחר האנליזה לקובץ אקסל</a:t>
            </a:r>
            <a:r>
              <a:rPr lang="en-US" sz="1400" dirty="0"/>
              <a:t>/ </a:t>
            </a:r>
            <a:r>
              <a:rPr lang="he-IL" sz="1400" dirty="0"/>
              <a:t> או מייצא לקובץ אקסל לאחר שהוא את הטורים והשורות על מנת שיהיה פשוט להעתיק ולהדביק לתוכנת פריזמה. (</a:t>
            </a:r>
            <a:r>
              <a:rPr lang="en-US" sz="1400" dirty="0"/>
              <a:t> </a:t>
            </a:r>
            <a:r>
              <a:rPr lang="he-IL" sz="1400" dirty="0"/>
              <a:t>אפשר לחבר את אלו ביחד ולעשות </a:t>
            </a:r>
            <a:r>
              <a:rPr lang="en-US" sz="1400" dirty="0"/>
              <a:t>sheet</a:t>
            </a:r>
            <a:r>
              <a:rPr lang="he-IL" sz="1400" dirty="0"/>
              <a:t> של המידע לאחר ההיפוך).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F8BC8D-27DA-4C8C-8890-3BFCB789E176}"/>
              </a:ext>
            </a:extLst>
          </p:cNvPr>
          <p:cNvSpPr txBox="1"/>
          <p:nvPr/>
        </p:nvSpPr>
        <p:spPr>
          <a:xfrm>
            <a:off x="1164294" y="4089611"/>
            <a:ext cx="1591056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Plot experiments – </a:t>
            </a:r>
            <a:r>
              <a:rPr lang="en-US" sz="1100" dirty="0" err="1"/>
              <a:t>ch</a:t>
            </a:r>
            <a:r>
              <a:rPr lang="en-US" sz="1100" dirty="0"/>
              <a:t> 2 </a:t>
            </a:r>
          </a:p>
          <a:p>
            <a:pPr algn="ctr"/>
            <a:r>
              <a:rPr lang="en-US" sz="900" dirty="0"/>
              <a:t>(before analyzing)</a:t>
            </a:r>
            <a:endParaRPr lang="en-IL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737E2E-9589-4972-927B-39585A9DD28B}"/>
              </a:ext>
            </a:extLst>
          </p:cNvPr>
          <p:cNvSpPr txBox="1"/>
          <p:nvPr/>
        </p:nvSpPr>
        <p:spPr>
          <a:xfrm>
            <a:off x="1049927" y="5819721"/>
            <a:ext cx="1819789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Export to excel for Prisma</a:t>
            </a:r>
            <a:endParaRPr lang="en-IL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FD9E04-9765-4795-A88C-D2A9D6126172}"/>
              </a:ext>
            </a:extLst>
          </p:cNvPr>
          <p:cNvSpPr txBox="1"/>
          <p:nvPr/>
        </p:nvSpPr>
        <p:spPr>
          <a:xfrm>
            <a:off x="3734788" y="6192127"/>
            <a:ext cx="837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* האינפוט של המשתמש צריך לקבל</a:t>
            </a:r>
            <a:r>
              <a:rPr lang="en-US" sz="1400" dirty="0"/>
              <a:t> </a:t>
            </a:r>
            <a:r>
              <a:rPr lang="he-IL" sz="1400" dirty="0"/>
              <a:t>גם מספרים מופרדים עם מקף וגם על ידי פסיקים למשל : 4-5,9,10</a:t>
            </a:r>
            <a:endParaRPr lang="LID4096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9B698-09EA-4B10-B828-28D4A8A9B5EF}"/>
              </a:ext>
            </a:extLst>
          </p:cNvPr>
          <p:cNvSpPr txBox="1"/>
          <p:nvPr/>
        </p:nvSpPr>
        <p:spPr>
          <a:xfrm>
            <a:off x="771170" y="372735"/>
            <a:ext cx="181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File name/ upload file(?)</a:t>
            </a:r>
            <a:endParaRPr lang="en-IL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FD20D-0902-407B-BDA4-51E4A83BFBD1}"/>
              </a:ext>
            </a:extLst>
          </p:cNvPr>
          <p:cNvSpPr txBox="1"/>
          <p:nvPr/>
        </p:nvSpPr>
        <p:spPr>
          <a:xfrm>
            <a:off x="2516257" y="431302"/>
            <a:ext cx="54864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L" sz="600" dirty="0"/>
          </a:p>
        </p:txBody>
      </p:sp>
    </p:spTree>
    <p:extLst>
      <p:ext uri="{BB962C8B-B14F-4D97-AF65-F5344CB8AC3E}">
        <p14:creationId xmlns:p14="http://schemas.microsoft.com/office/powerpoint/2010/main" val="3896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1CBA-1897-44D9-A860-DC3B5DBE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185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תוספות אפשריות (עדיפות נמוכה יותר):</a:t>
            </a:r>
          </a:p>
          <a:p>
            <a:pPr marL="0" indent="0" algn="r" rtl="1">
              <a:buNone/>
            </a:pPr>
            <a:r>
              <a:rPr lang="he-IL" dirty="0"/>
              <a:t>השוואה בין שני ערוצים (שני צדדים) – הפונקציה לוקחת את הערך המינימלי בכל הקלטה בכל ערוץ (בהקלטות המבוקשות)  ומחילה פונקציית השוואה על שני ערכים </a:t>
            </a:r>
            <a:r>
              <a:rPr lang="he-IL" dirty="0" err="1"/>
              <a:t>מינימלים</a:t>
            </a:r>
            <a:r>
              <a:rPr lang="he-IL" dirty="0"/>
              <a:t> מניסויים תואמים (יש פה חשיבות לימין או שמאל).</a:t>
            </a:r>
            <a:br>
              <a:rPr lang="en-US" dirty="0"/>
            </a:br>
            <a:r>
              <a:rPr lang="he-IL" dirty="0"/>
              <a:t>הפלט הוא טבלה עם מספר הניסוי והיחס.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תיוג והצגה על גרף – לסיום תיכתב פונקציה שתיקח את הנתונים לאחר האנליזה ותשים אותם על גרף בהתאם לתיוגים שייתן לה המשתמש (לדוגמה: תפוח- ניסויים 4-7, בננה- 8-9 </a:t>
            </a:r>
            <a:r>
              <a:rPr lang="he-IL" dirty="0" err="1"/>
              <a:t>וכו</a:t>
            </a:r>
            <a:r>
              <a:rPr lang="he-IL" dirty="0"/>
              <a:t>).</a:t>
            </a:r>
          </a:p>
          <a:p>
            <a:pPr algn="r" rt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5974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440</Words>
  <Application>Microsoft Office PowerPoint</Application>
  <PresentationFormat>Widescreen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Writing a code for data analysis -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PratibhaYadav</dc:creator>
  <cp:lastModifiedBy>נטע שביל</cp:lastModifiedBy>
  <cp:revision>12</cp:revision>
  <dcterms:created xsi:type="dcterms:W3CDTF">2021-06-21T09:22:26Z</dcterms:created>
  <dcterms:modified xsi:type="dcterms:W3CDTF">2021-06-22T12:54:07Z</dcterms:modified>
</cp:coreProperties>
</file>