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2"/>
            <a:ext cx="7080027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40"/>
            <a:ext cx="7080027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056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414" y="547807"/>
            <a:ext cx="760634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565256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695011"/>
            <a:ext cx="7384011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5108728"/>
            <a:ext cx="7765323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5531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608437"/>
            <a:ext cx="7765323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95181"/>
            <a:ext cx="776532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0559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1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4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304353"/>
            <a:ext cx="776532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742951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2226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2126944"/>
            <a:ext cx="776532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02453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5" y="1885950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5" y="2571750"/>
            <a:ext cx="2475739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9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9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93110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473" y="1818216"/>
            <a:ext cx="2504979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2851" y="1818216"/>
            <a:ext cx="2504979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2039" y="1818216"/>
            <a:ext cx="2504979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5" y="3904106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8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5" y="4480370"/>
            <a:ext cx="2475739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5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480369"/>
            <a:ext cx="2475739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5" y="1934433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7"/>
            <a:ext cx="2475739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72138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9356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3" y="609601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1"/>
            <a:ext cx="5937655" cy="5181601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4321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E18B4-800A-4000-9722-6423F34E8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E0CBB1-0DEF-405A-A0FB-B6A0FB70C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40EBCE-FB81-4A40-91FA-8DB3866F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E9CB7-1D90-4780-8B2A-C3A8961C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C4BC5-4297-4685-8758-67A368B9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231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021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3" y="1761069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3" y="3589880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274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1732450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1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7145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47" y="1734508"/>
            <a:ext cx="3816804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3865" y="1734508"/>
            <a:ext cx="3816804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9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9"/>
            <a:ext cx="3657259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6"/>
            <a:ext cx="3671499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9"/>
            <a:ext cx="3671499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360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6519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0718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9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9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0191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0250" y="609600"/>
            <a:ext cx="268812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4"/>
            <a:ext cx="4451212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5" y="763703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4451212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817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5" y="1732451"/>
            <a:ext cx="776532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0F1B3D-9324-4D15-8D29-BAFD5963EC38}" type="datetimeFigureOut">
              <a:rPr lang="he-IL" smtClean="0"/>
              <a:pPr/>
              <a:t>כ"ה/שבט/תשפ"ג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9" y="5883277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7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5FFFDC-0EB0-4089-8898-820A84F6A19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69122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it.ac.il/en/faculty_staff/Jonathan_Schl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ap.co.il/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38600" y="381000"/>
            <a:ext cx="4946427" cy="1752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alisto MT" pitchFamily="18" charset="0"/>
              </a:rPr>
              <a:t>Is it possible to predict the Positive Rating of a store in Israel nowadays?</a:t>
            </a:r>
            <a:r>
              <a:rPr lang="en-US" sz="3200" dirty="0" smtClean="0">
                <a:latin typeface="Calisto MT" pitchFamily="18" charset="0"/>
              </a:rPr>
              <a:t> </a:t>
            </a:r>
            <a:endParaRPr lang="he-IL" sz="3200" dirty="0">
              <a:latin typeface="Calisto MT" pitchFamily="18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191000" y="2362200"/>
            <a:ext cx="4800600" cy="32766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latin typeface="Calisto MT" pitchFamily="18" charset="0"/>
              </a:rPr>
              <a:t>Lecturer: </a:t>
            </a:r>
            <a:r>
              <a:rPr lang="en-US" sz="1600" dirty="0" smtClean="0">
                <a:latin typeface="Calisto MT" pitchFamily="18" charset="0"/>
              </a:rPr>
              <a:t>Dr. Jonathan </a:t>
            </a:r>
            <a:r>
              <a:rPr lang="en-US" sz="1600" dirty="0" err="1" smtClean="0">
                <a:latin typeface="Calisto MT" pitchFamily="18" charset="0"/>
              </a:rPr>
              <a:t>Schler</a:t>
            </a:r>
            <a:endParaRPr lang="en-US" sz="1600" dirty="0" smtClean="0">
              <a:effectLst/>
              <a:hlinkClick r:id="rId2"/>
            </a:endParaRPr>
          </a:p>
          <a:p>
            <a:pPr algn="l"/>
            <a:r>
              <a:rPr lang="en-US" sz="1600" b="1" dirty="0" smtClean="0">
                <a:latin typeface="Calisto MT" pitchFamily="18" charset="0"/>
              </a:rPr>
              <a:t>Student Name:</a:t>
            </a:r>
          </a:p>
          <a:p>
            <a:pPr algn="l"/>
            <a:r>
              <a:rPr lang="en-US" sz="1600" dirty="0" err="1" smtClean="0">
                <a:latin typeface="Calisto MT" pitchFamily="18" charset="0"/>
              </a:rPr>
              <a:t>Eyal</a:t>
            </a:r>
            <a:r>
              <a:rPr lang="en-US" sz="1600" dirty="0" smtClean="0">
                <a:latin typeface="Calisto MT" pitchFamily="18" charset="0"/>
              </a:rPr>
              <a:t> </a:t>
            </a:r>
            <a:r>
              <a:rPr lang="en-US" sz="1600" dirty="0" err="1" smtClean="0">
                <a:latin typeface="Calisto MT" pitchFamily="18" charset="0"/>
              </a:rPr>
              <a:t>Chachmishivly</a:t>
            </a:r>
            <a:r>
              <a:rPr lang="en-US" sz="1600" dirty="0" smtClean="0">
                <a:latin typeface="Calisto MT" pitchFamily="18" charset="0"/>
              </a:rPr>
              <a:t> 209786094</a:t>
            </a:r>
          </a:p>
          <a:p>
            <a:pPr algn="l"/>
            <a:r>
              <a:rPr lang="en-US" sz="1600" b="1" dirty="0" smtClean="0">
                <a:latin typeface="Calisto MT" pitchFamily="18" charset="0"/>
              </a:rPr>
              <a:t>Course details:</a:t>
            </a:r>
          </a:p>
          <a:p>
            <a:pPr algn="l"/>
            <a:r>
              <a:rPr lang="en-US" sz="1600" dirty="0" smtClean="0">
                <a:latin typeface="Calisto MT" pitchFamily="18" charset="0"/>
              </a:rPr>
              <a:t>Introduction to Data science 67008-2</a:t>
            </a:r>
            <a:endParaRPr lang="he-IL" sz="1600" dirty="0">
              <a:latin typeface="Calisto MT" pitchFamily="18" charset="0"/>
            </a:endParaRPr>
          </a:p>
        </p:txBody>
      </p:sp>
      <p:pic>
        <p:nvPicPr>
          <p:cNvPr id="1026" name="Picture 2" descr="C:\Users\אייל\Desktop\633a8dfaf4d1d8f499b1bc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3200400" cy="3200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Introduction To Data Science. What is Data Science? | by Rashal Ismath |  Analytics Vidhya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3657601"/>
            <a:ext cx="3476625" cy="307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can see that some of the relations are linear. For example we can see it go for between the Positive Rating and The amount of comments. </a:t>
            </a:r>
          </a:p>
          <a:p>
            <a:pPr algn="l" rtl="0"/>
            <a:r>
              <a:rPr lang="en-US" dirty="0" smtClean="0"/>
              <a:t>To make stuff more easier, Let's visualize this correlations with the </a:t>
            </a:r>
            <a:r>
              <a:rPr lang="en-US" dirty="0" err="1" smtClean="0"/>
              <a:t>heatmap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 smtClean="0"/>
              <a:t>This visualization technique allows us to present third multiple dimensional data. </a:t>
            </a:r>
            <a:r>
              <a:rPr lang="en-US" dirty="0" err="1" smtClean="0"/>
              <a:t>Heatmaps</a:t>
            </a:r>
            <a:r>
              <a:rPr lang="en-US" dirty="0" smtClean="0"/>
              <a:t> show us values as a function of two dimensions.</a:t>
            </a:r>
            <a:endParaRPr lang="he-I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466725"/>
            <a:ext cx="83153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7477313" cy="615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648200"/>
            <a:ext cx="2590800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 example, Again from here We can see from the second graph the more comments there are, The higher gets the positive rating. This EDAs will help us build a prediction model later on</a:t>
            </a:r>
          </a:p>
          <a:p>
            <a:pPr algn="l" rtl="0"/>
            <a:r>
              <a:rPr lang="en-US" dirty="0" smtClean="0"/>
              <a:t>Now lets take this specific graph and take a closer look at it by adding another element, age.</a:t>
            </a:r>
          </a:p>
          <a:p>
            <a:pPr algn="l" rtl="0"/>
            <a:endParaRPr lang="he-IL" dirty="0"/>
          </a:p>
        </p:txBody>
      </p:sp>
      <p:pic>
        <p:nvPicPr>
          <p:cNvPr id="30724" name="Picture 4" descr="C:\Users\אייל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275637" cy="4787900"/>
          </a:xfrm>
          <a:prstGeom prst="rect">
            <a:avLst/>
          </a:prstGeom>
          <a:noFill/>
        </p:spPr>
      </p:pic>
      <p:pic>
        <p:nvPicPr>
          <p:cNvPr id="30725" name="Picture 5" descr="C:\Users\אייל\Desktop\Screenshot_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7612063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method I have chosen is Linear Regression since the problem I'm facing is a regression problem. </a:t>
            </a:r>
          </a:p>
          <a:p>
            <a:pPr algn="l" rtl="0"/>
            <a:r>
              <a:rPr lang="en-US" dirty="0" smtClean="0"/>
              <a:t>I wanted to predict the exact value and check how precisely I can predict it. The target column that I'll want to predict is the Positive Rating Column.</a:t>
            </a:r>
            <a:endParaRPr lang="he-IL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81400"/>
            <a:ext cx="8538308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Linear Regression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First we'll use The train test method, which is used to split the data in a way that most values are used to train the model, and puts a small part of the data to test what the model learned. </a:t>
            </a:r>
          </a:p>
          <a:p>
            <a:pPr algn="l" rtl="0"/>
            <a:r>
              <a:rPr lang="en-US" dirty="0" smtClean="0"/>
              <a:t>test size will be 25% of the data. 75% of the data will be used to train the model.</a:t>
            </a:r>
            <a:endParaRPr lang="he-IL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7506859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Precision of the predictions</a:t>
            </a:r>
            <a:br>
              <a:rPr lang="en-US" b="1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Here we can see that the precision is </a:t>
            </a:r>
            <a:r>
              <a:rPr lang="en-US" dirty="0" err="1" smtClean="0"/>
              <a:t>adverbnearly</a:t>
            </a:r>
            <a:r>
              <a:rPr lang="en-US" dirty="0" smtClean="0"/>
              <a:t> </a:t>
            </a:r>
            <a:r>
              <a:rPr lang="en-US" dirty="0" smtClean="0"/>
              <a:t>0.96 </a:t>
            </a:r>
            <a:r>
              <a:rPr lang="en-US" dirty="0" smtClean="0"/>
              <a:t>score which is excellent</a:t>
            </a:r>
          </a:p>
          <a:p>
            <a:pPr algn="l" rtl="0"/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7391400" cy="410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of the predictions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334250" cy="35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1600200" y="4828624"/>
            <a:ext cx="7765323" cy="4058751"/>
          </a:xfrm>
        </p:spPr>
        <p:txBody>
          <a:bodyPr/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endParaRPr lang="he-IL" sz="32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Store Reviews in Israel this days</a:t>
            </a:r>
          </a:p>
          <a:p>
            <a:pPr algn="l" rtl="0"/>
            <a:r>
              <a:rPr lang="en-US" dirty="0" smtClean="0"/>
              <a:t>Analysis of store data for improvement and optimization for business owners</a:t>
            </a:r>
          </a:p>
          <a:p>
            <a:pPr algn="l" rtl="0"/>
            <a:r>
              <a:rPr lang="en-US" dirty="0" smtClean="0"/>
              <a:t>Understanding which parameters predict and help getting a better rating </a:t>
            </a:r>
            <a:endParaRPr lang="he-IL" dirty="0"/>
          </a:p>
        </p:txBody>
      </p:sp>
      <p:pic>
        <p:nvPicPr>
          <p:cNvPr id="21506" name="Picture 2" descr="C:\Users\אייל\Desktop\17850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5816406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sources</a:t>
            </a:r>
            <a:endParaRPr lang="he-IL" sz="3200" b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6819" y="3200400"/>
            <a:ext cx="6287181" cy="35287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88151"/>
            <a:ext cx="4495800" cy="3769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04800" y="1447800"/>
            <a:ext cx="7772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Zap Stores:</a:t>
            </a:r>
          </a:p>
        </p:txBody>
      </p:sp>
      <p:pic>
        <p:nvPicPr>
          <p:cNvPr id="8" name="תמונה 7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219200"/>
            <a:ext cx="847725" cy="847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52400" y="2133600"/>
            <a:ext cx="7620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Using Crawling from the website </a:t>
            </a:r>
            <a:r>
              <a:rPr lang="en-US" sz="1600" dirty="0" smtClean="0">
                <a:hlinkClick r:id="rId5"/>
              </a:rPr>
              <a:t>https://www.zap.co.il</a:t>
            </a:r>
            <a:r>
              <a:rPr lang="en-US" sz="1600" dirty="0" smtClean="0"/>
              <a:t> . This website provides a great</a:t>
            </a:r>
          </a:p>
          <a:p>
            <a:pPr algn="l"/>
            <a:r>
              <a:rPr lang="en-US" sz="1600" dirty="0" smtClean="0"/>
              <a:t>Amount of reviews for a huge amount of stores in Israel. The library I used for the crawling was </a:t>
            </a:r>
            <a:r>
              <a:rPr lang="en-US" sz="1600" dirty="0" err="1" smtClean="0"/>
              <a:t>BeautifulSoup</a:t>
            </a:r>
            <a:r>
              <a:rPr lang="en-US" sz="1600" dirty="0" smtClean="0"/>
              <a:t> </a:t>
            </a:r>
            <a:endParaRPr lang="he-I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The Parameters and data before cleaning</a:t>
            </a:r>
            <a:endParaRPr lang="he-IL" sz="3600" b="1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7764463" cy="13803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00400"/>
            <a:ext cx="3714044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Cleanup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Dropping all the Rows that have missing Values(Contain NAN)</a:t>
            </a:r>
          </a:p>
          <a:p>
            <a:pPr algn="l" rtl="0"/>
            <a:r>
              <a:rPr lang="en-US" dirty="0" smtClean="0"/>
              <a:t>Dropping the average rate column that has more than 75% of missing values</a:t>
            </a:r>
          </a:p>
          <a:p>
            <a:pPr algn="l" rtl="0"/>
            <a:r>
              <a:rPr lang="en-US" dirty="0" smtClean="0"/>
              <a:t>Dropping the duplicated rows that contain the same store name</a:t>
            </a:r>
          </a:p>
          <a:p>
            <a:pPr algn="l" rtl="0"/>
            <a:r>
              <a:rPr lang="en-US" dirty="0" smtClean="0"/>
              <a:t>Using visualizations that show and detect outliers and later on show relations between the parameters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and Cleanup</a:t>
            </a:r>
            <a:endParaRPr lang="he-IL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331222" cy="4059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752600"/>
            <a:ext cx="5097893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5513" y="3962400"/>
            <a:ext cx="5222287" cy="1865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4449910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8768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524000"/>
            <a:ext cx="4066522" cy="351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Here we can see the use of the scatter3D. We can see the relation between parameters.</a:t>
            </a:r>
            <a:endParaRPr lang="he-IL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209800"/>
            <a:ext cx="4419600" cy="4267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Visualiztions</a:t>
            </a:r>
            <a:r>
              <a:rPr lang="en-US" dirty="0" smtClean="0"/>
              <a:t> and EDA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Here we got a matrix of Scatter Plots according to the parameters that we just put in the function. This is a quick and an effective way to check a relation between this variables</a:t>
            </a:r>
            <a:endParaRPr lang="he-IL" dirty="0"/>
          </a:p>
        </p:txBody>
      </p:sp>
      <p:pic>
        <p:nvPicPr>
          <p:cNvPr id="27650" name="Picture 2" descr="C:\Users\אייל\Desktop\Screenshot_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839200" cy="6629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1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497</Words>
  <Application>Microsoft Office PowerPoint</Application>
  <PresentationFormat>‫הצגה על המסך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ערכת נושא1</vt:lpstr>
      <vt:lpstr>Is it possible to predict the Positive Rating of a store in Israel nowadays? </vt:lpstr>
      <vt:lpstr>Introduction</vt:lpstr>
      <vt:lpstr>Data sources</vt:lpstr>
      <vt:lpstr>The Parameters and data before cleaning</vt:lpstr>
      <vt:lpstr>DataFrame Cleanup</vt:lpstr>
      <vt:lpstr>DataFrame and Cleanup</vt:lpstr>
      <vt:lpstr>Visualiztions and EDA</vt:lpstr>
      <vt:lpstr>Visualiztions and EDA</vt:lpstr>
      <vt:lpstr>Visualiztions and EDA</vt:lpstr>
      <vt:lpstr>Visualiztions and EDA</vt:lpstr>
      <vt:lpstr>Visualiztions and EDA</vt:lpstr>
      <vt:lpstr>Visualiztions and EDA</vt:lpstr>
      <vt:lpstr>Machine Learning</vt:lpstr>
      <vt:lpstr>Linear Regression</vt:lpstr>
      <vt:lpstr>Precision of the predictions </vt:lpstr>
      <vt:lpstr>Precision of the predictions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‏‏משתמש Windows</dc:creator>
  <cp:lastModifiedBy>‏‏משתמש Windows</cp:lastModifiedBy>
  <cp:revision>34</cp:revision>
  <dcterms:created xsi:type="dcterms:W3CDTF">2023-02-15T13:13:07Z</dcterms:created>
  <dcterms:modified xsi:type="dcterms:W3CDTF">2023-02-16T14:47:11Z</dcterms:modified>
</cp:coreProperties>
</file>