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B793A5-1A4B-0433-A215-B0236AF21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71066F-CC8E-DE08-E869-0729B4E70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1FC7AFA-A4FD-A6C0-583D-B44E3F79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69FA-509C-4225-9F59-FCDB1AB8FD16}" type="datetimeFigureOut">
              <a:rPr lang="he-IL" smtClean="0"/>
              <a:t>י'/אלול/תשפ"ג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C89696-12CD-BB4E-D96B-58AF87F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0AF9BE6-557E-B9ED-9B99-DBB754B5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2A16-4ABD-4418-834D-C8D4D19356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145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649A61-7F44-6CF3-D588-C4664616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134CD85-3DA6-CC9D-56AD-9E6011117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783EA46-55D9-ABC8-13C4-10F7026B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69FA-509C-4225-9F59-FCDB1AB8FD16}" type="datetimeFigureOut">
              <a:rPr lang="he-IL" smtClean="0"/>
              <a:t>י'/אלול/תשפ"ג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D6783B-4FF6-2C90-2D90-5DA5B600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CF1C14-B71D-C043-5CA5-94698390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2A16-4ABD-4418-834D-C8D4D19356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084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8EB535F-F084-4789-2636-4E4D4FB39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77FE5B0-E8C2-765A-ED08-D4164ED4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B8495E-6163-0B13-2CE6-EB71B6C3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69FA-509C-4225-9F59-FCDB1AB8FD16}" type="datetimeFigureOut">
              <a:rPr lang="he-IL" smtClean="0"/>
              <a:t>י'/אלול/תשפ"ג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3DB99C-AE11-F150-4599-604B5E2D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2C75B3-7D10-93A9-3FB7-C516E87F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2A16-4ABD-4418-834D-C8D4D19356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150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C25F5D-8510-DD3C-5479-BCE88AA9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48258F-4EE3-85DB-518C-210356E8D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C31276B-1D91-3BA7-D9A3-4C86E086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69FA-509C-4225-9F59-FCDB1AB8FD16}" type="datetimeFigureOut">
              <a:rPr lang="he-IL" smtClean="0"/>
              <a:t>י'/אלול/תשפ"ג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61D0C2E-FCBB-8D66-8DFB-4BCBF6DB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E94D710-E38E-A786-BCAF-8928419F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2A16-4ABD-4418-834D-C8D4D19356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960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82EB57-E6EB-33E3-DEBE-C35DE6F5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5F447BE-4F87-FFC3-C332-847DBEB48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28594E9-0BD5-DD68-2E0F-7B608555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69FA-509C-4225-9F59-FCDB1AB8FD16}" type="datetimeFigureOut">
              <a:rPr lang="he-IL" smtClean="0"/>
              <a:t>י'/אלול/תשפ"ג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5E7C1AF-9805-8371-0B7B-CA8EBFFF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68C7FF7-527C-B90C-81B9-42F96C40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2A16-4ABD-4418-834D-C8D4D19356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883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85C32A-CE98-A8F9-DC94-AFC6976C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048BBFC-6009-0C76-DA5F-2666B8A94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0FDF485-9D61-DE9F-0FF8-43F92C6AE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5C6FCEE-DAA4-A57B-0F94-D57CF869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69FA-509C-4225-9F59-FCDB1AB8FD16}" type="datetimeFigureOut">
              <a:rPr lang="he-IL" smtClean="0"/>
              <a:t>י'/אלול/תשפ"ג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89674CC-A80F-19D0-A35E-5DEA6FE1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1D4DF44-EE1C-02C8-9234-9AB10363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2A16-4ABD-4418-834D-C8D4D19356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746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D41AC9-6760-59BF-3DD0-9A2CAF15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4EDF70B-2CAA-6537-DC1C-4EE6AB360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9597F1D-A8FD-0416-1F2B-BD4E40461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2698F93-F211-6E0A-39F0-73F597283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4F2AE7-D457-553B-7033-86C13011B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43100F2-EB5A-5C4F-DB6E-627B4AA9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69FA-509C-4225-9F59-FCDB1AB8FD16}" type="datetimeFigureOut">
              <a:rPr lang="he-IL" smtClean="0"/>
              <a:t>י'/אלול/תשפ"ג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20C4E75-2A9A-8A40-8616-F7701E5F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5DFAB75-3777-DD39-C8E9-7A4F285D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2A16-4ABD-4418-834D-C8D4D19356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405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6C384E-F47E-35C4-B52A-0A493F06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130A479-15C1-E7B0-EB05-A3CCA572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69FA-509C-4225-9F59-FCDB1AB8FD16}" type="datetimeFigureOut">
              <a:rPr lang="he-IL" smtClean="0"/>
              <a:t>י'/אלול/תשפ"ג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0CB5EA8-A3C4-81E1-61A4-C83AEE76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1A374A5-F727-F443-4063-647B2373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2A16-4ABD-4418-834D-C8D4D19356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14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5A7ECB7-CE02-1260-D636-14F3D101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69FA-509C-4225-9F59-FCDB1AB8FD16}" type="datetimeFigureOut">
              <a:rPr lang="he-IL" smtClean="0"/>
              <a:t>י'/אלול/תשפ"ג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BC5B636-2CC3-283E-7017-333A1AD2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19476F9-08B0-F3B8-4C34-A75E86E5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2A16-4ABD-4418-834D-C8D4D19356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037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3E1506-9612-A7F2-1678-3DB12E9F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7876CE-A60A-1FD4-C56F-59F2A374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1829999-0F37-C2D0-61F7-6508625F3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FE90EA9-059C-B3C0-3F8C-CD302496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69FA-509C-4225-9F59-FCDB1AB8FD16}" type="datetimeFigureOut">
              <a:rPr lang="he-IL" smtClean="0"/>
              <a:t>י'/אלול/תשפ"ג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88B19A8-2711-1021-7FE8-BA2ACE0C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39BA1B0-771C-6A69-7783-1F8B4BE4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2A16-4ABD-4418-834D-C8D4D19356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702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6D0848-F6E4-2551-1378-D2DAC4C0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DEE8616-EC67-892F-BE6D-5E1EEA406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E073A3F-967C-488F-ACA3-72A997947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3228F61-8F1C-E419-3825-C4368953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69FA-509C-4225-9F59-FCDB1AB8FD16}" type="datetimeFigureOut">
              <a:rPr lang="he-IL" smtClean="0"/>
              <a:t>י'/אלול/תשפ"ג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03F4C07-7C5E-20E6-B2B2-DA53ADD3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9338555-0083-8363-1D92-804C1C29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2A16-4ABD-4418-834D-C8D4D19356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00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1E932DC-4B1A-ACDA-1B2E-A794D548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0ABD69B-5AE4-C93F-EDEF-C0688464E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42EEAEA-4056-7CC6-F038-C73F3A32D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D69FA-509C-4225-9F59-FCDB1AB8FD16}" type="datetimeFigureOut">
              <a:rPr lang="he-IL" smtClean="0"/>
              <a:t>י'/אלול/תשפ"ג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55D7EC9-2D97-84C6-0C12-9005991D2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DE8E9E2-082B-15D9-D1E7-FC60CE453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62A16-4ABD-4418-834D-C8D4D19356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736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2FAB09-C90A-EF70-0A84-8203C0A57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he-IL" dirty="0"/>
              <a:t>רון שחר ואייל קובי מציגים: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CC3AE23-2D9F-4598-B642-0BEDC7178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מחשבון (חלקי) של נגזרות </a:t>
            </a:r>
            <a:r>
              <a:rPr lang="he-IL" dirty="0" err="1"/>
              <a:t>אלמניטריות</a:t>
            </a:r>
            <a:r>
              <a:rPr lang="he-IL" dirty="0"/>
              <a:t>! </a:t>
            </a:r>
            <a:r>
              <a:rPr lang="he-IL" dirty="0">
                <a:sym typeface="Wingdings" panose="05000000000000000000" pitchFamily="2" charset="2"/>
              </a:rPr>
              <a:t>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019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C01CA7-E90D-5AC4-3A98-0B447CF6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לפני שנתחיל הערת מימוש כללית קטנה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48FBFC-4685-3677-CA54-D103EA7CD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1600" dirty="0"/>
              <a:t>במימוש של הקודים שלנו כתבנו מקרה בסיס ל-</a:t>
            </a:r>
            <a:r>
              <a:rPr lang="en-US" sz="1600" dirty="0"/>
              <a:t>“x”</a:t>
            </a:r>
            <a:r>
              <a:rPr lang="he-IL" sz="1600" dirty="0"/>
              <a:t> אך איננו כתבנו מקרים למקרי הבסיס האחרים מהקבוצה: </a:t>
            </a:r>
            <a:r>
              <a:rPr lang="en-US" sz="1600" dirty="0"/>
              <a:t>{“(</a:t>
            </a:r>
            <a:r>
              <a:rPr lang="en-US" sz="1600" dirty="0" err="1"/>
              <a:t>x^n</a:t>
            </a:r>
            <a:r>
              <a:rPr lang="en-US" sz="1600" dirty="0"/>
              <a:t>)” | n&gt;=2}</a:t>
            </a:r>
            <a:r>
              <a:rPr lang="he-IL" sz="1600" dirty="0"/>
              <a:t> (הכוונה ל-</a:t>
            </a:r>
            <a:r>
              <a:rPr lang="en-US" sz="1600" dirty="0"/>
              <a:t>n</a:t>
            </a:r>
            <a:r>
              <a:rPr lang="he-IL" sz="1600" dirty="0"/>
              <a:t> טבעי).</a:t>
            </a:r>
          </a:p>
          <a:p>
            <a:pPr marL="0" indent="0">
              <a:buNone/>
            </a:pPr>
            <a:r>
              <a:rPr lang="he-IL" sz="1600" dirty="0"/>
              <a:t>נסמן ב-</a:t>
            </a:r>
            <a:r>
              <a:rPr lang="en-US" sz="1600" dirty="0"/>
              <a:t>A</a:t>
            </a:r>
            <a:r>
              <a:rPr lang="he-IL" sz="1600" dirty="0"/>
              <a:t> את קבוצת הפונקציות האלמנטריות שהגדרתם באינדוקציה, ונסמן ב-</a:t>
            </a:r>
            <a:r>
              <a:rPr lang="en-US" sz="1600" dirty="0"/>
              <a:t>B</a:t>
            </a:r>
            <a:r>
              <a:rPr lang="he-IL" sz="1600" dirty="0"/>
              <a:t> את קבוצת הפונקציות האלמנטריות שמוצגות אצלינו באינדוקציה. נראה ש-</a:t>
            </a:r>
            <a:r>
              <a:rPr lang="en-US" sz="1600" dirty="0"/>
              <a:t>A=B</a:t>
            </a:r>
            <a:r>
              <a:rPr lang="he-IL" sz="1600" dirty="0"/>
              <a:t>:</a:t>
            </a:r>
          </a:p>
          <a:p>
            <a:pPr marL="342900" indent="-342900">
              <a:buAutoNum type="arabicPeriod"/>
            </a:pPr>
            <a:r>
              <a:rPr lang="en-US" sz="1600" u="sng" dirty="0"/>
              <a:t>B</a:t>
            </a:r>
            <a:r>
              <a:rPr lang="he-IL" sz="1600" u="sng" dirty="0"/>
              <a:t> מוכל ב-</a:t>
            </a:r>
            <a:r>
              <a:rPr lang="en-US" sz="1600" u="sng" dirty="0"/>
              <a:t>A</a:t>
            </a:r>
            <a:r>
              <a:rPr lang="he-IL" sz="1600" u="sng" dirty="0"/>
              <a:t>:</a:t>
            </a:r>
          </a:p>
          <a:p>
            <a:pPr marL="0" indent="0">
              <a:buNone/>
            </a:pPr>
            <a:r>
              <a:rPr lang="he-IL" sz="1600" dirty="0"/>
              <a:t>      </a:t>
            </a:r>
            <a:r>
              <a:rPr lang="he-IL" sz="1600" dirty="0" err="1"/>
              <a:t>טריוואילי</a:t>
            </a:r>
            <a:r>
              <a:rPr lang="he-IL" sz="1600" dirty="0"/>
              <a:t> – הורדנו חלק מהבסיס ולכן בהכרח לכל פונקציה שלה קיימת סדרת יצירה ב-</a:t>
            </a:r>
            <a:r>
              <a:rPr lang="en-US" sz="1600" dirty="0"/>
              <a:t>B</a:t>
            </a:r>
            <a:r>
              <a:rPr lang="he-IL" sz="1600" dirty="0"/>
              <a:t> קיימת גם סדרת יצירה ב-</a:t>
            </a:r>
            <a:r>
              <a:rPr lang="en-US" sz="1600" dirty="0"/>
              <a:t>A</a:t>
            </a:r>
            <a:r>
              <a:rPr lang="he-IL" sz="1600" dirty="0"/>
              <a:t>.</a:t>
            </a:r>
          </a:p>
          <a:p>
            <a:pPr marL="342900" indent="-342900">
              <a:buAutoNum type="arabicPeriod" startAt="2"/>
            </a:pPr>
            <a:r>
              <a:rPr lang="en-US" sz="1600" u="sng" dirty="0"/>
              <a:t>A</a:t>
            </a:r>
            <a:r>
              <a:rPr lang="he-IL" sz="1600" u="sng" dirty="0"/>
              <a:t> מוכל ב-</a:t>
            </a:r>
            <a:r>
              <a:rPr lang="en-US" sz="1600" u="sng" dirty="0"/>
              <a:t>B</a:t>
            </a:r>
            <a:r>
              <a:rPr lang="he-IL" sz="1600" u="sng" dirty="0"/>
              <a:t>:</a:t>
            </a:r>
          </a:p>
          <a:p>
            <a:pPr marL="0" indent="0">
              <a:buNone/>
            </a:pPr>
            <a:r>
              <a:rPr lang="he-IL" sz="1600" dirty="0"/>
              <a:t>      בבסיס של הקבוצה המוגדרת באינדוקציה </a:t>
            </a:r>
            <a:r>
              <a:rPr lang="en-US" sz="1600" dirty="0"/>
              <a:t>A</a:t>
            </a:r>
            <a:r>
              <a:rPr lang="he-IL" sz="1600" dirty="0"/>
              <a:t> קיימים כל המחרוזות מהצורה </a:t>
            </a:r>
            <a:r>
              <a:rPr lang="en-US" sz="1600" dirty="0"/>
              <a:t>{“(</a:t>
            </a:r>
            <a:r>
              <a:rPr lang="en-US" sz="1600" dirty="0" err="1"/>
              <a:t>x^n</a:t>
            </a:r>
            <a:r>
              <a:rPr lang="en-US" sz="1600" dirty="0"/>
              <a:t>)” | n&gt;=2}</a:t>
            </a:r>
            <a:r>
              <a:rPr lang="he-IL" sz="1600" dirty="0"/>
              <a:t>. דבר זה לא קיים בבסיס של </a:t>
            </a:r>
            <a:r>
              <a:rPr lang="en-US" sz="1600" dirty="0"/>
              <a:t>B</a:t>
            </a:r>
            <a:r>
              <a:rPr lang="he-IL" sz="1600" dirty="0"/>
              <a:t>, אז</a:t>
            </a:r>
          </a:p>
          <a:p>
            <a:pPr marL="0" indent="0">
              <a:buNone/>
            </a:pPr>
            <a:r>
              <a:rPr lang="he-IL" sz="1600" dirty="0"/>
              <a:t>      נראה שכל איבר מהקבוצה ניתן ליצירה ב-</a:t>
            </a:r>
            <a:r>
              <a:rPr lang="en-US" sz="1600" dirty="0"/>
              <a:t>B</a:t>
            </a:r>
            <a:r>
              <a:rPr lang="he-IL" sz="1600" dirty="0"/>
              <a:t> ולכן (באופן טרנזיטיבי אם תרצו) כל מה שניתן ליצירה ב-</a:t>
            </a:r>
            <a:r>
              <a:rPr lang="en-US" sz="1600" dirty="0"/>
              <a:t>A</a:t>
            </a:r>
            <a:r>
              <a:rPr lang="he-IL" sz="1600" dirty="0"/>
              <a:t>. נראה סדרת יצירה ב-</a:t>
            </a:r>
            <a:r>
              <a:rPr lang="en-US" sz="1600" dirty="0"/>
              <a:t>B</a:t>
            </a:r>
            <a:r>
              <a:rPr lang="he-IL" sz="1600" dirty="0"/>
              <a:t>:</a:t>
            </a:r>
          </a:p>
          <a:p>
            <a:pPr marL="0" indent="0" algn="l">
              <a:buNone/>
            </a:pPr>
            <a:r>
              <a:rPr lang="en-US" sz="1600" dirty="0"/>
              <a:t>phi1. x { x in B }</a:t>
            </a:r>
          </a:p>
          <a:p>
            <a:pPr marL="0" indent="0" algn="l">
              <a:buNone/>
            </a:pPr>
            <a:r>
              <a:rPr lang="en-US" sz="1600" dirty="0"/>
              <a:t>phi2. n { x in R and B contains R }</a:t>
            </a:r>
          </a:p>
          <a:p>
            <a:pPr marL="0" indent="0" algn="l">
              <a:buNone/>
            </a:pPr>
            <a:r>
              <a:rPr lang="en-US" sz="1600" dirty="0"/>
              <a:t>phi3. (</a:t>
            </a:r>
            <a:r>
              <a:rPr lang="en-US" sz="1600" dirty="0" err="1"/>
              <a:t>x^n</a:t>
            </a:r>
            <a:r>
              <a:rPr lang="en-US" sz="1600" dirty="0"/>
              <a:t>) { f5(phi1,phi2) }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89935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16D377-2FFC-1115-2F0D-25D48B83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פונקציית </a:t>
            </a:r>
            <a:r>
              <a:rPr lang="en-US" dirty="0"/>
              <a:t>Diff</a:t>
            </a:r>
            <a:endParaRPr lang="he-IL" dirty="0"/>
          </a:p>
        </p:txBody>
      </p:sp>
      <p:pic>
        <p:nvPicPr>
          <p:cNvPr id="9" name="מציין מיקום תוכן 8">
            <a:extLst>
              <a:ext uri="{FF2B5EF4-FFF2-40B4-BE49-F238E27FC236}">
                <a16:creationId xmlns:a16="http://schemas.microsoft.com/office/drawing/2014/main" id="{18078440-2685-24E4-76A0-C06BE750C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61" t="16205" r="68664" b="12448"/>
          <a:stretch/>
        </p:blipFill>
        <p:spPr>
          <a:xfrm>
            <a:off x="118011" y="94004"/>
            <a:ext cx="4649297" cy="6669991"/>
          </a:xfrm>
        </p:spPr>
      </p:pic>
    </p:spTree>
    <p:extLst>
      <p:ext uri="{BB962C8B-B14F-4D97-AF65-F5344CB8AC3E}">
        <p14:creationId xmlns:p14="http://schemas.microsoft.com/office/powerpoint/2010/main" val="236471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B9B333-9950-69D4-A882-30781759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הסבר פונקציית </a:t>
            </a:r>
            <a:r>
              <a:rPr lang="en-US" dirty="0"/>
              <a:t>Diff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939906-B8BF-FBCB-9AE6-9620AAE0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1600" dirty="0"/>
              <a:t>הפונקציה הראשית (יחד עם </a:t>
            </a:r>
            <a:r>
              <a:rPr lang="en-US" sz="1600" dirty="0"/>
              <a:t>eval</a:t>
            </a:r>
            <a:r>
              <a:rPr lang="he-IL" sz="1600" dirty="0"/>
              <a:t>).</a:t>
            </a:r>
          </a:p>
          <a:p>
            <a:pPr marL="0" indent="0">
              <a:buNone/>
            </a:pPr>
            <a:r>
              <a:rPr lang="he-IL" sz="1600" dirty="0"/>
              <a:t>מקבלת מחרוזת המייצגת את הפונקציה ומחזירה את מחרוזת הנגזרת שלה.</a:t>
            </a:r>
          </a:p>
          <a:p>
            <a:pPr marL="0" indent="0">
              <a:buNone/>
            </a:pPr>
            <a:r>
              <a:rPr lang="he-IL" sz="1600" dirty="0"/>
              <a:t>מקרי הבסיס מטופלים באופן ישיר, לדוגמא:</a:t>
            </a:r>
          </a:p>
          <a:p>
            <a:pPr marL="0" indent="0" algn="l">
              <a:buNone/>
            </a:pPr>
            <a:r>
              <a:rPr lang="en-US" sz="1600" dirty="0"/>
              <a:t> if f == 'exp(x)':</a:t>
            </a:r>
          </a:p>
          <a:p>
            <a:pPr marL="0" indent="0" algn="l">
              <a:buNone/>
            </a:pPr>
            <a:r>
              <a:rPr lang="en-US" sz="1600" dirty="0"/>
              <a:t>        return "exp(x)"</a:t>
            </a:r>
            <a:endParaRPr lang="he-IL" sz="1600" dirty="0"/>
          </a:p>
          <a:p>
            <a:pPr marL="0" indent="0">
              <a:buNone/>
            </a:pPr>
            <a:r>
              <a:rPr lang="he-IL" sz="1600" dirty="0"/>
              <a:t>הצעדים מטופלים כל צעד לפי סוגו, לדוגמא, פונקציית + מטופלת ע"י פונקציית </a:t>
            </a:r>
            <a:r>
              <a:rPr lang="en-US" sz="1600" dirty="0" err="1"/>
              <a:t>plus_or_minus_handeling</a:t>
            </a:r>
            <a:r>
              <a:rPr lang="en-US" sz="1600" dirty="0"/>
              <a:t>(</a:t>
            </a:r>
            <a:r>
              <a:rPr lang="en-US" sz="1600" dirty="0" err="1"/>
              <a:t>df_x,dg_x,sign</a:t>
            </a:r>
            <a:r>
              <a:rPr lang="en-US" sz="1600" dirty="0"/>
              <a:t>)</a:t>
            </a:r>
            <a:r>
              <a:rPr lang="he-IL" sz="1600" dirty="0"/>
              <a:t>.</a:t>
            </a:r>
          </a:p>
          <a:p>
            <a:pPr marL="0" indent="0">
              <a:buNone/>
            </a:pP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98734336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291</Words>
  <Application>Microsoft Office PowerPoint</Application>
  <PresentationFormat>מסך רחב</PresentationFormat>
  <Paragraphs>21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ערכת נושא Office</vt:lpstr>
      <vt:lpstr>רון שחר ואייל קובי מציגים:</vt:lpstr>
      <vt:lpstr>לפני שנתחיל הערת מימוש כללית קטנה</vt:lpstr>
      <vt:lpstr>פונקציית Diff</vt:lpstr>
      <vt:lpstr>הסבר פונקציית Diff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רון שחר ואייל קובי מציגים:</dc:title>
  <dc:creator>אורנה קובי</dc:creator>
  <cp:lastModifiedBy>אורנה קובי</cp:lastModifiedBy>
  <cp:revision>8</cp:revision>
  <dcterms:created xsi:type="dcterms:W3CDTF">2023-08-27T13:04:50Z</dcterms:created>
  <dcterms:modified xsi:type="dcterms:W3CDTF">2023-08-27T13:39:24Z</dcterms:modified>
</cp:coreProperties>
</file>