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671" r:id="rId1"/>
  </p:sldMasterIdLst>
  <p:sldIdLst>
    <p:sldId id="257" r:id="rId2"/>
    <p:sldId id="269" r:id="rId3"/>
    <p:sldId id="258" r:id="rId4"/>
    <p:sldId id="259" r:id="rId5"/>
    <p:sldId id="261" r:id="rId6"/>
    <p:sldId id="262" r:id="rId7"/>
    <p:sldId id="260" r:id="rId8"/>
    <p:sldId id="263" r:id="rId9"/>
    <p:sldId id="266" r:id="rId10"/>
    <p:sldId id="265" r:id="rId11"/>
    <p:sldId id="264" r:id="rId12"/>
    <p:sldId id="267" r:id="rId13"/>
    <p:sldId id="270" r:id="rId14"/>
    <p:sldId id="271"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726B5E"/>
    <a:srgbClr val="FF9900"/>
    <a:srgbClr val="FFFFFF"/>
    <a:srgbClr val="E2E0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yalzvi11@gmail.com" userId="97fd1e4341f681dd" providerId="LiveId" clId="{95C3BBB7-2C64-437F-AFD0-3D5B710FB4F9}"/>
    <pc:docChg chg="modSld">
      <pc:chgData name="eyalzvi11@gmail.com" userId="97fd1e4341f681dd" providerId="LiveId" clId="{95C3BBB7-2C64-437F-AFD0-3D5B710FB4F9}" dt="2022-08-22T09:12:32.830" v="4"/>
      <pc:docMkLst>
        <pc:docMk/>
      </pc:docMkLst>
      <pc:sldChg chg="modSp mod">
        <pc:chgData name="eyalzvi11@gmail.com" userId="97fd1e4341f681dd" providerId="LiveId" clId="{95C3BBB7-2C64-437F-AFD0-3D5B710FB4F9}" dt="2022-08-22T09:12:32.830" v="4"/>
        <pc:sldMkLst>
          <pc:docMk/>
          <pc:sldMk cId="697933646" sldId="257"/>
        </pc:sldMkLst>
        <pc:spChg chg="mod">
          <ac:chgData name="eyalzvi11@gmail.com" userId="97fd1e4341f681dd" providerId="LiveId" clId="{95C3BBB7-2C64-437F-AFD0-3D5B710FB4F9}" dt="2022-08-22T09:12:32.830" v="4"/>
          <ac:spMkLst>
            <pc:docMk/>
            <pc:sldMk cId="697933646" sldId="257"/>
            <ac:spMk id="9" creationId="{81073972-E329-42C9-DF9F-4E8BB6F5BD3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1489;&#1503;%20&#1490;&#1493;&#1512;&#1497;&#1493;&#1503;\'&#1513;&#1504;&#1492;%20&#1490;\'&#1505;&#1502;&#1505;&#1496;&#1512;%20&#1493;\&#1505;&#1497;&#1502;&#1493;&#1500;&#1510;&#1497;&#1492;%20&#1493;&#1505;&#1496;&#1496;&#1497;&#1505;&#1496;&#1497;&#1511;&#1492;%20&#1489;&#1512;&#1513;&#1514;&#1493;&#1514;\Final%20Lab\Detec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1489;&#1503;%20&#1490;&#1493;&#1512;&#1497;&#1493;&#1503;\'&#1513;&#1504;&#1492;%20&#1490;\'&#1505;&#1502;&#1505;&#1496;&#1512;%20&#1493;\&#1505;&#1497;&#1502;&#1493;&#1500;&#1510;&#1497;&#1492;%20&#1493;&#1505;&#1496;&#1496;&#1497;&#1505;&#1496;&#1497;&#1511;&#1492;%20&#1489;&#1512;&#1513;&#1514;&#1493;&#1514;\Final%20Lab\Detecti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1489;&#1503;%20&#1490;&#1493;&#1512;&#1497;&#1493;&#1503;\'&#1513;&#1504;&#1492;%20&#1490;\'&#1505;&#1502;&#1505;&#1496;&#1512;%20&#1493;\&#1505;&#1497;&#1502;&#1493;&#1500;&#1510;&#1497;&#1492;%20&#1493;&#1505;&#1496;&#1496;&#1497;&#1505;&#1496;&#1497;&#1511;&#1492;%20&#1489;&#1512;&#1513;&#1514;&#1493;&#1514;\Final%20Lab\Detection.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US" sz="2800"/>
              <a:t>Flash</a:t>
            </a:r>
            <a:r>
              <a:rPr lang="en-US" sz="2800" baseline="0"/>
              <a:t> Crowd Detection</a:t>
            </a:r>
            <a:endParaRPr lang="he-IL" sz="2800"/>
          </a:p>
        </c:rich>
      </c:tx>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he-IL"/>
        </a:p>
      </c:txPr>
    </c:title>
    <c:autoTitleDeleted val="0"/>
    <c:plotArea>
      <c:layout>
        <c:manualLayout>
          <c:layoutTarget val="inner"/>
          <c:xMode val="edge"/>
          <c:yMode val="edge"/>
          <c:x val="0.42266951006124237"/>
          <c:y val="0.18842592592592591"/>
          <c:w val="0.4563888888888889"/>
          <c:h val="0.76064814814814818"/>
        </c:manualLayout>
      </c:layout>
      <c:pieChart>
        <c:varyColors val="1"/>
        <c:ser>
          <c:idx val="1"/>
          <c:order val="0"/>
          <c:dPt>
            <c:idx val="0"/>
            <c:bubble3D val="0"/>
            <c:spPr>
              <a:solidFill>
                <a:srgbClr val="00B050"/>
              </a:solidFill>
              <a:ln>
                <a:solidFill>
                  <a:schemeClr val="tx1"/>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5751-439C-9F63-3ED55CAA14CE}"/>
              </c:ext>
            </c:extLst>
          </c:dPt>
          <c:dPt>
            <c:idx val="1"/>
            <c:bubble3D val="0"/>
            <c:spPr>
              <a:solidFill>
                <a:srgbClr val="FF0000"/>
              </a:solidFill>
              <a:ln>
                <a:solidFill>
                  <a:schemeClr val="tx1"/>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5751-439C-9F63-3ED55CAA14CE}"/>
              </c:ext>
            </c:extLst>
          </c:dPt>
          <c:dLbls>
            <c:dLbl>
              <c:idx val="0"/>
              <c:layout>
                <c:manualLayout>
                  <c:x val="-0.17122753261142121"/>
                  <c:y val="-0.20803028271092047"/>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5751-439C-9F63-3ED55CAA14CE}"/>
                </c:ext>
              </c:extLst>
            </c:dLbl>
            <c:dLbl>
              <c:idx val="1"/>
              <c:layout>
                <c:manualLayout>
                  <c:x val="0.10181514266519834"/>
                  <c:y val="0.19444151182432431"/>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5751-439C-9F63-3ED55CAA14CE}"/>
                </c:ext>
              </c:extLst>
            </c:dLbl>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he-IL"/>
              </a:p>
            </c:txPr>
            <c:dLblPos val="ctr"/>
            <c:showLegendKey val="0"/>
            <c:showVal val="1"/>
            <c:showCatName val="0"/>
            <c:showSerName val="0"/>
            <c:showPercent val="1"/>
            <c:showBubbleSize val="0"/>
            <c:separator>| </c:separator>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גיליון1!$D$8:$E$8</c:f>
              <c:strCache>
                <c:ptCount val="2"/>
                <c:pt idx="0">
                  <c:v>Flash Crowd - Correctly Detected</c:v>
                </c:pt>
                <c:pt idx="1">
                  <c:v>Flash Crowd - Falsely Detected</c:v>
                </c:pt>
              </c:strCache>
            </c:strRef>
          </c:cat>
          <c:val>
            <c:numRef>
              <c:f>גיליון1!$D$9:$E$9</c:f>
              <c:numCache>
                <c:formatCode>General</c:formatCode>
                <c:ptCount val="2"/>
                <c:pt idx="0">
                  <c:v>809</c:v>
                </c:pt>
                <c:pt idx="1">
                  <c:v>180</c:v>
                </c:pt>
              </c:numCache>
            </c:numRef>
          </c:val>
          <c:extLst>
            <c:ext xmlns:c16="http://schemas.microsoft.com/office/drawing/2014/chart" uri="{C3380CC4-5D6E-409C-BE32-E72D297353CC}">
              <c16:uniqueId val="{00000004-5751-439C-9F63-3ED55CAA14CE}"/>
            </c:ext>
          </c:extLst>
        </c:ser>
        <c:ser>
          <c:idx val="0"/>
          <c:order val="1"/>
          <c:dPt>
            <c:idx val="0"/>
            <c:bubble3D val="0"/>
            <c:spPr>
              <a:solidFill>
                <a:srgbClr val="00B050"/>
              </a:solidFill>
              <a:ln>
                <a:solidFill>
                  <a:schemeClr val="tx1"/>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6-5751-439C-9F63-3ED55CAA14CE}"/>
              </c:ext>
            </c:extLst>
          </c:dPt>
          <c:dPt>
            <c:idx val="1"/>
            <c:bubble3D val="0"/>
            <c:spPr>
              <a:solidFill>
                <a:srgbClr val="FF0000"/>
              </a:solidFill>
              <a:ln>
                <a:solidFill>
                  <a:schemeClr val="tx1"/>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8-5751-439C-9F63-3ED55CAA14CE}"/>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he-IL"/>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גיליון1!$D$8:$E$8</c:f>
              <c:strCache>
                <c:ptCount val="2"/>
                <c:pt idx="0">
                  <c:v>Flash Crowd - Correctly Detected</c:v>
                </c:pt>
                <c:pt idx="1">
                  <c:v>Flash Crowd - Falsely Detected</c:v>
                </c:pt>
              </c:strCache>
            </c:strRef>
          </c:cat>
          <c:val>
            <c:numRef>
              <c:f>גיליון1!$D$9:$E$9</c:f>
              <c:numCache>
                <c:formatCode>General</c:formatCode>
                <c:ptCount val="2"/>
                <c:pt idx="0">
                  <c:v>809</c:v>
                </c:pt>
                <c:pt idx="1">
                  <c:v>180</c:v>
                </c:pt>
              </c:numCache>
            </c:numRef>
          </c:val>
          <c:extLst>
            <c:ext xmlns:c16="http://schemas.microsoft.com/office/drawing/2014/chart" uri="{C3380CC4-5D6E-409C-BE32-E72D297353CC}">
              <c16:uniqueId val="{00000009-5751-439C-9F63-3ED55CAA14CE}"/>
            </c:ext>
          </c:extLst>
        </c:ser>
        <c:dLbls>
          <c:dLblPos val="ctr"/>
          <c:showLegendKey val="0"/>
          <c:showVal val="0"/>
          <c:showCatName val="0"/>
          <c:showSerName val="0"/>
          <c:showPercent val="1"/>
          <c:showBubbleSize val="0"/>
          <c:showLeaderLines val="1"/>
        </c:dLbls>
        <c:firstSliceAng val="360"/>
      </c:pieChart>
      <c:spPr>
        <a:noFill/>
        <a:ln>
          <a:noFill/>
        </a:ln>
        <a:effectLst/>
      </c:spPr>
    </c:plotArea>
    <c:legend>
      <c:legendPos val="l"/>
      <c:legendEntry>
        <c:idx val="0"/>
        <c:txPr>
          <a:bodyPr rot="0" spcFirstLastPara="1" vertOverflow="ellipsis" vert="horz" wrap="square" anchor="ctr" anchorCtr="1"/>
          <a:lstStyle/>
          <a:p>
            <a:pPr>
              <a:defRPr sz="1050" b="0" i="0" u="none" strike="noStrike" kern="1200" baseline="0">
                <a:solidFill>
                  <a:schemeClr val="dk1">
                    <a:lumMod val="75000"/>
                    <a:lumOff val="25000"/>
                  </a:schemeClr>
                </a:solidFill>
                <a:latin typeface="+mn-lt"/>
                <a:ea typeface="+mn-ea"/>
                <a:cs typeface="+mn-cs"/>
              </a:defRPr>
            </a:pPr>
            <a:endParaRPr lang="he-IL"/>
          </a:p>
        </c:txPr>
      </c:legendEntry>
      <c:legendEntry>
        <c:idx val="1"/>
        <c:txPr>
          <a:bodyPr rot="0" spcFirstLastPara="1" vertOverflow="ellipsis" vert="horz" wrap="square" anchor="ctr" anchorCtr="1"/>
          <a:lstStyle/>
          <a:p>
            <a:pPr>
              <a:defRPr sz="1100" b="0" i="0" u="none" strike="noStrike" kern="1200" baseline="0">
                <a:solidFill>
                  <a:schemeClr val="dk1">
                    <a:lumMod val="75000"/>
                    <a:lumOff val="25000"/>
                  </a:schemeClr>
                </a:solidFill>
                <a:latin typeface="+mn-lt"/>
                <a:ea typeface="+mn-ea"/>
                <a:cs typeface="+mn-cs"/>
              </a:defRPr>
            </a:pPr>
            <a:endParaRPr lang="he-IL"/>
          </a:p>
        </c:txPr>
      </c:legendEntry>
      <c:layout>
        <c:manualLayout>
          <c:xMode val="edge"/>
          <c:yMode val="edge"/>
          <c:x val="1.6666666666666666E-2"/>
          <c:y val="0.44027668416447946"/>
          <c:w val="0.37950568678915136"/>
          <c:h val="0.25694663167104109"/>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he-IL"/>
        </a:p>
      </c:txPr>
    </c:legend>
    <c:plotVisOnly val="1"/>
    <c:dispBlanksAs val="gap"/>
    <c:showDLblsOverMax val="0"/>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he-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US" sz="2800"/>
              <a:t>DDos </a:t>
            </a:r>
            <a:r>
              <a:rPr lang="en-US" sz="2800" baseline="0"/>
              <a:t>Detection</a:t>
            </a:r>
            <a:endParaRPr lang="he-IL" sz="2800"/>
          </a:p>
        </c:rich>
      </c:tx>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he-IL"/>
        </a:p>
      </c:txPr>
    </c:title>
    <c:autoTitleDeleted val="0"/>
    <c:plotArea>
      <c:layout>
        <c:manualLayout>
          <c:layoutTarget val="inner"/>
          <c:xMode val="edge"/>
          <c:yMode val="edge"/>
          <c:x val="0.42266951006124237"/>
          <c:y val="0.18842592592592591"/>
          <c:w val="0.4563888888888889"/>
          <c:h val="0.76064814814814818"/>
        </c:manualLayout>
      </c:layout>
      <c:pieChart>
        <c:varyColors val="1"/>
        <c:ser>
          <c:idx val="0"/>
          <c:order val="0"/>
          <c:tx>
            <c:strRef>
              <c:f>גיליון1!$F$8:$G$8</c:f>
              <c:strCache>
                <c:ptCount val="2"/>
                <c:pt idx="0">
                  <c:v>DDoS - Correctly Detected</c:v>
                </c:pt>
                <c:pt idx="1">
                  <c:v>DDoS - Falsely Detected</c:v>
                </c:pt>
              </c:strCache>
            </c:strRef>
          </c:tx>
          <c:spPr>
            <a:solidFill>
              <a:srgbClr val="FF0000"/>
            </a:solidFill>
          </c:spPr>
          <c:dPt>
            <c:idx val="0"/>
            <c:bubble3D val="0"/>
            <c:spPr>
              <a:solidFill>
                <a:srgbClr val="00B050"/>
              </a:solidFill>
              <a:ln>
                <a:solidFill>
                  <a:schemeClr val="tx1"/>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8A4B-4074-97FA-A9A49316A1C2}"/>
              </c:ext>
            </c:extLst>
          </c:dPt>
          <c:dPt>
            <c:idx val="1"/>
            <c:bubble3D val="0"/>
            <c:spPr>
              <a:solidFill>
                <a:srgbClr val="FF0000"/>
              </a:solidFill>
              <a:ln>
                <a:solidFill>
                  <a:schemeClr val="tx1"/>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8A4B-4074-97FA-A9A49316A1C2}"/>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he-IL"/>
              </a:p>
            </c:txPr>
            <c:dLblPos val="ctr"/>
            <c:showLegendKey val="0"/>
            <c:showVal val="1"/>
            <c:showCatName val="0"/>
            <c:showSerName val="0"/>
            <c:showPercent val="1"/>
            <c:showBubbleSize val="0"/>
            <c:separator>| </c:separator>
            <c:showLeaderLines val="0"/>
            <c:extLst>
              <c:ext xmlns:c15="http://schemas.microsoft.com/office/drawing/2012/chart" uri="{CE6537A1-D6FC-4f65-9D91-7224C49458BB}"/>
            </c:extLst>
          </c:dLbls>
          <c:cat>
            <c:strRef>
              <c:f>גיליון1!$F$8:$G$8</c:f>
              <c:strCache>
                <c:ptCount val="2"/>
                <c:pt idx="0">
                  <c:v>DDoS - Correctly Detected</c:v>
                </c:pt>
                <c:pt idx="1">
                  <c:v>DDoS - Falsely Detected</c:v>
                </c:pt>
              </c:strCache>
            </c:strRef>
          </c:cat>
          <c:val>
            <c:numRef>
              <c:f>גיליון1!$F$9:$G$9</c:f>
              <c:numCache>
                <c:formatCode>General</c:formatCode>
                <c:ptCount val="2"/>
                <c:pt idx="0">
                  <c:v>629</c:v>
                </c:pt>
                <c:pt idx="1">
                  <c:v>0</c:v>
                </c:pt>
              </c:numCache>
            </c:numRef>
          </c:val>
          <c:extLst>
            <c:ext xmlns:c16="http://schemas.microsoft.com/office/drawing/2014/chart" uri="{C3380CC4-5D6E-409C-BE32-E72D297353CC}">
              <c16:uniqueId val="{00000004-8A4B-4074-97FA-A9A49316A1C2}"/>
            </c:ext>
          </c:extLst>
        </c:ser>
        <c:dLbls>
          <c:dLblPos val="ctr"/>
          <c:showLegendKey val="0"/>
          <c:showVal val="0"/>
          <c:showCatName val="0"/>
          <c:showSerName val="0"/>
          <c:showPercent val="1"/>
          <c:showBubbleSize val="0"/>
          <c:showLeaderLines val="0"/>
        </c:dLbls>
        <c:firstSliceAng val="360"/>
      </c:pieChart>
      <c:spPr>
        <a:noFill/>
        <a:ln>
          <a:noFill/>
        </a:ln>
        <a:effectLst/>
      </c:spPr>
    </c:plotArea>
    <c:legend>
      <c:legendPos val="l"/>
      <c:legendEntry>
        <c:idx val="0"/>
        <c:txPr>
          <a:bodyPr rot="0" spcFirstLastPara="1" vertOverflow="ellipsis" vert="horz" wrap="square" anchor="ctr" anchorCtr="1"/>
          <a:lstStyle/>
          <a:p>
            <a:pPr>
              <a:defRPr sz="1050" b="0" i="0" u="none" strike="noStrike" kern="1200" baseline="0">
                <a:solidFill>
                  <a:schemeClr val="dk1">
                    <a:lumMod val="75000"/>
                    <a:lumOff val="25000"/>
                  </a:schemeClr>
                </a:solidFill>
                <a:latin typeface="+mn-lt"/>
                <a:ea typeface="+mn-ea"/>
                <a:cs typeface="+mn-cs"/>
              </a:defRPr>
            </a:pPr>
            <a:endParaRPr lang="he-IL"/>
          </a:p>
        </c:txPr>
      </c:legendEntry>
      <c:legendEntry>
        <c:idx val="1"/>
        <c:txPr>
          <a:bodyPr rot="0" spcFirstLastPara="1" vertOverflow="ellipsis" vert="horz" wrap="square" anchor="ctr" anchorCtr="1"/>
          <a:lstStyle/>
          <a:p>
            <a:pPr>
              <a:defRPr sz="1100" b="0" i="0" u="none" strike="noStrike" kern="1200" baseline="0">
                <a:solidFill>
                  <a:schemeClr val="dk1">
                    <a:lumMod val="75000"/>
                    <a:lumOff val="25000"/>
                  </a:schemeClr>
                </a:solidFill>
                <a:latin typeface="+mn-lt"/>
                <a:ea typeface="+mn-ea"/>
                <a:cs typeface="+mn-cs"/>
              </a:defRPr>
            </a:pPr>
            <a:endParaRPr lang="he-IL"/>
          </a:p>
        </c:txPr>
      </c:legendEntry>
      <c:layout>
        <c:manualLayout>
          <c:xMode val="edge"/>
          <c:yMode val="edge"/>
          <c:x val="1.6666666666666666E-2"/>
          <c:y val="0.44027668416447946"/>
          <c:w val="0.37950568678915136"/>
          <c:h val="0.25694663167104109"/>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he-I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2800" dirty="0"/>
              <a:t>Detection In General</a:t>
            </a:r>
            <a:endParaRPr lang="he-IL" sz="2800"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he-IL"/>
        </a:p>
      </c:txPr>
    </c:title>
    <c:autoTitleDeleted val="0"/>
    <c:plotArea>
      <c:layout/>
      <c:pieChart>
        <c:varyColors val="1"/>
        <c:ser>
          <c:idx val="1"/>
          <c:order val="0"/>
          <c:dPt>
            <c:idx val="0"/>
            <c:bubble3D val="0"/>
            <c:spPr>
              <a:solidFill>
                <a:srgbClr val="00B050"/>
              </a:solidFill>
              <a:ln>
                <a:solidFill>
                  <a:schemeClr val="tx1"/>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AD26-4335-8BB6-DB5BB8D3A992}"/>
              </c:ext>
            </c:extLst>
          </c:dPt>
          <c:dPt>
            <c:idx val="1"/>
            <c:bubble3D val="0"/>
            <c:spPr>
              <a:solidFill>
                <a:srgbClr val="FF0000"/>
              </a:solidFill>
              <a:ln>
                <a:solidFill>
                  <a:schemeClr val="tx1"/>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AD26-4335-8BB6-DB5BB8D3A992}"/>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he-IL"/>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גיליון1!$J$8:$K$8</c:f>
              <c:strCache>
                <c:ptCount val="2"/>
                <c:pt idx="0">
                  <c:v>Correct Detection</c:v>
                </c:pt>
                <c:pt idx="1">
                  <c:v>False Detection</c:v>
                </c:pt>
              </c:strCache>
            </c:strRef>
          </c:cat>
          <c:val>
            <c:numRef>
              <c:f>גיליון1!$J$9:$K$9</c:f>
              <c:numCache>
                <c:formatCode>General</c:formatCode>
                <c:ptCount val="2"/>
                <c:pt idx="0">
                  <c:v>1438</c:v>
                </c:pt>
                <c:pt idx="1">
                  <c:v>180</c:v>
                </c:pt>
              </c:numCache>
            </c:numRef>
          </c:val>
          <c:extLst>
            <c:ext xmlns:c16="http://schemas.microsoft.com/office/drawing/2014/chart" uri="{C3380CC4-5D6E-409C-BE32-E72D297353CC}">
              <c16:uniqueId val="{00000004-AD26-4335-8BB6-DB5BB8D3A992}"/>
            </c:ext>
          </c:extLst>
        </c:ser>
        <c:ser>
          <c:idx val="0"/>
          <c:order val="1"/>
          <c:dPt>
            <c:idx val="0"/>
            <c:bubble3D val="0"/>
            <c:spPr>
              <a:solidFill>
                <a:srgbClr val="00B050"/>
              </a:solidFill>
              <a:ln>
                <a:solidFill>
                  <a:schemeClr val="tx1"/>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6-AD26-4335-8BB6-DB5BB8D3A992}"/>
              </c:ext>
            </c:extLst>
          </c:dPt>
          <c:dPt>
            <c:idx val="1"/>
            <c:bubble3D val="0"/>
            <c:spPr>
              <a:solidFill>
                <a:srgbClr val="FF0000"/>
              </a:solidFill>
              <a:ln>
                <a:solidFill>
                  <a:schemeClr val="tx1"/>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8-AD26-4335-8BB6-DB5BB8D3A992}"/>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he-IL"/>
              </a:p>
            </c:txPr>
            <c:dLblPos val="outEnd"/>
            <c:showLegendKey val="0"/>
            <c:showVal val="1"/>
            <c:showCatName val="0"/>
            <c:showSerName val="0"/>
            <c:showPercent val="1"/>
            <c:showBubbleSize val="0"/>
            <c:separator>| </c:separator>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גיליון1!$J$8:$K$8</c:f>
              <c:strCache>
                <c:ptCount val="2"/>
                <c:pt idx="0">
                  <c:v>Correct Detection</c:v>
                </c:pt>
                <c:pt idx="1">
                  <c:v>False Detection</c:v>
                </c:pt>
              </c:strCache>
            </c:strRef>
          </c:cat>
          <c:val>
            <c:numRef>
              <c:f>גיליון1!$J$9:$K$9</c:f>
              <c:numCache>
                <c:formatCode>General</c:formatCode>
                <c:ptCount val="2"/>
                <c:pt idx="0">
                  <c:v>1438</c:v>
                </c:pt>
                <c:pt idx="1">
                  <c:v>180</c:v>
                </c:pt>
              </c:numCache>
            </c:numRef>
          </c:val>
          <c:extLst>
            <c:ext xmlns:c16="http://schemas.microsoft.com/office/drawing/2014/chart" uri="{C3380CC4-5D6E-409C-BE32-E72D297353CC}">
              <c16:uniqueId val="{00000009-AD26-4335-8BB6-DB5BB8D3A992}"/>
            </c:ext>
          </c:extLst>
        </c:ser>
        <c:dLbls>
          <c:dLblPos val="ctr"/>
          <c:showLegendKey val="0"/>
          <c:showVal val="0"/>
          <c:showCatName val="0"/>
          <c:showSerName val="0"/>
          <c:showPercent val="1"/>
          <c:showBubbleSize val="0"/>
          <c:showLeaderLines val="1"/>
        </c:dLbls>
        <c:firstSliceAng val="360"/>
      </c:pieChart>
      <c:spPr>
        <a:noFill/>
        <a:ln>
          <a:noFill/>
        </a:ln>
        <a:effectLst/>
      </c:spPr>
    </c:plotArea>
    <c:legend>
      <c:legendPos val="l"/>
      <c:legendEntry>
        <c:idx val="0"/>
        <c:txPr>
          <a:bodyPr rot="0" spcFirstLastPara="1" vertOverflow="ellipsis" vert="horz" wrap="square" anchor="ctr" anchorCtr="1"/>
          <a:lstStyle/>
          <a:p>
            <a:pPr>
              <a:defRPr sz="2000" b="0" i="0" u="none" strike="noStrike" kern="1200" baseline="0">
                <a:solidFill>
                  <a:schemeClr val="dk1">
                    <a:lumMod val="75000"/>
                    <a:lumOff val="25000"/>
                  </a:schemeClr>
                </a:solidFill>
                <a:latin typeface="+mn-lt"/>
                <a:ea typeface="+mn-ea"/>
                <a:cs typeface="+mn-cs"/>
              </a:defRPr>
            </a:pPr>
            <a:endParaRPr lang="he-IL"/>
          </a:p>
        </c:txPr>
      </c:legendEntry>
      <c:legendEntry>
        <c:idx val="1"/>
        <c:txPr>
          <a:bodyPr rot="0" spcFirstLastPara="1" vertOverflow="ellipsis" vert="horz" wrap="square" anchor="ctr" anchorCtr="1"/>
          <a:lstStyle/>
          <a:p>
            <a:pPr>
              <a:defRPr sz="2000" b="0" i="0" u="none" strike="noStrike" kern="1200" baseline="0">
                <a:solidFill>
                  <a:schemeClr val="dk1">
                    <a:lumMod val="75000"/>
                    <a:lumOff val="25000"/>
                  </a:schemeClr>
                </a:solidFill>
                <a:latin typeface="+mn-lt"/>
                <a:ea typeface="+mn-ea"/>
                <a:cs typeface="+mn-cs"/>
              </a:defRPr>
            </a:pPr>
            <a:endParaRPr lang="he-IL"/>
          </a:p>
        </c:txPr>
      </c:legendEntry>
      <c:layout>
        <c:manualLayout>
          <c:xMode val="edge"/>
          <c:yMode val="edge"/>
          <c:x val="7.7800542557444216E-2"/>
          <c:y val="0.48195202647520496"/>
          <c:w val="0.27047621257209326"/>
          <c:h val="0.14916550135224768"/>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he-IL"/>
        </a:p>
      </c:txPr>
    </c:legend>
    <c:plotVisOnly val="1"/>
    <c:dispBlanksAs val="gap"/>
    <c:showDLblsOverMax val="0"/>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8/22/2022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3679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he-IL"/>
              <a:t>לחץ על הסמל כדי להוסיף תמונה</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52196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3032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10763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81221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A87A34-81AB-432B-8DAE-1953F412C126}" type="datetimeFigureOut">
              <a:rPr lang="en-US" smtClean="0"/>
              <a:pPr/>
              <a:t>8/22/2022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75809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A87A34-81AB-432B-8DAE-1953F412C126}" type="datetimeFigureOut">
              <a:rPr lang="en-US" smtClean="0"/>
              <a:pPr/>
              <a:t>8/22/2022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3904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5093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819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0993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7612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6383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41410" y="3073397"/>
            <a:ext cx="4878391"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3073397"/>
            <a:ext cx="4875210"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8/22/2022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34449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5061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299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4864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34227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8/22/2022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6094258"/>
      </p:ext>
    </p:extLst>
  </p:cSld>
  <p:clrMap bg1="dk1" tx1="lt1" bg2="dk2" tx2="lt2" accent1="accent1" accent2="accent2" accent3="accent3" accent4="accent4" accent5="accent5" accent6="accent6" hlink="hlink" folHlink="folHlink"/>
  <p:sldLayoutIdLst>
    <p:sldLayoutId id="2147484672" r:id="rId1"/>
    <p:sldLayoutId id="2147484673" r:id="rId2"/>
    <p:sldLayoutId id="2147484674" r:id="rId3"/>
    <p:sldLayoutId id="2147484675" r:id="rId4"/>
    <p:sldLayoutId id="2147484676" r:id="rId5"/>
    <p:sldLayoutId id="2147484677" r:id="rId6"/>
    <p:sldLayoutId id="2147484678" r:id="rId7"/>
    <p:sldLayoutId id="2147484679" r:id="rId8"/>
    <p:sldLayoutId id="2147484680" r:id="rId9"/>
    <p:sldLayoutId id="2147484681" r:id="rId10"/>
    <p:sldLayoutId id="2147484682" r:id="rId11"/>
    <p:sldLayoutId id="2147484683" r:id="rId12"/>
    <p:sldLayoutId id="2147484684" r:id="rId13"/>
    <p:sldLayoutId id="2147484685" r:id="rId14"/>
    <p:sldLayoutId id="2147484686" r:id="rId15"/>
    <p:sldLayoutId id="2147484687" r:id="rId16"/>
    <p:sldLayoutId id="2147484688" r:id="rId17"/>
  </p:sldLayoutIdLst>
  <p:txStyles>
    <p:titleStyle>
      <a:lvl1pPr algn="l" defTabSz="914400" rtl="1"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ksingh@nitkkr.ac.in" TargetMode="External"/><Relationship Id="rId2" Type="http://schemas.openxmlformats.org/officeDocument/2006/relationships/hyperlink" Target="mailto:Akshat_guarav@yahoo.co.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כותרת 1">
            <a:extLst>
              <a:ext uri="{FF2B5EF4-FFF2-40B4-BE49-F238E27FC236}">
                <a16:creationId xmlns:a16="http://schemas.microsoft.com/office/drawing/2014/main" id="{5851FD82-2498-0613-90AF-23DF4690CF28}"/>
              </a:ext>
            </a:extLst>
          </p:cNvPr>
          <p:cNvSpPr txBox="1">
            <a:spLocks/>
          </p:cNvSpPr>
          <p:nvPr/>
        </p:nvSpPr>
        <p:spPr>
          <a:xfrm>
            <a:off x="2929827" y="438539"/>
            <a:ext cx="6089432" cy="3388287"/>
          </a:xfrm>
          <a:prstGeom prst="rect">
            <a:avLst/>
          </a:prstGeom>
        </p:spPr>
        <p:txBody>
          <a:bodyPr vert="horz" lIns="91440" tIns="45720" rIns="91440" bIns="45720" rtlCol="0" anchor="ctr">
            <a:no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rtl="0">
              <a:lnSpc>
                <a:spcPct val="90000"/>
              </a:lnSpc>
              <a:spcAft>
                <a:spcPts val="600"/>
              </a:spcAft>
            </a:pPr>
            <a:r>
              <a:rPr lang="en-US" sz="4800" b="1" dirty="0">
                <a:solidFill>
                  <a:srgbClr val="FFC000"/>
                </a:solidFill>
              </a:rPr>
              <a:t>Entropy – score: </a:t>
            </a:r>
            <a:br>
              <a:rPr lang="en-US" sz="4800" b="1" dirty="0">
                <a:solidFill>
                  <a:srgbClr val="FFC000"/>
                </a:solidFill>
              </a:rPr>
            </a:br>
            <a:r>
              <a:rPr lang="en-US" sz="4800" b="1" dirty="0">
                <a:solidFill>
                  <a:srgbClr val="FFC000"/>
                </a:solidFill>
              </a:rPr>
              <a:t>a method to detect ddos attack</a:t>
            </a:r>
            <a:br>
              <a:rPr lang="en-US" sz="4800" b="1" dirty="0">
                <a:solidFill>
                  <a:srgbClr val="FFC000"/>
                </a:solidFill>
              </a:rPr>
            </a:br>
            <a:r>
              <a:rPr lang="en-US" sz="4800" b="1" dirty="0">
                <a:solidFill>
                  <a:srgbClr val="FFC000"/>
                </a:solidFill>
              </a:rPr>
              <a:t>and flash crowd</a:t>
            </a:r>
          </a:p>
        </p:txBody>
      </p:sp>
      <p:sp>
        <p:nvSpPr>
          <p:cNvPr id="9" name="כותרת משנה 2">
            <a:extLst>
              <a:ext uri="{FF2B5EF4-FFF2-40B4-BE49-F238E27FC236}">
                <a16:creationId xmlns:a16="http://schemas.microsoft.com/office/drawing/2014/main" id="{81073972-E329-42C9-DF9F-4E8BB6F5BD32}"/>
              </a:ext>
            </a:extLst>
          </p:cNvPr>
          <p:cNvSpPr txBox="1">
            <a:spLocks/>
          </p:cNvSpPr>
          <p:nvPr/>
        </p:nvSpPr>
        <p:spPr>
          <a:xfrm>
            <a:off x="2029107" y="3602892"/>
            <a:ext cx="7890871" cy="3079101"/>
          </a:xfrm>
          <a:prstGeom prst="rect">
            <a:avLst/>
          </a:prstGeom>
          <a:effectLst/>
        </p:spPr>
        <p:txBody>
          <a:bodyPr vert="horz" lIns="91440" tIns="45720" rIns="91440" bIns="45720" rtlCol="0" anchor="ctr">
            <a:normAutofit/>
          </a:bodyPr>
          <a:lstStyle>
            <a:lvl1pPr marL="285750" indent="-285750" algn="r" defTabSz="457200" rtl="1"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r" defTabSz="457200" rtl="1"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r" defTabSz="457200" rtl="1"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rtl="0">
              <a:spcBef>
                <a:spcPct val="20000"/>
              </a:spcBef>
              <a:spcAft>
                <a:spcPts val="600"/>
              </a:spcAft>
              <a:buClr>
                <a:schemeClr val="accent1"/>
              </a:buClr>
              <a:buNone/>
            </a:pPr>
            <a:r>
              <a:rPr lang="en-US" dirty="0">
                <a:solidFill>
                  <a:srgbClr val="FFC000"/>
                </a:solidFill>
              </a:rPr>
              <a:t>Akshat Guarav and Awadhesh Kumar Singh</a:t>
            </a:r>
          </a:p>
          <a:p>
            <a:pPr marL="0" indent="0" algn="ctr" rtl="0">
              <a:spcBef>
                <a:spcPct val="20000"/>
              </a:spcBef>
              <a:spcAft>
                <a:spcPts val="600"/>
              </a:spcAft>
              <a:buClr>
                <a:schemeClr val="accent1"/>
              </a:buClr>
              <a:buNone/>
            </a:pPr>
            <a:r>
              <a:rPr lang="en-US" dirty="0">
                <a:solidFill>
                  <a:srgbClr val="FFC000"/>
                </a:solidFill>
              </a:rPr>
              <a:t>Department of computer engineering, national institute of technology, </a:t>
            </a:r>
            <a:br>
              <a:rPr lang="en-US" dirty="0">
                <a:solidFill>
                  <a:srgbClr val="FFC000"/>
                </a:solidFill>
              </a:rPr>
            </a:br>
            <a:r>
              <a:rPr lang="en-US" dirty="0">
                <a:solidFill>
                  <a:srgbClr val="FFC000"/>
                </a:solidFill>
              </a:rPr>
              <a:t>Kurushatra Haryana, India </a:t>
            </a:r>
          </a:p>
          <a:p>
            <a:pPr marL="0" indent="0" algn="ctr" rtl="0">
              <a:spcBef>
                <a:spcPct val="20000"/>
              </a:spcBef>
              <a:spcAft>
                <a:spcPts val="600"/>
              </a:spcAft>
              <a:buClr>
                <a:schemeClr val="accent1"/>
              </a:buClr>
              <a:buNone/>
            </a:pPr>
            <a:r>
              <a:rPr lang="en-US" dirty="0">
                <a:solidFill>
                  <a:srgbClr val="FFC000"/>
                </a:solidFill>
                <a:hlinkClick r:id="rId2">
                  <a:extLst>
                    <a:ext uri="{A12FA001-AC4F-418D-AE19-62706E023703}">
                      <ahyp:hlinkClr xmlns:ahyp="http://schemas.microsoft.com/office/drawing/2018/hyperlinkcolor" val="tx"/>
                    </a:ext>
                  </a:extLst>
                </a:hlinkClick>
              </a:rPr>
              <a:t>Akshat_guarav@yahoo.co.in</a:t>
            </a:r>
            <a:r>
              <a:rPr lang="en-US" dirty="0">
                <a:solidFill>
                  <a:srgbClr val="FFC000"/>
                </a:solidFill>
              </a:rPr>
              <a:t>	</a:t>
            </a:r>
            <a:r>
              <a:rPr lang="en-US" dirty="0">
                <a:solidFill>
                  <a:srgbClr val="FFC000"/>
                </a:solidFill>
                <a:hlinkClick r:id="rId3">
                  <a:extLst>
                    <a:ext uri="{A12FA001-AC4F-418D-AE19-62706E023703}">
                      <ahyp:hlinkClr xmlns:ahyp="http://schemas.microsoft.com/office/drawing/2018/hyperlinkcolor" val="tx"/>
                    </a:ext>
                  </a:extLst>
                </a:hlinkClick>
              </a:rPr>
              <a:t>aksingh@nitkkr.ac.in</a:t>
            </a:r>
            <a:r>
              <a:rPr lang="en-US" dirty="0">
                <a:solidFill>
                  <a:srgbClr val="FFC000"/>
                </a:solidFill>
              </a:rPr>
              <a:t> </a:t>
            </a:r>
          </a:p>
          <a:p>
            <a:pPr marL="0" indent="0" algn="ctr" rtl="0">
              <a:spcBef>
                <a:spcPct val="20000"/>
              </a:spcBef>
              <a:spcAft>
                <a:spcPts val="600"/>
              </a:spcAft>
              <a:buClr>
                <a:schemeClr val="accent1"/>
              </a:buClr>
              <a:buNone/>
            </a:pPr>
            <a:r>
              <a:rPr lang="en-US" dirty="0">
                <a:solidFill>
                  <a:srgbClr val="FFC000"/>
                </a:solidFill>
              </a:rPr>
              <a:t> </a:t>
            </a:r>
            <a:br>
              <a:rPr lang="en-US" dirty="0">
                <a:solidFill>
                  <a:srgbClr val="FFC000"/>
                </a:solidFill>
              </a:rPr>
            </a:br>
            <a:r>
              <a:rPr lang="en-US" b="1" dirty="0">
                <a:solidFill>
                  <a:srgbClr val="FFC000"/>
                </a:solidFill>
              </a:rPr>
              <a:t>Eyal Zvi</a:t>
            </a:r>
            <a:br>
              <a:rPr lang="en-US" b="1" dirty="0">
                <a:solidFill>
                  <a:srgbClr val="FFC000"/>
                </a:solidFill>
              </a:rPr>
            </a:br>
            <a:r>
              <a:rPr lang="en-US" b="1" dirty="0">
                <a:solidFill>
                  <a:srgbClr val="FFC000"/>
                </a:solidFill>
              </a:rPr>
              <a:t>Sean Etinger</a:t>
            </a:r>
            <a:endParaRPr lang="en-US" dirty="0">
              <a:solidFill>
                <a:srgbClr val="FFC000"/>
              </a:solidFill>
            </a:endParaRPr>
          </a:p>
        </p:txBody>
      </p:sp>
    </p:spTree>
    <p:extLst>
      <p:ext uri="{BB962C8B-B14F-4D97-AF65-F5344CB8AC3E}">
        <p14:creationId xmlns:p14="http://schemas.microsoft.com/office/powerpoint/2010/main" val="697933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מציין מיקום תוכן 10">
            <a:extLst>
              <a:ext uri="{FF2B5EF4-FFF2-40B4-BE49-F238E27FC236}">
                <a16:creationId xmlns:a16="http://schemas.microsoft.com/office/drawing/2014/main" id="{FF439D03-F13C-8619-99B3-EA49563EB74E}"/>
              </a:ext>
            </a:extLst>
          </p:cNvPr>
          <p:cNvPicPr>
            <a:picLocks noGrp="1" noChangeAspect="1"/>
          </p:cNvPicPr>
          <p:nvPr>
            <p:ph idx="1"/>
          </p:nvPr>
        </p:nvPicPr>
        <p:blipFill>
          <a:blip r:embed="rId2"/>
          <a:stretch>
            <a:fillRect/>
          </a:stretch>
        </p:blipFill>
        <p:spPr>
          <a:xfrm>
            <a:off x="1952368" y="1647481"/>
            <a:ext cx="8284087" cy="4593903"/>
          </a:xfrm>
        </p:spPr>
      </p:pic>
      <p:sp>
        <p:nvSpPr>
          <p:cNvPr id="6" name="כותרת 1">
            <a:extLst>
              <a:ext uri="{FF2B5EF4-FFF2-40B4-BE49-F238E27FC236}">
                <a16:creationId xmlns:a16="http://schemas.microsoft.com/office/drawing/2014/main" id="{0CE95921-FF02-B089-864A-C095B6A0171D}"/>
              </a:ext>
            </a:extLst>
          </p:cNvPr>
          <p:cNvSpPr>
            <a:spLocks noGrp="1"/>
          </p:cNvSpPr>
          <p:nvPr>
            <p:ph type="title"/>
          </p:nvPr>
        </p:nvSpPr>
        <p:spPr>
          <a:xfrm>
            <a:off x="1141413" y="286882"/>
            <a:ext cx="9905998" cy="1478570"/>
          </a:xfrm>
        </p:spPr>
        <p:txBody>
          <a:bodyPr>
            <a:normAutofit/>
          </a:bodyPr>
          <a:lstStyle/>
          <a:p>
            <a:pPr algn="ctr"/>
            <a:r>
              <a:rPr lang="en-US" sz="5400" dirty="0">
                <a:solidFill>
                  <a:srgbClr val="FFC000"/>
                </a:solidFill>
              </a:rPr>
              <a:t>Results - Probability</a:t>
            </a:r>
          </a:p>
        </p:txBody>
      </p:sp>
    </p:spTree>
    <p:extLst>
      <p:ext uri="{BB962C8B-B14F-4D97-AF65-F5344CB8AC3E}">
        <p14:creationId xmlns:p14="http://schemas.microsoft.com/office/powerpoint/2010/main" val="3705687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מציין מיקום תוכן 8">
            <a:extLst>
              <a:ext uri="{FF2B5EF4-FFF2-40B4-BE49-F238E27FC236}">
                <a16:creationId xmlns:a16="http://schemas.microsoft.com/office/drawing/2014/main" id="{4A5ECB50-D414-56C8-9065-386731741029}"/>
              </a:ext>
            </a:extLst>
          </p:cNvPr>
          <p:cNvPicPr>
            <a:picLocks noGrp="1" noChangeAspect="1"/>
          </p:cNvPicPr>
          <p:nvPr>
            <p:ph idx="1"/>
          </p:nvPr>
        </p:nvPicPr>
        <p:blipFill>
          <a:blip r:embed="rId2"/>
          <a:stretch>
            <a:fillRect/>
          </a:stretch>
        </p:blipFill>
        <p:spPr>
          <a:xfrm>
            <a:off x="1826448" y="1637560"/>
            <a:ext cx="8535928" cy="4663511"/>
          </a:xfrm>
        </p:spPr>
      </p:pic>
      <p:sp>
        <p:nvSpPr>
          <p:cNvPr id="7" name="כותרת 1">
            <a:extLst>
              <a:ext uri="{FF2B5EF4-FFF2-40B4-BE49-F238E27FC236}">
                <a16:creationId xmlns:a16="http://schemas.microsoft.com/office/drawing/2014/main" id="{5910E824-72D9-ADC7-BB4E-8758BE79AE05}"/>
              </a:ext>
            </a:extLst>
          </p:cNvPr>
          <p:cNvSpPr>
            <a:spLocks noGrp="1"/>
          </p:cNvSpPr>
          <p:nvPr>
            <p:ph type="title"/>
          </p:nvPr>
        </p:nvSpPr>
        <p:spPr>
          <a:xfrm>
            <a:off x="1141413" y="286882"/>
            <a:ext cx="9905998" cy="1478570"/>
          </a:xfrm>
        </p:spPr>
        <p:txBody>
          <a:bodyPr>
            <a:normAutofit/>
          </a:bodyPr>
          <a:lstStyle/>
          <a:p>
            <a:pPr algn="ctr"/>
            <a:r>
              <a:rPr lang="en-US" sz="5400" dirty="0">
                <a:solidFill>
                  <a:srgbClr val="FFC000"/>
                </a:solidFill>
              </a:rPr>
              <a:t>Results - Probability</a:t>
            </a:r>
          </a:p>
        </p:txBody>
      </p:sp>
    </p:spTree>
    <p:extLst>
      <p:ext uri="{BB962C8B-B14F-4D97-AF65-F5344CB8AC3E}">
        <p14:creationId xmlns:p14="http://schemas.microsoft.com/office/powerpoint/2010/main" val="2395267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מציין מיקום תוכן 5">
            <a:extLst>
              <a:ext uri="{FF2B5EF4-FFF2-40B4-BE49-F238E27FC236}">
                <a16:creationId xmlns:a16="http://schemas.microsoft.com/office/drawing/2014/main" id="{5D9F154C-223F-083B-2DDC-CE5942AC2043}"/>
              </a:ext>
            </a:extLst>
          </p:cNvPr>
          <p:cNvPicPr>
            <a:picLocks noGrp="1" noChangeAspect="1"/>
          </p:cNvPicPr>
          <p:nvPr>
            <p:ph idx="1"/>
          </p:nvPr>
        </p:nvPicPr>
        <p:blipFill>
          <a:blip r:embed="rId2"/>
          <a:stretch>
            <a:fillRect/>
          </a:stretch>
        </p:blipFill>
        <p:spPr>
          <a:xfrm>
            <a:off x="2734052" y="1600673"/>
            <a:ext cx="6720719" cy="5077746"/>
          </a:xfrm>
        </p:spPr>
      </p:pic>
      <p:sp>
        <p:nvSpPr>
          <p:cNvPr id="8" name="כותרת 1">
            <a:extLst>
              <a:ext uri="{FF2B5EF4-FFF2-40B4-BE49-F238E27FC236}">
                <a16:creationId xmlns:a16="http://schemas.microsoft.com/office/drawing/2014/main" id="{010878BC-4ACC-39B8-ADFB-983BD873CDE4}"/>
              </a:ext>
            </a:extLst>
          </p:cNvPr>
          <p:cNvSpPr>
            <a:spLocks noGrp="1"/>
          </p:cNvSpPr>
          <p:nvPr>
            <p:ph type="title"/>
          </p:nvPr>
        </p:nvSpPr>
        <p:spPr>
          <a:xfrm>
            <a:off x="1141413" y="286882"/>
            <a:ext cx="9905998" cy="1478570"/>
          </a:xfrm>
        </p:spPr>
        <p:txBody>
          <a:bodyPr>
            <a:normAutofit/>
          </a:bodyPr>
          <a:lstStyle/>
          <a:p>
            <a:pPr algn="ctr"/>
            <a:r>
              <a:rPr lang="en-US" sz="5400" dirty="0">
                <a:solidFill>
                  <a:srgbClr val="FFC000"/>
                </a:solidFill>
              </a:rPr>
              <a:t>Results – Packet Score</a:t>
            </a:r>
          </a:p>
        </p:txBody>
      </p:sp>
    </p:spTree>
    <p:extLst>
      <p:ext uri="{BB962C8B-B14F-4D97-AF65-F5344CB8AC3E}">
        <p14:creationId xmlns:p14="http://schemas.microsoft.com/office/powerpoint/2010/main" val="2411263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כותרת 1">
            <a:extLst>
              <a:ext uri="{FF2B5EF4-FFF2-40B4-BE49-F238E27FC236}">
                <a16:creationId xmlns:a16="http://schemas.microsoft.com/office/drawing/2014/main" id="{010878BC-4ACC-39B8-ADFB-983BD873CDE4}"/>
              </a:ext>
            </a:extLst>
          </p:cNvPr>
          <p:cNvSpPr>
            <a:spLocks noGrp="1"/>
          </p:cNvSpPr>
          <p:nvPr>
            <p:ph type="title"/>
          </p:nvPr>
        </p:nvSpPr>
        <p:spPr>
          <a:xfrm>
            <a:off x="1141413" y="286882"/>
            <a:ext cx="9905998" cy="1478570"/>
          </a:xfrm>
        </p:spPr>
        <p:txBody>
          <a:bodyPr>
            <a:normAutofit/>
          </a:bodyPr>
          <a:lstStyle/>
          <a:p>
            <a:pPr algn="ctr"/>
            <a:r>
              <a:rPr lang="en-US" sz="5400" dirty="0">
                <a:solidFill>
                  <a:srgbClr val="FFC000"/>
                </a:solidFill>
              </a:rPr>
              <a:t>Results – Efficiency analysis</a:t>
            </a:r>
          </a:p>
        </p:txBody>
      </p:sp>
      <p:graphicFrame>
        <p:nvGraphicFramePr>
          <p:cNvPr id="7" name="תרשים 6">
            <a:extLst>
              <a:ext uri="{FF2B5EF4-FFF2-40B4-BE49-F238E27FC236}">
                <a16:creationId xmlns:a16="http://schemas.microsoft.com/office/drawing/2014/main" id="{F354BFC8-51CF-8D4B-98C1-9B8C59634103}"/>
              </a:ext>
            </a:extLst>
          </p:cNvPr>
          <p:cNvGraphicFramePr>
            <a:graphicFrameLocks/>
          </p:cNvGraphicFramePr>
          <p:nvPr>
            <p:extLst>
              <p:ext uri="{D42A27DB-BD31-4B8C-83A1-F6EECF244321}">
                <p14:modId xmlns:p14="http://schemas.microsoft.com/office/powerpoint/2010/main" val="209651047"/>
              </p:ext>
            </p:extLst>
          </p:nvPr>
        </p:nvGraphicFramePr>
        <p:xfrm>
          <a:off x="6183085" y="1781935"/>
          <a:ext cx="5086835" cy="33106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תרשים 8">
            <a:extLst>
              <a:ext uri="{FF2B5EF4-FFF2-40B4-BE49-F238E27FC236}">
                <a16:creationId xmlns:a16="http://schemas.microsoft.com/office/drawing/2014/main" id="{959A847C-9A6E-43A8-8BF6-BD1F267C6403}"/>
              </a:ext>
            </a:extLst>
          </p:cNvPr>
          <p:cNvGraphicFramePr>
            <a:graphicFrameLocks/>
          </p:cNvGraphicFramePr>
          <p:nvPr>
            <p:extLst>
              <p:ext uri="{D42A27DB-BD31-4B8C-83A1-F6EECF244321}">
                <p14:modId xmlns:p14="http://schemas.microsoft.com/office/powerpoint/2010/main" val="638365497"/>
              </p:ext>
            </p:extLst>
          </p:nvPr>
        </p:nvGraphicFramePr>
        <p:xfrm>
          <a:off x="922080" y="1781934"/>
          <a:ext cx="5086836" cy="33106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83388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כותרת 1">
            <a:extLst>
              <a:ext uri="{FF2B5EF4-FFF2-40B4-BE49-F238E27FC236}">
                <a16:creationId xmlns:a16="http://schemas.microsoft.com/office/drawing/2014/main" id="{010878BC-4ACC-39B8-ADFB-983BD873CDE4}"/>
              </a:ext>
            </a:extLst>
          </p:cNvPr>
          <p:cNvSpPr>
            <a:spLocks noGrp="1"/>
          </p:cNvSpPr>
          <p:nvPr>
            <p:ph type="title"/>
          </p:nvPr>
        </p:nvSpPr>
        <p:spPr>
          <a:xfrm>
            <a:off x="1141413" y="286882"/>
            <a:ext cx="9905998" cy="1478570"/>
          </a:xfrm>
        </p:spPr>
        <p:txBody>
          <a:bodyPr>
            <a:normAutofit/>
          </a:bodyPr>
          <a:lstStyle/>
          <a:p>
            <a:pPr algn="ctr"/>
            <a:r>
              <a:rPr lang="en-US" sz="5400" dirty="0">
                <a:solidFill>
                  <a:srgbClr val="FFC000"/>
                </a:solidFill>
              </a:rPr>
              <a:t>Results – Efficiency analysis</a:t>
            </a:r>
          </a:p>
        </p:txBody>
      </p:sp>
      <p:graphicFrame>
        <p:nvGraphicFramePr>
          <p:cNvPr id="5" name="תרשים 4">
            <a:extLst>
              <a:ext uri="{FF2B5EF4-FFF2-40B4-BE49-F238E27FC236}">
                <a16:creationId xmlns:a16="http://schemas.microsoft.com/office/drawing/2014/main" id="{64F06EFA-BED3-575C-F79B-3C56DB79A66A}"/>
              </a:ext>
            </a:extLst>
          </p:cNvPr>
          <p:cNvGraphicFramePr>
            <a:graphicFrameLocks/>
          </p:cNvGraphicFramePr>
          <p:nvPr>
            <p:extLst>
              <p:ext uri="{D42A27DB-BD31-4B8C-83A1-F6EECF244321}">
                <p14:modId xmlns:p14="http://schemas.microsoft.com/office/powerpoint/2010/main" val="3643507552"/>
              </p:ext>
            </p:extLst>
          </p:nvPr>
        </p:nvGraphicFramePr>
        <p:xfrm>
          <a:off x="2259908" y="1614196"/>
          <a:ext cx="7672183" cy="46932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53968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92B02133-8A31-CDC5-F3CD-590D3C2A2014}"/>
              </a:ext>
            </a:extLst>
          </p:cNvPr>
          <p:cNvSpPr>
            <a:spLocks noGrp="1"/>
          </p:cNvSpPr>
          <p:nvPr>
            <p:ph idx="1"/>
          </p:nvPr>
        </p:nvSpPr>
        <p:spPr>
          <a:xfrm>
            <a:off x="1141413" y="1658143"/>
            <a:ext cx="9905999" cy="3541714"/>
          </a:xfrm>
        </p:spPr>
        <p:txBody>
          <a:bodyPr>
            <a:normAutofit/>
          </a:bodyPr>
          <a:lstStyle/>
          <a:p>
            <a:pPr algn="l" rtl="0"/>
            <a:r>
              <a:rPr lang="en-US" sz="2200" dirty="0">
                <a:solidFill>
                  <a:srgbClr val="FFC000"/>
                </a:solidFill>
              </a:rPr>
              <a:t>As we can see from our results of 89% decision correctness, we can very efficiently differentiate between DDOS attacks Flash Crowd, also, normal traffic is never mistaken for both.</a:t>
            </a:r>
          </a:p>
          <a:p>
            <a:pPr algn="l" rtl="0"/>
            <a:r>
              <a:rPr lang="en-US" sz="2200" dirty="0">
                <a:solidFill>
                  <a:srgbClr val="FFC000"/>
                </a:solidFill>
              </a:rPr>
              <a:t>As seen in our results, the algorithm has an extremely low False – Positive rate, </a:t>
            </a:r>
            <a:br>
              <a:rPr lang="en-US" sz="2200" dirty="0">
                <a:solidFill>
                  <a:srgbClr val="FFC000"/>
                </a:solidFill>
              </a:rPr>
            </a:br>
            <a:r>
              <a:rPr lang="en-US" sz="2200" dirty="0">
                <a:solidFill>
                  <a:srgbClr val="FFC000"/>
                </a:solidFill>
              </a:rPr>
              <a:t>0% in our simulation.</a:t>
            </a:r>
          </a:p>
          <a:p>
            <a:pPr algn="l" rtl="0"/>
            <a:r>
              <a:rPr lang="en-US" sz="2200" dirty="0">
                <a:solidFill>
                  <a:srgbClr val="FFC000"/>
                </a:solidFill>
              </a:rPr>
              <a:t>This algorithm has a very good space complexity compared to other DDoS detection algorithms. </a:t>
            </a:r>
          </a:p>
        </p:txBody>
      </p:sp>
      <p:pic>
        <p:nvPicPr>
          <p:cNvPr id="7" name="תמונה 6" descr="תמונה שמכילה שולחן&#10;&#10;התיאור נוצר באופן אוטומטי">
            <a:extLst>
              <a:ext uri="{FF2B5EF4-FFF2-40B4-BE49-F238E27FC236}">
                <a16:creationId xmlns:a16="http://schemas.microsoft.com/office/drawing/2014/main" id="{5AFC5175-3EA3-9B03-A2CA-A2ED7610DE50}"/>
              </a:ext>
            </a:extLst>
          </p:cNvPr>
          <p:cNvPicPr>
            <a:picLocks noChangeAspect="1"/>
          </p:cNvPicPr>
          <p:nvPr/>
        </p:nvPicPr>
        <p:blipFill>
          <a:blip r:embed="rId2"/>
          <a:stretch>
            <a:fillRect/>
          </a:stretch>
        </p:blipFill>
        <p:spPr>
          <a:xfrm>
            <a:off x="4201742" y="4605585"/>
            <a:ext cx="5763429" cy="1867161"/>
          </a:xfrm>
          <a:prstGeom prst="rect">
            <a:avLst/>
          </a:prstGeom>
        </p:spPr>
      </p:pic>
      <p:sp>
        <p:nvSpPr>
          <p:cNvPr id="12" name="כותרת 1">
            <a:extLst>
              <a:ext uri="{FF2B5EF4-FFF2-40B4-BE49-F238E27FC236}">
                <a16:creationId xmlns:a16="http://schemas.microsoft.com/office/drawing/2014/main" id="{C59AF377-3FA6-F5A5-1830-07F699A112A3}"/>
              </a:ext>
            </a:extLst>
          </p:cNvPr>
          <p:cNvSpPr>
            <a:spLocks noGrp="1"/>
          </p:cNvSpPr>
          <p:nvPr>
            <p:ph type="title"/>
          </p:nvPr>
        </p:nvSpPr>
        <p:spPr>
          <a:xfrm>
            <a:off x="1141413" y="286882"/>
            <a:ext cx="9905998" cy="1478570"/>
          </a:xfrm>
        </p:spPr>
        <p:txBody>
          <a:bodyPr>
            <a:normAutofit/>
          </a:bodyPr>
          <a:lstStyle/>
          <a:p>
            <a:pPr algn="ctr"/>
            <a:r>
              <a:rPr lang="en-US" sz="5400" dirty="0">
                <a:solidFill>
                  <a:srgbClr val="FFC000"/>
                </a:solidFill>
              </a:rPr>
              <a:t>Conclusions</a:t>
            </a:r>
          </a:p>
        </p:txBody>
      </p:sp>
    </p:spTree>
    <p:extLst>
      <p:ext uri="{BB962C8B-B14F-4D97-AF65-F5344CB8AC3E}">
        <p14:creationId xmlns:p14="http://schemas.microsoft.com/office/powerpoint/2010/main" val="1294568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כותרת 1">
            <a:extLst>
              <a:ext uri="{FF2B5EF4-FFF2-40B4-BE49-F238E27FC236}">
                <a16:creationId xmlns:a16="http://schemas.microsoft.com/office/drawing/2014/main" id="{41910820-D54D-535E-C411-D5008A46CD3C}"/>
              </a:ext>
            </a:extLst>
          </p:cNvPr>
          <p:cNvSpPr>
            <a:spLocks noGrp="1"/>
          </p:cNvSpPr>
          <p:nvPr>
            <p:ph type="title"/>
          </p:nvPr>
        </p:nvSpPr>
        <p:spPr>
          <a:xfrm>
            <a:off x="1141413" y="618518"/>
            <a:ext cx="9905998" cy="1478570"/>
          </a:xfrm>
        </p:spPr>
        <p:txBody>
          <a:bodyPr>
            <a:normAutofit/>
          </a:bodyPr>
          <a:lstStyle/>
          <a:p>
            <a:pPr algn="ctr"/>
            <a:r>
              <a:rPr lang="en-US" sz="5400" dirty="0">
                <a:solidFill>
                  <a:srgbClr val="FFC000"/>
                </a:solidFill>
                <a:latin typeface="Tw Cen MT (כותרות)"/>
              </a:rPr>
              <a:t>overview</a:t>
            </a:r>
          </a:p>
        </p:txBody>
      </p:sp>
      <p:sp>
        <p:nvSpPr>
          <p:cNvPr id="9" name="מציין מיקום תוכן 2">
            <a:extLst>
              <a:ext uri="{FF2B5EF4-FFF2-40B4-BE49-F238E27FC236}">
                <a16:creationId xmlns:a16="http://schemas.microsoft.com/office/drawing/2014/main" id="{156DD92D-D625-AB0A-0E1F-CE4C5EC8E847}"/>
              </a:ext>
            </a:extLst>
          </p:cNvPr>
          <p:cNvSpPr>
            <a:spLocks noGrp="1"/>
          </p:cNvSpPr>
          <p:nvPr>
            <p:ph idx="1"/>
          </p:nvPr>
        </p:nvSpPr>
        <p:spPr>
          <a:xfrm>
            <a:off x="1141412" y="2249487"/>
            <a:ext cx="9905999" cy="3541714"/>
          </a:xfrm>
        </p:spPr>
        <p:txBody>
          <a:bodyPr/>
          <a:lstStyle/>
          <a:p>
            <a:pPr algn="l" rtl="0"/>
            <a:r>
              <a:rPr lang="en-US" dirty="0">
                <a:solidFill>
                  <a:srgbClr val="FFC000"/>
                </a:solidFill>
              </a:rPr>
              <a:t>The internet plays a vital role in our day to day lives, therefore the demand for fast and reliable internet connections are increasing rapidly.  </a:t>
            </a:r>
          </a:p>
          <a:p>
            <a:pPr algn="l" rtl="0"/>
            <a:r>
              <a:rPr lang="en-US" dirty="0">
                <a:solidFill>
                  <a:srgbClr val="FFC000"/>
                </a:solidFill>
              </a:rPr>
              <a:t>DDoS attacks are one of many threats that affect this growth,</a:t>
            </a:r>
            <a:br>
              <a:rPr lang="en-US" dirty="0">
                <a:solidFill>
                  <a:srgbClr val="FFC000"/>
                </a:solidFill>
              </a:rPr>
            </a:br>
            <a:r>
              <a:rPr lang="en-US" dirty="0">
                <a:solidFill>
                  <a:srgbClr val="FFC000"/>
                </a:solidFill>
              </a:rPr>
              <a:t>By flooding a victim with excessive malicious (fake) traffic DDoS attacks can cause a great deal of harm to a network, making the victim unable to serve real users.  </a:t>
            </a:r>
          </a:p>
          <a:p>
            <a:pPr algn="l" rtl="0"/>
            <a:endParaRPr lang="en-US" dirty="0">
              <a:solidFill>
                <a:srgbClr val="FFC000"/>
              </a:solidFill>
            </a:endParaRPr>
          </a:p>
        </p:txBody>
      </p:sp>
    </p:spTree>
    <p:extLst>
      <p:ext uri="{BB962C8B-B14F-4D97-AF65-F5344CB8AC3E}">
        <p14:creationId xmlns:p14="http://schemas.microsoft.com/office/powerpoint/2010/main" val="1063707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D19AC9-39FC-30AC-41CE-D2AA6769158D}"/>
              </a:ext>
            </a:extLst>
          </p:cNvPr>
          <p:cNvSpPr>
            <a:spLocks noGrp="1"/>
          </p:cNvSpPr>
          <p:nvPr>
            <p:ph type="title"/>
          </p:nvPr>
        </p:nvSpPr>
        <p:spPr/>
        <p:txBody>
          <a:bodyPr>
            <a:normAutofit/>
          </a:bodyPr>
          <a:lstStyle/>
          <a:p>
            <a:pPr algn="ctr"/>
            <a:r>
              <a:rPr lang="en-US" sz="5400" dirty="0">
                <a:solidFill>
                  <a:srgbClr val="FFC000"/>
                </a:solidFill>
              </a:rPr>
              <a:t>The problem</a:t>
            </a:r>
          </a:p>
        </p:txBody>
      </p:sp>
      <p:sp>
        <p:nvSpPr>
          <p:cNvPr id="3" name="מציין מיקום תוכן 2">
            <a:extLst>
              <a:ext uri="{FF2B5EF4-FFF2-40B4-BE49-F238E27FC236}">
                <a16:creationId xmlns:a16="http://schemas.microsoft.com/office/drawing/2014/main" id="{164FAB0C-2193-C103-2297-5F01C97378A1}"/>
              </a:ext>
            </a:extLst>
          </p:cNvPr>
          <p:cNvSpPr>
            <a:spLocks noGrp="1"/>
          </p:cNvSpPr>
          <p:nvPr>
            <p:ph idx="1"/>
          </p:nvPr>
        </p:nvSpPr>
        <p:spPr/>
        <p:txBody>
          <a:bodyPr/>
          <a:lstStyle/>
          <a:p>
            <a:pPr algn="l" rtl="0"/>
            <a:r>
              <a:rPr lang="en-US" dirty="0">
                <a:solidFill>
                  <a:srgbClr val="FFC000"/>
                </a:solidFill>
              </a:rPr>
              <a:t>Although there is a variety of different techniques designed to detect DDOS attacks, they all have their limitations, one of which is the inability to differentiate between Flash Crowd and DDOS attacks.</a:t>
            </a:r>
          </a:p>
          <a:p>
            <a:pPr algn="l" rtl="0"/>
            <a:r>
              <a:rPr lang="en-US" dirty="0">
                <a:solidFill>
                  <a:srgbClr val="FFC000"/>
                </a:solidFill>
              </a:rPr>
              <a:t>Flash crowd is a</a:t>
            </a:r>
            <a:r>
              <a:rPr lang="en-US" i="0" dirty="0">
                <a:solidFill>
                  <a:srgbClr val="FFC000"/>
                </a:solidFill>
                <a:effectLst/>
              </a:rPr>
              <a:t>n unexpected surge in visitors to a website, usually because of some newsworthy event.</a:t>
            </a:r>
          </a:p>
          <a:p>
            <a:pPr algn="l" rtl="0"/>
            <a:r>
              <a:rPr lang="en-US" dirty="0">
                <a:solidFill>
                  <a:srgbClr val="FFC000"/>
                </a:solidFill>
              </a:rPr>
              <a:t>Differentiating between DDoS and Flash Crowd is crucial do to the fact that filtering Flash Crowd can lead to loss of business or credibility.</a:t>
            </a:r>
            <a:endParaRPr lang="en-US" i="0" dirty="0">
              <a:solidFill>
                <a:srgbClr val="FFC000"/>
              </a:solidFill>
              <a:effectLst/>
            </a:endParaRPr>
          </a:p>
          <a:p>
            <a:pPr algn="l" rtl="0"/>
            <a:endParaRPr lang="en-US" dirty="0">
              <a:solidFill>
                <a:srgbClr val="FFC000"/>
              </a:solidFill>
            </a:endParaRPr>
          </a:p>
        </p:txBody>
      </p:sp>
    </p:spTree>
    <p:extLst>
      <p:ext uri="{BB962C8B-B14F-4D97-AF65-F5344CB8AC3E}">
        <p14:creationId xmlns:p14="http://schemas.microsoft.com/office/powerpoint/2010/main" val="2558413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663F16-A5F3-E14B-D89B-CA9B5837D290}"/>
              </a:ext>
            </a:extLst>
          </p:cNvPr>
          <p:cNvSpPr>
            <a:spLocks noGrp="1"/>
          </p:cNvSpPr>
          <p:nvPr>
            <p:ph type="title"/>
          </p:nvPr>
        </p:nvSpPr>
        <p:spPr/>
        <p:txBody>
          <a:bodyPr>
            <a:normAutofit/>
          </a:bodyPr>
          <a:lstStyle/>
          <a:p>
            <a:pPr algn="ctr"/>
            <a:r>
              <a:rPr lang="en-US" sz="5400" dirty="0">
                <a:solidFill>
                  <a:srgbClr val="FFC000"/>
                </a:solidFill>
              </a:rPr>
              <a:t>The solution</a:t>
            </a:r>
          </a:p>
        </p:txBody>
      </p:sp>
      <p:sp>
        <p:nvSpPr>
          <p:cNvPr id="3" name="מציין מיקום תוכן 2">
            <a:extLst>
              <a:ext uri="{FF2B5EF4-FFF2-40B4-BE49-F238E27FC236}">
                <a16:creationId xmlns:a16="http://schemas.microsoft.com/office/drawing/2014/main" id="{36B2BD5F-74A0-2A57-7B4E-B074B420BF85}"/>
              </a:ext>
            </a:extLst>
          </p:cNvPr>
          <p:cNvSpPr>
            <a:spLocks noGrp="1"/>
          </p:cNvSpPr>
          <p:nvPr>
            <p:ph idx="1"/>
          </p:nvPr>
        </p:nvSpPr>
        <p:spPr/>
        <p:txBody>
          <a:bodyPr/>
          <a:lstStyle/>
          <a:p>
            <a:pPr algn="l" rtl="0"/>
            <a:r>
              <a:rPr lang="en-US" dirty="0">
                <a:solidFill>
                  <a:srgbClr val="FFC000"/>
                </a:solidFill>
              </a:rPr>
              <a:t>The article we chose to implement proposes a new technique to detect DDOS attacks and differentiate them from Flash Crowd: </a:t>
            </a:r>
          </a:p>
          <a:p>
            <a:pPr marL="0" indent="0" algn="ctr" rtl="0">
              <a:buNone/>
            </a:pPr>
            <a:r>
              <a:rPr lang="en-US" sz="2800" dirty="0">
                <a:solidFill>
                  <a:srgbClr val="FFC000"/>
                </a:solidFill>
              </a:rPr>
              <a:t>Entropy – Score</a:t>
            </a:r>
          </a:p>
          <a:p>
            <a:pPr algn="l" rtl="0"/>
            <a:r>
              <a:rPr lang="en-US" dirty="0">
                <a:solidFill>
                  <a:srgbClr val="FFC000"/>
                </a:solidFill>
              </a:rPr>
              <a:t>First, the packets are characterized using an entropy-based method.</a:t>
            </a:r>
          </a:p>
          <a:p>
            <a:pPr algn="l" rtl="0"/>
            <a:r>
              <a:rPr lang="en-US" dirty="0">
                <a:solidFill>
                  <a:srgbClr val="FFC000"/>
                </a:solidFill>
              </a:rPr>
              <a:t>Then, by using a score-based method the malicious packets are filtered and differentiated from the Flash Crowd ones.</a:t>
            </a:r>
          </a:p>
        </p:txBody>
      </p:sp>
    </p:spTree>
    <p:extLst>
      <p:ext uri="{BB962C8B-B14F-4D97-AF65-F5344CB8AC3E}">
        <p14:creationId xmlns:p14="http://schemas.microsoft.com/office/powerpoint/2010/main" val="3168714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585571E-F5BB-BF7E-5CC8-0ED0E5C4C0B9}"/>
              </a:ext>
            </a:extLst>
          </p:cNvPr>
          <p:cNvSpPr>
            <a:spLocks noGrp="1"/>
          </p:cNvSpPr>
          <p:nvPr>
            <p:ph type="title"/>
          </p:nvPr>
        </p:nvSpPr>
        <p:spPr>
          <a:xfrm>
            <a:off x="1511247" y="298172"/>
            <a:ext cx="3654522" cy="1478570"/>
          </a:xfrm>
        </p:spPr>
        <p:txBody>
          <a:bodyPr>
            <a:normAutofit/>
          </a:bodyPr>
          <a:lstStyle/>
          <a:p>
            <a:pPr algn="ctr"/>
            <a:r>
              <a:rPr lang="en-US" sz="4800" dirty="0">
                <a:solidFill>
                  <a:srgbClr val="FFC000"/>
                </a:solidFill>
              </a:rPr>
              <a:t>The algorithm</a:t>
            </a:r>
          </a:p>
        </p:txBody>
      </p:sp>
      <p:pic>
        <p:nvPicPr>
          <p:cNvPr id="8" name="מציין מיקום תוכן 7" descr="תמונה שמכילה שולחן&#10;&#10;התיאור נוצר באופן אוטומטי">
            <a:extLst>
              <a:ext uri="{FF2B5EF4-FFF2-40B4-BE49-F238E27FC236}">
                <a16:creationId xmlns:a16="http://schemas.microsoft.com/office/drawing/2014/main" id="{5F2EB504-1770-4E0C-572F-64FCBB355917}"/>
              </a:ext>
            </a:extLst>
          </p:cNvPr>
          <p:cNvPicPr>
            <a:picLocks noGrp="1" noChangeAspect="1"/>
          </p:cNvPicPr>
          <p:nvPr>
            <p:ph sz="half" idx="1"/>
          </p:nvPr>
        </p:nvPicPr>
        <p:blipFill>
          <a:blip r:embed="rId2"/>
          <a:stretch>
            <a:fillRect/>
          </a:stretch>
        </p:blipFill>
        <p:spPr>
          <a:xfrm>
            <a:off x="1470534" y="1965093"/>
            <a:ext cx="3735948" cy="2019687"/>
          </a:xfrm>
        </p:spPr>
      </p:pic>
      <p:pic>
        <p:nvPicPr>
          <p:cNvPr id="6" name="מציין מיקום תוכן 5" descr="תמונה שמכילה טקסט&#10;&#10;התיאור נוצר באופן אוטומטי">
            <a:extLst>
              <a:ext uri="{FF2B5EF4-FFF2-40B4-BE49-F238E27FC236}">
                <a16:creationId xmlns:a16="http://schemas.microsoft.com/office/drawing/2014/main" id="{937C6295-DD1D-AB62-BEFD-DFE87E23D3FB}"/>
              </a:ext>
            </a:extLst>
          </p:cNvPr>
          <p:cNvPicPr>
            <a:picLocks noGrp="1" noChangeAspect="1"/>
          </p:cNvPicPr>
          <p:nvPr>
            <p:ph sz="half" idx="2"/>
          </p:nvPr>
        </p:nvPicPr>
        <p:blipFill>
          <a:blip r:embed="rId3"/>
          <a:stretch>
            <a:fillRect/>
          </a:stretch>
        </p:blipFill>
        <p:spPr>
          <a:xfrm>
            <a:off x="5900057" y="296811"/>
            <a:ext cx="4821409" cy="6264378"/>
          </a:xfrm>
        </p:spPr>
      </p:pic>
      <p:pic>
        <p:nvPicPr>
          <p:cNvPr id="10" name="תמונה 9" descr="תמונה שמכילה טקסט, שעון&#10;&#10;התיאור נוצר באופן אוטומטי">
            <a:extLst>
              <a:ext uri="{FF2B5EF4-FFF2-40B4-BE49-F238E27FC236}">
                <a16:creationId xmlns:a16="http://schemas.microsoft.com/office/drawing/2014/main" id="{8E2A8CF0-EC77-151C-86F5-09A1E6EE6895}"/>
              </a:ext>
            </a:extLst>
          </p:cNvPr>
          <p:cNvPicPr>
            <a:picLocks noChangeAspect="1"/>
          </p:cNvPicPr>
          <p:nvPr/>
        </p:nvPicPr>
        <p:blipFill>
          <a:blip r:embed="rId4"/>
          <a:stretch>
            <a:fillRect/>
          </a:stretch>
        </p:blipFill>
        <p:spPr>
          <a:xfrm>
            <a:off x="1470534" y="3984780"/>
            <a:ext cx="3735948" cy="805979"/>
          </a:xfrm>
          <a:prstGeom prst="rect">
            <a:avLst/>
          </a:prstGeom>
        </p:spPr>
      </p:pic>
      <p:pic>
        <p:nvPicPr>
          <p:cNvPr id="14" name="תמונה 13" descr="תמונה שמכילה טקסט&#10;&#10;התיאור נוצר באופן אוטומטי">
            <a:extLst>
              <a:ext uri="{FF2B5EF4-FFF2-40B4-BE49-F238E27FC236}">
                <a16:creationId xmlns:a16="http://schemas.microsoft.com/office/drawing/2014/main" id="{4D2E641B-564B-4860-E94B-CD6F23CC6E3A}"/>
              </a:ext>
            </a:extLst>
          </p:cNvPr>
          <p:cNvPicPr>
            <a:picLocks noChangeAspect="1"/>
          </p:cNvPicPr>
          <p:nvPr/>
        </p:nvPicPr>
        <p:blipFill>
          <a:blip r:embed="rId5"/>
          <a:stretch>
            <a:fillRect/>
          </a:stretch>
        </p:blipFill>
        <p:spPr>
          <a:xfrm>
            <a:off x="1470534" y="4783312"/>
            <a:ext cx="3735948" cy="720640"/>
          </a:xfrm>
          <a:prstGeom prst="rect">
            <a:avLst/>
          </a:prstGeom>
        </p:spPr>
      </p:pic>
    </p:spTree>
    <p:extLst>
      <p:ext uri="{BB962C8B-B14F-4D97-AF65-F5344CB8AC3E}">
        <p14:creationId xmlns:p14="http://schemas.microsoft.com/office/powerpoint/2010/main" val="2133341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7277DF7-6DCD-CE76-2E5E-494C5BB0D499}"/>
              </a:ext>
            </a:extLst>
          </p:cNvPr>
          <p:cNvSpPr>
            <a:spLocks noGrp="1"/>
          </p:cNvSpPr>
          <p:nvPr>
            <p:ph type="title"/>
          </p:nvPr>
        </p:nvSpPr>
        <p:spPr/>
        <p:txBody>
          <a:bodyPr/>
          <a:lstStyle/>
          <a:p>
            <a:pPr algn="ctr"/>
            <a:r>
              <a:rPr lang="en-US" dirty="0">
                <a:solidFill>
                  <a:srgbClr val="FFC000"/>
                </a:solidFill>
              </a:rPr>
              <a:t>The algorithm - explanation</a:t>
            </a:r>
          </a:p>
        </p:txBody>
      </p:sp>
      <p:sp>
        <p:nvSpPr>
          <p:cNvPr id="3" name="מציין מיקום תוכן 2">
            <a:extLst>
              <a:ext uri="{FF2B5EF4-FFF2-40B4-BE49-F238E27FC236}">
                <a16:creationId xmlns:a16="http://schemas.microsoft.com/office/drawing/2014/main" id="{ED7FEF42-7C50-6F66-3AE1-05BADAFE05A2}"/>
              </a:ext>
            </a:extLst>
          </p:cNvPr>
          <p:cNvSpPr>
            <a:spLocks noGrp="1"/>
          </p:cNvSpPr>
          <p:nvPr>
            <p:ph idx="1"/>
          </p:nvPr>
        </p:nvSpPr>
        <p:spPr>
          <a:xfrm>
            <a:off x="1141412" y="2249487"/>
            <a:ext cx="10120637" cy="3541714"/>
          </a:xfrm>
        </p:spPr>
        <p:txBody>
          <a:bodyPr>
            <a:normAutofit fontScale="92500" lnSpcReduction="10000"/>
          </a:bodyPr>
          <a:lstStyle/>
          <a:p>
            <a:pPr algn="l" rtl="0"/>
            <a:r>
              <a:rPr lang="en-US" dirty="0">
                <a:solidFill>
                  <a:srgbClr val="FFC000"/>
                </a:solidFill>
              </a:rPr>
              <a:t>We place every incoming packet in the appropriate group by calculating the distance from each group center, the minimal distance is chosen but only if the distance is shorter than the predefined distance.</a:t>
            </a:r>
          </a:p>
          <a:p>
            <a:pPr algn="l" rtl="0"/>
            <a:r>
              <a:rPr lang="en-US" dirty="0">
                <a:solidFill>
                  <a:srgbClr val="FFC000"/>
                </a:solidFill>
              </a:rPr>
              <a:t>We then calculate the new system’s entropy and check if the threshold is overtaken.</a:t>
            </a:r>
          </a:p>
          <a:p>
            <a:pPr algn="l" rtl="0"/>
            <a:r>
              <a:rPr lang="en-US" dirty="0">
                <a:solidFill>
                  <a:srgbClr val="FFC000"/>
                </a:solidFill>
              </a:rPr>
              <a:t>If True, We update the scores of all groups.</a:t>
            </a:r>
          </a:p>
          <a:p>
            <a:pPr algn="l" rtl="0"/>
            <a:r>
              <a:rPr lang="en-US" dirty="0">
                <a:solidFill>
                  <a:srgbClr val="FFC000"/>
                </a:solidFill>
              </a:rPr>
              <a:t>Otherwise, we calculate only the score of the group we put the new packet in and </a:t>
            </a:r>
            <a:br>
              <a:rPr lang="en-US" dirty="0">
                <a:solidFill>
                  <a:srgbClr val="FFC000"/>
                </a:solidFill>
              </a:rPr>
            </a:br>
            <a:r>
              <a:rPr lang="en-US" dirty="0">
                <a:solidFill>
                  <a:srgbClr val="FFC000"/>
                </a:solidFill>
              </a:rPr>
              <a:t>then we check if threshold T was overtaken</a:t>
            </a:r>
            <a:br>
              <a:rPr lang="en-US" dirty="0">
                <a:solidFill>
                  <a:srgbClr val="FFC000"/>
                </a:solidFill>
              </a:rPr>
            </a:br>
            <a:r>
              <a:rPr lang="en-US" dirty="0">
                <a:solidFill>
                  <a:srgbClr val="FFC000"/>
                </a:solidFill>
              </a:rPr>
              <a:t>If so, the group is detected as malicious, else, it is detected as Flash Crowd.</a:t>
            </a:r>
          </a:p>
        </p:txBody>
      </p:sp>
    </p:spTree>
    <p:extLst>
      <p:ext uri="{BB962C8B-B14F-4D97-AF65-F5344CB8AC3E}">
        <p14:creationId xmlns:p14="http://schemas.microsoft.com/office/powerpoint/2010/main" val="1163405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16224D6-8B28-4086-EB0E-89394CFBF71A}"/>
              </a:ext>
            </a:extLst>
          </p:cNvPr>
          <p:cNvSpPr>
            <a:spLocks noGrp="1"/>
          </p:cNvSpPr>
          <p:nvPr>
            <p:ph type="title"/>
          </p:nvPr>
        </p:nvSpPr>
        <p:spPr>
          <a:xfrm>
            <a:off x="1330421" y="223716"/>
            <a:ext cx="4476557" cy="1478570"/>
          </a:xfrm>
        </p:spPr>
        <p:txBody>
          <a:bodyPr vert="horz" lIns="91440" tIns="45720" rIns="91440" bIns="45720" rtlCol="0" anchor="ctr">
            <a:normAutofit/>
          </a:bodyPr>
          <a:lstStyle/>
          <a:p>
            <a:pPr algn="ctr"/>
            <a:r>
              <a:rPr lang="en-US" sz="3600" dirty="0">
                <a:solidFill>
                  <a:srgbClr val="FFC000"/>
                </a:solidFill>
              </a:rPr>
              <a:t>Our network</a:t>
            </a:r>
          </a:p>
        </p:txBody>
      </p:sp>
      <p:pic>
        <p:nvPicPr>
          <p:cNvPr id="6" name="מציין מיקום תוכן 5">
            <a:extLst>
              <a:ext uri="{FF2B5EF4-FFF2-40B4-BE49-F238E27FC236}">
                <a16:creationId xmlns:a16="http://schemas.microsoft.com/office/drawing/2014/main" id="{35DC9021-1123-3F41-323F-2754FA73563C}"/>
              </a:ext>
            </a:extLst>
          </p:cNvPr>
          <p:cNvPicPr>
            <a:picLocks noGrp="1" noChangeAspect="1"/>
          </p:cNvPicPr>
          <p:nvPr>
            <p:ph idx="1"/>
          </p:nvPr>
        </p:nvPicPr>
        <p:blipFill>
          <a:blip r:embed="rId2"/>
          <a:stretch>
            <a:fillRect/>
          </a:stretch>
        </p:blipFill>
        <p:spPr>
          <a:xfrm>
            <a:off x="1041400" y="1579684"/>
            <a:ext cx="5054600" cy="505460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4" name="מציין מיקום טקסט 3">
            <a:extLst>
              <a:ext uri="{FF2B5EF4-FFF2-40B4-BE49-F238E27FC236}">
                <a16:creationId xmlns:a16="http://schemas.microsoft.com/office/drawing/2014/main" id="{935D57FC-2CA5-759C-EFCC-8B22B43DC6F5}"/>
              </a:ext>
            </a:extLst>
          </p:cNvPr>
          <p:cNvSpPr>
            <a:spLocks noGrp="1"/>
          </p:cNvSpPr>
          <p:nvPr>
            <p:ph type="body" sz="half" idx="2"/>
          </p:nvPr>
        </p:nvSpPr>
        <p:spPr>
          <a:xfrm>
            <a:off x="6200797" y="1499618"/>
            <a:ext cx="5427324" cy="3541714"/>
          </a:xfrm>
        </p:spPr>
        <p:txBody>
          <a:bodyPr vert="horz" lIns="91440" tIns="45720" rIns="91440" bIns="45720" rtlCol="0">
            <a:normAutofit/>
          </a:bodyPr>
          <a:lstStyle/>
          <a:p>
            <a:pPr marL="285750" indent="-285750" algn="l" rtl="0">
              <a:buFont typeface="Arial" panose="020B0604020202020204" pitchFamily="34" charset="0"/>
              <a:buChar char="•"/>
            </a:pPr>
            <a:r>
              <a:rPr lang="en-US" sz="1800" dirty="0">
                <a:solidFill>
                  <a:srgbClr val="FFC000"/>
                </a:solidFill>
              </a:rPr>
              <a:t>Our network contains four kinds of simple modules:</a:t>
            </a:r>
            <a:br>
              <a:rPr lang="en-US" sz="1800" dirty="0">
                <a:solidFill>
                  <a:srgbClr val="FFC000"/>
                </a:solidFill>
              </a:rPr>
            </a:br>
            <a:r>
              <a:rPr lang="en-US" sz="1800" dirty="0">
                <a:solidFill>
                  <a:srgbClr val="FFC000"/>
                </a:solidFill>
              </a:rPr>
              <a:t>Center Point – Represents a server receiving traffic.</a:t>
            </a:r>
            <a:br>
              <a:rPr lang="en-US" sz="1800" dirty="0">
                <a:solidFill>
                  <a:srgbClr val="FFC000"/>
                </a:solidFill>
              </a:rPr>
            </a:br>
            <a:r>
              <a:rPr lang="en-US" sz="1800" dirty="0">
                <a:solidFill>
                  <a:srgbClr val="FFC000"/>
                </a:solidFill>
              </a:rPr>
              <a:t>Normal Host – Represents a normal network client.</a:t>
            </a:r>
            <a:br>
              <a:rPr lang="en-US" sz="1800" dirty="0">
                <a:solidFill>
                  <a:srgbClr val="FFC000"/>
                </a:solidFill>
              </a:rPr>
            </a:br>
            <a:r>
              <a:rPr lang="en-US" sz="1800" dirty="0">
                <a:solidFill>
                  <a:srgbClr val="FFC000"/>
                </a:solidFill>
              </a:rPr>
              <a:t>DDoS Host – Represents a malicious network attacker.</a:t>
            </a:r>
            <a:br>
              <a:rPr lang="en-US" sz="1800" dirty="0">
                <a:solidFill>
                  <a:srgbClr val="FFC000"/>
                </a:solidFill>
              </a:rPr>
            </a:br>
            <a:r>
              <a:rPr lang="en-US" sz="1800" dirty="0">
                <a:solidFill>
                  <a:srgbClr val="FFC000"/>
                </a:solidFill>
              </a:rPr>
              <a:t>Flash Crowd Host – Represents a “rare” network client.</a:t>
            </a:r>
            <a:br>
              <a:rPr lang="en-US" sz="1800" dirty="0">
                <a:solidFill>
                  <a:srgbClr val="FFC000"/>
                </a:solidFill>
              </a:rPr>
            </a:br>
            <a:endParaRPr lang="en-US" sz="1800" dirty="0">
              <a:solidFill>
                <a:srgbClr val="FFC000"/>
              </a:solidFill>
            </a:endParaRPr>
          </a:p>
          <a:p>
            <a:pPr marL="285750" indent="-285750" algn="l" rtl="0">
              <a:buFont typeface="Arial" panose="020B0604020202020204" pitchFamily="34" charset="0"/>
              <a:buChar char="•"/>
            </a:pPr>
            <a:r>
              <a:rPr lang="en-US" sz="1800" dirty="0">
                <a:solidFill>
                  <a:srgbClr val="FFC000"/>
                </a:solidFill>
              </a:rPr>
              <a:t>The characterization, filtering and statistical analysis is performed in the Center Point module.</a:t>
            </a:r>
            <a:br>
              <a:rPr lang="en-US" sz="1800" dirty="0">
                <a:solidFill>
                  <a:srgbClr val="FFC000"/>
                </a:solidFill>
              </a:rPr>
            </a:br>
            <a:br>
              <a:rPr lang="en-US" sz="1800" dirty="0">
                <a:solidFill>
                  <a:srgbClr val="FFC000"/>
                </a:solidFill>
              </a:rPr>
            </a:br>
            <a:endParaRPr lang="en-US" sz="1800" dirty="0">
              <a:solidFill>
                <a:srgbClr val="FFC000"/>
              </a:solidFill>
            </a:endParaRPr>
          </a:p>
        </p:txBody>
      </p:sp>
      <p:pic>
        <p:nvPicPr>
          <p:cNvPr id="8" name="תמונה 7" descr="תמונה שמכילה שולחן&#10;&#10;התיאור נוצר באופן אוטומטי">
            <a:extLst>
              <a:ext uri="{FF2B5EF4-FFF2-40B4-BE49-F238E27FC236}">
                <a16:creationId xmlns:a16="http://schemas.microsoft.com/office/drawing/2014/main" id="{94DBB311-B3CB-37AF-9E19-D273ACA588F5}"/>
              </a:ext>
            </a:extLst>
          </p:cNvPr>
          <p:cNvPicPr>
            <a:picLocks noChangeAspect="1"/>
          </p:cNvPicPr>
          <p:nvPr/>
        </p:nvPicPr>
        <p:blipFill>
          <a:blip r:embed="rId3"/>
          <a:stretch>
            <a:fillRect/>
          </a:stretch>
        </p:blipFill>
        <p:spPr>
          <a:xfrm>
            <a:off x="6200797" y="4658585"/>
            <a:ext cx="5714395" cy="1609950"/>
          </a:xfrm>
          <a:prstGeom prst="rect">
            <a:avLst/>
          </a:prstGeom>
        </p:spPr>
      </p:pic>
    </p:spTree>
    <p:extLst>
      <p:ext uri="{BB962C8B-B14F-4D97-AF65-F5344CB8AC3E}">
        <p14:creationId xmlns:p14="http://schemas.microsoft.com/office/powerpoint/2010/main" val="3964679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6624187-5FC8-9FFE-B949-BAE54DE20381}"/>
              </a:ext>
            </a:extLst>
          </p:cNvPr>
          <p:cNvSpPr>
            <a:spLocks noGrp="1"/>
          </p:cNvSpPr>
          <p:nvPr>
            <p:ph type="title"/>
          </p:nvPr>
        </p:nvSpPr>
        <p:spPr>
          <a:xfrm>
            <a:off x="1141413" y="286882"/>
            <a:ext cx="9905998" cy="1478570"/>
          </a:xfrm>
        </p:spPr>
        <p:txBody>
          <a:bodyPr>
            <a:normAutofit/>
          </a:bodyPr>
          <a:lstStyle/>
          <a:p>
            <a:pPr algn="ctr"/>
            <a:r>
              <a:rPr lang="en-US" sz="5400" dirty="0">
                <a:solidFill>
                  <a:srgbClr val="FFC000"/>
                </a:solidFill>
              </a:rPr>
              <a:t>Results - Entropy</a:t>
            </a:r>
          </a:p>
        </p:txBody>
      </p:sp>
      <p:pic>
        <p:nvPicPr>
          <p:cNvPr id="5" name="תמונה 4">
            <a:extLst>
              <a:ext uri="{FF2B5EF4-FFF2-40B4-BE49-F238E27FC236}">
                <a16:creationId xmlns:a16="http://schemas.microsoft.com/office/drawing/2014/main" id="{2B5D5A18-BFDE-F136-4B9F-0118753CC27F}"/>
              </a:ext>
            </a:extLst>
          </p:cNvPr>
          <p:cNvPicPr>
            <a:picLocks noChangeAspect="1"/>
          </p:cNvPicPr>
          <p:nvPr/>
        </p:nvPicPr>
        <p:blipFill>
          <a:blip r:embed="rId2"/>
          <a:stretch>
            <a:fillRect/>
          </a:stretch>
        </p:blipFill>
        <p:spPr>
          <a:xfrm>
            <a:off x="642692" y="1630514"/>
            <a:ext cx="10903439" cy="4622433"/>
          </a:xfrm>
          <a:prstGeom prst="rect">
            <a:avLst/>
          </a:prstGeom>
        </p:spPr>
      </p:pic>
      <p:pic>
        <p:nvPicPr>
          <p:cNvPr id="14" name="תמונה 13">
            <a:extLst>
              <a:ext uri="{FF2B5EF4-FFF2-40B4-BE49-F238E27FC236}">
                <a16:creationId xmlns:a16="http://schemas.microsoft.com/office/drawing/2014/main" id="{D6335FAD-F18C-0A7D-EEF8-23A111261DEB}"/>
              </a:ext>
            </a:extLst>
          </p:cNvPr>
          <p:cNvPicPr>
            <a:picLocks noChangeAspect="1"/>
          </p:cNvPicPr>
          <p:nvPr/>
        </p:nvPicPr>
        <p:blipFill>
          <a:blip r:embed="rId3"/>
          <a:stretch>
            <a:fillRect/>
          </a:stretch>
        </p:blipFill>
        <p:spPr>
          <a:xfrm>
            <a:off x="1333156" y="1717752"/>
            <a:ext cx="3798679" cy="440001"/>
          </a:xfrm>
          <a:prstGeom prst="rect">
            <a:avLst/>
          </a:prstGeom>
          <a:ln>
            <a:solidFill>
              <a:srgbClr val="FFFFFF"/>
            </a:solidFill>
          </a:ln>
        </p:spPr>
      </p:pic>
    </p:spTree>
    <p:extLst>
      <p:ext uri="{BB962C8B-B14F-4D97-AF65-F5344CB8AC3E}">
        <p14:creationId xmlns:p14="http://schemas.microsoft.com/office/powerpoint/2010/main" val="1869412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מציין מיקום תוכן 5">
            <a:extLst>
              <a:ext uri="{FF2B5EF4-FFF2-40B4-BE49-F238E27FC236}">
                <a16:creationId xmlns:a16="http://schemas.microsoft.com/office/drawing/2014/main" id="{AD7F81EF-C69B-C2A7-5B98-81403646D134}"/>
              </a:ext>
            </a:extLst>
          </p:cNvPr>
          <p:cNvPicPr>
            <a:picLocks noGrp="1" noChangeAspect="1"/>
          </p:cNvPicPr>
          <p:nvPr>
            <p:ph idx="1"/>
          </p:nvPr>
        </p:nvPicPr>
        <p:blipFill>
          <a:blip r:embed="rId2"/>
          <a:stretch>
            <a:fillRect/>
          </a:stretch>
        </p:blipFill>
        <p:spPr>
          <a:xfrm>
            <a:off x="1676700" y="1653484"/>
            <a:ext cx="8835423" cy="4622819"/>
          </a:xfrm>
        </p:spPr>
      </p:pic>
      <p:sp>
        <p:nvSpPr>
          <p:cNvPr id="8" name="כותרת 1">
            <a:extLst>
              <a:ext uri="{FF2B5EF4-FFF2-40B4-BE49-F238E27FC236}">
                <a16:creationId xmlns:a16="http://schemas.microsoft.com/office/drawing/2014/main" id="{933A4F79-61AE-E210-AE0F-8BD48B39FD8B}"/>
              </a:ext>
            </a:extLst>
          </p:cNvPr>
          <p:cNvSpPr>
            <a:spLocks noGrp="1"/>
          </p:cNvSpPr>
          <p:nvPr>
            <p:ph type="title"/>
          </p:nvPr>
        </p:nvSpPr>
        <p:spPr>
          <a:xfrm>
            <a:off x="1141413" y="286882"/>
            <a:ext cx="9905998" cy="1478570"/>
          </a:xfrm>
        </p:spPr>
        <p:txBody>
          <a:bodyPr>
            <a:normAutofit/>
          </a:bodyPr>
          <a:lstStyle/>
          <a:p>
            <a:pPr algn="ctr"/>
            <a:r>
              <a:rPr lang="en-US" sz="5400" dirty="0">
                <a:solidFill>
                  <a:srgbClr val="FFC000"/>
                </a:solidFill>
              </a:rPr>
              <a:t>Results - Probability</a:t>
            </a:r>
          </a:p>
        </p:txBody>
      </p:sp>
    </p:spTree>
    <p:extLst>
      <p:ext uri="{BB962C8B-B14F-4D97-AF65-F5344CB8AC3E}">
        <p14:creationId xmlns:p14="http://schemas.microsoft.com/office/powerpoint/2010/main" val="304752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מעגל">
  <a:themeElements>
    <a:clrScheme name="התאמה אישית 15">
      <a:dk1>
        <a:sysClr val="windowText" lastClr="000000"/>
      </a:dk1>
      <a:lt1>
        <a:srgbClr val="92D050"/>
      </a:lt1>
      <a:dk2>
        <a:srgbClr val="006387"/>
      </a:dk2>
      <a:lt2>
        <a:srgbClr val="FBA526"/>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מעגל">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
  <TotalTime>1603</TotalTime>
  <Words>568</Words>
  <Application>Microsoft Office PowerPoint</Application>
  <PresentationFormat>מסך רחב</PresentationFormat>
  <Paragraphs>42</Paragraphs>
  <Slides>15</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15</vt:i4>
      </vt:variant>
    </vt:vector>
  </HeadingPairs>
  <TitlesOfParts>
    <vt:vector size="19" baseType="lpstr">
      <vt:lpstr>Arial</vt:lpstr>
      <vt:lpstr>Tw Cen MT</vt:lpstr>
      <vt:lpstr>Tw Cen MT (כותרות)</vt:lpstr>
      <vt:lpstr>מעגל</vt:lpstr>
      <vt:lpstr>מצגת של PowerPoint‏</vt:lpstr>
      <vt:lpstr>overview</vt:lpstr>
      <vt:lpstr>The problem</vt:lpstr>
      <vt:lpstr>The solution</vt:lpstr>
      <vt:lpstr>The algorithm</vt:lpstr>
      <vt:lpstr>The algorithm - explanation</vt:lpstr>
      <vt:lpstr>Our network</vt:lpstr>
      <vt:lpstr>Results - Entropy</vt:lpstr>
      <vt:lpstr>Results - Probability</vt:lpstr>
      <vt:lpstr>Results - Probability</vt:lpstr>
      <vt:lpstr>Results - Probability</vt:lpstr>
      <vt:lpstr>Results – Packet Score</vt:lpstr>
      <vt:lpstr>Results – Efficiency analysis</vt:lpstr>
      <vt:lpstr>Results – Efficiency analysis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Entropy – score: a method to detect ddos attack and flash crowd</dc:title>
  <dc:creator>Sean Etinger</dc:creator>
  <cp:lastModifiedBy>eyalzvi11@gmail.com</cp:lastModifiedBy>
  <cp:revision>89</cp:revision>
  <dcterms:created xsi:type="dcterms:W3CDTF">2022-06-24T11:09:13Z</dcterms:created>
  <dcterms:modified xsi:type="dcterms:W3CDTF">2022-08-22T09:12:34Z</dcterms:modified>
</cp:coreProperties>
</file>