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139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2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74279.01</c:v>
                </c:pt>
                <c:pt idx="6">
                  <c:v>131055.87</c:v>
                </c:pt>
                <c:pt idx="7">
                  <c:v>208028.030000000</c:v>
                </c:pt>
                <c:pt idx="8">
                  <c:v>196694.840000000</c:v>
                </c:pt>
                <c:pt idx="9">
                  <c:v>71570.99</c:v>
                </c:pt>
              </c:numCache>
            </c:numRef>
          </c:val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</c:v>
                </c:pt>
                <c:pt idx="2">
                  <c:v>35943.62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132123.11</c:v>
                </c:pt>
                <c:pt idx="8">
                  <c:v>177452.3</c:v>
                </c:pt>
                <c:pt idx="9">
                  <c:v>223644.710000000</c:v>
                </c:pt>
              </c:numCache>
            </c:numRef>
          </c:val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573406.420000000</c:v>
                </c:pt>
                <c:pt idx="1">
                  <c:v>720714.100000000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048672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73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p>
            <a:r>
              <a:rPr b="1" dirty="0" sz="3200" i="1" lang="en-IN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p>
            <a:pPr algn="l"/>
            <a:r>
              <a:rPr b="1" dirty="0" i="1" lang="en-IN">
                <a:latin typeface="Aptos" panose="020B0004020202020204" pitchFamily="34" charset="0"/>
              </a:rPr>
              <a:t>Student Name : </a:t>
            </a:r>
            <a:r>
              <a:rPr b="1" dirty="0" i="1" lang="en-US">
                <a:latin typeface="Aptos" panose="020B0004020202020204" pitchFamily="34" charset="0"/>
              </a:rPr>
              <a:t>e</a:t>
            </a:r>
            <a:r>
              <a:rPr b="1" dirty="0" i="1" lang="en-US">
                <a:latin typeface="Aptos" panose="020B0004020202020204" pitchFamily="34" charset="0"/>
              </a:rPr>
              <a:t>y</a:t>
            </a:r>
            <a:r>
              <a:rPr b="1" dirty="0" i="1" lang="en-US">
                <a:latin typeface="Aptos" panose="020B0004020202020204" pitchFamily="34" charset="0"/>
              </a:rPr>
              <a:t>a</a:t>
            </a:r>
            <a:r>
              <a:rPr b="1" dirty="0" i="1" lang="en-US">
                <a:latin typeface="Aptos" panose="020B0004020202020204" pitchFamily="34" charset="0"/>
              </a:rPr>
              <a:t>s</a:t>
            </a:r>
            <a:r>
              <a:rPr b="1" dirty="0" i="1" lang="en-US">
                <a:latin typeface="Aptos" panose="020B0004020202020204" pitchFamily="34" charset="0"/>
              </a:rPr>
              <a:t>h</a:t>
            </a:r>
            <a:r>
              <a:rPr b="1" dirty="0" i="1" lang="en-US">
                <a:latin typeface="Aptos" panose="020B0004020202020204" pitchFamily="34" charset="0"/>
              </a:rPr>
              <a:t>w</a:t>
            </a:r>
            <a:r>
              <a:rPr b="1" dirty="0" i="1" lang="en-US">
                <a:latin typeface="Aptos" panose="020B0004020202020204" pitchFamily="34" charset="0"/>
              </a:rPr>
              <a:t>i</a:t>
            </a:r>
            <a:r>
              <a:rPr b="1" dirty="0" i="1" lang="en-US">
                <a:latin typeface="Aptos" panose="020B0004020202020204" pitchFamily="34" charset="0"/>
              </a:rPr>
              <a:t>n</a:t>
            </a:r>
            <a:r>
              <a:rPr b="1" dirty="0" i="1" lang="en-US">
                <a:latin typeface="Aptos" panose="020B0004020202020204" pitchFamily="34" charset="0"/>
              </a:rPr>
              <a:t>.</a:t>
            </a:r>
            <a:r>
              <a:rPr b="1" dirty="0" i="1" lang="en-US">
                <a:latin typeface="Aptos" panose="020B0004020202020204" pitchFamily="34" charset="0"/>
              </a:rPr>
              <a:t> </a:t>
            </a:r>
            <a:r>
              <a:rPr b="1" dirty="0" i="1" lang="en-US">
                <a:latin typeface="Aptos" panose="020B0004020202020204" pitchFamily="34" charset="0"/>
              </a:rPr>
              <a:t>S</a:t>
            </a:r>
            <a:endParaRPr altLang="en-US" lang="zh-CN"/>
          </a:p>
          <a:p>
            <a:pPr algn="l"/>
            <a:r>
              <a:rPr b="1" dirty="0" i="1" lang="en-IN">
                <a:latin typeface="Aptos" panose="020B0004020202020204" pitchFamily="34" charset="0"/>
              </a:rPr>
              <a:t>Register NO : 3122195</a:t>
            </a:r>
            <a:r>
              <a:rPr b="1" dirty="0" i="1" lang="en-US">
                <a:latin typeface="Aptos" panose="020B0004020202020204" pitchFamily="34" charset="0"/>
              </a:rPr>
              <a:t>6</a:t>
            </a:r>
            <a:r>
              <a:rPr b="1" dirty="0" i="1" lang="en-US">
                <a:latin typeface="Aptos" panose="020B0004020202020204" pitchFamily="34" charset="0"/>
              </a:rPr>
              <a:t>0</a:t>
            </a:r>
            <a:endParaRPr altLang="en-US" lang="zh-CN"/>
          </a:p>
          <a:p>
            <a:pPr algn="l"/>
            <a:r>
              <a:rPr b="1" i="1" lang="en-IN">
                <a:latin typeface="Aptos" panose="020B0004020202020204" pitchFamily="34" charset="0"/>
              </a:rPr>
              <a:t>ID :</a:t>
            </a:r>
            <a:r>
              <a:rPr b="1" i="1" lang="en-US">
                <a:latin typeface="Aptos" panose="020B0004020202020204" pitchFamily="34" charset="0"/>
              </a:rPr>
              <a:t>F4A92C3FEEA6AA1A38E4D1F9FDD17194			</a:t>
            </a:r>
            <a:endParaRPr b="1" dirty="0" i="1" lang="en-IN">
              <a:latin typeface="Aptos" panose="020B0004020202020204" pitchFamily="34" charset="0"/>
            </a:endParaRPr>
          </a:p>
          <a:p>
            <a:pPr algn="l"/>
            <a:r>
              <a:rPr b="1" dirty="0" i="1" lang="en-IN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b="1" dirty="0" i="1" lang="en-IN">
                <a:latin typeface="Aptos" panose="020B0004020202020204" pitchFamily="34" charset="0"/>
              </a:rPr>
              <a:t>College Name : Sree </a:t>
            </a:r>
            <a:r>
              <a:rPr b="1" dirty="0" i="1" lang="en-IN" err="1">
                <a:latin typeface="Aptos" panose="020B0004020202020204" pitchFamily="34" charset="0"/>
              </a:rPr>
              <a:t>Sastha</a:t>
            </a:r>
            <a:r>
              <a:rPr b="1" dirty="0" i="1" lang="en-IN">
                <a:latin typeface="Aptos" panose="020B0004020202020204" pitchFamily="34" charset="0"/>
              </a:rPr>
              <a:t>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p>
            <a:pPr algn="ctr"/>
            <a:r>
              <a:rPr dirty="0" lang="en-IN"/>
              <a:t>Results</a:t>
            </a: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154955" y="1215736"/>
            <a:ext cx="8825658" cy="4423064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4" name="Table 10"/>
          <p:cNvGraphicFramePr>
            <a:graphicFrameLocks noGrp="1"/>
          </p:cNvGraphicFramePr>
          <p:nvPr/>
        </p:nvGraphicFramePr>
        <p:xfrm>
          <a:off x="408709" y="1444336"/>
          <a:ext cx="8475520" cy="4603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4904"/>
                <a:gridCol w="1599502"/>
                <a:gridCol w="1176643"/>
                <a:gridCol w="1084720"/>
                <a:gridCol w="1084720"/>
                <a:gridCol w="1195031"/>
              </a:tblGrid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Gender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(Multiple Items)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Sum of Salary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Column Labels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Row Labels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HIGH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LOW SALARY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MODERATE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VERY HIGH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Grand Total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Accounting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349332.2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36547.58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309659.98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573406.42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1268946.18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Engineering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61624.77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76505.98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141547.37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720714.1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1000392.22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Human Resources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208360.35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35943.62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50310.09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439710.33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734324.39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Marketing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270480.25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69178.87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40753.54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271441.52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651854.18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Product Management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276473.77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108117.72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40445.29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927183.45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1352220.23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Research and Development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74279.01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67861.61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207079.53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458340.76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807560.91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Sales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131055.87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71727.64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41934.71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349307.37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594025.59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Services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208028.03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31172.77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132123.11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869065.47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1240389.38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Support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196694.84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66036.13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177452.3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463436.97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903620.24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Training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71570.99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75804.7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223644.71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1100267.07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1471287.47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6877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Grand Total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1847900.08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638896.62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1364950.63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6172873.46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IN" strike="noStrike" u="none">
                          <a:effectLst/>
                        </a:rPr>
                        <a:t>10024620.79</a:t>
                      </a:r>
                      <a:endParaRPr b="1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2097156" name="Graphic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98527" y="1558635"/>
            <a:ext cx="2784764" cy="44230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1154955" y="613064"/>
            <a:ext cx="8825658" cy="4592781"/>
          </a:xfrm>
        </p:spPr>
        <p:txBody>
          <a:bodyPr/>
          <a:p>
            <a:endParaRPr dirty="0" lang="en-IN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1154955" y="945573"/>
          <a:ext cx="9485336" cy="51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p>
            <a:pPr algn="ctr"/>
            <a:r>
              <a:rPr dirty="0" lang="en-IN"/>
              <a:t>Conclusion</a:t>
            </a:r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i="1" lang="en-IN"/>
              <a:t>From the result we can conclude that the salary fluctuation is very nor very less.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i="1" lang="en-IN"/>
              <a:t>If this continues there is a chance were the employees quit their job and find another company.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i="1" lang="en-IN"/>
              <a:t>Salary should be equal to all the same department employee.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p>
            <a:r>
              <a:rPr b="1" dirty="0" i="1" lang="en-IN"/>
              <a:t>Project Title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p>
            <a:pPr algn="l"/>
            <a:r>
              <a:rPr b="1" dirty="0" sz="4000" lang="en-IN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b="1" dirty="0" lang="en-IN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p>
            <a:r>
              <a:rPr dirty="0" lang="en-IN"/>
              <a:t>Agenda</a:t>
            </a: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Problem statement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Project overview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End users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Our solutions and proposition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Data set descriptions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Modelling approach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Results and discussion</a:t>
            </a:r>
          </a:p>
          <a:p>
            <a:pPr indent="-457200" marL="457200">
              <a:buFont typeface="Wingdings" panose="05000000000000000000" pitchFamily="2" charset="2"/>
              <a:buChar char="v"/>
            </a:pPr>
            <a:r>
              <a:rPr b="1" dirty="0" lang="en-IN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p>
            <a:pPr algn="ctr"/>
            <a:r>
              <a:rPr b="1" dirty="0" sz="3600" i="1" lang="en-IN"/>
              <a:t>Problem Statement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lang="en-IN"/>
              <a:t>When some employee salary records are outdated ,find the current salary of each employee by assuming that salaries increase each year.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lang="en-IN"/>
              <a:t>Calculate an employee’s gross salary based on their basic salary , </a:t>
            </a:r>
            <a:r>
              <a:rPr b="1" dirty="0" lang="en-IN" err="1"/>
              <a:t>hra</a:t>
            </a:r>
            <a:r>
              <a:rPr b="1" dirty="0" lang="en-IN"/>
              <a:t> percentage and da percentage.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lang="en-IN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lang="en-IN"/>
              <a:t>A problem statement is a business document that outlines an issue an proposes a solution to prevent it from recurring.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p>
            <a:pPr algn="ctr"/>
            <a:r>
              <a:rPr b="1" dirty="0" i="1" lang="en-IN"/>
              <a:t>Project Overview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3200" i="1" lang="en-IN"/>
              <a:t>To ascertain the salary </a:t>
            </a:r>
            <a:r>
              <a:rPr b="1" dirty="0" sz="3200" i="1" lang="en-IN" err="1"/>
              <a:t>baisis</a:t>
            </a:r>
            <a:r>
              <a:rPr b="1" dirty="0" sz="3200" i="1" lang="en-IN"/>
              <a:t>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3200" i="1" lang="en-IN"/>
              <a:t>To calculate hours worked.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3200" i="1" lang="en-IN"/>
              <a:t>To generate net salary.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3200" i="1" lang="en-IN"/>
              <a:t>Salary is the amount an employee is guaranteed to be paid for a specific time period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p>
            <a:r>
              <a:rPr dirty="0" sz="4000" lang="en-IN"/>
              <a:t>Who Are The End Users?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p>
            <a:pPr algn="l"/>
            <a:r>
              <a:rPr b="1" dirty="0" sz="2800" i="0" lang="en-US" u="sng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b="1" dirty="0" sz="2800" i="0" lang="en-US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b="1" dirty="0" sz="2800" i="0" lang="en-US" u="sng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b="1" dirty="0" sz="2800" i="0" lang="en-US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p>
            <a:r>
              <a:rPr b="1" dirty="0" sz="4400" i="1" lang="en-IN"/>
              <a:t>Our Solution And Proposition</a:t>
            </a: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3200" i="1" lang="en-IN"/>
              <a:t>Filtering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3200" i="1" lang="en-IN"/>
              <a:t>Conditional formatting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3200" i="1" lang="en-IN"/>
              <a:t>Pivot table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3200" i="1" lang="en-IN"/>
              <a:t>Bar chart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3200" i="1" lang="en-IN"/>
              <a:t>Collecting data 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p>
            <a:r>
              <a:rPr b="1" dirty="0" sz="4800" i="1" lang="en-IN"/>
              <a:t>Data Description</a:t>
            </a: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95000" lnSpcReduction="20000"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Employee data set- Kaggle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26-features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Feature- 9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Employee id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Name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Salary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Joining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Gender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Department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 err="1"/>
              <a:t>Fte</a:t>
            </a:r>
            <a:endParaRPr b="1" dirty="0" sz="2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Employee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600" lang="en-IN"/>
              <a:t>Work location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p>
            <a:pPr algn="ctr"/>
            <a:r>
              <a:rPr b="1" dirty="0" sz="4400" i="1" lang="en-IN"/>
              <a:t>Modelling</a:t>
            </a: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DATA COLLECTION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DATA CLEANING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TECHNIQUES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RESULTS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PIVOT TABLE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CHART GRAPHS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PIE CHART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SLICER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800" lang="en-IN"/>
              <a:t>LINE CHART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Jenifer Y</dc:creator>
  <cp:lastModifiedBy>Jenifer Y</cp:lastModifiedBy>
  <dcterms:created xsi:type="dcterms:W3CDTF">2024-09-27T18:16:12Z</dcterms:created>
  <dcterms:modified xsi:type="dcterms:W3CDTF">2024-09-29T06:49:13Z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78f9cbf60d594f38939f02ac95f34972</vt:lpwstr>
  </property>
</Properties>
</file>