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64" r:id="rId4"/>
    <p:sldId id="265" r:id="rId5"/>
    <p:sldId id="267" r:id="rId6"/>
    <p:sldId id="271" r:id="rId7"/>
    <p:sldId id="272" r:id="rId8"/>
    <p:sldId id="262" r:id="rId9"/>
    <p:sldId id="263" r:id="rId10"/>
    <p:sldId id="269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7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39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рыба, скат">
            <a:extLst>
              <a:ext uri="{FF2B5EF4-FFF2-40B4-BE49-F238E27FC236}">
                <a16:creationId xmlns:a16="http://schemas.microsoft.com/office/drawing/2014/main" id="{F14B79F2-DF57-AEBA-9C86-C9092185E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72-6E1D-AB70-8884-FD37105CB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436" y="3646036"/>
            <a:ext cx="9744363" cy="165576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367A1C-E584-92AD-E683-D911A9B58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5409"/>
            <a:ext cx="9144000" cy="60975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4ED5D-9A79-A515-DB65-19C5AE22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1A26D-993B-5D68-80DA-A7B726EF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A0426-ABDB-EE77-EC99-38C48778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34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0B0B3-63D7-FC0B-EB18-51ECFF35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05DF3-DD54-4232-DCF4-51A8289F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CD26F-D53E-3383-BFA0-7F6F78C8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6B88C-0291-5931-FC92-E354E275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C31E6-AD5B-0E47-0726-80A8FE6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8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6E000-B38A-58DC-297B-EECD5700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6526DC-5A58-3FB1-15FF-78197AFB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D707F-2966-AAB4-0043-AD930301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D0AE6-B8C6-316B-09E2-1ABCD385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D7FC7-334C-1F51-E470-4B137883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6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BE773-6C86-C664-66C3-A6EA3F42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59DF9-821F-F1ED-A75F-70EA4826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4D7414-6515-BEDC-3FB4-3026CA6C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29BBE6-AAC7-9544-7F5C-CB5B860E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04C989-C533-857A-4E09-63745CC4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171549-1400-0C81-A8A3-53081419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496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D7A14-A69D-1383-9782-4BE29B49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AD358-DE55-63E7-815E-607864DC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26387E-07BB-2EAC-560F-3AE3D65F0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8F51E6-DE9B-1EE8-FC0F-F0BC5D905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63D63-1602-115D-DF07-B05B4EC0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759505-55BC-380D-D041-9DFDC3D0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10A9AF-8447-02CA-6CAF-291ECEF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443CC-98CE-65C3-E6E6-87CE07DE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46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1CCE5-A347-D078-EFFB-4E04506E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35B32D-58F2-FDD4-222F-C126948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F5FE28-A356-6F20-5DB5-DDA7734E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EB5A1B-D524-0E02-4933-CF850E2B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456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5A5C6B-C4FA-79D8-7AC2-86B3EC1C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38CC73-A162-CD87-67E1-36D3FB89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A39284-E988-7274-6818-E99CACD8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92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58405-237A-3268-81E8-A1884232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15054-2D90-AB45-272A-00727E25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F88EB1-E04E-E142-A6FB-4E0E6079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9F334-D58A-6355-4ED2-326CE7F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291950-7870-27E3-0419-4FD1663F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B5963A-D6AE-B3F0-5722-97CBDA66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5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07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98538-1EBF-8C4B-82AC-E09B3396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A2893E-07D1-5019-8F7C-157C4F90F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6E4B0-E990-62A8-10D0-65096469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D47E93-93C6-07DF-5245-0732BD88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4DDBD-A17F-271C-35C4-3CF94F4F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96E886-6A05-9932-80B3-78F3069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84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BE7D-A483-75E1-0AB0-4C3B7BF7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FD6A1B-13E6-DBE6-BB5B-AFB201D3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AA5F1-0149-C998-30F4-7C491AB5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3A4FD-621A-BDC9-330F-7D88A9E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2C2CE-E00A-BE9B-9928-9EF8227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805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CAEEE8-5898-9D2E-B5BE-120DC42A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6CCB5B-593B-A40F-866D-FDAE7F9DB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6D1A6-03E0-650B-CAC4-CEC4FFFD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28453-ED22-B794-B739-4CDA89B4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0E8A2-0271-9D2F-920E-8609021F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1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6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4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46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06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2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1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61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B70793-823A-79ED-0CC2-597DF3F06A3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6B51E-463B-D269-9F17-88372D83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300471"/>
            <a:ext cx="9515764" cy="45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4A2CF7-E353-F0FE-289A-105F1470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2F818-8B19-4B62-8871-C4E6F7045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727B-46CF-4411-B11B-AF8CF8B79068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14DC2-4EF1-7A1F-91E2-40C4D71E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A5B2B1-ADD0-6287-0CC0-5A498B46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C8D3-1933-42C8-93A4-09937F8C31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3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omeSclad/HomeSclad/bin/Debug/HomeSclad.ex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figma.com/design/YSKIFuVEA95GlfTavDv88q/Untitled?node-id=0-1&amp;t=WmrsTDd88sB77uWR-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;p13"/>
          <p:cNvSpPr/>
          <p:nvPr/>
        </p:nvSpPr>
        <p:spPr>
          <a:xfrm>
            <a:off x="360" y="1843788"/>
            <a:ext cx="12191640" cy="46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ДИПЛОМНЫЙ ПРОЕКТ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1"/>
          <p:cNvSpPr/>
          <p:nvPr/>
        </p:nvSpPr>
        <p:spPr>
          <a:xfrm>
            <a:off x="360" y="107187"/>
            <a:ext cx="1219164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ДЕПАРТАМЕНТ ОБРАЗОВАНИЯ И НАУКИ ГОРОДА МОСКВЫ</a:t>
            </a:r>
            <a:br>
              <a:rPr sz="2000" dirty="0">
                <a:latin typeface="Fira Sans Extra Condensed SemiBold"/>
              </a:rPr>
            </a:br>
            <a:r>
              <a:rPr lang="ru-RU" sz="2000" b="0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ГОСУДАРСТВЕННОЕ БЮДЖЕТНОЕ ПРОФЕССИОНАЛЬНОЕ</a:t>
            </a:r>
            <a:br>
              <a:rPr sz="2000" dirty="0">
                <a:latin typeface="Fira Sans Extra Condensed SemiBold"/>
              </a:rPr>
            </a:br>
            <a:r>
              <a:rPr lang="ru-RU" sz="2000" b="0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ОБРАЗОВАТЕЛЬНОЕ УЧРЕЖДЕНИЕ ГОРОДА МОСКВЫ </a:t>
            </a:r>
            <a:br>
              <a:rPr sz="2000" dirty="0">
                <a:latin typeface="Fira Sans Extra Condensed SemiBold"/>
              </a:rPr>
            </a:br>
            <a:r>
              <a:rPr lang="ru-RU" sz="2000" b="1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«ТЕХНОЛОГИЧЕСКИЙ КОЛЛЕДЖ № 34»</a:t>
            </a:r>
            <a:endParaRPr lang="ru-RU" sz="2000" b="0" strike="noStrike" spc="-1" dirty="0">
              <a:solidFill>
                <a:srgbClr val="000000"/>
              </a:solidFill>
              <a:latin typeface="Fira Sans Extra Condensed SemiBold"/>
            </a:endParaRPr>
          </a:p>
        </p:txBody>
      </p:sp>
      <p:sp>
        <p:nvSpPr>
          <p:cNvPr id="8" name="TextBox 2"/>
          <p:cNvSpPr/>
          <p:nvPr/>
        </p:nvSpPr>
        <p:spPr>
          <a:xfrm>
            <a:off x="744430" y="2556349"/>
            <a:ext cx="10416628" cy="1139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2400" b="0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на тему: </a:t>
            </a:r>
            <a:r>
              <a:rPr lang="ru-RU" sz="2400" b="0" strike="noStrike" spc="-1" dirty="0">
                <a:latin typeface="Fira Sans Extra Condensed SemiBold"/>
                <a:ea typeface="Calibri"/>
              </a:rPr>
              <a:t>Проектирование и разработка автоматизированной информационной системы для временного хранения вещей 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9" name="TextBox 3"/>
          <p:cNvSpPr/>
          <p:nvPr/>
        </p:nvSpPr>
        <p:spPr>
          <a:xfrm>
            <a:off x="5176008" y="6293359"/>
            <a:ext cx="183998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Москва, 2024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4"/>
          <p:cNvSpPr/>
          <p:nvPr/>
        </p:nvSpPr>
        <p:spPr>
          <a:xfrm>
            <a:off x="7299961" y="4235990"/>
            <a:ext cx="4892039" cy="17223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Выполнил студент 4 курса </a:t>
            </a:r>
            <a:endParaRPr lang="ru-RU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b="0" strike="noStrike" spc="-1" dirty="0">
                <a:latin typeface="Fira Sans Extra Condensed SemiBold"/>
              </a:rPr>
              <a:t>Горбачев Сергей Алексеевич</a:t>
            </a:r>
            <a:endParaRPr lang="ru-RU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Специальность: 09.02.07 Информационные системы и программирование</a:t>
            </a:r>
            <a:endParaRPr lang="ru-RU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b="0" strike="noStrike" spc="-1" dirty="0">
                <a:solidFill>
                  <a:srgbClr val="000000"/>
                </a:solidFill>
                <a:latin typeface="Fira Sans Extra Condensed SemiBold"/>
                <a:ea typeface="Arial"/>
              </a:rPr>
              <a:t>Руководитель: Тотмянина С.В.</a:t>
            </a:r>
            <a:endParaRPr lang="ru-RU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44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C7E9A-90A8-4554-B36C-8F502F95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46" y="217190"/>
            <a:ext cx="8061307" cy="927694"/>
          </a:xfrm>
        </p:spPr>
        <p:txBody>
          <a:bodyPr>
            <a:normAutofit/>
          </a:bodyPr>
          <a:lstStyle/>
          <a:p>
            <a:r>
              <a:rPr lang="ru-RU" sz="2800" b="1" dirty="0"/>
              <a:t>Окно авторизации со ссылкой на запуск приложения</a:t>
            </a:r>
          </a:p>
        </p:txBody>
      </p:sp>
      <p:pic>
        <p:nvPicPr>
          <p:cNvPr id="6" name="Рисунок 5">
            <a:hlinkClick r:id="rId2" action="ppaction://hlinkfile"/>
            <a:extLst>
              <a:ext uri="{FF2B5EF4-FFF2-40B4-BE49-F238E27FC236}">
                <a16:creationId xmlns:a16="http://schemas.microsoft.com/office/drawing/2014/main" id="{B126E611-A093-4D0A-B9C1-9FA76375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59" y="1795883"/>
            <a:ext cx="3858280" cy="32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26BE4-3C55-45AB-B22A-01E6D1DB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13" y="224126"/>
            <a:ext cx="3409373" cy="456911"/>
          </a:xfrm>
        </p:spPr>
        <p:txBody>
          <a:bodyPr>
            <a:noAutofit/>
          </a:bodyPr>
          <a:lstStyle/>
          <a:p>
            <a:pPr algn="ctr"/>
            <a:r>
              <a:rPr lang="ru-RU" sz="2800" b="1" strike="noStrike" spc="-1" dirty="0">
                <a:solidFill>
                  <a:schemeClr val="bg1"/>
                </a:solidFill>
                <a:ea typeface="Arial"/>
              </a:rPr>
              <a:t>Актуальность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46928-2EE7-4752-B326-7D339DCB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7037"/>
            <a:ext cx="10515600" cy="4351338"/>
          </a:xfrm>
        </p:spPr>
        <p:txBody>
          <a:bodyPr/>
          <a:lstStyle/>
          <a:p>
            <a:r>
              <a:rPr lang="ru-RU" sz="2400" dirty="0">
                <a:solidFill>
                  <a:schemeClr val="bg1"/>
                </a:solidFill>
              </a:rPr>
              <a:t>Автоматизированная информационная система для временного хранения вещей является актуальной потребностью в современном бизнесе. Она обеспечивает повышение эффективности управления, оптимизацию использования ресурсов, повышение безопасности и соответствие современным стандартам. Ее внедрение открывает перспективы для масштабирования и интеграции с другими информационными системами компании, способствуя развитию бизнеса.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89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26BE4-3C55-45AB-B22A-01E6D1DB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640" y="2972089"/>
            <a:ext cx="1569520" cy="456911"/>
          </a:xfrm>
        </p:spPr>
        <p:txBody>
          <a:bodyPr>
            <a:noAutofit/>
          </a:bodyPr>
          <a:lstStyle/>
          <a:p>
            <a:r>
              <a:rPr lang="ru-RU" sz="2800" b="1" spc="-1" dirty="0">
                <a:ea typeface="Arial"/>
              </a:rPr>
              <a:t>Задачи</a:t>
            </a:r>
            <a:r>
              <a:rPr lang="ru-RU" sz="2800" b="1" strike="noStrike" spc="-1" dirty="0">
                <a:solidFill>
                  <a:schemeClr val="bg1"/>
                </a:solidFill>
                <a:ea typeface="Arial"/>
              </a:rPr>
              <a:t>: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46928-2EE7-4752-B326-7D339DCB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461" y="635008"/>
            <a:ext cx="8454465" cy="18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Спроектировать и разработать приложение</a:t>
            </a:r>
            <a:r>
              <a:rPr lang="en-CA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облегчающее работу сотрудникам компании ПАО «МАК «Вымпел»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647E449-2B2D-4305-956C-5346DF608507}"/>
              </a:ext>
            </a:extLst>
          </p:cNvPr>
          <p:cNvSpPr txBox="1">
            <a:spLocks/>
          </p:cNvSpPr>
          <p:nvPr/>
        </p:nvSpPr>
        <p:spPr>
          <a:xfrm>
            <a:off x="5109186" y="178097"/>
            <a:ext cx="2278428" cy="456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spc="-1" dirty="0">
                <a:ea typeface="Arial"/>
              </a:rPr>
              <a:t>Цель:</a:t>
            </a:r>
            <a:endParaRPr lang="ru-RU" sz="28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5367B45-8140-4D9A-94CD-31D8A79BA277}"/>
              </a:ext>
            </a:extLst>
          </p:cNvPr>
          <p:cNvSpPr txBox="1">
            <a:spLocks/>
          </p:cNvSpPr>
          <p:nvPr/>
        </p:nvSpPr>
        <p:spPr>
          <a:xfrm>
            <a:off x="1994622" y="2987070"/>
            <a:ext cx="10077076" cy="1908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1.Технико-экономическая характеристика предметной области и предприятия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ПАО «МАК «Вымпел»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2. Разработка прототипа будущего  приложения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3. Проектирование и разработка базы данных и ИС «</a:t>
            </a:r>
            <a:r>
              <a:rPr lang="en-CA" sz="2400" dirty="0"/>
              <a:t>Pennant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84447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26BE4-3C55-45AB-B22A-01E6D1DB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13" y="325871"/>
            <a:ext cx="3698587" cy="45691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trike="noStrike" spc="-1" dirty="0">
                <a:solidFill>
                  <a:schemeClr val="bg1"/>
                </a:solidFill>
                <a:ea typeface="Arial"/>
              </a:rPr>
              <a:t>О Предприятии</a:t>
            </a:r>
            <a:endParaRPr lang="ru-RU" sz="2800" b="0" strike="noStrike" spc="-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46928-2EE7-4752-B326-7D339DCB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663700"/>
            <a:ext cx="10490200" cy="2501900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ПАО «МАК «Вымпел» - это крупное промышленное предприятие, специализирующееся на производстве и хранении ракетных комплексов. Оно является одним из лидеров в своей отрасли и имеет долгую историю успешной работы на рынке. Основная деятельность: Производство ракетных комплексов: Предприятие специализируется на разработке и производстве ракетных систем высокой точности, которые используются в различных областях, включая оборону и космос. Хранение и обслуживание: Кроме того, ПАО «МАК «Вымпел» осуществляет временное хранение и обслуживание ракетных комплексов, обеспечивая сохранность и готовность к использованию.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8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26BE4-3C55-45AB-B22A-01E6D1DB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13" y="325871"/>
            <a:ext cx="3698587" cy="45691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2800" b="1" strike="noStrike" spc="-1" dirty="0">
                <a:solidFill>
                  <a:schemeClr val="bg1"/>
                </a:solidFill>
                <a:ea typeface="Arial"/>
              </a:rPr>
              <a:t>IDEF0 </a:t>
            </a:r>
            <a:r>
              <a:rPr lang="ru-RU" sz="2800" b="1" strike="noStrike" spc="-1" dirty="0">
                <a:solidFill>
                  <a:schemeClr val="bg1"/>
                </a:solidFill>
                <a:ea typeface="Arial"/>
              </a:rPr>
              <a:t>до внедрения</a:t>
            </a:r>
            <a:endParaRPr lang="ru-RU" sz="2800" b="0" strike="noStrike" spc="-1" dirty="0">
              <a:solidFill>
                <a:schemeClr val="bg1"/>
              </a:solidFill>
            </a:endParaRP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BE112467-BA21-424F-8FFF-E0B0D9AB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03" y="782782"/>
            <a:ext cx="8904194" cy="568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26BE4-3C55-45AB-B22A-01E6D1DB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13" y="325871"/>
            <a:ext cx="3698587" cy="45691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2800" b="1" strike="noStrike" spc="-1" dirty="0">
                <a:solidFill>
                  <a:schemeClr val="bg1"/>
                </a:solidFill>
                <a:ea typeface="Arial"/>
              </a:rPr>
              <a:t>IDEF0 </a:t>
            </a:r>
            <a:r>
              <a:rPr lang="ru-RU" sz="2800" b="1" spc="-1" dirty="0">
                <a:ea typeface="Arial"/>
              </a:rPr>
              <a:t>после внедрения</a:t>
            </a:r>
            <a:endParaRPr lang="ru-RU" sz="2800" b="0" strike="noStrike" spc="-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E92C40-2220-4B9B-A1EB-7A82884E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97" y="873341"/>
            <a:ext cx="8240806" cy="54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5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;p13"/>
          <p:cNvSpPr/>
          <p:nvPr/>
        </p:nvSpPr>
        <p:spPr>
          <a:xfrm>
            <a:off x="0" y="121163"/>
            <a:ext cx="12191640" cy="46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pc="-1" dirty="0">
                <a:solidFill>
                  <a:schemeClr val="bg1"/>
                </a:solidFill>
                <a:latin typeface="+mj-lt"/>
              </a:rPr>
              <a:t>Ссылка на </a:t>
            </a:r>
            <a:r>
              <a:rPr lang="en-CA" sz="2800" b="1" spc="-1" dirty="0">
                <a:solidFill>
                  <a:schemeClr val="bg1"/>
                </a:solidFill>
                <a:latin typeface="+mj-lt"/>
              </a:rPr>
              <a:t>Figma</a:t>
            </a:r>
            <a:endParaRPr lang="ru-RU" sz="2800" b="0" strike="noStrike" spc="-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BC8003-CCFC-4108-B4AB-F145805CD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89" y="1222052"/>
            <a:ext cx="3377621" cy="3941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77D03-4918-4BC1-B05C-C41A73B10EB9}"/>
              </a:ext>
            </a:extLst>
          </p:cNvPr>
          <p:cNvSpPr txBox="1"/>
          <p:nvPr/>
        </p:nvSpPr>
        <p:spPr>
          <a:xfrm>
            <a:off x="3047820" y="56359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pc="-1" dirty="0">
                <a:solidFill>
                  <a:schemeClr val="bg1"/>
                </a:solidFill>
                <a:hlinkClick r:id="rId4"/>
              </a:rPr>
              <a:t>Ссылка на </a:t>
            </a:r>
            <a:r>
              <a:rPr lang="en-CA" sz="2400" b="1" spc="-1" dirty="0">
                <a:solidFill>
                  <a:schemeClr val="bg1"/>
                </a:solidFill>
                <a:hlinkClick r:id="rId4"/>
              </a:rPr>
              <a:t>Figma</a:t>
            </a:r>
            <a:endParaRPr lang="ru-RU" sz="2400" b="0" strike="noStrike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4;p13"/>
          <p:cNvSpPr/>
          <p:nvPr/>
        </p:nvSpPr>
        <p:spPr>
          <a:xfrm>
            <a:off x="4787153" y="85303"/>
            <a:ext cx="2617693" cy="46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CA" sz="2800" b="1" spc="-1" dirty="0">
                <a:solidFill>
                  <a:schemeClr val="bg1"/>
                </a:solidFill>
                <a:latin typeface="+mj-lt"/>
              </a:rPr>
              <a:t>ER-</a:t>
            </a:r>
            <a:r>
              <a:rPr lang="ru-RU" sz="2800" b="1" spc="-1" dirty="0">
                <a:solidFill>
                  <a:schemeClr val="bg1"/>
                </a:solidFill>
                <a:latin typeface="+mj-lt"/>
              </a:rPr>
              <a:t>Диаграмма</a:t>
            </a:r>
            <a:endParaRPr lang="ru-RU" sz="2800" b="0" strike="noStrike" spc="-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AEF0E0-C3F2-422D-A2E9-8FE35857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040" y="823368"/>
            <a:ext cx="4456113" cy="521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3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C7E9A-90A8-4554-B36C-8F502F95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919" y="224126"/>
            <a:ext cx="4918162" cy="45691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 Себестоимость разработки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6838E-26C0-4C52-8BE1-5E5740F6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Себестоимость – сумма основных и накладных расходов</a:t>
            </a:r>
          </a:p>
          <a:p>
            <a:pPr marL="0" indent="0">
              <a:buNone/>
            </a:pPr>
            <a:r>
              <a:rPr lang="en-CA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27068,64 Руб.</a:t>
            </a:r>
          </a:p>
          <a:p>
            <a:endParaRPr lang="ru-RU" sz="32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2DFDED9-3D33-4A73-8775-85B072BA1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24751"/>
              </p:ext>
            </p:extLst>
          </p:nvPr>
        </p:nvGraphicFramePr>
        <p:xfrm>
          <a:off x="2674476" y="3047999"/>
          <a:ext cx="6843048" cy="2662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3144">
                  <a:extLst>
                    <a:ext uri="{9D8B030D-6E8A-4147-A177-3AD203B41FA5}">
                      <a16:colId xmlns:a16="http://schemas.microsoft.com/office/drawing/2014/main" val="2109487038"/>
                    </a:ext>
                  </a:extLst>
                </a:gridCol>
                <a:gridCol w="2296393">
                  <a:extLst>
                    <a:ext uri="{9D8B030D-6E8A-4147-A177-3AD203B41FA5}">
                      <a16:colId xmlns:a16="http://schemas.microsoft.com/office/drawing/2014/main" val="3907154596"/>
                    </a:ext>
                  </a:extLst>
                </a:gridCol>
                <a:gridCol w="53511">
                  <a:extLst>
                    <a:ext uri="{9D8B030D-6E8A-4147-A177-3AD203B41FA5}">
                      <a16:colId xmlns:a16="http://schemas.microsoft.com/office/drawing/2014/main" val="1420590224"/>
                    </a:ext>
                  </a:extLst>
                </a:gridCol>
              </a:tblGrid>
              <a:tr h="321683">
                <a:tc gridSpan="3">
                  <a:txBody>
                    <a:bodyPr/>
                    <a:lstStyle/>
                    <a:p>
                      <a:pPr indent="420370" algn="just">
                        <a:lnSpc>
                          <a:spcPct val="150000"/>
                        </a:lnSpc>
                        <a:spcBef>
                          <a:spcPts val="3000"/>
                        </a:spcBef>
                      </a:pPr>
                      <a:r>
                        <a:rPr lang="ru-RU" sz="1400" dirty="0">
                          <a:effectLst/>
                        </a:rPr>
                        <a:t>Таблица 20 – Себестоимость разработки ИС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22287"/>
                  </a:ext>
                </a:extLst>
              </a:tr>
              <a:tr h="245568">
                <a:tc>
                  <a:txBody>
                    <a:bodyPr/>
                    <a:lstStyle/>
                    <a:p>
                      <a:pPr marL="64770" algn="ctr">
                        <a:lnSpc>
                          <a:spcPts val="1320"/>
                        </a:lnSpc>
                      </a:pPr>
                      <a:r>
                        <a:rPr lang="ru-RU" sz="1400" dirty="0">
                          <a:effectLst/>
                        </a:rPr>
                        <a:t>Наименование статей расходов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Затраты, руб.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8223304"/>
                  </a:ext>
                </a:extLst>
              </a:tr>
              <a:tr h="245568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Расходные материалы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ru-RU" sz="1400" dirty="0">
                          <a:effectLst/>
                        </a:rPr>
                        <a:t>3026</a:t>
                      </a:r>
                      <a:r>
                        <a:rPr lang="en-CA" sz="1400" dirty="0">
                          <a:effectLst/>
                        </a:rPr>
                        <a:t>,00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9393395"/>
                  </a:ext>
                </a:extLst>
              </a:tr>
              <a:tr h="245568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Затраты на заработную плату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2800,00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082900"/>
                  </a:ext>
                </a:extLst>
              </a:tr>
              <a:tr h="245568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400" dirty="0">
                          <a:effectLst/>
                        </a:rPr>
                        <a:t>Амортизационные отчисления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ru-RU" sz="1400" dirty="0">
                          <a:effectLst/>
                        </a:rPr>
                        <a:t>6166.67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8953268"/>
                  </a:ext>
                </a:extLst>
              </a:tr>
              <a:tr h="245568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Затраты на электроэнергию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1408,38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5906370"/>
                  </a:ext>
                </a:extLst>
              </a:tr>
              <a:tr h="245568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Отчисления на социальные нужды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845,60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0217026"/>
                  </a:ext>
                </a:extLst>
              </a:tr>
              <a:tr h="245568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Итого основные расходы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CA" sz="1400">
                          <a:effectLst/>
                        </a:rPr>
                        <a:t>14246,65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3185766"/>
                  </a:ext>
                </a:extLst>
              </a:tr>
              <a:tr h="245568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Накладные расходы 10%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tabLst>
                          <a:tab pos="1071880" algn="ctr"/>
                          <a:tab pos="2144395" algn="r"/>
                        </a:tabLst>
                      </a:pPr>
                      <a:r>
                        <a:rPr lang="en-CA" sz="1400">
                          <a:effectLst/>
                        </a:rPr>
                        <a:t>12821,99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8278771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Себестоимость – сумма основных и накладных расходов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ru-RU" sz="1400">
                          <a:effectLst/>
                        </a:rPr>
                        <a:t>27068,64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005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75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base.com-1068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1027</TotalTime>
  <Words>354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Fira Sans Extra Condensed SemiBold</vt:lpstr>
      <vt:lpstr>Times New Roman</vt:lpstr>
      <vt:lpstr>Тема Office</vt:lpstr>
      <vt:lpstr>powerpointbase.com-1068</vt:lpstr>
      <vt:lpstr>Презентация PowerPoint</vt:lpstr>
      <vt:lpstr>Актуальность</vt:lpstr>
      <vt:lpstr>Задачи:</vt:lpstr>
      <vt:lpstr>О Предприятии</vt:lpstr>
      <vt:lpstr>IDEF0 до внедрения</vt:lpstr>
      <vt:lpstr>IDEF0 после внедрения</vt:lpstr>
      <vt:lpstr>Презентация PowerPoint</vt:lpstr>
      <vt:lpstr>Презентация PowerPoint</vt:lpstr>
      <vt:lpstr> Себестоимость разработки ИС</vt:lpstr>
      <vt:lpstr>Окно авторизации со ссылкой на запуск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предметно-цикловой комиссии «…..»  за 2022/2023 учебный год</dc:title>
  <dc:creator>Пользователь Windows</dc:creator>
  <cp:lastModifiedBy>Gorbi</cp:lastModifiedBy>
  <cp:revision>69</cp:revision>
  <dcterms:created xsi:type="dcterms:W3CDTF">2023-05-22T08:41:20Z</dcterms:created>
  <dcterms:modified xsi:type="dcterms:W3CDTF">2024-06-05T15:14:23Z</dcterms:modified>
</cp:coreProperties>
</file>