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64" r:id="rId8"/>
    <p:sldId id="266" r:id="rId9"/>
    <p:sldId id="259" r:id="rId10"/>
    <p:sldId id="267" r:id="rId11"/>
    <p:sldId id="265" r:id="rId12"/>
    <p:sldId id="279" r:id="rId13"/>
    <p:sldId id="282" r:id="rId14"/>
    <p:sldId id="283" r:id="rId15"/>
    <p:sldId id="260" r:id="rId16"/>
    <p:sldId id="268" r:id="rId17"/>
    <p:sldId id="269" r:id="rId18"/>
    <p:sldId id="284" r:id="rId19"/>
    <p:sldId id="297" r:id="rId20"/>
    <p:sldId id="261" r:id="rId21"/>
    <p:sldId id="280" r:id="rId22"/>
    <p:sldId id="27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91" d="100"/>
          <a:sy n="91" d="100"/>
        </p:scale>
        <p:origin x="178" y="72"/>
      </p:cViewPr>
      <p:guideLst>
        <p:guide orient="horz" pos="1128"/>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9" Type="http://schemas.openxmlformats.org/officeDocument/2006/relationships/hyperlink" Target="http://www.1ppt.com/xiazai/" TargetMode="External"/><Relationship Id="rId8" Type="http://schemas.openxmlformats.org/officeDocument/2006/relationships/hyperlink" Target="http://www.1ppt.com/tubiao/" TargetMode="External"/><Relationship Id="rId7" Type="http://schemas.openxmlformats.org/officeDocument/2006/relationships/hyperlink" Target="http://www.1ppt.com/beijing/" TargetMode="External"/><Relationship Id="rId6" Type="http://schemas.openxmlformats.org/officeDocument/2006/relationships/hyperlink" Target="http://www.1ppt.com/sucai/" TargetMode="External"/><Relationship Id="rId5" Type="http://schemas.openxmlformats.org/officeDocument/2006/relationships/hyperlink" Target="http://www.1ppt.com/jieri/" TargetMode="External"/><Relationship Id="rId4" Type="http://schemas.openxmlformats.org/officeDocument/2006/relationships/hyperlink" Target="http://www.1ppt.com/hangye/" TargetMode="External"/><Relationship Id="rId3" Type="http://schemas.openxmlformats.org/officeDocument/2006/relationships/hyperlink" Target="http://www.1ppt.com/moban/" TargetMode="External"/><Relationship Id="rId2" Type="http://schemas.openxmlformats.org/officeDocument/2006/relationships/notesMaster" Target="../notesMasters/notesMaster1.xml"/><Relationship Id="rId18" Type="http://schemas.openxmlformats.org/officeDocument/2006/relationships/hyperlink" Target="http://www.1ppt.com/ziti/" TargetMode="External"/><Relationship Id="rId17" Type="http://schemas.openxmlformats.org/officeDocument/2006/relationships/hyperlink" Target="http://www.1ppt.com/jiaoan/" TargetMode="External"/><Relationship Id="rId16" Type="http://schemas.openxmlformats.org/officeDocument/2006/relationships/hyperlink" Target="http://www.1ppt.com/shiti/" TargetMode="External"/><Relationship Id="rId15" Type="http://schemas.openxmlformats.org/officeDocument/2006/relationships/hyperlink" Target="http://www.1ppt.com/shouchaobao/" TargetMode="External"/><Relationship Id="rId14" Type="http://schemas.openxmlformats.org/officeDocument/2006/relationships/hyperlink" Target="http://www.1ppt.com/kejian/" TargetMode="External"/><Relationship Id="rId13" Type="http://schemas.openxmlformats.org/officeDocument/2006/relationships/hyperlink" Target="http://www.1ppt.com/jianli/" TargetMode="External"/><Relationship Id="rId12" Type="http://schemas.openxmlformats.org/officeDocument/2006/relationships/hyperlink" Target="http://www.1ppt.com/excel/" TargetMode="External"/><Relationship Id="rId11" Type="http://schemas.openxmlformats.org/officeDocument/2006/relationships/hyperlink" Target="http://www.1ppt.com/word/" TargetMode="External"/><Relationship Id="rId10" Type="http://schemas.openxmlformats.org/officeDocument/2006/relationships/hyperlink" Target="http://www.1ppt.com/powerpoint/" TargetMode="Externa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charset="-122"/>
                <a:ea typeface="微软雅黑" panose="020B0503020204020204" charset="-122"/>
              </a:rPr>
              <a:t>PPT</a:t>
            </a:r>
            <a:r>
              <a:rPr lang="zh-CN" altLang="en-US" sz="1200" dirty="0">
                <a:solidFill>
                  <a:srgbClr val="EEECE1">
                    <a:lumMod val="25000"/>
                  </a:srgbClr>
                </a:solidFill>
                <a:latin typeface="微软雅黑" panose="020B0503020204020204" charset="-122"/>
                <a:ea typeface="微软雅黑" panose="020B0503020204020204" charset="-122"/>
              </a:rPr>
              <a:t>模板：       </a:t>
            </a:r>
            <a:r>
              <a:rPr lang="en-US" altLang="zh-CN" sz="1200" dirty="0">
                <a:solidFill>
                  <a:srgbClr val="EEECE1">
                    <a:lumMod val="25000"/>
                  </a:srgbClr>
                </a:solidFill>
                <a:latin typeface="微软雅黑" panose="020B0503020204020204" charset="-122"/>
                <a:ea typeface="微软雅黑" panose="020B0503020204020204" charset="-122"/>
                <a:hlinkClick r:id="rId3"/>
              </a:rPr>
              <a:t>www.1ppt.com/moban/</a:t>
            </a:r>
            <a:r>
              <a:rPr lang="en-US" altLang="zh-CN" sz="1200" dirty="0">
                <a:solidFill>
                  <a:srgbClr val="EEECE1">
                    <a:lumMod val="25000"/>
                  </a:srgbClr>
                </a:solidFill>
                <a:latin typeface="微软雅黑" panose="020B0503020204020204" charset="-122"/>
                <a:ea typeface="微软雅黑" panose="020B0503020204020204" charset="-122"/>
              </a:rPr>
              <a:t>                    </a:t>
            </a:r>
            <a:r>
              <a:rPr lang="zh-CN" altLang="en-US" sz="1200" dirty="0">
                <a:solidFill>
                  <a:srgbClr val="EEECE1">
                    <a:lumMod val="25000"/>
                  </a:srgbClr>
                </a:solidFill>
                <a:latin typeface="微软雅黑" panose="020B0503020204020204" charset="-122"/>
                <a:ea typeface="微软雅黑" panose="020B0503020204020204" charset="-122"/>
              </a:rPr>
              <a:t>行业</a:t>
            </a:r>
            <a:r>
              <a:rPr lang="en-US" altLang="zh-CN" sz="1200" dirty="0">
                <a:solidFill>
                  <a:srgbClr val="EEECE1">
                    <a:lumMod val="25000"/>
                  </a:srgbClr>
                </a:solidFill>
                <a:latin typeface="微软雅黑" panose="020B0503020204020204" charset="-122"/>
                <a:ea typeface="微软雅黑" panose="020B0503020204020204" charset="-122"/>
              </a:rPr>
              <a:t>PPT</a:t>
            </a:r>
            <a:r>
              <a:rPr lang="zh-CN" altLang="en-US" sz="1200" dirty="0">
                <a:solidFill>
                  <a:srgbClr val="EEECE1">
                    <a:lumMod val="25000"/>
                  </a:srgbClr>
                </a:solidFill>
                <a:latin typeface="微软雅黑" panose="020B0503020204020204" charset="-122"/>
                <a:ea typeface="微软雅黑" panose="020B0503020204020204" charset="-122"/>
              </a:rPr>
              <a:t>模板：</a:t>
            </a:r>
            <a:r>
              <a:rPr lang="en-US" altLang="zh-CN" sz="1200" dirty="0">
                <a:solidFill>
                  <a:srgbClr val="EEECE1">
                    <a:lumMod val="25000"/>
                  </a:srgbClr>
                </a:solidFill>
                <a:latin typeface="微软雅黑" panose="020B0503020204020204" charset="-122"/>
                <a:ea typeface="微软雅黑" panose="020B0503020204020204" charset="-122"/>
                <a:hlinkClick r:id="rId4"/>
              </a:rPr>
              <a:t>www.1ppt.com/hangye/</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zh-CN" altLang="en-US" sz="1200" dirty="0">
                <a:solidFill>
                  <a:srgbClr val="EEECE1">
                    <a:lumMod val="25000"/>
                  </a:srgbClr>
                </a:solidFill>
                <a:latin typeface="微软雅黑" panose="020B0503020204020204" charset="-122"/>
                <a:ea typeface="微软雅黑" panose="020B0503020204020204" charset="-122"/>
              </a:rPr>
              <a:t>节日</a:t>
            </a:r>
            <a:r>
              <a:rPr lang="en-US" altLang="zh-CN" sz="1200" dirty="0">
                <a:solidFill>
                  <a:srgbClr val="EEECE1">
                    <a:lumMod val="25000"/>
                  </a:srgbClr>
                </a:solidFill>
                <a:latin typeface="微软雅黑" panose="020B0503020204020204" charset="-122"/>
                <a:ea typeface="微软雅黑" panose="020B0503020204020204" charset="-122"/>
              </a:rPr>
              <a:t>PPT</a:t>
            </a:r>
            <a:r>
              <a:rPr lang="zh-CN" altLang="en-US" sz="1200" dirty="0">
                <a:solidFill>
                  <a:srgbClr val="EEECE1">
                    <a:lumMod val="25000"/>
                  </a:srgbClr>
                </a:solidFill>
                <a:latin typeface="微软雅黑" panose="020B0503020204020204" charset="-122"/>
                <a:ea typeface="微软雅黑" panose="020B0503020204020204" charset="-122"/>
              </a:rPr>
              <a:t>模板：</a:t>
            </a:r>
            <a:r>
              <a:rPr lang="en-US" altLang="zh-CN" sz="1200" dirty="0">
                <a:solidFill>
                  <a:srgbClr val="EEECE1">
                    <a:lumMod val="25000"/>
                  </a:srgbClr>
                </a:solidFill>
                <a:latin typeface="微软雅黑" panose="020B0503020204020204" charset="-122"/>
                <a:ea typeface="微软雅黑" panose="020B0503020204020204" charset="-122"/>
                <a:hlinkClick r:id="rId5"/>
              </a:rPr>
              <a:t>www.1ppt.com/jieri/</a:t>
            </a:r>
            <a:r>
              <a:rPr lang="en-US" altLang="zh-CN" sz="1200" dirty="0">
                <a:solidFill>
                  <a:srgbClr val="EEECE1">
                    <a:lumMod val="25000"/>
                  </a:srgbClr>
                </a:solidFill>
                <a:latin typeface="微软雅黑" panose="020B0503020204020204" charset="-122"/>
                <a:ea typeface="微软雅黑" panose="020B0503020204020204" charset="-122"/>
              </a:rPr>
              <a:t>                          PPT</a:t>
            </a:r>
            <a:r>
              <a:rPr lang="zh-CN" altLang="en-US" sz="1200" dirty="0">
                <a:solidFill>
                  <a:srgbClr val="EEECE1">
                    <a:lumMod val="25000"/>
                  </a:srgbClr>
                </a:solidFill>
                <a:latin typeface="微软雅黑" panose="020B0503020204020204" charset="-122"/>
                <a:ea typeface="微软雅黑" panose="020B0503020204020204" charset="-122"/>
              </a:rPr>
              <a:t>素材：       </a:t>
            </a:r>
            <a:r>
              <a:rPr lang="en-US" altLang="zh-CN" sz="1200" dirty="0">
                <a:solidFill>
                  <a:srgbClr val="EEECE1">
                    <a:lumMod val="25000"/>
                  </a:srgbClr>
                </a:solidFill>
                <a:latin typeface="微软雅黑" panose="020B0503020204020204" charset="-122"/>
                <a:ea typeface="微软雅黑" panose="020B0503020204020204" charset="-122"/>
                <a:hlinkClick r:id="rId6"/>
              </a:rPr>
              <a:t>www.1ppt.com/sucai/</a:t>
            </a:r>
            <a:endParaRPr lang="en-US" altLang="zh-CN" sz="1200" dirty="0">
              <a:solidFill>
                <a:srgbClr val="EEECE1">
                  <a:lumMod val="25000"/>
                </a:srgbClr>
              </a:solidFill>
              <a:latin typeface="微软雅黑" panose="020B0503020204020204" charset="-122"/>
              <a:ea typeface="微软雅黑" panose="020B0503020204020204" charset="-122"/>
            </a:endParaRPr>
          </a:p>
          <a:p>
            <a:r>
              <a:rPr lang="en-US" altLang="zh-CN" sz="1200" dirty="0">
                <a:solidFill>
                  <a:srgbClr val="EEECE1">
                    <a:lumMod val="25000"/>
                  </a:srgbClr>
                </a:solidFill>
                <a:latin typeface="微软雅黑" panose="020B0503020204020204" charset="-122"/>
                <a:ea typeface="微软雅黑" panose="020B0503020204020204" charset="-122"/>
              </a:rPr>
              <a:t>PPT</a:t>
            </a:r>
            <a:r>
              <a:rPr lang="zh-CN" altLang="en-US" sz="1200" dirty="0">
                <a:solidFill>
                  <a:srgbClr val="EEECE1">
                    <a:lumMod val="25000"/>
                  </a:srgbClr>
                </a:solidFill>
                <a:latin typeface="微软雅黑" panose="020B0503020204020204" charset="-122"/>
                <a:ea typeface="微软雅黑" panose="020B0503020204020204" charset="-122"/>
              </a:rPr>
              <a:t>背景图片：</a:t>
            </a:r>
            <a:r>
              <a:rPr lang="en-US" altLang="zh-CN" sz="1200" dirty="0">
                <a:solidFill>
                  <a:srgbClr val="EEECE1">
                    <a:lumMod val="25000"/>
                  </a:srgbClr>
                </a:solidFill>
                <a:latin typeface="微软雅黑" panose="020B0503020204020204" charset="-122"/>
                <a:ea typeface="微软雅黑" panose="020B0503020204020204" charset="-122"/>
                <a:hlinkClick r:id="rId7"/>
              </a:rPr>
              <a:t>www.1ppt.com/beijing/</a:t>
            </a:r>
            <a:r>
              <a:rPr lang="en-US" altLang="zh-CN" sz="1200" dirty="0">
                <a:solidFill>
                  <a:srgbClr val="EEECE1">
                    <a:lumMod val="25000"/>
                  </a:srgbClr>
                </a:solidFill>
                <a:latin typeface="微软雅黑" panose="020B0503020204020204" charset="-122"/>
                <a:ea typeface="微软雅黑" panose="020B0503020204020204" charset="-122"/>
              </a:rPr>
              <a:t>                     PPT</a:t>
            </a:r>
            <a:r>
              <a:rPr lang="zh-CN" altLang="en-US" sz="1200" dirty="0">
                <a:solidFill>
                  <a:srgbClr val="EEECE1">
                    <a:lumMod val="25000"/>
                  </a:srgbClr>
                </a:solidFill>
                <a:latin typeface="微软雅黑" panose="020B0503020204020204" charset="-122"/>
                <a:ea typeface="微软雅黑" panose="020B0503020204020204" charset="-122"/>
              </a:rPr>
              <a:t>图表：       </a:t>
            </a:r>
            <a:r>
              <a:rPr lang="en-US" altLang="zh-CN" sz="1200" dirty="0">
                <a:solidFill>
                  <a:srgbClr val="EEECE1">
                    <a:lumMod val="25000"/>
                  </a:srgbClr>
                </a:solidFill>
                <a:latin typeface="微软雅黑" panose="020B0503020204020204" charset="-122"/>
                <a:ea typeface="微软雅黑" panose="020B0503020204020204" charset="-122"/>
                <a:hlinkClick r:id="rId8"/>
              </a:rPr>
              <a:t>www.1ppt.com/tubiao/</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zh-CN" altLang="en-US" sz="1200" dirty="0">
                <a:solidFill>
                  <a:srgbClr val="EEECE1">
                    <a:lumMod val="25000"/>
                  </a:srgbClr>
                </a:solidFill>
                <a:latin typeface="微软雅黑" panose="020B0503020204020204" charset="-122"/>
                <a:ea typeface="微软雅黑" panose="020B0503020204020204" charset="-122"/>
              </a:rPr>
              <a:t>优秀</a:t>
            </a:r>
            <a:r>
              <a:rPr lang="en-US" altLang="zh-CN" sz="1200" dirty="0">
                <a:solidFill>
                  <a:srgbClr val="EEECE1">
                    <a:lumMod val="25000"/>
                  </a:srgbClr>
                </a:solidFill>
                <a:latin typeface="微软雅黑" panose="020B0503020204020204" charset="-122"/>
                <a:ea typeface="微软雅黑" panose="020B0503020204020204" charset="-122"/>
              </a:rPr>
              <a:t>PPT</a:t>
            </a:r>
            <a:r>
              <a:rPr lang="zh-CN" altLang="en-US" sz="1200" dirty="0">
                <a:solidFill>
                  <a:srgbClr val="EEECE1">
                    <a:lumMod val="25000"/>
                  </a:srgbClr>
                </a:solidFill>
                <a:latin typeface="微软雅黑" panose="020B0503020204020204" charset="-122"/>
                <a:ea typeface="微软雅黑" panose="020B0503020204020204" charset="-122"/>
              </a:rPr>
              <a:t>下载：</a:t>
            </a:r>
            <a:r>
              <a:rPr lang="en-US" altLang="zh-CN" sz="1200" dirty="0">
                <a:solidFill>
                  <a:srgbClr val="EEECE1">
                    <a:lumMod val="25000"/>
                  </a:srgbClr>
                </a:solidFill>
                <a:latin typeface="微软雅黑" panose="020B0503020204020204" charset="-122"/>
                <a:ea typeface="微软雅黑" panose="020B0503020204020204" charset="-122"/>
                <a:hlinkClick r:id="rId9"/>
              </a:rPr>
              <a:t>www.1ppt.com/xiazai/</a:t>
            </a:r>
            <a:r>
              <a:rPr lang="en-US" altLang="zh-CN" sz="1200" dirty="0">
                <a:solidFill>
                  <a:srgbClr val="EEECE1">
                    <a:lumMod val="25000"/>
                  </a:srgbClr>
                </a:solidFill>
                <a:latin typeface="微软雅黑" panose="020B0503020204020204" charset="-122"/>
                <a:ea typeface="微软雅黑" panose="020B0503020204020204" charset="-122"/>
              </a:rPr>
              <a:t>                       PPT</a:t>
            </a:r>
            <a:r>
              <a:rPr lang="zh-CN" altLang="en-US" sz="1200" dirty="0">
                <a:solidFill>
                  <a:srgbClr val="EEECE1">
                    <a:lumMod val="25000"/>
                  </a:srgbClr>
                </a:solidFill>
                <a:latin typeface="微软雅黑" panose="020B0503020204020204" charset="-122"/>
                <a:ea typeface="微软雅黑" panose="020B0503020204020204" charset="-122"/>
              </a:rPr>
              <a:t>教程：       </a:t>
            </a:r>
            <a:r>
              <a:rPr lang="en-US" altLang="zh-CN" sz="1200" dirty="0">
                <a:solidFill>
                  <a:srgbClr val="EEECE1">
                    <a:lumMod val="25000"/>
                  </a:srgbClr>
                </a:solidFill>
                <a:latin typeface="微软雅黑" panose="020B0503020204020204" charset="-122"/>
                <a:ea typeface="微软雅黑" panose="020B0503020204020204" charset="-122"/>
                <a:hlinkClick r:id="rId10"/>
              </a:rPr>
              <a:t>www.1ppt.com/powerpoint/</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en-US" altLang="zh-CN" sz="1200" dirty="0">
                <a:solidFill>
                  <a:srgbClr val="EEECE1">
                    <a:lumMod val="25000"/>
                  </a:srgbClr>
                </a:solidFill>
                <a:latin typeface="微软雅黑" panose="020B0503020204020204" charset="-122"/>
                <a:ea typeface="微软雅黑" panose="020B0503020204020204" charset="-122"/>
              </a:rPr>
              <a:t>Word</a:t>
            </a:r>
            <a:r>
              <a:rPr lang="zh-CN" altLang="en-US" sz="1200" dirty="0">
                <a:solidFill>
                  <a:srgbClr val="EEECE1">
                    <a:lumMod val="25000"/>
                  </a:srgbClr>
                </a:solidFill>
                <a:latin typeface="微软雅黑" panose="020B0503020204020204" charset="-122"/>
                <a:ea typeface="微软雅黑" panose="020B0503020204020204" charset="-122"/>
              </a:rPr>
              <a:t>教程：    </a:t>
            </a:r>
            <a:r>
              <a:rPr lang="en-US" altLang="zh-CN" sz="1200" dirty="0">
                <a:solidFill>
                  <a:srgbClr val="EEECE1">
                    <a:lumMod val="25000"/>
                  </a:srgbClr>
                </a:solidFill>
                <a:latin typeface="微软雅黑" panose="020B0503020204020204" charset="-122"/>
                <a:ea typeface="微软雅黑" panose="020B0503020204020204" charset="-122"/>
                <a:hlinkClick r:id="rId11"/>
              </a:rPr>
              <a:t>www.1ppt.com/word/</a:t>
            </a:r>
            <a:r>
              <a:rPr lang="en-US" altLang="zh-CN" sz="1200" dirty="0">
                <a:solidFill>
                  <a:srgbClr val="EEECE1">
                    <a:lumMod val="25000"/>
                  </a:srgbClr>
                </a:solidFill>
                <a:latin typeface="微软雅黑" panose="020B0503020204020204" charset="-122"/>
                <a:ea typeface="微软雅黑" panose="020B0503020204020204" charset="-122"/>
              </a:rPr>
              <a:t>                        Excel</a:t>
            </a:r>
            <a:r>
              <a:rPr lang="zh-CN" altLang="en-US" sz="1200" dirty="0">
                <a:solidFill>
                  <a:srgbClr val="EEECE1">
                    <a:lumMod val="25000"/>
                  </a:srgbClr>
                </a:solidFill>
                <a:latin typeface="微软雅黑" panose="020B0503020204020204" charset="-122"/>
                <a:ea typeface="微软雅黑" panose="020B0503020204020204" charset="-122"/>
              </a:rPr>
              <a:t>教程：     </a:t>
            </a:r>
            <a:r>
              <a:rPr lang="en-US" altLang="zh-CN" sz="1200" dirty="0">
                <a:solidFill>
                  <a:srgbClr val="EEECE1">
                    <a:lumMod val="25000"/>
                  </a:srgbClr>
                </a:solidFill>
                <a:latin typeface="微软雅黑" panose="020B0503020204020204" charset="-122"/>
                <a:ea typeface="微软雅黑" panose="020B0503020204020204" charset="-122"/>
                <a:hlinkClick r:id="rId12"/>
              </a:rPr>
              <a:t>www.1ppt.com/excel/</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zh-CN" altLang="en-US" sz="1200" dirty="0">
                <a:solidFill>
                  <a:srgbClr val="EEECE1">
                    <a:lumMod val="25000"/>
                  </a:srgbClr>
                </a:solidFill>
                <a:latin typeface="微软雅黑" panose="020B0503020204020204" charset="-122"/>
                <a:ea typeface="微软雅黑" panose="020B0503020204020204" charset="-122"/>
              </a:rPr>
              <a:t>个人简历：      </a:t>
            </a:r>
            <a:r>
              <a:rPr lang="en-US" altLang="zh-CN" sz="1200" dirty="0">
                <a:solidFill>
                  <a:srgbClr val="EEECE1">
                    <a:lumMod val="25000"/>
                  </a:srgbClr>
                </a:solidFill>
                <a:latin typeface="微软雅黑" panose="020B0503020204020204" charset="-122"/>
                <a:ea typeface="微软雅黑" panose="020B0503020204020204" charset="-122"/>
                <a:hlinkClick r:id="rId13"/>
              </a:rPr>
              <a:t>www.1ppt.com/jianli/</a:t>
            </a:r>
            <a:r>
              <a:rPr lang="en-US" altLang="zh-CN" sz="1200" dirty="0">
                <a:solidFill>
                  <a:srgbClr val="EEECE1">
                    <a:lumMod val="25000"/>
                  </a:srgbClr>
                </a:solidFill>
                <a:latin typeface="微软雅黑" panose="020B0503020204020204" charset="-122"/>
                <a:ea typeface="微软雅黑" panose="020B0503020204020204" charset="-122"/>
              </a:rPr>
              <a:t>                         PPT</a:t>
            </a:r>
            <a:r>
              <a:rPr lang="zh-CN" altLang="en-US" sz="1200" dirty="0">
                <a:solidFill>
                  <a:srgbClr val="EEECE1">
                    <a:lumMod val="25000"/>
                  </a:srgbClr>
                </a:solidFill>
                <a:latin typeface="微软雅黑" panose="020B0503020204020204" charset="-122"/>
                <a:ea typeface="微软雅黑" panose="020B0503020204020204" charset="-122"/>
              </a:rPr>
              <a:t>课件：       </a:t>
            </a:r>
            <a:r>
              <a:rPr lang="en-US" altLang="zh-CN" sz="1200" dirty="0">
                <a:solidFill>
                  <a:srgbClr val="EEECE1">
                    <a:lumMod val="25000"/>
                  </a:srgbClr>
                </a:solidFill>
                <a:latin typeface="微软雅黑" panose="020B0503020204020204" charset="-122"/>
                <a:ea typeface="微软雅黑" panose="020B0503020204020204" charset="-122"/>
                <a:hlinkClick r:id="rId14"/>
              </a:rPr>
              <a:t>www.1ppt.com/kejian/</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zh-CN" altLang="en-US" sz="1200" dirty="0">
                <a:solidFill>
                  <a:srgbClr val="EEECE1">
                    <a:lumMod val="25000"/>
                  </a:srgbClr>
                </a:solidFill>
                <a:latin typeface="微软雅黑" panose="020B0503020204020204" charset="-122"/>
                <a:ea typeface="微软雅黑" panose="020B0503020204020204" charset="-122"/>
              </a:rPr>
              <a:t>手抄报：          </a:t>
            </a:r>
            <a:r>
              <a:rPr lang="en-US" altLang="zh-CN" sz="1200" dirty="0">
                <a:solidFill>
                  <a:srgbClr val="EEECE1">
                    <a:lumMod val="25000"/>
                  </a:srgbClr>
                </a:solidFill>
                <a:latin typeface="微软雅黑" panose="020B0503020204020204" charset="-122"/>
                <a:ea typeface="微软雅黑" panose="020B0503020204020204" charset="-122"/>
                <a:hlinkClick r:id="rId15"/>
              </a:rPr>
              <a:t>www.1ppt.com/shouchaobao/</a:t>
            </a:r>
            <a:r>
              <a:rPr lang="en-US" altLang="zh-CN" sz="1200" dirty="0">
                <a:solidFill>
                  <a:srgbClr val="EEECE1">
                    <a:lumMod val="25000"/>
                  </a:srgbClr>
                </a:solidFill>
                <a:latin typeface="微软雅黑" panose="020B0503020204020204" charset="-122"/>
                <a:ea typeface="微软雅黑" panose="020B0503020204020204" charset="-122"/>
              </a:rPr>
              <a:t>          </a:t>
            </a:r>
            <a:r>
              <a:rPr lang="zh-CN" altLang="en-US" sz="1200" dirty="0">
                <a:solidFill>
                  <a:srgbClr val="EEECE1">
                    <a:lumMod val="25000"/>
                  </a:srgbClr>
                </a:solidFill>
                <a:latin typeface="微软雅黑" panose="020B0503020204020204" charset="-122"/>
                <a:ea typeface="微软雅黑" panose="020B0503020204020204" charset="-122"/>
              </a:rPr>
              <a:t>试题下载：      </a:t>
            </a:r>
            <a:r>
              <a:rPr lang="en-US" altLang="zh-CN" sz="1200" dirty="0">
                <a:solidFill>
                  <a:srgbClr val="EEECE1">
                    <a:lumMod val="25000"/>
                  </a:srgbClr>
                </a:solidFill>
                <a:latin typeface="微软雅黑" panose="020B0503020204020204" charset="-122"/>
                <a:ea typeface="微软雅黑" panose="020B0503020204020204" charset="-122"/>
                <a:hlinkClick r:id="rId16"/>
              </a:rPr>
              <a:t>www.1ppt.com/shiti/</a:t>
            </a:r>
            <a:r>
              <a:rPr lang="en-US" altLang="zh-CN" sz="1200" dirty="0">
                <a:solidFill>
                  <a:srgbClr val="EEECE1">
                    <a:lumMod val="25000"/>
                  </a:srgbClr>
                </a:solidFill>
                <a:latin typeface="微软雅黑" panose="020B0503020204020204" charset="-122"/>
                <a:ea typeface="微软雅黑" panose="020B0503020204020204" charset="-122"/>
              </a:rPr>
              <a:t>  </a:t>
            </a:r>
            <a:endParaRPr lang="en-US" altLang="zh-CN" sz="1200" dirty="0">
              <a:solidFill>
                <a:srgbClr val="EEECE1">
                  <a:lumMod val="25000"/>
                </a:srgbClr>
              </a:solidFill>
              <a:latin typeface="微软雅黑" panose="020B0503020204020204" charset="-122"/>
              <a:ea typeface="微软雅黑" panose="020B0503020204020204" charset="-122"/>
            </a:endParaRPr>
          </a:p>
          <a:p>
            <a:r>
              <a:rPr lang="zh-CN" altLang="en-US" sz="1200" dirty="0">
                <a:solidFill>
                  <a:srgbClr val="EEECE1">
                    <a:lumMod val="25000"/>
                  </a:srgbClr>
                </a:solidFill>
                <a:latin typeface="微软雅黑" panose="020B0503020204020204" charset="-122"/>
                <a:ea typeface="微软雅黑" panose="020B0503020204020204" charset="-122"/>
              </a:rPr>
              <a:t>教案下载：      </a:t>
            </a:r>
            <a:r>
              <a:rPr lang="en-US" altLang="zh-CN" sz="1200" dirty="0">
                <a:solidFill>
                  <a:srgbClr val="EEECE1">
                    <a:lumMod val="25000"/>
                  </a:srgbClr>
                </a:solidFill>
                <a:latin typeface="微软雅黑" panose="020B0503020204020204" charset="-122"/>
                <a:ea typeface="微软雅黑" panose="020B0503020204020204" charset="-122"/>
                <a:hlinkClick r:id="rId17"/>
              </a:rPr>
              <a:t>www.1ppt.com/jiaoan/</a:t>
            </a:r>
            <a:r>
              <a:rPr lang="en-US" altLang="zh-CN" sz="1200" dirty="0">
                <a:solidFill>
                  <a:srgbClr val="EEECE1">
                    <a:lumMod val="25000"/>
                  </a:srgbClr>
                </a:solidFill>
                <a:latin typeface="微软雅黑" panose="020B0503020204020204" charset="-122"/>
                <a:ea typeface="微软雅黑" panose="020B0503020204020204" charset="-122"/>
              </a:rPr>
              <a:t>                       </a:t>
            </a:r>
            <a:r>
              <a:rPr lang="zh-CN" altLang="en-US" sz="1200" dirty="0">
                <a:solidFill>
                  <a:srgbClr val="EEECE1">
                    <a:lumMod val="25000"/>
                  </a:srgbClr>
                </a:solidFill>
                <a:latin typeface="微软雅黑" panose="020B0503020204020204" charset="-122"/>
                <a:ea typeface="微软雅黑" panose="020B0503020204020204" charset="-122"/>
              </a:rPr>
              <a:t>字体下载：      </a:t>
            </a:r>
            <a:r>
              <a:rPr lang="en-US" altLang="zh-CN" sz="1200" dirty="0">
                <a:solidFill>
                  <a:srgbClr val="EEECE1">
                    <a:lumMod val="25000"/>
                  </a:srgbClr>
                </a:solidFill>
                <a:latin typeface="微软雅黑" panose="020B0503020204020204" charset="-122"/>
                <a:ea typeface="微软雅黑" panose="020B0503020204020204" charset="-122"/>
                <a:hlinkClick r:id="rId18"/>
              </a:rPr>
              <a:t>www.1ppt.com/ziti/</a:t>
            </a:r>
            <a:r>
              <a:rPr lang="en-US" altLang="zh-CN" sz="1200" dirty="0">
                <a:solidFill>
                  <a:srgbClr val="EEECE1">
                    <a:lumMod val="25000"/>
                  </a:srgbClr>
                </a:solidFill>
                <a:latin typeface="微软雅黑" panose="020B0503020204020204" charset="-122"/>
                <a:ea typeface="微软雅黑" panose="020B0503020204020204" charset="-122"/>
              </a:rPr>
              <a:t>              </a:t>
            </a:r>
            <a:endParaRPr lang="zh-CN" altLang="en-US" sz="1200" dirty="0">
              <a:solidFill>
                <a:srgbClr val="EEECE1">
                  <a:lumMod val="25000"/>
                </a:srgbClr>
              </a:solidFill>
              <a:latin typeface="微软雅黑" panose="020B0503020204020204" charset="-122"/>
              <a:ea typeface="微软雅黑" panose="020B050302020402020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245642" y="45003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718927" y="2080651"/>
            <a:ext cx="6754146" cy="829945"/>
          </a:xfrm>
          <a:prstGeom prst="rect">
            <a:avLst/>
          </a:prstGeom>
          <a:noFill/>
        </p:spPr>
        <p:txBody>
          <a:bodyPr wrap="square" rtlCol="0">
            <a:spAutoFit/>
          </a:bodyPr>
          <a:lstStyle/>
          <a:p>
            <a:pPr algn="dist"/>
            <a:r>
              <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rPr>
              <a:t>大数据</a:t>
            </a:r>
            <a:r>
              <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rPr>
              <a:t>可视化</a:t>
            </a:r>
            <a:endParaRPr lang="zh-CN" altLang="en-US" sz="4800" dirty="0">
              <a:solidFill>
                <a:srgbClr val="1C4885"/>
              </a:solidFill>
              <a:latin typeface="汉仪大宋简" panose="02010609000101010101" pitchFamily="49" charset="-122"/>
              <a:ea typeface="汉仪大宋简" panose="02010609000101010101" pitchFamily="49" charset="-122"/>
              <a:cs typeface="+mn-ea"/>
              <a:sym typeface="+mn-lt"/>
            </a:endParaRPr>
          </a:p>
        </p:txBody>
      </p:sp>
      <p:sp>
        <p:nvSpPr>
          <p:cNvPr id="17" name="文本框 16"/>
          <p:cNvSpPr txBox="1"/>
          <p:nvPr/>
        </p:nvSpPr>
        <p:spPr>
          <a:xfrm>
            <a:off x="3680702" y="4595686"/>
            <a:ext cx="5135492" cy="368300"/>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汇报人：</a:t>
            </a:r>
            <a:r>
              <a:rPr lang="zh-CN" altLang="en-US" dirty="0">
                <a:solidFill>
                  <a:schemeClr val="bg1">
                    <a:lumMod val="50000"/>
                  </a:schemeClr>
                </a:solidFill>
                <a:cs typeface="+mn-ea"/>
                <a:sym typeface="+mn-lt"/>
              </a:rPr>
              <a:t>吴涛   组员：吴涛、庞亚、李其</a:t>
            </a:r>
            <a:r>
              <a:rPr lang="zh-CN" altLang="en-US" dirty="0">
                <a:solidFill>
                  <a:schemeClr val="bg1">
                    <a:lumMod val="50000"/>
                  </a:schemeClr>
                </a:solidFill>
                <a:cs typeface="+mn-ea"/>
                <a:sym typeface="+mn-lt"/>
              </a:rPr>
              <a:t>刚</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16430" y="642280"/>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3790950" cy="521970"/>
          </a:xfrm>
          <a:prstGeom prst="rect">
            <a:avLst/>
          </a:prstGeom>
          <a:noFill/>
        </p:spPr>
        <p:txBody>
          <a:bodyPr wrap="square" rtlCol="0">
            <a:spAutoFit/>
          </a:bodyPr>
          <a:lstStyle/>
          <a:p>
            <a:r>
              <a:rPr lang="en-US" altLang="zh-CN" sz="2800" dirty="0">
                <a:solidFill>
                  <a:schemeClr val="tx1">
                    <a:lumMod val="85000"/>
                    <a:lumOff val="15000"/>
                  </a:schemeClr>
                </a:solidFill>
                <a:cs typeface="+mn-ea"/>
                <a:sym typeface="+mn-lt"/>
              </a:rPr>
              <a:t>S</a:t>
            </a:r>
            <a:r>
              <a:rPr lang="en-US" altLang="zh-CN" sz="2800" dirty="0">
                <a:solidFill>
                  <a:schemeClr val="tx1">
                    <a:lumMod val="85000"/>
                    <a:lumOff val="15000"/>
                  </a:schemeClr>
                </a:solidFill>
                <a:cs typeface="+mn-ea"/>
                <a:sym typeface="+mn-lt"/>
              </a:rPr>
              <a:t>peakStreaming</a:t>
            </a:r>
            <a:endParaRPr lang="en-US" altLang="zh-CN"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42426" y="2240555"/>
            <a:ext cx="2864928" cy="460375"/>
          </a:xfrm>
          <a:prstGeom prst="rect">
            <a:avLst/>
          </a:prstGeom>
          <a:noFill/>
        </p:spPr>
        <p:txBody>
          <a:bodyPr wrap="square" rtlCol="0">
            <a:spAutoFit/>
          </a:bodyPr>
          <a:lstStyle/>
          <a:p>
            <a:r>
              <a:rPr lang="en-US" altLang="zh-CN" sz="2400" dirty="0">
                <a:solidFill>
                  <a:schemeClr val="bg1"/>
                </a:solidFill>
                <a:cs typeface="+mn-ea"/>
                <a:sym typeface="+mn-lt"/>
              </a:rPr>
              <a:t>Kafka</a:t>
            </a:r>
            <a:endParaRPr lang="en-US" altLang="zh-CN" sz="2400" dirty="0">
              <a:solidFill>
                <a:schemeClr val="bg1"/>
              </a:solidFill>
              <a:cs typeface="+mn-ea"/>
              <a:sym typeface="+mn-lt"/>
            </a:endParaRPr>
          </a:p>
        </p:txBody>
      </p:sp>
      <p:cxnSp>
        <p:nvCxnSpPr>
          <p:cNvPr id="10" name="直接连接符 9"/>
          <p:cNvCxnSpPr/>
          <p:nvPr/>
        </p:nvCxnSpPr>
        <p:spPr>
          <a:xfrm>
            <a:off x="2042418" y="300747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96290" y="1148715"/>
            <a:ext cx="8902700" cy="1753235"/>
          </a:xfrm>
          <a:prstGeom prst="rect">
            <a:avLst/>
          </a:prstGeom>
          <a:noFill/>
        </p:spPr>
        <p:txBody>
          <a:bodyPr wrap="square" rtlCol="0">
            <a:spAutoFit/>
          </a:bodyPr>
          <a:p>
            <a:r>
              <a:rPr lang="en-US" altLang="zh-CN"/>
              <a:t>SparkStreaming</a:t>
            </a:r>
            <a:r>
              <a:rPr lang="zh-CN" altLang="en-US"/>
              <a:t>是核心Spark API的扩展，可实现可扩展、高吞吐量、可容错的实时数据流处理。数据可以从诸如Kafka，Flume，Kinesis或TCP套接字等众多来源获取，并且可以使用由高级函数（如map，reduce，join和window）开发的复杂算法进行流数据处理。最后，处理后的数据可以被推送到文件系统，数据库和实时仪表板。而且，您还可以在数据流上应用Spark提供的机器学习和图处理算法</a:t>
            </a:r>
            <a:endParaRPr lang="zh-CN" altLang="en-US"/>
          </a:p>
          <a:p>
            <a:endParaRPr lang="zh-CN" altLang="en-US"/>
          </a:p>
        </p:txBody>
      </p:sp>
      <p:pic>
        <p:nvPicPr>
          <p:cNvPr id="3" name="图片 2" descr="143392"/>
          <p:cNvPicPr>
            <a:picLocks noChangeAspect="1"/>
          </p:cNvPicPr>
          <p:nvPr/>
        </p:nvPicPr>
        <p:blipFill>
          <a:blip r:embed="rId1"/>
          <a:stretch>
            <a:fillRect/>
          </a:stretch>
        </p:blipFill>
        <p:spPr>
          <a:xfrm>
            <a:off x="2658745" y="2961005"/>
            <a:ext cx="7687945" cy="3536950"/>
          </a:xfrm>
          <a:prstGeom prst="rect">
            <a:avLst/>
          </a:prstGeom>
        </p:spPr>
      </p:pic>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38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可视化</a:t>
            </a:r>
            <a:r>
              <a:rPr lang="zh-CN" altLang="en-US" sz="2800" dirty="0">
                <a:solidFill>
                  <a:schemeClr val="tx1">
                    <a:lumMod val="85000"/>
                    <a:lumOff val="15000"/>
                  </a:schemeClr>
                </a:solidFill>
                <a:cs typeface="+mn-ea"/>
                <a:sym typeface="+mn-lt"/>
              </a:rPr>
              <a:t>工具</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42426" y="2240555"/>
            <a:ext cx="2864928" cy="460375"/>
          </a:xfrm>
          <a:prstGeom prst="rect">
            <a:avLst/>
          </a:prstGeom>
          <a:noFill/>
        </p:spPr>
        <p:txBody>
          <a:bodyPr wrap="square" rtlCol="0">
            <a:spAutoFit/>
          </a:bodyPr>
          <a:lstStyle/>
          <a:p>
            <a:r>
              <a:rPr lang="en-US" altLang="zh-CN" sz="2400" dirty="0">
                <a:solidFill>
                  <a:schemeClr val="bg1"/>
                </a:solidFill>
                <a:cs typeface="+mn-ea"/>
                <a:sym typeface="+mn-lt"/>
              </a:rPr>
              <a:t>Kafka</a:t>
            </a:r>
            <a:endParaRPr lang="en-US" altLang="zh-CN" sz="2400" dirty="0">
              <a:solidFill>
                <a:schemeClr val="bg1"/>
              </a:solidFill>
              <a:cs typeface="+mn-ea"/>
              <a:sym typeface="+mn-lt"/>
            </a:endParaRPr>
          </a:p>
        </p:txBody>
      </p:sp>
      <p:cxnSp>
        <p:nvCxnSpPr>
          <p:cNvPr id="10" name="直接连接符 9"/>
          <p:cNvCxnSpPr/>
          <p:nvPr/>
        </p:nvCxnSpPr>
        <p:spPr>
          <a:xfrm>
            <a:off x="2042418" y="300747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62990" y="1089660"/>
            <a:ext cx="8705850" cy="1476375"/>
          </a:xfrm>
          <a:prstGeom prst="rect">
            <a:avLst/>
          </a:prstGeom>
          <a:noFill/>
        </p:spPr>
        <p:txBody>
          <a:bodyPr wrap="square" rtlCol="0">
            <a:spAutoFit/>
          </a:bodyPr>
          <a:p>
            <a:endParaRPr lang="zh-CN" altLang="en-US"/>
          </a:p>
          <a:p>
            <a:r>
              <a:rPr lang="en-US" altLang="zh-CN"/>
              <a:t>Echarts</a:t>
            </a:r>
            <a:r>
              <a:rPr lang="zh-CN" altLang="en-US"/>
              <a:t>是百度开源的图表工具，是种基于JavaScript 脚本语言实现的把数据转化为图表的插件，它支持交互式可视化的快速构建，支持大部分的主流浏览器。它的底层依赖渲染速度更快和性能更好的HTML5 Canvas底层技术，能够实现多类型、交互性强、调用性好和自由定义的数据可视化图表。</a:t>
            </a:r>
            <a:endParaRPr lang="en-US" altLang="zh-CN"/>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pic>
        <p:nvPicPr>
          <p:cNvPr id="3" name="图片 2"/>
          <p:cNvPicPr>
            <a:picLocks noChangeAspect="1"/>
          </p:cNvPicPr>
          <p:nvPr/>
        </p:nvPicPr>
        <p:blipFill>
          <a:blip r:embed="rId2"/>
          <a:stretch>
            <a:fillRect/>
          </a:stretch>
        </p:blipFill>
        <p:spPr>
          <a:xfrm>
            <a:off x="1062990" y="2566035"/>
            <a:ext cx="6666865" cy="3829685"/>
          </a:xfrm>
          <a:prstGeom prst="rect">
            <a:avLst/>
          </a:prstGeom>
        </p:spPr>
      </p:pic>
      <p:sp>
        <p:nvSpPr>
          <p:cNvPr id="5" name="文本框 4"/>
          <p:cNvSpPr txBox="1"/>
          <p:nvPr/>
        </p:nvSpPr>
        <p:spPr>
          <a:xfrm>
            <a:off x="7839710" y="2566035"/>
            <a:ext cx="3909695" cy="1476375"/>
          </a:xfrm>
          <a:prstGeom prst="rect">
            <a:avLst/>
          </a:prstGeom>
          <a:noFill/>
        </p:spPr>
        <p:txBody>
          <a:bodyPr wrap="square" rtlCol="0" anchor="t">
            <a:spAutoFit/>
          </a:bodyPr>
          <a:p>
            <a:r>
              <a:rPr lang="zh-CN" altLang="en-US"/>
              <a:t>https://echarts.apache.org/handbook/zh/get-started/</a:t>
            </a:r>
            <a:endParaRPr lang="zh-CN" altLang="en-US"/>
          </a:p>
          <a:p>
            <a:endParaRPr lang="zh-CN" altLang="en-US"/>
          </a:p>
          <a:p>
            <a:r>
              <a:rPr lang="zh-CN" altLang="en-US"/>
              <a:t>https://www.runoob.com/echarts/echarts-tutorial.html</a:t>
            </a:r>
            <a:endParaRPr lang="zh-CN" altLang="en-US"/>
          </a:p>
        </p:txBody>
      </p:sp>
      <p:sp>
        <p:nvSpPr>
          <p:cNvPr id="7" name="文本框 6"/>
          <p:cNvSpPr txBox="1"/>
          <p:nvPr/>
        </p:nvSpPr>
        <p:spPr>
          <a:xfrm>
            <a:off x="8004175" y="4474845"/>
            <a:ext cx="2812415" cy="1476375"/>
          </a:xfrm>
          <a:prstGeom prst="rect">
            <a:avLst/>
          </a:prstGeom>
          <a:noFill/>
        </p:spPr>
        <p:txBody>
          <a:bodyPr wrap="square" rtlCol="0">
            <a:spAutoFit/>
          </a:bodyPr>
          <a:p>
            <a:r>
              <a:rPr lang="zh-CN" altLang="en-US"/>
              <a:t>其他可视化工具</a:t>
            </a:r>
            <a:endParaRPr lang="zh-CN" altLang="en-US"/>
          </a:p>
          <a:p>
            <a:endParaRPr lang="zh-CN" altLang="en-US"/>
          </a:p>
          <a:p>
            <a:r>
              <a:rPr lang="zh-CN" altLang="en-US"/>
              <a:t>开源：grafana等</a:t>
            </a:r>
            <a:endParaRPr lang="zh-CN" altLang="en-US"/>
          </a:p>
          <a:p>
            <a:endParaRPr lang="zh-CN" altLang="en-US"/>
          </a:p>
          <a:p>
            <a:r>
              <a:rPr lang="zh-CN" altLang="en-US"/>
              <a:t>商业软件：</a:t>
            </a:r>
            <a:r>
              <a:rPr lang="en-US" altLang="zh-CN"/>
              <a:t>FineBI</a:t>
            </a:r>
            <a:r>
              <a:rPr lang="zh-CN" altLang="en-US"/>
              <a:t>等</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2961005" cy="521970"/>
          </a:xfrm>
          <a:prstGeom prst="rect">
            <a:avLst/>
          </a:prstGeom>
          <a:noFill/>
        </p:spPr>
        <p:txBody>
          <a:bodyPr wrap="square" rtlCol="0">
            <a:spAutoFit/>
          </a:bodyPr>
          <a:lstStyle/>
          <a:p>
            <a:r>
              <a:rPr lang="en-US" altLang="zh-CN" sz="2800" dirty="0">
                <a:solidFill>
                  <a:schemeClr val="tx1">
                    <a:lumMod val="85000"/>
                    <a:lumOff val="15000"/>
                  </a:schemeClr>
                </a:solidFill>
                <a:cs typeface="+mn-ea"/>
                <a:sym typeface="+mn-lt"/>
              </a:rPr>
              <a:t>Spring Boot</a:t>
            </a:r>
            <a:r>
              <a:rPr lang="zh-CN" altLang="en-US" sz="2800" dirty="0">
                <a:solidFill>
                  <a:schemeClr val="tx1">
                    <a:lumMod val="85000"/>
                    <a:lumOff val="15000"/>
                  </a:schemeClr>
                </a:solidFill>
                <a:cs typeface="+mn-ea"/>
                <a:sym typeface="+mn-lt"/>
              </a:rPr>
              <a:t>框架</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42426" y="2240555"/>
            <a:ext cx="2864928" cy="460375"/>
          </a:xfrm>
          <a:prstGeom prst="rect">
            <a:avLst/>
          </a:prstGeom>
          <a:noFill/>
        </p:spPr>
        <p:txBody>
          <a:bodyPr wrap="square" rtlCol="0">
            <a:spAutoFit/>
          </a:bodyPr>
          <a:lstStyle/>
          <a:p>
            <a:r>
              <a:rPr lang="en-US" altLang="zh-CN" sz="2400" dirty="0">
                <a:solidFill>
                  <a:schemeClr val="bg1"/>
                </a:solidFill>
                <a:cs typeface="+mn-ea"/>
                <a:sym typeface="+mn-lt"/>
              </a:rPr>
              <a:t>Kafka</a:t>
            </a:r>
            <a:endParaRPr lang="en-US" altLang="zh-CN" sz="2400" dirty="0">
              <a:solidFill>
                <a:schemeClr val="bg1"/>
              </a:solidFill>
              <a:cs typeface="+mn-ea"/>
              <a:sym typeface="+mn-lt"/>
            </a:endParaRPr>
          </a:p>
        </p:txBody>
      </p:sp>
      <p:cxnSp>
        <p:nvCxnSpPr>
          <p:cNvPr id="10" name="直接连接符 9"/>
          <p:cNvCxnSpPr/>
          <p:nvPr/>
        </p:nvCxnSpPr>
        <p:spPr>
          <a:xfrm>
            <a:off x="2042418" y="300747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4430" y="1663700"/>
            <a:ext cx="6694805" cy="1753235"/>
          </a:xfrm>
          <a:prstGeom prst="rect">
            <a:avLst/>
          </a:prstGeom>
          <a:noFill/>
        </p:spPr>
        <p:txBody>
          <a:bodyPr wrap="square" rtlCol="0">
            <a:spAutoFit/>
          </a:bodyPr>
          <a:p>
            <a:r>
              <a:rPr lang="zh-CN" altLang="en-US"/>
              <a:t>Spring Boot 是用来简化 Spring 的搭建和开发过程的框架</a:t>
            </a:r>
            <a:endParaRPr lang="zh-CN" altLang="en-US"/>
          </a:p>
          <a:p>
            <a:endParaRPr lang="zh-CN" altLang="en-US"/>
          </a:p>
          <a:p>
            <a:endParaRPr lang="zh-CN" altLang="en-US"/>
          </a:p>
          <a:p>
            <a:r>
              <a:rPr lang="zh-CN" altLang="en-US"/>
              <a:t>简化了</a:t>
            </a:r>
            <a:r>
              <a:rPr lang="en-US" altLang="zh-CN"/>
              <a:t>spring</a:t>
            </a:r>
            <a:r>
              <a:rPr lang="zh-CN" altLang="en-US"/>
              <a:t>的编码、配置、部署、监控等步骤</a:t>
            </a:r>
            <a:endParaRPr lang="zh-CN" altLang="en-US"/>
          </a:p>
          <a:p>
            <a:endParaRPr lang="zh-CN" altLang="en-US"/>
          </a:p>
          <a:p>
            <a:endParaRPr lang="zh-CN" altLang="en-US"/>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pic>
        <p:nvPicPr>
          <p:cNvPr id="3" name="图片 2"/>
          <p:cNvPicPr>
            <a:picLocks noChangeAspect="1"/>
          </p:cNvPicPr>
          <p:nvPr/>
        </p:nvPicPr>
        <p:blipFill>
          <a:blip r:embed="rId2"/>
          <a:stretch>
            <a:fillRect/>
          </a:stretch>
        </p:blipFill>
        <p:spPr>
          <a:xfrm>
            <a:off x="2331720" y="3209290"/>
            <a:ext cx="2286000" cy="2466975"/>
          </a:xfrm>
          <a:prstGeom prst="rect">
            <a:avLst/>
          </a:prstGeom>
        </p:spPr>
      </p:pic>
      <p:pic>
        <p:nvPicPr>
          <p:cNvPr id="5" name="图片 4"/>
          <p:cNvPicPr>
            <a:picLocks noChangeAspect="1"/>
          </p:cNvPicPr>
          <p:nvPr/>
        </p:nvPicPr>
        <p:blipFill>
          <a:blip r:embed="rId3"/>
          <a:stretch>
            <a:fillRect/>
          </a:stretch>
        </p:blipFill>
        <p:spPr>
          <a:xfrm>
            <a:off x="7284085" y="1738630"/>
            <a:ext cx="4619625" cy="4095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cs typeface="+mn-ea"/>
                <a:sym typeface="+mn-lt"/>
              </a:rPr>
              <a:t>项目</a:t>
            </a:r>
            <a:r>
              <a:rPr lang="zh-CN" altLang="en-US" sz="4400" dirty="0">
                <a:solidFill>
                  <a:srgbClr val="1C4885"/>
                </a:solidFill>
                <a:cs typeface="+mn-ea"/>
                <a:sym typeface="+mn-lt"/>
              </a:rPr>
              <a:t>实现</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研究内容</a:t>
            </a:r>
            <a:endParaRPr lang="zh-CN" altLang="en-US" sz="2800" dirty="0">
              <a:solidFill>
                <a:schemeClr val="tx1">
                  <a:lumMod val="85000"/>
                  <a:lumOff val="15000"/>
                </a:schemeClr>
              </a:solidFill>
              <a:cs typeface="+mn-ea"/>
              <a:sym typeface="+mn-lt"/>
            </a:endParaRP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cs typeface="+mn-ea"/>
                <a:sym typeface="+mn-lt"/>
              </a:rPr>
              <a:t>YOUR ENGLISH TITLE</a:t>
            </a:r>
            <a:endParaRPr lang="zh-CN" altLang="en-US" sz="14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3" name="文本框 2"/>
          <p:cNvSpPr txBox="1"/>
          <p:nvPr/>
        </p:nvSpPr>
        <p:spPr>
          <a:xfrm>
            <a:off x="1380490" y="1436370"/>
            <a:ext cx="5554345" cy="368300"/>
          </a:xfrm>
          <a:prstGeom prst="rect">
            <a:avLst/>
          </a:prstGeom>
          <a:noFill/>
        </p:spPr>
        <p:txBody>
          <a:bodyPr wrap="square" rtlCol="0">
            <a:spAutoFit/>
          </a:bodyPr>
          <a:p>
            <a:r>
              <a:rPr lang="zh-CN" altLang="en-US"/>
              <a:t>疫情防控监测平台</a:t>
            </a:r>
            <a:endParaRPr lang="zh-CN" altLang="en-US"/>
          </a:p>
        </p:txBody>
      </p:sp>
      <p:pic>
        <p:nvPicPr>
          <p:cNvPr id="100" name="图片 99"/>
          <p:cNvPicPr/>
          <p:nvPr/>
        </p:nvPicPr>
        <p:blipFill>
          <a:blip r:embed="rId2"/>
          <a:stretch>
            <a:fillRect/>
          </a:stretch>
        </p:blipFill>
        <p:spPr>
          <a:xfrm>
            <a:off x="1185228" y="2182813"/>
            <a:ext cx="9820275" cy="37433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数据采集</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17945" y="161016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pic>
        <p:nvPicPr>
          <p:cNvPr id="9" name="图片 8"/>
          <p:cNvPicPr>
            <a:picLocks noChangeAspect="1"/>
          </p:cNvPicPr>
          <p:nvPr/>
        </p:nvPicPr>
        <p:blipFill>
          <a:blip r:embed="rId1" cstate="screen"/>
          <a:srcRect/>
          <a:stretch>
            <a:fillRect/>
          </a:stretch>
        </p:blipFill>
        <p:spPr>
          <a:xfrm>
            <a:off x="1083864" y="177608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985" y="1797050"/>
            <a:ext cx="2959100"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latin typeface="+mn-lt"/>
                <a:ea typeface="+mn-ea"/>
                <a:cs typeface="+mn-ea"/>
                <a:sym typeface="+mn-lt"/>
              </a:rPr>
              <a:t>HttpClient+Jsoup </a:t>
            </a:r>
            <a:r>
              <a:rPr lang="zh-CN" altLang="en-US" dirty="0">
                <a:solidFill>
                  <a:schemeClr val="tx1">
                    <a:lumMod val="75000"/>
                    <a:lumOff val="25000"/>
                  </a:schemeClr>
                </a:solidFill>
                <a:effectLst/>
                <a:latin typeface="+mn-lt"/>
                <a:ea typeface="+mn-ea"/>
                <a:cs typeface="+mn-ea"/>
                <a:sym typeface="+mn-lt"/>
              </a:rPr>
              <a:t>网络爬虫</a:t>
            </a:r>
            <a:endParaRPr lang="zh-CN" altLang="en-US" dirty="0">
              <a:solidFill>
                <a:schemeClr val="tx1">
                  <a:lumMod val="75000"/>
                  <a:lumOff val="25000"/>
                </a:schemeClr>
              </a:solidFill>
              <a:effectLst/>
              <a:latin typeface="+mn-lt"/>
              <a:ea typeface="+mn-ea"/>
              <a:cs typeface="+mn-ea"/>
              <a:sym typeface="+mn-lt"/>
            </a:endParaRPr>
          </a:p>
        </p:txBody>
      </p:sp>
      <p:sp>
        <p:nvSpPr>
          <p:cNvPr id="11" name="文本框 10"/>
          <p:cNvSpPr txBox="1"/>
          <p:nvPr/>
        </p:nvSpPr>
        <p:spPr>
          <a:xfrm>
            <a:off x="5086718" y="2254752"/>
            <a:ext cx="2626688" cy="737235"/>
          </a:xfrm>
          <a:prstGeom prst="rect">
            <a:avLst/>
          </a:prstGeom>
          <a:noFill/>
        </p:spPr>
        <p:txBody>
          <a:bodyPr wrap="square" rtlCol="0">
            <a:spAutoFit/>
          </a:bodyPr>
          <a:lstStyle/>
          <a:p>
            <a:r>
              <a:rPr lang="en-US" sz="1400" dirty="0">
                <a:solidFill>
                  <a:schemeClr val="tx1">
                    <a:lumMod val="75000"/>
                    <a:lumOff val="25000"/>
                  </a:schemeClr>
                </a:solidFill>
                <a:cs typeface="+mn-ea"/>
                <a:sym typeface="+mn-lt"/>
              </a:rPr>
              <a:t>HttpClient</a:t>
            </a:r>
            <a:r>
              <a:rPr lang="zh-CN" altLang="en-US" sz="1400" dirty="0">
                <a:solidFill>
                  <a:schemeClr val="tx1">
                    <a:lumMod val="75000"/>
                    <a:lumOff val="25000"/>
                  </a:schemeClr>
                </a:solidFill>
                <a:cs typeface="+mn-ea"/>
                <a:sym typeface="+mn-lt"/>
              </a:rPr>
              <a:t>爬取网页内容</a:t>
            </a:r>
            <a:endParaRPr lang="zh-CN" altLang="en-US" sz="1400" dirty="0">
              <a:solidFill>
                <a:schemeClr val="tx1">
                  <a:lumMod val="75000"/>
                  <a:lumOff val="25000"/>
                </a:schemeClr>
              </a:solidFill>
              <a:cs typeface="+mn-ea"/>
              <a:sym typeface="+mn-lt"/>
            </a:endParaRPr>
          </a:p>
          <a:p>
            <a:endParaRPr lang="zh-CN" altLang="en-US" sz="1400" dirty="0">
              <a:solidFill>
                <a:schemeClr val="tx1">
                  <a:lumMod val="75000"/>
                  <a:lumOff val="25000"/>
                </a:schemeClr>
              </a:solidFill>
              <a:cs typeface="+mn-ea"/>
              <a:sym typeface="+mn-lt"/>
            </a:endParaRPr>
          </a:p>
          <a:p>
            <a:r>
              <a:rPr lang="en-US" altLang="zh-CN" sz="1400" dirty="0">
                <a:solidFill>
                  <a:schemeClr val="tx1">
                    <a:lumMod val="75000"/>
                    <a:lumOff val="25000"/>
                  </a:schemeClr>
                </a:solidFill>
                <a:cs typeface="+mn-ea"/>
                <a:sym typeface="+mn-lt"/>
              </a:rPr>
              <a:t>Jsoup</a:t>
            </a:r>
            <a:r>
              <a:rPr lang="zh-CN" altLang="en-US" sz="1400" dirty="0">
                <a:solidFill>
                  <a:schemeClr val="tx1">
                    <a:lumMod val="75000"/>
                    <a:lumOff val="25000"/>
                  </a:schemeClr>
                </a:solidFill>
                <a:cs typeface="+mn-ea"/>
                <a:sym typeface="+mn-lt"/>
              </a:rPr>
              <a:t>进行数据解析</a:t>
            </a:r>
            <a:endParaRPr lang="zh-CN" altLang="en-US" sz="1400" dirty="0">
              <a:solidFill>
                <a:schemeClr val="tx1">
                  <a:lumMod val="75000"/>
                  <a:lumOff val="25000"/>
                </a:schemeClr>
              </a:solidFill>
              <a:cs typeface="+mn-ea"/>
              <a:sym typeface="+mn-lt"/>
            </a:endParaRP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985" y="3753485"/>
            <a:ext cx="2625725" cy="368300"/>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latin typeface="+mn-lt"/>
                <a:ea typeface="+mn-ea"/>
                <a:cs typeface="+mn-ea"/>
                <a:sym typeface="+mn-lt"/>
              </a:rPr>
              <a:t>自行生成随机模拟数据</a:t>
            </a:r>
            <a:endParaRPr lang="zh-CN" altLang="en-US" dirty="0">
              <a:solidFill>
                <a:schemeClr val="tx1">
                  <a:lumMod val="75000"/>
                  <a:lumOff val="25000"/>
                </a:schemeClr>
              </a:solidFill>
              <a:effectLst/>
              <a:latin typeface="+mn-lt"/>
              <a:ea typeface="+mn-ea"/>
              <a:cs typeface="+mn-ea"/>
              <a:sym typeface="+mn-lt"/>
            </a:endParaRPr>
          </a:p>
        </p:txBody>
      </p:sp>
      <p:sp>
        <p:nvSpPr>
          <p:cNvPr id="17" name="文本框 16"/>
          <p:cNvSpPr txBox="1"/>
          <p:nvPr/>
        </p:nvSpPr>
        <p:spPr>
          <a:xfrm>
            <a:off x="5086985" y="4298950"/>
            <a:ext cx="2863215" cy="306705"/>
          </a:xfrm>
          <a:prstGeom prst="rect">
            <a:avLst/>
          </a:prstGeom>
          <a:noFill/>
        </p:spPr>
        <p:txBody>
          <a:bodyPr wrap="square" rtlCol="0">
            <a:spAutoFit/>
          </a:bodyPr>
          <a:lstStyle/>
          <a:p>
            <a:r>
              <a:rPr lang="zh-CN" sz="1400" dirty="0">
                <a:solidFill>
                  <a:schemeClr val="tx1">
                    <a:lumMod val="75000"/>
                    <a:lumOff val="25000"/>
                  </a:schemeClr>
                </a:solidFill>
                <a:cs typeface="+mn-ea"/>
                <a:sym typeface="+mn-lt"/>
              </a:rPr>
              <a:t>每五秒生成随机数据进行实时模拟</a:t>
            </a:r>
            <a:endParaRPr lang="zh-CN" sz="1400" dirty="0">
              <a:solidFill>
                <a:schemeClr val="tx1">
                  <a:lumMod val="75000"/>
                  <a:lumOff val="25000"/>
                </a:schemeClr>
              </a:solidFill>
              <a:cs typeface="+mn-ea"/>
              <a:sym typeface="+mn-lt"/>
            </a:endParaRP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2" name="椭圆 1"/>
          <p:cNvSpPr/>
          <p:nvPr/>
        </p:nvSpPr>
        <p:spPr>
          <a:xfrm>
            <a:off x="8903970" y="1610360"/>
            <a:ext cx="1855470" cy="1257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疫情实时数据</a:t>
            </a:r>
            <a:endParaRPr lang="zh-CN" altLang="en-US"/>
          </a:p>
        </p:txBody>
      </p:sp>
      <p:sp>
        <p:nvSpPr>
          <p:cNvPr id="3" name="椭圆 2"/>
          <p:cNvSpPr/>
          <p:nvPr/>
        </p:nvSpPr>
        <p:spPr>
          <a:xfrm>
            <a:off x="8903970" y="3476625"/>
            <a:ext cx="1855470" cy="1257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防疫物资数据</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950" y="512445"/>
            <a:ext cx="2961005"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数据分析与存储</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2" name="文本框 1"/>
          <p:cNvSpPr txBox="1"/>
          <p:nvPr/>
        </p:nvSpPr>
        <p:spPr>
          <a:xfrm>
            <a:off x="1031875" y="1522730"/>
            <a:ext cx="4051300" cy="3138170"/>
          </a:xfrm>
          <a:prstGeom prst="rect">
            <a:avLst/>
          </a:prstGeom>
          <a:noFill/>
        </p:spPr>
        <p:txBody>
          <a:bodyPr wrap="square" rtlCol="0">
            <a:spAutoFit/>
          </a:bodyPr>
          <a:p>
            <a:pPr marL="285750" indent="-285750">
              <a:buFont typeface="Arial" panose="020B0604020202020204" pitchFamily="34" charset="0"/>
              <a:buChar char="•"/>
            </a:pPr>
            <a:r>
              <a:rPr lang="zh-CN" altLang="en-US"/>
              <a:t>在</a:t>
            </a:r>
            <a:r>
              <a:rPr lang="en-US" altLang="zh-CN"/>
              <a:t>Kafka</a:t>
            </a:r>
            <a:r>
              <a:rPr lang="zh-CN" altLang="en-US"/>
              <a:t>中建立两个主题，</a:t>
            </a:r>
            <a:r>
              <a:rPr lang="en-US" altLang="zh-CN"/>
              <a:t>covid19</a:t>
            </a:r>
            <a:r>
              <a:rPr lang="zh-CN" altLang="en-US"/>
              <a:t>和</a:t>
            </a:r>
            <a:r>
              <a:rPr lang="en-US" altLang="zh-CN"/>
              <a:t>covid19_wz</a:t>
            </a:r>
            <a:r>
              <a:rPr lang="zh-CN" altLang="en-US"/>
              <a:t>分别对应的生产者为疫情数据（</a:t>
            </a:r>
            <a:r>
              <a:rPr lang="en-US" altLang="zh-CN"/>
              <a:t>Covid19DataCrawler</a:t>
            </a:r>
            <a:r>
              <a:rPr lang="zh-CN" altLang="en-US"/>
              <a:t>）和防疫物资数据（</a:t>
            </a:r>
            <a:r>
              <a:rPr lang="en-US" altLang="zh-CN"/>
              <a:t>Covid19DataGenerator</a:t>
            </a:r>
            <a:r>
              <a:rPr lang="zh-CN" altLang="en-US"/>
              <a:t>）</a:t>
            </a:r>
            <a:endParaRPr lang="zh-CN" altLang="en-US"/>
          </a:p>
          <a:p>
            <a:endParaRPr lang="zh-CN" altLang="en-US"/>
          </a:p>
          <a:p>
            <a:pPr marL="285750" indent="-285750">
              <a:buFont typeface="Arial" panose="020B0604020202020204" pitchFamily="34" charset="0"/>
              <a:buChar char="•"/>
            </a:pPr>
            <a:r>
              <a:rPr lang="zh-CN" altLang="en-US"/>
              <a:t>由</a:t>
            </a:r>
            <a:r>
              <a:rPr lang="en-US" altLang="zh-CN"/>
              <a:t>SparkStreaming</a:t>
            </a:r>
            <a:r>
              <a:rPr lang="zh-CN" altLang="en-US"/>
              <a:t>实时消费读取</a:t>
            </a:r>
            <a:r>
              <a:rPr lang="en-US" altLang="zh-CN"/>
              <a:t>kafka</a:t>
            </a:r>
            <a:r>
              <a:rPr lang="zh-CN" altLang="en-US"/>
              <a:t>中的消息</a:t>
            </a:r>
            <a:endParaRPr lang="zh-CN" altLang="en-US"/>
          </a:p>
          <a:p>
            <a:endParaRPr lang="zh-CN" altLang="en-US"/>
          </a:p>
          <a:p>
            <a:pPr marL="285750" indent="-285750">
              <a:buFont typeface="Arial" panose="020B0604020202020204" pitchFamily="34" charset="0"/>
              <a:buChar char="•"/>
            </a:pPr>
            <a:r>
              <a:rPr lang="zh-CN" altLang="en-US"/>
              <a:t>处理好的数据存储到</a:t>
            </a:r>
            <a:r>
              <a:rPr lang="en-US" altLang="zh-CN"/>
              <a:t>MySQL</a:t>
            </a:r>
            <a:r>
              <a:rPr lang="zh-CN" altLang="en-US"/>
              <a:t>数据库中</a:t>
            </a:r>
            <a:endParaRPr lang="zh-CN" altLang="en-US"/>
          </a:p>
        </p:txBody>
      </p:sp>
      <p:pic>
        <p:nvPicPr>
          <p:cNvPr id="3" name="图片 2"/>
          <p:cNvPicPr>
            <a:picLocks noChangeAspect="1"/>
          </p:cNvPicPr>
          <p:nvPr/>
        </p:nvPicPr>
        <p:blipFill>
          <a:blip r:embed="rId2"/>
          <a:stretch>
            <a:fillRect/>
          </a:stretch>
        </p:blipFill>
        <p:spPr>
          <a:xfrm>
            <a:off x="6574790" y="1034415"/>
            <a:ext cx="4370705" cy="3342640"/>
          </a:xfrm>
          <a:prstGeom prst="rect">
            <a:avLst/>
          </a:prstGeom>
        </p:spPr>
      </p:pic>
      <p:pic>
        <p:nvPicPr>
          <p:cNvPr id="5" name="图片 4"/>
          <p:cNvPicPr>
            <a:picLocks noChangeAspect="1"/>
          </p:cNvPicPr>
          <p:nvPr/>
        </p:nvPicPr>
        <p:blipFill>
          <a:blip r:embed="rId3"/>
          <a:stretch>
            <a:fillRect/>
          </a:stretch>
        </p:blipFill>
        <p:spPr>
          <a:xfrm>
            <a:off x="1539240" y="4750435"/>
            <a:ext cx="3036570" cy="1650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9950" y="512445"/>
            <a:ext cx="2961005"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数据可视化</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2" name="文本框 1"/>
          <p:cNvSpPr txBox="1"/>
          <p:nvPr/>
        </p:nvSpPr>
        <p:spPr>
          <a:xfrm>
            <a:off x="1031875" y="1522730"/>
            <a:ext cx="4051300" cy="368300"/>
          </a:xfrm>
          <a:prstGeom prst="rect">
            <a:avLst/>
          </a:prstGeom>
          <a:noFill/>
        </p:spPr>
        <p:txBody>
          <a:bodyPr wrap="square" rtlCol="0">
            <a:spAutoFit/>
          </a:bodyPr>
          <a:p>
            <a:pPr marL="285750" indent="-285750">
              <a:buFont typeface="Arial" panose="020B0604020202020204" pitchFamily="34" charset="0"/>
              <a:buChar char="•"/>
            </a:pPr>
            <a:r>
              <a:rPr lang="en-US"/>
              <a:t>Echarts</a:t>
            </a:r>
            <a:endParaRPr lang="en-US"/>
          </a:p>
        </p:txBody>
      </p:sp>
      <p:pic>
        <p:nvPicPr>
          <p:cNvPr id="5" name="图片 4"/>
          <p:cNvPicPr>
            <a:picLocks noChangeAspect="1"/>
          </p:cNvPicPr>
          <p:nvPr/>
        </p:nvPicPr>
        <p:blipFill>
          <a:blip r:embed="rId2"/>
          <a:stretch>
            <a:fillRect/>
          </a:stretch>
        </p:blipFill>
        <p:spPr>
          <a:xfrm>
            <a:off x="252095" y="2868295"/>
            <a:ext cx="5932805" cy="3174365"/>
          </a:xfrm>
          <a:prstGeom prst="rect">
            <a:avLst/>
          </a:prstGeom>
        </p:spPr>
      </p:pic>
      <p:pic>
        <p:nvPicPr>
          <p:cNvPr id="7" name="图片 6"/>
          <p:cNvPicPr>
            <a:picLocks noChangeAspect="1"/>
          </p:cNvPicPr>
          <p:nvPr/>
        </p:nvPicPr>
        <p:blipFill>
          <a:blip r:embed="rId3"/>
          <a:stretch>
            <a:fillRect/>
          </a:stretch>
        </p:blipFill>
        <p:spPr>
          <a:xfrm>
            <a:off x="6184900" y="1346835"/>
            <a:ext cx="5894705" cy="4695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750" y="2420620"/>
            <a:ext cx="3681095" cy="768350"/>
          </a:xfrm>
          <a:prstGeom prst="rect">
            <a:avLst/>
          </a:prstGeom>
          <a:noFill/>
        </p:spPr>
        <p:txBody>
          <a:bodyPr wrap="square" rtlCol="0">
            <a:spAutoFit/>
          </a:bodyPr>
          <a:lstStyle/>
          <a:p>
            <a:pPr algn="dist"/>
            <a:r>
              <a:rPr lang="zh-CN" altLang="en-US" sz="4400" dirty="0">
                <a:solidFill>
                  <a:srgbClr val="1C4885"/>
                </a:solidFill>
                <a:cs typeface="+mn-ea"/>
                <a:sym typeface="+mn-lt"/>
              </a:rPr>
              <a:t>后期拓展</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5355" y="506095"/>
            <a:ext cx="2936875"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后续可拓展之处</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184347" y="3546473"/>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1184347" y="2961474"/>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1184347" y="2376474"/>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10"/>
          <p:cNvSpPr/>
          <p:nvPr/>
        </p:nvSpPr>
        <p:spPr>
          <a:xfrm>
            <a:off x="1184347" y="1791474"/>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866245" y="202852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3841480" y="338661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880610" y="2054860"/>
            <a:ext cx="3250565" cy="583565"/>
          </a:xfrm>
          <a:prstGeom prst="rect">
            <a:avLst/>
          </a:prstGeom>
          <a:noFill/>
        </p:spPr>
        <p:txBody>
          <a:bodyPr wrap="square" rtlCol="0">
            <a:spAutoFit/>
          </a:bodyPr>
          <a:lstStyle/>
          <a:p>
            <a:pPr algn="l"/>
            <a:r>
              <a:rPr lang="zh-CN" altLang="en-US" sz="1600" dirty="0">
                <a:solidFill>
                  <a:schemeClr val="tx1">
                    <a:lumMod val="65000"/>
                    <a:lumOff val="35000"/>
                  </a:schemeClr>
                </a:solidFill>
                <a:cs typeface="+mn-ea"/>
                <a:sym typeface="+mn-lt"/>
              </a:rPr>
              <a:t>引入地图</a:t>
            </a:r>
            <a:r>
              <a:rPr lang="en-US" altLang="zh-CN" sz="1600" dirty="0">
                <a:solidFill>
                  <a:schemeClr val="tx1">
                    <a:lumMod val="65000"/>
                    <a:lumOff val="35000"/>
                  </a:schemeClr>
                </a:solidFill>
                <a:cs typeface="+mn-ea"/>
                <a:sym typeface="+mn-lt"/>
              </a:rPr>
              <a:t>API</a:t>
            </a:r>
            <a:r>
              <a:rPr lang="zh-CN" altLang="en-US" sz="1600" dirty="0">
                <a:solidFill>
                  <a:schemeClr val="tx1">
                    <a:lumMod val="65000"/>
                    <a:lumOff val="35000"/>
                  </a:schemeClr>
                </a:solidFill>
                <a:cs typeface="+mn-ea"/>
                <a:sym typeface="+mn-lt"/>
              </a:rPr>
              <a:t>，飞线图显示患者轨迹，散点连线图来显示传染关系等</a:t>
            </a:r>
            <a:endParaRPr lang="zh-CN" altLang="en-US" sz="1600" dirty="0">
              <a:solidFill>
                <a:schemeClr val="tx1">
                  <a:lumMod val="65000"/>
                  <a:lumOff val="35000"/>
                </a:schemeClr>
              </a:solidFill>
              <a:cs typeface="+mn-ea"/>
              <a:sym typeface="+mn-lt"/>
            </a:endParaRPr>
          </a:p>
        </p:txBody>
      </p:sp>
      <p:sp>
        <p:nvSpPr>
          <p:cNvPr id="23" name="文本框 22"/>
          <p:cNvSpPr txBox="1"/>
          <p:nvPr/>
        </p:nvSpPr>
        <p:spPr>
          <a:xfrm>
            <a:off x="4994275" y="3386455"/>
            <a:ext cx="2642870" cy="583565"/>
          </a:xfrm>
          <a:prstGeom prst="rect">
            <a:avLst/>
          </a:prstGeom>
          <a:noFill/>
        </p:spPr>
        <p:txBody>
          <a:bodyPr wrap="square" rtlCol="0">
            <a:spAutoFit/>
          </a:bodyPr>
          <a:lstStyle/>
          <a:p>
            <a:pPr algn="l"/>
            <a:r>
              <a:rPr lang="zh-CN" altLang="en-US" sz="1600" dirty="0">
                <a:solidFill>
                  <a:schemeClr val="tx1">
                    <a:lumMod val="65000"/>
                    <a:lumOff val="35000"/>
                  </a:schemeClr>
                </a:solidFill>
                <a:cs typeface="+mn-ea"/>
                <a:sym typeface="+mn-lt"/>
              </a:rPr>
              <a:t>后续如果有对实时性更高的要求，可以考虑使用</a:t>
            </a:r>
            <a:r>
              <a:rPr lang="en-US" altLang="zh-CN" sz="1600" dirty="0">
                <a:solidFill>
                  <a:schemeClr val="tx1">
                    <a:lumMod val="65000"/>
                    <a:lumOff val="35000"/>
                  </a:schemeClr>
                </a:solidFill>
                <a:cs typeface="+mn-ea"/>
                <a:sym typeface="+mn-lt"/>
              </a:rPr>
              <a:t>Flink</a:t>
            </a:r>
            <a:endParaRPr lang="en-US" altLang="zh-CN" sz="1600" dirty="0">
              <a:solidFill>
                <a:schemeClr val="tx1">
                  <a:lumMod val="65000"/>
                  <a:lumOff val="35000"/>
                </a:schemeClr>
              </a:solidFill>
              <a:cs typeface="+mn-ea"/>
              <a:sym typeface="+mn-lt"/>
            </a:endParaRPr>
          </a:p>
        </p:txBody>
      </p:sp>
      <p:pic>
        <p:nvPicPr>
          <p:cNvPr id="2" name="图片 1"/>
          <p:cNvPicPr>
            <a:picLocks noChangeAspect="1"/>
          </p:cNvPicPr>
          <p:nvPr/>
        </p:nvPicPr>
        <p:blipFill>
          <a:blip r:embed="rId1" cstate="screen"/>
          <a:stretch>
            <a:fillRect/>
          </a:stretch>
        </p:blipFill>
        <p:spPr>
          <a:xfrm>
            <a:off x="3985387" y="2146464"/>
            <a:ext cx="381216" cy="381216"/>
          </a:xfrm>
          <a:prstGeom prst="rect">
            <a:avLst/>
          </a:prstGeom>
        </p:spPr>
      </p:pic>
      <p:pic>
        <p:nvPicPr>
          <p:cNvPr id="28" name="图片 27"/>
          <p:cNvPicPr>
            <a:picLocks noChangeAspect="1"/>
          </p:cNvPicPr>
          <p:nvPr/>
        </p:nvPicPr>
        <p:blipFill>
          <a:blip r:embed="rId2" cstate="screen"/>
          <a:stretch>
            <a:fillRect/>
          </a:stretch>
        </p:blipFill>
        <p:spPr>
          <a:xfrm>
            <a:off x="3945382" y="3482848"/>
            <a:ext cx="392538" cy="392538"/>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7" name="椭圆 6"/>
          <p:cNvSpPr/>
          <p:nvPr/>
        </p:nvSpPr>
        <p:spPr>
          <a:xfrm>
            <a:off x="3831627" y="4712667"/>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7" name="图片 16"/>
          <p:cNvPicPr>
            <a:picLocks noChangeAspect="1"/>
          </p:cNvPicPr>
          <p:nvPr/>
        </p:nvPicPr>
        <p:blipFill>
          <a:blip r:embed="rId4" cstate="screen"/>
          <a:stretch>
            <a:fillRect/>
          </a:stretch>
        </p:blipFill>
        <p:spPr>
          <a:xfrm>
            <a:off x="3945525" y="4830609"/>
            <a:ext cx="392538" cy="392538"/>
          </a:xfrm>
          <a:prstGeom prst="rect">
            <a:avLst/>
          </a:prstGeom>
        </p:spPr>
      </p:pic>
      <p:sp>
        <p:nvSpPr>
          <p:cNvPr id="18" name="文本框 17"/>
          <p:cNvSpPr txBox="1"/>
          <p:nvPr/>
        </p:nvSpPr>
        <p:spPr>
          <a:xfrm>
            <a:off x="5083810" y="4718050"/>
            <a:ext cx="3202940" cy="337185"/>
          </a:xfrm>
          <a:prstGeom prst="rect">
            <a:avLst/>
          </a:prstGeom>
          <a:noFill/>
        </p:spPr>
        <p:txBody>
          <a:bodyPr wrap="square" rtlCol="0">
            <a:spAutoFit/>
          </a:bodyPr>
          <a:p>
            <a:pPr algn="l"/>
            <a:r>
              <a:rPr lang="zh-CN" sz="1600" dirty="0">
                <a:solidFill>
                  <a:schemeClr val="tx1">
                    <a:lumMod val="65000"/>
                    <a:lumOff val="35000"/>
                  </a:schemeClr>
                </a:solidFill>
                <a:cs typeface="+mn-ea"/>
                <a:sym typeface="+mn-lt"/>
              </a:rPr>
              <a:t>海量数据采集可以使用</a:t>
            </a:r>
            <a:r>
              <a:rPr lang="en-US" altLang="zh-CN" sz="1600" dirty="0">
                <a:solidFill>
                  <a:schemeClr val="tx1">
                    <a:lumMod val="65000"/>
                    <a:lumOff val="35000"/>
                  </a:schemeClr>
                </a:solidFill>
                <a:cs typeface="+mn-ea"/>
                <a:sym typeface="+mn-lt"/>
              </a:rPr>
              <a:t>Flume</a:t>
            </a:r>
            <a:r>
              <a:rPr lang="zh-CN" altLang="en-US" sz="1600" dirty="0">
                <a:solidFill>
                  <a:schemeClr val="tx1">
                    <a:lumMod val="65000"/>
                    <a:lumOff val="35000"/>
                  </a:schemeClr>
                </a:solidFill>
                <a:cs typeface="+mn-ea"/>
                <a:sym typeface="+mn-lt"/>
              </a:rPr>
              <a:t>等</a:t>
            </a:r>
            <a:endParaRPr lang="zh-CN" altLang="en-US" sz="16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5554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endParaRPr lang="zh-CN" altLang="en-US" sz="4800" dirty="0">
              <a:solidFill>
                <a:srgbClr val="1C4885"/>
              </a:solidFill>
              <a:cs typeface="+mn-ea"/>
              <a:sym typeface="+mn-lt"/>
            </a:endParaRP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0375"/>
          </a:xfrm>
          <a:prstGeom prst="rect">
            <a:avLst/>
          </a:prstGeom>
          <a:noFill/>
        </p:spPr>
        <p:txBody>
          <a:bodyPr wrap="square" rtlCol="0">
            <a:spAutoFit/>
          </a:bodyPr>
          <a:lstStyle/>
          <a:p>
            <a:pPr algn="dist"/>
            <a:r>
              <a:rPr lang="zh-CN" altLang="en-US" sz="2400" dirty="0">
                <a:solidFill>
                  <a:srgbClr val="1C4885"/>
                </a:solidFill>
                <a:cs typeface="+mn-ea"/>
                <a:sym typeface="+mn-lt"/>
              </a:rPr>
              <a:t>研究背景</a:t>
            </a:r>
            <a:endParaRPr lang="zh-CN" altLang="en-US" sz="2400" dirty="0">
              <a:solidFill>
                <a:srgbClr val="1C4885"/>
              </a:solidFill>
              <a:cs typeface="+mn-ea"/>
              <a:sym typeface="+mn-lt"/>
            </a:endParaRP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0375"/>
          </a:xfrm>
          <a:prstGeom prst="rect">
            <a:avLst/>
          </a:prstGeom>
          <a:noFill/>
        </p:spPr>
        <p:txBody>
          <a:bodyPr wrap="square" rtlCol="0">
            <a:spAutoFit/>
          </a:bodyPr>
          <a:lstStyle/>
          <a:p>
            <a:pPr algn="dist"/>
            <a:r>
              <a:rPr lang="zh-CN" altLang="en-US" sz="2400" dirty="0">
                <a:solidFill>
                  <a:srgbClr val="1C4885"/>
                </a:solidFill>
                <a:cs typeface="+mn-ea"/>
                <a:sym typeface="+mn-lt"/>
              </a:rPr>
              <a:t>关键</a:t>
            </a:r>
            <a:r>
              <a:rPr lang="zh-CN" altLang="en-US" sz="2400" dirty="0">
                <a:solidFill>
                  <a:srgbClr val="1C4885"/>
                </a:solidFill>
                <a:cs typeface="+mn-ea"/>
                <a:sym typeface="+mn-lt"/>
              </a:rPr>
              <a:t>技术</a:t>
            </a:r>
            <a:endParaRPr lang="zh-CN" altLang="en-US" sz="2400" dirty="0">
              <a:solidFill>
                <a:srgbClr val="1C4885"/>
              </a:solidFill>
              <a:cs typeface="+mn-ea"/>
              <a:sym typeface="+mn-lt"/>
            </a:endParaRP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0375"/>
          </a:xfrm>
          <a:prstGeom prst="rect">
            <a:avLst/>
          </a:prstGeom>
          <a:noFill/>
        </p:spPr>
        <p:txBody>
          <a:bodyPr wrap="square" rtlCol="0">
            <a:spAutoFit/>
          </a:bodyPr>
          <a:lstStyle/>
          <a:p>
            <a:pPr algn="dist"/>
            <a:r>
              <a:rPr lang="zh-CN" altLang="en-US" sz="2400" dirty="0">
                <a:solidFill>
                  <a:srgbClr val="1C4885"/>
                </a:solidFill>
                <a:cs typeface="+mn-ea"/>
                <a:sym typeface="+mn-lt"/>
              </a:rPr>
              <a:t>项目实现</a:t>
            </a:r>
            <a:endParaRPr lang="zh-CN" altLang="en-US" sz="2400" dirty="0">
              <a:solidFill>
                <a:srgbClr val="1C4885"/>
              </a:solidFill>
              <a:cs typeface="+mn-ea"/>
              <a:sym typeface="+mn-lt"/>
            </a:endParaRP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0375"/>
          </a:xfrm>
          <a:prstGeom prst="rect">
            <a:avLst/>
          </a:prstGeom>
          <a:noFill/>
        </p:spPr>
        <p:txBody>
          <a:bodyPr wrap="square" rtlCol="0">
            <a:spAutoFit/>
          </a:bodyPr>
          <a:lstStyle/>
          <a:p>
            <a:pPr algn="dist"/>
            <a:r>
              <a:rPr lang="zh-CN" altLang="en-US" sz="2400" dirty="0">
                <a:solidFill>
                  <a:srgbClr val="1C4885"/>
                </a:solidFill>
                <a:cs typeface="+mn-ea"/>
                <a:sym typeface="+mn-lt"/>
              </a:rPr>
              <a:t>后期</a:t>
            </a:r>
            <a:r>
              <a:rPr lang="zh-CN" altLang="en-US" sz="2400" dirty="0">
                <a:solidFill>
                  <a:srgbClr val="1C4885"/>
                </a:solidFill>
                <a:cs typeface="+mn-ea"/>
                <a:sym typeface="+mn-lt"/>
              </a:rPr>
              <a:t>拓展</a:t>
            </a:r>
            <a:endParaRPr lang="zh-CN" altLang="en-US" sz="2400" dirty="0">
              <a:solidFill>
                <a:srgbClr val="1C4885"/>
              </a:solidFill>
              <a:cs typeface="+mn-ea"/>
              <a:sym typeface="+mn-lt"/>
            </a:endParaRPr>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14220" y="541950"/>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815447" y="1679331"/>
            <a:ext cx="6754146" cy="829945"/>
          </a:xfrm>
          <a:prstGeom prst="rect">
            <a:avLst/>
          </a:prstGeom>
          <a:noFill/>
        </p:spPr>
        <p:txBody>
          <a:bodyPr wrap="square" rtlCol="0">
            <a:spAutoFit/>
          </a:bodyPr>
          <a:lstStyle/>
          <a:p>
            <a:pPr algn="dist"/>
            <a:r>
              <a:rPr lang="zh-CN" altLang="en-US" sz="4800" dirty="0">
                <a:solidFill>
                  <a:srgbClr val="1C4885"/>
                </a:solidFill>
                <a:cs typeface="+mn-ea"/>
                <a:sym typeface="+mn-lt"/>
              </a:rPr>
              <a:t>感谢</a:t>
            </a:r>
            <a:r>
              <a:rPr lang="zh-CN" altLang="en-US" sz="4800" dirty="0">
                <a:solidFill>
                  <a:srgbClr val="1C4885"/>
                </a:solidFill>
                <a:cs typeface="+mn-ea"/>
                <a:sym typeface="+mn-lt"/>
              </a:rPr>
              <a:t>聆听</a:t>
            </a:r>
            <a:endParaRPr lang="zh-CN" altLang="en-US" sz="4800" dirty="0">
              <a:solidFill>
                <a:srgbClr val="1C4885"/>
              </a:solidFill>
              <a:cs typeface="+mn-ea"/>
              <a:sym typeface="+mn-lt"/>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
        <p:nvSpPr>
          <p:cNvPr id="2" name="文本框 1"/>
          <p:cNvSpPr txBox="1"/>
          <p:nvPr/>
        </p:nvSpPr>
        <p:spPr>
          <a:xfrm>
            <a:off x="809625" y="3444240"/>
            <a:ext cx="4993640" cy="645160"/>
          </a:xfrm>
          <a:prstGeom prst="rect">
            <a:avLst/>
          </a:prstGeom>
          <a:noFill/>
        </p:spPr>
        <p:txBody>
          <a:bodyPr wrap="square" rtlCol="0">
            <a:spAutoFit/>
          </a:bodyPr>
          <a:p>
            <a:r>
              <a:rPr lang="zh-CN" altLang="en-US"/>
              <a:t>项目工程地址：</a:t>
            </a:r>
            <a:endParaRPr lang="zh-CN" altLang="en-US"/>
          </a:p>
          <a:p>
            <a:r>
              <a:rPr lang="zh-CN" altLang="en-US"/>
              <a:t>https://github.com/Eye-Wuppertal/bigdatademo</a:t>
            </a:r>
            <a:endParaRPr lang="zh-CN" altLang="en-US"/>
          </a:p>
        </p:txBody>
      </p:sp>
      <p:pic>
        <p:nvPicPr>
          <p:cNvPr id="3" name="图片 2"/>
          <p:cNvPicPr>
            <a:picLocks noChangeAspect="1"/>
          </p:cNvPicPr>
          <p:nvPr/>
        </p:nvPicPr>
        <p:blipFill>
          <a:blip r:embed="rId2"/>
          <a:stretch>
            <a:fillRect/>
          </a:stretch>
        </p:blipFill>
        <p:spPr>
          <a:xfrm>
            <a:off x="6459855" y="3162935"/>
            <a:ext cx="5232400" cy="310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cs typeface="+mn-ea"/>
                <a:sym typeface="+mn-lt"/>
              </a:rPr>
              <a:t>研究背景</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66290" y="57814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0002" y="456917"/>
            <a:ext cx="2839450" cy="52197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研究</a:t>
            </a:r>
            <a:r>
              <a:rPr lang="zh-CN" altLang="en-US" sz="2800" dirty="0">
                <a:solidFill>
                  <a:schemeClr val="tx1">
                    <a:lumMod val="85000"/>
                    <a:lumOff val="15000"/>
                  </a:schemeClr>
                </a:solidFill>
                <a:cs typeface="+mn-ea"/>
                <a:sym typeface="+mn-lt"/>
              </a:rPr>
              <a:t>背景</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77683" y="1666134"/>
            <a:ext cx="1362525" cy="988578"/>
            <a:chOff x="6177683" y="1666134"/>
            <a:chExt cx="1362525" cy="988578"/>
          </a:xfrm>
          <a:solidFill>
            <a:srgbClr val="1C4885"/>
          </a:solidFill>
        </p:grpSpPr>
        <p:sp>
          <p:nvSpPr>
            <p:cNvPr id="28" name="矩形 2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矩形 30"/>
          <p:cNvSpPr/>
          <p:nvPr/>
        </p:nvSpPr>
        <p:spPr>
          <a:xfrm>
            <a:off x="6297560" y="1769806"/>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6297560" y="318272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a:off x="6297560" y="4595640"/>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6177683" y="3078968"/>
            <a:ext cx="1362525" cy="988578"/>
            <a:chOff x="6177683" y="1666134"/>
            <a:chExt cx="1362525" cy="988578"/>
          </a:xfrm>
          <a:solidFill>
            <a:srgbClr val="1C4885"/>
          </a:solidFill>
        </p:grpSpPr>
        <p:sp>
          <p:nvSpPr>
            <p:cNvPr id="35" name="矩形 34"/>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6177683" y="4497549"/>
            <a:ext cx="1362525" cy="988578"/>
            <a:chOff x="6177683" y="1666134"/>
            <a:chExt cx="1362525" cy="988578"/>
          </a:xfrm>
          <a:solidFill>
            <a:srgbClr val="1C4885"/>
          </a:solidFill>
        </p:grpSpPr>
        <p:sp>
          <p:nvSpPr>
            <p:cNvPr id="38" name="矩形 37"/>
            <p:cNvSpPr/>
            <p:nvPr/>
          </p:nvSpPr>
          <p:spPr>
            <a:xfrm rot="5400000">
              <a:off x="5743333" y="2100484"/>
              <a:ext cx="988578" cy="1198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6297561" y="1666134"/>
              <a:ext cx="1242647" cy="1036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6417439" y="197302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01</a:t>
            </a:r>
            <a:endParaRPr lang="zh-CN" altLang="en-US" sz="4000" dirty="0">
              <a:solidFill>
                <a:schemeClr val="tx1">
                  <a:lumMod val="85000"/>
                  <a:lumOff val="15000"/>
                </a:schemeClr>
              </a:solidFill>
              <a:cs typeface="+mn-ea"/>
              <a:sym typeface="+mn-lt"/>
            </a:endParaRPr>
          </a:p>
        </p:txBody>
      </p:sp>
      <p:sp>
        <p:nvSpPr>
          <p:cNvPr id="41" name="文本框 40"/>
          <p:cNvSpPr txBox="1"/>
          <p:nvPr/>
        </p:nvSpPr>
        <p:spPr>
          <a:xfrm>
            <a:off x="6417439" y="3403967"/>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02</a:t>
            </a:r>
            <a:endParaRPr lang="zh-CN" altLang="en-US" sz="4000" dirty="0">
              <a:solidFill>
                <a:schemeClr val="tx1">
                  <a:lumMod val="85000"/>
                  <a:lumOff val="15000"/>
                </a:schemeClr>
              </a:solidFill>
              <a:cs typeface="+mn-ea"/>
              <a:sym typeface="+mn-lt"/>
            </a:endParaRPr>
          </a:p>
        </p:txBody>
      </p:sp>
      <p:sp>
        <p:nvSpPr>
          <p:cNvPr id="42" name="文本框 41"/>
          <p:cNvSpPr txBox="1"/>
          <p:nvPr/>
        </p:nvSpPr>
        <p:spPr>
          <a:xfrm>
            <a:off x="6417439" y="4816050"/>
            <a:ext cx="1032387" cy="707886"/>
          </a:xfrm>
          <a:prstGeom prst="rect">
            <a:avLst/>
          </a:prstGeom>
          <a:noFill/>
        </p:spPr>
        <p:txBody>
          <a:bodyPr wrap="square" rtlCol="0">
            <a:spAutoFit/>
          </a:bodyPr>
          <a:lstStyle/>
          <a:p>
            <a:pPr algn="ctr"/>
            <a:r>
              <a:rPr lang="en-US" altLang="zh-CN" sz="4000" dirty="0">
                <a:solidFill>
                  <a:schemeClr val="tx1">
                    <a:lumMod val="85000"/>
                    <a:lumOff val="15000"/>
                  </a:schemeClr>
                </a:solidFill>
                <a:cs typeface="+mn-ea"/>
                <a:sym typeface="+mn-lt"/>
              </a:rPr>
              <a:t>03</a:t>
            </a:r>
            <a:endParaRPr lang="zh-CN" altLang="en-US" sz="4000" dirty="0">
              <a:solidFill>
                <a:schemeClr val="tx1">
                  <a:lumMod val="85000"/>
                  <a:lumOff val="15000"/>
                </a:schemeClr>
              </a:solidFill>
              <a:cs typeface="+mn-ea"/>
              <a:sym typeface="+mn-lt"/>
            </a:endParaRPr>
          </a:p>
        </p:txBody>
      </p:sp>
      <p:sp>
        <p:nvSpPr>
          <p:cNvPr id="43" name="文本框 42"/>
          <p:cNvSpPr txBox="1"/>
          <p:nvPr/>
        </p:nvSpPr>
        <p:spPr>
          <a:xfrm>
            <a:off x="7450455" y="1804035"/>
            <a:ext cx="4036695" cy="1168400"/>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大数据可视化是可视化方法在大数据背景下的应用，随着科技的发展，各个行业的数据呈现爆炸式增长，人们不断地通过获取海量数据的信息去指导实践，大数据的价值是巨大的，而可视化的过程就是人类获取其价值的重要方式之一</a:t>
            </a:r>
            <a:endParaRPr lang="zh-CN" altLang="en-US" sz="1400" dirty="0">
              <a:solidFill>
                <a:schemeClr val="tx1">
                  <a:lumMod val="85000"/>
                  <a:lumOff val="15000"/>
                </a:schemeClr>
              </a:solidFill>
              <a:cs typeface="+mn-ea"/>
              <a:sym typeface="+mn-lt"/>
            </a:endParaRPr>
          </a:p>
        </p:txBody>
      </p:sp>
      <p:sp>
        <p:nvSpPr>
          <p:cNvPr id="44" name="文本框 43"/>
          <p:cNvSpPr txBox="1"/>
          <p:nvPr/>
        </p:nvSpPr>
        <p:spPr>
          <a:xfrm>
            <a:off x="7540050" y="3496300"/>
            <a:ext cx="3158022" cy="737235"/>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数据可视化是在充分了解、分析数据的基础上进行的图形化映射，它是对于现实世界的</a:t>
            </a:r>
            <a:r>
              <a:rPr lang="zh-CN" altLang="en-US" sz="1400" dirty="0">
                <a:solidFill>
                  <a:schemeClr val="tx1">
                    <a:lumMod val="85000"/>
                    <a:lumOff val="15000"/>
                  </a:schemeClr>
                </a:solidFill>
                <a:cs typeface="+mn-ea"/>
                <a:sym typeface="+mn-lt"/>
              </a:rPr>
              <a:t>一种抽象表达</a:t>
            </a:r>
            <a:endParaRPr lang="zh-CN" altLang="en-US" sz="1400" dirty="0">
              <a:solidFill>
                <a:schemeClr val="tx1">
                  <a:lumMod val="85000"/>
                  <a:lumOff val="15000"/>
                </a:schemeClr>
              </a:solidFill>
              <a:cs typeface="+mn-ea"/>
              <a:sym typeface="+mn-lt"/>
            </a:endParaRPr>
          </a:p>
        </p:txBody>
      </p:sp>
      <p:sp>
        <p:nvSpPr>
          <p:cNvPr id="45" name="文本框 44"/>
          <p:cNvSpPr txBox="1"/>
          <p:nvPr/>
        </p:nvSpPr>
        <p:spPr>
          <a:xfrm>
            <a:off x="7533005" y="4788535"/>
            <a:ext cx="3805555" cy="953135"/>
          </a:xfrm>
          <a:prstGeom prst="rect">
            <a:avLst/>
          </a:prstGeom>
          <a:noFill/>
        </p:spPr>
        <p:txBody>
          <a:bodyPr wrap="square" rtlCol="0">
            <a:spAutoFit/>
          </a:bodyPr>
          <a:lstStyle/>
          <a:p>
            <a:pPr algn="just"/>
            <a:r>
              <a:rPr lang="zh-CN" altLang="en-US" sz="1400" dirty="0">
                <a:solidFill>
                  <a:schemeClr val="tx1">
                    <a:lumMod val="85000"/>
                    <a:lumOff val="15000"/>
                  </a:schemeClr>
                </a:solidFill>
                <a:cs typeface="+mn-ea"/>
                <a:sym typeface="+mn-lt"/>
              </a:rPr>
              <a:t>通过对数据分析可以得出受人们喜爱的商品类别、喜欢的出行方式等信息，但是只有利用更为直观和高效的表达方法才能更好地将数据分析结果进行展现</a:t>
            </a:r>
            <a:endParaRPr lang="zh-CN" altLang="en-US" sz="1400"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1"/>
          <a:stretch>
            <a:fillRect/>
          </a:stretch>
        </p:blipFill>
        <p:spPr>
          <a:xfrm>
            <a:off x="743965" y="1682311"/>
            <a:ext cx="4742436" cy="4078007"/>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270" y="20476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885" y="410210"/>
            <a:ext cx="3342640" cy="52197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大数据可视化</a:t>
            </a:r>
            <a:r>
              <a:rPr lang="zh-CN" altLang="en-US" sz="2800" dirty="0">
                <a:solidFill>
                  <a:schemeClr val="tx1">
                    <a:lumMod val="85000"/>
                    <a:lumOff val="15000"/>
                  </a:schemeClr>
                </a:solidFill>
                <a:cs typeface="+mn-ea"/>
                <a:sym typeface="+mn-lt"/>
              </a:rPr>
              <a:t>分类</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1212664" y="3145858"/>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文本可视</a:t>
            </a:r>
            <a:r>
              <a:rPr lang="zh-CN" altLang="en-US" dirty="0">
                <a:solidFill>
                  <a:schemeClr val="tx1">
                    <a:lumMod val="75000"/>
                    <a:lumOff val="25000"/>
                  </a:schemeClr>
                </a:solidFill>
                <a:effectLst/>
                <a:latin typeface="+mn-lt"/>
                <a:ea typeface="+mn-ea"/>
                <a:cs typeface="+mn-ea"/>
                <a:sym typeface="+mn-lt"/>
              </a:rPr>
              <a:t>化</a:t>
            </a:r>
            <a:endParaRPr lang="zh-CN" altLang="en-US" dirty="0">
              <a:solidFill>
                <a:schemeClr val="tx1">
                  <a:lumMod val="75000"/>
                  <a:lumOff val="25000"/>
                </a:schemeClr>
              </a:solidFill>
              <a:effectLst/>
              <a:latin typeface="+mn-lt"/>
              <a:ea typeface="+mn-ea"/>
              <a:cs typeface="+mn-ea"/>
              <a:sym typeface="+mn-lt"/>
            </a:endParaRPr>
          </a:p>
        </p:txBody>
      </p:sp>
      <p:sp>
        <p:nvSpPr>
          <p:cNvPr id="14" name="文本框 13"/>
          <p:cNvSpPr txBox="1"/>
          <p:nvPr/>
        </p:nvSpPr>
        <p:spPr>
          <a:xfrm>
            <a:off x="1150620" y="3700145"/>
            <a:ext cx="2390140" cy="953135"/>
          </a:xfrm>
          <a:prstGeom prst="rect">
            <a:avLst/>
          </a:prstGeom>
          <a:noFill/>
        </p:spPr>
        <p:txBody>
          <a:bodyPr wrap="square" rtlCol="0">
            <a:spAutoFit/>
          </a:bodyPr>
          <a:lstStyle/>
          <a:p>
            <a:r>
              <a:rPr sz="1400" dirty="0">
                <a:solidFill>
                  <a:schemeClr val="tx1">
                    <a:lumMod val="75000"/>
                    <a:lumOff val="25000"/>
                  </a:schemeClr>
                </a:solidFill>
                <a:cs typeface="+mn-ea"/>
                <a:sym typeface="+mn-lt"/>
              </a:rPr>
              <a:t>文本信息是我们生活中最为常见的</a:t>
            </a:r>
            <a:r>
              <a:rPr lang="zh-CN" sz="1400" dirty="0">
                <a:solidFill>
                  <a:schemeClr val="tx1">
                    <a:lumMod val="75000"/>
                    <a:lumOff val="25000"/>
                  </a:schemeClr>
                </a:solidFill>
                <a:cs typeface="+mn-ea"/>
                <a:sym typeface="+mn-lt"/>
              </a:rPr>
              <a:t>一</a:t>
            </a:r>
            <a:r>
              <a:rPr sz="1400" dirty="0">
                <a:solidFill>
                  <a:schemeClr val="tx1">
                    <a:lumMod val="75000"/>
                    <a:lumOff val="25000"/>
                  </a:schemeClr>
                </a:solidFill>
                <a:cs typeface="+mn-ea"/>
                <a:sym typeface="+mn-lt"/>
              </a:rPr>
              <a:t>种,通过对文本进行分析,获取其语义特征，并实现对于指定特征的可视化</a:t>
            </a:r>
            <a:endParaRPr sz="1400" dirty="0">
              <a:solidFill>
                <a:schemeClr val="tx1">
                  <a:lumMod val="75000"/>
                  <a:lumOff val="25000"/>
                </a:schemeClr>
              </a:solidFill>
              <a:cs typeface="+mn-ea"/>
              <a:sym typeface="+mn-lt"/>
            </a:endParaRP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874191" y="3145858"/>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网络可视</a:t>
            </a:r>
            <a:r>
              <a:rPr lang="zh-CN" altLang="en-US" dirty="0">
                <a:solidFill>
                  <a:schemeClr val="tx1">
                    <a:lumMod val="75000"/>
                    <a:lumOff val="25000"/>
                  </a:schemeClr>
                </a:solidFill>
                <a:effectLst/>
                <a:latin typeface="+mn-lt"/>
                <a:ea typeface="+mn-ea"/>
                <a:cs typeface="+mn-ea"/>
                <a:sym typeface="+mn-lt"/>
              </a:rPr>
              <a:t>化</a:t>
            </a:r>
            <a:endParaRPr lang="zh-CN" altLang="en-US" dirty="0">
              <a:solidFill>
                <a:schemeClr val="tx1">
                  <a:lumMod val="75000"/>
                  <a:lumOff val="25000"/>
                </a:schemeClr>
              </a:solidFill>
              <a:effectLst/>
              <a:latin typeface="+mn-lt"/>
              <a:ea typeface="+mn-ea"/>
              <a:cs typeface="+mn-ea"/>
              <a:sym typeface="+mn-lt"/>
            </a:endParaRPr>
          </a:p>
        </p:txBody>
      </p:sp>
      <p:sp>
        <p:nvSpPr>
          <p:cNvPr id="18" name="文本框 17"/>
          <p:cNvSpPr txBox="1"/>
          <p:nvPr/>
        </p:nvSpPr>
        <p:spPr>
          <a:xfrm>
            <a:off x="3844346" y="3700396"/>
            <a:ext cx="1944660" cy="1168400"/>
          </a:xfrm>
          <a:prstGeom prst="rect">
            <a:avLst/>
          </a:prstGeom>
          <a:noFill/>
        </p:spPr>
        <p:txBody>
          <a:bodyPr wrap="square" rtlCol="0">
            <a:spAutoFit/>
          </a:bodyPr>
          <a:lstStyle/>
          <a:p>
            <a:r>
              <a:rPr sz="1400" dirty="0">
                <a:solidFill>
                  <a:schemeClr val="tx1">
                    <a:lumMod val="75000"/>
                    <a:lumOff val="25000"/>
                  </a:schemeClr>
                </a:solidFill>
                <a:cs typeface="+mn-ea"/>
                <a:sym typeface="+mn-lt"/>
              </a:rPr>
              <a:t>网络信息是比较常见的数据结构,常需要通过对点和连接的可视化挖掘出数据的内在联系</a:t>
            </a:r>
            <a:endParaRPr sz="1400" dirty="0">
              <a:solidFill>
                <a:schemeClr val="tx1">
                  <a:lumMod val="75000"/>
                  <a:lumOff val="25000"/>
                </a:schemeClr>
              </a:solidFill>
              <a:cs typeface="+mn-ea"/>
              <a:sym typeface="+mn-lt"/>
            </a:endParaRP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373158" y="3156169"/>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latin typeface="+mn-lt"/>
                <a:ea typeface="+mn-ea"/>
                <a:cs typeface="+mn-ea"/>
                <a:sym typeface="+mn-lt"/>
              </a:rPr>
              <a:t>时空数据</a:t>
            </a:r>
            <a:r>
              <a:rPr lang="zh-CN" altLang="en-US" dirty="0">
                <a:solidFill>
                  <a:schemeClr val="tx1">
                    <a:lumMod val="75000"/>
                    <a:lumOff val="25000"/>
                  </a:schemeClr>
                </a:solidFill>
                <a:effectLst/>
                <a:latin typeface="+mn-lt"/>
                <a:ea typeface="+mn-ea"/>
                <a:cs typeface="+mn-ea"/>
                <a:sym typeface="+mn-lt"/>
              </a:rPr>
              <a:t>可视化</a:t>
            </a:r>
            <a:endParaRPr lang="zh-CN" altLang="en-US" dirty="0">
              <a:solidFill>
                <a:schemeClr val="tx1">
                  <a:lumMod val="75000"/>
                  <a:lumOff val="25000"/>
                </a:schemeClr>
              </a:solidFill>
              <a:effectLst/>
              <a:latin typeface="+mn-lt"/>
              <a:ea typeface="+mn-ea"/>
              <a:cs typeface="+mn-ea"/>
              <a:sym typeface="+mn-lt"/>
            </a:endParaRPr>
          </a:p>
        </p:txBody>
      </p:sp>
      <p:sp>
        <p:nvSpPr>
          <p:cNvPr id="22" name="文本框 21"/>
          <p:cNvSpPr txBox="1"/>
          <p:nvPr/>
        </p:nvSpPr>
        <p:spPr>
          <a:xfrm>
            <a:off x="6373158" y="3710707"/>
            <a:ext cx="1944660" cy="1383665"/>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时空数据是指含有时间信息和空间信息的数据,这一类数据的可视化需要展示地理位置的分布情况和数据随时间的变化情况</a:t>
            </a:r>
            <a:endParaRPr lang="zh-CN" altLang="en-US" sz="1400" dirty="0">
              <a:solidFill>
                <a:schemeClr val="tx1">
                  <a:lumMod val="75000"/>
                  <a:lumOff val="25000"/>
                </a:schemeClr>
              </a:solidFill>
              <a:cs typeface="+mn-ea"/>
              <a:sym typeface="+mn-lt"/>
            </a:endParaRP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8901970" y="3136983"/>
            <a:ext cx="2225040" cy="368300"/>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buClrTx/>
              <a:buSzTx/>
              <a:buFontTx/>
            </a:pPr>
            <a:r>
              <a:rPr lang="zh-CN" altLang="en-US" dirty="0">
                <a:solidFill>
                  <a:schemeClr val="tx1">
                    <a:lumMod val="75000"/>
                    <a:lumOff val="25000"/>
                  </a:schemeClr>
                </a:solidFill>
                <a:effectLst/>
                <a:latin typeface="+mn-lt"/>
                <a:ea typeface="+mn-ea"/>
                <a:cs typeface="+mn-ea"/>
                <a:sym typeface="+mn-lt"/>
              </a:rPr>
              <a:t>多维数据</a:t>
            </a:r>
            <a:r>
              <a:rPr lang="zh-CN" altLang="en-US" dirty="0">
                <a:solidFill>
                  <a:schemeClr val="tx1">
                    <a:lumMod val="75000"/>
                    <a:lumOff val="25000"/>
                  </a:schemeClr>
                </a:solidFill>
                <a:effectLst/>
                <a:latin typeface="+mn-lt"/>
                <a:ea typeface="+mn-ea"/>
                <a:cs typeface="+mn-ea"/>
                <a:sym typeface="+mn-lt"/>
              </a:rPr>
              <a:t>可视化</a:t>
            </a:r>
            <a:endParaRPr lang="zh-CN" altLang="en-US" dirty="0">
              <a:solidFill>
                <a:schemeClr val="tx1">
                  <a:lumMod val="75000"/>
                  <a:lumOff val="25000"/>
                </a:schemeClr>
              </a:solidFill>
              <a:effectLst/>
              <a:latin typeface="+mn-lt"/>
              <a:ea typeface="+mn-ea"/>
              <a:cs typeface="+mn-ea"/>
              <a:sym typeface="+mn-lt"/>
            </a:endParaRPr>
          </a:p>
        </p:txBody>
      </p:sp>
      <p:sp>
        <p:nvSpPr>
          <p:cNvPr id="26" name="文本框 25"/>
          <p:cNvSpPr txBox="1"/>
          <p:nvPr/>
        </p:nvSpPr>
        <p:spPr>
          <a:xfrm>
            <a:off x="8901970" y="3691521"/>
            <a:ext cx="1944660" cy="953135"/>
          </a:xfrm>
          <a:prstGeom prst="rect">
            <a:avLst/>
          </a:prstGeom>
          <a:noFill/>
        </p:spPr>
        <p:txBody>
          <a:bodyPr wrap="square" rtlCol="0">
            <a:spAutoFit/>
          </a:bodyPr>
          <a:lstStyle/>
          <a:p>
            <a:r>
              <a:rPr sz="1400" dirty="0">
                <a:solidFill>
                  <a:schemeClr val="tx1">
                    <a:lumMod val="75000"/>
                    <a:lumOff val="25000"/>
                  </a:schemeClr>
                </a:solidFill>
                <a:cs typeface="+mn-ea"/>
                <a:sym typeface="+mn-lt"/>
              </a:rPr>
              <a:t>数据含有多种信息，通过选择相应的可视化方式展示多维度数据。</a:t>
            </a:r>
            <a:endParaRPr sz="1400" dirty="0">
              <a:solidFill>
                <a:schemeClr val="tx1">
                  <a:lumMod val="75000"/>
                  <a:lumOff val="25000"/>
                </a:schemeClr>
              </a:solidFill>
              <a:cs typeface="+mn-ea"/>
              <a:sym typeface="+mn-lt"/>
            </a:endParaRP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cstate="screen"/>
          <a:stretch>
            <a:fillRect/>
          </a:stretch>
        </p:blipFill>
        <p:spPr>
          <a:xfrm>
            <a:off x="8917346" y="2197634"/>
            <a:ext cx="762348" cy="762348"/>
          </a:xfrm>
          <a:prstGeom prst="rect">
            <a:avLst/>
          </a:prstGeom>
        </p:spPr>
      </p:pic>
      <p:pic>
        <p:nvPicPr>
          <p:cNvPr id="3" name="图片 2"/>
          <p:cNvPicPr>
            <a:picLocks noChangeAspect="1"/>
          </p:cNvPicPr>
          <p:nvPr/>
        </p:nvPicPr>
        <p:blipFill>
          <a:blip r:embed="rId2" cstate="screen"/>
          <a:stretch>
            <a:fillRect/>
          </a:stretch>
        </p:blipFill>
        <p:spPr>
          <a:xfrm>
            <a:off x="6388534" y="2197634"/>
            <a:ext cx="762348" cy="762348"/>
          </a:xfrm>
          <a:prstGeom prst="rect">
            <a:avLst/>
          </a:prstGeom>
        </p:spPr>
      </p:pic>
      <p:pic>
        <p:nvPicPr>
          <p:cNvPr id="32" name="图片 31"/>
          <p:cNvPicPr>
            <a:picLocks noChangeAspect="1"/>
          </p:cNvPicPr>
          <p:nvPr/>
        </p:nvPicPr>
        <p:blipFill>
          <a:blip r:embed="rId3" cstate="screen"/>
          <a:stretch>
            <a:fillRect/>
          </a:stretch>
        </p:blipFill>
        <p:spPr>
          <a:xfrm>
            <a:off x="3859722" y="2197634"/>
            <a:ext cx="762348" cy="762348"/>
          </a:xfrm>
          <a:prstGeom prst="rect">
            <a:avLst/>
          </a:prstGeom>
        </p:spPr>
      </p:pic>
      <p:pic>
        <p:nvPicPr>
          <p:cNvPr id="33" name="图片 32"/>
          <p:cNvPicPr>
            <a:picLocks noChangeAspect="1"/>
          </p:cNvPicPr>
          <p:nvPr/>
        </p:nvPicPr>
        <p:blipFill>
          <a:blip r:embed="rId4" cstate="screen"/>
          <a:stretch>
            <a:fillRect/>
          </a:stretch>
        </p:blipFill>
        <p:spPr>
          <a:xfrm>
            <a:off x="1330910" y="2197634"/>
            <a:ext cx="762348" cy="762348"/>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410210"/>
            <a:ext cx="3181985" cy="953135"/>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时空大数据可视化特点</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861699" y="2010482"/>
            <a:ext cx="2225040" cy="368300"/>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01</a:t>
            </a:r>
            <a:endParaRPr lang="en-US" altLang="zh-CN" dirty="0">
              <a:solidFill>
                <a:schemeClr val="tx1">
                  <a:lumMod val="75000"/>
                  <a:lumOff val="25000"/>
                </a:schemeClr>
              </a:solidFill>
              <a:cs typeface="+mn-ea"/>
              <a:sym typeface="+mn-lt"/>
            </a:endParaRPr>
          </a:p>
        </p:txBody>
      </p:sp>
      <p:sp>
        <p:nvSpPr>
          <p:cNvPr id="13" name="文本框 12"/>
          <p:cNvSpPr txBox="1"/>
          <p:nvPr/>
        </p:nvSpPr>
        <p:spPr>
          <a:xfrm>
            <a:off x="62865" y="2365375"/>
            <a:ext cx="4267835" cy="922020"/>
          </a:xfrm>
          <a:prstGeom prst="rect">
            <a:avLst/>
          </a:prstGeom>
          <a:noFill/>
          <a:effectLst/>
        </p:spPr>
        <p:txBody>
          <a:bodyPr wrap="square" rtlCol="0">
            <a:spAutoFit/>
          </a:bodyPr>
          <a:lstStyle/>
          <a:p>
            <a:pPr algn="l"/>
            <a:r>
              <a:rPr lang="zh-CN" altLang="en-US" dirty="0">
                <a:solidFill>
                  <a:schemeClr val="tx1">
                    <a:lumMod val="75000"/>
                    <a:lumOff val="25000"/>
                  </a:schemeClr>
                </a:solidFill>
                <a:cs typeface="+mn-ea"/>
                <a:sym typeface="+mn-lt"/>
              </a:rPr>
              <a:t>时空大数据中存储着对象、过程、事件在时间、空间和专题信息等方面的关联关系</a:t>
            </a:r>
            <a:endParaRPr lang="zh-CN" altLang="en-US" dirty="0">
              <a:solidFill>
                <a:schemeClr val="tx1">
                  <a:lumMod val="75000"/>
                  <a:lumOff val="25000"/>
                </a:schemeClr>
              </a:solidFill>
              <a:cs typeface="+mn-ea"/>
              <a:sym typeface="+mn-lt"/>
            </a:endParaRPr>
          </a:p>
        </p:txBody>
      </p:sp>
      <p:sp>
        <p:nvSpPr>
          <p:cNvPr id="14" name="文本框 13"/>
          <p:cNvSpPr txBox="1"/>
          <p:nvPr/>
        </p:nvSpPr>
        <p:spPr>
          <a:xfrm>
            <a:off x="1861699" y="3733213"/>
            <a:ext cx="2225040" cy="368300"/>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en-US" altLang="zh-CN" dirty="0">
                <a:solidFill>
                  <a:schemeClr val="tx1">
                    <a:lumMod val="75000"/>
                    <a:lumOff val="25000"/>
                  </a:schemeClr>
                </a:solidFill>
                <a:effectLst/>
                <a:latin typeface="+mn-lt"/>
                <a:ea typeface="+mn-ea"/>
                <a:cs typeface="+mn-ea"/>
                <a:sym typeface="+mn-lt"/>
              </a:rPr>
              <a:t>02</a:t>
            </a:r>
            <a:endParaRPr lang="en-US" altLang="zh-CN" dirty="0">
              <a:solidFill>
                <a:schemeClr val="tx1">
                  <a:lumMod val="75000"/>
                  <a:lumOff val="25000"/>
                </a:schemeClr>
              </a:solidFill>
              <a:effectLst/>
              <a:latin typeface="+mn-lt"/>
              <a:ea typeface="+mn-ea"/>
              <a:cs typeface="+mn-ea"/>
              <a:sym typeface="+mn-lt"/>
            </a:endParaRPr>
          </a:p>
        </p:txBody>
      </p:sp>
      <p:sp>
        <p:nvSpPr>
          <p:cNvPr id="15" name="文本框 14"/>
          <p:cNvSpPr txBox="1"/>
          <p:nvPr/>
        </p:nvSpPr>
        <p:spPr>
          <a:xfrm>
            <a:off x="-635" y="4086860"/>
            <a:ext cx="4087495" cy="1753235"/>
          </a:xfrm>
          <a:prstGeom prst="rect">
            <a:avLst/>
          </a:prstGeom>
          <a:noFill/>
          <a:effectLst/>
        </p:spPr>
        <p:txBody>
          <a:bodyPr wrap="square" rtlCol="0">
            <a:spAutoFit/>
          </a:bodyPr>
          <a:lstStyle/>
          <a:p>
            <a:pPr algn="l"/>
            <a:r>
              <a:rPr lang="zh-CN" altLang="en-US" dirty="0">
                <a:solidFill>
                  <a:schemeClr val="tx1">
                    <a:lumMod val="75000"/>
                    <a:lumOff val="25000"/>
                  </a:schemeClr>
                </a:solidFill>
                <a:cs typeface="+mn-ea"/>
                <a:sym typeface="+mn-lt"/>
              </a:rPr>
              <a:t>时空大数据的变化具有多种特性，不同尺度、不同类型甚至不同维度下具有不同的变化特征，这些变化彼此之间是相互关联的同时也是相互约束的，可以根据尺度选择机制和关联约束实现不同尺度的之间的转换和关联分析</a:t>
            </a:r>
            <a:endParaRPr lang="zh-CN" altLang="en-US" dirty="0">
              <a:solidFill>
                <a:schemeClr val="tx1">
                  <a:lumMod val="75000"/>
                  <a:lumOff val="25000"/>
                </a:schemeClr>
              </a:solidFill>
              <a:cs typeface="+mn-ea"/>
              <a:sym typeface="+mn-lt"/>
            </a:endParaRPr>
          </a:p>
        </p:txBody>
      </p:sp>
      <p:sp>
        <p:nvSpPr>
          <p:cNvPr id="16" name="文本框 15"/>
          <p:cNvSpPr txBox="1"/>
          <p:nvPr/>
        </p:nvSpPr>
        <p:spPr>
          <a:xfrm>
            <a:off x="7885779" y="2010184"/>
            <a:ext cx="2225040" cy="368300"/>
          </a:xfrm>
          <a:prstGeom prst="rect">
            <a:avLst/>
          </a:prstGeom>
          <a:noFill/>
          <a:effectLst/>
        </p:spPr>
        <p:txBody>
          <a:bodyPr wrap="square" rtlCol="0">
            <a:spAutoFit/>
          </a:bodyPr>
          <a:lstStyle/>
          <a:p>
            <a:r>
              <a:rPr lang="en-US" altLang="zh-CN" dirty="0">
                <a:solidFill>
                  <a:schemeClr val="tx1">
                    <a:lumMod val="75000"/>
                    <a:lumOff val="25000"/>
                  </a:schemeClr>
                </a:solidFill>
                <a:cs typeface="+mn-ea"/>
                <a:sym typeface="+mn-lt"/>
              </a:rPr>
              <a:t>03</a:t>
            </a:r>
            <a:endParaRPr lang="en-US" altLang="zh-CN" dirty="0">
              <a:solidFill>
                <a:schemeClr val="tx1">
                  <a:lumMod val="75000"/>
                  <a:lumOff val="25000"/>
                </a:schemeClr>
              </a:solidFill>
              <a:cs typeface="+mn-ea"/>
              <a:sym typeface="+mn-lt"/>
            </a:endParaRPr>
          </a:p>
        </p:txBody>
      </p:sp>
      <p:sp>
        <p:nvSpPr>
          <p:cNvPr id="17" name="文本框 16"/>
          <p:cNvSpPr txBox="1"/>
          <p:nvPr/>
        </p:nvSpPr>
        <p:spPr>
          <a:xfrm>
            <a:off x="7886065" y="2365375"/>
            <a:ext cx="4220845" cy="1198880"/>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时空大数据在时间、空间维度是实时变化的，并且这种变化过程是可以使用相关手段度量的，可以建立基于对象、过程和事件的动态关联模型</a:t>
            </a:r>
            <a:endParaRPr lang="zh-CN" altLang="en-US" dirty="0">
              <a:solidFill>
                <a:schemeClr val="tx1">
                  <a:lumMod val="75000"/>
                  <a:lumOff val="25000"/>
                </a:schemeClr>
              </a:solidFill>
              <a:cs typeface="+mn-ea"/>
              <a:sym typeface="+mn-lt"/>
            </a:endParaRPr>
          </a:p>
        </p:txBody>
      </p:sp>
      <p:sp>
        <p:nvSpPr>
          <p:cNvPr id="18" name="文本框 17"/>
          <p:cNvSpPr txBox="1"/>
          <p:nvPr/>
        </p:nvSpPr>
        <p:spPr>
          <a:xfrm>
            <a:off x="7947511" y="3731567"/>
            <a:ext cx="2225040" cy="368300"/>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dirty="0">
                <a:solidFill>
                  <a:schemeClr val="tx1">
                    <a:lumMod val="75000"/>
                    <a:lumOff val="25000"/>
                  </a:schemeClr>
                </a:solidFill>
                <a:effectLst/>
                <a:latin typeface="+mn-lt"/>
                <a:ea typeface="+mn-ea"/>
                <a:cs typeface="+mn-ea"/>
                <a:sym typeface="+mn-lt"/>
              </a:rPr>
              <a:t>04</a:t>
            </a:r>
            <a:endParaRPr lang="en-US" altLang="zh-CN" dirty="0">
              <a:solidFill>
                <a:schemeClr val="tx1">
                  <a:lumMod val="75000"/>
                  <a:lumOff val="25000"/>
                </a:schemeClr>
              </a:solidFill>
              <a:effectLst/>
              <a:latin typeface="+mn-lt"/>
              <a:ea typeface="+mn-ea"/>
              <a:cs typeface="+mn-ea"/>
              <a:sym typeface="+mn-lt"/>
            </a:endParaRPr>
          </a:p>
        </p:txBody>
      </p:sp>
      <p:sp>
        <p:nvSpPr>
          <p:cNvPr id="19" name="文本框 18"/>
          <p:cNvSpPr txBox="1"/>
          <p:nvPr/>
        </p:nvSpPr>
        <p:spPr>
          <a:xfrm>
            <a:off x="7969250" y="4237990"/>
            <a:ext cx="4222750" cy="1476375"/>
          </a:xfrm>
          <a:prstGeom prst="rect">
            <a:avLst/>
          </a:prstGeom>
          <a:noFill/>
          <a:effectLst/>
        </p:spPr>
        <p:txBody>
          <a:bodyPr wrap="square" rtlCol="0">
            <a:spAutoFit/>
          </a:bodyPr>
          <a:lstStyle/>
          <a:p>
            <a:r>
              <a:rPr lang="zh-CN" altLang="en-US" dirty="0">
                <a:solidFill>
                  <a:schemeClr val="tx1">
                    <a:lumMod val="75000"/>
                    <a:lumOff val="25000"/>
                  </a:schemeClr>
                </a:solidFill>
                <a:cs typeface="+mn-ea"/>
                <a:sym typeface="+mn-lt"/>
              </a:rPr>
              <a:t>根据时空大数据在时间和空间维度动态变化的特点可以分阶段的获取对象的行为特征，采用相关研究方法实时观察和分析某个特定时空阶段的对象行为，同时也可对未来某个阶段展开预测</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1" cstate="screen"/>
          <a:stretch>
            <a:fillRect/>
          </a:stretch>
        </p:blipFill>
        <p:spPr>
          <a:xfrm>
            <a:off x="5167761" y="2516101"/>
            <a:ext cx="510223" cy="510223"/>
          </a:xfrm>
          <a:prstGeom prst="rect">
            <a:avLst/>
          </a:prstGeom>
        </p:spPr>
      </p:pic>
      <p:pic>
        <p:nvPicPr>
          <p:cNvPr id="21" name="图片 20"/>
          <p:cNvPicPr>
            <a:picLocks noChangeAspect="1"/>
          </p:cNvPicPr>
          <p:nvPr/>
        </p:nvPicPr>
        <p:blipFill>
          <a:blip r:embed="rId2" cstate="screen"/>
          <a:stretch>
            <a:fillRect/>
          </a:stretch>
        </p:blipFill>
        <p:spPr>
          <a:xfrm>
            <a:off x="6514799" y="2516101"/>
            <a:ext cx="510223" cy="510223"/>
          </a:xfrm>
          <a:prstGeom prst="rect">
            <a:avLst/>
          </a:prstGeom>
        </p:spPr>
      </p:pic>
      <p:pic>
        <p:nvPicPr>
          <p:cNvPr id="22" name="图片 21"/>
          <p:cNvPicPr>
            <a:picLocks noChangeAspect="1"/>
          </p:cNvPicPr>
          <p:nvPr/>
        </p:nvPicPr>
        <p:blipFill>
          <a:blip r:embed="rId3" cstate="screen"/>
          <a:stretch>
            <a:fillRect/>
          </a:stretch>
        </p:blipFill>
        <p:spPr>
          <a:xfrm>
            <a:off x="5167761" y="3863139"/>
            <a:ext cx="510223" cy="510223"/>
          </a:xfrm>
          <a:prstGeom prst="rect">
            <a:avLst/>
          </a:prstGeom>
        </p:spPr>
      </p:pic>
      <p:pic>
        <p:nvPicPr>
          <p:cNvPr id="23" name="图片 22"/>
          <p:cNvPicPr>
            <a:picLocks noChangeAspect="1"/>
          </p:cNvPicPr>
          <p:nvPr/>
        </p:nvPicPr>
        <p:blipFill>
          <a:blip r:embed="rId4" cstate="screen"/>
          <a:stretch>
            <a:fillRect/>
          </a:stretch>
        </p:blipFill>
        <p:spPr>
          <a:xfrm>
            <a:off x="6514799" y="3863139"/>
            <a:ext cx="510223" cy="510223"/>
          </a:xfrm>
          <a:prstGeom prst="rect">
            <a:avLst/>
          </a:prstGeom>
        </p:spPr>
      </p:pic>
      <p:pic>
        <p:nvPicPr>
          <p:cNvPr id="29" name="图片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8350"/>
          </a:xfrm>
          <a:prstGeom prst="rect">
            <a:avLst/>
          </a:prstGeom>
          <a:noFill/>
        </p:spPr>
        <p:txBody>
          <a:bodyPr wrap="square" rtlCol="0">
            <a:spAutoFit/>
          </a:bodyPr>
          <a:lstStyle/>
          <a:p>
            <a:pPr algn="dist"/>
            <a:r>
              <a:rPr lang="zh-CN" altLang="en-US" sz="4400" dirty="0">
                <a:solidFill>
                  <a:srgbClr val="1C4885"/>
                </a:solidFill>
                <a:cs typeface="+mn-ea"/>
                <a:sym typeface="+mn-lt"/>
              </a:rPr>
              <a:t>关键</a:t>
            </a:r>
            <a:r>
              <a:rPr lang="zh-CN" altLang="en-US" sz="4400" dirty="0">
                <a:solidFill>
                  <a:srgbClr val="1C4885"/>
                </a:solidFill>
                <a:cs typeface="+mn-ea"/>
                <a:sym typeface="+mn-lt"/>
              </a:rPr>
              <a:t>技术</a:t>
            </a:r>
            <a:endParaRPr lang="zh-CN" altLang="en-US" sz="4400" dirty="0">
              <a:solidFill>
                <a:srgbClr val="1C4885"/>
              </a:solidFill>
              <a:cs typeface="+mn-ea"/>
              <a:sym typeface="+mn-lt"/>
            </a:endParaRP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70455" y="321605"/>
            <a:ext cx="2633345" cy="61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197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关键</a:t>
            </a:r>
            <a:r>
              <a:rPr lang="zh-CN" altLang="en-US" sz="2800" dirty="0">
                <a:solidFill>
                  <a:schemeClr val="tx1">
                    <a:lumMod val="85000"/>
                    <a:lumOff val="15000"/>
                  </a:schemeClr>
                </a:solidFill>
                <a:cs typeface="+mn-ea"/>
                <a:sym typeface="+mn-lt"/>
              </a:rPr>
              <a:t>技术</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577674"/>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2130260" y="1780046"/>
            <a:ext cx="2129432" cy="368300"/>
          </a:xfrm>
          <a:prstGeom prst="rect">
            <a:avLst/>
          </a:prstGeom>
          <a:noFill/>
        </p:spPr>
        <p:txBody>
          <a:bodyPr wrap="square" rtlCol="0">
            <a:spAutoFit/>
          </a:bodyPr>
          <a:lstStyle/>
          <a:p>
            <a:r>
              <a:rPr lang="en-US" altLang="zh-CN" dirty="0">
                <a:solidFill>
                  <a:schemeClr val="tx1">
                    <a:lumMod val="75000"/>
                    <a:lumOff val="25000"/>
                  </a:schemeClr>
                </a:solidFill>
                <a:cs typeface="+mn-ea"/>
                <a:sym typeface="+mn-lt"/>
              </a:rPr>
              <a:t>Kafka</a:t>
            </a:r>
            <a:endParaRPr lang="zh-CN" altLang="en-US" dirty="0">
              <a:solidFill>
                <a:schemeClr val="tx1">
                  <a:lumMod val="75000"/>
                  <a:lumOff val="25000"/>
                </a:schemeClr>
              </a:solidFill>
              <a:cs typeface="+mn-ea"/>
              <a:sym typeface="+mn-lt"/>
            </a:endParaRPr>
          </a:p>
        </p:txBody>
      </p:sp>
      <p:sp>
        <p:nvSpPr>
          <p:cNvPr id="14" name="文本框 13"/>
          <p:cNvSpPr txBox="1"/>
          <p:nvPr/>
        </p:nvSpPr>
        <p:spPr>
          <a:xfrm>
            <a:off x="1975955" y="3178168"/>
            <a:ext cx="2129432" cy="398780"/>
          </a:xfrm>
          <a:prstGeom prst="rect">
            <a:avLst/>
          </a:prstGeom>
          <a:noFill/>
        </p:spPr>
        <p:txBody>
          <a:bodyPr wrap="square" rtlCol="0">
            <a:spAutoFit/>
          </a:bodyPr>
          <a:lstStyle/>
          <a:p>
            <a:r>
              <a:rPr lang="en-US" altLang="zh-CN" sz="2000" dirty="0">
                <a:solidFill>
                  <a:schemeClr val="bg1"/>
                </a:solidFill>
                <a:cs typeface="+mn-ea"/>
                <a:sym typeface="+mn-lt"/>
              </a:rPr>
              <a:t>S</a:t>
            </a:r>
            <a:r>
              <a:rPr lang="en-US" altLang="zh-CN" sz="2000" dirty="0">
                <a:solidFill>
                  <a:schemeClr val="bg1"/>
                </a:solidFill>
                <a:cs typeface="+mn-ea"/>
                <a:sym typeface="+mn-lt"/>
              </a:rPr>
              <a:t>parkStreaming</a:t>
            </a:r>
            <a:endParaRPr lang="en-US" altLang="zh-CN" sz="2000" dirty="0">
              <a:solidFill>
                <a:schemeClr val="bg1"/>
              </a:solidFill>
              <a:cs typeface="+mn-ea"/>
              <a:sym typeface="+mn-lt"/>
            </a:endParaRPr>
          </a:p>
        </p:txBody>
      </p:sp>
      <p:sp>
        <p:nvSpPr>
          <p:cNvPr id="15" name="文本框 14"/>
          <p:cNvSpPr txBox="1"/>
          <p:nvPr/>
        </p:nvSpPr>
        <p:spPr>
          <a:xfrm>
            <a:off x="1882610" y="5563490"/>
            <a:ext cx="2129432" cy="368300"/>
          </a:xfrm>
          <a:prstGeom prst="rect">
            <a:avLst/>
          </a:prstGeom>
          <a:noFill/>
        </p:spPr>
        <p:txBody>
          <a:bodyPr wrap="square" rtlCol="0">
            <a:spAutoFit/>
          </a:bodyPr>
          <a:lstStyle/>
          <a:p>
            <a:r>
              <a:rPr lang="en-US" altLang="zh-CN" dirty="0">
                <a:solidFill>
                  <a:schemeClr val="tx1">
                    <a:lumMod val="75000"/>
                    <a:lumOff val="25000"/>
                  </a:schemeClr>
                </a:solidFill>
                <a:effectLst/>
                <a:cs typeface="+mn-ea"/>
                <a:sym typeface="+mn-lt"/>
              </a:rPr>
              <a:t>Spring Boot</a:t>
            </a:r>
            <a:r>
              <a:rPr lang="zh-CN" altLang="en-US" dirty="0">
                <a:solidFill>
                  <a:schemeClr val="tx1">
                    <a:lumMod val="75000"/>
                    <a:lumOff val="25000"/>
                  </a:schemeClr>
                </a:solidFill>
                <a:effectLst/>
                <a:cs typeface="+mn-ea"/>
                <a:sym typeface="+mn-lt"/>
              </a:rPr>
              <a:t>框架</a:t>
            </a:r>
            <a:endParaRPr lang="zh-CN" altLang="en-US" dirty="0">
              <a:solidFill>
                <a:schemeClr val="tx1">
                  <a:lumMod val="75000"/>
                  <a:lumOff val="25000"/>
                </a:schemeClr>
              </a:solidFill>
              <a:effectLst/>
              <a:cs typeface="+mn-ea"/>
              <a:sym typeface="+mn-lt"/>
            </a:endParaRP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01</a:t>
            </a:r>
            <a:endParaRPr lang="zh-CN" altLang="en-US" sz="4000" dirty="0">
              <a:solidFill>
                <a:schemeClr val="tx1">
                  <a:lumMod val="75000"/>
                  <a:lumOff val="25000"/>
                </a:schemeClr>
              </a:solidFill>
              <a:cs typeface="+mn-ea"/>
              <a:sym typeface="+mn-lt"/>
            </a:endParaRPr>
          </a:p>
        </p:txBody>
      </p:sp>
      <p:sp>
        <p:nvSpPr>
          <p:cNvPr id="17" name="文本框 16"/>
          <p:cNvSpPr txBox="1"/>
          <p:nvPr/>
        </p:nvSpPr>
        <p:spPr>
          <a:xfrm>
            <a:off x="984596" y="3023955"/>
            <a:ext cx="864524" cy="707886"/>
          </a:xfrm>
          <a:prstGeom prst="rect">
            <a:avLst/>
          </a:prstGeom>
          <a:noFill/>
        </p:spPr>
        <p:txBody>
          <a:bodyPr wrap="square" rtlCol="0">
            <a:spAutoFit/>
          </a:bodyPr>
          <a:lstStyle/>
          <a:p>
            <a:r>
              <a:rPr lang="en-US" altLang="zh-CN" sz="4000" dirty="0">
                <a:solidFill>
                  <a:schemeClr val="bg1"/>
                </a:solidFill>
                <a:cs typeface="+mn-ea"/>
                <a:sym typeface="+mn-lt"/>
              </a:rPr>
              <a:t>02</a:t>
            </a:r>
            <a:endParaRPr lang="zh-CN" altLang="en-US" sz="4000" dirty="0">
              <a:solidFill>
                <a:schemeClr val="bg1"/>
              </a:solidFill>
              <a:cs typeface="+mn-ea"/>
              <a:sym typeface="+mn-lt"/>
            </a:endParaRPr>
          </a:p>
        </p:txBody>
      </p:sp>
      <p:sp>
        <p:nvSpPr>
          <p:cNvPr id="18" name="文本框 17"/>
          <p:cNvSpPr txBox="1"/>
          <p:nvPr/>
        </p:nvSpPr>
        <p:spPr>
          <a:xfrm>
            <a:off x="924906" y="4445085"/>
            <a:ext cx="864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03</a:t>
            </a:r>
            <a:endParaRPr lang="zh-CN" altLang="en-US" sz="4000" dirty="0">
              <a:solidFill>
                <a:schemeClr val="tx1">
                  <a:lumMod val="75000"/>
                  <a:lumOff val="25000"/>
                </a:schemeClr>
              </a:solidFill>
              <a:cs typeface="+mn-ea"/>
              <a:sym typeface="+mn-lt"/>
            </a:endParaRPr>
          </a:p>
        </p:txBody>
      </p:sp>
      <p:pic>
        <p:nvPicPr>
          <p:cNvPr id="19" name="图片 18"/>
          <p:cNvPicPr>
            <a:picLocks noChangeAspect="1"/>
          </p:cNvPicPr>
          <p:nvPr/>
        </p:nvPicPr>
        <p:blipFill>
          <a:blip r:embed="rId1" cstate="screen"/>
          <a:srcRect/>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
        <p:nvSpPr>
          <p:cNvPr id="2" name="文本框 1"/>
          <p:cNvSpPr txBox="1"/>
          <p:nvPr/>
        </p:nvSpPr>
        <p:spPr>
          <a:xfrm>
            <a:off x="924906" y="5386790"/>
            <a:ext cx="864524" cy="706755"/>
          </a:xfrm>
          <a:prstGeom prst="rect">
            <a:avLst/>
          </a:prstGeom>
          <a:noFill/>
        </p:spPr>
        <p:txBody>
          <a:bodyPr wrap="square" rtlCol="0">
            <a:spAutoFit/>
          </a:bodyPr>
          <a:p>
            <a:r>
              <a:rPr lang="en-US" altLang="zh-CN" sz="4000" dirty="0">
                <a:solidFill>
                  <a:schemeClr val="tx1">
                    <a:lumMod val="75000"/>
                    <a:lumOff val="25000"/>
                  </a:schemeClr>
                </a:solidFill>
                <a:cs typeface="+mn-ea"/>
                <a:sym typeface="+mn-lt"/>
              </a:rPr>
              <a:t>04</a:t>
            </a:r>
            <a:endParaRPr lang="zh-CN" altLang="en-US" sz="4000" dirty="0">
              <a:solidFill>
                <a:schemeClr val="tx1">
                  <a:lumMod val="75000"/>
                  <a:lumOff val="25000"/>
                </a:schemeClr>
              </a:solidFill>
              <a:cs typeface="+mn-ea"/>
              <a:sym typeface="+mn-lt"/>
            </a:endParaRPr>
          </a:p>
        </p:txBody>
      </p:sp>
      <p:sp>
        <p:nvSpPr>
          <p:cNvPr id="3" name="文本框 2"/>
          <p:cNvSpPr txBox="1"/>
          <p:nvPr/>
        </p:nvSpPr>
        <p:spPr>
          <a:xfrm>
            <a:off x="1882775" y="4606925"/>
            <a:ext cx="2353945" cy="368300"/>
          </a:xfrm>
          <a:prstGeom prst="rect">
            <a:avLst/>
          </a:prstGeom>
          <a:noFill/>
        </p:spPr>
        <p:txBody>
          <a:bodyPr wrap="square" rtlCol="0">
            <a:spAutoFit/>
          </a:bodyPr>
          <a:p>
            <a:pPr algn="l">
              <a:buClrTx/>
              <a:buSzTx/>
              <a:buFontTx/>
            </a:pPr>
            <a:r>
              <a:rPr lang="en-US" altLang="zh-CN" dirty="0">
                <a:solidFill>
                  <a:schemeClr val="tx1">
                    <a:lumMod val="75000"/>
                    <a:lumOff val="25000"/>
                  </a:schemeClr>
                </a:solidFill>
                <a:effectLst/>
                <a:cs typeface="+mn-ea"/>
              </a:rPr>
              <a:t>可视化工具</a:t>
            </a:r>
            <a:endParaRPr lang="en-US" altLang="zh-CN" dirty="0">
              <a:solidFill>
                <a:schemeClr val="tx1">
                  <a:lumMod val="75000"/>
                  <a:lumOff val="25000"/>
                </a:schemeClr>
              </a:solidFill>
              <a:effectLst/>
              <a:cs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875" y="512445"/>
            <a:ext cx="4953635" cy="521970"/>
          </a:xfrm>
          <a:prstGeom prst="rect">
            <a:avLst/>
          </a:prstGeom>
          <a:noFill/>
        </p:spPr>
        <p:txBody>
          <a:bodyPr wrap="square" rtlCol="0">
            <a:spAutoFit/>
          </a:bodyPr>
          <a:lstStyle/>
          <a:p>
            <a:r>
              <a:rPr lang="en-US" altLang="zh-CN" sz="2800" dirty="0">
                <a:solidFill>
                  <a:schemeClr val="tx1">
                    <a:lumMod val="85000"/>
                    <a:lumOff val="15000"/>
                  </a:schemeClr>
                </a:solidFill>
                <a:cs typeface="+mn-ea"/>
                <a:sym typeface="+mn-lt"/>
              </a:rPr>
              <a:t>Kafka</a:t>
            </a:r>
            <a:r>
              <a:rPr lang="en-US" altLang="zh-CN" sz="2800" dirty="0">
                <a:solidFill>
                  <a:schemeClr val="tx1">
                    <a:lumMod val="85000"/>
                    <a:lumOff val="15000"/>
                  </a:schemeClr>
                </a:solidFill>
                <a:cs typeface="+mn-ea"/>
                <a:sym typeface="+mn-lt"/>
              </a:rPr>
              <a:t>企业级的消息队列</a:t>
            </a:r>
            <a:endParaRPr lang="en-US" altLang="zh-CN"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87680" y="1089660"/>
            <a:ext cx="7385685" cy="3181985"/>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10235" y="1346200"/>
            <a:ext cx="7911465" cy="398780"/>
          </a:xfrm>
          <a:prstGeom prst="rect">
            <a:avLst/>
          </a:prstGeom>
          <a:noFill/>
        </p:spPr>
        <p:txBody>
          <a:bodyPr wrap="square" rtlCol="0">
            <a:spAutoFit/>
          </a:bodyPr>
          <a:lstStyle/>
          <a:p>
            <a:r>
              <a:rPr lang="zh-CN" altLang="en-US" sz="2000" dirty="0">
                <a:solidFill>
                  <a:schemeClr val="bg1"/>
                </a:solidFill>
                <a:cs typeface="+mn-ea"/>
                <a:sym typeface="+mn-lt"/>
              </a:rPr>
              <a:t>特点：低延迟、高可靠、高吞吐的，可以应对大量并发</a:t>
            </a:r>
            <a:endParaRPr lang="zh-CN" altLang="en-US" sz="2000" dirty="0">
              <a:solidFill>
                <a:schemeClr val="bg1"/>
              </a:solidFill>
              <a:cs typeface="+mn-ea"/>
              <a:sym typeface="+mn-lt"/>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5385" y="321605"/>
            <a:ext cx="2633345" cy="610870"/>
          </a:xfrm>
          <a:prstGeom prst="rect">
            <a:avLst/>
          </a:prstGeom>
        </p:spPr>
      </p:pic>
      <p:sp>
        <p:nvSpPr>
          <p:cNvPr id="2" name="文本框 1"/>
          <p:cNvSpPr txBox="1"/>
          <p:nvPr/>
        </p:nvSpPr>
        <p:spPr>
          <a:xfrm>
            <a:off x="796290" y="2056765"/>
            <a:ext cx="2743200" cy="1938020"/>
          </a:xfrm>
          <a:prstGeom prst="rect">
            <a:avLst/>
          </a:prstGeom>
          <a:noFill/>
        </p:spPr>
        <p:txBody>
          <a:bodyPr wrap="square" rtlCol="0">
            <a:spAutoFit/>
          </a:bodyPr>
          <a:p>
            <a:r>
              <a:rPr lang="zh-CN" altLang="en-US" sz="2000" dirty="0">
                <a:solidFill>
                  <a:schemeClr val="bg1"/>
                </a:solidFill>
                <a:cs typeface="+mn-ea"/>
                <a:sym typeface="+mn-lt"/>
              </a:rPr>
              <a:t>常用场景：</a:t>
            </a:r>
            <a:endParaRPr lang="zh-CN" altLang="en-US" sz="2000" dirty="0">
              <a:solidFill>
                <a:schemeClr val="bg1"/>
              </a:solidFill>
              <a:cs typeface="+mn-ea"/>
              <a:sym typeface="+mn-lt"/>
            </a:endParaRPr>
          </a:p>
          <a:p>
            <a:endParaRPr lang="zh-CN" altLang="en-US" sz="2000" dirty="0">
              <a:solidFill>
                <a:schemeClr val="bg1"/>
              </a:solidFill>
              <a:cs typeface="+mn-ea"/>
              <a:sym typeface="+mn-lt"/>
            </a:endParaRPr>
          </a:p>
          <a:p>
            <a:pPr marL="342900" indent="-342900">
              <a:buFont typeface="Arial" panose="020B0604020202020204" pitchFamily="34" charset="0"/>
              <a:buChar char="•"/>
            </a:pPr>
            <a:r>
              <a:rPr lang="zh-CN" altLang="en-US" sz="2000" dirty="0">
                <a:solidFill>
                  <a:schemeClr val="bg1"/>
                </a:solidFill>
                <a:cs typeface="+mn-ea"/>
                <a:sym typeface="+mn-lt"/>
              </a:rPr>
              <a:t>异步处理</a:t>
            </a:r>
            <a:endParaRPr lang="zh-CN" altLang="en-US" sz="2000" dirty="0">
              <a:solidFill>
                <a:schemeClr val="bg1"/>
              </a:solidFill>
              <a:cs typeface="+mn-ea"/>
              <a:sym typeface="+mn-lt"/>
            </a:endParaRPr>
          </a:p>
          <a:p>
            <a:pPr marL="342900" indent="-342900">
              <a:buFont typeface="Arial" panose="020B0604020202020204" pitchFamily="34" charset="0"/>
              <a:buChar char="•"/>
            </a:pPr>
            <a:r>
              <a:rPr lang="zh-CN" altLang="en-US" sz="2000" dirty="0">
                <a:solidFill>
                  <a:schemeClr val="bg1"/>
                </a:solidFill>
                <a:cs typeface="+mn-ea"/>
                <a:sym typeface="+mn-lt"/>
              </a:rPr>
              <a:t>系统解耦</a:t>
            </a:r>
            <a:endParaRPr lang="zh-CN" altLang="en-US" sz="2000" dirty="0">
              <a:solidFill>
                <a:schemeClr val="bg1"/>
              </a:solidFill>
              <a:cs typeface="+mn-ea"/>
              <a:sym typeface="+mn-lt"/>
            </a:endParaRPr>
          </a:p>
          <a:p>
            <a:pPr marL="342900" indent="-342900">
              <a:buFont typeface="Arial" panose="020B0604020202020204" pitchFamily="34" charset="0"/>
              <a:buChar char="•"/>
            </a:pPr>
            <a:r>
              <a:rPr lang="zh-CN" altLang="en-US" sz="2000" dirty="0">
                <a:solidFill>
                  <a:schemeClr val="bg1"/>
                </a:solidFill>
                <a:cs typeface="+mn-ea"/>
                <a:sym typeface="+mn-lt"/>
              </a:rPr>
              <a:t>流量削峰</a:t>
            </a:r>
            <a:endParaRPr lang="zh-CN" altLang="en-US" sz="2000" dirty="0">
              <a:solidFill>
                <a:schemeClr val="bg1"/>
              </a:solidFill>
              <a:cs typeface="+mn-ea"/>
              <a:sym typeface="+mn-lt"/>
            </a:endParaRPr>
          </a:p>
          <a:p>
            <a:pPr marL="342900" indent="-342900">
              <a:buFont typeface="Arial" panose="020B0604020202020204" pitchFamily="34" charset="0"/>
              <a:buChar char="•"/>
            </a:pPr>
            <a:r>
              <a:rPr lang="zh-CN" altLang="en-US" sz="2000" dirty="0">
                <a:solidFill>
                  <a:schemeClr val="bg1"/>
                </a:solidFill>
                <a:cs typeface="+mn-ea"/>
                <a:sym typeface="+mn-lt"/>
              </a:rPr>
              <a:t>日志处理</a:t>
            </a:r>
            <a:endParaRPr lang="zh-CN" altLang="en-US" sz="2000" dirty="0">
              <a:solidFill>
                <a:schemeClr val="bg1"/>
              </a:solidFill>
              <a:cs typeface="+mn-ea"/>
              <a:sym typeface="+mn-lt"/>
            </a:endParaRPr>
          </a:p>
        </p:txBody>
      </p:sp>
      <p:sp>
        <p:nvSpPr>
          <p:cNvPr id="3" name="文本框 2"/>
          <p:cNvSpPr txBox="1"/>
          <p:nvPr/>
        </p:nvSpPr>
        <p:spPr>
          <a:xfrm>
            <a:off x="3309620" y="2056765"/>
            <a:ext cx="3187700" cy="1476375"/>
          </a:xfrm>
          <a:prstGeom prst="rect">
            <a:avLst/>
          </a:prstGeom>
          <a:noFill/>
        </p:spPr>
        <p:txBody>
          <a:bodyPr wrap="square" rtlCol="0">
            <a:spAutoFit/>
          </a:bodyPr>
          <a:p>
            <a:r>
              <a:rPr lang="zh-CN" altLang="en-US">
                <a:solidFill>
                  <a:schemeClr val="bg1"/>
                </a:solidFill>
              </a:rPr>
              <a:t>架构：</a:t>
            </a:r>
            <a:endParaRPr lang="zh-CN" altLang="en-US">
              <a:solidFill>
                <a:schemeClr val="bg1"/>
              </a:solidFill>
            </a:endParaRPr>
          </a:p>
          <a:p>
            <a:endParaRPr lang="zh-CN" altLang="en-US">
              <a:solidFill>
                <a:schemeClr val="bg1"/>
              </a:solidFill>
            </a:endParaRPr>
          </a:p>
          <a:p>
            <a:r>
              <a:rPr lang="en-US" altLang="zh-CN">
                <a:solidFill>
                  <a:schemeClr val="bg1"/>
                </a:solidFill>
              </a:rPr>
              <a:t>broker</a:t>
            </a:r>
            <a:r>
              <a:rPr lang="zh-CN" altLang="en-US">
                <a:solidFill>
                  <a:schemeClr val="bg1"/>
                </a:solidFill>
              </a:rPr>
              <a:t>、</a:t>
            </a:r>
            <a:r>
              <a:rPr lang="en-US" altLang="zh-CN">
                <a:solidFill>
                  <a:schemeClr val="bg1"/>
                </a:solidFill>
              </a:rPr>
              <a:t>zookeeper</a:t>
            </a:r>
            <a:r>
              <a:rPr lang="zh-CN" altLang="en-US">
                <a:solidFill>
                  <a:schemeClr val="bg1"/>
                </a:solidFill>
              </a:rPr>
              <a:t>、</a:t>
            </a:r>
            <a:r>
              <a:rPr lang="en-US" altLang="zh-CN">
                <a:solidFill>
                  <a:schemeClr val="bg1"/>
                </a:solidFill>
              </a:rPr>
              <a:t>producer</a:t>
            </a:r>
            <a:r>
              <a:rPr lang="zh-CN" altLang="en-US">
                <a:solidFill>
                  <a:schemeClr val="bg1"/>
                </a:solidFill>
              </a:rPr>
              <a:t>、</a:t>
            </a:r>
            <a:r>
              <a:rPr lang="en-US" altLang="zh-CN">
                <a:solidFill>
                  <a:schemeClr val="bg1"/>
                </a:solidFill>
              </a:rPr>
              <a:t>consumer</a:t>
            </a:r>
            <a:r>
              <a:rPr lang="zh-CN" altLang="en-US">
                <a:solidFill>
                  <a:schemeClr val="bg1"/>
                </a:solidFill>
              </a:rPr>
              <a:t>、</a:t>
            </a:r>
            <a:r>
              <a:rPr lang="en-US" altLang="zh-CN">
                <a:solidFill>
                  <a:schemeClr val="bg1"/>
                </a:solidFill>
              </a:rPr>
              <a:t>topic</a:t>
            </a:r>
            <a:r>
              <a:rPr lang="zh-CN" altLang="en-US">
                <a:solidFill>
                  <a:schemeClr val="bg1"/>
                </a:solidFill>
              </a:rPr>
              <a:t>、</a:t>
            </a:r>
            <a:r>
              <a:rPr lang="en-US" altLang="zh-CN">
                <a:solidFill>
                  <a:schemeClr val="bg1"/>
                </a:solidFill>
              </a:rPr>
              <a:t>partition</a:t>
            </a:r>
            <a:r>
              <a:rPr lang="zh-CN" altLang="en-US">
                <a:solidFill>
                  <a:schemeClr val="bg1"/>
                </a:solidFill>
              </a:rPr>
              <a:t>、</a:t>
            </a:r>
            <a:r>
              <a:rPr lang="en-US" altLang="zh-CN">
                <a:solidFill>
                  <a:schemeClr val="bg1"/>
                </a:solidFill>
              </a:rPr>
              <a:t>replication</a:t>
            </a:r>
            <a:r>
              <a:rPr lang="zh-CN" altLang="en-US">
                <a:solidFill>
                  <a:schemeClr val="bg1"/>
                </a:solidFill>
              </a:rPr>
              <a:t>、</a:t>
            </a:r>
            <a:r>
              <a:rPr lang="en-US" altLang="zh-CN">
                <a:solidFill>
                  <a:schemeClr val="bg1"/>
                </a:solidFill>
              </a:rPr>
              <a:t>offset</a:t>
            </a:r>
            <a:endParaRPr lang="en-US" altLang="zh-CN">
              <a:solidFill>
                <a:schemeClr val="bg1"/>
              </a:solidFill>
            </a:endParaRPr>
          </a:p>
        </p:txBody>
      </p:sp>
      <p:pic>
        <p:nvPicPr>
          <p:cNvPr id="5" name="图片 4"/>
          <p:cNvPicPr>
            <a:picLocks noChangeAspect="1"/>
          </p:cNvPicPr>
          <p:nvPr/>
        </p:nvPicPr>
        <p:blipFill>
          <a:blip r:embed="rId2"/>
          <a:stretch>
            <a:fillRect/>
          </a:stretch>
        </p:blipFill>
        <p:spPr>
          <a:xfrm>
            <a:off x="3989705" y="3716655"/>
            <a:ext cx="7610475" cy="3028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1989</Words>
  <Application>WPS 演示</Application>
  <PresentationFormat>宽屏</PresentationFormat>
  <Paragraphs>204</Paragraphs>
  <Slides>20</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Calibri</vt:lpstr>
      <vt:lpstr>汉仪大宋简</vt:lpstr>
      <vt:lpstr>FZZhengHeiS-DB-GB</vt:lpstr>
      <vt:lpstr>Verdana</vt:lpstr>
      <vt:lpstr>微软雅黑</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administrator</dc:creator>
  <cp:keywords>PPT</cp:keywords>
  <dc:description>PPT</dc:description>
  <dc:subject>PPT</dc:subject>
  <cp:category>PPT</cp:category>
  <cp:lastModifiedBy>伍珀塔尔 之眸</cp:lastModifiedBy>
  <cp:revision>31</cp:revision>
  <dcterms:created xsi:type="dcterms:W3CDTF">2018-02-27T12:12:00Z</dcterms:created>
  <dcterms:modified xsi:type="dcterms:W3CDTF">2022-03-21T11:59:35Z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94B8CF0928CA4B7A9DF9460A45B3B89D</vt:lpwstr>
  </property>
  <property fmtid="{D5CDD505-2E9C-101B-9397-08002B2CF9AE}" pid="3" name="KSOProductBuildVer">
    <vt:lpwstr>2052-11.1.0.11365</vt:lpwstr>
  </property>
</Properties>
</file>