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2"/>
  </p:notesMasterIdLst>
  <p:sldIdLst>
    <p:sldId id="256" r:id="rId2"/>
    <p:sldId id="257" r:id="rId3"/>
    <p:sldId id="258" r:id="rId4"/>
    <p:sldId id="259" r:id="rId5"/>
    <p:sldId id="261" r:id="rId6"/>
    <p:sldId id="262" r:id="rId7"/>
    <p:sldId id="263" r:id="rId8"/>
    <p:sldId id="267" r:id="rId9"/>
    <p:sldId id="265" r:id="rId10"/>
    <p:sldId id="266" r:id="rId11"/>
  </p:sldIdLst>
  <p:sldSz cx="18288000" cy="10287000"/>
  <p:notesSz cx="6858000" cy="9144000"/>
  <p:embeddedFontLst>
    <p:embeddedFont>
      <p:font typeface="Calibri" panose="020F0502020204030204" pitchFamily="34" charset="0"/>
      <p:regular r:id="rId13"/>
      <p:bold r:id="rId14"/>
      <p:italic r:id="rId15"/>
      <p:boldItalic r:id="rId16"/>
    </p:embeddedFont>
    <p:embeddedFont>
      <p:font typeface="Clear Sans Regular Bold" panose="020B0604020202020204"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0264" autoAdjust="0"/>
    <p:restoredTop sz="70697" autoAdjust="0"/>
  </p:normalViewPr>
  <p:slideViewPr>
    <p:cSldViewPr>
      <p:cViewPr varScale="1">
        <p:scale>
          <a:sx n="38" d="100"/>
          <a:sy n="38" d="100"/>
        </p:scale>
        <p:origin x="30" y="4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charts/_rels/chart1.xml.rels><?xml version="1.0" encoding="UTF-8" standalone="yes"?>
<Relationships xmlns="http://schemas.openxmlformats.org/package/2006/relationships"><Relationship Id="rId3" Type="http://schemas.openxmlformats.org/officeDocument/2006/relationships/oleObject" Target="file:///C:\Users\LENOVO\Desktop\Accenture%20task2022\Accenture%20dataset%20-%20Copy\Accenture%20Task_Ravina%20with%20diagram.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ENOVO\Desktop\Accenture%20task2022\Accenture%20dataset%20-%20Copy\Accenture%20Task_Ravina%20with%20diagram.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[Accenture Task_Ravina with diagram.xlsx]Sheet1!PivotTable1</c:name>
    <c:fmtId val="14"/>
  </c:pivotSource>
  <c:chart>
    <c:title>
      <c:tx>
        <c:rich>
          <a:bodyPr rot="0" spcFirstLastPara="1" vertOverflow="ellipsis" vert="horz" wrap="square" anchor="ctr" anchorCtr="1"/>
          <a:lstStyle/>
          <a:p>
            <a:pPr>
              <a:defRPr sz="4000" b="1" i="0" u="none" strike="noStrike" kern="1200" baseline="0">
                <a:solidFill>
                  <a:schemeClr val="dk1">
                    <a:lumMod val="75000"/>
                    <a:lumOff val="25000"/>
                  </a:schemeClr>
                </a:solidFill>
                <a:latin typeface="+mn-lt"/>
                <a:ea typeface="+mn-ea"/>
                <a:cs typeface="+mn-cs"/>
              </a:defRPr>
            </a:pPr>
            <a:r>
              <a:rPr lang="en-IN" sz="4000"/>
              <a:t>Top 5 Categories by aggregate "Popularity" score</a:t>
            </a:r>
          </a:p>
        </c:rich>
      </c:tx>
      <c:layout>
        <c:manualLayout>
          <c:xMode val="edge"/>
          <c:yMode val="edge"/>
          <c:x val="0.13563448715518883"/>
          <c:y val="3.7399465875251496E-2"/>
        </c:manualLayout>
      </c:layout>
      <c:overlay val="0"/>
      <c:spPr>
        <a:noFill/>
        <a:ln>
          <a:noFill/>
        </a:ln>
        <a:effectLst/>
      </c:spPr>
      <c:txPr>
        <a:bodyPr rot="0" spcFirstLastPara="1" vertOverflow="ellipsis" vert="horz" wrap="square" anchor="ctr" anchorCtr="1"/>
        <a:lstStyle/>
        <a:p>
          <a:pPr>
            <a:defRPr sz="40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6553696652251119E-2"/>
          <c:y val="3.55932781129632E-2"/>
          <c:w val="0.89937628146591087"/>
          <c:h val="0.8138771137406644"/>
        </c:manualLayout>
      </c:layout>
      <c:barChart>
        <c:barDir val="col"/>
        <c:grouping val="clustered"/>
        <c:varyColors val="0"/>
        <c:ser>
          <c:idx val="0"/>
          <c:order val="0"/>
          <c:tx>
            <c:strRef>
              <c:f>Sheet1!$B$3</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36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Sheet1!$A$4:$A$9</c:f>
              <c:strCache>
                <c:ptCount val="5"/>
                <c:pt idx="0">
                  <c:v>Technology</c:v>
                </c:pt>
                <c:pt idx="1">
                  <c:v>Science</c:v>
                </c:pt>
                <c:pt idx="2">
                  <c:v>Food</c:v>
                </c:pt>
                <c:pt idx="3">
                  <c:v>Animals</c:v>
                </c:pt>
                <c:pt idx="4">
                  <c:v>Healthy Eating</c:v>
                </c:pt>
              </c:strCache>
            </c:strRef>
          </c:cat>
          <c:val>
            <c:numRef>
              <c:f>Sheet1!$B$4:$B$9</c:f>
              <c:numCache>
                <c:formatCode>General</c:formatCode>
                <c:ptCount val="5"/>
                <c:pt idx="0">
                  <c:v>1353</c:v>
                </c:pt>
                <c:pt idx="1">
                  <c:v>1134</c:v>
                </c:pt>
                <c:pt idx="2">
                  <c:v>1091</c:v>
                </c:pt>
                <c:pt idx="3">
                  <c:v>971</c:v>
                </c:pt>
                <c:pt idx="4">
                  <c:v>898</c:v>
                </c:pt>
              </c:numCache>
            </c:numRef>
          </c:val>
          <c:extLst>
            <c:ext xmlns:c16="http://schemas.microsoft.com/office/drawing/2014/chart" uri="{C3380CC4-5D6E-409C-BE32-E72D297353CC}">
              <c16:uniqueId val="{00000000-8F91-4693-9541-4B078E15E198}"/>
            </c:ext>
          </c:extLst>
        </c:ser>
        <c:dLbls>
          <c:showLegendKey val="0"/>
          <c:showVal val="1"/>
          <c:showCatName val="0"/>
          <c:showSerName val="0"/>
          <c:showPercent val="0"/>
          <c:showBubbleSize val="0"/>
        </c:dLbls>
        <c:gapWidth val="65"/>
        <c:axId val="104520704"/>
        <c:axId val="108643456"/>
      </c:barChart>
      <c:catAx>
        <c:axId val="104520704"/>
        <c:scaling>
          <c:orientation val="minMax"/>
        </c:scaling>
        <c:delete val="0"/>
        <c:axPos val="b"/>
        <c:title>
          <c:tx>
            <c:rich>
              <a:bodyPr rot="0" spcFirstLastPara="1" vertOverflow="ellipsis" vert="horz" wrap="square" anchor="ctr" anchorCtr="1"/>
              <a:lstStyle/>
              <a:p>
                <a:pPr>
                  <a:defRPr sz="2800" b="1" i="0" u="none" strike="noStrike" kern="1200" baseline="0">
                    <a:solidFill>
                      <a:schemeClr val="dk1">
                        <a:lumMod val="75000"/>
                        <a:lumOff val="25000"/>
                      </a:schemeClr>
                    </a:solidFill>
                    <a:latin typeface="+mn-lt"/>
                    <a:ea typeface="+mn-ea"/>
                    <a:cs typeface="+mn-cs"/>
                  </a:defRPr>
                </a:pPr>
                <a:r>
                  <a:rPr lang="en-IN" sz="2800">
                    <a:solidFill>
                      <a:srgbClr val="002060"/>
                    </a:solidFill>
                  </a:rPr>
                  <a:t>Aggregate "Popularity" score</a:t>
                </a:r>
              </a:p>
            </c:rich>
          </c:tx>
          <c:layout>
            <c:manualLayout>
              <c:xMode val="edge"/>
              <c:yMode val="edge"/>
              <c:x val="0.37469081135098842"/>
              <c:y val="0.92432561886891962"/>
            </c:manualLayout>
          </c:layout>
          <c:overlay val="0"/>
          <c:spPr>
            <a:noFill/>
            <a:ln>
              <a:noFill/>
            </a:ln>
            <a:effectLst/>
          </c:spPr>
          <c:txPr>
            <a:bodyPr rot="0" spcFirstLastPara="1" vertOverflow="ellipsis" vert="horz" wrap="square" anchor="ctr" anchorCtr="1"/>
            <a:lstStyle/>
            <a:p>
              <a:pPr>
                <a:defRPr sz="28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2000" b="0" i="0" u="none" strike="noStrike" kern="1200" cap="all" baseline="0">
                <a:solidFill>
                  <a:schemeClr val="dk1">
                    <a:lumMod val="75000"/>
                    <a:lumOff val="25000"/>
                  </a:schemeClr>
                </a:solidFill>
                <a:latin typeface="+mn-lt"/>
                <a:ea typeface="+mn-ea"/>
                <a:cs typeface="+mn-cs"/>
              </a:defRPr>
            </a:pPr>
            <a:endParaRPr lang="en-US"/>
          </a:p>
        </c:txPr>
        <c:crossAx val="108643456"/>
        <c:crosses val="autoZero"/>
        <c:auto val="1"/>
        <c:lblAlgn val="ctr"/>
        <c:lblOffset val="100"/>
        <c:noMultiLvlLbl val="0"/>
      </c:catAx>
      <c:valAx>
        <c:axId val="108643456"/>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3200" b="1" i="0" u="none" strike="noStrike" kern="1200" baseline="0">
                    <a:solidFill>
                      <a:schemeClr val="dk1">
                        <a:lumMod val="75000"/>
                        <a:lumOff val="25000"/>
                      </a:schemeClr>
                    </a:solidFill>
                    <a:latin typeface="+mn-lt"/>
                    <a:ea typeface="+mn-ea"/>
                    <a:cs typeface="+mn-cs"/>
                  </a:defRPr>
                </a:pPr>
                <a:r>
                  <a:rPr lang="en-IN" sz="3200" b="1">
                    <a:solidFill>
                      <a:srgbClr val="002060"/>
                    </a:solidFill>
                  </a:rPr>
                  <a:t>Categories</a:t>
                </a:r>
              </a:p>
            </c:rich>
          </c:tx>
          <c:layout>
            <c:manualLayout>
              <c:xMode val="edge"/>
              <c:yMode val="edge"/>
              <c:x val="3.2593083960784995E-2"/>
              <c:y val="0.36104739971408711"/>
            </c:manualLayout>
          </c:layout>
          <c:overlay val="0"/>
          <c:spPr>
            <a:noFill/>
            <a:ln>
              <a:noFill/>
            </a:ln>
            <a:effectLst/>
          </c:spPr>
          <c:txPr>
            <a:bodyPr rot="-5400000" spcFirstLastPara="1" vertOverflow="ellipsis" vert="horz" wrap="square" anchor="ctr" anchorCtr="1"/>
            <a:lstStyle/>
            <a:p>
              <a:pPr>
                <a:defRPr sz="32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crossAx val="104520704"/>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[Accenture Task_Ravina with diagram.xlsx]Sheet2!PivotTable3</c:name>
    <c:fmtId val="9"/>
  </c:pivotSource>
  <c:chart>
    <c:title>
      <c:tx>
        <c:rich>
          <a:bodyPr rot="0" spcFirstLastPara="1" vertOverflow="ellipsis" vert="horz" wrap="square" anchor="ctr" anchorCtr="1"/>
          <a:lstStyle/>
          <a:p>
            <a:pPr>
              <a:defRPr sz="3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3200"/>
              <a:t>POPULARITY PERCENTAGE SHARE FROM TOP 5 CATEGORIES</a:t>
            </a:r>
          </a:p>
        </c:rich>
      </c:tx>
      <c:layout>
        <c:manualLayout>
          <c:xMode val="edge"/>
          <c:yMode val="edge"/>
          <c:x val="0.18574300087489085"/>
          <c:y val="9.1571886847477454E-2"/>
        </c:manualLayout>
      </c:layout>
      <c:overlay val="0"/>
      <c:spPr>
        <a:noFill/>
        <a:ln>
          <a:noFill/>
        </a:ln>
        <a:effectLst/>
      </c:spPr>
      <c:txPr>
        <a:bodyPr rot="0" spcFirstLastPara="1" vertOverflow="ellipsis" vert="horz" wrap="square" anchor="ctr" anchorCtr="1"/>
        <a:lstStyle/>
        <a:p>
          <a:pPr>
            <a:defRPr sz="3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3"/>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s>
    <c:plotArea>
      <c:layout>
        <c:manualLayout>
          <c:layoutTarget val="inner"/>
          <c:xMode val="edge"/>
          <c:yMode val="edge"/>
          <c:x val="0.28929412258291909"/>
          <c:y val="0.23253651642657022"/>
          <c:w val="0.36487661462031484"/>
          <c:h val="0.70995780933524733"/>
        </c:manualLayout>
      </c:layout>
      <c:pieChart>
        <c:varyColors val="1"/>
        <c:ser>
          <c:idx val="0"/>
          <c:order val="0"/>
          <c:tx>
            <c:strRef>
              <c:f>Sheet2!$B$3</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5BFD-4086-AFB1-12211F88C08F}"/>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5BFD-4086-AFB1-12211F88C08F}"/>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5BFD-4086-AFB1-12211F88C08F}"/>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5BFD-4086-AFB1-12211F88C08F}"/>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5BFD-4086-AFB1-12211F88C08F}"/>
              </c:ext>
            </c:extLst>
          </c:dPt>
          <c:dLbls>
            <c:spPr>
              <a:noFill/>
              <a:ln>
                <a:noFill/>
              </a:ln>
              <a:effectLst/>
            </c:spPr>
            <c:txPr>
              <a:bodyPr rot="0" spcFirstLastPara="1" vertOverflow="ellipsis" vert="horz" wrap="square" lIns="38100" tIns="19050" rIns="38100" bIns="19050" anchor="ctr" anchorCtr="1">
                <a:spAutoFit/>
              </a:bodyPr>
              <a:lstStyle/>
              <a:p>
                <a:pPr>
                  <a:defRPr sz="3600" b="0" i="0" u="none" strike="noStrike" kern="1200" baseline="0">
                    <a:solidFill>
                      <a:schemeClr val="bg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15:layout/>
              </c:ext>
            </c:extLst>
          </c:dLbls>
          <c:cat>
            <c:strRef>
              <c:f>Sheet2!$A$4:$A$9</c:f>
              <c:strCache>
                <c:ptCount val="5"/>
                <c:pt idx="0">
                  <c:v>Technology</c:v>
                </c:pt>
                <c:pt idx="1">
                  <c:v>Science</c:v>
                </c:pt>
                <c:pt idx="2">
                  <c:v>Food</c:v>
                </c:pt>
                <c:pt idx="3">
                  <c:v>Animals</c:v>
                </c:pt>
                <c:pt idx="4">
                  <c:v>Healthy Eating</c:v>
                </c:pt>
              </c:strCache>
            </c:strRef>
          </c:cat>
          <c:val>
            <c:numRef>
              <c:f>Sheet2!$B$4:$B$9</c:f>
              <c:numCache>
                <c:formatCode>General</c:formatCode>
                <c:ptCount val="5"/>
                <c:pt idx="0">
                  <c:v>1353</c:v>
                </c:pt>
                <c:pt idx="1">
                  <c:v>1134</c:v>
                </c:pt>
                <c:pt idx="2">
                  <c:v>1091</c:v>
                </c:pt>
                <c:pt idx="3">
                  <c:v>971</c:v>
                </c:pt>
                <c:pt idx="4">
                  <c:v>898</c:v>
                </c:pt>
              </c:numCache>
            </c:numRef>
          </c:val>
          <c:extLst>
            <c:ext xmlns:c16="http://schemas.microsoft.com/office/drawing/2014/chart" uri="{C3380CC4-5D6E-409C-BE32-E72D297353CC}">
              <c16:uniqueId val="{0000000A-5BFD-4086-AFB1-12211F88C08F}"/>
            </c:ext>
          </c:extLst>
        </c:ser>
        <c:dLbls>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82693546824595843"/>
          <c:y val="0.31572672165131982"/>
          <c:w val="0.15110973138215317"/>
          <c:h val="0.47052061200009532"/>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lt1">
                  <a:lumMod val="85000"/>
                </a:schemeClr>
              </a:solidFill>
              <a:latin typeface="+mn-lt"/>
              <a:ea typeface="+mn-ea"/>
              <a:cs typeface="+mn-cs"/>
            </a:defRPr>
          </a:pPr>
          <a:endParaRPr lang="en-US"/>
        </a:p>
      </c:txPr>
    </c:legend>
    <c:plotVisOnly val="1"/>
    <c:dispBlanksAs val="zero"/>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10.08.2023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10.08.2023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a:t>
            </a:r>
            <a:r>
              <a:rPr lang="en-US" dirty="0" err="1" smtClean="0"/>
              <a:t>Nayandeep</a:t>
            </a:r>
            <a:r>
              <a:rPr lang="en-US" dirty="0" smtClean="0"/>
              <a:t>  </a:t>
            </a:r>
            <a:r>
              <a:rPr lang="en-US" dirty="0"/>
              <a:t>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10.08.2023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10</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10.08.2023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visualizations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10.08.2023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10.08.2023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10.08.2023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extraction - after understanding your business, we then architected what an ideal dataset should look like for this problem and extracted it from the relevant data sources.</a:t>
            </a:r>
          </a:p>
          <a:p>
            <a:pPr lvl="0"/>
            <a:r>
              <a:rPr lang="en-US" dirty="0"/>
              <a:t>3. After extracting the raw data, we needed to process and model this data into a dataset that can precisely answer the business questions and produce analytics.</a:t>
            </a:r>
          </a:p>
          <a:p>
            <a:pPr lvl="0"/>
            <a:r>
              <a:rPr lang="en-US" dirty="0"/>
              <a:t>4.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10.08.2023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was 1091 posts from just the Food category alone! People obviously really like food!</a:t>
            </a:r>
          </a:p>
          <a:p>
            <a:pPr lvl="0"/>
            <a:endParaRPr lang="en-US" dirty="0"/>
          </a:p>
          <a:p>
            <a:pPr lvl="0"/>
            <a:r>
              <a:rPr lang="en-US" dirty="0"/>
              <a:t>And also the most common month for users to post within was December, since this is such a seasonal month with so many holidays and events, this is interesting to know that people are most active during this month!</a:t>
            </a:r>
          </a:p>
          <a:p>
            <a:pPr lvl="0"/>
            <a:endParaRPr lang="en-US" dirty="0"/>
          </a:p>
          <a:p>
            <a:pPr lvl="0"/>
            <a:r>
              <a:rPr lang="en-US" dirty="0"/>
              <a:t>But now, onto the main question... which is... what were the top 5 most popular categories of posts?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10.08.2023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food, culture, soccer, cooking and animals in descending order.</a:t>
            </a:r>
          </a:p>
          <a:p>
            <a:pPr lvl="0"/>
            <a:endParaRPr lang="en-US" dirty="0"/>
          </a:p>
          <a:p>
            <a:pPr lvl="0"/>
            <a:r>
              <a:rPr lang="en-US" dirty="0"/>
              <a:t>Food had an aggregate popularity score of almost 1100. It is very interesting to see both food and cooking within the top 5, it really shows what people enjoy consuming as content. But also interesting to see culture too. Clearly users favor "real-life" content on this platform.</a:t>
            </a:r>
          </a:p>
          <a:p>
            <a:pPr lvl="0"/>
            <a:endParaRPr lang="en-US" dirty="0"/>
          </a:p>
          <a:p>
            <a:pPr lvl="0"/>
            <a:r>
              <a:rPr lang="en-US" dirty="0"/>
              <a:t>Furthermore soccer is an interesting category because there is the European championships being played very soon. This presents a huge opportunity for you to differentiate your platform and to run specific content or events linked to this global spectacle.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10.08.2023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each of them, food only outperforms culture by 0.4% within the top 5.</a:t>
            </a:r>
          </a:p>
          <a:p>
            <a:pPr lvl="0"/>
            <a:endParaRPr lang="en-US" dirty="0"/>
          </a:p>
          <a:p>
            <a:pPr lvl="0"/>
            <a:r>
              <a:rPr lang="en-US" dirty="0"/>
              <a:t>However the difference between the 4th most popular, cooking, and the </a:t>
            </a:r>
            <a:r>
              <a:rPr lang="en-US" dirty="0" smtClean="0"/>
              <a:t>5th </a:t>
            </a:r>
            <a:r>
              <a:rPr lang="en-US" dirty="0"/>
              <a:t>most popular, animals, is much larger at 1.3%</a:t>
            </a:r>
          </a:p>
          <a:p>
            <a:pPr lvl="0"/>
            <a:endParaRPr lang="en-US" dirty="0"/>
          </a:p>
          <a:p>
            <a:pPr lvl="0"/>
            <a:r>
              <a:rPr lang="en-US" dirty="0"/>
              <a:t>This tells me that the categories sorted by popularity is weighted towards categories at the top. This means that it exhibits a "greedy" effect, the most popular categories get more popular whilst as you drop down the popularity rankings, you may see that they fall away drastically.</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8</a:t>
            </a:fld>
            <a:endParaRPr lang="cs-CZ"/>
          </a:p>
        </p:txBody>
      </p:sp>
    </p:spTree>
    <p:extLst>
      <p:ext uri="{BB962C8B-B14F-4D97-AF65-F5344CB8AC3E}">
        <p14:creationId xmlns:p14="http://schemas.microsoft.com/office/powerpoint/2010/main" val="784730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10.08.2023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food and culture are the two most popular categories, suggesting that users like "real-life" content</a:t>
            </a:r>
          </a:p>
          <a:p>
            <a:pPr lvl="0"/>
            <a:r>
              <a:rPr lang="en-US" dirty="0"/>
              <a:t>- We also found that soccer was the third most popular, perhaps due to the tournament coming up. This presents a massive opportunity for Social Buzz to ride on this global event, as all eyes will be on it as well as the players.</a:t>
            </a:r>
          </a:p>
          <a:p>
            <a:pPr lvl="0"/>
            <a:r>
              <a:rPr lang="en-US" dirty="0"/>
              <a:t>- As much as this analysis was insightful, we are ready to take it to the next stage and we have the expertise within Accenture to help you realize these kinds of insights in production across your organization and in real 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9</a:t>
            </a:fld>
            <a:endParaRPr lang="cs-C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2.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1.sv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4.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5.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8.png"/><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4.png"/><Relationship Id="rId4" Type="http://schemas.openxmlformats.org/officeDocument/2006/relationships/image" Target="../media/image18.sv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3.png"/><Relationship Id="rId4" Type="http://schemas.openxmlformats.org/officeDocument/2006/relationships/image" Target="../media/image8.sv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chart" Target="../charts/chart2.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3.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8.sv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11.jpeg"/><Relationship Id="rId4" Type="http://schemas.openxmlformats.org/officeDocument/2006/relationships/image" Target="../media/image1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7639"/>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Data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Graphik Regular" panose="020B0503030202060203" pitchFamily="34" charset="0"/>
                </a:rPr>
                <a:t>Project recap</a:t>
              </a:r>
            </a:p>
            <a:p>
              <a:pPr>
                <a:lnSpc>
                  <a:spcPts val="2660"/>
                </a:lnSpc>
              </a:pPr>
              <a:r>
                <a:rPr lang="en-US" sz="1900" spc="-19" dirty="0">
                  <a:solidFill>
                    <a:srgbClr val="000000"/>
                  </a:solidFill>
                  <a:latin typeface="Graphik Regular" panose="020B0503030202060203" pitchFamily="34" charset="0"/>
                </a:rPr>
                <a:t>Problem</a:t>
              </a:r>
            </a:p>
            <a:p>
              <a:pPr>
                <a:lnSpc>
                  <a:spcPts val="2660"/>
                </a:lnSpc>
              </a:pPr>
              <a:r>
                <a:rPr lang="en-US" sz="1900" spc="-19" dirty="0">
                  <a:solidFill>
                    <a:srgbClr val="000000"/>
                  </a:solidFill>
                  <a:latin typeface="Graphik Regular" panose="020B0503030202060203" pitchFamily="34" charset="0"/>
                </a:rPr>
                <a:t>The Analytics team</a:t>
              </a:r>
            </a:p>
            <a:p>
              <a:pPr>
                <a:lnSpc>
                  <a:spcPts val="2660"/>
                </a:lnSpc>
              </a:pPr>
              <a:r>
                <a:rPr lang="en-US" sz="1900" spc="-19" dirty="0">
                  <a:solidFill>
                    <a:srgbClr val="000000"/>
                  </a:solidFill>
                  <a:latin typeface="Graphik Regular" panose="020B0503030202060203" pitchFamily="34" charset="0"/>
                </a:rPr>
                <a:t>Process</a:t>
              </a:r>
            </a:p>
            <a:p>
              <a:pPr>
                <a:lnSpc>
                  <a:spcPts val="2660"/>
                </a:lnSpc>
              </a:pPr>
              <a:r>
                <a:rPr lang="en-US" sz="1900" spc="-19" dirty="0">
                  <a:solidFill>
                    <a:srgbClr val="000000"/>
                  </a:solidFill>
                  <a:latin typeface="Graphik Regular" panose="020B0503030202060203" pitchFamily="34" charset="0"/>
                </a:rPr>
                <a:t>Insights</a:t>
              </a:r>
            </a:p>
            <a:p>
              <a:pPr>
                <a:lnSpc>
                  <a:spcPts val="2660"/>
                </a:lnSpc>
              </a:pPr>
              <a:r>
                <a:rPr lang="en-US" sz="19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2" y="584600"/>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572000" y="1909667"/>
            <a:ext cx="11717179" cy="6371750"/>
          </a:xfrm>
          <a:prstGeom prst="rect">
            <a:avLst/>
          </a:prstGeom>
          <a:solidFill>
            <a:schemeClr val="bg1"/>
          </a:solidFill>
        </p:spPr>
        <p:txBody>
          <a:bodyPr/>
          <a:lstStyle/>
          <a:p>
            <a:r>
              <a:rPr lang="en-US" dirty="0"/>
              <a:t>S</a:t>
            </a:r>
            <a:endParaRPr lang="en-IN"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10799999">
            <a:off x="1973205" y="1909666"/>
            <a:ext cx="6551057" cy="6467667"/>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id="{FC46CD66-AC13-47A2-BDFC-B729BBDB5F2D}"/>
              </a:ext>
            </a:extLst>
          </p:cNvPr>
          <p:cNvSpPr txBox="1"/>
          <p:nvPr/>
        </p:nvSpPr>
        <p:spPr>
          <a:xfrm>
            <a:off x="8719948" y="2941116"/>
            <a:ext cx="7434451" cy="3970318"/>
          </a:xfrm>
          <a:prstGeom prst="rect">
            <a:avLst/>
          </a:prstGeom>
          <a:noFill/>
        </p:spPr>
        <p:txBody>
          <a:bodyPr wrap="square" rtlCol="0">
            <a:spAutoFit/>
          </a:bodyPr>
          <a:lstStyle/>
          <a:p>
            <a:r>
              <a:rPr lang="en-US" sz="2800" dirty="0"/>
              <a:t>Social Buzz is a fast growing technology unicorn that need to adapt quickly to it’s </a:t>
            </a:r>
            <a:r>
              <a:rPr lang="en-US" sz="2800" dirty="0" err="1"/>
              <a:t>globle</a:t>
            </a:r>
            <a:r>
              <a:rPr lang="en-US" sz="2800" dirty="0"/>
              <a:t> scale.</a:t>
            </a:r>
          </a:p>
          <a:p>
            <a:r>
              <a:rPr lang="en-US" sz="2800" dirty="0"/>
              <a:t>Accenture has begun a 3 month POC focusing on these tasks:</a:t>
            </a:r>
          </a:p>
          <a:p>
            <a:endParaRPr lang="en-US" sz="2800" dirty="0"/>
          </a:p>
          <a:p>
            <a:pPr marL="342900" indent="-342900">
              <a:buFont typeface="Arial" panose="020B0604020202020204" pitchFamily="34" charset="0"/>
              <a:buChar char="•"/>
            </a:pPr>
            <a:r>
              <a:rPr lang="en-US" sz="2800" dirty="0"/>
              <a:t>An audit of Social Buzz’s  big data practice </a:t>
            </a:r>
          </a:p>
          <a:p>
            <a:pPr marL="342900" indent="-342900">
              <a:buFont typeface="Arial" panose="020B0604020202020204" pitchFamily="34" charset="0"/>
              <a:buChar char="•"/>
            </a:pPr>
            <a:r>
              <a:rPr lang="en-US" sz="2800" dirty="0"/>
              <a:t>Recommendations for a successful IPO</a:t>
            </a:r>
          </a:p>
          <a:p>
            <a:pPr marL="342900" indent="-342900">
              <a:buFont typeface="Arial" panose="020B0604020202020204" pitchFamily="34" charset="0"/>
              <a:buChar char="•"/>
            </a:pPr>
            <a:r>
              <a:rPr lang="en-US" sz="2800" dirty="0"/>
              <a:t>Analysis to find Social Buzz’s top 5 most popular categories of content</a:t>
            </a:r>
            <a:endParaRPr lang="en-I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18176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157B857D-702A-49C1-94D1-1579893C1503}"/>
              </a:ext>
            </a:extLst>
          </p:cNvPr>
          <p:cNvSpPr txBox="1"/>
          <p:nvPr/>
        </p:nvSpPr>
        <p:spPr>
          <a:xfrm>
            <a:off x="2507087" y="5021200"/>
            <a:ext cx="7457395" cy="4339650"/>
          </a:xfrm>
          <a:prstGeom prst="rect">
            <a:avLst/>
          </a:prstGeom>
          <a:noFill/>
        </p:spPr>
        <p:txBody>
          <a:bodyPr wrap="square" rtlCol="0">
            <a:spAutoFit/>
          </a:bodyPr>
          <a:lstStyle/>
          <a:p>
            <a:r>
              <a:rPr lang="en-US" sz="3600" dirty="0">
                <a:solidFill>
                  <a:schemeClr val="bg1"/>
                </a:solidFill>
              </a:rPr>
              <a:t>Over </a:t>
            </a:r>
            <a:r>
              <a:rPr lang="en-US" sz="3600" u="sng" dirty="0">
                <a:solidFill>
                  <a:schemeClr val="bg1"/>
                </a:solidFill>
              </a:rPr>
              <a:t>100000</a:t>
            </a:r>
            <a:r>
              <a:rPr lang="en-US" sz="3600" dirty="0">
                <a:solidFill>
                  <a:schemeClr val="bg1"/>
                </a:solidFill>
              </a:rPr>
              <a:t> posts per day</a:t>
            </a:r>
          </a:p>
          <a:p>
            <a:endParaRPr lang="en-US" sz="3600" dirty="0">
              <a:solidFill>
                <a:schemeClr val="bg1"/>
              </a:solidFill>
            </a:endParaRPr>
          </a:p>
          <a:p>
            <a:r>
              <a:rPr lang="en-US" sz="3600" u="sng" dirty="0">
                <a:solidFill>
                  <a:schemeClr val="bg1"/>
                </a:solidFill>
              </a:rPr>
              <a:t>36,500,000 </a:t>
            </a:r>
            <a:r>
              <a:rPr lang="en-US" sz="3600" dirty="0">
                <a:solidFill>
                  <a:schemeClr val="bg1"/>
                </a:solidFill>
              </a:rPr>
              <a:t>pieces of content per year!</a:t>
            </a:r>
          </a:p>
          <a:p>
            <a:endParaRPr lang="en-US" sz="3600" dirty="0">
              <a:solidFill>
                <a:schemeClr val="bg1"/>
              </a:solidFill>
            </a:endParaRPr>
          </a:p>
          <a:p>
            <a:endParaRPr lang="en-US" sz="3600" dirty="0">
              <a:solidFill>
                <a:schemeClr val="bg1"/>
              </a:solidFill>
            </a:endParaRPr>
          </a:p>
          <a:p>
            <a:r>
              <a:rPr lang="en-US" sz="2400" dirty="0">
                <a:solidFill>
                  <a:schemeClr val="bg1"/>
                </a:solidFill>
              </a:rPr>
              <a:t>But how to Capitalize on it when there is so much?</a:t>
            </a:r>
          </a:p>
          <a:p>
            <a:endParaRPr lang="en-US" sz="2400" dirty="0">
              <a:solidFill>
                <a:schemeClr val="bg1"/>
              </a:solidFill>
            </a:endParaRPr>
          </a:p>
          <a:p>
            <a:r>
              <a:rPr lang="en-US" sz="2400" u="sng" dirty="0">
                <a:solidFill>
                  <a:schemeClr val="bg1"/>
                </a:solidFill>
              </a:rPr>
              <a:t>Analysis to find Social Buzz’s top 5 most popular categories of content</a:t>
            </a:r>
            <a:endParaRPr lang="en-IN" sz="2400" u="sng"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834FAC5E-314C-4B7E-86B2-4BC67498A897}"/>
              </a:ext>
            </a:extLst>
          </p:cNvPr>
          <p:cNvSpPr txBox="1"/>
          <p:nvPr/>
        </p:nvSpPr>
        <p:spPr>
          <a:xfrm>
            <a:off x="4056664" y="1348113"/>
            <a:ext cx="5493759" cy="523220"/>
          </a:xfrm>
          <a:prstGeom prst="rect">
            <a:avLst/>
          </a:prstGeom>
          <a:noFill/>
        </p:spPr>
        <p:txBody>
          <a:bodyPr wrap="square" rtlCol="0">
            <a:spAutoFit/>
          </a:bodyPr>
          <a:lstStyle/>
          <a:p>
            <a:r>
              <a:rPr lang="en-US" sz="2800" dirty="0">
                <a:solidFill>
                  <a:schemeClr val="bg1"/>
                </a:solidFill>
              </a:rPr>
              <a:t>Data Understanding</a:t>
            </a:r>
            <a:endParaRPr lang="en-IN" sz="2800" dirty="0">
              <a:solidFill>
                <a:schemeClr val="bg1"/>
              </a:solidFill>
            </a:endParaRPr>
          </a:p>
        </p:txBody>
      </p:sp>
      <p:sp>
        <p:nvSpPr>
          <p:cNvPr id="40" name="TextBox 39">
            <a:extLst>
              <a:ext uri="{FF2B5EF4-FFF2-40B4-BE49-F238E27FC236}">
                <a16:creationId xmlns:a16="http://schemas.microsoft.com/office/drawing/2014/main" id="{8991B625-5E65-4399-B7EF-A90E482B29E0}"/>
              </a:ext>
            </a:extLst>
          </p:cNvPr>
          <p:cNvSpPr txBox="1"/>
          <p:nvPr/>
        </p:nvSpPr>
        <p:spPr>
          <a:xfrm>
            <a:off x="5764133" y="3107154"/>
            <a:ext cx="2429747" cy="523220"/>
          </a:xfrm>
          <a:prstGeom prst="rect">
            <a:avLst/>
          </a:prstGeom>
          <a:noFill/>
        </p:spPr>
        <p:txBody>
          <a:bodyPr wrap="square" rtlCol="0">
            <a:spAutoFit/>
          </a:bodyPr>
          <a:lstStyle/>
          <a:p>
            <a:r>
              <a:rPr lang="en-US" sz="2800" dirty="0">
                <a:solidFill>
                  <a:schemeClr val="bg1"/>
                </a:solidFill>
              </a:rPr>
              <a:t>Data Cleaning</a:t>
            </a:r>
            <a:endParaRPr lang="en-IN" sz="2800" dirty="0">
              <a:solidFill>
                <a:schemeClr val="bg1"/>
              </a:solidFill>
            </a:endParaRPr>
          </a:p>
        </p:txBody>
      </p:sp>
      <p:sp>
        <p:nvSpPr>
          <p:cNvPr id="41" name="TextBox 40">
            <a:extLst>
              <a:ext uri="{FF2B5EF4-FFF2-40B4-BE49-F238E27FC236}">
                <a16:creationId xmlns:a16="http://schemas.microsoft.com/office/drawing/2014/main" id="{8FA6C4FC-CA89-4909-914E-10821BC58210}"/>
              </a:ext>
            </a:extLst>
          </p:cNvPr>
          <p:cNvSpPr txBox="1"/>
          <p:nvPr/>
        </p:nvSpPr>
        <p:spPr>
          <a:xfrm>
            <a:off x="7803225" y="4781368"/>
            <a:ext cx="2429747" cy="523220"/>
          </a:xfrm>
          <a:prstGeom prst="rect">
            <a:avLst/>
          </a:prstGeom>
          <a:noFill/>
        </p:spPr>
        <p:txBody>
          <a:bodyPr wrap="square" rtlCol="0">
            <a:spAutoFit/>
          </a:bodyPr>
          <a:lstStyle/>
          <a:p>
            <a:r>
              <a:rPr lang="en-US" sz="2800" dirty="0">
                <a:solidFill>
                  <a:schemeClr val="bg1"/>
                </a:solidFill>
              </a:rPr>
              <a:t>Data Modelling</a:t>
            </a:r>
            <a:endParaRPr lang="en-IN" sz="2800" dirty="0">
              <a:solidFill>
                <a:schemeClr val="bg1"/>
              </a:solidFill>
            </a:endParaRPr>
          </a:p>
        </p:txBody>
      </p:sp>
      <p:sp>
        <p:nvSpPr>
          <p:cNvPr id="42" name="TextBox 41">
            <a:extLst>
              <a:ext uri="{FF2B5EF4-FFF2-40B4-BE49-F238E27FC236}">
                <a16:creationId xmlns:a16="http://schemas.microsoft.com/office/drawing/2014/main" id="{F2BF4D85-42CE-4C07-A46F-225FCAA25954}"/>
              </a:ext>
            </a:extLst>
          </p:cNvPr>
          <p:cNvSpPr txBox="1"/>
          <p:nvPr/>
        </p:nvSpPr>
        <p:spPr>
          <a:xfrm>
            <a:off x="9725885" y="6206233"/>
            <a:ext cx="2429747" cy="523220"/>
          </a:xfrm>
          <a:prstGeom prst="rect">
            <a:avLst/>
          </a:prstGeom>
          <a:noFill/>
        </p:spPr>
        <p:txBody>
          <a:bodyPr wrap="square" rtlCol="0">
            <a:spAutoFit/>
          </a:bodyPr>
          <a:lstStyle/>
          <a:p>
            <a:r>
              <a:rPr lang="en-US" sz="2800" dirty="0">
                <a:solidFill>
                  <a:schemeClr val="bg1"/>
                </a:solidFill>
              </a:rPr>
              <a:t>Data Analysis</a:t>
            </a:r>
            <a:endParaRPr lang="en-IN" sz="2800" dirty="0">
              <a:solidFill>
                <a:schemeClr val="bg1"/>
              </a:solidFill>
            </a:endParaRPr>
          </a:p>
        </p:txBody>
      </p:sp>
      <p:sp>
        <p:nvSpPr>
          <p:cNvPr id="43" name="TextBox 42">
            <a:extLst>
              <a:ext uri="{FF2B5EF4-FFF2-40B4-BE49-F238E27FC236}">
                <a16:creationId xmlns:a16="http://schemas.microsoft.com/office/drawing/2014/main" id="{1AC58DA2-8A77-4978-A07E-95D1583F33C6}"/>
              </a:ext>
            </a:extLst>
          </p:cNvPr>
          <p:cNvSpPr txBox="1"/>
          <p:nvPr/>
        </p:nvSpPr>
        <p:spPr>
          <a:xfrm>
            <a:off x="11337710" y="8037333"/>
            <a:ext cx="2941236" cy="523220"/>
          </a:xfrm>
          <a:prstGeom prst="rect">
            <a:avLst/>
          </a:prstGeom>
          <a:noFill/>
        </p:spPr>
        <p:txBody>
          <a:bodyPr wrap="square" rtlCol="0">
            <a:spAutoFit/>
          </a:bodyPr>
          <a:lstStyle/>
          <a:p>
            <a:r>
              <a:rPr lang="en-US" sz="2800" dirty="0">
                <a:solidFill>
                  <a:schemeClr val="bg1"/>
                </a:solidFill>
              </a:rPr>
              <a:t>Uncover Insights</a:t>
            </a:r>
            <a:endParaRPr lang="en-IN" sz="2800"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2670342" y="6480309"/>
            <a:ext cx="2972219" cy="881758"/>
          </a:xfrm>
          <a:prstGeom prst="rect">
            <a:avLst/>
          </a:prstGeom>
        </p:spPr>
      </p:pic>
      <p:sp>
        <p:nvSpPr>
          <p:cNvPr id="15" name="TextBox 14">
            <a:extLst>
              <a:ext uri="{FF2B5EF4-FFF2-40B4-BE49-F238E27FC236}">
                <a16:creationId xmlns:a16="http://schemas.microsoft.com/office/drawing/2014/main" id="{959791F5-88FE-45E3-8923-DACE504A3BC3}"/>
              </a:ext>
            </a:extLst>
          </p:cNvPr>
          <p:cNvSpPr txBox="1"/>
          <p:nvPr/>
        </p:nvSpPr>
        <p:spPr>
          <a:xfrm>
            <a:off x="2851268" y="4058699"/>
            <a:ext cx="1524000" cy="2031325"/>
          </a:xfrm>
          <a:prstGeom prst="rect">
            <a:avLst/>
          </a:prstGeom>
          <a:noFill/>
        </p:spPr>
        <p:txBody>
          <a:bodyPr wrap="square" rtlCol="0">
            <a:spAutoFit/>
          </a:bodyPr>
          <a:lstStyle/>
          <a:p>
            <a:pPr algn="ctr"/>
            <a:r>
              <a:rPr lang="en-US" sz="5400" dirty="0">
                <a:solidFill>
                  <a:srgbClr val="A100FF"/>
                </a:solidFill>
              </a:rPr>
              <a:t>16</a:t>
            </a:r>
          </a:p>
          <a:p>
            <a:pPr algn="ctr"/>
            <a:endParaRPr lang="en-US" sz="2400" dirty="0"/>
          </a:p>
          <a:p>
            <a:pPr algn="ctr"/>
            <a:r>
              <a:rPr lang="en-US" sz="2400" dirty="0"/>
              <a:t>Unique Categories</a:t>
            </a:r>
            <a:endParaRPr lang="en-IN" sz="2400" dirty="0"/>
          </a:p>
        </p:txBody>
      </p:sp>
      <p:sp>
        <p:nvSpPr>
          <p:cNvPr id="17" name="TextBox 16">
            <a:extLst>
              <a:ext uri="{FF2B5EF4-FFF2-40B4-BE49-F238E27FC236}">
                <a16:creationId xmlns:a16="http://schemas.microsoft.com/office/drawing/2014/main" id="{E1615619-1B82-46C0-8A9C-43A8D8691A88}"/>
              </a:ext>
            </a:extLst>
          </p:cNvPr>
          <p:cNvSpPr txBox="1"/>
          <p:nvPr/>
        </p:nvSpPr>
        <p:spPr>
          <a:xfrm>
            <a:off x="7714306" y="4058699"/>
            <a:ext cx="1886894" cy="2031325"/>
          </a:xfrm>
          <a:prstGeom prst="rect">
            <a:avLst/>
          </a:prstGeom>
          <a:noFill/>
        </p:spPr>
        <p:txBody>
          <a:bodyPr wrap="square" rtlCol="0">
            <a:spAutoFit/>
          </a:bodyPr>
          <a:lstStyle/>
          <a:p>
            <a:pPr algn="ctr"/>
            <a:r>
              <a:rPr lang="en-US" sz="5400" dirty="0">
                <a:solidFill>
                  <a:srgbClr val="A100FF"/>
                </a:solidFill>
              </a:rPr>
              <a:t>1091</a:t>
            </a:r>
          </a:p>
          <a:p>
            <a:pPr algn="ctr"/>
            <a:endParaRPr lang="en-US" sz="2400" dirty="0"/>
          </a:p>
          <a:p>
            <a:pPr algn="ctr"/>
            <a:r>
              <a:rPr lang="en-US" sz="2400" dirty="0"/>
              <a:t>Reactions to  “Food” posts</a:t>
            </a:r>
            <a:endParaRPr lang="en-IN" sz="2400" dirty="0"/>
          </a:p>
        </p:txBody>
      </p:sp>
      <p:sp>
        <p:nvSpPr>
          <p:cNvPr id="18" name="TextBox 17">
            <a:extLst>
              <a:ext uri="{FF2B5EF4-FFF2-40B4-BE49-F238E27FC236}">
                <a16:creationId xmlns:a16="http://schemas.microsoft.com/office/drawing/2014/main" id="{FE2AB508-FCED-4BE7-98AA-90390FA7F8FD}"/>
              </a:ext>
            </a:extLst>
          </p:cNvPr>
          <p:cNvSpPr txBox="1"/>
          <p:nvPr/>
        </p:nvSpPr>
        <p:spPr>
          <a:xfrm>
            <a:off x="13768703" y="4108015"/>
            <a:ext cx="3336058" cy="1292662"/>
          </a:xfrm>
          <a:prstGeom prst="rect">
            <a:avLst/>
          </a:prstGeom>
          <a:noFill/>
        </p:spPr>
        <p:txBody>
          <a:bodyPr wrap="square" rtlCol="0">
            <a:spAutoFit/>
          </a:bodyPr>
          <a:lstStyle/>
          <a:p>
            <a:pPr algn="ctr"/>
            <a:endParaRPr lang="en-US" sz="5400" dirty="0"/>
          </a:p>
          <a:p>
            <a:pPr algn="ctr"/>
            <a:endParaRPr lang="en-IN" sz="2400" dirty="0"/>
          </a:p>
        </p:txBody>
      </p:sp>
      <p:sp>
        <p:nvSpPr>
          <p:cNvPr id="19" name="TextBox 18">
            <a:extLst>
              <a:ext uri="{FF2B5EF4-FFF2-40B4-BE49-F238E27FC236}">
                <a16:creationId xmlns:a16="http://schemas.microsoft.com/office/drawing/2014/main" id="{DED1CC85-9035-45EE-ACF1-34DB411300CA}"/>
              </a:ext>
            </a:extLst>
          </p:cNvPr>
          <p:cNvSpPr txBox="1"/>
          <p:nvPr/>
        </p:nvSpPr>
        <p:spPr>
          <a:xfrm>
            <a:off x="12345302" y="4064943"/>
            <a:ext cx="3622298" cy="2031325"/>
          </a:xfrm>
          <a:prstGeom prst="rect">
            <a:avLst/>
          </a:prstGeom>
          <a:noFill/>
        </p:spPr>
        <p:txBody>
          <a:bodyPr wrap="square" rtlCol="0">
            <a:spAutoFit/>
          </a:bodyPr>
          <a:lstStyle/>
          <a:p>
            <a:pPr algn="ctr"/>
            <a:r>
              <a:rPr lang="en-US" sz="5400" dirty="0">
                <a:solidFill>
                  <a:srgbClr val="A100FF"/>
                </a:solidFill>
              </a:rPr>
              <a:t>February</a:t>
            </a:r>
          </a:p>
          <a:p>
            <a:pPr algn="ctr"/>
            <a:endParaRPr lang="en-US" sz="2400" dirty="0"/>
          </a:p>
          <a:p>
            <a:pPr algn="ctr"/>
            <a:r>
              <a:rPr lang="en-US" sz="2400" dirty="0"/>
              <a:t>Month with</a:t>
            </a:r>
          </a:p>
          <a:p>
            <a:pPr algn="ctr"/>
            <a:r>
              <a:rPr lang="en-US" sz="2400" dirty="0"/>
              <a:t> most posts</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BB610298-EEB7-47F5-8D68-D5032AAF5D77}"/>
              </a:ext>
            </a:extLst>
          </p:cNvPr>
          <p:cNvGraphicFramePr>
            <a:graphicFrameLocks/>
          </p:cNvGraphicFramePr>
          <p:nvPr>
            <p:extLst>
              <p:ext uri="{D42A27DB-BD31-4B8C-83A1-F6EECF244321}">
                <p14:modId xmlns:p14="http://schemas.microsoft.com/office/powerpoint/2010/main" val="3750511583"/>
              </p:ext>
            </p:extLst>
          </p:nvPr>
        </p:nvGraphicFramePr>
        <p:xfrm>
          <a:off x="2824654" y="1383833"/>
          <a:ext cx="14701346" cy="7768804"/>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6B49F00A-AF2B-49A5-A506-CA009DB2A6B0}"/>
              </a:ext>
            </a:extLst>
          </p:cNvPr>
          <p:cNvGraphicFramePr>
            <a:graphicFrameLocks/>
          </p:cNvGraphicFramePr>
          <p:nvPr>
            <p:extLst>
              <p:ext uri="{D42A27DB-BD31-4B8C-83A1-F6EECF244321}">
                <p14:modId xmlns:p14="http://schemas.microsoft.com/office/powerpoint/2010/main" val="353548883"/>
              </p:ext>
            </p:extLst>
          </p:nvPr>
        </p:nvGraphicFramePr>
        <p:xfrm>
          <a:off x="2985217" y="1383832"/>
          <a:ext cx="15039991" cy="7729672"/>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53851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26" name="TextBox 25">
            <a:extLst>
              <a:ext uri="{FF2B5EF4-FFF2-40B4-BE49-F238E27FC236}">
                <a16:creationId xmlns:a16="http://schemas.microsoft.com/office/drawing/2014/main" id="{88A0E0B2-4FD7-42ED-8644-E7ED386857D4}"/>
              </a:ext>
            </a:extLst>
          </p:cNvPr>
          <p:cNvSpPr txBox="1"/>
          <p:nvPr/>
        </p:nvSpPr>
        <p:spPr>
          <a:xfrm>
            <a:off x="10752598" y="1580430"/>
            <a:ext cx="7230602" cy="1938992"/>
          </a:xfrm>
          <a:prstGeom prst="rect">
            <a:avLst/>
          </a:prstGeom>
          <a:noFill/>
        </p:spPr>
        <p:txBody>
          <a:bodyPr wrap="square" rtlCol="0">
            <a:spAutoFit/>
          </a:bodyPr>
          <a:lstStyle/>
          <a:p>
            <a:r>
              <a:rPr lang="en-US" sz="2400" b="1" dirty="0"/>
              <a:t>ANALYSIS</a:t>
            </a:r>
          </a:p>
          <a:p>
            <a:endParaRPr lang="en-US" sz="2400" dirty="0"/>
          </a:p>
          <a:p>
            <a:pPr algn="just"/>
            <a:r>
              <a:rPr lang="en-US" sz="2400" dirty="0"/>
              <a:t>Science and Technology  are the most popular categories of content showing that people enjoy “real-life” and “factual” content the most.</a:t>
            </a:r>
            <a:endParaRPr lang="en-IN" sz="2400" dirty="0"/>
          </a:p>
        </p:txBody>
      </p:sp>
      <p:sp>
        <p:nvSpPr>
          <p:cNvPr id="27" name="TextBox 26">
            <a:extLst>
              <a:ext uri="{FF2B5EF4-FFF2-40B4-BE49-F238E27FC236}">
                <a16:creationId xmlns:a16="http://schemas.microsoft.com/office/drawing/2014/main" id="{4B9B2EF6-9013-4214-B3B3-6B3127EE4829}"/>
              </a:ext>
            </a:extLst>
          </p:cNvPr>
          <p:cNvSpPr txBox="1"/>
          <p:nvPr/>
        </p:nvSpPr>
        <p:spPr>
          <a:xfrm>
            <a:off x="10752597" y="4087269"/>
            <a:ext cx="7230602" cy="2677656"/>
          </a:xfrm>
          <a:prstGeom prst="rect">
            <a:avLst/>
          </a:prstGeom>
          <a:noFill/>
        </p:spPr>
        <p:txBody>
          <a:bodyPr wrap="square" rtlCol="0">
            <a:spAutoFit/>
          </a:bodyPr>
          <a:lstStyle/>
          <a:p>
            <a:r>
              <a:rPr lang="en-US" sz="2400" b="1" dirty="0"/>
              <a:t>INSIGHT</a:t>
            </a:r>
          </a:p>
          <a:p>
            <a:endParaRPr lang="en-US" sz="2400" dirty="0"/>
          </a:p>
          <a:p>
            <a:pPr algn="just"/>
            <a:r>
              <a:rPr lang="en-US" sz="2400" dirty="0"/>
              <a:t>Food is a common theme with the top 5 Categories with “Science” ranking the highest. This may give an indication to the audience within your user base. You could use the insight to create a campaign and work with healthy eating brands to boots user engagement.</a:t>
            </a:r>
          </a:p>
        </p:txBody>
      </p:sp>
      <p:sp>
        <p:nvSpPr>
          <p:cNvPr id="28" name="TextBox 27">
            <a:extLst>
              <a:ext uri="{FF2B5EF4-FFF2-40B4-BE49-F238E27FC236}">
                <a16:creationId xmlns:a16="http://schemas.microsoft.com/office/drawing/2014/main" id="{91188726-8B56-4BDF-9AF4-67FBE5291FD1}"/>
              </a:ext>
            </a:extLst>
          </p:cNvPr>
          <p:cNvSpPr txBox="1"/>
          <p:nvPr/>
        </p:nvSpPr>
        <p:spPr>
          <a:xfrm>
            <a:off x="10752597" y="7445172"/>
            <a:ext cx="7208371" cy="2308324"/>
          </a:xfrm>
          <a:prstGeom prst="rect">
            <a:avLst/>
          </a:prstGeom>
          <a:noFill/>
        </p:spPr>
        <p:txBody>
          <a:bodyPr wrap="square" rtlCol="0">
            <a:spAutoFit/>
          </a:bodyPr>
          <a:lstStyle/>
          <a:p>
            <a:r>
              <a:rPr lang="en-US" sz="2400" b="1" dirty="0"/>
              <a:t>NEXT STEPS</a:t>
            </a:r>
          </a:p>
          <a:p>
            <a:endParaRPr lang="en-US" sz="2400" dirty="0"/>
          </a:p>
          <a:p>
            <a:pPr algn="just"/>
            <a:r>
              <a:rPr lang="en-US" sz="2400" dirty="0"/>
              <a:t>This  ad-hoc analysis is insightful, but it’s time to take this analysis into large scale production for real-time understanding of your business. We can show you how to do this.</a:t>
            </a:r>
            <a:endParaRPr lang="en-IN"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221</TotalTime>
  <Words>1553</Words>
  <Application>Microsoft Office PowerPoint</Application>
  <PresentationFormat>Custom</PresentationFormat>
  <Paragraphs>148</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Arial</vt:lpstr>
      <vt:lpstr>Clear Sans Regular Bold</vt:lpstr>
      <vt:lpstr>Graphik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DELL</cp:lastModifiedBy>
  <cp:revision>30</cp:revision>
  <dcterms:created xsi:type="dcterms:W3CDTF">2006-08-16T00:00:00Z</dcterms:created>
  <dcterms:modified xsi:type="dcterms:W3CDTF">2023-08-10T11:08:52Z</dcterms:modified>
  <dc:identifier>DAEhDyfaYKE</dc:identifier>
</cp:coreProperties>
</file>